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83"/>
  </p:notesMasterIdLst>
  <p:handoutMasterIdLst>
    <p:handoutMasterId r:id="rId84"/>
  </p:handoutMasterIdLst>
  <p:sldIdLst>
    <p:sldId id="623" r:id="rId4"/>
    <p:sldId id="593" r:id="rId5"/>
    <p:sldId id="615" r:id="rId6"/>
    <p:sldId id="621" r:id="rId7"/>
    <p:sldId id="620" r:id="rId8"/>
    <p:sldId id="624" r:id="rId9"/>
    <p:sldId id="625" r:id="rId10"/>
    <p:sldId id="626" r:id="rId11"/>
    <p:sldId id="627" r:id="rId12"/>
    <p:sldId id="628" r:id="rId13"/>
    <p:sldId id="629" r:id="rId14"/>
    <p:sldId id="630" r:id="rId15"/>
    <p:sldId id="631" r:id="rId16"/>
    <p:sldId id="632" r:id="rId17"/>
    <p:sldId id="633" r:id="rId18"/>
    <p:sldId id="634" r:id="rId19"/>
    <p:sldId id="635" r:id="rId20"/>
    <p:sldId id="636" r:id="rId21"/>
    <p:sldId id="699" r:id="rId22"/>
    <p:sldId id="637" r:id="rId23"/>
    <p:sldId id="638" r:id="rId24"/>
    <p:sldId id="639" r:id="rId25"/>
    <p:sldId id="640" r:id="rId26"/>
    <p:sldId id="654" r:id="rId27"/>
    <p:sldId id="655" r:id="rId28"/>
    <p:sldId id="656" r:id="rId29"/>
    <p:sldId id="657" r:id="rId30"/>
    <p:sldId id="658" r:id="rId31"/>
    <p:sldId id="659" r:id="rId32"/>
    <p:sldId id="660" r:id="rId33"/>
    <p:sldId id="661" r:id="rId34"/>
    <p:sldId id="662" r:id="rId35"/>
    <p:sldId id="663" r:id="rId36"/>
    <p:sldId id="664" r:id="rId37"/>
    <p:sldId id="665" r:id="rId38"/>
    <p:sldId id="666" r:id="rId39"/>
    <p:sldId id="667" r:id="rId40"/>
    <p:sldId id="668" r:id="rId41"/>
    <p:sldId id="669" r:id="rId42"/>
    <p:sldId id="670" r:id="rId43"/>
    <p:sldId id="671" r:id="rId44"/>
    <p:sldId id="672" r:id="rId45"/>
    <p:sldId id="673" r:id="rId46"/>
    <p:sldId id="674" r:id="rId47"/>
    <p:sldId id="675" r:id="rId48"/>
    <p:sldId id="676" r:id="rId49"/>
    <p:sldId id="677" r:id="rId50"/>
    <p:sldId id="678" r:id="rId51"/>
    <p:sldId id="679" r:id="rId52"/>
    <p:sldId id="681" r:id="rId53"/>
    <p:sldId id="683" r:id="rId54"/>
    <p:sldId id="684" r:id="rId55"/>
    <p:sldId id="685" r:id="rId56"/>
    <p:sldId id="686" r:id="rId57"/>
    <p:sldId id="687" r:id="rId58"/>
    <p:sldId id="688" r:id="rId59"/>
    <p:sldId id="689" r:id="rId60"/>
    <p:sldId id="690" r:id="rId61"/>
    <p:sldId id="691" r:id="rId62"/>
    <p:sldId id="692" r:id="rId63"/>
    <p:sldId id="693" r:id="rId64"/>
    <p:sldId id="694" r:id="rId65"/>
    <p:sldId id="695" r:id="rId66"/>
    <p:sldId id="696" r:id="rId67"/>
    <p:sldId id="697" r:id="rId68"/>
    <p:sldId id="698" r:id="rId69"/>
    <p:sldId id="641" r:id="rId70"/>
    <p:sldId id="642" r:id="rId71"/>
    <p:sldId id="643" r:id="rId72"/>
    <p:sldId id="644" r:id="rId73"/>
    <p:sldId id="645" r:id="rId74"/>
    <p:sldId id="646" r:id="rId75"/>
    <p:sldId id="647" r:id="rId76"/>
    <p:sldId id="648" r:id="rId77"/>
    <p:sldId id="649" r:id="rId78"/>
    <p:sldId id="650" r:id="rId79"/>
    <p:sldId id="651" r:id="rId80"/>
    <p:sldId id="652" r:id="rId81"/>
    <p:sldId id="653" r:id="rId82"/>
  </p:sldIdLst>
  <p:sldSz cx="9144000" cy="6858000" type="screen4x3"/>
  <p:notesSz cx="6881813" cy="9296400"/>
  <p:defaultTextStyle>
    <a:defPPr>
      <a:defRPr lang="en-US"/>
    </a:defPPr>
    <a:lvl1pPr algn="ctr" rtl="0" fontAlgn="base">
      <a:spcBef>
        <a:spcPct val="0"/>
      </a:spcBef>
      <a:spcAft>
        <a:spcPct val="0"/>
      </a:spcAft>
      <a:defRPr sz="2800" kern="1200">
        <a:solidFill>
          <a:schemeClr val="tx1"/>
        </a:solidFill>
        <a:latin typeface="Arial" pitchFamily="34" charset="0"/>
        <a:ea typeface="+mn-ea"/>
        <a:cs typeface="+mn-cs"/>
      </a:defRPr>
    </a:lvl1pPr>
    <a:lvl2pPr marL="457200" algn="ctr" rtl="0" fontAlgn="base">
      <a:spcBef>
        <a:spcPct val="0"/>
      </a:spcBef>
      <a:spcAft>
        <a:spcPct val="0"/>
      </a:spcAft>
      <a:defRPr sz="2800" kern="1200">
        <a:solidFill>
          <a:schemeClr val="tx1"/>
        </a:solidFill>
        <a:latin typeface="Arial" pitchFamily="34" charset="0"/>
        <a:ea typeface="+mn-ea"/>
        <a:cs typeface="+mn-cs"/>
      </a:defRPr>
    </a:lvl2pPr>
    <a:lvl3pPr marL="914400" algn="ctr" rtl="0" fontAlgn="base">
      <a:spcBef>
        <a:spcPct val="0"/>
      </a:spcBef>
      <a:spcAft>
        <a:spcPct val="0"/>
      </a:spcAft>
      <a:defRPr sz="2800" kern="1200">
        <a:solidFill>
          <a:schemeClr val="tx1"/>
        </a:solidFill>
        <a:latin typeface="Arial" pitchFamily="34" charset="0"/>
        <a:ea typeface="+mn-ea"/>
        <a:cs typeface="+mn-cs"/>
      </a:defRPr>
    </a:lvl3pPr>
    <a:lvl4pPr marL="1371600" algn="ctr" rtl="0" fontAlgn="base">
      <a:spcBef>
        <a:spcPct val="0"/>
      </a:spcBef>
      <a:spcAft>
        <a:spcPct val="0"/>
      </a:spcAft>
      <a:defRPr sz="2800" kern="1200">
        <a:solidFill>
          <a:schemeClr val="tx1"/>
        </a:solidFill>
        <a:latin typeface="Arial" pitchFamily="34" charset="0"/>
        <a:ea typeface="+mn-ea"/>
        <a:cs typeface="+mn-cs"/>
      </a:defRPr>
    </a:lvl4pPr>
    <a:lvl5pPr marL="1828800" algn="ctr"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33"/>
    <a:srgbClr val="C0C0C0"/>
    <a:srgbClr val="3333FF"/>
    <a:srgbClr val="009900"/>
    <a:srgbClr val="FF33CC"/>
    <a:srgbClr val="FF0000"/>
    <a:srgbClr val="9933FF"/>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736" autoAdjust="0"/>
    <p:restoredTop sz="97842" autoAdjust="0"/>
  </p:normalViewPr>
  <p:slideViewPr>
    <p:cSldViewPr snapToGrid="0">
      <p:cViewPr>
        <p:scale>
          <a:sx n="50" d="100"/>
          <a:sy n="50" d="100"/>
        </p:scale>
        <p:origin x="1908"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1.w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4834" name="Rectangle 2"/>
          <p:cNvSpPr>
            <a:spLocks noGrp="1" noChangeArrowheads="1"/>
          </p:cNvSpPr>
          <p:nvPr>
            <p:ph type="hdr" sz="quarter"/>
          </p:nvPr>
        </p:nvSpPr>
        <p:spPr bwMode="auto">
          <a:xfrm>
            <a:off x="0" y="1"/>
            <a:ext cx="2982119" cy="464579"/>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504835" name="Rectangle 3"/>
          <p:cNvSpPr>
            <a:spLocks noGrp="1" noChangeArrowheads="1"/>
          </p:cNvSpPr>
          <p:nvPr>
            <p:ph type="dt" sz="quarter" idx="1"/>
          </p:nvPr>
        </p:nvSpPr>
        <p:spPr bwMode="auto">
          <a:xfrm>
            <a:off x="3898102" y="1"/>
            <a:ext cx="2982119" cy="464579"/>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04836" name="Rectangle 4"/>
          <p:cNvSpPr>
            <a:spLocks noGrp="1" noChangeArrowheads="1"/>
          </p:cNvSpPr>
          <p:nvPr>
            <p:ph type="ftr" sz="quarter" idx="2"/>
          </p:nvPr>
        </p:nvSpPr>
        <p:spPr bwMode="auto">
          <a:xfrm>
            <a:off x="0" y="8830214"/>
            <a:ext cx="2982119" cy="46457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504837" name="Rectangle 5"/>
          <p:cNvSpPr>
            <a:spLocks noGrp="1" noChangeArrowheads="1"/>
          </p:cNvSpPr>
          <p:nvPr>
            <p:ph type="sldNum" sz="quarter" idx="3"/>
          </p:nvPr>
        </p:nvSpPr>
        <p:spPr bwMode="auto">
          <a:xfrm>
            <a:off x="3898102" y="8830214"/>
            <a:ext cx="2982119" cy="46457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atin typeface="Arial" pitchFamily="34" charset="0"/>
              </a:defRPr>
            </a:lvl1pPr>
          </a:lstStyle>
          <a:p>
            <a:pPr>
              <a:defRPr/>
            </a:pPr>
            <a:fld id="{3B11FAD5-4ED0-4948-852C-C180E898ECA2}" type="slidenum">
              <a:rPr lang="en-US"/>
              <a:pPr>
                <a:defRPr/>
              </a:pPr>
              <a:t>‹#›</a:t>
            </a:fld>
            <a:endParaRPr lang="en-US"/>
          </a:p>
        </p:txBody>
      </p:sp>
    </p:spTree>
    <p:extLst>
      <p:ext uri="{BB962C8B-B14F-4D97-AF65-F5344CB8AC3E}">
        <p14:creationId xmlns:p14="http://schemas.microsoft.com/office/powerpoint/2010/main" val="216045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D49B1BFA-87E7-4C0A-95C4-F198C076AAB1}" type="datetimeFigureOut">
              <a:rPr lang="en-US" smtClean="0"/>
              <a:t>5/22/2020</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9AC5C5AB-4B10-4967-8D57-599E60AEBAF1}" type="slidenum">
              <a:rPr lang="en-US" smtClean="0"/>
              <a:t>‹#›</a:t>
            </a:fld>
            <a:endParaRPr lang="en-US"/>
          </a:p>
        </p:txBody>
      </p:sp>
    </p:spTree>
    <p:extLst>
      <p:ext uri="{BB962C8B-B14F-4D97-AF65-F5344CB8AC3E}">
        <p14:creationId xmlns:p14="http://schemas.microsoft.com/office/powerpoint/2010/main" val="127671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000">
                <a:solidFill>
                  <a:schemeClr val="tx1"/>
                </a:solidFill>
                <a:latin typeface="Arial" charset="0"/>
              </a:defRPr>
            </a:lvl1pPr>
            <a:lvl2pPr marL="751122" indent="-288893" algn="l" eaLnBrk="0" hangingPunct="0">
              <a:spcBef>
                <a:spcPct val="30000"/>
              </a:spcBef>
              <a:defRPr sz="1000">
                <a:solidFill>
                  <a:schemeClr val="tx1"/>
                </a:solidFill>
                <a:latin typeface="Arial" charset="0"/>
              </a:defRPr>
            </a:lvl2pPr>
            <a:lvl3pPr marL="1155573" indent="-231115" algn="l" eaLnBrk="0" hangingPunct="0">
              <a:spcBef>
                <a:spcPct val="30000"/>
              </a:spcBef>
              <a:defRPr sz="1000">
                <a:solidFill>
                  <a:schemeClr val="tx1"/>
                </a:solidFill>
                <a:latin typeface="Arial" charset="0"/>
              </a:defRPr>
            </a:lvl3pPr>
            <a:lvl4pPr marL="1617802" indent="-231115" algn="l" eaLnBrk="0" hangingPunct="0">
              <a:spcBef>
                <a:spcPct val="30000"/>
              </a:spcBef>
              <a:defRPr sz="1000">
                <a:solidFill>
                  <a:schemeClr val="tx1"/>
                </a:solidFill>
                <a:latin typeface="Arial" charset="0"/>
              </a:defRPr>
            </a:lvl4pPr>
            <a:lvl5pPr marL="2080031" indent="-231115" algn="l" eaLnBrk="0" hangingPunct="0">
              <a:spcBef>
                <a:spcPct val="30000"/>
              </a:spcBef>
              <a:defRPr sz="1000">
                <a:solidFill>
                  <a:schemeClr val="tx1"/>
                </a:solidFill>
                <a:latin typeface="Arial" charset="0"/>
              </a:defRPr>
            </a:lvl5pPr>
            <a:lvl6pPr marL="2542261" indent="-231115" eaLnBrk="0" fontAlgn="base" hangingPunct="0">
              <a:spcBef>
                <a:spcPct val="30000"/>
              </a:spcBef>
              <a:spcAft>
                <a:spcPct val="0"/>
              </a:spcAft>
              <a:defRPr sz="1000">
                <a:solidFill>
                  <a:schemeClr val="tx1"/>
                </a:solidFill>
                <a:latin typeface="Arial" charset="0"/>
              </a:defRPr>
            </a:lvl6pPr>
            <a:lvl7pPr marL="3004490" indent="-231115" eaLnBrk="0" fontAlgn="base" hangingPunct="0">
              <a:spcBef>
                <a:spcPct val="30000"/>
              </a:spcBef>
              <a:spcAft>
                <a:spcPct val="0"/>
              </a:spcAft>
              <a:defRPr sz="1000">
                <a:solidFill>
                  <a:schemeClr val="tx1"/>
                </a:solidFill>
                <a:latin typeface="Arial" charset="0"/>
              </a:defRPr>
            </a:lvl7pPr>
            <a:lvl8pPr marL="3466719" indent="-231115" eaLnBrk="0" fontAlgn="base" hangingPunct="0">
              <a:spcBef>
                <a:spcPct val="30000"/>
              </a:spcBef>
              <a:spcAft>
                <a:spcPct val="0"/>
              </a:spcAft>
              <a:defRPr sz="1000">
                <a:solidFill>
                  <a:schemeClr val="tx1"/>
                </a:solidFill>
                <a:latin typeface="Arial" charset="0"/>
              </a:defRPr>
            </a:lvl8pPr>
            <a:lvl9pPr marL="3928948" indent="-231115"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2003D3EB-6630-4AF0-A229-C4D73698E6B1}" type="slidenum">
              <a:rPr lang="en-US" altLang="en-US" sz="1200">
                <a:solidFill>
                  <a:srgbClr val="000000"/>
                </a:solidFill>
              </a:rPr>
              <a:pPr algn="r" eaLnBrk="1" hangingPunct="1">
                <a:spcBef>
                  <a:spcPct val="0"/>
                </a:spcBef>
              </a:pPr>
              <a:t>35</a:t>
            </a:fld>
            <a:endParaRPr lang="en-US" altLang="en-US" sz="120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Set Voltage scale to 20V. Set AC/DC switch to DC. Black lead stays in COM, Red lead should be in far right socket of DMM labeled 10A and should be connected into the circuit in series nearest the (+) terminal.</a:t>
            </a:r>
          </a:p>
          <a:p>
            <a:pPr eaLnBrk="1" hangingPunct="1"/>
            <a:endParaRPr lang="en-US" altLang="en-US" smtClean="0"/>
          </a:p>
          <a:p>
            <a:pPr eaLnBrk="1" hangingPunct="1"/>
            <a:r>
              <a:rPr lang="en-US" altLang="en-US" smtClean="0"/>
              <a:t>On the Triplett 9000 models, there are different ranges for AC and DC…be sure to select the DC range. Red and Black lead placement is identical to the BK Precision model.</a:t>
            </a:r>
          </a:p>
        </p:txBody>
      </p:sp>
    </p:spTree>
    <p:extLst>
      <p:ext uri="{BB962C8B-B14F-4D97-AF65-F5344CB8AC3E}">
        <p14:creationId xmlns:p14="http://schemas.microsoft.com/office/powerpoint/2010/main" val="294962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D7E6B8-440D-4492-9444-FC16BDD4CD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0C3FBD-B802-4E94-9B3F-01E5E20395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036843-08BE-4107-B374-A728C52A8C0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FDE3C6-20D3-45B6-A253-9711AFC3D1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3865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B4B12-37B1-42E9-9172-A5D5A4F79C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37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04228F-938C-4725-BE5B-36179FA8BE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178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0286D5-BDB1-47B1-943A-88F0ECC610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8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BC1B81-726C-4497-833B-3E6600DF82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3980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F89E41-8ABF-4F30-BEB7-FB7D3C706A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8654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773C18-E9C2-4622-8ECD-39C3B7BF7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413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EF905-5377-4936-BA9E-FFF646B1C6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148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B33BBC-49F6-4F00-9238-C085DD123DB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C20767-1D1F-4759-8717-45352371F5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1719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DA13A-9B4E-4507-994E-AC033BD6FE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7047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9CFD7-0723-41C4-A365-6F7DFEFC5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5388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10B0CE-700E-476E-89DA-F67336E2D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0661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20707D-FE8F-46B5-9CBE-069999E800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446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4343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3404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6102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33450"/>
            <a:ext cx="4038600" cy="5729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33450"/>
            <a:ext cx="4038600" cy="5729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6063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907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DB915C-6D64-431C-9AC3-D77B7E1FD63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8928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889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7018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2504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9353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88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38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672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604FD5-6873-4C7C-AD32-E7C0360B1C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9BDFE7-3FFB-4509-A281-AF77E8DEFC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78FF8A-ED73-4FE3-A0AE-7A9F3C8B5C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FBFA15-959A-4E4B-B355-E7A0BBCDA3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FC90E2-97B6-4E34-B7AD-CD92204F6B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34FDC8-257F-4001-9412-227F2CFE80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30DD2D1-9C33-49CA-8206-A7D361DB3D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l">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C21F09E-4F60-4B59-9D48-5C3D6234CE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159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933450"/>
            <a:ext cx="8229600" cy="57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276439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marL="914400" indent="-914400" algn="l" rtl="0" eaLnBrk="0" fontAlgn="base" hangingPunct="0">
        <a:spcBef>
          <a:spcPct val="0"/>
        </a:spcBef>
        <a:spcAft>
          <a:spcPct val="0"/>
        </a:spcAft>
        <a:defRPr sz="2800">
          <a:solidFill>
            <a:schemeClr val="tx2"/>
          </a:solidFill>
          <a:latin typeface="+mj-lt"/>
          <a:ea typeface="+mj-ea"/>
          <a:cs typeface="+mj-cs"/>
        </a:defRPr>
      </a:lvl1pPr>
      <a:lvl2pPr marL="914400" indent="-914400" algn="l" rtl="0" eaLnBrk="0" fontAlgn="base" hangingPunct="0">
        <a:spcBef>
          <a:spcPct val="0"/>
        </a:spcBef>
        <a:spcAft>
          <a:spcPct val="0"/>
        </a:spcAft>
        <a:defRPr sz="2800">
          <a:solidFill>
            <a:schemeClr val="tx2"/>
          </a:solidFill>
          <a:latin typeface="Times New Roman" pitchFamily="18" charset="0"/>
        </a:defRPr>
      </a:lvl2pPr>
      <a:lvl3pPr marL="914400" indent="-914400" algn="l" rtl="0" eaLnBrk="0" fontAlgn="base" hangingPunct="0">
        <a:spcBef>
          <a:spcPct val="0"/>
        </a:spcBef>
        <a:spcAft>
          <a:spcPct val="0"/>
        </a:spcAft>
        <a:defRPr sz="2800">
          <a:solidFill>
            <a:schemeClr val="tx2"/>
          </a:solidFill>
          <a:latin typeface="Times New Roman" pitchFamily="18" charset="0"/>
        </a:defRPr>
      </a:lvl3pPr>
      <a:lvl4pPr marL="914400" indent="-914400" algn="l" rtl="0" eaLnBrk="0" fontAlgn="base" hangingPunct="0">
        <a:spcBef>
          <a:spcPct val="0"/>
        </a:spcBef>
        <a:spcAft>
          <a:spcPct val="0"/>
        </a:spcAft>
        <a:defRPr sz="2800">
          <a:solidFill>
            <a:schemeClr val="tx2"/>
          </a:solidFill>
          <a:latin typeface="Times New Roman" pitchFamily="18" charset="0"/>
        </a:defRPr>
      </a:lvl4pPr>
      <a:lvl5pPr marL="914400" indent="-914400" algn="l" rtl="0" eaLnBrk="0" fontAlgn="base" hangingPunct="0">
        <a:spcBef>
          <a:spcPct val="0"/>
        </a:spcBef>
        <a:spcAft>
          <a:spcPct val="0"/>
        </a:spcAft>
        <a:defRPr sz="2800">
          <a:solidFill>
            <a:schemeClr val="tx2"/>
          </a:solidFill>
          <a:latin typeface="Times New Roman" pitchFamily="18" charset="0"/>
        </a:defRPr>
      </a:lvl5pPr>
      <a:lvl6pPr marL="1371600" indent="-914400" algn="l" rtl="0" fontAlgn="base">
        <a:spcBef>
          <a:spcPct val="0"/>
        </a:spcBef>
        <a:spcAft>
          <a:spcPct val="0"/>
        </a:spcAft>
        <a:defRPr sz="2800">
          <a:solidFill>
            <a:schemeClr val="tx2"/>
          </a:solidFill>
          <a:latin typeface="Times New Roman" pitchFamily="18" charset="0"/>
        </a:defRPr>
      </a:lvl6pPr>
      <a:lvl7pPr marL="1828800" indent="-914400" algn="l" rtl="0" fontAlgn="base">
        <a:spcBef>
          <a:spcPct val="0"/>
        </a:spcBef>
        <a:spcAft>
          <a:spcPct val="0"/>
        </a:spcAft>
        <a:defRPr sz="2800">
          <a:solidFill>
            <a:schemeClr val="tx2"/>
          </a:solidFill>
          <a:latin typeface="Times New Roman" pitchFamily="18" charset="0"/>
        </a:defRPr>
      </a:lvl7pPr>
      <a:lvl8pPr marL="2286000" indent="-914400" algn="l" rtl="0" fontAlgn="base">
        <a:spcBef>
          <a:spcPct val="0"/>
        </a:spcBef>
        <a:spcAft>
          <a:spcPct val="0"/>
        </a:spcAft>
        <a:defRPr sz="2800">
          <a:solidFill>
            <a:schemeClr val="tx2"/>
          </a:solidFill>
          <a:latin typeface="Times New Roman" pitchFamily="18" charset="0"/>
        </a:defRPr>
      </a:lvl8pPr>
      <a:lvl9pPr marL="2743200" indent="-914400" algn="l"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4.png"/><Relationship Id="rId7"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22.wmf"/><Relationship Id="rId4" Type="http://schemas.openxmlformats.org/officeDocument/2006/relationships/oleObject" Target="../embeddings/oleObject14.bin"/><Relationship Id="rId9" Type="http://schemas.openxmlformats.org/officeDocument/2006/relationships/image" Target="../media/image8.wmf"/></Relationships>
</file>

<file path=ppt/slides/_rels/slide16.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9.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6.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0.bin"/><Relationship Id="rId14" Type="http://schemas.openxmlformats.org/officeDocument/2006/relationships/image" Target="../media/image3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32.wmf"/><Relationship Id="rId5" Type="http://schemas.openxmlformats.org/officeDocument/2006/relationships/oleObject" Target="../embeddings/oleObject24.bin"/><Relationship Id="rId4" Type="http://schemas.openxmlformats.org/officeDocument/2006/relationships/image" Target="../media/image31.wmf"/><Relationship Id="rId9"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21.wmf"/><Relationship Id="rId5" Type="http://schemas.openxmlformats.org/officeDocument/2006/relationships/oleObject" Target="../embeddings/oleObject27.bin"/><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30.bin"/><Relationship Id="rId5" Type="http://schemas.openxmlformats.org/officeDocument/2006/relationships/image" Target="../media/image34.w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0.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38.wmf"/><Relationship Id="rId11" Type="http://schemas.openxmlformats.org/officeDocument/2006/relationships/image" Target="../media/image40.png"/><Relationship Id="rId5" Type="http://schemas.openxmlformats.org/officeDocument/2006/relationships/oleObject" Target="../embeddings/oleObject32.bin"/><Relationship Id="rId10" Type="http://schemas.openxmlformats.org/officeDocument/2006/relationships/image" Target="../media/image8.wmf"/><Relationship Id="rId4" Type="http://schemas.openxmlformats.org/officeDocument/2006/relationships/image" Target="../media/image37.wmf"/><Relationship Id="rId9"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oleObject" Target="../embeddings/oleObject36.bin"/><Relationship Id="rId4" Type="http://schemas.openxmlformats.org/officeDocument/2006/relationships/image" Target="../media/image9.wmf"/><Relationship Id="rId9"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15.vml"/><Relationship Id="rId5" Type="http://schemas.openxmlformats.org/officeDocument/2006/relationships/image" Target="../media/image44.png"/><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49.jpeg"/><Relationship Id="rId7" Type="http://schemas.openxmlformats.org/officeDocument/2006/relationships/image" Target="../media/image47.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41.bin"/><Relationship Id="rId11" Type="http://schemas.openxmlformats.org/officeDocument/2006/relationships/image" Target="../media/image50.wmf"/><Relationship Id="rId5" Type="http://schemas.openxmlformats.org/officeDocument/2006/relationships/image" Target="../media/image46.wmf"/><Relationship Id="rId10" Type="http://schemas.openxmlformats.org/officeDocument/2006/relationships/image" Target="../media/image48.wmf"/><Relationship Id="rId4" Type="http://schemas.openxmlformats.org/officeDocument/2006/relationships/oleObject" Target="../embeddings/oleObject40.bin"/><Relationship Id="rId9" Type="http://schemas.openxmlformats.org/officeDocument/2006/relationships/oleObject" Target="../embeddings/oleObject4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2.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46.bin"/><Relationship Id="rId5" Type="http://schemas.openxmlformats.org/officeDocument/2006/relationships/image" Target="../media/image51.wmf"/><Relationship Id="rId4" Type="http://schemas.openxmlformats.org/officeDocument/2006/relationships/oleObject" Target="../embeddings/oleObject45.bin"/></Relationships>
</file>

<file path=ppt/slides/_rels/slide29.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59.jpeg"/><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8.wmf"/><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55.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0.bin"/><Relationship Id="rId14" Type="http://schemas.openxmlformats.org/officeDocument/2006/relationships/oleObject" Target="../embeddings/oleObject52.bin"/></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61.wmf"/><Relationship Id="rId5" Type="http://schemas.openxmlformats.org/officeDocument/2006/relationships/oleObject" Target="../embeddings/oleObject54.bin"/><Relationship Id="rId4" Type="http://schemas.openxmlformats.org/officeDocument/2006/relationships/image" Target="../media/image60.wmf"/></Relationships>
</file>

<file path=ppt/slides/_rels/slide32.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4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4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3.xml"/><Relationship Id="rId1" Type="http://schemas.openxmlformats.org/officeDocument/2006/relationships/vmlDrawing" Target="../drawings/vmlDrawing24.vml"/><Relationship Id="rId4" Type="http://schemas.openxmlformats.org/officeDocument/2006/relationships/image" Target="../media/image46.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7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71.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image" Target="../media/image70.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70.wmf"/></Relationships>
</file>

<file path=ppt/slides/_rels/slide4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78.wmf"/><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75.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66.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1.xml"/><Relationship Id="rId4" Type="http://schemas.openxmlformats.org/officeDocument/2006/relationships/image" Target="../media/image8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xml"/><Relationship Id="rId5" Type="http://schemas.openxmlformats.org/officeDocument/2006/relationships/image" Target="../media/image89.jpeg"/><Relationship Id="rId4" Type="http://schemas.openxmlformats.org/officeDocument/2006/relationships/image" Target="../media/image8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xml"/><Relationship Id="rId5" Type="http://schemas.openxmlformats.org/officeDocument/2006/relationships/image" Target="../media/image96.jpeg"/><Relationship Id="rId4" Type="http://schemas.openxmlformats.org/officeDocument/2006/relationships/image" Target="../media/image9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image" Target="../media/image100.png"/><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97.wmf"/><Relationship Id="rId5" Type="http://schemas.openxmlformats.org/officeDocument/2006/relationships/oleObject" Target="../embeddings/oleObject68.bin"/><Relationship Id="rId4" Type="http://schemas.openxmlformats.org/officeDocument/2006/relationships/image" Target="../media/image99.jpeg"/></Relationships>
</file>

<file path=ppt/slides/_rels/slide65.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wmf"/><Relationship Id="rId1" Type="http://schemas.openxmlformats.org/officeDocument/2006/relationships/slideLayout" Target="../slideLayouts/slideLayout1.xml"/><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7.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97889" y="250825"/>
            <a:ext cx="8482088" cy="6469463"/>
          </a:xfrm>
          <a:prstGeom prst="rect">
            <a:avLst/>
          </a:prstGeom>
        </p:spPr>
        <p:txBody>
          <a:bodyPr wrap="square">
            <a:spAutoFit/>
          </a:bodyPr>
          <a:lstStyle/>
          <a:p>
            <a:pPr marL="342900" indent="-342900">
              <a:spcBef>
                <a:spcPct val="20000"/>
              </a:spcBef>
            </a:pPr>
            <a:r>
              <a:rPr lang="en-US" b="1" dirty="0" smtClean="0">
                <a:solidFill>
                  <a:srgbClr val="FFFF00"/>
                </a:solidFill>
                <a:sym typeface="Wingdings" panose="05000000000000000000" pitchFamily="2" charset="2"/>
              </a:rPr>
              <a:t>POINT OF NOTE:</a:t>
            </a:r>
          </a:p>
          <a:p>
            <a:pPr marL="342900" indent="-342900">
              <a:spcBef>
                <a:spcPct val="20000"/>
              </a:spcBef>
            </a:pPr>
            <a:endParaRPr lang="en-US" sz="1200" dirty="0">
              <a:solidFill>
                <a:srgbClr val="C00000"/>
              </a:solidFill>
              <a:sym typeface="Wingdings" panose="05000000000000000000" pitchFamily="2" charset="2"/>
            </a:endParaRPr>
          </a:p>
          <a:p>
            <a:pPr marL="342900" indent="-342900">
              <a:spcBef>
                <a:spcPct val="20000"/>
              </a:spcBef>
            </a:pPr>
            <a:r>
              <a:rPr lang="en-US" dirty="0" smtClean="0">
                <a:solidFill>
                  <a:srgbClr val="FFFFFF"/>
                </a:solidFill>
                <a:sym typeface="Wingdings" panose="05000000000000000000" pitchFamily="2" charset="2"/>
              </a:rPr>
              <a:t>At </a:t>
            </a:r>
            <a:r>
              <a:rPr lang="en-US" dirty="0">
                <a:solidFill>
                  <a:srgbClr val="FFFFFF"/>
                </a:solidFill>
                <a:sym typeface="Wingdings" panose="05000000000000000000" pitchFamily="2" charset="2"/>
              </a:rPr>
              <a:t>Normal Community High School, we use the </a:t>
            </a:r>
          </a:p>
          <a:p>
            <a:pPr marL="342900" indent="-342900">
              <a:spcBef>
                <a:spcPct val="20000"/>
              </a:spcBef>
            </a:pPr>
            <a:r>
              <a:rPr lang="en-US" dirty="0">
                <a:solidFill>
                  <a:srgbClr val="FFFFFF"/>
                </a:solidFill>
                <a:sym typeface="Wingdings" panose="05000000000000000000" pitchFamily="2" charset="2"/>
              </a:rPr>
              <a:t>CASTLE curriculum to introduce the concepts of</a:t>
            </a:r>
          </a:p>
          <a:p>
            <a:pPr marL="342900" indent="-342900">
              <a:spcBef>
                <a:spcPct val="20000"/>
              </a:spcBef>
            </a:pPr>
            <a:r>
              <a:rPr lang="en-US" dirty="0">
                <a:solidFill>
                  <a:srgbClr val="FFFFFF"/>
                </a:solidFill>
                <a:sym typeface="Wingdings" panose="05000000000000000000" pitchFamily="2" charset="2"/>
              </a:rPr>
              <a:t>electricity to our physics students. CASTLE is an</a:t>
            </a:r>
          </a:p>
          <a:p>
            <a:pPr marL="342900" indent="-342900">
              <a:spcBef>
                <a:spcPct val="20000"/>
              </a:spcBef>
            </a:pPr>
            <a:r>
              <a:rPr lang="en-US" dirty="0">
                <a:solidFill>
                  <a:srgbClr val="FFFFFF"/>
                </a:solidFill>
                <a:sym typeface="Wingdings" panose="05000000000000000000" pitchFamily="2" charset="2"/>
              </a:rPr>
              <a:t>acronym for Capacitor-Aided System for Teaching </a:t>
            </a:r>
          </a:p>
          <a:p>
            <a:pPr marL="342900" indent="-342900">
              <a:spcBef>
                <a:spcPct val="20000"/>
              </a:spcBef>
            </a:pPr>
            <a:r>
              <a:rPr lang="en-US" dirty="0">
                <a:solidFill>
                  <a:srgbClr val="FFFFFF"/>
                </a:solidFill>
                <a:sym typeface="Wingdings" panose="05000000000000000000" pitchFamily="2" charset="2"/>
              </a:rPr>
              <a:t>and Learning Electricity. </a:t>
            </a:r>
            <a:r>
              <a:rPr lang="en-US" dirty="0" smtClean="0">
                <a:solidFill>
                  <a:srgbClr val="FFFFFF"/>
                </a:solidFill>
                <a:sym typeface="Wingdings" panose="05000000000000000000" pitchFamily="2" charset="2"/>
              </a:rPr>
              <a:t>In my classes, we work for</a:t>
            </a:r>
          </a:p>
          <a:p>
            <a:pPr marL="342900" indent="-342900">
              <a:spcBef>
                <a:spcPct val="20000"/>
              </a:spcBef>
            </a:pPr>
            <a:r>
              <a:rPr lang="en-US" dirty="0" smtClean="0">
                <a:solidFill>
                  <a:srgbClr val="FFFFFF"/>
                </a:solidFill>
                <a:sym typeface="Wingdings" panose="05000000000000000000" pitchFamily="2" charset="2"/>
              </a:rPr>
              <a:t>about six or seven weeks on CASTLE before going</a:t>
            </a:r>
          </a:p>
          <a:p>
            <a:pPr marL="342900" indent="-342900">
              <a:spcBef>
                <a:spcPct val="20000"/>
              </a:spcBef>
            </a:pPr>
            <a:r>
              <a:rPr lang="en-US" dirty="0" smtClean="0">
                <a:solidFill>
                  <a:srgbClr val="FFFFFF"/>
                </a:solidFill>
                <a:sym typeface="Wingdings" panose="05000000000000000000" pitchFamily="2" charset="2"/>
              </a:rPr>
              <a:t>back to a more traditional classroom format with </a:t>
            </a:r>
          </a:p>
          <a:p>
            <a:pPr marL="342900" indent="-342900">
              <a:spcBef>
                <a:spcPct val="20000"/>
              </a:spcBef>
            </a:pPr>
            <a:r>
              <a:rPr lang="en-US" dirty="0" smtClean="0">
                <a:solidFill>
                  <a:srgbClr val="FFFFFF"/>
                </a:solidFill>
                <a:sym typeface="Wingdings" panose="05000000000000000000" pitchFamily="2" charset="2"/>
              </a:rPr>
              <a:t>electricity. Lessons 7-9 in these lectures summarize </a:t>
            </a:r>
          </a:p>
          <a:p>
            <a:pPr marL="342900" indent="-342900">
              <a:spcBef>
                <a:spcPct val="20000"/>
              </a:spcBef>
            </a:pPr>
            <a:r>
              <a:rPr lang="en-US" dirty="0" smtClean="0">
                <a:solidFill>
                  <a:srgbClr val="FFFFFF"/>
                </a:solidFill>
                <a:sym typeface="Wingdings" panose="05000000000000000000" pitchFamily="2" charset="2"/>
              </a:rPr>
              <a:t>the key concepts from CASTLE that I employ in </a:t>
            </a:r>
          </a:p>
          <a:p>
            <a:pPr marL="342900" indent="-342900">
              <a:spcBef>
                <a:spcPct val="20000"/>
              </a:spcBef>
            </a:pPr>
            <a:r>
              <a:rPr lang="en-US" dirty="0" smtClean="0">
                <a:solidFill>
                  <a:srgbClr val="FFFFFF"/>
                </a:solidFill>
                <a:sym typeface="Wingdings" panose="05000000000000000000" pitchFamily="2" charset="2"/>
              </a:rPr>
              <a:t>teaching subsequent lessons. You can find much </a:t>
            </a:r>
          </a:p>
          <a:p>
            <a:pPr marL="342900" indent="-342900">
              <a:spcBef>
                <a:spcPct val="20000"/>
              </a:spcBef>
            </a:pPr>
            <a:r>
              <a:rPr lang="en-US" dirty="0" smtClean="0">
                <a:solidFill>
                  <a:srgbClr val="FFFFFF"/>
                </a:solidFill>
                <a:sym typeface="Wingdings" panose="05000000000000000000" pitchFamily="2" charset="2"/>
              </a:rPr>
              <a:t>information about this excellent program online.</a:t>
            </a:r>
            <a:endParaRPr lang="en-US" dirty="0">
              <a:solidFill>
                <a:srgbClr val="FFFFFF"/>
              </a:solidFill>
            </a:endParaRPr>
          </a:p>
        </p:txBody>
      </p:sp>
    </p:spTree>
    <p:extLst>
      <p:ext uri="{BB962C8B-B14F-4D97-AF65-F5344CB8AC3E}">
        <p14:creationId xmlns:p14="http://schemas.microsoft.com/office/powerpoint/2010/main" val="1154023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576263" y="374650"/>
            <a:ext cx="7429500" cy="946150"/>
          </a:xfrm>
          <a:prstGeom prst="rect">
            <a:avLst/>
          </a:prstGeom>
          <a:noFill/>
          <a:ln w="15875" algn="ctr">
            <a:noFill/>
            <a:miter lim="800000"/>
            <a:headEnd/>
            <a:tailEnd/>
          </a:ln>
        </p:spPr>
        <p:txBody>
          <a:bodyPr wrap="none" anchor="ctr">
            <a:spAutoFit/>
          </a:bodyPr>
          <a:lstStyle/>
          <a:p>
            <a:pPr algn="l"/>
            <a:r>
              <a:rPr lang="en-US" u="sng">
                <a:solidFill>
                  <a:srgbClr val="FF0000"/>
                </a:solidFill>
              </a:rPr>
              <a:t>capacitor</a:t>
            </a:r>
            <a:r>
              <a:rPr lang="en-US">
                <a:solidFill>
                  <a:srgbClr val="FF0000"/>
                </a:solidFill>
              </a:rPr>
              <a:t>: stores electrical energy by virtue of </a:t>
            </a:r>
          </a:p>
          <a:p>
            <a:pPr algn="l"/>
            <a:r>
              <a:rPr lang="en-US">
                <a:solidFill>
                  <a:srgbClr val="FF0000"/>
                </a:solidFill>
              </a:rPr>
              <a:t>	       separated charges </a:t>
            </a:r>
          </a:p>
        </p:txBody>
      </p:sp>
      <p:sp>
        <p:nvSpPr>
          <p:cNvPr id="462857" name="Rectangle 9"/>
          <p:cNvSpPr>
            <a:spLocks noChangeArrowheads="1"/>
          </p:cNvSpPr>
          <p:nvPr/>
        </p:nvSpPr>
        <p:spPr bwMode="auto">
          <a:xfrm>
            <a:off x="579438" y="4075113"/>
            <a:ext cx="7569200" cy="946150"/>
          </a:xfrm>
          <a:prstGeom prst="rect">
            <a:avLst/>
          </a:prstGeom>
          <a:noFill/>
          <a:ln w="15875" algn="ctr">
            <a:noFill/>
            <a:miter lim="800000"/>
            <a:headEnd/>
            <a:tailEnd/>
          </a:ln>
        </p:spPr>
        <p:txBody>
          <a:bodyPr wrap="none" anchor="ctr">
            <a:spAutoFit/>
          </a:bodyPr>
          <a:lstStyle/>
          <a:p>
            <a:pPr algn="l"/>
            <a:r>
              <a:rPr lang="en-US" u="sng">
                <a:solidFill>
                  <a:srgbClr val="FF0000"/>
                </a:solidFill>
              </a:rPr>
              <a:t>capacitance</a:t>
            </a:r>
            <a:r>
              <a:rPr lang="en-US">
                <a:solidFill>
                  <a:srgbClr val="FF0000"/>
                </a:solidFill>
              </a:rPr>
              <a:t>: a measure of capacitor’s ability to</a:t>
            </a:r>
          </a:p>
          <a:p>
            <a:pPr algn="l"/>
            <a:r>
              <a:rPr lang="en-US">
                <a:solidFill>
                  <a:srgbClr val="FF0000"/>
                </a:solidFill>
              </a:rPr>
              <a:t>		   store charge/energy </a:t>
            </a:r>
          </a:p>
        </p:txBody>
      </p:sp>
      <p:sp>
        <p:nvSpPr>
          <p:cNvPr id="462858" name="Rectangle 10"/>
          <p:cNvSpPr>
            <a:spLocks noChangeArrowheads="1"/>
          </p:cNvSpPr>
          <p:nvPr/>
        </p:nvSpPr>
        <p:spPr bwMode="auto">
          <a:xfrm>
            <a:off x="771525" y="5286375"/>
            <a:ext cx="3322638" cy="946150"/>
          </a:xfrm>
          <a:prstGeom prst="rect">
            <a:avLst/>
          </a:prstGeom>
          <a:noFill/>
          <a:ln w="15875" algn="ctr">
            <a:noFill/>
            <a:miter lim="800000"/>
            <a:headEnd/>
            <a:tailEnd/>
          </a:ln>
        </p:spPr>
        <p:txBody>
          <a:bodyPr wrap="none" anchor="ctr">
            <a:spAutoFit/>
          </a:bodyPr>
          <a:lstStyle/>
          <a:p>
            <a:r>
              <a:rPr lang="en-US">
                <a:solidFill>
                  <a:srgbClr val="FF0000"/>
                </a:solidFill>
              </a:rPr>
              <a:t>Depends on:	1. </a:t>
            </a:r>
          </a:p>
          <a:p>
            <a:r>
              <a:rPr lang="en-US">
                <a:solidFill>
                  <a:srgbClr val="FF0000"/>
                </a:solidFill>
              </a:rPr>
              <a:t>			2. </a:t>
            </a:r>
          </a:p>
        </p:txBody>
      </p:sp>
      <p:grpSp>
        <p:nvGrpSpPr>
          <p:cNvPr id="2" name="Group 33"/>
          <p:cNvGrpSpPr>
            <a:grpSpLocks/>
          </p:cNvGrpSpPr>
          <p:nvPr/>
        </p:nvGrpSpPr>
        <p:grpSpPr bwMode="auto">
          <a:xfrm>
            <a:off x="950913" y="1138238"/>
            <a:ext cx="6130925" cy="2541587"/>
            <a:chOff x="1613" y="2062"/>
            <a:chExt cx="3862" cy="1601"/>
          </a:xfrm>
        </p:grpSpPr>
        <p:sp>
          <p:nvSpPr>
            <p:cNvPr id="26638" name="Rectangle 12" descr="25%"/>
            <p:cNvSpPr>
              <a:spLocks noChangeArrowheads="1"/>
            </p:cNvSpPr>
            <p:nvPr/>
          </p:nvSpPr>
          <p:spPr bwMode="auto">
            <a:xfrm>
              <a:off x="3352" y="2412"/>
              <a:ext cx="186" cy="1133"/>
            </a:xfrm>
            <a:prstGeom prst="rect">
              <a:avLst/>
            </a:prstGeom>
            <a:pattFill prst="pct25">
              <a:fgClr>
                <a:srgbClr val="000000"/>
              </a:fgClr>
              <a:bgClr>
                <a:srgbClr val="FFFFFF"/>
              </a:bgClr>
            </a:pattFill>
            <a:ln w="22225">
              <a:solidFill>
                <a:srgbClr val="000000"/>
              </a:solidFill>
              <a:miter lim="800000"/>
              <a:headEnd/>
              <a:tailEnd/>
            </a:ln>
          </p:spPr>
          <p:txBody>
            <a:bodyPr/>
            <a:lstStyle/>
            <a:p>
              <a:endParaRPr lang="en-US">
                <a:solidFill>
                  <a:srgbClr val="000000"/>
                </a:solidFill>
              </a:endParaRPr>
            </a:p>
          </p:txBody>
        </p:sp>
        <p:sp>
          <p:nvSpPr>
            <p:cNvPr id="26639" name="Rectangle 13"/>
            <p:cNvSpPr>
              <a:spLocks noChangeArrowheads="1"/>
            </p:cNvSpPr>
            <p:nvPr/>
          </p:nvSpPr>
          <p:spPr bwMode="auto">
            <a:xfrm>
              <a:off x="3538" y="2412"/>
              <a:ext cx="186" cy="1133"/>
            </a:xfrm>
            <a:prstGeom prst="rect">
              <a:avLst/>
            </a:prstGeom>
            <a:noFill/>
            <a:ln w="22225">
              <a:solidFill>
                <a:srgbClr val="000000"/>
              </a:solidFill>
              <a:miter lim="800000"/>
              <a:headEnd/>
              <a:tailEnd/>
            </a:ln>
          </p:spPr>
          <p:txBody>
            <a:bodyPr/>
            <a:lstStyle/>
            <a:p>
              <a:endParaRPr lang="en-US">
                <a:solidFill>
                  <a:srgbClr val="000000"/>
                </a:solidFill>
              </a:endParaRPr>
            </a:p>
          </p:txBody>
        </p:sp>
        <p:sp>
          <p:nvSpPr>
            <p:cNvPr id="26640" name="Rectangle 14" descr="25%"/>
            <p:cNvSpPr>
              <a:spLocks noChangeArrowheads="1"/>
            </p:cNvSpPr>
            <p:nvPr/>
          </p:nvSpPr>
          <p:spPr bwMode="auto">
            <a:xfrm>
              <a:off x="3724" y="2412"/>
              <a:ext cx="187" cy="1133"/>
            </a:xfrm>
            <a:prstGeom prst="rect">
              <a:avLst/>
            </a:prstGeom>
            <a:pattFill prst="pct25">
              <a:fgClr>
                <a:srgbClr val="000000"/>
              </a:fgClr>
              <a:bgClr>
                <a:srgbClr val="FFFFFF"/>
              </a:bgClr>
            </a:pattFill>
            <a:ln w="22225">
              <a:solidFill>
                <a:srgbClr val="000000"/>
              </a:solidFill>
              <a:miter lim="800000"/>
              <a:headEnd/>
              <a:tailEnd/>
            </a:ln>
          </p:spPr>
          <p:txBody>
            <a:bodyPr/>
            <a:lstStyle/>
            <a:p>
              <a:endParaRPr lang="en-US">
                <a:solidFill>
                  <a:srgbClr val="000000"/>
                </a:solidFill>
              </a:endParaRPr>
            </a:p>
          </p:txBody>
        </p:sp>
        <p:sp>
          <p:nvSpPr>
            <p:cNvPr id="26641" name="Line 15"/>
            <p:cNvSpPr>
              <a:spLocks noChangeShapeType="1"/>
            </p:cNvSpPr>
            <p:nvPr/>
          </p:nvSpPr>
          <p:spPr bwMode="auto">
            <a:xfrm>
              <a:off x="4003" y="2574"/>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42" name="Line 16"/>
            <p:cNvSpPr>
              <a:spLocks noChangeShapeType="1"/>
            </p:cNvSpPr>
            <p:nvPr/>
          </p:nvSpPr>
          <p:spPr bwMode="auto">
            <a:xfrm>
              <a:off x="4003" y="2816"/>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43" name="Line 17"/>
            <p:cNvSpPr>
              <a:spLocks noChangeShapeType="1"/>
            </p:cNvSpPr>
            <p:nvPr/>
          </p:nvSpPr>
          <p:spPr bwMode="auto">
            <a:xfrm>
              <a:off x="4003" y="3059"/>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44" name="Line 18"/>
            <p:cNvSpPr>
              <a:spLocks noChangeShapeType="1"/>
            </p:cNvSpPr>
            <p:nvPr/>
          </p:nvSpPr>
          <p:spPr bwMode="auto">
            <a:xfrm>
              <a:off x="4003" y="3302"/>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45" name="Line 19"/>
            <p:cNvSpPr>
              <a:spLocks noChangeShapeType="1"/>
            </p:cNvSpPr>
            <p:nvPr/>
          </p:nvSpPr>
          <p:spPr bwMode="auto">
            <a:xfrm>
              <a:off x="3166" y="2492"/>
              <a:ext cx="0" cy="162"/>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46" name="Line 20"/>
            <p:cNvSpPr>
              <a:spLocks noChangeShapeType="1"/>
            </p:cNvSpPr>
            <p:nvPr/>
          </p:nvSpPr>
          <p:spPr bwMode="auto">
            <a:xfrm>
              <a:off x="3073" y="2574"/>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47" name="Line 21"/>
            <p:cNvSpPr>
              <a:spLocks noChangeShapeType="1"/>
            </p:cNvSpPr>
            <p:nvPr/>
          </p:nvSpPr>
          <p:spPr bwMode="auto">
            <a:xfrm>
              <a:off x="3166" y="2735"/>
              <a:ext cx="0" cy="162"/>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48" name="Line 22"/>
            <p:cNvSpPr>
              <a:spLocks noChangeShapeType="1"/>
            </p:cNvSpPr>
            <p:nvPr/>
          </p:nvSpPr>
          <p:spPr bwMode="auto">
            <a:xfrm>
              <a:off x="3073" y="2816"/>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49" name="Line 23"/>
            <p:cNvSpPr>
              <a:spLocks noChangeShapeType="1"/>
            </p:cNvSpPr>
            <p:nvPr/>
          </p:nvSpPr>
          <p:spPr bwMode="auto">
            <a:xfrm>
              <a:off x="3166" y="2978"/>
              <a:ext cx="0" cy="162"/>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50" name="Line 24"/>
            <p:cNvSpPr>
              <a:spLocks noChangeShapeType="1"/>
            </p:cNvSpPr>
            <p:nvPr/>
          </p:nvSpPr>
          <p:spPr bwMode="auto">
            <a:xfrm>
              <a:off x="3073" y="3059"/>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51" name="Line 25"/>
            <p:cNvSpPr>
              <a:spLocks noChangeShapeType="1"/>
            </p:cNvSpPr>
            <p:nvPr/>
          </p:nvSpPr>
          <p:spPr bwMode="auto">
            <a:xfrm>
              <a:off x="3166" y="3221"/>
              <a:ext cx="0" cy="162"/>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52" name="Line 26"/>
            <p:cNvSpPr>
              <a:spLocks noChangeShapeType="1"/>
            </p:cNvSpPr>
            <p:nvPr/>
          </p:nvSpPr>
          <p:spPr bwMode="auto">
            <a:xfrm>
              <a:off x="3073" y="3302"/>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6653" name="Freeform 27"/>
            <p:cNvSpPr>
              <a:spLocks/>
            </p:cNvSpPr>
            <p:nvPr/>
          </p:nvSpPr>
          <p:spPr bwMode="auto">
            <a:xfrm>
              <a:off x="3624" y="2305"/>
              <a:ext cx="664" cy="326"/>
            </a:xfrm>
            <a:custGeom>
              <a:avLst/>
              <a:gdLst>
                <a:gd name="T0" fmla="*/ 359 w 725"/>
                <a:gd name="T1" fmla="*/ 0 h 357"/>
                <a:gd name="T2" fmla="*/ 0 w 725"/>
                <a:gd name="T3" fmla="*/ 172 h 357"/>
                <a:gd name="T4" fmla="*/ 0 60000 65536"/>
                <a:gd name="T5" fmla="*/ 0 60000 65536"/>
                <a:gd name="T6" fmla="*/ 0 w 725"/>
                <a:gd name="T7" fmla="*/ 0 h 357"/>
                <a:gd name="T8" fmla="*/ 725 w 725"/>
                <a:gd name="T9" fmla="*/ 357 h 357"/>
              </a:gdLst>
              <a:ahLst/>
              <a:cxnLst>
                <a:cxn ang="T4">
                  <a:pos x="T0" y="T1"/>
                </a:cxn>
                <a:cxn ang="T5">
                  <a:pos x="T2" y="T3"/>
                </a:cxn>
              </a:cxnLst>
              <a:rect l="T6" t="T7" r="T8" b="T9"/>
              <a:pathLst>
                <a:path w="725" h="357">
                  <a:moveTo>
                    <a:pt x="725" y="0"/>
                  </a:moveTo>
                  <a:lnTo>
                    <a:pt x="0" y="357"/>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26654" name="Freeform 28"/>
            <p:cNvSpPr>
              <a:spLocks/>
            </p:cNvSpPr>
            <p:nvPr/>
          </p:nvSpPr>
          <p:spPr bwMode="auto">
            <a:xfrm>
              <a:off x="2855" y="3443"/>
              <a:ext cx="787" cy="7"/>
            </a:xfrm>
            <a:custGeom>
              <a:avLst/>
              <a:gdLst>
                <a:gd name="T0" fmla="*/ 0 w 859"/>
                <a:gd name="T1" fmla="*/ 4 h 8"/>
                <a:gd name="T2" fmla="*/ 426 w 859"/>
                <a:gd name="T3" fmla="*/ 0 h 8"/>
                <a:gd name="T4" fmla="*/ 0 60000 65536"/>
                <a:gd name="T5" fmla="*/ 0 60000 65536"/>
                <a:gd name="T6" fmla="*/ 0 w 859"/>
                <a:gd name="T7" fmla="*/ 0 h 8"/>
                <a:gd name="T8" fmla="*/ 859 w 859"/>
                <a:gd name="T9" fmla="*/ 8 h 8"/>
              </a:gdLst>
              <a:ahLst/>
              <a:cxnLst>
                <a:cxn ang="T4">
                  <a:pos x="T0" y="T1"/>
                </a:cxn>
                <a:cxn ang="T5">
                  <a:pos x="T2" y="T3"/>
                </a:cxn>
              </a:cxnLst>
              <a:rect l="T6" t="T7" r="T8" b="T9"/>
              <a:pathLst>
                <a:path w="859" h="8">
                  <a:moveTo>
                    <a:pt x="0" y="8"/>
                  </a:moveTo>
                  <a:lnTo>
                    <a:pt x="859"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6655" name="Freeform 29"/>
            <p:cNvSpPr>
              <a:spLocks/>
            </p:cNvSpPr>
            <p:nvPr/>
          </p:nvSpPr>
          <p:spPr bwMode="auto">
            <a:xfrm>
              <a:off x="3446" y="3172"/>
              <a:ext cx="198" cy="271"/>
            </a:xfrm>
            <a:custGeom>
              <a:avLst/>
              <a:gdLst>
                <a:gd name="T0" fmla="*/ 2 w 384"/>
                <a:gd name="T1" fmla="*/ 1 h 603"/>
                <a:gd name="T2" fmla="*/ 0 w 384"/>
                <a:gd name="T3" fmla="*/ 0 h 603"/>
                <a:gd name="T4" fmla="*/ 0 60000 65536"/>
                <a:gd name="T5" fmla="*/ 0 60000 65536"/>
                <a:gd name="T6" fmla="*/ 0 w 384"/>
                <a:gd name="T7" fmla="*/ 0 h 603"/>
                <a:gd name="T8" fmla="*/ 384 w 384"/>
                <a:gd name="T9" fmla="*/ 603 h 603"/>
              </a:gdLst>
              <a:ahLst/>
              <a:cxnLst>
                <a:cxn ang="T4">
                  <a:pos x="T0" y="T1"/>
                </a:cxn>
                <a:cxn ang="T5">
                  <a:pos x="T2" y="T3"/>
                </a:cxn>
              </a:cxnLst>
              <a:rect l="T6" t="T7" r="T8" b="T9"/>
              <a:pathLst>
                <a:path w="384" h="603">
                  <a:moveTo>
                    <a:pt x="384" y="603"/>
                  </a:moveTo>
                  <a:lnTo>
                    <a:pt x="0" y="0"/>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26656" name="Freeform 30"/>
            <p:cNvSpPr>
              <a:spLocks/>
            </p:cNvSpPr>
            <p:nvPr/>
          </p:nvSpPr>
          <p:spPr bwMode="auto">
            <a:xfrm>
              <a:off x="3647" y="3285"/>
              <a:ext cx="158" cy="156"/>
            </a:xfrm>
            <a:custGeom>
              <a:avLst/>
              <a:gdLst>
                <a:gd name="T0" fmla="*/ 0 w 307"/>
                <a:gd name="T1" fmla="*/ 0 h 348"/>
                <a:gd name="T2" fmla="*/ 2 w 307"/>
                <a:gd name="T3" fmla="*/ 0 h 348"/>
                <a:gd name="T4" fmla="*/ 0 60000 65536"/>
                <a:gd name="T5" fmla="*/ 0 60000 65536"/>
                <a:gd name="T6" fmla="*/ 0 w 307"/>
                <a:gd name="T7" fmla="*/ 0 h 348"/>
                <a:gd name="T8" fmla="*/ 307 w 307"/>
                <a:gd name="T9" fmla="*/ 348 h 348"/>
              </a:gdLst>
              <a:ahLst/>
              <a:cxnLst>
                <a:cxn ang="T4">
                  <a:pos x="T0" y="T1"/>
                </a:cxn>
                <a:cxn ang="T5">
                  <a:pos x="T2" y="T3"/>
                </a:cxn>
              </a:cxnLst>
              <a:rect l="T6" t="T7" r="T8" b="T9"/>
              <a:pathLst>
                <a:path w="307" h="348">
                  <a:moveTo>
                    <a:pt x="0" y="348"/>
                  </a:moveTo>
                  <a:lnTo>
                    <a:pt x="307" y="0"/>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26657" name="Text Box 31"/>
            <p:cNvSpPr txBox="1">
              <a:spLocks noChangeArrowheads="1"/>
            </p:cNvSpPr>
            <p:nvPr/>
          </p:nvSpPr>
          <p:spPr bwMode="auto">
            <a:xfrm>
              <a:off x="1613" y="3278"/>
              <a:ext cx="1374" cy="385"/>
            </a:xfrm>
            <a:prstGeom prst="rect">
              <a:avLst/>
            </a:prstGeom>
            <a:noFill/>
            <a:ln w="9525">
              <a:noFill/>
              <a:miter lim="800000"/>
              <a:headEnd/>
              <a:tailEnd/>
            </a:ln>
          </p:spPr>
          <p:txBody>
            <a:bodyPr/>
            <a:lstStyle/>
            <a:p>
              <a:pPr algn="l"/>
              <a:r>
                <a:rPr lang="en-US">
                  <a:solidFill>
                    <a:srgbClr val="FF0000"/>
                  </a:solidFill>
                </a:rPr>
                <a:t>conductors</a:t>
              </a:r>
            </a:p>
          </p:txBody>
        </p:sp>
        <p:sp>
          <p:nvSpPr>
            <p:cNvPr id="26658" name="Text Box 32"/>
            <p:cNvSpPr txBox="1">
              <a:spLocks noChangeArrowheads="1"/>
            </p:cNvSpPr>
            <p:nvPr/>
          </p:nvSpPr>
          <p:spPr bwMode="auto">
            <a:xfrm>
              <a:off x="4322" y="2062"/>
              <a:ext cx="1153" cy="366"/>
            </a:xfrm>
            <a:prstGeom prst="rect">
              <a:avLst/>
            </a:prstGeom>
            <a:noFill/>
            <a:ln w="9525">
              <a:noFill/>
              <a:miter lim="800000"/>
              <a:headEnd/>
              <a:tailEnd/>
            </a:ln>
          </p:spPr>
          <p:txBody>
            <a:bodyPr/>
            <a:lstStyle/>
            <a:p>
              <a:pPr algn="l"/>
              <a:r>
                <a:rPr lang="en-US">
                  <a:solidFill>
                    <a:srgbClr val="FF0000"/>
                  </a:solidFill>
                </a:rPr>
                <a:t>insulator</a:t>
              </a:r>
            </a:p>
          </p:txBody>
        </p:sp>
      </p:grpSp>
      <p:sp>
        <p:nvSpPr>
          <p:cNvPr id="462882" name="Rectangle 34"/>
          <p:cNvSpPr>
            <a:spLocks noChangeArrowheads="1"/>
          </p:cNvSpPr>
          <p:nvPr/>
        </p:nvSpPr>
        <p:spPr bwMode="auto">
          <a:xfrm>
            <a:off x="3967163" y="5283200"/>
            <a:ext cx="3708400" cy="519113"/>
          </a:xfrm>
          <a:prstGeom prst="rect">
            <a:avLst/>
          </a:prstGeom>
          <a:noFill/>
          <a:ln w="15875" algn="ctr">
            <a:noFill/>
            <a:miter lim="800000"/>
            <a:headEnd/>
            <a:tailEnd/>
          </a:ln>
        </p:spPr>
        <p:txBody>
          <a:bodyPr wrap="none" anchor="ctr">
            <a:spAutoFit/>
          </a:bodyPr>
          <a:lstStyle/>
          <a:p>
            <a:pPr algn="l"/>
            <a:r>
              <a:rPr lang="en-US">
                <a:solidFill>
                  <a:srgbClr val="000000"/>
                </a:solidFill>
              </a:rPr>
              <a:t>geometry of capacitor </a:t>
            </a:r>
          </a:p>
        </p:txBody>
      </p:sp>
      <p:sp>
        <p:nvSpPr>
          <p:cNvPr id="462883" name="Rectangle 35"/>
          <p:cNvSpPr>
            <a:spLocks noChangeArrowheads="1"/>
          </p:cNvSpPr>
          <p:nvPr/>
        </p:nvSpPr>
        <p:spPr bwMode="auto">
          <a:xfrm>
            <a:off x="3965575" y="5716588"/>
            <a:ext cx="4383088" cy="519112"/>
          </a:xfrm>
          <a:prstGeom prst="rect">
            <a:avLst/>
          </a:prstGeom>
          <a:noFill/>
          <a:ln w="15875" algn="ctr">
            <a:noFill/>
            <a:miter lim="800000"/>
            <a:headEnd/>
            <a:tailEnd/>
          </a:ln>
        </p:spPr>
        <p:txBody>
          <a:bodyPr wrap="none" anchor="ctr">
            <a:spAutoFit/>
          </a:bodyPr>
          <a:lstStyle/>
          <a:p>
            <a:pPr algn="l"/>
            <a:r>
              <a:rPr lang="en-US">
                <a:solidFill>
                  <a:srgbClr val="000000"/>
                </a:solidFill>
              </a:rPr>
              <a:t>insulating mat’l (</a:t>
            </a:r>
            <a:r>
              <a:rPr lang="en-US" u="sng">
                <a:solidFill>
                  <a:srgbClr val="000000"/>
                </a:solidFill>
              </a:rPr>
              <a:t>dielectric</a:t>
            </a:r>
            <a:r>
              <a:rPr lang="en-US">
                <a:solidFill>
                  <a:srgbClr val="000000"/>
                </a:solidFill>
              </a:rPr>
              <a:t>) </a:t>
            </a:r>
          </a:p>
        </p:txBody>
      </p:sp>
      <p:sp>
        <p:nvSpPr>
          <p:cNvPr id="462884" name="Text Box 36"/>
          <p:cNvSpPr txBox="1">
            <a:spLocks noChangeArrowheads="1"/>
          </p:cNvSpPr>
          <p:nvPr/>
        </p:nvSpPr>
        <p:spPr bwMode="auto">
          <a:xfrm>
            <a:off x="5227638" y="1585913"/>
            <a:ext cx="1849437" cy="519112"/>
          </a:xfrm>
          <a:prstGeom prst="rect">
            <a:avLst/>
          </a:prstGeom>
          <a:noFill/>
          <a:ln w="9525">
            <a:noFill/>
            <a:miter lim="800000"/>
            <a:headEnd/>
            <a:tailEnd/>
          </a:ln>
        </p:spPr>
        <p:txBody>
          <a:bodyPr>
            <a:spAutoFit/>
          </a:bodyPr>
          <a:lstStyle/>
          <a:p>
            <a:pPr algn="l"/>
            <a:r>
              <a:rPr lang="en-US">
                <a:solidFill>
                  <a:srgbClr val="000000"/>
                </a:solidFill>
              </a:rPr>
              <a:t>(dielectric)</a:t>
            </a:r>
          </a:p>
        </p:txBody>
      </p:sp>
      <p:sp>
        <p:nvSpPr>
          <p:cNvPr id="462885" name="Text Box 37"/>
          <p:cNvSpPr txBox="1">
            <a:spLocks noChangeArrowheads="1"/>
          </p:cNvSpPr>
          <p:nvPr/>
        </p:nvSpPr>
        <p:spPr bwMode="auto">
          <a:xfrm>
            <a:off x="762000" y="3502025"/>
            <a:ext cx="2386013" cy="519113"/>
          </a:xfrm>
          <a:prstGeom prst="rect">
            <a:avLst/>
          </a:prstGeom>
          <a:noFill/>
          <a:ln w="9525">
            <a:noFill/>
            <a:miter lim="800000"/>
            <a:headEnd/>
            <a:tailEnd/>
          </a:ln>
        </p:spPr>
        <p:txBody>
          <a:bodyPr>
            <a:spAutoFit/>
          </a:bodyPr>
          <a:lstStyle/>
          <a:p>
            <a:pPr algn="l"/>
            <a:r>
              <a:rPr lang="en-US">
                <a:solidFill>
                  <a:srgbClr val="000000"/>
                </a:solidFill>
              </a:rPr>
              <a:t>(metal plates)</a:t>
            </a:r>
          </a:p>
        </p:txBody>
      </p:sp>
      <p:grpSp>
        <p:nvGrpSpPr>
          <p:cNvPr id="3" name="Group 44"/>
          <p:cNvGrpSpPr>
            <a:grpSpLocks/>
          </p:cNvGrpSpPr>
          <p:nvPr/>
        </p:nvGrpSpPr>
        <p:grpSpPr bwMode="auto">
          <a:xfrm>
            <a:off x="7386638" y="1943100"/>
            <a:ext cx="798512" cy="1554163"/>
            <a:chOff x="4434" y="1471"/>
            <a:chExt cx="503" cy="979"/>
          </a:xfrm>
        </p:grpSpPr>
        <p:sp>
          <p:nvSpPr>
            <p:cNvPr id="26635" name="AutoShape 41"/>
            <p:cNvSpPr>
              <a:spLocks noChangeArrowheads="1"/>
            </p:cNvSpPr>
            <p:nvPr/>
          </p:nvSpPr>
          <p:spPr bwMode="auto">
            <a:xfrm>
              <a:off x="4434" y="1490"/>
              <a:ext cx="503" cy="960"/>
            </a:xfrm>
            <a:prstGeom prst="can">
              <a:avLst>
                <a:gd name="adj" fmla="val 47714"/>
              </a:avLst>
            </a:prstGeom>
            <a:solidFill>
              <a:schemeClr val="bg2"/>
            </a:solidFill>
            <a:ln w="15875">
              <a:solidFill>
                <a:schemeClr val="tx1"/>
              </a:solidFill>
              <a:round/>
              <a:headEnd/>
              <a:tailEnd/>
            </a:ln>
          </p:spPr>
          <p:txBody>
            <a:bodyPr wrap="none" anchor="ctr">
              <a:spAutoFit/>
            </a:bodyPr>
            <a:lstStyle/>
            <a:p>
              <a:endParaRPr lang="en-US">
                <a:solidFill>
                  <a:srgbClr val="000000"/>
                </a:solidFill>
              </a:endParaRPr>
            </a:p>
          </p:txBody>
        </p:sp>
        <p:sp>
          <p:nvSpPr>
            <p:cNvPr id="26636" name="AutoShape 42"/>
            <p:cNvSpPr>
              <a:spLocks noChangeArrowheads="1"/>
            </p:cNvSpPr>
            <p:nvPr/>
          </p:nvSpPr>
          <p:spPr bwMode="auto">
            <a:xfrm>
              <a:off x="4571" y="1471"/>
              <a:ext cx="56" cy="120"/>
            </a:xfrm>
            <a:prstGeom prst="can">
              <a:avLst>
                <a:gd name="adj" fmla="val 53571"/>
              </a:avLst>
            </a:prstGeom>
            <a:solidFill>
              <a:schemeClr val="tx1"/>
            </a:solidFill>
            <a:ln w="15875">
              <a:solidFill>
                <a:schemeClr val="tx1"/>
              </a:solidFill>
              <a:round/>
              <a:headEnd/>
              <a:tailEnd/>
            </a:ln>
          </p:spPr>
          <p:txBody>
            <a:bodyPr anchor="ctr">
              <a:spAutoFit/>
            </a:bodyPr>
            <a:lstStyle/>
            <a:p>
              <a:endParaRPr lang="en-US">
                <a:solidFill>
                  <a:srgbClr val="000000"/>
                </a:solidFill>
              </a:endParaRPr>
            </a:p>
          </p:txBody>
        </p:sp>
        <p:sp>
          <p:nvSpPr>
            <p:cNvPr id="26637" name="AutoShape 43"/>
            <p:cNvSpPr>
              <a:spLocks noChangeArrowheads="1"/>
            </p:cNvSpPr>
            <p:nvPr/>
          </p:nvSpPr>
          <p:spPr bwMode="auto">
            <a:xfrm>
              <a:off x="4726" y="1471"/>
              <a:ext cx="56" cy="120"/>
            </a:xfrm>
            <a:prstGeom prst="can">
              <a:avLst>
                <a:gd name="adj" fmla="val 53571"/>
              </a:avLst>
            </a:prstGeom>
            <a:solidFill>
              <a:schemeClr val="tx1"/>
            </a:solidFill>
            <a:ln w="15875">
              <a:solidFill>
                <a:schemeClr val="tx1"/>
              </a:solidFill>
              <a:round/>
              <a:headEnd/>
              <a:tailEnd/>
            </a:ln>
          </p:spPr>
          <p:txBody>
            <a:bodyPr anchor="ctr">
              <a:spAutoFit/>
            </a:bodyPr>
            <a:lstStyle/>
            <a:p>
              <a:endParaRPr lang="en-US">
                <a:solidFill>
                  <a:srgbClr val="000000"/>
                </a:solidFill>
              </a:endParaRPr>
            </a:p>
          </p:txBody>
        </p:sp>
      </p:grpSp>
    </p:spTree>
    <p:extLst>
      <p:ext uri="{BB962C8B-B14F-4D97-AF65-F5344CB8AC3E}">
        <p14:creationId xmlns:p14="http://schemas.microsoft.com/office/powerpoint/2010/main" val="2502758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462885"/>
                                        </p:tgtEl>
                                        <p:attrNameLst>
                                          <p:attrName>style.visibility</p:attrName>
                                        </p:attrNameLst>
                                      </p:cBhvr>
                                      <p:to>
                                        <p:strVal val="visible"/>
                                      </p:to>
                                    </p:set>
                                    <p:animEffect transition="in" filter="fade">
                                      <p:cBhvr>
                                        <p:cTn id="12" dur="770" decel="100000"/>
                                        <p:tgtEl>
                                          <p:spTgt spid="462885"/>
                                        </p:tgtEl>
                                      </p:cBhvr>
                                    </p:animEffect>
                                    <p:animScale>
                                      <p:cBhvr>
                                        <p:cTn id="13" dur="770" decel="100000"/>
                                        <p:tgtEl>
                                          <p:spTgt spid="462885"/>
                                        </p:tgtEl>
                                      </p:cBhvr>
                                      <p:from x="10000" y="10000"/>
                                      <p:to x="200000" y="450000"/>
                                    </p:animScale>
                                    <p:animScale>
                                      <p:cBhvr>
                                        <p:cTn id="14" dur="1230" accel="100000" fill="hold">
                                          <p:stCondLst>
                                            <p:cond delay="770"/>
                                          </p:stCondLst>
                                        </p:cTn>
                                        <p:tgtEl>
                                          <p:spTgt spid="462885"/>
                                        </p:tgtEl>
                                      </p:cBhvr>
                                      <p:from x="200000" y="450000"/>
                                      <p:to x="100000" y="100000"/>
                                    </p:animScale>
                                    <p:set>
                                      <p:cBhvr>
                                        <p:cTn id="15" dur="770" fill="hold"/>
                                        <p:tgtEl>
                                          <p:spTgt spid="462885"/>
                                        </p:tgtEl>
                                        <p:attrNameLst>
                                          <p:attrName>ppt_x</p:attrName>
                                        </p:attrNameLst>
                                      </p:cBhvr>
                                      <p:to>
                                        <p:strVal val="(0.5)"/>
                                      </p:to>
                                    </p:set>
                                    <p:anim from="(0.5)" to="(#ppt_x)" calcmode="lin" valueType="num">
                                      <p:cBhvr>
                                        <p:cTn id="16" dur="1230" accel="100000" fill="hold">
                                          <p:stCondLst>
                                            <p:cond delay="770"/>
                                          </p:stCondLst>
                                        </p:cTn>
                                        <p:tgtEl>
                                          <p:spTgt spid="462885"/>
                                        </p:tgtEl>
                                        <p:attrNameLst>
                                          <p:attrName>ppt_x</p:attrName>
                                        </p:attrNameLst>
                                      </p:cBhvr>
                                    </p:anim>
                                    <p:set>
                                      <p:cBhvr>
                                        <p:cTn id="17" dur="770" fill="hold"/>
                                        <p:tgtEl>
                                          <p:spTgt spid="462885"/>
                                        </p:tgtEl>
                                        <p:attrNameLst>
                                          <p:attrName>ppt_y</p:attrName>
                                        </p:attrNameLst>
                                      </p:cBhvr>
                                      <p:to>
                                        <p:strVal val="(#ppt_y+0.4)"/>
                                      </p:to>
                                    </p:set>
                                    <p:anim from="(#ppt_y+0.4)" to="(#ppt_y)" calcmode="lin" valueType="num">
                                      <p:cBhvr>
                                        <p:cTn id="18" dur="1230" accel="100000" fill="hold">
                                          <p:stCondLst>
                                            <p:cond delay="770"/>
                                          </p:stCondLst>
                                        </p:cTn>
                                        <p:tgtEl>
                                          <p:spTgt spid="462885"/>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462857"/>
                                        </p:tgtEl>
                                        <p:attrNameLst>
                                          <p:attrName>style.visibility</p:attrName>
                                        </p:attrNameLst>
                                      </p:cBhvr>
                                      <p:to>
                                        <p:strVal val="visible"/>
                                      </p:to>
                                    </p:set>
                                    <p:anim from="(-#ppt_w/2)" to="(#ppt_x)" calcmode="lin" valueType="num">
                                      <p:cBhvr>
                                        <p:cTn id="28" dur="600" fill="hold">
                                          <p:stCondLst>
                                            <p:cond delay="0"/>
                                          </p:stCondLst>
                                        </p:cTn>
                                        <p:tgtEl>
                                          <p:spTgt spid="462857"/>
                                        </p:tgtEl>
                                        <p:attrNameLst>
                                          <p:attrName>ppt_x</p:attrName>
                                        </p:attrNameLst>
                                      </p:cBhvr>
                                    </p:anim>
                                    <p:anim from="0" to="-1.0" calcmode="lin" valueType="num">
                                      <p:cBhvr>
                                        <p:cTn id="29" dur="200" decel="50000" autoRev="1" fill="hold">
                                          <p:stCondLst>
                                            <p:cond delay="600"/>
                                          </p:stCondLst>
                                        </p:cTn>
                                        <p:tgtEl>
                                          <p:spTgt spid="462857"/>
                                        </p:tgtEl>
                                        <p:attrNameLst>
                                          <p:attrName>xshear</p:attrName>
                                        </p:attrNameLst>
                                      </p:cBhvr>
                                    </p:anim>
                                    <p:animScale>
                                      <p:cBhvr>
                                        <p:cTn id="30" dur="200" decel="100000" autoRev="1" fill="hold">
                                          <p:stCondLst>
                                            <p:cond delay="600"/>
                                          </p:stCondLst>
                                        </p:cTn>
                                        <p:tgtEl>
                                          <p:spTgt spid="462857"/>
                                        </p:tgtEl>
                                      </p:cBhvr>
                                      <p:from x="100000" y="100000"/>
                                      <p:to x="80000" y="100000"/>
                                    </p:animScale>
                                    <p:anim by="(#ppt_h/3+#ppt_w*0.1)" calcmode="lin" valueType="num">
                                      <p:cBhvr additive="sum">
                                        <p:cTn id="31" dur="200" decel="100000" autoRev="1" fill="hold">
                                          <p:stCondLst>
                                            <p:cond delay="600"/>
                                          </p:stCondLst>
                                        </p:cTn>
                                        <p:tgtEl>
                                          <p:spTgt spid="462857"/>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462858"/>
                                        </p:tgtEl>
                                        <p:attrNameLst>
                                          <p:attrName>style.visibility</p:attrName>
                                        </p:attrNameLst>
                                      </p:cBhvr>
                                      <p:to>
                                        <p:strVal val="visible"/>
                                      </p:to>
                                    </p:set>
                                    <p:anim from="(-#ppt_w/2)" to="(#ppt_x)" calcmode="lin" valueType="num">
                                      <p:cBhvr>
                                        <p:cTn id="36" dur="600" fill="hold">
                                          <p:stCondLst>
                                            <p:cond delay="0"/>
                                          </p:stCondLst>
                                        </p:cTn>
                                        <p:tgtEl>
                                          <p:spTgt spid="462858"/>
                                        </p:tgtEl>
                                        <p:attrNameLst>
                                          <p:attrName>ppt_x</p:attrName>
                                        </p:attrNameLst>
                                      </p:cBhvr>
                                    </p:anim>
                                    <p:anim from="0" to="-1.0" calcmode="lin" valueType="num">
                                      <p:cBhvr>
                                        <p:cTn id="37" dur="200" decel="50000" autoRev="1" fill="hold">
                                          <p:stCondLst>
                                            <p:cond delay="600"/>
                                          </p:stCondLst>
                                        </p:cTn>
                                        <p:tgtEl>
                                          <p:spTgt spid="462858"/>
                                        </p:tgtEl>
                                        <p:attrNameLst>
                                          <p:attrName>xshear</p:attrName>
                                        </p:attrNameLst>
                                      </p:cBhvr>
                                    </p:anim>
                                    <p:animScale>
                                      <p:cBhvr>
                                        <p:cTn id="38" dur="200" decel="100000" autoRev="1" fill="hold">
                                          <p:stCondLst>
                                            <p:cond delay="600"/>
                                          </p:stCondLst>
                                        </p:cTn>
                                        <p:tgtEl>
                                          <p:spTgt spid="462858"/>
                                        </p:tgtEl>
                                      </p:cBhvr>
                                      <p:from x="100000" y="100000"/>
                                      <p:to x="80000" y="100000"/>
                                    </p:animScale>
                                    <p:anim by="(#ppt_h/3+#ppt_w*0.1)" calcmode="lin" valueType="num">
                                      <p:cBhvr additive="sum">
                                        <p:cTn id="39" dur="200" decel="100000" autoRev="1" fill="hold">
                                          <p:stCondLst>
                                            <p:cond delay="600"/>
                                          </p:stCondLst>
                                        </p:cTn>
                                        <p:tgtEl>
                                          <p:spTgt spid="462858"/>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462882"/>
                                        </p:tgtEl>
                                        <p:attrNameLst>
                                          <p:attrName>style.visibility</p:attrName>
                                        </p:attrNameLst>
                                      </p:cBhvr>
                                      <p:to>
                                        <p:strVal val="visible"/>
                                      </p:to>
                                    </p:set>
                                    <p:anim by="(-#ppt_w*2)" calcmode="lin" valueType="num">
                                      <p:cBhvr rctx="PPT">
                                        <p:cTn id="44" dur="500" autoRev="1" fill="hold">
                                          <p:stCondLst>
                                            <p:cond delay="0"/>
                                          </p:stCondLst>
                                        </p:cTn>
                                        <p:tgtEl>
                                          <p:spTgt spid="462882"/>
                                        </p:tgtEl>
                                        <p:attrNameLst>
                                          <p:attrName>ppt_w</p:attrName>
                                        </p:attrNameLst>
                                      </p:cBhvr>
                                    </p:anim>
                                    <p:anim by="(#ppt_w*0.50)" calcmode="lin" valueType="num">
                                      <p:cBhvr>
                                        <p:cTn id="45" dur="500" decel="50000" autoRev="1" fill="hold">
                                          <p:stCondLst>
                                            <p:cond delay="0"/>
                                          </p:stCondLst>
                                        </p:cTn>
                                        <p:tgtEl>
                                          <p:spTgt spid="462882"/>
                                        </p:tgtEl>
                                        <p:attrNameLst>
                                          <p:attrName>ppt_x</p:attrName>
                                        </p:attrNameLst>
                                      </p:cBhvr>
                                    </p:anim>
                                    <p:anim from="(-#ppt_h/2)" to="(#ppt_y)" calcmode="lin" valueType="num">
                                      <p:cBhvr>
                                        <p:cTn id="46" dur="1000" fill="hold">
                                          <p:stCondLst>
                                            <p:cond delay="0"/>
                                          </p:stCondLst>
                                        </p:cTn>
                                        <p:tgtEl>
                                          <p:spTgt spid="462882"/>
                                        </p:tgtEl>
                                        <p:attrNameLst>
                                          <p:attrName>ppt_y</p:attrName>
                                        </p:attrNameLst>
                                      </p:cBhvr>
                                    </p:anim>
                                    <p:animRot by="21600000">
                                      <p:cBhvr>
                                        <p:cTn id="47" dur="1000" fill="hold">
                                          <p:stCondLst>
                                            <p:cond delay="0"/>
                                          </p:stCondLst>
                                        </p:cTn>
                                        <p:tgtEl>
                                          <p:spTgt spid="462882"/>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462883"/>
                                        </p:tgtEl>
                                        <p:attrNameLst>
                                          <p:attrName>style.visibility</p:attrName>
                                        </p:attrNameLst>
                                      </p:cBhvr>
                                      <p:to>
                                        <p:strVal val="visible"/>
                                      </p:to>
                                    </p:set>
                                    <p:anim by="(-#ppt_w*2)" calcmode="lin" valueType="num">
                                      <p:cBhvr rctx="PPT">
                                        <p:cTn id="52" dur="500" autoRev="1" fill="hold">
                                          <p:stCondLst>
                                            <p:cond delay="0"/>
                                          </p:stCondLst>
                                        </p:cTn>
                                        <p:tgtEl>
                                          <p:spTgt spid="462883"/>
                                        </p:tgtEl>
                                        <p:attrNameLst>
                                          <p:attrName>ppt_w</p:attrName>
                                        </p:attrNameLst>
                                      </p:cBhvr>
                                    </p:anim>
                                    <p:anim by="(#ppt_w*0.50)" calcmode="lin" valueType="num">
                                      <p:cBhvr>
                                        <p:cTn id="53" dur="500" decel="50000" autoRev="1" fill="hold">
                                          <p:stCondLst>
                                            <p:cond delay="0"/>
                                          </p:stCondLst>
                                        </p:cTn>
                                        <p:tgtEl>
                                          <p:spTgt spid="462883"/>
                                        </p:tgtEl>
                                        <p:attrNameLst>
                                          <p:attrName>ppt_x</p:attrName>
                                        </p:attrNameLst>
                                      </p:cBhvr>
                                    </p:anim>
                                    <p:anim from="(-#ppt_h/2)" to="(#ppt_y)" calcmode="lin" valueType="num">
                                      <p:cBhvr>
                                        <p:cTn id="54" dur="1000" fill="hold">
                                          <p:stCondLst>
                                            <p:cond delay="0"/>
                                          </p:stCondLst>
                                        </p:cTn>
                                        <p:tgtEl>
                                          <p:spTgt spid="462883"/>
                                        </p:tgtEl>
                                        <p:attrNameLst>
                                          <p:attrName>ppt_y</p:attrName>
                                        </p:attrNameLst>
                                      </p:cBhvr>
                                    </p:anim>
                                    <p:animRot by="21600000">
                                      <p:cBhvr>
                                        <p:cTn id="55" dur="1000" fill="hold">
                                          <p:stCondLst>
                                            <p:cond delay="0"/>
                                          </p:stCondLst>
                                        </p:cTn>
                                        <p:tgtEl>
                                          <p:spTgt spid="462883"/>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51" presetClass="entr" presetSubtype="0" fill="hold" grpId="0" nodeType="clickEffect">
                                  <p:stCondLst>
                                    <p:cond delay="0"/>
                                  </p:stCondLst>
                                  <p:childTnLst>
                                    <p:set>
                                      <p:cBhvr>
                                        <p:cTn id="59" dur="1" fill="hold">
                                          <p:stCondLst>
                                            <p:cond delay="0"/>
                                          </p:stCondLst>
                                        </p:cTn>
                                        <p:tgtEl>
                                          <p:spTgt spid="462884"/>
                                        </p:tgtEl>
                                        <p:attrNameLst>
                                          <p:attrName>style.visibility</p:attrName>
                                        </p:attrNameLst>
                                      </p:cBhvr>
                                      <p:to>
                                        <p:strVal val="visible"/>
                                      </p:to>
                                    </p:set>
                                    <p:animEffect transition="in" filter="fade">
                                      <p:cBhvr>
                                        <p:cTn id="60" dur="770" decel="100000"/>
                                        <p:tgtEl>
                                          <p:spTgt spid="462884"/>
                                        </p:tgtEl>
                                      </p:cBhvr>
                                    </p:animEffect>
                                    <p:animScale>
                                      <p:cBhvr>
                                        <p:cTn id="61" dur="770" decel="100000"/>
                                        <p:tgtEl>
                                          <p:spTgt spid="462884"/>
                                        </p:tgtEl>
                                      </p:cBhvr>
                                      <p:from x="10000" y="10000"/>
                                      <p:to x="200000" y="450000"/>
                                    </p:animScale>
                                    <p:animScale>
                                      <p:cBhvr>
                                        <p:cTn id="62" dur="1230" accel="100000" fill="hold">
                                          <p:stCondLst>
                                            <p:cond delay="770"/>
                                          </p:stCondLst>
                                        </p:cTn>
                                        <p:tgtEl>
                                          <p:spTgt spid="462884"/>
                                        </p:tgtEl>
                                      </p:cBhvr>
                                      <p:from x="200000" y="450000"/>
                                      <p:to x="100000" y="100000"/>
                                    </p:animScale>
                                    <p:set>
                                      <p:cBhvr>
                                        <p:cTn id="63" dur="770" fill="hold"/>
                                        <p:tgtEl>
                                          <p:spTgt spid="462884"/>
                                        </p:tgtEl>
                                        <p:attrNameLst>
                                          <p:attrName>ppt_x</p:attrName>
                                        </p:attrNameLst>
                                      </p:cBhvr>
                                      <p:to>
                                        <p:strVal val="(0.5)"/>
                                      </p:to>
                                    </p:set>
                                    <p:anim from="(0.5)" to="(#ppt_x)" calcmode="lin" valueType="num">
                                      <p:cBhvr>
                                        <p:cTn id="64" dur="1230" accel="100000" fill="hold">
                                          <p:stCondLst>
                                            <p:cond delay="770"/>
                                          </p:stCondLst>
                                        </p:cTn>
                                        <p:tgtEl>
                                          <p:spTgt spid="462884"/>
                                        </p:tgtEl>
                                        <p:attrNameLst>
                                          <p:attrName>ppt_x</p:attrName>
                                        </p:attrNameLst>
                                      </p:cBhvr>
                                    </p:anim>
                                    <p:set>
                                      <p:cBhvr>
                                        <p:cTn id="65" dur="770" fill="hold"/>
                                        <p:tgtEl>
                                          <p:spTgt spid="462884"/>
                                        </p:tgtEl>
                                        <p:attrNameLst>
                                          <p:attrName>ppt_y</p:attrName>
                                        </p:attrNameLst>
                                      </p:cBhvr>
                                      <p:to>
                                        <p:strVal val="(#ppt_y+0.4)"/>
                                      </p:to>
                                    </p:set>
                                    <p:anim from="(#ppt_y+0.4)" to="(#ppt_y)" calcmode="lin" valueType="num">
                                      <p:cBhvr>
                                        <p:cTn id="66" dur="1230" accel="100000" fill="hold">
                                          <p:stCondLst>
                                            <p:cond delay="770"/>
                                          </p:stCondLst>
                                        </p:cTn>
                                        <p:tgtEl>
                                          <p:spTgt spid="46288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7" grpId="0"/>
      <p:bldP spid="462858" grpId="0"/>
      <p:bldP spid="462882" grpId="0"/>
      <p:bldP spid="462883" grpId="0"/>
      <p:bldP spid="462884" grpId="0"/>
      <p:bldP spid="4628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ChangeArrowheads="1"/>
          </p:cNvSpPr>
          <p:nvPr/>
        </p:nvSpPr>
        <p:spPr bwMode="auto">
          <a:xfrm>
            <a:off x="6042025" y="3624263"/>
            <a:ext cx="2066925" cy="124142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pic>
        <p:nvPicPr>
          <p:cNvPr id="5124" name="Picture 21" descr="MKP_Metallized_polypropylene_film_capacitor_class_X2"/>
          <p:cNvPicPr>
            <a:picLocks noChangeAspect="1" noChangeArrowheads="1"/>
          </p:cNvPicPr>
          <p:nvPr/>
        </p:nvPicPr>
        <p:blipFill>
          <a:blip r:embed="rId3" cstate="print"/>
          <a:srcRect/>
          <a:stretch>
            <a:fillRect/>
          </a:stretch>
        </p:blipFill>
        <p:spPr bwMode="auto">
          <a:xfrm>
            <a:off x="6188075" y="14288"/>
            <a:ext cx="2111375" cy="2352675"/>
          </a:xfrm>
          <a:prstGeom prst="rect">
            <a:avLst/>
          </a:prstGeom>
          <a:noFill/>
          <a:ln w="9525">
            <a:noFill/>
            <a:miter lim="800000"/>
            <a:headEnd/>
            <a:tailEnd/>
          </a:ln>
        </p:spPr>
      </p:pic>
      <p:sp>
        <p:nvSpPr>
          <p:cNvPr id="463877" name="Rectangle 5"/>
          <p:cNvSpPr>
            <a:spLocks noChangeArrowheads="1"/>
          </p:cNvSpPr>
          <p:nvPr/>
        </p:nvSpPr>
        <p:spPr bwMode="auto">
          <a:xfrm>
            <a:off x="6110288" y="3700463"/>
            <a:ext cx="1931987" cy="110172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5126" name="Rectangle 8"/>
          <p:cNvSpPr>
            <a:spLocks noChangeArrowheads="1"/>
          </p:cNvSpPr>
          <p:nvPr/>
        </p:nvSpPr>
        <p:spPr bwMode="auto">
          <a:xfrm>
            <a:off x="646113" y="1371600"/>
            <a:ext cx="5049837" cy="519113"/>
          </a:xfrm>
          <a:prstGeom prst="rect">
            <a:avLst/>
          </a:prstGeom>
          <a:noFill/>
          <a:ln w="15875" algn="ctr">
            <a:noFill/>
            <a:miter lim="800000"/>
            <a:headEnd/>
            <a:tailEnd/>
          </a:ln>
        </p:spPr>
        <p:txBody>
          <a:bodyPr wrap="none" anchor="ctr">
            <a:spAutoFit/>
          </a:bodyPr>
          <a:lstStyle/>
          <a:p>
            <a:pPr algn="l"/>
            <a:r>
              <a:rPr lang="en-US">
                <a:solidFill>
                  <a:srgbClr val="FF0000"/>
                </a:solidFill>
              </a:rPr>
              <a:t>values of dielectric constant </a:t>
            </a:r>
            <a:r>
              <a:rPr lang="en-US">
                <a:solidFill>
                  <a:srgbClr val="FF0000"/>
                </a:solidFill>
                <a:latin typeface="Symbol" pitchFamily="18" charset="2"/>
              </a:rPr>
              <a:t>k</a:t>
            </a:r>
            <a:r>
              <a:rPr lang="en-US">
                <a:solidFill>
                  <a:srgbClr val="FF0000"/>
                </a:solidFill>
              </a:rPr>
              <a:t>: </a:t>
            </a:r>
          </a:p>
        </p:txBody>
      </p:sp>
      <p:sp>
        <p:nvSpPr>
          <p:cNvPr id="5127" name="Rectangle 9"/>
          <p:cNvSpPr>
            <a:spLocks noChangeArrowheads="1"/>
          </p:cNvSpPr>
          <p:nvPr/>
        </p:nvSpPr>
        <p:spPr bwMode="auto">
          <a:xfrm>
            <a:off x="1419225" y="2090738"/>
            <a:ext cx="3133725" cy="1373187"/>
          </a:xfrm>
          <a:prstGeom prst="rect">
            <a:avLst/>
          </a:prstGeom>
          <a:noFill/>
          <a:ln w="15875" algn="ctr">
            <a:noFill/>
            <a:miter lim="800000"/>
            <a:headEnd/>
            <a:tailEnd/>
          </a:ln>
        </p:spPr>
        <p:txBody>
          <a:bodyPr wrap="none" anchor="ctr">
            <a:spAutoFit/>
          </a:bodyPr>
          <a:lstStyle/>
          <a:p>
            <a:pPr indent="274638" algn="l"/>
            <a:r>
              <a:rPr lang="en-US">
                <a:solidFill>
                  <a:srgbClr val="FF0000"/>
                </a:solidFill>
              </a:rPr>
              <a:t>vacuum…</a:t>
            </a:r>
            <a:r>
              <a:rPr lang="en-US" sz="1400">
                <a:solidFill>
                  <a:srgbClr val="FF0000"/>
                </a:solidFill>
              </a:rPr>
              <a:t> </a:t>
            </a:r>
            <a:r>
              <a:rPr lang="en-US">
                <a:solidFill>
                  <a:srgbClr val="FF0000"/>
                </a:solidFill>
              </a:rPr>
              <a:t>1.00000</a:t>
            </a:r>
          </a:p>
          <a:p>
            <a:pPr indent="274638" algn="l"/>
            <a:r>
              <a:rPr lang="en-US">
                <a:solidFill>
                  <a:srgbClr val="FF0000"/>
                </a:solidFill>
              </a:rPr>
              <a:t>air………. 1.00059</a:t>
            </a:r>
          </a:p>
          <a:p>
            <a:pPr indent="274638" algn="l"/>
            <a:r>
              <a:rPr lang="en-US">
                <a:solidFill>
                  <a:srgbClr val="FF0000"/>
                </a:solidFill>
              </a:rPr>
              <a:t>water…….80</a:t>
            </a:r>
          </a:p>
        </p:txBody>
      </p:sp>
      <p:sp>
        <p:nvSpPr>
          <p:cNvPr id="5128" name="AutoShape 10"/>
          <p:cNvSpPr>
            <a:spLocks/>
          </p:cNvSpPr>
          <p:nvPr/>
        </p:nvSpPr>
        <p:spPr bwMode="auto">
          <a:xfrm>
            <a:off x="4829175" y="2060575"/>
            <a:ext cx="203200" cy="1438275"/>
          </a:xfrm>
          <a:prstGeom prst="rightBrace">
            <a:avLst>
              <a:gd name="adj1" fmla="val 58984"/>
              <a:gd name="adj2" fmla="val 50000"/>
            </a:avLst>
          </a:prstGeom>
          <a:noFill/>
          <a:ln w="25400">
            <a:solidFill>
              <a:srgbClr val="FF0000"/>
            </a:solidFill>
            <a:round/>
            <a:headEnd/>
            <a:tailEnd/>
          </a:ln>
        </p:spPr>
        <p:txBody>
          <a:bodyPr wrap="none" anchor="ctr">
            <a:spAutoFit/>
          </a:bodyPr>
          <a:lstStyle/>
          <a:p>
            <a:endParaRPr lang="en-US">
              <a:solidFill>
                <a:srgbClr val="000000"/>
              </a:solidFill>
            </a:endParaRPr>
          </a:p>
        </p:txBody>
      </p:sp>
      <p:sp>
        <p:nvSpPr>
          <p:cNvPr id="463883" name="Rectangle 11"/>
          <p:cNvSpPr>
            <a:spLocks noChangeArrowheads="1"/>
          </p:cNvSpPr>
          <p:nvPr/>
        </p:nvSpPr>
        <p:spPr bwMode="auto">
          <a:xfrm>
            <a:off x="619125" y="3925888"/>
            <a:ext cx="4937125" cy="519112"/>
          </a:xfrm>
          <a:prstGeom prst="rect">
            <a:avLst/>
          </a:prstGeom>
          <a:noFill/>
          <a:ln w="15875" algn="ctr">
            <a:noFill/>
            <a:miter lim="800000"/>
            <a:headEnd/>
            <a:tailEnd/>
          </a:ln>
        </p:spPr>
        <p:txBody>
          <a:bodyPr wrap="none" anchor="ctr">
            <a:spAutoFit/>
          </a:bodyPr>
          <a:lstStyle/>
          <a:p>
            <a:pPr algn="l"/>
            <a:r>
              <a:rPr lang="en-US">
                <a:solidFill>
                  <a:srgbClr val="FF0000"/>
                </a:solidFill>
              </a:rPr>
              <a:t>One equation for capacitance:</a:t>
            </a:r>
          </a:p>
        </p:txBody>
      </p:sp>
      <p:sp>
        <p:nvSpPr>
          <p:cNvPr id="463884" name="Rectangle 12"/>
          <p:cNvSpPr>
            <a:spLocks noChangeArrowheads="1"/>
          </p:cNvSpPr>
          <p:nvPr/>
        </p:nvSpPr>
        <p:spPr bwMode="auto">
          <a:xfrm>
            <a:off x="658813" y="4548188"/>
            <a:ext cx="4789487" cy="1800225"/>
          </a:xfrm>
          <a:prstGeom prst="rect">
            <a:avLst/>
          </a:prstGeom>
          <a:noFill/>
          <a:ln w="15875" algn="ctr">
            <a:noFill/>
            <a:miter lim="800000"/>
            <a:headEnd/>
            <a:tailEnd/>
          </a:ln>
        </p:spPr>
        <p:txBody>
          <a:bodyPr anchor="ctr">
            <a:spAutoFit/>
          </a:bodyPr>
          <a:lstStyle/>
          <a:p>
            <a:pPr indent="274638" algn="l"/>
            <a:r>
              <a:rPr lang="en-US">
                <a:solidFill>
                  <a:srgbClr val="FF0000"/>
                </a:solidFill>
              </a:rPr>
              <a:t>C = capacitance (F)</a:t>
            </a:r>
          </a:p>
          <a:p>
            <a:pPr indent="274638" algn="l"/>
            <a:r>
              <a:rPr lang="en-US">
                <a:solidFill>
                  <a:srgbClr val="FF0000"/>
                </a:solidFill>
                <a:latin typeface="Symbol" pitchFamily="18" charset="2"/>
              </a:rPr>
              <a:t>e</a:t>
            </a:r>
            <a:r>
              <a:rPr lang="en-US" baseline="-25000">
                <a:solidFill>
                  <a:srgbClr val="FF0000"/>
                </a:solidFill>
              </a:rPr>
              <a:t>o</a:t>
            </a:r>
            <a:r>
              <a:rPr lang="en-US">
                <a:solidFill>
                  <a:srgbClr val="FF0000"/>
                </a:solidFill>
              </a:rPr>
              <a:t> = 8.85 x 10</a:t>
            </a:r>
            <a:r>
              <a:rPr lang="en-US" baseline="30000">
                <a:solidFill>
                  <a:srgbClr val="FF0000"/>
                </a:solidFill>
              </a:rPr>
              <a:t>–12</a:t>
            </a:r>
            <a:r>
              <a:rPr lang="en-US">
                <a:solidFill>
                  <a:srgbClr val="FF0000"/>
                </a:solidFill>
              </a:rPr>
              <a:t> C</a:t>
            </a:r>
            <a:r>
              <a:rPr lang="en-US" baseline="30000">
                <a:solidFill>
                  <a:srgbClr val="FF0000"/>
                </a:solidFill>
              </a:rPr>
              <a:t>2</a:t>
            </a:r>
            <a:r>
              <a:rPr lang="en-US">
                <a:solidFill>
                  <a:srgbClr val="FF0000"/>
                </a:solidFill>
              </a:rPr>
              <a:t>/N</a:t>
            </a:r>
            <a:r>
              <a:rPr lang="en-US" baseline="30000">
                <a:solidFill>
                  <a:srgbClr val="FF0000"/>
                </a:solidFill>
              </a:rPr>
              <a:t>.</a:t>
            </a:r>
            <a:r>
              <a:rPr lang="en-US">
                <a:solidFill>
                  <a:srgbClr val="FF0000"/>
                </a:solidFill>
              </a:rPr>
              <a:t>m</a:t>
            </a:r>
            <a:r>
              <a:rPr lang="en-US" baseline="30000">
                <a:solidFill>
                  <a:srgbClr val="FF0000"/>
                </a:solidFill>
              </a:rPr>
              <a:t>2</a:t>
            </a:r>
          </a:p>
          <a:p>
            <a:pPr indent="274638" algn="l"/>
            <a:r>
              <a:rPr lang="en-US">
                <a:solidFill>
                  <a:srgbClr val="FF0000"/>
                </a:solidFill>
              </a:rPr>
              <a:t>A = area of one plate (m</a:t>
            </a:r>
            <a:r>
              <a:rPr lang="en-US" baseline="30000">
                <a:solidFill>
                  <a:srgbClr val="FF0000"/>
                </a:solidFill>
              </a:rPr>
              <a:t>2</a:t>
            </a:r>
            <a:r>
              <a:rPr lang="en-US">
                <a:solidFill>
                  <a:srgbClr val="FF0000"/>
                </a:solidFill>
              </a:rPr>
              <a:t>)</a:t>
            </a:r>
          </a:p>
          <a:p>
            <a:pPr indent="274638" algn="l"/>
            <a:r>
              <a:rPr lang="en-US">
                <a:solidFill>
                  <a:srgbClr val="FF0000"/>
                </a:solidFill>
              </a:rPr>
              <a:t>d = plate separation (m)</a:t>
            </a:r>
          </a:p>
        </p:txBody>
      </p:sp>
      <p:graphicFrame>
        <p:nvGraphicFramePr>
          <p:cNvPr id="463885" name="Object 13"/>
          <p:cNvGraphicFramePr>
            <a:graphicFrameLocks noChangeAspect="1"/>
          </p:cNvGraphicFramePr>
          <p:nvPr/>
        </p:nvGraphicFramePr>
        <p:xfrm>
          <a:off x="6262688" y="3808413"/>
          <a:ext cx="1609725" cy="838200"/>
        </p:xfrm>
        <a:graphic>
          <a:graphicData uri="http://schemas.openxmlformats.org/presentationml/2006/ole">
            <mc:AlternateContent xmlns:mc="http://schemas.openxmlformats.org/markup-compatibility/2006">
              <mc:Choice xmlns:v="urn:schemas-microsoft-com:vml" Requires="v">
                <p:oleObj spid="_x0000_s9246" name="Equation" r:id="rId4" imgW="1612800" imgH="838080" progId="Equation.3">
                  <p:embed/>
                </p:oleObj>
              </mc:Choice>
              <mc:Fallback>
                <p:oleObj name="Equation" r:id="rId4" imgW="161280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688" y="3808413"/>
                        <a:ext cx="16097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3887" name="Rectangle 15"/>
          <p:cNvSpPr>
            <a:spLocks noChangeArrowheads="1"/>
          </p:cNvSpPr>
          <p:nvPr/>
        </p:nvSpPr>
        <p:spPr bwMode="auto">
          <a:xfrm>
            <a:off x="5108575" y="2090738"/>
            <a:ext cx="3400425" cy="1373187"/>
          </a:xfrm>
          <a:prstGeom prst="rect">
            <a:avLst/>
          </a:prstGeom>
          <a:noFill/>
          <a:ln w="15875" algn="ctr">
            <a:noFill/>
            <a:miter lim="800000"/>
            <a:headEnd/>
            <a:tailEnd/>
          </a:ln>
        </p:spPr>
        <p:txBody>
          <a:bodyPr wrap="none" anchor="ctr">
            <a:spAutoFit/>
          </a:bodyPr>
          <a:lstStyle/>
          <a:p>
            <a:pPr algn="l"/>
            <a:r>
              <a:rPr lang="en-US">
                <a:solidFill>
                  <a:srgbClr val="000000"/>
                </a:solidFill>
              </a:rPr>
              <a:t>For different types</a:t>
            </a:r>
          </a:p>
          <a:p>
            <a:pPr algn="l"/>
            <a:r>
              <a:rPr lang="en-US">
                <a:solidFill>
                  <a:srgbClr val="000000"/>
                </a:solidFill>
              </a:rPr>
              <a:t>of plastic, glass,</a:t>
            </a:r>
          </a:p>
          <a:p>
            <a:pPr algn="l"/>
            <a:r>
              <a:rPr lang="en-US">
                <a:solidFill>
                  <a:srgbClr val="000000"/>
                </a:solidFill>
              </a:rPr>
              <a:t>and rubber, </a:t>
            </a:r>
            <a:r>
              <a:rPr lang="en-US">
                <a:solidFill>
                  <a:srgbClr val="000000"/>
                </a:solidFill>
                <a:latin typeface="Symbol" pitchFamily="18" charset="2"/>
              </a:rPr>
              <a:t>k</a:t>
            </a:r>
            <a:r>
              <a:rPr lang="en-US">
                <a:solidFill>
                  <a:srgbClr val="000000"/>
                </a:solidFill>
              </a:rPr>
              <a:t> ~ 2–7.</a:t>
            </a:r>
          </a:p>
        </p:txBody>
      </p:sp>
      <p:grpSp>
        <p:nvGrpSpPr>
          <p:cNvPr id="2" name="Group 38"/>
          <p:cNvGrpSpPr>
            <a:grpSpLocks/>
          </p:cNvGrpSpPr>
          <p:nvPr/>
        </p:nvGrpSpPr>
        <p:grpSpPr bwMode="auto">
          <a:xfrm>
            <a:off x="5584825" y="5102225"/>
            <a:ext cx="3168650" cy="1270000"/>
            <a:chOff x="3518" y="3214"/>
            <a:chExt cx="1996" cy="800"/>
          </a:xfrm>
        </p:grpSpPr>
        <p:sp>
          <p:nvSpPr>
            <p:cNvPr id="5134" name="Rectangle 25"/>
            <p:cNvSpPr>
              <a:spLocks noChangeArrowheads="1"/>
            </p:cNvSpPr>
            <p:nvPr/>
          </p:nvSpPr>
          <p:spPr bwMode="auto">
            <a:xfrm>
              <a:off x="3924" y="3372"/>
              <a:ext cx="1043" cy="594"/>
            </a:xfrm>
            <a:prstGeom prst="rect">
              <a:avLst/>
            </a:prstGeom>
            <a:solidFill>
              <a:schemeClr val="accent1"/>
            </a:solidFill>
            <a:ln w="15875" algn="ctr">
              <a:solidFill>
                <a:schemeClr val="tx1"/>
              </a:solidFill>
              <a:miter lim="800000"/>
              <a:headEnd/>
              <a:tailEnd/>
            </a:ln>
          </p:spPr>
          <p:txBody>
            <a:bodyPr wrap="none" anchor="ctr">
              <a:spAutoFit/>
            </a:bodyPr>
            <a:lstStyle/>
            <a:p>
              <a:endParaRPr lang="en-US">
                <a:solidFill>
                  <a:srgbClr val="000000"/>
                </a:solidFill>
              </a:endParaRPr>
            </a:p>
          </p:txBody>
        </p:sp>
        <p:sp>
          <p:nvSpPr>
            <p:cNvPr id="5135" name="Rectangle 26"/>
            <p:cNvSpPr>
              <a:spLocks noChangeArrowheads="1"/>
            </p:cNvSpPr>
            <p:nvPr/>
          </p:nvSpPr>
          <p:spPr bwMode="auto">
            <a:xfrm>
              <a:off x="3948" y="3396"/>
              <a:ext cx="1043" cy="594"/>
            </a:xfrm>
            <a:prstGeom prst="rect">
              <a:avLst/>
            </a:prstGeom>
            <a:solidFill>
              <a:srgbClr val="FF0000"/>
            </a:solidFill>
            <a:ln w="15875" algn="ctr">
              <a:solidFill>
                <a:schemeClr val="tx1"/>
              </a:solidFill>
              <a:miter lim="800000"/>
              <a:headEnd/>
              <a:tailEnd/>
            </a:ln>
          </p:spPr>
          <p:txBody>
            <a:bodyPr wrap="none" anchor="ctr">
              <a:spAutoFit/>
            </a:bodyPr>
            <a:lstStyle/>
            <a:p>
              <a:endParaRPr lang="en-US">
                <a:solidFill>
                  <a:srgbClr val="000000"/>
                </a:solidFill>
              </a:endParaRPr>
            </a:p>
          </p:txBody>
        </p:sp>
        <p:sp>
          <p:nvSpPr>
            <p:cNvPr id="5136" name="Rectangle 27"/>
            <p:cNvSpPr>
              <a:spLocks noChangeArrowheads="1"/>
            </p:cNvSpPr>
            <p:nvPr/>
          </p:nvSpPr>
          <p:spPr bwMode="auto">
            <a:xfrm>
              <a:off x="3972" y="3420"/>
              <a:ext cx="1043" cy="594"/>
            </a:xfrm>
            <a:prstGeom prst="rect">
              <a:avLst/>
            </a:prstGeom>
            <a:solidFill>
              <a:schemeClr val="accent1"/>
            </a:solidFill>
            <a:ln w="15875" algn="ctr">
              <a:solidFill>
                <a:schemeClr val="tx1"/>
              </a:solidFill>
              <a:miter lim="800000"/>
              <a:headEnd/>
              <a:tailEnd/>
            </a:ln>
          </p:spPr>
          <p:txBody>
            <a:bodyPr wrap="none" anchor="ctr">
              <a:spAutoFit/>
            </a:bodyPr>
            <a:lstStyle/>
            <a:p>
              <a:endParaRPr lang="en-US">
                <a:solidFill>
                  <a:srgbClr val="000000"/>
                </a:solidFill>
              </a:endParaRPr>
            </a:p>
          </p:txBody>
        </p:sp>
        <p:sp>
          <p:nvSpPr>
            <p:cNvPr id="5137" name="Line 28"/>
            <p:cNvSpPr>
              <a:spLocks noChangeShapeType="1"/>
            </p:cNvSpPr>
            <p:nvPr/>
          </p:nvSpPr>
          <p:spPr bwMode="auto">
            <a:xfrm flipH="1" flipV="1">
              <a:off x="3518" y="3501"/>
              <a:ext cx="402" cy="0"/>
            </a:xfrm>
            <a:prstGeom prst="line">
              <a:avLst/>
            </a:prstGeom>
            <a:noFill/>
            <a:ln w="25400">
              <a:solidFill>
                <a:schemeClr val="tx1"/>
              </a:solidFill>
              <a:round/>
              <a:headEnd/>
              <a:tailEnd/>
            </a:ln>
          </p:spPr>
          <p:txBody>
            <a:bodyPr>
              <a:spAutoFit/>
            </a:bodyPr>
            <a:lstStyle/>
            <a:p>
              <a:endParaRPr lang="en-US">
                <a:solidFill>
                  <a:srgbClr val="000000"/>
                </a:solidFill>
              </a:endParaRPr>
            </a:p>
          </p:txBody>
        </p:sp>
        <p:sp>
          <p:nvSpPr>
            <p:cNvPr id="5138" name="Line 29"/>
            <p:cNvSpPr>
              <a:spLocks noChangeShapeType="1"/>
            </p:cNvSpPr>
            <p:nvPr/>
          </p:nvSpPr>
          <p:spPr bwMode="auto">
            <a:xfrm flipH="1" flipV="1">
              <a:off x="3574" y="3835"/>
              <a:ext cx="402" cy="0"/>
            </a:xfrm>
            <a:prstGeom prst="line">
              <a:avLst/>
            </a:prstGeom>
            <a:noFill/>
            <a:ln w="25400">
              <a:solidFill>
                <a:schemeClr val="tx1"/>
              </a:solidFill>
              <a:round/>
              <a:headEnd/>
              <a:tailEnd/>
            </a:ln>
          </p:spPr>
          <p:txBody>
            <a:bodyPr>
              <a:spAutoFit/>
            </a:bodyPr>
            <a:lstStyle/>
            <a:p>
              <a:endParaRPr lang="en-US">
                <a:solidFill>
                  <a:srgbClr val="000000"/>
                </a:solidFill>
              </a:endParaRPr>
            </a:p>
          </p:txBody>
        </p:sp>
        <p:sp>
          <p:nvSpPr>
            <p:cNvPr id="5139" name="Line 31"/>
            <p:cNvSpPr>
              <a:spLocks noChangeShapeType="1"/>
            </p:cNvSpPr>
            <p:nvPr/>
          </p:nvSpPr>
          <p:spPr bwMode="auto">
            <a:xfrm>
              <a:off x="5034" y="3420"/>
              <a:ext cx="286" cy="0"/>
            </a:xfrm>
            <a:prstGeom prst="line">
              <a:avLst/>
            </a:prstGeom>
            <a:noFill/>
            <a:ln w="15875">
              <a:solidFill>
                <a:schemeClr val="tx1"/>
              </a:solidFill>
              <a:round/>
              <a:headEnd/>
              <a:tailEnd/>
            </a:ln>
          </p:spPr>
          <p:txBody>
            <a:bodyPr>
              <a:spAutoFit/>
            </a:bodyPr>
            <a:lstStyle/>
            <a:p>
              <a:endParaRPr lang="en-US">
                <a:solidFill>
                  <a:srgbClr val="000000"/>
                </a:solidFill>
              </a:endParaRPr>
            </a:p>
          </p:txBody>
        </p:sp>
        <p:sp>
          <p:nvSpPr>
            <p:cNvPr id="5140" name="Line 33"/>
            <p:cNvSpPr>
              <a:spLocks noChangeShapeType="1"/>
            </p:cNvSpPr>
            <p:nvPr/>
          </p:nvSpPr>
          <p:spPr bwMode="auto">
            <a:xfrm>
              <a:off x="4988" y="3372"/>
              <a:ext cx="286" cy="0"/>
            </a:xfrm>
            <a:prstGeom prst="line">
              <a:avLst/>
            </a:prstGeom>
            <a:noFill/>
            <a:ln w="15875">
              <a:solidFill>
                <a:schemeClr val="tx1"/>
              </a:solidFill>
              <a:round/>
              <a:headEnd/>
              <a:tailEnd/>
            </a:ln>
          </p:spPr>
          <p:txBody>
            <a:bodyPr>
              <a:spAutoFit/>
            </a:bodyPr>
            <a:lstStyle/>
            <a:p>
              <a:endParaRPr lang="en-US">
                <a:solidFill>
                  <a:srgbClr val="000000"/>
                </a:solidFill>
              </a:endParaRPr>
            </a:p>
          </p:txBody>
        </p:sp>
        <p:sp>
          <p:nvSpPr>
            <p:cNvPr id="5141" name="Line 34"/>
            <p:cNvSpPr>
              <a:spLocks noChangeShapeType="1"/>
            </p:cNvSpPr>
            <p:nvPr/>
          </p:nvSpPr>
          <p:spPr bwMode="auto">
            <a:xfrm>
              <a:off x="5178" y="3422"/>
              <a:ext cx="136" cy="152"/>
            </a:xfrm>
            <a:prstGeom prst="line">
              <a:avLst/>
            </a:prstGeom>
            <a:noFill/>
            <a:ln w="15875">
              <a:solidFill>
                <a:schemeClr val="tx1"/>
              </a:solidFill>
              <a:round/>
              <a:headEnd type="stealth" w="lg" len="lg"/>
              <a:tailEnd/>
            </a:ln>
          </p:spPr>
          <p:txBody>
            <a:bodyPr>
              <a:spAutoFit/>
            </a:bodyPr>
            <a:lstStyle/>
            <a:p>
              <a:endParaRPr lang="en-US">
                <a:solidFill>
                  <a:srgbClr val="000000"/>
                </a:solidFill>
              </a:endParaRPr>
            </a:p>
          </p:txBody>
        </p:sp>
        <p:sp>
          <p:nvSpPr>
            <p:cNvPr id="5142" name="Line 35"/>
            <p:cNvSpPr>
              <a:spLocks noChangeShapeType="1"/>
            </p:cNvSpPr>
            <p:nvPr/>
          </p:nvSpPr>
          <p:spPr bwMode="auto">
            <a:xfrm flipH="1" flipV="1">
              <a:off x="4996" y="3214"/>
              <a:ext cx="136" cy="152"/>
            </a:xfrm>
            <a:prstGeom prst="line">
              <a:avLst/>
            </a:prstGeom>
            <a:noFill/>
            <a:ln w="15875">
              <a:solidFill>
                <a:schemeClr val="tx1"/>
              </a:solidFill>
              <a:round/>
              <a:headEnd type="stealth" w="lg" len="lg"/>
              <a:tailEnd/>
            </a:ln>
          </p:spPr>
          <p:txBody>
            <a:bodyPr>
              <a:spAutoFit/>
            </a:bodyPr>
            <a:lstStyle/>
            <a:p>
              <a:endParaRPr lang="en-US">
                <a:solidFill>
                  <a:srgbClr val="000000"/>
                </a:solidFill>
              </a:endParaRPr>
            </a:p>
          </p:txBody>
        </p:sp>
        <p:sp>
          <p:nvSpPr>
            <p:cNvPr id="5143" name="Text Box 36"/>
            <p:cNvSpPr txBox="1">
              <a:spLocks noChangeArrowheads="1"/>
            </p:cNvSpPr>
            <p:nvPr/>
          </p:nvSpPr>
          <p:spPr bwMode="auto">
            <a:xfrm>
              <a:off x="5273" y="3457"/>
              <a:ext cx="241" cy="327"/>
            </a:xfrm>
            <a:prstGeom prst="rect">
              <a:avLst/>
            </a:prstGeom>
            <a:noFill/>
            <a:ln w="9525">
              <a:noFill/>
              <a:miter lim="800000"/>
              <a:headEnd/>
              <a:tailEnd/>
            </a:ln>
          </p:spPr>
          <p:txBody>
            <a:bodyPr wrap="none">
              <a:spAutoFit/>
            </a:bodyPr>
            <a:lstStyle/>
            <a:p>
              <a:pPr algn="l"/>
              <a:r>
                <a:rPr lang="en-US">
                  <a:solidFill>
                    <a:srgbClr val="000000"/>
                  </a:solidFill>
                </a:rPr>
                <a:t>d</a:t>
              </a:r>
            </a:p>
          </p:txBody>
        </p:sp>
        <p:sp>
          <p:nvSpPr>
            <p:cNvPr id="5144" name="Text Box 37"/>
            <p:cNvSpPr txBox="1">
              <a:spLocks noChangeArrowheads="1"/>
            </p:cNvSpPr>
            <p:nvPr/>
          </p:nvSpPr>
          <p:spPr bwMode="auto">
            <a:xfrm>
              <a:off x="4349" y="3540"/>
              <a:ext cx="265" cy="327"/>
            </a:xfrm>
            <a:prstGeom prst="rect">
              <a:avLst/>
            </a:prstGeom>
            <a:noFill/>
            <a:ln w="9525">
              <a:noFill/>
              <a:miter lim="800000"/>
              <a:headEnd/>
              <a:tailEnd/>
            </a:ln>
          </p:spPr>
          <p:txBody>
            <a:bodyPr wrap="none">
              <a:spAutoFit/>
            </a:bodyPr>
            <a:lstStyle/>
            <a:p>
              <a:pPr algn="l"/>
              <a:r>
                <a:rPr lang="en-US">
                  <a:solidFill>
                    <a:srgbClr val="000000"/>
                  </a:solidFill>
                </a:rPr>
                <a:t>A</a:t>
              </a:r>
            </a:p>
          </p:txBody>
        </p:sp>
      </p:grpSp>
      <p:sp>
        <p:nvSpPr>
          <p:cNvPr id="23" name="Rectangle 15"/>
          <p:cNvSpPr>
            <a:spLocks noChangeArrowheads="1"/>
          </p:cNvSpPr>
          <p:nvPr/>
        </p:nvSpPr>
        <p:spPr bwMode="auto">
          <a:xfrm>
            <a:off x="1179513" y="2516188"/>
            <a:ext cx="623887" cy="769937"/>
          </a:xfrm>
          <a:prstGeom prst="rect">
            <a:avLst/>
          </a:prstGeom>
          <a:noFill/>
          <a:ln w="15875" algn="ctr">
            <a:noFill/>
            <a:miter lim="800000"/>
            <a:headEnd/>
            <a:tailEnd/>
          </a:ln>
        </p:spPr>
        <p:txBody>
          <a:bodyPr wrap="none" anchor="ctr">
            <a:spAutoFit/>
          </a:bodyPr>
          <a:lstStyle/>
          <a:p>
            <a:pPr algn="l"/>
            <a:r>
              <a:rPr lang="en-US" sz="4400">
                <a:solidFill>
                  <a:srgbClr val="000000"/>
                </a:solidFill>
              </a:rPr>
              <a:t>**</a:t>
            </a:r>
          </a:p>
        </p:txBody>
      </p:sp>
    </p:spTree>
    <p:extLst>
      <p:ext uri="{BB962C8B-B14F-4D97-AF65-F5344CB8AC3E}">
        <p14:creationId xmlns:p14="http://schemas.microsoft.com/office/powerpoint/2010/main" val="422040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63887"/>
                                        </p:tgtEl>
                                        <p:attrNameLst>
                                          <p:attrName>style.visibility</p:attrName>
                                        </p:attrNameLst>
                                      </p:cBhvr>
                                      <p:to>
                                        <p:strVal val="visible"/>
                                      </p:to>
                                    </p:set>
                                    <p:anim by="(-#ppt_w*2)" calcmode="lin" valueType="num">
                                      <p:cBhvr rctx="PPT">
                                        <p:cTn id="7" dur="500" autoRev="1" fill="hold">
                                          <p:stCondLst>
                                            <p:cond delay="0"/>
                                          </p:stCondLst>
                                        </p:cTn>
                                        <p:tgtEl>
                                          <p:spTgt spid="463887"/>
                                        </p:tgtEl>
                                        <p:attrNameLst>
                                          <p:attrName>ppt_w</p:attrName>
                                        </p:attrNameLst>
                                      </p:cBhvr>
                                    </p:anim>
                                    <p:anim by="(#ppt_w*0.50)" calcmode="lin" valueType="num">
                                      <p:cBhvr>
                                        <p:cTn id="8" dur="500" decel="50000" autoRev="1" fill="hold">
                                          <p:stCondLst>
                                            <p:cond delay="0"/>
                                          </p:stCondLst>
                                        </p:cTn>
                                        <p:tgtEl>
                                          <p:spTgt spid="463887"/>
                                        </p:tgtEl>
                                        <p:attrNameLst>
                                          <p:attrName>ppt_x</p:attrName>
                                        </p:attrNameLst>
                                      </p:cBhvr>
                                    </p:anim>
                                    <p:anim from="(-#ppt_h/2)" to="(#ppt_y)" calcmode="lin" valueType="num">
                                      <p:cBhvr>
                                        <p:cTn id="9" dur="1000" fill="hold">
                                          <p:stCondLst>
                                            <p:cond delay="0"/>
                                          </p:stCondLst>
                                        </p:cTn>
                                        <p:tgtEl>
                                          <p:spTgt spid="463887"/>
                                        </p:tgtEl>
                                        <p:attrNameLst>
                                          <p:attrName>ppt_y</p:attrName>
                                        </p:attrNameLst>
                                      </p:cBhvr>
                                    </p:anim>
                                    <p:animRot by="21600000">
                                      <p:cBhvr>
                                        <p:cTn id="10" dur="1000" fill="hold">
                                          <p:stCondLst>
                                            <p:cond delay="0"/>
                                          </p:stCondLst>
                                        </p:cTn>
                                        <p:tgtEl>
                                          <p:spTgt spid="46388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3"/>
                                        </p:tgtEl>
                                        <p:attrNameLst>
                                          <p:attrName>style.visibility</p:attrName>
                                        </p:attrNameLst>
                                      </p:cBhvr>
                                      <p:to>
                                        <p:strVal val="visible"/>
                                      </p:to>
                                    </p:set>
                                    <p:set>
                                      <p:cBhvr>
                                        <p:cTn id="15" dur="455" fill="hold">
                                          <p:stCondLst>
                                            <p:cond delay="0"/>
                                          </p:stCondLst>
                                        </p:cTn>
                                        <p:tgtEl>
                                          <p:spTgt spid="23"/>
                                        </p:tgtEl>
                                        <p:attrNameLst>
                                          <p:attrName>style.rotation</p:attrName>
                                        </p:attrNameLst>
                                      </p:cBhvr>
                                      <p:to>
                                        <p:strVal val="-45.0"/>
                                      </p:to>
                                    </p:set>
                                    <p:anim calcmode="lin" valueType="num">
                                      <p:cBhvr>
                                        <p:cTn id="16"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463883"/>
                                        </p:tgtEl>
                                        <p:attrNameLst>
                                          <p:attrName>style.visibility</p:attrName>
                                        </p:attrNameLst>
                                      </p:cBhvr>
                                      <p:to>
                                        <p:strVal val="visible"/>
                                      </p:to>
                                    </p:set>
                                    <p:anim from="(-#ppt_w/2)" to="(#ppt_x)" calcmode="lin" valueType="num">
                                      <p:cBhvr>
                                        <p:cTn id="24" dur="600" fill="hold">
                                          <p:stCondLst>
                                            <p:cond delay="0"/>
                                          </p:stCondLst>
                                        </p:cTn>
                                        <p:tgtEl>
                                          <p:spTgt spid="463883"/>
                                        </p:tgtEl>
                                        <p:attrNameLst>
                                          <p:attrName>ppt_x</p:attrName>
                                        </p:attrNameLst>
                                      </p:cBhvr>
                                    </p:anim>
                                    <p:anim from="0" to="-1.0" calcmode="lin" valueType="num">
                                      <p:cBhvr>
                                        <p:cTn id="25" dur="200" decel="50000" autoRev="1" fill="hold">
                                          <p:stCondLst>
                                            <p:cond delay="600"/>
                                          </p:stCondLst>
                                        </p:cTn>
                                        <p:tgtEl>
                                          <p:spTgt spid="463883"/>
                                        </p:tgtEl>
                                        <p:attrNameLst>
                                          <p:attrName>xshear</p:attrName>
                                        </p:attrNameLst>
                                      </p:cBhvr>
                                    </p:anim>
                                    <p:animScale>
                                      <p:cBhvr>
                                        <p:cTn id="26" dur="200" decel="100000" autoRev="1" fill="hold">
                                          <p:stCondLst>
                                            <p:cond delay="600"/>
                                          </p:stCondLst>
                                        </p:cTn>
                                        <p:tgtEl>
                                          <p:spTgt spid="463883"/>
                                        </p:tgtEl>
                                      </p:cBhvr>
                                      <p:from x="100000" y="100000"/>
                                      <p:to x="80000" y="100000"/>
                                    </p:animScale>
                                    <p:anim by="(#ppt_h/3+#ppt_w*0.1)" calcmode="lin" valueType="num">
                                      <p:cBhvr additive="sum">
                                        <p:cTn id="27" dur="200" decel="100000" autoRev="1" fill="hold">
                                          <p:stCondLst>
                                            <p:cond delay="600"/>
                                          </p:stCondLst>
                                        </p:cTn>
                                        <p:tgtEl>
                                          <p:spTgt spid="463883"/>
                                        </p:tgtEl>
                                        <p:attrNameLst>
                                          <p:attrName>ppt_x</p:attrName>
                                        </p:attrNameLst>
                                      </p:cBhvr>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463885"/>
                                        </p:tgtEl>
                                        <p:attrNameLst>
                                          <p:attrName>style.visibility</p:attrName>
                                        </p:attrNameLst>
                                      </p:cBhvr>
                                      <p:to>
                                        <p:strVal val="visible"/>
                                      </p:to>
                                    </p:set>
                                    <p:animEffect transition="in" filter="fade">
                                      <p:cBhvr>
                                        <p:cTn id="32" dur="2000"/>
                                        <p:tgtEl>
                                          <p:spTgt spid="463885"/>
                                        </p:tgtEl>
                                      </p:cBhvr>
                                    </p:animEffect>
                                    <p:anim calcmode="lin" valueType="num">
                                      <p:cBhvr>
                                        <p:cTn id="33" dur="2000" fill="hold"/>
                                        <p:tgtEl>
                                          <p:spTgt spid="463885"/>
                                        </p:tgtEl>
                                        <p:attrNameLst>
                                          <p:attrName>style.rotation</p:attrName>
                                        </p:attrNameLst>
                                      </p:cBhvr>
                                      <p:tavLst>
                                        <p:tav tm="0">
                                          <p:val>
                                            <p:fltVal val="720"/>
                                          </p:val>
                                        </p:tav>
                                        <p:tav tm="100000">
                                          <p:val>
                                            <p:fltVal val="0"/>
                                          </p:val>
                                        </p:tav>
                                      </p:tavLst>
                                    </p:anim>
                                    <p:anim calcmode="lin" valueType="num">
                                      <p:cBhvr>
                                        <p:cTn id="34" dur="2000" fill="hold"/>
                                        <p:tgtEl>
                                          <p:spTgt spid="463885"/>
                                        </p:tgtEl>
                                        <p:attrNameLst>
                                          <p:attrName>ppt_h</p:attrName>
                                        </p:attrNameLst>
                                      </p:cBhvr>
                                      <p:tavLst>
                                        <p:tav tm="0">
                                          <p:val>
                                            <p:fltVal val="0"/>
                                          </p:val>
                                        </p:tav>
                                        <p:tav tm="100000">
                                          <p:val>
                                            <p:strVal val="#ppt_h"/>
                                          </p:val>
                                        </p:tav>
                                      </p:tavLst>
                                    </p:anim>
                                    <p:anim calcmode="lin" valueType="num">
                                      <p:cBhvr>
                                        <p:cTn id="35" dur="2000" fill="hold"/>
                                        <p:tgtEl>
                                          <p:spTgt spid="463885"/>
                                        </p:tgtEl>
                                        <p:attrNameLst>
                                          <p:attrName>ppt_w</p:attrName>
                                        </p:attrNameLst>
                                      </p:cBhvr>
                                      <p:tavLst>
                                        <p:tav tm="0">
                                          <p:val>
                                            <p:fltVal val="0"/>
                                          </p:val>
                                        </p:tav>
                                        <p:tav tm="100000">
                                          <p:val>
                                            <p:strVal val="#ppt_w"/>
                                          </p:val>
                                        </p:tav>
                                      </p:tavLst>
                                    </p:anim>
                                  </p:childTnLst>
                                </p:cTn>
                              </p:par>
                            </p:childTnLst>
                          </p:cTn>
                        </p:par>
                        <p:par>
                          <p:cTn id="36" fill="hold">
                            <p:stCondLst>
                              <p:cond delay="2000"/>
                            </p:stCondLst>
                            <p:childTnLst>
                              <p:par>
                                <p:cTn id="37" presetID="9" presetClass="entr" presetSubtype="0" fill="hold" grpId="0" nodeType="afterEffect">
                                  <p:stCondLst>
                                    <p:cond delay="0"/>
                                  </p:stCondLst>
                                  <p:childTnLst>
                                    <p:set>
                                      <p:cBhvr>
                                        <p:cTn id="38" dur="1" fill="hold">
                                          <p:stCondLst>
                                            <p:cond delay="0"/>
                                          </p:stCondLst>
                                        </p:cTn>
                                        <p:tgtEl>
                                          <p:spTgt spid="463877"/>
                                        </p:tgtEl>
                                        <p:attrNameLst>
                                          <p:attrName>style.visibility</p:attrName>
                                        </p:attrNameLst>
                                      </p:cBhvr>
                                      <p:to>
                                        <p:strVal val="visible"/>
                                      </p:to>
                                    </p:set>
                                    <p:animEffect transition="in" filter="dissolve">
                                      <p:cBhvr>
                                        <p:cTn id="39" dur="500"/>
                                        <p:tgtEl>
                                          <p:spTgt spid="46387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par>
                          <p:cTn id="43" fill="hold">
                            <p:stCondLst>
                              <p:cond delay="2500"/>
                            </p:stCondLst>
                            <p:childTnLst>
                              <p:par>
                                <p:cTn id="44" presetID="34" presetClass="entr" presetSubtype="0" fill="hold" grpId="0" nodeType="afterEffect">
                                  <p:stCondLst>
                                    <p:cond delay="0"/>
                                  </p:stCondLst>
                                  <p:childTnLst>
                                    <p:set>
                                      <p:cBhvr>
                                        <p:cTn id="45" dur="1" fill="hold">
                                          <p:stCondLst>
                                            <p:cond delay="0"/>
                                          </p:stCondLst>
                                        </p:cTn>
                                        <p:tgtEl>
                                          <p:spTgt spid="463884"/>
                                        </p:tgtEl>
                                        <p:attrNameLst>
                                          <p:attrName>style.visibility</p:attrName>
                                        </p:attrNameLst>
                                      </p:cBhvr>
                                      <p:to>
                                        <p:strVal val="visible"/>
                                      </p:to>
                                    </p:set>
                                    <p:anim from="(-#ppt_w/2)" to="(#ppt_x)" calcmode="lin" valueType="num">
                                      <p:cBhvr>
                                        <p:cTn id="46" dur="600" fill="hold">
                                          <p:stCondLst>
                                            <p:cond delay="0"/>
                                          </p:stCondLst>
                                        </p:cTn>
                                        <p:tgtEl>
                                          <p:spTgt spid="463884"/>
                                        </p:tgtEl>
                                        <p:attrNameLst>
                                          <p:attrName>ppt_x</p:attrName>
                                        </p:attrNameLst>
                                      </p:cBhvr>
                                    </p:anim>
                                    <p:anim from="0" to="-1.0" calcmode="lin" valueType="num">
                                      <p:cBhvr>
                                        <p:cTn id="47" dur="200" decel="50000" autoRev="1" fill="hold">
                                          <p:stCondLst>
                                            <p:cond delay="600"/>
                                          </p:stCondLst>
                                        </p:cTn>
                                        <p:tgtEl>
                                          <p:spTgt spid="463884"/>
                                        </p:tgtEl>
                                        <p:attrNameLst>
                                          <p:attrName>xshear</p:attrName>
                                        </p:attrNameLst>
                                      </p:cBhvr>
                                    </p:anim>
                                    <p:animScale>
                                      <p:cBhvr>
                                        <p:cTn id="48" dur="200" decel="100000" autoRev="1" fill="hold">
                                          <p:stCondLst>
                                            <p:cond delay="600"/>
                                          </p:stCondLst>
                                        </p:cTn>
                                        <p:tgtEl>
                                          <p:spTgt spid="463884"/>
                                        </p:tgtEl>
                                      </p:cBhvr>
                                      <p:from x="100000" y="100000"/>
                                      <p:to x="80000" y="100000"/>
                                    </p:animScale>
                                    <p:anim by="(#ppt_h/3+#ppt_w*0.1)" calcmode="lin" valueType="num">
                                      <p:cBhvr additive="sum">
                                        <p:cTn id="49" dur="200" decel="100000" autoRev="1" fill="hold">
                                          <p:stCondLst>
                                            <p:cond delay="600"/>
                                          </p:stCondLst>
                                        </p:cTn>
                                        <p:tgtEl>
                                          <p:spTgt spid="463884"/>
                                        </p:tgtEl>
                                        <p:attrNameLst>
                                          <p:attrName>ppt_x</p:attrName>
                                        </p:attrNameLst>
                                      </p:cBhvr>
                                    </p:anim>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63877" grpId="0" animBg="1"/>
      <p:bldP spid="463883" grpId="0"/>
      <p:bldP spid="463884" grpId="0"/>
      <p:bldP spid="463887"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5"/>
          <p:cNvSpPr>
            <a:spLocks noChangeArrowheads="1"/>
          </p:cNvSpPr>
          <p:nvPr/>
        </p:nvSpPr>
        <p:spPr bwMode="auto">
          <a:xfrm>
            <a:off x="6054725" y="5511800"/>
            <a:ext cx="1639888" cy="1243013"/>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64898" name="Text Box 2"/>
          <p:cNvSpPr txBox="1">
            <a:spLocks noChangeArrowheads="1"/>
          </p:cNvSpPr>
          <p:nvPr/>
        </p:nvSpPr>
        <p:spPr bwMode="auto">
          <a:xfrm>
            <a:off x="2833688" y="4049883"/>
            <a:ext cx="441325" cy="519113"/>
          </a:xfrm>
          <a:prstGeom prst="rect">
            <a:avLst/>
          </a:prstGeom>
          <a:noFill/>
          <a:ln w="9525">
            <a:noFill/>
            <a:miter lim="800000"/>
            <a:headEnd/>
            <a:tailEnd/>
          </a:ln>
        </p:spPr>
        <p:txBody>
          <a:bodyPr wrap="none">
            <a:spAutoFit/>
          </a:bodyPr>
          <a:lstStyle/>
          <a:p>
            <a:pPr algn="l"/>
            <a:r>
              <a:rPr lang="en-US" dirty="0">
                <a:solidFill>
                  <a:srgbClr val="000000"/>
                </a:solidFill>
              </a:rPr>
              <a:t>C</a:t>
            </a:r>
          </a:p>
        </p:txBody>
      </p:sp>
      <p:sp>
        <p:nvSpPr>
          <p:cNvPr id="464901" name="Rectangle 5"/>
          <p:cNvSpPr>
            <a:spLocks noChangeArrowheads="1"/>
          </p:cNvSpPr>
          <p:nvPr/>
        </p:nvSpPr>
        <p:spPr bwMode="auto">
          <a:xfrm>
            <a:off x="6146800" y="5610225"/>
            <a:ext cx="1465263" cy="1058863"/>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6150" name="Rectangle 10"/>
          <p:cNvSpPr>
            <a:spLocks noChangeArrowheads="1"/>
          </p:cNvSpPr>
          <p:nvPr/>
        </p:nvSpPr>
        <p:spPr bwMode="auto">
          <a:xfrm>
            <a:off x="387350" y="188913"/>
            <a:ext cx="8361363" cy="946150"/>
          </a:xfrm>
          <a:prstGeom prst="rect">
            <a:avLst/>
          </a:prstGeom>
          <a:noFill/>
          <a:ln w="15875" algn="ctr">
            <a:noFill/>
            <a:miter lim="800000"/>
            <a:headEnd/>
            <a:tailEnd/>
          </a:ln>
        </p:spPr>
        <p:txBody>
          <a:bodyPr wrap="none" anchor="ctr">
            <a:spAutoFit/>
          </a:bodyPr>
          <a:lstStyle/>
          <a:p>
            <a:pPr algn="l"/>
            <a:r>
              <a:rPr lang="en-US">
                <a:solidFill>
                  <a:srgbClr val="FF0000"/>
                </a:solidFill>
              </a:rPr>
              <a:t>Capacitance can be measured another way. A</a:t>
            </a:r>
          </a:p>
          <a:p>
            <a:pPr algn="l"/>
            <a:r>
              <a:rPr lang="en-US">
                <a:solidFill>
                  <a:srgbClr val="FF0000"/>
                </a:solidFill>
              </a:rPr>
              <a:t>potential difference </a:t>
            </a:r>
            <a:r>
              <a:rPr lang="en-US">
                <a:solidFill>
                  <a:srgbClr val="FF0000"/>
                </a:solidFill>
                <a:latin typeface="Symbol" pitchFamily="18" charset="2"/>
              </a:rPr>
              <a:t>D</a:t>
            </a:r>
            <a:r>
              <a:rPr lang="en-US">
                <a:solidFill>
                  <a:srgbClr val="FF0000"/>
                </a:solidFill>
              </a:rPr>
              <a:t>V applied to the plates causes:</a:t>
            </a:r>
          </a:p>
        </p:txBody>
      </p:sp>
      <p:grpSp>
        <p:nvGrpSpPr>
          <p:cNvPr id="2" name="Group 141"/>
          <p:cNvGrpSpPr>
            <a:grpSpLocks/>
          </p:cNvGrpSpPr>
          <p:nvPr/>
        </p:nvGrpSpPr>
        <p:grpSpPr bwMode="auto">
          <a:xfrm>
            <a:off x="1325563" y="1165225"/>
            <a:ext cx="7280275" cy="946150"/>
            <a:chOff x="574" y="734"/>
            <a:chExt cx="4586" cy="596"/>
          </a:xfrm>
        </p:grpSpPr>
        <p:sp>
          <p:nvSpPr>
            <p:cNvPr id="6211" name="Rectangle 11"/>
            <p:cNvSpPr>
              <a:spLocks noChangeArrowheads="1"/>
            </p:cNvSpPr>
            <p:nvPr/>
          </p:nvSpPr>
          <p:spPr bwMode="auto">
            <a:xfrm>
              <a:off x="574" y="734"/>
              <a:ext cx="1774" cy="596"/>
            </a:xfrm>
            <a:prstGeom prst="rect">
              <a:avLst/>
            </a:prstGeom>
            <a:noFill/>
            <a:ln w="15875" algn="ctr">
              <a:noFill/>
              <a:miter lim="800000"/>
              <a:headEnd/>
              <a:tailEnd/>
            </a:ln>
          </p:spPr>
          <p:txBody>
            <a:bodyPr wrap="none" anchor="ctr">
              <a:spAutoFit/>
            </a:bodyPr>
            <a:lstStyle/>
            <a:p>
              <a:r>
                <a:rPr lang="en-US" b="1">
                  <a:solidFill>
                    <a:srgbClr val="FF0000"/>
                  </a:solidFill>
                </a:rPr>
                <a:t>one plate to get</a:t>
              </a:r>
            </a:p>
            <a:p>
              <a:r>
                <a:rPr lang="en-US" b="1">
                  <a:solidFill>
                    <a:srgbClr val="FF0000"/>
                  </a:solidFill>
                </a:rPr>
                <a:t>a charge of +Q</a:t>
              </a:r>
              <a:r>
                <a:rPr lang="en-US">
                  <a:solidFill>
                    <a:srgbClr val="FF0000"/>
                  </a:solidFill>
                </a:rPr>
                <a:t> </a:t>
              </a:r>
            </a:p>
          </p:txBody>
        </p:sp>
        <p:sp>
          <p:nvSpPr>
            <p:cNvPr id="6212" name="Rectangle 12"/>
            <p:cNvSpPr>
              <a:spLocks noChangeArrowheads="1"/>
            </p:cNvSpPr>
            <p:nvPr/>
          </p:nvSpPr>
          <p:spPr bwMode="auto">
            <a:xfrm>
              <a:off x="3386" y="734"/>
              <a:ext cx="1774" cy="596"/>
            </a:xfrm>
            <a:prstGeom prst="rect">
              <a:avLst/>
            </a:prstGeom>
            <a:noFill/>
            <a:ln w="15875" algn="ctr">
              <a:noFill/>
              <a:miter lim="800000"/>
              <a:headEnd/>
              <a:tailEnd/>
            </a:ln>
          </p:spPr>
          <p:txBody>
            <a:bodyPr wrap="none" anchor="ctr">
              <a:spAutoFit/>
            </a:bodyPr>
            <a:lstStyle/>
            <a:p>
              <a:r>
                <a:rPr lang="en-US" b="1">
                  <a:solidFill>
                    <a:srgbClr val="FF0000"/>
                  </a:solidFill>
                </a:rPr>
                <a:t>one plate to get</a:t>
              </a:r>
            </a:p>
            <a:p>
              <a:r>
                <a:rPr lang="en-US" b="1">
                  <a:solidFill>
                    <a:srgbClr val="FF0000"/>
                  </a:solidFill>
                </a:rPr>
                <a:t>a charge of –Q</a:t>
              </a:r>
              <a:r>
                <a:rPr lang="en-US">
                  <a:solidFill>
                    <a:srgbClr val="FF0000"/>
                  </a:solidFill>
                </a:rPr>
                <a:t> </a:t>
              </a:r>
            </a:p>
          </p:txBody>
        </p:sp>
        <p:sp>
          <p:nvSpPr>
            <p:cNvPr id="6213" name="Rectangle 13"/>
            <p:cNvSpPr>
              <a:spLocks noChangeArrowheads="1"/>
            </p:cNvSpPr>
            <p:nvPr/>
          </p:nvSpPr>
          <p:spPr bwMode="auto">
            <a:xfrm>
              <a:off x="2632" y="860"/>
              <a:ext cx="553" cy="327"/>
            </a:xfrm>
            <a:prstGeom prst="rect">
              <a:avLst/>
            </a:prstGeom>
            <a:noFill/>
            <a:ln w="15875" algn="ctr">
              <a:noFill/>
              <a:miter lim="800000"/>
              <a:headEnd/>
              <a:tailEnd/>
            </a:ln>
          </p:spPr>
          <p:txBody>
            <a:bodyPr wrap="none" anchor="ctr">
              <a:spAutoFit/>
            </a:bodyPr>
            <a:lstStyle/>
            <a:p>
              <a:pPr algn="l"/>
              <a:r>
                <a:rPr lang="en-US">
                  <a:solidFill>
                    <a:srgbClr val="FF0000"/>
                  </a:solidFill>
                </a:rPr>
                <a:t>and </a:t>
              </a:r>
            </a:p>
          </p:txBody>
        </p:sp>
      </p:grpSp>
      <p:sp>
        <p:nvSpPr>
          <p:cNvPr id="464943" name="Rectangle 47"/>
          <p:cNvSpPr>
            <a:spLocks noChangeArrowheads="1"/>
          </p:cNvSpPr>
          <p:nvPr/>
        </p:nvSpPr>
        <p:spPr bwMode="auto">
          <a:xfrm>
            <a:off x="2071688" y="5613400"/>
            <a:ext cx="2859087" cy="946150"/>
          </a:xfrm>
          <a:prstGeom prst="rect">
            <a:avLst/>
          </a:prstGeom>
          <a:noFill/>
          <a:ln w="15875" algn="ctr">
            <a:noFill/>
            <a:miter lim="800000"/>
            <a:headEnd/>
            <a:tailEnd/>
          </a:ln>
        </p:spPr>
        <p:txBody>
          <a:bodyPr wrap="none" anchor="ctr">
            <a:spAutoFit/>
          </a:bodyPr>
          <a:lstStyle/>
          <a:p>
            <a:r>
              <a:rPr lang="en-US" dirty="0">
                <a:solidFill>
                  <a:srgbClr val="FF0000"/>
                </a:solidFill>
              </a:rPr>
              <a:t>Second equation</a:t>
            </a:r>
          </a:p>
          <a:p>
            <a:r>
              <a:rPr lang="en-US" dirty="0">
                <a:solidFill>
                  <a:srgbClr val="FF0000"/>
                </a:solidFill>
              </a:rPr>
              <a:t>for capacitance</a:t>
            </a:r>
            <a:r>
              <a:rPr lang="en-US" dirty="0" smtClean="0">
                <a:solidFill>
                  <a:srgbClr val="FF0000"/>
                </a:solidFill>
              </a:rPr>
              <a:t>:</a:t>
            </a:r>
            <a:endParaRPr lang="en-US" dirty="0">
              <a:solidFill>
                <a:srgbClr val="FF0000"/>
              </a:solidFill>
            </a:endParaRPr>
          </a:p>
        </p:txBody>
      </p:sp>
      <p:graphicFrame>
        <p:nvGraphicFramePr>
          <p:cNvPr id="464944" name="Object 48"/>
          <p:cNvGraphicFramePr>
            <a:graphicFrameLocks noChangeAspect="1"/>
          </p:cNvGraphicFramePr>
          <p:nvPr/>
        </p:nvGraphicFramePr>
        <p:xfrm>
          <a:off x="6313488" y="5699125"/>
          <a:ext cx="1130300" cy="842963"/>
        </p:xfrm>
        <a:graphic>
          <a:graphicData uri="http://schemas.openxmlformats.org/presentationml/2006/ole">
            <mc:AlternateContent xmlns:mc="http://schemas.openxmlformats.org/markup-compatibility/2006">
              <mc:Choice xmlns:v="urn:schemas-microsoft-com:vml" Requires="v">
                <p:oleObj spid="_x0000_s10270" name="Equation" r:id="rId3" imgW="1130040" imgH="838080" progId="Equation.3">
                  <p:embed/>
                </p:oleObj>
              </mc:Choice>
              <mc:Fallback>
                <p:oleObj name="Equation" r:id="rId3" imgW="113004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488" y="5699125"/>
                        <a:ext cx="1130300"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22"/>
          <p:cNvGrpSpPr>
            <a:grpSpLocks/>
          </p:cNvGrpSpPr>
          <p:nvPr/>
        </p:nvGrpSpPr>
        <p:grpSpPr bwMode="auto">
          <a:xfrm>
            <a:off x="2627313" y="4633913"/>
            <a:ext cx="800100" cy="685800"/>
            <a:chOff x="1404" y="3643"/>
            <a:chExt cx="504" cy="432"/>
          </a:xfrm>
        </p:grpSpPr>
        <p:grpSp>
          <p:nvGrpSpPr>
            <p:cNvPr id="6203" name="Group 69"/>
            <p:cNvGrpSpPr>
              <a:grpSpLocks/>
            </p:cNvGrpSpPr>
            <p:nvPr/>
          </p:nvGrpSpPr>
          <p:grpSpPr bwMode="auto">
            <a:xfrm>
              <a:off x="1404" y="3643"/>
              <a:ext cx="144" cy="144"/>
              <a:chOff x="2700" y="6732"/>
              <a:chExt cx="360" cy="360"/>
            </a:xfrm>
          </p:grpSpPr>
          <p:sp>
            <p:nvSpPr>
              <p:cNvPr id="6209" name="Line 70"/>
              <p:cNvSpPr>
                <a:spLocks noChangeShapeType="1"/>
              </p:cNvSpPr>
              <p:nvPr/>
            </p:nvSpPr>
            <p:spPr bwMode="auto">
              <a:xfrm>
                <a:off x="2880" y="6732"/>
                <a:ext cx="0" cy="360"/>
              </a:xfrm>
              <a:prstGeom prst="line">
                <a:avLst/>
              </a:prstGeom>
              <a:noFill/>
              <a:ln w="22225">
                <a:solidFill>
                  <a:schemeClr val="tx1"/>
                </a:solidFill>
                <a:round/>
                <a:headEnd/>
                <a:tailEnd/>
              </a:ln>
            </p:spPr>
            <p:txBody>
              <a:bodyPr/>
              <a:lstStyle/>
              <a:p>
                <a:endParaRPr lang="en-US">
                  <a:solidFill>
                    <a:srgbClr val="000000"/>
                  </a:solidFill>
                </a:endParaRPr>
              </a:p>
            </p:txBody>
          </p:sp>
          <p:sp>
            <p:nvSpPr>
              <p:cNvPr id="6210" name="Line 71"/>
              <p:cNvSpPr>
                <a:spLocks noChangeShapeType="1"/>
              </p:cNvSpPr>
              <p:nvPr/>
            </p:nvSpPr>
            <p:spPr bwMode="auto">
              <a:xfrm>
                <a:off x="2700" y="6912"/>
                <a:ext cx="360" cy="0"/>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6204" name="Group 72"/>
            <p:cNvGrpSpPr>
              <a:grpSpLocks/>
            </p:cNvGrpSpPr>
            <p:nvPr/>
          </p:nvGrpSpPr>
          <p:grpSpPr bwMode="auto">
            <a:xfrm>
              <a:off x="1404" y="3931"/>
              <a:ext cx="144" cy="144"/>
              <a:chOff x="2700" y="6732"/>
              <a:chExt cx="360" cy="360"/>
            </a:xfrm>
          </p:grpSpPr>
          <p:sp>
            <p:nvSpPr>
              <p:cNvPr id="6207" name="Line 73"/>
              <p:cNvSpPr>
                <a:spLocks noChangeShapeType="1"/>
              </p:cNvSpPr>
              <p:nvPr/>
            </p:nvSpPr>
            <p:spPr bwMode="auto">
              <a:xfrm>
                <a:off x="2880" y="6732"/>
                <a:ext cx="0" cy="360"/>
              </a:xfrm>
              <a:prstGeom prst="line">
                <a:avLst/>
              </a:prstGeom>
              <a:noFill/>
              <a:ln w="22225">
                <a:solidFill>
                  <a:schemeClr val="tx1"/>
                </a:solidFill>
                <a:round/>
                <a:headEnd/>
                <a:tailEnd/>
              </a:ln>
            </p:spPr>
            <p:txBody>
              <a:bodyPr/>
              <a:lstStyle/>
              <a:p>
                <a:endParaRPr lang="en-US">
                  <a:solidFill>
                    <a:srgbClr val="000000"/>
                  </a:solidFill>
                </a:endParaRPr>
              </a:p>
            </p:txBody>
          </p:sp>
          <p:sp>
            <p:nvSpPr>
              <p:cNvPr id="6208" name="Line 74"/>
              <p:cNvSpPr>
                <a:spLocks noChangeShapeType="1"/>
              </p:cNvSpPr>
              <p:nvPr/>
            </p:nvSpPr>
            <p:spPr bwMode="auto">
              <a:xfrm>
                <a:off x="2700" y="6912"/>
                <a:ext cx="360" cy="0"/>
              </a:xfrm>
              <a:prstGeom prst="line">
                <a:avLst/>
              </a:prstGeom>
              <a:noFill/>
              <a:ln w="22225">
                <a:solidFill>
                  <a:schemeClr val="tx1"/>
                </a:solidFill>
                <a:round/>
                <a:headEnd/>
                <a:tailEnd/>
              </a:ln>
            </p:spPr>
            <p:txBody>
              <a:bodyPr/>
              <a:lstStyle/>
              <a:p>
                <a:endParaRPr lang="en-US">
                  <a:solidFill>
                    <a:srgbClr val="000000"/>
                  </a:solidFill>
                </a:endParaRPr>
              </a:p>
            </p:txBody>
          </p:sp>
        </p:grpSp>
        <p:sp>
          <p:nvSpPr>
            <p:cNvPr id="6205" name="Line 75"/>
            <p:cNvSpPr>
              <a:spLocks noChangeShapeType="1"/>
            </p:cNvSpPr>
            <p:nvPr/>
          </p:nvSpPr>
          <p:spPr bwMode="auto">
            <a:xfrm>
              <a:off x="1764" y="4003"/>
              <a:ext cx="14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6206" name="Line 76"/>
            <p:cNvSpPr>
              <a:spLocks noChangeShapeType="1"/>
            </p:cNvSpPr>
            <p:nvPr/>
          </p:nvSpPr>
          <p:spPr bwMode="auto">
            <a:xfrm>
              <a:off x="1764" y="3715"/>
              <a:ext cx="144" cy="0"/>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6" name="Group 144"/>
          <p:cNvGrpSpPr>
            <a:grpSpLocks/>
          </p:cNvGrpSpPr>
          <p:nvPr/>
        </p:nvGrpSpPr>
        <p:grpSpPr bwMode="auto">
          <a:xfrm>
            <a:off x="2135188" y="2197100"/>
            <a:ext cx="6053137" cy="3214688"/>
            <a:chOff x="1084" y="1384"/>
            <a:chExt cx="3813" cy="2025"/>
          </a:xfrm>
        </p:grpSpPr>
        <p:sp>
          <p:nvSpPr>
            <p:cNvPr id="6170" name="Text Box 45"/>
            <p:cNvSpPr txBox="1">
              <a:spLocks noChangeArrowheads="1"/>
            </p:cNvSpPr>
            <p:nvPr/>
          </p:nvSpPr>
          <p:spPr bwMode="auto">
            <a:xfrm>
              <a:off x="1084" y="1384"/>
              <a:ext cx="1271" cy="344"/>
            </a:xfrm>
            <a:prstGeom prst="rect">
              <a:avLst/>
            </a:prstGeom>
            <a:noFill/>
            <a:ln w="9525">
              <a:noFill/>
              <a:miter lim="800000"/>
              <a:headEnd/>
              <a:tailEnd/>
            </a:ln>
          </p:spPr>
          <p:txBody>
            <a:bodyPr/>
            <a:lstStyle/>
            <a:p>
              <a:pPr algn="l"/>
              <a:r>
                <a:rPr lang="en-US" i="1">
                  <a:solidFill>
                    <a:srgbClr val="FF0000"/>
                  </a:solidFill>
                </a:rPr>
                <a:t>Circuit A</a:t>
              </a:r>
              <a:endParaRPr lang="en-US">
                <a:solidFill>
                  <a:srgbClr val="FF0000"/>
                </a:solidFill>
              </a:endParaRPr>
            </a:p>
          </p:txBody>
        </p:sp>
        <p:sp>
          <p:nvSpPr>
            <p:cNvPr id="6171" name="Text Box 53"/>
            <p:cNvSpPr txBox="1">
              <a:spLocks noChangeArrowheads="1"/>
            </p:cNvSpPr>
            <p:nvPr/>
          </p:nvSpPr>
          <p:spPr bwMode="auto">
            <a:xfrm>
              <a:off x="3626" y="1384"/>
              <a:ext cx="1271" cy="344"/>
            </a:xfrm>
            <a:prstGeom prst="rect">
              <a:avLst/>
            </a:prstGeom>
            <a:noFill/>
            <a:ln w="9525">
              <a:noFill/>
              <a:miter lim="800000"/>
              <a:headEnd/>
              <a:tailEnd/>
            </a:ln>
          </p:spPr>
          <p:txBody>
            <a:bodyPr/>
            <a:lstStyle/>
            <a:p>
              <a:pPr algn="l"/>
              <a:r>
                <a:rPr lang="en-US" i="1">
                  <a:solidFill>
                    <a:srgbClr val="FF0000"/>
                  </a:solidFill>
                </a:rPr>
                <a:t>Circuit B</a:t>
              </a:r>
              <a:endParaRPr lang="en-US">
                <a:solidFill>
                  <a:srgbClr val="FF0000"/>
                </a:solidFill>
              </a:endParaRPr>
            </a:p>
          </p:txBody>
        </p:sp>
        <p:grpSp>
          <p:nvGrpSpPr>
            <p:cNvPr id="6172" name="Group 120"/>
            <p:cNvGrpSpPr>
              <a:grpSpLocks/>
            </p:cNvGrpSpPr>
            <p:nvPr/>
          </p:nvGrpSpPr>
          <p:grpSpPr bwMode="auto">
            <a:xfrm>
              <a:off x="1116" y="2042"/>
              <a:ext cx="3697" cy="1367"/>
              <a:chOff x="1116" y="1907"/>
              <a:chExt cx="3697" cy="1367"/>
            </a:xfrm>
          </p:grpSpPr>
          <p:sp>
            <p:nvSpPr>
              <p:cNvPr id="6173" name="Oval 55"/>
              <p:cNvSpPr>
                <a:spLocks noChangeArrowheads="1"/>
              </p:cNvSpPr>
              <p:nvPr/>
            </p:nvSpPr>
            <p:spPr bwMode="auto">
              <a:xfrm>
                <a:off x="2124" y="2482"/>
                <a:ext cx="144" cy="144"/>
              </a:xfrm>
              <a:prstGeom prst="ellipse">
                <a:avLst/>
              </a:prstGeom>
              <a:solidFill>
                <a:srgbClr val="FFFFFF"/>
              </a:solidFill>
              <a:ln w="22225">
                <a:solidFill>
                  <a:srgbClr val="FF0000"/>
                </a:solidFill>
                <a:round/>
                <a:headEnd/>
                <a:tailEnd/>
              </a:ln>
            </p:spPr>
            <p:txBody>
              <a:bodyPr/>
              <a:lstStyle/>
              <a:p>
                <a:endParaRPr lang="en-US">
                  <a:solidFill>
                    <a:srgbClr val="000000"/>
                  </a:solidFill>
                </a:endParaRPr>
              </a:p>
            </p:txBody>
          </p:sp>
          <p:sp>
            <p:nvSpPr>
              <p:cNvPr id="6174" name="Line 56"/>
              <p:cNvSpPr>
                <a:spLocks noChangeShapeType="1"/>
              </p:cNvSpPr>
              <p:nvPr/>
            </p:nvSpPr>
            <p:spPr bwMode="auto">
              <a:xfrm>
                <a:off x="2196" y="2050"/>
                <a:ext cx="0" cy="432"/>
              </a:xfrm>
              <a:prstGeom prst="line">
                <a:avLst/>
              </a:prstGeom>
              <a:noFill/>
              <a:ln w="22225">
                <a:solidFill>
                  <a:srgbClr val="FF0000"/>
                </a:solidFill>
                <a:round/>
                <a:headEnd/>
                <a:tailEnd/>
              </a:ln>
            </p:spPr>
            <p:txBody>
              <a:bodyPr/>
              <a:lstStyle/>
              <a:p>
                <a:endParaRPr lang="en-US">
                  <a:solidFill>
                    <a:srgbClr val="000000"/>
                  </a:solidFill>
                </a:endParaRPr>
              </a:p>
            </p:txBody>
          </p:sp>
          <p:sp>
            <p:nvSpPr>
              <p:cNvPr id="6175" name="Line 57"/>
              <p:cNvSpPr>
                <a:spLocks noChangeShapeType="1"/>
              </p:cNvSpPr>
              <p:nvPr/>
            </p:nvSpPr>
            <p:spPr bwMode="auto">
              <a:xfrm>
                <a:off x="1692" y="2698"/>
                <a:ext cx="0" cy="576"/>
              </a:xfrm>
              <a:prstGeom prst="line">
                <a:avLst/>
              </a:prstGeom>
              <a:noFill/>
              <a:ln w="22225">
                <a:solidFill>
                  <a:srgbClr val="FF0000"/>
                </a:solidFill>
                <a:round/>
                <a:headEnd/>
                <a:tailEnd/>
              </a:ln>
            </p:spPr>
            <p:txBody>
              <a:bodyPr/>
              <a:lstStyle/>
              <a:p>
                <a:endParaRPr lang="en-US">
                  <a:solidFill>
                    <a:srgbClr val="000000"/>
                  </a:solidFill>
                </a:endParaRPr>
              </a:p>
            </p:txBody>
          </p:sp>
          <p:sp>
            <p:nvSpPr>
              <p:cNvPr id="6176" name="Line 58"/>
              <p:cNvSpPr>
                <a:spLocks noChangeShapeType="1"/>
              </p:cNvSpPr>
              <p:nvPr/>
            </p:nvSpPr>
            <p:spPr bwMode="auto">
              <a:xfrm>
                <a:off x="1692" y="2986"/>
                <a:ext cx="50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6177" name="Line 59"/>
              <p:cNvSpPr>
                <a:spLocks noChangeShapeType="1"/>
              </p:cNvSpPr>
              <p:nvPr/>
            </p:nvSpPr>
            <p:spPr bwMode="auto">
              <a:xfrm>
                <a:off x="1620" y="2698"/>
                <a:ext cx="0" cy="576"/>
              </a:xfrm>
              <a:prstGeom prst="line">
                <a:avLst/>
              </a:prstGeom>
              <a:noFill/>
              <a:ln w="22225">
                <a:solidFill>
                  <a:srgbClr val="FF0000"/>
                </a:solidFill>
                <a:round/>
                <a:headEnd/>
                <a:tailEnd/>
              </a:ln>
            </p:spPr>
            <p:txBody>
              <a:bodyPr/>
              <a:lstStyle/>
              <a:p>
                <a:endParaRPr lang="en-US">
                  <a:solidFill>
                    <a:srgbClr val="000000"/>
                  </a:solidFill>
                </a:endParaRPr>
              </a:p>
            </p:txBody>
          </p:sp>
          <p:sp>
            <p:nvSpPr>
              <p:cNvPr id="6178" name="Line 60"/>
              <p:cNvSpPr>
                <a:spLocks noChangeShapeType="1"/>
              </p:cNvSpPr>
              <p:nvPr/>
            </p:nvSpPr>
            <p:spPr bwMode="auto">
              <a:xfrm flipV="1">
                <a:off x="1635" y="1907"/>
                <a:ext cx="0" cy="288"/>
              </a:xfrm>
              <a:prstGeom prst="line">
                <a:avLst/>
              </a:prstGeom>
              <a:noFill/>
              <a:ln w="22225">
                <a:solidFill>
                  <a:srgbClr val="FF0000"/>
                </a:solidFill>
                <a:round/>
                <a:headEnd/>
                <a:tailEnd/>
              </a:ln>
            </p:spPr>
            <p:txBody>
              <a:bodyPr/>
              <a:lstStyle/>
              <a:p>
                <a:endParaRPr lang="en-US">
                  <a:solidFill>
                    <a:srgbClr val="000000"/>
                  </a:solidFill>
                </a:endParaRPr>
              </a:p>
            </p:txBody>
          </p:sp>
          <p:sp>
            <p:nvSpPr>
              <p:cNvPr id="6179" name="Line 61"/>
              <p:cNvSpPr>
                <a:spLocks noChangeShapeType="1"/>
              </p:cNvSpPr>
              <p:nvPr/>
            </p:nvSpPr>
            <p:spPr bwMode="auto">
              <a:xfrm flipV="1">
                <a:off x="1779" y="1907"/>
                <a:ext cx="0" cy="288"/>
              </a:xfrm>
              <a:prstGeom prst="line">
                <a:avLst/>
              </a:prstGeom>
              <a:noFill/>
              <a:ln w="22225">
                <a:solidFill>
                  <a:srgbClr val="FF0000"/>
                </a:solidFill>
                <a:round/>
                <a:headEnd/>
                <a:tailEnd/>
              </a:ln>
            </p:spPr>
            <p:txBody>
              <a:bodyPr/>
              <a:lstStyle/>
              <a:p>
                <a:endParaRPr lang="en-US">
                  <a:solidFill>
                    <a:srgbClr val="000000"/>
                  </a:solidFill>
                </a:endParaRPr>
              </a:p>
            </p:txBody>
          </p:sp>
          <p:sp>
            <p:nvSpPr>
              <p:cNvPr id="6180" name="Line 62"/>
              <p:cNvSpPr>
                <a:spLocks noChangeShapeType="1"/>
              </p:cNvSpPr>
              <p:nvPr/>
            </p:nvSpPr>
            <p:spPr bwMode="auto">
              <a:xfrm flipH="1" flipV="1">
                <a:off x="1707" y="1979"/>
                <a:ext cx="0" cy="144"/>
              </a:xfrm>
              <a:prstGeom prst="line">
                <a:avLst/>
              </a:prstGeom>
              <a:noFill/>
              <a:ln w="22225">
                <a:solidFill>
                  <a:srgbClr val="FF0000"/>
                </a:solidFill>
                <a:round/>
                <a:headEnd/>
                <a:tailEnd/>
              </a:ln>
            </p:spPr>
            <p:txBody>
              <a:bodyPr/>
              <a:lstStyle/>
              <a:p>
                <a:endParaRPr lang="en-US">
                  <a:solidFill>
                    <a:srgbClr val="000000"/>
                  </a:solidFill>
                </a:endParaRPr>
              </a:p>
            </p:txBody>
          </p:sp>
          <p:sp>
            <p:nvSpPr>
              <p:cNvPr id="6181" name="Line 63"/>
              <p:cNvSpPr>
                <a:spLocks noChangeShapeType="1"/>
              </p:cNvSpPr>
              <p:nvPr/>
            </p:nvSpPr>
            <p:spPr bwMode="auto">
              <a:xfrm flipH="1" flipV="1">
                <a:off x="1851" y="1979"/>
                <a:ext cx="0" cy="144"/>
              </a:xfrm>
              <a:prstGeom prst="line">
                <a:avLst/>
              </a:prstGeom>
              <a:noFill/>
              <a:ln w="22225">
                <a:solidFill>
                  <a:srgbClr val="FF0000"/>
                </a:solidFill>
                <a:round/>
                <a:headEnd/>
                <a:tailEnd/>
              </a:ln>
            </p:spPr>
            <p:txBody>
              <a:bodyPr/>
              <a:lstStyle/>
              <a:p>
                <a:endParaRPr lang="en-US">
                  <a:solidFill>
                    <a:srgbClr val="000000"/>
                  </a:solidFill>
                </a:endParaRPr>
              </a:p>
            </p:txBody>
          </p:sp>
          <p:sp>
            <p:nvSpPr>
              <p:cNvPr id="6182" name="Line 64"/>
              <p:cNvSpPr>
                <a:spLocks noChangeShapeType="1"/>
              </p:cNvSpPr>
              <p:nvPr/>
            </p:nvSpPr>
            <p:spPr bwMode="auto">
              <a:xfrm>
                <a:off x="1857" y="2050"/>
                <a:ext cx="339"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6183" name="Line 65"/>
              <p:cNvSpPr>
                <a:spLocks noChangeShapeType="1"/>
              </p:cNvSpPr>
              <p:nvPr/>
            </p:nvSpPr>
            <p:spPr bwMode="auto">
              <a:xfrm>
                <a:off x="2196" y="2626"/>
                <a:ext cx="0" cy="360"/>
              </a:xfrm>
              <a:prstGeom prst="line">
                <a:avLst/>
              </a:prstGeom>
              <a:noFill/>
              <a:ln w="22225">
                <a:solidFill>
                  <a:srgbClr val="FF0000"/>
                </a:solidFill>
                <a:round/>
                <a:headEnd/>
                <a:tailEnd/>
              </a:ln>
            </p:spPr>
            <p:txBody>
              <a:bodyPr/>
              <a:lstStyle/>
              <a:p>
                <a:endParaRPr lang="en-US">
                  <a:solidFill>
                    <a:srgbClr val="000000"/>
                  </a:solidFill>
                </a:endParaRPr>
              </a:p>
            </p:txBody>
          </p:sp>
          <p:sp>
            <p:nvSpPr>
              <p:cNvPr id="6184" name="Line 66"/>
              <p:cNvSpPr>
                <a:spLocks noChangeShapeType="1"/>
              </p:cNvSpPr>
              <p:nvPr/>
            </p:nvSpPr>
            <p:spPr bwMode="auto">
              <a:xfrm>
                <a:off x="1116" y="2050"/>
                <a:ext cx="372"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6185" name="Line 67"/>
              <p:cNvSpPr>
                <a:spLocks noChangeShapeType="1"/>
              </p:cNvSpPr>
              <p:nvPr/>
            </p:nvSpPr>
            <p:spPr bwMode="auto">
              <a:xfrm>
                <a:off x="1116" y="2986"/>
                <a:ext cx="50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6186" name="Line 68"/>
              <p:cNvSpPr>
                <a:spLocks noChangeShapeType="1"/>
              </p:cNvSpPr>
              <p:nvPr/>
            </p:nvSpPr>
            <p:spPr bwMode="auto">
              <a:xfrm flipV="1">
                <a:off x="1116" y="2050"/>
                <a:ext cx="0" cy="936"/>
              </a:xfrm>
              <a:prstGeom prst="line">
                <a:avLst/>
              </a:prstGeom>
              <a:noFill/>
              <a:ln w="22225">
                <a:solidFill>
                  <a:srgbClr val="FF0000"/>
                </a:solidFill>
                <a:round/>
                <a:headEnd/>
                <a:tailEnd/>
              </a:ln>
            </p:spPr>
            <p:txBody>
              <a:bodyPr/>
              <a:lstStyle/>
              <a:p>
                <a:endParaRPr lang="en-US">
                  <a:solidFill>
                    <a:srgbClr val="000000"/>
                  </a:solidFill>
                </a:endParaRPr>
              </a:p>
            </p:txBody>
          </p:sp>
          <p:sp>
            <p:nvSpPr>
              <p:cNvPr id="6187" name="Line 100"/>
              <p:cNvSpPr>
                <a:spLocks noChangeShapeType="1"/>
              </p:cNvSpPr>
              <p:nvPr/>
            </p:nvSpPr>
            <p:spPr bwMode="auto">
              <a:xfrm flipV="1">
                <a:off x="1488" y="1907"/>
                <a:ext cx="0" cy="288"/>
              </a:xfrm>
              <a:prstGeom prst="line">
                <a:avLst/>
              </a:prstGeom>
              <a:noFill/>
              <a:ln w="22225">
                <a:solidFill>
                  <a:srgbClr val="FF0000"/>
                </a:solidFill>
                <a:round/>
                <a:headEnd/>
                <a:tailEnd/>
              </a:ln>
            </p:spPr>
            <p:txBody>
              <a:bodyPr/>
              <a:lstStyle/>
              <a:p>
                <a:endParaRPr lang="en-US">
                  <a:solidFill>
                    <a:srgbClr val="000000"/>
                  </a:solidFill>
                </a:endParaRPr>
              </a:p>
            </p:txBody>
          </p:sp>
          <p:sp>
            <p:nvSpPr>
              <p:cNvPr id="6188" name="Line 101"/>
              <p:cNvSpPr>
                <a:spLocks noChangeShapeType="1"/>
              </p:cNvSpPr>
              <p:nvPr/>
            </p:nvSpPr>
            <p:spPr bwMode="auto">
              <a:xfrm flipH="1" flipV="1">
                <a:off x="1560" y="1979"/>
                <a:ext cx="0" cy="144"/>
              </a:xfrm>
              <a:prstGeom prst="line">
                <a:avLst/>
              </a:prstGeom>
              <a:noFill/>
              <a:ln w="22225">
                <a:solidFill>
                  <a:srgbClr val="FF0000"/>
                </a:solidFill>
                <a:round/>
                <a:headEnd/>
                <a:tailEnd/>
              </a:ln>
            </p:spPr>
            <p:txBody>
              <a:bodyPr/>
              <a:lstStyle/>
              <a:p>
                <a:endParaRPr lang="en-US">
                  <a:solidFill>
                    <a:srgbClr val="000000"/>
                  </a:solidFill>
                </a:endParaRPr>
              </a:p>
            </p:txBody>
          </p:sp>
          <p:sp>
            <p:nvSpPr>
              <p:cNvPr id="6189" name="Oval 102"/>
              <p:cNvSpPr>
                <a:spLocks noChangeArrowheads="1"/>
              </p:cNvSpPr>
              <p:nvPr/>
            </p:nvSpPr>
            <p:spPr bwMode="auto">
              <a:xfrm>
                <a:off x="4669" y="2480"/>
                <a:ext cx="144" cy="144"/>
              </a:xfrm>
              <a:prstGeom prst="ellipse">
                <a:avLst/>
              </a:prstGeom>
              <a:solidFill>
                <a:srgbClr val="FFFFFF"/>
              </a:solidFill>
              <a:ln w="22225">
                <a:solidFill>
                  <a:srgbClr val="FF0000"/>
                </a:solidFill>
                <a:round/>
                <a:headEnd/>
                <a:tailEnd/>
              </a:ln>
            </p:spPr>
            <p:txBody>
              <a:bodyPr/>
              <a:lstStyle/>
              <a:p>
                <a:endParaRPr lang="en-US">
                  <a:solidFill>
                    <a:srgbClr val="000000"/>
                  </a:solidFill>
                </a:endParaRPr>
              </a:p>
            </p:txBody>
          </p:sp>
          <p:sp>
            <p:nvSpPr>
              <p:cNvPr id="6190" name="Line 103"/>
              <p:cNvSpPr>
                <a:spLocks noChangeShapeType="1"/>
              </p:cNvSpPr>
              <p:nvPr/>
            </p:nvSpPr>
            <p:spPr bwMode="auto">
              <a:xfrm>
                <a:off x="4741" y="2048"/>
                <a:ext cx="0" cy="432"/>
              </a:xfrm>
              <a:prstGeom prst="line">
                <a:avLst/>
              </a:prstGeom>
              <a:noFill/>
              <a:ln w="22225">
                <a:solidFill>
                  <a:srgbClr val="FF0000"/>
                </a:solidFill>
                <a:round/>
                <a:headEnd/>
                <a:tailEnd/>
              </a:ln>
            </p:spPr>
            <p:txBody>
              <a:bodyPr/>
              <a:lstStyle/>
              <a:p>
                <a:endParaRPr lang="en-US">
                  <a:solidFill>
                    <a:srgbClr val="000000"/>
                  </a:solidFill>
                </a:endParaRPr>
              </a:p>
            </p:txBody>
          </p:sp>
          <p:sp>
            <p:nvSpPr>
              <p:cNvPr id="6191" name="Line 104"/>
              <p:cNvSpPr>
                <a:spLocks noChangeShapeType="1"/>
              </p:cNvSpPr>
              <p:nvPr/>
            </p:nvSpPr>
            <p:spPr bwMode="auto">
              <a:xfrm>
                <a:off x="4237" y="2696"/>
                <a:ext cx="0" cy="576"/>
              </a:xfrm>
              <a:prstGeom prst="line">
                <a:avLst/>
              </a:prstGeom>
              <a:noFill/>
              <a:ln w="22225">
                <a:solidFill>
                  <a:srgbClr val="FF0000"/>
                </a:solidFill>
                <a:round/>
                <a:headEnd/>
                <a:tailEnd/>
              </a:ln>
            </p:spPr>
            <p:txBody>
              <a:bodyPr/>
              <a:lstStyle/>
              <a:p>
                <a:endParaRPr lang="en-US">
                  <a:solidFill>
                    <a:srgbClr val="000000"/>
                  </a:solidFill>
                </a:endParaRPr>
              </a:p>
            </p:txBody>
          </p:sp>
          <p:sp>
            <p:nvSpPr>
              <p:cNvPr id="6192" name="Line 105"/>
              <p:cNvSpPr>
                <a:spLocks noChangeShapeType="1"/>
              </p:cNvSpPr>
              <p:nvPr/>
            </p:nvSpPr>
            <p:spPr bwMode="auto">
              <a:xfrm>
                <a:off x="4237" y="2984"/>
                <a:ext cx="50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6193" name="Line 106"/>
              <p:cNvSpPr>
                <a:spLocks noChangeShapeType="1"/>
              </p:cNvSpPr>
              <p:nvPr/>
            </p:nvSpPr>
            <p:spPr bwMode="auto">
              <a:xfrm>
                <a:off x="4165" y="2696"/>
                <a:ext cx="0" cy="576"/>
              </a:xfrm>
              <a:prstGeom prst="line">
                <a:avLst/>
              </a:prstGeom>
              <a:noFill/>
              <a:ln w="22225">
                <a:solidFill>
                  <a:srgbClr val="FF0000"/>
                </a:solidFill>
                <a:round/>
                <a:headEnd/>
                <a:tailEnd/>
              </a:ln>
            </p:spPr>
            <p:txBody>
              <a:bodyPr/>
              <a:lstStyle/>
              <a:p>
                <a:endParaRPr lang="en-US">
                  <a:solidFill>
                    <a:srgbClr val="000000"/>
                  </a:solidFill>
                </a:endParaRPr>
              </a:p>
            </p:txBody>
          </p:sp>
          <p:sp>
            <p:nvSpPr>
              <p:cNvPr id="6194" name="Line 107"/>
              <p:cNvSpPr>
                <a:spLocks noChangeShapeType="1"/>
              </p:cNvSpPr>
              <p:nvPr/>
            </p:nvSpPr>
            <p:spPr bwMode="auto">
              <a:xfrm flipV="1">
                <a:off x="4093" y="1920"/>
                <a:ext cx="0" cy="288"/>
              </a:xfrm>
              <a:prstGeom prst="line">
                <a:avLst/>
              </a:prstGeom>
              <a:noFill/>
              <a:ln w="22225">
                <a:solidFill>
                  <a:srgbClr val="FF0000"/>
                </a:solidFill>
                <a:round/>
                <a:headEnd/>
                <a:tailEnd/>
              </a:ln>
            </p:spPr>
            <p:txBody>
              <a:bodyPr/>
              <a:lstStyle/>
              <a:p>
                <a:endParaRPr lang="en-US">
                  <a:solidFill>
                    <a:srgbClr val="000000"/>
                  </a:solidFill>
                </a:endParaRPr>
              </a:p>
            </p:txBody>
          </p:sp>
          <p:sp>
            <p:nvSpPr>
              <p:cNvPr id="6195" name="Line 108"/>
              <p:cNvSpPr>
                <a:spLocks noChangeShapeType="1"/>
              </p:cNvSpPr>
              <p:nvPr/>
            </p:nvSpPr>
            <p:spPr bwMode="auto">
              <a:xfrm flipV="1">
                <a:off x="4237" y="1920"/>
                <a:ext cx="0" cy="288"/>
              </a:xfrm>
              <a:prstGeom prst="line">
                <a:avLst/>
              </a:prstGeom>
              <a:noFill/>
              <a:ln w="22225">
                <a:solidFill>
                  <a:srgbClr val="FF0000"/>
                </a:solidFill>
                <a:round/>
                <a:headEnd/>
                <a:tailEnd/>
              </a:ln>
            </p:spPr>
            <p:txBody>
              <a:bodyPr/>
              <a:lstStyle/>
              <a:p>
                <a:endParaRPr lang="en-US">
                  <a:solidFill>
                    <a:srgbClr val="000000"/>
                  </a:solidFill>
                </a:endParaRPr>
              </a:p>
            </p:txBody>
          </p:sp>
          <p:sp>
            <p:nvSpPr>
              <p:cNvPr id="6196" name="Line 109"/>
              <p:cNvSpPr>
                <a:spLocks noChangeShapeType="1"/>
              </p:cNvSpPr>
              <p:nvPr/>
            </p:nvSpPr>
            <p:spPr bwMode="auto">
              <a:xfrm flipH="1" flipV="1">
                <a:off x="4165" y="1992"/>
                <a:ext cx="0" cy="144"/>
              </a:xfrm>
              <a:prstGeom prst="line">
                <a:avLst/>
              </a:prstGeom>
              <a:noFill/>
              <a:ln w="22225">
                <a:solidFill>
                  <a:srgbClr val="FF0000"/>
                </a:solidFill>
                <a:round/>
                <a:headEnd/>
                <a:tailEnd/>
              </a:ln>
            </p:spPr>
            <p:txBody>
              <a:bodyPr/>
              <a:lstStyle/>
              <a:p>
                <a:endParaRPr lang="en-US">
                  <a:solidFill>
                    <a:srgbClr val="000000"/>
                  </a:solidFill>
                </a:endParaRPr>
              </a:p>
            </p:txBody>
          </p:sp>
          <p:sp>
            <p:nvSpPr>
              <p:cNvPr id="6197" name="Line 110"/>
              <p:cNvSpPr>
                <a:spLocks noChangeShapeType="1"/>
              </p:cNvSpPr>
              <p:nvPr/>
            </p:nvSpPr>
            <p:spPr bwMode="auto">
              <a:xfrm flipH="1" flipV="1">
                <a:off x="4309" y="1992"/>
                <a:ext cx="0" cy="144"/>
              </a:xfrm>
              <a:prstGeom prst="line">
                <a:avLst/>
              </a:prstGeom>
              <a:noFill/>
              <a:ln w="22225">
                <a:solidFill>
                  <a:srgbClr val="FF0000"/>
                </a:solidFill>
                <a:round/>
                <a:headEnd/>
                <a:tailEnd/>
              </a:ln>
            </p:spPr>
            <p:txBody>
              <a:bodyPr/>
              <a:lstStyle/>
              <a:p>
                <a:endParaRPr lang="en-US">
                  <a:solidFill>
                    <a:srgbClr val="000000"/>
                  </a:solidFill>
                </a:endParaRPr>
              </a:p>
            </p:txBody>
          </p:sp>
          <p:sp>
            <p:nvSpPr>
              <p:cNvPr id="6198" name="Line 111"/>
              <p:cNvSpPr>
                <a:spLocks noChangeShapeType="1"/>
              </p:cNvSpPr>
              <p:nvPr/>
            </p:nvSpPr>
            <p:spPr bwMode="auto">
              <a:xfrm>
                <a:off x="4309" y="2048"/>
                <a:ext cx="432"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6199" name="Line 112"/>
              <p:cNvSpPr>
                <a:spLocks noChangeShapeType="1"/>
              </p:cNvSpPr>
              <p:nvPr/>
            </p:nvSpPr>
            <p:spPr bwMode="auto">
              <a:xfrm>
                <a:off x="4741" y="2624"/>
                <a:ext cx="0" cy="360"/>
              </a:xfrm>
              <a:prstGeom prst="line">
                <a:avLst/>
              </a:prstGeom>
              <a:noFill/>
              <a:ln w="22225">
                <a:solidFill>
                  <a:srgbClr val="FF0000"/>
                </a:solidFill>
                <a:round/>
                <a:headEnd/>
                <a:tailEnd/>
              </a:ln>
            </p:spPr>
            <p:txBody>
              <a:bodyPr/>
              <a:lstStyle/>
              <a:p>
                <a:endParaRPr lang="en-US">
                  <a:solidFill>
                    <a:srgbClr val="000000"/>
                  </a:solidFill>
                </a:endParaRPr>
              </a:p>
            </p:txBody>
          </p:sp>
          <p:sp>
            <p:nvSpPr>
              <p:cNvPr id="6200" name="Line 113"/>
              <p:cNvSpPr>
                <a:spLocks noChangeShapeType="1"/>
              </p:cNvSpPr>
              <p:nvPr/>
            </p:nvSpPr>
            <p:spPr bwMode="auto">
              <a:xfrm>
                <a:off x="3661" y="2048"/>
                <a:ext cx="432"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6201" name="Line 114"/>
              <p:cNvSpPr>
                <a:spLocks noChangeShapeType="1"/>
              </p:cNvSpPr>
              <p:nvPr/>
            </p:nvSpPr>
            <p:spPr bwMode="auto">
              <a:xfrm>
                <a:off x="3661" y="2984"/>
                <a:ext cx="50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6202" name="Line 115"/>
              <p:cNvSpPr>
                <a:spLocks noChangeShapeType="1"/>
              </p:cNvSpPr>
              <p:nvPr/>
            </p:nvSpPr>
            <p:spPr bwMode="auto">
              <a:xfrm flipV="1">
                <a:off x="3661" y="2048"/>
                <a:ext cx="0" cy="936"/>
              </a:xfrm>
              <a:prstGeom prst="line">
                <a:avLst/>
              </a:prstGeom>
              <a:noFill/>
              <a:ln w="22225">
                <a:solidFill>
                  <a:srgbClr val="FF0000"/>
                </a:solidFill>
                <a:round/>
                <a:headEnd/>
                <a:tailEnd/>
              </a:ln>
            </p:spPr>
            <p:txBody>
              <a:bodyPr/>
              <a:lstStyle/>
              <a:p>
                <a:endParaRPr lang="en-US">
                  <a:solidFill>
                    <a:srgbClr val="000000"/>
                  </a:solidFill>
                </a:endParaRPr>
              </a:p>
            </p:txBody>
          </p:sp>
        </p:grpSp>
      </p:grpSp>
      <p:grpSp>
        <p:nvGrpSpPr>
          <p:cNvPr id="8" name="Group 121"/>
          <p:cNvGrpSpPr>
            <a:grpSpLocks/>
          </p:cNvGrpSpPr>
          <p:nvPr/>
        </p:nvGrpSpPr>
        <p:grpSpPr bwMode="auto">
          <a:xfrm>
            <a:off x="6683375" y="4999038"/>
            <a:ext cx="800100" cy="228600"/>
            <a:chOff x="3949" y="3470"/>
            <a:chExt cx="504" cy="144"/>
          </a:xfrm>
        </p:grpSpPr>
        <p:grpSp>
          <p:nvGrpSpPr>
            <p:cNvPr id="6166" name="Group 116"/>
            <p:cNvGrpSpPr>
              <a:grpSpLocks/>
            </p:cNvGrpSpPr>
            <p:nvPr/>
          </p:nvGrpSpPr>
          <p:grpSpPr bwMode="auto">
            <a:xfrm>
              <a:off x="3949" y="3470"/>
              <a:ext cx="144" cy="144"/>
              <a:chOff x="2700" y="6732"/>
              <a:chExt cx="360" cy="360"/>
            </a:xfrm>
          </p:grpSpPr>
          <p:sp>
            <p:nvSpPr>
              <p:cNvPr id="6168" name="Line 117"/>
              <p:cNvSpPr>
                <a:spLocks noChangeShapeType="1"/>
              </p:cNvSpPr>
              <p:nvPr/>
            </p:nvSpPr>
            <p:spPr bwMode="auto">
              <a:xfrm>
                <a:off x="2880" y="6732"/>
                <a:ext cx="0" cy="360"/>
              </a:xfrm>
              <a:prstGeom prst="line">
                <a:avLst/>
              </a:prstGeom>
              <a:noFill/>
              <a:ln w="22225">
                <a:solidFill>
                  <a:schemeClr val="tx1"/>
                </a:solidFill>
                <a:round/>
                <a:headEnd/>
                <a:tailEnd/>
              </a:ln>
            </p:spPr>
            <p:txBody>
              <a:bodyPr/>
              <a:lstStyle/>
              <a:p>
                <a:endParaRPr lang="en-US">
                  <a:solidFill>
                    <a:srgbClr val="000000"/>
                  </a:solidFill>
                </a:endParaRPr>
              </a:p>
            </p:txBody>
          </p:sp>
          <p:sp>
            <p:nvSpPr>
              <p:cNvPr id="6169" name="Line 118"/>
              <p:cNvSpPr>
                <a:spLocks noChangeShapeType="1"/>
              </p:cNvSpPr>
              <p:nvPr/>
            </p:nvSpPr>
            <p:spPr bwMode="auto">
              <a:xfrm>
                <a:off x="2700" y="6912"/>
                <a:ext cx="360" cy="0"/>
              </a:xfrm>
              <a:prstGeom prst="line">
                <a:avLst/>
              </a:prstGeom>
              <a:noFill/>
              <a:ln w="22225">
                <a:solidFill>
                  <a:schemeClr val="tx1"/>
                </a:solidFill>
                <a:round/>
                <a:headEnd/>
                <a:tailEnd/>
              </a:ln>
            </p:spPr>
            <p:txBody>
              <a:bodyPr/>
              <a:lstStyle/>
              <a:p>
                <a:endParaRPr lang="en-US">
                  <a:solidFill>
                    <a:srgbClr val="000000"/>
                  </a:solidFill>
                </a:endParaRPr>
              </a:p>
            </p:txBody>
          </p:sp>
        </p:grpSp>
        <p:sp>
          <p:nvSpPr>
            <p:cNvPr id="6167" name="Line 119"/>
            <p:cNvSpPr>
              <a:spLocks noChangeShapeType="1"/>
            </p:cNvSpPr>
            <p:nvPr/>
          </p:nvSpPr>
          <p:spPr bwMode="auto">
            <a:xfrm>
              <a:off x="4309" y="3542"/>
              <a:ext cx="144" cy="0"/>
            </a:xfrm>
            <a:prstGeom prst="line">
              <a:avLst/>
            </a:prstGeom>
            <a:noFill/>
            <a:ln w="22225">
              <a:solidFill>
                <a:schemeClr val="tx1"/>
              </a:solidFill>
              <a:round/>
              <a:headEnd/>
              <a:tailEnd/>
            </a:ln>
          </p:spPr>
          <p:txBody>
            <a:bodyPr/>
            <a:lstStyle/>
            <a:p>
              <a:endParaRPr lang="en-US">
                <a:solidFill>
                  <a:srgbClr val="000000"/>
                </a:solidFill>
              </a:endParaRPr>
            </a:p>
          </p:txBody>
        </p:sp>
      </p:grpSp>
      <p:sp>
        <p:nvSpPr>
          <p:cNvPr id="465028" name="Text Box 132"/>
          <p:cNvSpPr txBox="1">
            <a:spLocks noChangeArrowheads="1"/>
          </p:cNvSpPr>
          <p:nvPr/>
        </p:nvSpPr>
        <p:spPr bwMode="auto">
          <a:xfrm>
            <a:off x="2689225" y="2628900"/>
            <a:ext cx="768350" cy="641350"/>
          </a:xfrm>
          <a:prstGeom prst="rect">
            <a:avLst/>
          </a:prstGeom>
          <a:noFill/>
          <a:ln w="9525">
            <a:noFill/>
            <a:miter lim="800000"/>
            <a:headEnd/>
            <a:tailEnd/>
          </a:ln>
        </p:spPr>
        <p:txBody>
          <a:bodyPr wrap="none">
            <a:spAutoFit/>
          </a:bodyPr>
          <a:lstStyle/>
          <a:p>
            <a:pPr algn="l"/>
            <a:r>
              <a:rPr lang="en-US" sz="3600">
                <a:solidFill>
                  <a:srgbClr val="000000"/>
                </a:solidFill>
                <a:latin typeface="Symbol" pitchFamily="18" charset="2"/>
              </a:rPr>
              <a:t>D</a:t>
            </a:r>
            <a:r>
              <a:rPr lang="en-US" sz="3600">
                <a:solidFill>
                  <a:srgbClr val="000000"/>
                </a:solidFill>
              </a:rPr>
              <a:t>V</a:t>
            </a:r>
          </a:p>
        </p:txBody>
      </p:sp>
      <p:sp>
        <p:nvSpPr>
          <p:cNvPr id="465029" name="Text Box 133"/>
          <p:cNvSpPr txBox="1">
            <a:spLocks noChangeArrowheads="1"/>
          </p:cNvSpPr>
          <p:nvPr/>
        </p:nvSpPr>
        <p:spPr bwMode="auto">
          <a:xfrm>
            <a:off x="6823075" y="2855913"/>
            <a:ext cx="509588" cy="396875"/>
          </a:xfrm>
          <a:prstGeom prst="rect">
            <a:avLst/>
          </a:prstGeom>
          <a:noFill/>
          <a:ln w="9525">
            <a:noFill/>
            <a:miter lim="800000"/>
            <a:headEnd/>
            <a:tailEnd/>
          </a:ln>
        </p:spPr>
        <p:txBody>
          <a:bodyPr wrap="none">
            <a:spAutoFit/>
          </a:bodyPr>
          <a:lstStyle/>
          <a:p>
            <a:pPr algn="l"/>
            <a:r>
              <a:rPr lang="en-US" sz="2000">
                <a:solidFill>
                  <a:srgbClr val="000000"/>
                </a:solidFill>
                <a:latin typeface="Symbol" pitchFamily="18" charset="2"/>
              </a:rPr>
              <a:t>D</a:t>
            </a:r>
            <a:r>
              <a:rPr lang="en-US" sz="2000">
                <a:solidFill>
                  <a:srgbClr val="000000"/>
                </a:solidFill>
              </a:rPr>
              <a:t>V</a:t>
            </a:r>
          </a:p>
        </p:txBody>
      </p:sp>
      <p:grpSp>
        <p:nvGrpSpPr>
          <p:cNvPr id="10" name="Group 143"/>
          <p:cNvGrpSpPr>
            <a:grpSpLocks/>
          </p:cNvGrpSpPr>
          <p:nvPr/>
        </p:nvGrpSpPr>
        <p:grpSpPr bwMode="auto">
          <a:xfrm>
            <a:off x="3578225" y="4805363"/>
            <a:ext cx="1408113" cy="641350"/>
            <a:chOff x="1993" y="2964"/>
            <a:chExt cx="887" cy="404"/>
          </a:xfrm>
        </p:grpSpPr>
        <p:sp>
          <p:nvSpPr>
            <p:cNvPr id="6164" name="Text Box 134"/>
            <p:cNvSpPr txBox="1">
              <a:spLocks noChangeArrowheads="1"/>
            </p:cNvSpPr>
            <p:nvPr/>
          </p:nvSpPr>
          <p:spPr bwMode="auto">
            <a:xfrm>
              <a:off x="2540" y="2964"/>
              <a:ext cx="340" cy="404"/>
            </a:xfrm>
            <a:prstGeom prst="rect">
              <a:avLst/>
            </a:prstGeom>
            <a:noFill/>
            <a:ln w="9525">
              <a:noFill/>
              <a:miter lim="800000"/>
              <a:headEnd/>
              <a:tailEnd/>
            </a:ln>
          </p:spPr>
          <p:txBody>
            <a:bodyPr wrap="none">
              <a:spAutoFit/>
            </a:bodyPr>
            <a:lstStyle/>
            <a:p>
              <a:pPr algn="l"/>
              <a:r>
                <a:rPr lang="en-US" sz="3600">
                  <a:solidFill>
                    <a:srgbClr val="000000"/>
                  </a:solidFill>
                </a:rPr>
                <a:t>Q</a:t>
              </a:r>
            </a:p>
          </p:txBody>
        </p:sp>
        <p:sp>
          <p:nvSpPr>
            <p:cNvPr id="6165" name="Line 136"/>
            <p:cNvSpPr>
              <a:spLocks noChangeShapeType="1"/>
            </p:cNvSpPr>
            <p:nvPr/>
          </p:nvSpPr>
          <p:spPr bwMode="auto">
            <a:xfrm flipH="1">
              <a:off x="1993" y="3173"/>
              <a:ext cx="558" cy="27"/>
            </a:xfrm>
            <a:prstGeom prst="line">
              <a:avLst/>
            </a:prstGeom>
            <a:noFill/>
            <a:ln w="22225">
              <a:solidFill>
                <a:schemeClr val="tx1"/>
              </a:solidFill>
              <a:round/>
              <a:headEnd/>
              <a:tailEnd type="triangle" w="lg" len="lg"/>
            </a:ln>
          </p:spPr>
          <p:txBody>
            <a:bodyPr>
              <a:spAutoFit/>
            </a:bodyPr>
            <a:lstStyle/>
            <a:p>
              <a:endParaRPr lang="en-US">
                <a:solidFill>
                  <a:srgbClr val="000000"/>
                </a:solidFill>
              </a:endParaRPr>
            </a:p>
          </p:txBody>
        </p:sp>
      </p:grpSp>
      <p:grpSp>
        <p:nvGrpSpPr>
          <p:cNvPr id="11" name="Group 139"/>
          <p:cNvGrpSpPr>
            <a:grpSpLocks/>
          </p:cNvGrpSpPr>
          <p:nvPr/>
        </p:nvGrpSpPr>
        <p:grpSpPr bwMode="auto">
          <a:xfrm>
            <a:off x="7642225" y="4987925"/>
            <a:ext cx="1144588" cy="396875"/>
            <a:chOff x="4553" y="3079"/>
            <a:chExt cx="721" cy="250"/>
          </a:xfrm>
        </p:grpSpPr>
        <p:sp>
          <p:nvSpPr>
            <p:cNvPr id="6162" name="Text Box 135"/>
            <p:cNvSpPr txBox="1">
              <a:spLocks noChangeArrowheads="1"/>
            </p:cNvSpPr>
            <p:nvPr/>
          </p:nvSpPr>
          <p:spPr bwMode="auto">
            <a:xfrm>
              <a:off x="5034" y="3079"/>
              <a:ext cx="240" cy="250"/>
            </a:xfrm>
            <a:prstGeom prst="rect">
              <a:avLst/>
            </a:prstGeom>
            <a:noFill/>
            <a:ln w="9525">
              <a:noFill/>
              <a:miter lim="800000"/>
              <a:headEnd/>
              <a:tailEnd/>
            </a:ln>
          </p:spPr>
          <p:txBody>
            <a:bodyPr wrap="none">
              <a:spAutoFit/>
            </a:bodyPr>
            <a:lstStyle/>
            <a:p>
              <a:pPr algn="l"/>
              <a:r>
                <a:rPr lang="en-US" sz="2000">
                  <a:solidFill>
                    <a:srgbClr val="000000"/>
                  </a:solidFill>
                </a:rPr>
                <a:t>Q</a:t>
              </a:r>
            </a:p>
          </p:txBody>
        </p:sp>
        <p:sp>
          <p:nvSpPr>
            <p:cNvPr id="6163" name="Line 137"/>
            <p:cNvSpPr>
              <a:spLocks noChangeShapeType="1"/>
            </p:cNvSpPr>
            <p:nvPr/>
          </p:nvSpPr>
          <p:spPr bwMode="auto">
            <a:xfrm flipH="1" flipV="1">
              <a:off x="4553" y="3173"/>
              <a:ext cx="485" cy="27"/>
            </a:xfrm>
            <a:prstGeom prst="line">
              <a:avLst/>
            </a:prstGeom>
            <a:noFill/>
            <a:ln w="22225">
              <a:solidFill>
                <a:schemeClr val="tx1"/>
              </a:solidFill>
              <a:round/>
              <a:headEnd/>
              <a:tailEnd type="triangle" w="lg" len="lg"/>
            </a:ln>
          </p:spPr>
          <p:txBody>
            <a:bodyPr>
              <a:spAutoFit/>
            </a:bodyPr>
            <a:lstStyle/>
            <a:p>
              <a:endParaRPr lang="en-US">
                <a:solidFill>
                  <a:srgbClr val="000000"/>
                </a:solidFill>
              </a:endParaRPr>
            </a:p>
          </p:txBody>
        </p:sp>
      </p:grpSp>
      <p:sp>
        <p:nvSpPr>
          <p:cNvPr id="465036" name="Text Box 140"/>
          <p:cNvSpPr txBox="1">
            <a:spLocks noChangeArrowheads="1"/>
          </p:cNvSpPr>
          <p:nvPr/>
        </p:nvSpPr>
        <p:spPr bwMode="auto">
          <a:xfrm>
            <a:off x="6854825" y="4049883"/>
            <a:ext cx="441325" cy="519113"/>
          </a:xfrm>
          <a:prstGeom prst="rect">
            <a:avLst/>
          </a:prstGeom>
          <a:noFill/>
          <a:ln w="9525">
            <a:noFill/>
            <a:miter lim="800000"/>
            <a:headEnd/>
            <a:tailEnd/>
          </a:ln>
        </p:spPr>
        <p:txBody>
          <a:bodyPr wrap="none">
            <a:spAutoFit/>
          </a:bodyPr>
          <a:lstStyle/>
          <a:p>
            <a:pPr algn="l"/>
            <a:r>
              <a:rPr lang="en-US" dirty="0">
                <a:solidFill>
                  <a:srgbClr val="000000"/>
                </a:solidFill>
              </a:rPr>
              <a:t>C</a:t>
            </a:r>
          </a:p>
        </p:txBody>
      </p:sp>
      <p:sp>
        <p:nvSpPr>
          <p:cNvPr id="68" name="Rectangle 47"/>
          <p:cNvSpPr>
            <a:spLocks noChangeArrowheads="1"/>
          </p:cNvSpPr>
          <p:nvPr/>
        </p:nvSpPr>
        <p:spPr bwMode="auto">
          <a:xfrm rot="-5400000">
            <a:off x="-1607344" y="3631407"/>
            <a:ext cx="4759325" cy="954088"/>
          </a:xfrm>
          <a:prstGeom prst="rect">
            <a:avLst/>
          </a:prstGeom>
          <a:solidFill>
            <a:schemeClr val="tx1"/>
          </a:solidFill>
          <a:ln w="15875" algn="ctr">
            <a:noFill/>
            <a:miter lim="800000"/>
            <a:headEnd/>
            <a:tailEnd/>
          </a:ln>
        </p:spPr>
        <p:txBody>
          <a:bodyPr wrap="none" anchor="ctr">
            <a:spAutoFit/>
          </a:bodyPr>
          <a:lstStyle/>
          <a:p>
            <a:r>
              <a:rPr lang="en-US" b="1">
                <a:solidFill>
                  <a:srgbClr val="FFFFFF"/>
                </a:solidFill>
                <a:latin typeface="Arial Narrow" pitchFamily="34" charset="0"/>
              </a:rPr>
              <a:t>The capacitance of a capacitor…</a:t>
            </a:r>
          </a:p>
          <a:p>
            <a:r>
              <a:rPr lang="en-US" b="1">
                <a:solidFill>
                  <a:srgbClr val="FFFFFF"/>
                </a:solidFill>
                <a:latin typeface="Arial Narrow" pitchFamily="34" charset="0"/>
              </a:rPr>
              <a:t>IS what it is. </a:t>
            </a:r>
          </a:p>
        </p:txBody>
      </p:sp>
    </p:spTree>
    <p:extLst>
      <p:ext uri="{BB962C8B-B14F-4D97-AF65-F5344CB8AC3E}">
        <p14:creationId xmlns:p14="http://schemas.microsoft.com/office/powerpoint/2010/main" val="3707186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from="(-#ppt_w/2)" to="(#ppt_x)" calcmode="lin" valueType="num">
                                      <p:cBhvr>
                                        <p:cTn id="14" dur="600" fill="hold">
                                          <p:stCondLst>
                                            <p:cond delay="0"/>
                                          </p:stCondLst>
                                        </p:cTn>
                                        <p:tgtEl>
                                          <p:spTgt spid="6"/>
                                        </p:tgtEl>
                                        <p:attrNameLst>
                                          <p:attrName>ppt_x</p:attrName>
                                        </p:attrNameLst>
                                      </p:cBhvr>
                                    </p:anim>
                                    <p:anim from="0" to="-1.0" calcmode="lin" valueType="num">
                                      <p:cBhvr>
                                        <p:cTn id="15" dur="200" decel="50000" autoRev="1" fill="hold">
                                          <p:stCondLst>
                                            <p:cond delay="600"/>
                                          </p:stCondLst>
                                        </p:cTn>
                                        <p:tgtEl>
                                          <p:spTgt spid="6"/>
                                        </p:tgtEl>
                                        <p:attrNameLst>
                                          <p:attrName>xshear</p:attrName>
                                        </p:attrNameLst>
                                      </p:cBhvr>
                                    </p:anim>
                                    <p:animScale>
                                      <p:cBhvr>
                                        <p:cTn id="16" dur="200" decel="100000" autoRev="1" fill="hold">
                                          <p:stCondLst>
                                            <p:cond delay="600"/>
                                          </p:stCondLst>
                                        </p:cTn>
                                        <p:tgtEl>
                                          <p:spTgt spid="6"/>
                                        </p:tgtEl>
                                      </p:cBhvr>
                                      <p:from x="100000" y="100000"/>
                                      <p:to x="80000" y="100000"/>
                                    </p:animScale>
                                    <p:anim by="(#ppt_h/3+#ppt_w*0.1)" calcmode="lin" valueType="num">
                                      <p:cBhvr additive="sum">
                                        <p:cTn id="17" dur="200" decel="100000" autoRev="1" fill="hold">
                                          <p:stCondLst>
                                            <p:cond delay="600"/>
                                          </p:stCondLst>
                                        </p:cTn>
                                        <p:tgtEl>
                                          <p:spTgt spid="6"/>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465028"/>
                                        </p:tgtEl>
                                        <p:attrNameLst>
                                          <p:attrName>style.visibility</p:attrName>
                                        </p:attrNameLst>
                                      </p:cBhvr>
                                      <p:to>
                                        <p:strVal val="visible"/>
                                      </p:to>
                                    </p:set>
                                    <p:anim by="(-#ppt_w*2)" calcmode="lin" valueType="num">
                                      <p:cBhvr rctx="PPT">
                                        <p:cTn id="22" dur="500" autoRev="1" fill="hold">
                                          <p:stCondLst>
                                            <p:cond delay="0"/>
                                          </p:stCondLst>
                                        </p:cTn>
                                        <p:tgtEl>
                                          <p:spTgt spid="465028"/>
                                        </p:tgtEl>
                                        <p:attrNameLst>
                                          <p:attrName>ppt_w</p:attrName>
                                        </p:attrNameLst>
                                      </p:cBhvr>
                                    </p:anim>
                                    <p:anim by="(#ppt_w*0.50)" calcmode="lin" valueType="num">
                                      <p:cBhvr>
                                        <p:cTn id="23" dur="500" decel="50000" autoRev="1" fill="hold">
                                          <p:stCondLst>
                                            <p:cond delay="0"/>
                                          </p:stCondLst>
                                        </p:cTn>
                                        <p:tgtEl>
                                          <p:spTgt spid="465028"/>
                                        </p:tgtEl>
                                        <p:attrNameLst>
                                          <p:attrName>ppt_x</p:attrName>
                                        </p:attrNameLst>
                                      </p:cBhvr>
                                    </p:anim>
                                    <p:anim from="(-#ppt_h/2)" to="(#ppt_y)" calcmode="lin" valueType="num">
                                      <p:cBhvr>
                                        <p:cTn id="24" dur="1000" fill="hold">
                                          <p:stCondLst>
                                            <p:cond delay="0"/>
                                          </p:stCondLst>
                                        </p:cTn>
                                        <p:tgtEl>
                                          <p:spTgt spid="465028"/>
                                        </p:tgtEl>
                                        <p:attrNameLst>
                                          <p:attrName>ppt_y</p:attrName>
                                        </p:attrNameLst>
                                      </p:cBhvr>
                                    </p:anim>
                                    <p:animRot by="21600000">
                                      <p:cBhvr>
                                        <p:cTn id="25" dur="1000" fill="hold">
                                          <p:stCondLst>
                                            <p:cond delay="0"/>
                                          </p:stCondLst>
                                        </p:cTn>
                                        <p:tgtEl>
                                          <p:spTgt spid="465028"/>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465029"/>
                                        </p:tgtEl>
                                        <p:attrNameLst>
                                          <p:attrName>style.visibility</p:attrName>
                                        </p:attrNameLst>
                                      </p:cBhvr>
                                      <p:to>
                                        <p:strVal val="visible"/>
                                      </p:to>
                                    </p:set>
                                    <p:anim by="(-#ppt_w*2)" calcmode="lin" valueType="num">
                                      <p:cBhvr rctx="PPT">
                                        <p:cTn id="30" dur="500" autoRev="1" fill="hold">
                                          <p:stCondLst>
                                            <p:cond delay="0"/>
                                          </p:stCondLst>
                                        </p:cTn>
                                        <p:tgtEl>
                                          <p:spTgt spid="465029"/>
                                        </p:tgtEl>
                                        <p:attrNameLst>
                                          <p:attrName>ppt_w</p:attrName>
                                        </p:attrNameLst>
                                      </p:cBhvr>
                                    </p:anim>
                                    <p:anim by="(#ppt_w*0.50)" calcmode="lin" valueType="num">
                                      <p:cBhvr>
                                        <p:cTn id="31" dur="500" decel="50000" autoRev="1" fill="hold">
                                          <p:stCondLst>
                                            <p:cond delay="0"/>
                                          </p:stCondLst>
                                        </p:cTn>
                                        <p:tgtEl>
                                          <p:spTgt spid="465029"/>
                                        </p:tgtEl>
                                        <p:attrNameLst>
                                          <p:attrName>ppt_x</p:attrName>
                                        </p:attrNameLst>
                                      </p:cBhvr>
                                    </p:anim>
                                    <p:anim from="(-#ppt_h/2)" to="(#ppt_y)" calcmode="lin" valueType="num">
                                      <p:cBhvr>
                                        <p:cTn id="32" dur="1000" fill="hold">
                                          <p:stCondLst>
                                            <p:cond delay="0"/>
                                          </p:stCondLst>
                                        </p:cTn>
                                        <p:tgtEl>
                                          <p:spTgt spid="465029"/>
                                        </p:tgtEl>
                                        <p:attrNameLst>
                                          <p:attrName>ppt_y</p:attrName>
                                        </p:attrNameLst>
                                      </p:cBhvr>
                                    </p:anim>
                                    <p:animRot by="21600000">
                                      <p:cBhvr>
                                        <p:cTn id="33" dur="1000" fill="hold">
                                          <p:stCondLst>
                                            <p:cond delay="0"/>
                                          </p:stCondLst>
                                        </p:cTn>
                                        <p:tgtEl>
                                          <p:spTgt spid="46502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9"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ppt_x</p:attrName>
                                        </p:attrNameLst>
                                      </p:cBhvr>
                                      <p:tavLst>
                                        <p:tav tm="0">
                                          <p:val>
                                            <p:strVal val="#ppt_x-.2"/>
                                          </p:val>
                                        </p:tav>
                                        <p:tav tm="100000">
                                          <p:val>
                                            <p:strVal val="#ppt_x"/>
                                          </p:val>
                                        </p:tav>
                                      </p:tavLst>
                                    </p:anim>
                                    <p:anim calcmode="lin" valueType="num">
                                      <p:cBhvr>
                                        <p:cTn id="4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9"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ppt_x</p:attrName>
                                        </p:attrNameLst>
                                      </p:cBhvr>
                                      <p:tavLst>
                                        <p:tav tm="0">
                                          <p:val>
                                            <p:strVal val="#ppt_x-.2"/>
                                          </p:val>
                                        </p:tav>
                                        <p:tav tm="100000">
                                          <p:val>
                                            <p:strVal val="#ppt_x"/>
                                          </p:val>
                                        </p:tav>
                                      </p:tavLst>
                                    </p:anim>
                                    <p:anim calcmode="lin" valueType="num">
                                      <p:cBhvr>
                                        <p:cTn id="5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34" presetClass="entr" presetSubtype="0" fill="hold" grpId="0" nodeType="clickEffect">
                                  <p:stCondLst>
                                    <p:cond delay="0"/>
                                  </p:stCondLst>
                                  <p:childTnLst>
                                    <p:set>
                                      <p:cBhvr>
                                        <p:cTn id="63" dur="1" fill="hold">
                                          <p:stCondLst>
                                            <p:cond delay="0"/>
                                          </p:stCondLst>
                                        </p:cTn>
                                        <p:tgtEl>
                                          <p:spTgt spid="464943"/>
                                        </p:tgtEl>
                                        <p:attrNameLst>
                                          <p:attrName>style.visibility</p:attrName>
                                        </p:attrNameLst>
                                      </p:cBhvr>
                                      <p:to>
                                        <p:strVal val="visible"/>
                                      </p:to>
                                    </p:set>
                                    <p:anim from="(-#ppt_w/2)" to="(#ppt_x)" calcmode="lin" valueType="num">
                                      <p:cBhvr>
                                        <p:cTn id="64" dur="600" fill="hold">
                                          <p:stCondLst>
                                            <p:cond delay="0"/>
                                          </p:stCondLst>
                                        </p:cTn>
                                        <p:tgtEl>
                                          <p:spTgt spid="464943"/>
                                        </p:tgtEl>
                                        <p:attrNameLst>
                                          <p:attrName>ppt_x</p:attrName>
                                        </p:attrNameLst>
                                      </p:cBhvr>
                                    </p:anim>
                                    <p:anim from="0" to="-1.0" calcmode="lin" valueType="num">
                                      <p:cBhvr>
                                        <p:cTn id="65" dur="200" decel="50000" autoRev="1" fill="hold">
                                          <p:stCondLst>
                                            <p:cond delay="600"/>
                                          </p:stCondLst>
                                        </p:cTn>
                                        <p:tgtEl>
                                          <p:spTgt spid="464943"/>
                                        </p:tgtEl>
                                        <p:attrNameLst>
                                          <p:attrName>xshear</p:attrName>
                                        </p:attrNameLst>
                                      </p:cBhvr>
                                    </p:anim>
                                    <p:animScale>
                                      <p:cBhvr>
                                        <p:cTn id="66" dur="200" decel="100000" autoRev="1" fill="hold">
                                          <p:stCondLst>
                                            <p:cond delay="600"/>
                                          </p:stCondLst>
                                        </p:cTn>
                                        <p:tgtEl>
                                          <p:spTgt spid="464943"/>
                                        </p:tgtEl>
                                      </p:cBhvr>
                                      <p:from x="100000" y="100000"/>
                                      <p:to x="80000" y="100000"/>
                                    </p:animScale>
                                    <p:anim by="(#ppt_h/3+#ppt_w*0.1)" calcmode="lin" valueType="num">
                                      <p:cBhvr additive="sum">
                                        <p:cTn id="67" dur="200" decel="100000" autoRev="1" fill="hold">
                                          <p:stCondLst>
                                            <p:cond delay="600"/>
                                          </p:stCondLst>
                                        </p:cTn>
                                        <p:tgtEl>
                                          <p:spTgt spid="464943"/>
                                        </p:tgtEl>
                                        <p:attrNameLst>
                                          <p:attrName>ppt_x</p:attrName>
                                        </p:attrNameLst>
                                      </p:cBhvr>
                                    </p:anim>
                                  </p:childTnLst>
                                </p:cTn>
                              </p:par>
                            </p:childTnLst>
                          </p:cTn>
                        </p:par>
                      </p:childTnLst>
                    </p:cTn>
                  </p:par>
                  <p:par>
                    <p:cTn id="68" fill="hold">
                      <p:stCondLst>
                        <p:cond delay="indefinite"/>
                      </p:stCondLst>
                      <p:childTnLst>
                        <p:par>
                          <p:cTn id="69" fill="hold">
                            <p:stCondLst>
                              <p:cond delay="0"/>
                            </p:stCondLst>
                            <p:childTnLst>
                              <p:par>
                                <p:cTn id="70" presetID="35" presetClass="entr" presetSubtype="0" fill="hold" nodeType="clickEffect">
                                  <p:stCondLst>
                                    <p:cond delay="0"/>
                                  </p:stCondLst>
                                  <p:childTnLst>
                                    <p:set>
                                      <p:cBhvr>
                                        <p:cTn id="71" dur="1" fill="hold">
                                          <p:stCondLst>
                                            <p:cond delay="0"/>
                                          </p:stCondLst>
                                        </p:cTn>
                                        <p:tgtEl>
                                          <p:spTgt spid="464944"/>
                                        </p:tgtEl>
                                        <p:attrNameLst>
                                          <p:attrName>style.visibility</p:attrName>
                                        </p:attrNameLst>
                                      </p:cBhvr>
                                      <p:to>
                                        <p:strVal val="visible"/>
                                      </p:to>
                                    </p:set>
                                    <p:animEffect transition="in" filter="fade">
                                      <p:cBhvr>
                                        <p:cTn id="72" dur="2000"/>
                                        <p:tgtEl>
                                          <p:spTgt spid="464944"/>
                                        </p:tgtEl>
                                      </p:cBhvr>
                                    </p:animEffect>
                                    <p:anim calcmode="lin" valueType="num">
                                      <p:cBhvr>
                                        <p:cTn id="73" dur="2000" fill="hold"/>
                                        <p:tgtEl>
                                          <p:spTgt spid="464944"/>
                                        </p:tgtEl>
                                        <p:attrNameLst>
                                          <p:attrName>style.rotation</p:attrName>
                                        </p:attrNameLst>
                                      </p:cBhvr>
                                      <p:tavLst>
                                        <p:tav tm="0">
                                          <p:val>
                                            <p:fltVal val="720"/>
                                          </p:val>
                                        </p:tav>
                                        <p:tav tm="100000">
                                          <p:val>
                                            <p:fltVal val="0"/>
                                          </p:val>
                                        </p:tav>
                                      </p:tavLst>
                                    </p:anim>
                                    <p:anim calcmode="lin" valueType="num">
                                      <p:cBhvr>
                                        <p:cTn id="74" dur="2000" fill="hold"/>
                                        <p:tgtEl>
                                          <p:spTgt spid="464944"/>
                                        </p:tgtEl>
                                        <p:attrNameLst>
                                          <p:attrName>ppt_h</p:attrName>
                                        </p:attrNameLst>
                                      </p:cBhvr>
                                      <p:tavLst>
                                        <p:tav tm="0">
                                          <p:val>
                                            <p:fltVal val="0"/>
                                          </p:val>
                                        </p:tav>
                                        <p:tav tm="100000">
                                          <p:val>
                                            <p:strVal val="#ppt_h"/>
                                          </p:val>
                                        </p:tav>
                                      </p:tavLst>
                                    </p:anim>
                                    <p:anim calcmode="lin" valueType="num">
                                      <p:cBhvr>
                                        <p:cTn id="75" dur="2000" fill="hold"/>
                                        <p:tgtEl>
                                          <p:spTgt spid="464944"/>
                                        </p:tgtEl>
                                        <p:attrNameLst>
                                          <p:attrName>ppt_w</p:attrName>
                                        </p:attrNameLst>
                                      </p:cBhvr>
                                      <p:tavLst>
                                        <p:tav tm="0">
                                          <p:val>
                                            <p:fltVal val="0"/>
                                          </p:val>
                                        </p:tav>
                                        <p:tav tm="100000">
                                          <p:val>
                                            <p:strVal val="#ppt_w"/>
                                          </p:val>
                                        </p:tav>
                                      </p:tavLst>
                                    </p:anim>
                                  </p:childTnLst>
                                </p:cTn>
                              </p:par>
                            </p:childTnLst>
                          </p:cTn>
                        </p:par>
                        <p:par>
                          <p:cTn id="76" fill="hold">
                            <p:stCondLst>
                              <p:cond delay="2000"/>
                            </p:stCondLst>
                            <p:childTnLst>
                              <p:par>
                                <p:cTn id="77" presetID="9" presetClass="entr" presetSubtype="0" fill="hold" grpId="0" nodeType="afterEffect">
                                  <p:stCondLst>
                                    <p:cond delay="0"/>
                                  </p:stCondLst>
                                  <p:childTnLst>
                                    <p:set>
                                      <p:cBhvr>
                                        <p:cTn id="78" dur="1" fill="hold">
                                          <p:stCondLst>
                                            <p:cond delay="0"/>
                                          </p:stCondLst>
                                        </p:cTn>
                                        <p:tgtEl>
                                          <p:spTgt spid="464901"/>
                                        </p:tgtEl>
                                        <p:attrNameLst>
                                          <p:attrName>style.visibility</p:attrName>
                                        </p:attrNameLst>
                                      </p:cBhvr>
                                      <p:to>
                                        <p:strVal val="visible"/>
                                      </p:to>
                                    </p:set>
                                    <p:animEffect transition="in" filter="dissolve">
                                      <p:cBhvr>
                                        <p:cTn id="79" dur="500"/>
                                        <p:tgtEl>
                                          <p:spTgt spid="464901"/>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dissolve">
                                      <p:cBhvr>
                                        <p:cTn id="82" dur="500"/>
                                        <p:tgtEl>
                                          <p:spTgt spid="69"/>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465036"/>
                                        </p:tgtEl>
                                        <p:attrNameLst>
                                          <p:attrName>style.visibility</p:attrName>
                                        </p:attrNameLst>
                                      </p:cBhvr>
                                      <p:to>
                                        <p:strVal val="visible"/>
                                      </p:to>
                                    </p:set>
                                    <p:animEffect transition="in" filter="wipe(down)">
                                      <p:cBhvr>
                                        <p:cTn id="87" dur="580">
                                          <p:stCondLst>
                                            <p:cond delay="0"/>
                                          </p:stCondLst>
                                        </p:cTn>
                                        <p:tgtEl>
                                          <p:spTgt spid="465036"/>
                                        </p:tgtEl>
                                      </p:cBhvr>
                                    </p:animEffect>
                                    <p:anim calcmode="lin" valueType="num">
                                      <p:cBhvr>
                                        <p:cTn id="88" dur="1822" tmFilter="0,0; 0.14,0.36; 0.43,0.73; 0.71,0.91; 1.0,1.0">
                                          <p:stCondLst>
                                            <p:cond delay="0"/>
                                          </p:stCondLst>
                                        </p:cTn>
                                        <p:tgtEl>
                                          <p:spTgt spid="465036"/>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65036"/>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65036"/>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65036"/>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65036"/>
                                        </p:tgtEl>
                                        <p:attrNameLst>
                                          <p:attrName>ppt_y</p:attrName>
                                        </p:attrNameLst>
                                      </p:cBhvr>
                                      <p:tavLst>
                                        <p:tav tm="0" fmla="#ppt_y-sin(pi*$)/81">
                                          <p:val>
                                            <p:fltVal val="0"/>
                                          </p:val>
                                        </p:tav>
                                        <p:tav tm="100000">
                                          <p:val>
                                            <p:fltVal val="1"/>
                                          </p:val>
                                        </p:tav>
                                      </p:tavLst>
                                    </p:anim>
                                    <p:animScale>
                                      <p:cBhvr>
                                        <p:cTn id="93" dur="26">
                                          <p:stCondLst>
                                            <p:cond delay="650"/>
                                          </p:stCondLst>
                                        </p:cTn>
                                        <p:tgtEl>
                                          <p:spTgt spid="465036"/>
                                        </p:tgtEl>
                                      </p:cBhvr>
                                      <p:to x="100000" y="60000"/>
                                    </p:animScale>
                                    <p:animScale>
                                      <p:cBhvr>
                                        <p:cTn id="94" dur="166" decel="50000">
                                          <p:stCondLst>
                                            <p:cond delay="676"/>
                                          </p:stCondLst>
                                        </p:cTn>
                                        <p:tgtEl>
                                          <p:spTgt spid="465036"/>
                                        </p:tgtEl>
                                      </p:cBhvr>
                                      <p:to x="100000" y="100000"/>
                                    </p:animScale>
                                    <p:animScale>
                                      <p:cBhvr>
                                        <p:cTn id="95" dur="26">
                                          <p:stCondLst>
                                            <p:cond delay="1312"/>
                                          </p:stCondLst>
                                        </p:cTn>
                                        <p:tgtEl>
                                          <p:spTgt spid="465036"/>
                                        </p:tgtEl>
                                      </p:cBhvr>
                                      <p:to x="100000" y="80000"/>
                                    </p:animScale>
                                    <p:animScale>
                                      <p:cBhvr>
                                        <p:cTn id="96" dur="166" decel="50000">
                                          <p:stCondLst>
                                            <p:cond delay="1338"/>
                                          </p:stCondLst>
                                        </p:cTn>
                                        <p:tgtEl>
                                          <p:spTgt spid="465036"/>
                                        </p:tgtEl>
                                      </p:cBhvr>
                                      <p:to x="100000" y="100000"/>
                                    </p:animScale>
                                    <p:animScale>
                                      <p:cBhvr>
                                        <p:cTn id="97" dur="26">
                                          <p:stCondLst>
                                            <p:cond delay="1642"/>
                                          </p:stCondLst>
                                        </p:cTn>
                                        <p:tgtEl>
                                          <p:spTgt spid="465036"/>
                                        </p:tgtEl>
                                      </p:cBhvr>
                                      <p:to x="100000" y="90000"/>
                                    </p:animScale>
                                    <p:animScale>
                                      <p:cBhvr>
                                        <p:cTn id="98" dur="166" decel="50000">
                                          <p:stCondLst>
                                            <p:cond delay="1668"/>
                                          </p:stCondLst>
                                        </p:cTn>
                                        <p:tgtEl>
                                          <p:spTgt spid="465036"/>
                                        </p:tgtEl>
                                      </p:cBhvr>
                                      <p:to x="100000" y="100000"/>
                                    </p:animScale>
                                    <p:animScale>
                                      <p:cBhvr>
                                        <p:cTn id="99" dur="26">
                                          <p:stCondLst>
                                            <p:cond delay="1808"/>
                                          </p:stCondLst>
                                        </p:cTn>
                                        <p:tgtEl>
                                          <p:spTgt spid="465036"/>
                                        </p:tgtEl>
                                      </p:cBhvr>
                                      <p:to x="100000" y="95000"/>
                                    </p:animScale>
                                    <p:animScale>
                                      <p:cBhvr>
                                        <p:cTn id="100" dur="166" decel="50000">
                                          <p:stCondLst>
                                            <p:cond delay="1834"/>
                                          </p:stCondLst>
                                        </p:cTn>
                                        <p:tgtEl>
                                          <p:spTgt spid="465036"/>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464898"/>
                                        </p:tgtEl>
                                        <p:attrNameLst>
                                          <p:attrName>style.visibility</p:attrName>
                                        </p:attrNameLst>
                                      </p:cBhvr>
                                      <p:to>
                                        <p:strVal val="visible"/>
                                      </p:to>
                                    </p:set>
                                    <p:animEffect transition="in" filter="wipe(down)">
                                      <p:cBhvr>
                                        <p:cTn id="103" dur="580">
                                          <p:stCondLst>
                                            <p:cond delay="0"/>
                                          </p:stCondLst>
                                        </p:cTn>
                                        <p:tgtEl>
                                          <p:spTgt spid="464898"/>
                                        </p:tgtEl>
                                      </p:cBhvr>
                                    </p:animEffect>
                                    <p:anim calcmode="lin" valueType="num">
                                      <p:cBhvr>
                                        <p:cTn id="104" dur="1822" tmFilter="0,0; 0.14,0.36; 0.43,0.73; 0.71,0.91; 1.0,1.0">
                                          <p:stCondLst>
                                            <p:cond delay="0"/>
                                          </p:stCondLst>
                                        </p:cTn>
                                        <p:tgtEl>
                                          <p:spTgt spid="464898"/>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64898"/>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64898"/>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64898"/>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64898"/>
                                        </p:tgtEl>
                                        <p:attrNameLst>
                                          <p:attrName>ppt_y</p:attrName>
                                        </p:attrNameLst>
                                      </p:cBhvr>
                                      <p:tavLst>
                                        <p:tav tm="0" fmla="#ppt_y-sin(pi*$)/81">
                                          <p:val>
                                            <p:fltVal val="0"/>
                                          </p:val>
                                        </p:tav>
                                        <p:tav tm="100000">
                                          <p:val>
                                            <p:fltVal val="1"/>
                                          </p:val>
                                        </p:tav>
                                      </p:tavLst>
                                    </p:anim>
                                    <p:animScale>
                                      <p:cBhvr>
                                        <p:cTn id="109" dur="26">
                                          <p:stCondLst>
                                            <p:cond delay="650"/>
                                          </p:stCondLst>
                                        </p:cTn>
                                        <p:tgtEl>
                                          <p:spTgt spid="464898"/>
                                        </p:tgtEl>
                                      </p:cBhvr>
                                      <p:to x="100000" y="60000"/>
                                    </p:animScale>
                                    <p:animScale>
                                      <p:cBhvr>
                                        <p:cTn id="110" dur="166" decel="50000">
                                          <p:stCondLst>
                                            <p:cond delay="676"/>
                                          </p:stCondLst>
                                        </p:cTn>
                                        <p:tgtEl>
                                          <p:spTgt spid="464898"/>
                                        </p:tgtEl>
                                      </p:cBhvr>
                                      <p:to x="100000" y="100000"/>
                                    </p:animScale>
                                    <p:animScale>
                                      <p:cBhvr>
                                        <p:cTn id="111" dur="26">
                                          <p:stCondLst>
                                            <p:cond delay="1312"/>
                                          </p:stCondLst>
                                        </p:cTn>
                                        <p:tgtEl>
                                          <p:spTgt spid="464898"/>
                                        </p:tgtEl>
                                      </p:cBhvr>
                                      <p:to x="100000" y="80000"/>
                                    </p:animScale>
                                    <p:animScale>
                                      <p:cBhvr>
                                        <p:cTn id="112" dur="166" decel="50000">
                                          <p:stCondLst>
                                            <p:cond delay="1338"/>
                                          </p:stCondLst>
                                        </p:cTn>
                                        <p:tgtEl>
                                          <p:spTgt spid="464898"/>
                                        </p:tgtEl>
                                      </p:cBhvr>
                                      <p:to x="100000" y="100000"/>
                                    </p:animScale>
                                    <p:animScale>
                                      <p:cBhvr>
                                        <p:cTn id="113" dur="26">
                                          <p:stCondLst>
                                            <p:cond delay="1642"/>
                                          </p:stCondLst>
                                        </p:cTn>
                                        <p:tgtEl>
                                          <p:spTgt spid="464898"/>
                                        </p:tgtEl>
                                      </p:cBhvr>
                                      <p:to x="100000" y="90000"/>
                                    </p:animScale>
                                    <p:animScale>
                                      <p:cBhvr>
                                        <p:cTn id="114" dur="166" decel="50000">
                                          <p:stCondLst>
                                            <p:cond delay="1668"/>
                                          </p:stCondLst>
                                        </p:cTn>
                                        <p:tgtEl>
                                          <p:spTgt spid="464898"/>
                                        </p:tgtEl>
                                      </p:cBhvr>
                                      <p:to x="100000" y="100000"/>
                                    </p:animScale>
                                    <p:animScale>
                                      <p:cBhvr>
                                        <p:cTn id="115" dur="26">
                                          <p:stCondLst>
                                            <p:cond delay="1808"/>
                                          </p:stCondLst>
                                        </p:cTn>
                                        <p:tgtEl>
                                          <p:spTgt spid="464898"/>
                                        </p:tgtEl>
                                      </p:cBhvr>
                                      <p:to x="100000" y="95000"/>
                                    </p:animScale>
                                    <p:animScale>
                                      <p:cBhvr>
                                        <p:cTn id="116" dur="166" decel="50000">
                                          <p:stCondLst>
                                            <p:cond delay="1834"/>
                                          </p:stCondLst>
                                        </p:cTn>
                                        <p:tgtEl>
                                          <p:spTgt spid="464898"/>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left)">
                                      <p:cBhvr>
                                        <p:cTn id="121" dur="5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464898" grpId="0"/>
      <p:bldP spid="464901" grpId="0" animBg="1"/>
      <p:bldP spid="464943" grpId="0"/>
      <p:bldP spid="465028" grpId="0"/>
      <p:bldP spid="465029" grpId="0"/>
      <p:bldP spid="465036" grpId="0"/>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61186" y="1084757"/>
            <a:ext cx="8962710" cy="5176802"/>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C00000"/>
                </a:solidFill>
              </a:rPr>
              <a:t>1. A </a:t>
            </a:r>
            <a:r>
              <a:rPr lang="en-US" u="sng" dirty="0" smtClean="0">
                <a:solidFill>
                  <a:srgbClr val="C00000"/>
                </a:solidFill>
              </a:rPr>
              <a:t>capacitor</a:t>
            </a:r>
            <a:r>
              <a:rPr lang="en-US" dirty="0" smtClean="0">
                <a:solidFill>
                  <a:srgbClr val="C00000"/>
                </a:solidFill>
              </a:rPr>
              <a:t> stores electrical energy when a voltage</a:t>
            </a:r>
          </a:p>
          <a:p>
            <a:pPr marL="342900" indent="-342900" algn="l">
              <a:spcBef>
                <a:spcPct val="20000"/>
              </a:spcBef>
            </a:pPr>
            <a:r>
              <a:rPr lang="en-US" dirty="0">
                <a:solidFill>
                  <a:srgbClr val="C00000"/>
                </a:solidFill>
              </a:rPr>
              <a:t>	</a:t>
            </a:r>
            <a:r>
              <a:rPr lang="en-US" dirty="0" smtClean="0">
                <a:solidFill>
                  <a:srgbClr val="C00000"/>
                </a:solidFill>
              </a:rPr>
              <a:t>difference causes charge to move from one plate to</a:t>
            </a:r>
          </a:p>
          <a:p>
            <a:pPr marL="342900" indent="-342900" algn="l">
              <a:spcBef>
                <a:spcPct val="20000"/>
              </a:spcBef>
            </a:pPr>
            <a:r>
              <a:rPr lang="en-US" dirty="0">
                <a:solidFill>
                  <a:srgbClr val="C00000"/>
                </a:solidFill>
              </a:rPr>
              <a:t>	</a:t>
            </a:r>
            <a:r>
              <a:rPr lang="en-US" dirty="0" smtClean="0">
                <a:solidFill>
                  <a:srgbClr val="C00000"/>
                </a:solidFill>
              </a:rPr>
              <a:t>the other through the circuit. One plate now has </a:t>
            </a:r>
          </a:p>
          <a:p>
            <a:pPr marL="342900" indent="-342900" algn="l">
              <a:spcBef>
                <a:spcPct val="20000"/>
              </a:spcBef>
            </a:pPr>
            <a:r>
              <a:rPr lang="en-US" dirty="0">
                <a:solidFill>
                  <a:srgbClr val="C00000"/>
                </a:solidFill>
              </a:rPr>
              <a:t>	</a:t>
            </a:r>
            <a:r>
              <a:rPr lang="en-US" dirty="0" smtClean="0">
                <a:solidFill>
                  <a:srgbClr val="C00000"/>
                </a:solidFill>
              </a:rPr>
              <a:t>more than the normal amount of charge; the other </a:t>
            </a:r>
          </a:p>
          <a:p>
            <a:pPr marL="342900" indent="-342900" algn="l">
              <a:spcBef>
                <a:spcPct val="20000"/>
              </a:spcBef>
            </a:pPr>
            <a:r>
              <a:rPr lang="en-US" dirty="0">
                <a:solidFill>
                  <a:srgbClr val="C00000"/>
                </a:solidFill>
              </a:rPr>
              <a:t>	</a:t>
            </a:r>
            <a:r>
              <a:rPr lang="en-US" dirty="0" smtClean="0">
                <a:solidFill>
                  <a:srgbClr val="C00000"/>
                </a:solidFill>
              </a:rPr>
              <a:t>plate has less than the normal amount.</a:t>
            </a:r>
          </a:p>
          <a:p>
            <a:pPr marL="342900" indent="-342900" algn="l">
              <a:spcBef>
                <a:spcPct val="20000"/>
              </a:spcBef>
            </a:pPr>
            <a:r>
              <a:rPr lang="en-US" dirty="0" smtClean="0">
                <a:solidFill>
                  <a:srgbClr val="C00000"/>
                </a:solidFill>
              </a:rPr>
              <a:t>2. The </a:t>
            </a:r>
            <a:r>
              <a:rPr lang="en-US" u="sng" dirty="0" smtClean="0">
                <a:solidFill>
                  <a:srgbClr val="C00000"/>
                </a:solidFill>
              </a:rPr>
              <a:t>capacitance</a:t>
            </a:r>
            <a:r>
              <a:rPr lang="en-US" dirty="0" smtClean="0">
                <a:solidFill>
                  <a:srgbClr val="C00000"/>
                </a:solidFill>
              </a:rPr>
              <a:t> of a capacitor depends on the </a:t>
            </a:r>
          </a:p>
          <a:p>
            <a:pPr marL="342900" indent="-342900" algn="l">
              <a:spcBef>
                <a:spcPct val="20000"/>
              </a:spcBef>
            </a:pPr>
            <a:r>
              <a:rPr lang="en-US" dirty="0">
                <a:solidFill>
                  <a:srgbClr val="C00000"/>
                </a:solidFill>
              </a:rPr>
              <a:t>	</a:t>
            </a:r>
            <a:r>
              <a:rPr lang="en-US" dirty="0" smtClean="0">
                <a:solidFill>
                  <a:srgbClr val="C00000"/>
                </a:solidFill>
              </a:rPr>
              <a:t>geometry and materials of its construction. While a</a:t>
            </a:r>
          </a:p>
          <a:p>
            <a:pPr marL="342900" indent="-342900" algn="l">
              <a:spcBef>
                <a:spcPct val="20000"/>
              </a:spcBef>
            </a:pPr>
            <a:r>
              <a:rPr lang="en-US" dirty="0">
                <a:solidFill>
                  <a:srgbClr val="C00000"/>
                </a:solidFill>
              </a:rPr>
              <a:t>	</a:t>
            </a:r>
            <a:r>
              <a:rPr lang="en-US" dirty="0" smtClean="0">
                <a:solidFill>
                  <a:srgbClr val="C00000"/>
                </a:solidFill>
              </a:rPr>
              <a:t>given capacitor can store any number of amounts of</a:t>
            </a:r>
          </a:p>
          <a:p>
            <a:pPr marL="342900" indent="-342900" algn="l">
              <a:spcBef>
                <a:spcPct val="20000"/>
              </a:spcBef>
            </a:pPr>
            <a:r>
              <a:rPr lang="en-US" dirty="0">
                <a:solidFill>
                  <a:srgbClr val="C00000"/>
                </a:solidFill>
              </a:rPr>
              <a:t>	</a:t>
            </a:r>
            <a:r>
              <a:rPr lang="en-US" dirty="0" smtClean="0">
                <a:solidFill>
                  <a:srgbClr val="C00000"/>
                </a:solidFill>
              </a:rPr>
              <a:t>energy due to various amounts of charge being</a:t>
            </a:r>
          </a:p>
          <a:p>
            <a:pPr marL="342900" indent="-342900" algn="l">
              <a:spcBef>
                <a:spcPct val="20000"/>
              </a:spcBef>
            </a:pPr>
            <a:r>
              <a:rPr lang="en-US" dirty="0">
                <a:solidFill>
                  <a:srgbClr val="C00000"/>
                </a:solidFill>
              </a:rPr>
              <a:t>	</a:t>
            </a:r>
            <a:r>
              <a:rPr lang="en-US" dirty="0" smtClean="0">
                <a:solidFill>
                  <a:srgbClr val="C00000"/>
                </a:solidFill>
              </a:rPr>
              <a:t>transferred between plates, its capacitance is fixed.</a:t>
            </a:r>
          </a:p>
        </p:txBody>
      </p:sp>
      <p:sp>
        <p:nvSpPr>
          <p:cNvPr id="7" name="Rectangle 6"/>
          <p:cNvSpPr>
            <a:spLocks noChangeArrowheads="1"/>
          </p:cNvSpPr>
          <p:nvPr/>
        </p:nvSpPr>
        <p:spPr bwMode="auto">
          <a:xfrm>
            <a:off x="1927369" y="388387"/>
            <a:ext cx="5429628" cy="523220"/>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000000"/>
                </a:solidFill>
              </a:rPr>
              <a:t>FINAL THOUGHTS: </a:t>
            </a:r>
            <a:r>
              <a:rPr lang="en-US" b="1" u="sng" dirty="0" smtClean="0">
                <a:solidFill>
                  <a:srgbClr val="000000"/>
                </a:solidFill>
              </a:rPr>
              <a:t>Capacitors</a:t>
            </a:r>
          </a:p>
        </p:txBody>
      </p:sp>
    </p:spTree>
    <p:extLst>
      <p:ext uri="{BB962C8B-B14F-4D97-AF65-F5344CB8AC3E}">
        <p14:creationId xmlns:p14="http://schemas.microsoft.com/office/powerpoint/2010/main" val="2648990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74275" y="374167"/>
            <a:ext cx="3671133" cy="523220"/>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000000"/>
                </a:solidFill>
              </a:rPr>
              <a:t>REVIEW: </a:t>
            </a:r>
            <a:r>
              <a:rPr lang="en-US" b="1" u="sng" dirty="0" smtClean="0">
                <a:solidFill>
                  <a:srgbClr val="000000"/>
                </a:solidFill>
              </a:rPr>
              <a:t>Capacitors</a:t>
            </a:r>
          </a:p>
        </p:txBody>
      </p:sp>
      <p:sp>
        <p:nvSpPr>
          <p:cNvPr id="5" name="Rectangle 5"/>
          <p:cNvSpPr>
            <a:spLocks noChangeArrowheads="1"/>
          </p:cNvSpPr>
          <p:nvPr/>
        </p:nvSpPr>
        <p:spPr bwMode="auto">
          <a:xfrm>
            <a:off x="6243638" y="4005263"/>
            <a:ext cx="1931987" cy="110172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6" name="Rectangle 12"/>
          <p:cNvSpPr>
            <a:spLocks noChangeArrowheads="1"/>
          </p:cNvSpPr>
          <p:nvPr/>
        </p:nvSpPr>
        <p:spPr bwMode="auto">
          <a:xfrm>
            <a:off x="334963" y="3598890"/>
            <a:ext cx="6218237" cy="3108543"/>
          </a:xfrm>
          <a:prstGeom prst="rect">
            <a:avLst/>
          </a:prstGeom>
          <a:noFill/>
          <a:ln w="15875" algn="ctr">
            <a:noFill/>
            <a:miter lim="800000"/>
            <a:headEnd/>
            <a:tailEnd/>
          </a:ln>
        </p:spPr>
        <p:txBody>
          <a:bodyPr wrap="square" anchor="ctr">
            <a:spAutoFit/>
          </a:bodyPr>
          <a:lstStyle/>
          <a:p>
            <a:pPr indent="274638" algn="l"/>
            <a:r>
              <a:rPr lang="en-US" dirty="0" smtClean="0">
                <a:solidFill>
                  <a:srgbClr val="000000"/>
                </a:solidFill>
              </a:rPr>
              <a:t>  C </a:t>
            </a:r>
            <a:r>
              <a:rPr lang="en-US" dirty="0">
                <a:solidFill>
                  <a:srgbClr val="000000"/>
                </a:solidFill>
              </a:rPr>
              <a:t>= capacitance (F</a:t>
            </a:r>
            <a:r>
              <a:rPr lang="en-US" dirty="0" smtClean="0">
                <a:solidFill>
                  <a:srgbClr val="000000"/>
                </a:solidFill>
              </a:rPr>
              <a:t>)</a:t>
            </a:r>
          </a:p>
          <a:p>
            <a:pPr indent="274638" algn="l"/>
            <a:r>
              <a:rPr lang="en-US" dirty="0" smtClean="0">
                <a:solidFill>
                  <a:srgbClr val="000000"/>
                </a:solidFill>
              </a:rPr>
              <a:t>  Q = amt. of charge moved (C)</a:t>
            </a:r>
          </a:p>
          <a:p>
            <a:pPr indent="274638" algn="l"/>
            <a:r>
              <a:rPr lang="en-US" dirty="0" smtClean="0">
                <a:solidFill>
                  <a:srgbClr val="000000"/>
                </a:solidFill>
                <a:latin typeface="Symbol" panose="05050102010706020507" pitchFamily="18" charset="2"/>
              </a:rPr>
              <a:t>D</a:t>
            </a:r>
            <a:r>
              <a:rPr lang="en-US" dirty="0" smtClean="0">
                <a:solidFill>
                  <a:srgbClr val="000000"/>
                </a:solidFill>
              </a:rPr>
              <a:t>V = voltage (V)</a:t>
            </a:r>
          </a:p>
          <a:p>
            <a:pPr indent="274638" algn="l"/>
            <a:r>
              <a:rPr lang="en-US" dirty="0" smtClean="0">
                <a:solidFill>
                  <a:srgbClr val="000000"/>
                </a:solidFill>
                <a:latin typeface="Symbol" panose="05050102010706020507" pitchFamily="18" charset="2"/>
              </a:rPr>
              <a:t>   k</a:t>
            </a:r>
            <a:r>
              <a:rPr lang="en-US" dirty="0" smtClean="0">
                <a:solidFill>
                  <a:srgbClr val="000000"/>
                </a:solidFill>
              </a:rPr>
              <a:t> </a:t>
            </a:r>
            <a:r>
              <a:rPr lang="en-US" dirty="0">
                <a:solidFill>
                  <a:srgbClr val="000000"/>
                </a:solidFill>
              </a:rPr>
              <a:t>= dielectric </a:t>
            </a:r>
            <a:r>
              <a:rPr lang="en-US" dirty="0" smtClean="0">
                <a:solidFill>
                  <a:srgbClr val="000000"/>
                </a:solidFill>
              </a:rPr>
              <a:t>constant</a:t>
            </a:r>
            <a:endParaRPr lang="en-US" dirty="0">
              <a:solidFill>
                <a:srgbClr val="000000"/>
              </a:solidFill>
            </a:endParaRPr>
          </a:p>
          <a:p>
            <a:pPr indent="274638" algn="l"/>
            <a:r>
              <a:rPr lang="en-US" dirty="0" smtClean="0">
                <a:solidFill>
                  <a:srgbClr val="000000"/>
                </a:solidFill>
                <a:latin typeface="Symbol" pitchFamily="18" charset="2"/>
              </a:rPr>
              <a:t>  </a:t>
            </a:r>
            <a:r>
              <a:rPr lang="en-US" dirty="0" err="1" smtClean="0">
                <a:solidFill>
                  <a:srgbClr val="000000"/>
                </a:solidFill>
                <a:latin typeface="Symbol" pitchFamily="18" charset="2"/>
              </a:rPr>
              <a:t>e</a:t>
            </a:r>
            <a:r>
              <a:rPr lang="en-US" baseline="-25000" dirty="0" err="1" smtClean="0">
                <a:solidFill>
                  <a:srgbClr val="000000"/>
                </a:solidFill>
              </a:rPr>
              <a:t>o</a:t>
            </a:r>
            <a:r>
              <a:rPr lang="en-US" dirty="0" smtClean="0">
                <a:solidFill>
                  <a:srgbClr val="000000"/>
                </a:solidFill>
              </a:rPr>
              <a:t> </a:t>
            </a:r>
            <a:r>
              <a:rPr lang="en-US" dirty="0">
                <a:solidFill>
                  <a:srgbClr val="000000"/>
                </a:solidFill>
              </a:rPr>
              <a:t>= 8.85 x 10</a:t>
            </a:r>
            <a:r>
              <a:rPr lang="en-US" baseline="30000" dirty="0">
                <a:solidFill>
                  <a:srgbClr val="000000"/>
                </a:solidFill>
              </a:rPr>
              <a:t>–12</a:t>
            </a:r>
            <a:r>
              <a:rPr lang="en-US" dirty="0">
                <a:solidFill>
                  <a:srgbClr val="000000"/>
                </a:solidFill>
              </a:rPr>
              <a:t> </a:t>
            </a:r>
            <a:r>
              <a:rPr lang="en-US" dirty="0" err="1">
                <a:solidFill>
                  <a:srgbClr val="000000"/>
                </a:solidFill>
              </a:rPr>
              <a:t>C</a:t>
            </a:r>
            <a:r>
              <a:rPr lang="en-US" baseline="30000" dirty="0" err="1">
                <a:solidFill>
                  <a:srgbClr val="000000"/>
                </a:solidFill>
              </a:rPr>
              <a:t>2</a:t>
            </a:r>
            <a:r>
              <a:rPr lang="en-US" dirty="0">
                <a:solidFill>
                  <a:srgbClr val="000000"/>
                </a:solidFill>
              </a:rPr>
              <a:t>/</a:t>
            </a:r>
            <a:r>
              <a:rPr lang="en-US" dirty="0" err="1">
                <a:solidFill>
                  <a:srgbClr val="000000"/>
                </a:solidFill>
              </a:rPr>
              <a:t>N</a:t>
            </a:r>
            <a:r>
              <a:rPr lang="en-US" baseline="30000" dirty="0" err="1">
                <a:solidFill>
                  <a:srgbClr val="000000"/>
                </a:solidFill>
              </a:rPr>
              <a:t>.</a:t>
            </a:r>
            <a:r>
              <a:rPr lang="en-US" dirty="0" err="1">
                <a:solidFill>
                  <a:srgbClr val="000000"/>
                </a:solidFill>
              </a:rPr>
              <a:t>m</a:t>
            </a:r>
            <a:r>
              <a:rPr lang="en-US" baseline="30000" dirty="0" err="1">
                <a:solidFill>
                  <a:srgbClr val="000000"/>
                </a:solidFill>
              </a:rPr>
              <a:t>2</a:t>
            </a:r>
            <a:endParaRPr lang="en-US" baseline="30000" dirty="0">
              <a:solidFill>
                <a:srgbClr val="000000"/>
              </a:solidFill>
            </a:endParaRPr>
          </a:p>
          <a:p>
            <a:pPr indent="274638" algn="l"/>
            <a:r>
              <a:rPr lang="en-US" dirty="0" smtClean="0">
                <a:solidFill>
                  <a:srgbClr val="000000"/>
                </a:solidFill>
              </a:rPr>
              <a:t>   A </a:t>
            </a:r>
            <a:r>
              <a:rPr lang="en-US" dirty="0">
                <a:solidFill>
                  <a:srgbClr val="000000"/>
                </a:solidFill>
              </a:rPr>
              <a:t>= area of one plate (</a:t>
            </a:r>
            <a:r>
              <a:rPr lang="en-US" dirty="0" err="1">
                <a:solidFill>
                  <a:srgbClr val="000000"/>
                </a:solidFill>
              </a:rPr>
              <a:t>m</a:t>
            </a:r>
            <a:r>
              <a:rPr lang="en-US" baseline="30000" dirty="0" err="1">
                <a:solidFill>
                  <a:srgbClr val="000000"/>
                </a:solidFill>
              </a:rPr>
              <a:t>2</a:t>
            </a:r>
            <a:r>
              <a:rPr lang="en-US" dirty="0">
                <a:solidFill>
                  <a:srgbClr val="000000"/>
                </a:solidFill>
              </a:rPr>
              <a:t>)</a:t>
            </a:r>
          </a:p>
          <a:p>
            <a:pPr indent="274638" algn="l"/>
            <a:r>
              <a:rPr lang="en-US" dirty="0" smtClean="0">
                <a:solidFill>
                  <a:srgbClr val="000000"/>
                </a:solidFill>
              </a:rPr>
              <a:t>   d </a:t>
            </a:r>
            <a:r>
              <a:rPr lang="en-US" dirty="0">
                <a:solidFill>
                  <a:srgbClr val="000000"/>
                </a:solidFill>
              </a:rPr>
              <a:t>= plate separation (m)</a:t>
            </a:r>
          </a:p>
        </p:txBody>
      </p:sp>
      <p:graphicFrame>
        <p:nvGraphicFramePr>
          <p:cNvPr id="8" name="Object 13"/>
          <p:cNvGraphicFramePr>
            <a:graphicFrameLocks noChangeAspect="1"/>
          </p:cNvGraphicFramePr>
          <p:nvPr>
            <p:extLst/>
          </p:nvPr>
        </p:nvGraphicFramePr>
        <p:xfrm>
          <a:off x="6396038" y="4113213"/>
          <a:ext cx="1609725" cy="838200"/>
        </p:xfrm>
        <a:graphic>
          <a:graphicData uri="http://schemas.openxmlformats.org/presentationml/2006/ole">
            <mc:AlternateContent xmlns:mc="http://schemas.openxmlformats.org/markup-compatibility/2006">
              <mc:Choice xmlns:v="urn:schemas-microsoft-com:vml" Requires="v">
                <p:oleObj spid="_x0000_s11322" name="Equation" r:id="rId3" imgW="1612800" imgH="838080" progId="Equation.3">
                  <p:embed/>
                </p:oleObj>
              </mc:Choice>
              <mc:Fallback>
                <p:oleObj name="Equation" r:id="rId3" imgW="161280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038" y="4113213"/>
                        <a:ext cx="16097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38"/>
          <p:cNvGrpSpPr>
            <a:grpSpLocks/>
          </p:cNvGrpSpPr>
          <p:nvPr/>
        </p:nvGrpSpPr>
        <p:grpSpPr bwMode="auto">
          <a:xfrm>
            <a:off x="688975" y="1330325"/>
            <a:ext cx="3168650" cy="1270000"/>
            <a:chOff x="3518" y="3214"/>
            <a:chExt cx="1996" cy="800"/>
          </a:xfrm>
        </p:grpSpPr>
        <p:sp>
          <p:nvSpPr>
            <p:cNvPr id="10" name="Rectangle 25"/>
            <p:cNvSpPr>
              <a:spLocks noChangeArrowheads="1"/>
            </p:cNvSpPr>
            <p:nvPr/>
          </p:nvSpPr>
          <p:spPr bwMode="auto">
            <a:xfrm>
              <a:off x="3924" y="3372"/>
              <a:ext cx="1043" cy="594"/>
            </a:xfrm>
            <a:prstGeom prst="rect">
              <a:avLst/>
            </a:prstGeom>
            <a:solidFill>
              <a:schemeClr val="accent1"/>
            </a:solidFill>
            <a:ln w="15875" algn="ctr">
              <a:solidFill>
                <a:schemeClr val="tx1"/>
              </a:solidFill>
              <a:miter lim="800000"/>
              <a:headEnd/>
              <a:tailEnd/>
            </a:ln>
          </p:spPr>
          <p:txBody>
            <a:bodyPr wrap="none" anchor="ctr">
              <a:spAutoFit/>
            </a:bodyPr>
            <a:lstStyle/>
            <a:p>
              <a:endParaRPr lang="en-US">
                <a:solidFill>
                  <a:srgbClr val="000000"/>
                </a:solidFill>
              </a:endParaRPr>
            </a:p>
          </p:txBody>
        </p:sp>
        <p:sp>
          <p:nvSpPr>
            <p:cNvPr id="11" name="Rectangle 26"/>
            <p:cNvSpPr>
              <a:spLocks noChangeArrowheads="1"/>
            </p:cNvSpPr>
            <p:nvPr/>
          </p:nvSpPr>
          <p:spPr bwMode="auto">
            <a:xfrm>
              <a:off x="3948" y="3396"/>
              <a:ext cx="1043" cy="594"/>
            </a:xfrm>
            <a:prstGeom prst="rect">
              <a:avLst/>
            </a:prstGeom>
            <a:solidFill>
              <a:srgbClr val="FF0000"/>
            </a:solidFill>
            <a:ln w="15875" algn="ctr">
              <a:solidFill>
                <a:schemeClr val="tx1"/>
              </a:solidFill>
              <a:miter lim="800000"/>
              <a:headEnd/>
              <a:tailEnd/>
            </a:ln>
          </p:spPr>
          <p:txBody>
            <a:bodyPr wrap="none" anchor="ctr">
              <a:spAutoFit/>
            </a:bodyPr>
            <a:lstStyle/>
            <a:p>
              <a:endParaRPr lang="en-US">
                <a:solidFill>
                  <a:srgbClr val="000000"/>
                </a:solidFill>
              </a:endParaRPr>
            </a:p>
          </p:txBody>
        </p:sp>
        <p:sp>
          <p:nvSpPr>
            <p:cNvPr id="12" name="Rectangle 27"/>
            <p:cNvSpPr>
              <a:spLocks noChangeArrowheads="1"/>
            </p:cNvSpPr>
            <p:nvPr/>
          </p:nvSpPr>
          <p:spPr bwMode="auto">
            <a:xfrm>
              <a:off x="3972" y="3420"/>
              <a:ext cx="1043" cy="594"/>
            </a:xfrm>
            <a:prstGeom prst="rect">
              <a:avLst/>
            </a:prstGeom>
            <a:solidFill>
              <a:schemeClr val="accent1"/>
            </a:solidFill>
            <a:ln w="15875" algn="ctr">
              <a:solidFill>
                <a:schemeClr val="tx1"/>
              </a:solidFill>
              <a:miter lim="800000"/>
              <a:headEnd/>
              <a:tailEnd/>
            </a:ln>
          </p:spPr>
          <p:txBody>
            <a:bodyPr wrap="none" anchor="ctr">
              <a:spAutoFit/>
            </a:bodyPr>
            <a:lstStyle/>
            <a:p>
              <a:endParaRPr lang="en-US">
                <a:solidFill>
                  <a:srgbClr val="000000"/>
                </a:solidFill>
              </a:endParaRPr>
            </a:p>
          </p:txBody>
        </p:sp>
        <p:sp>
          <p:nvSpPr>
            <p:cNvPr id="14" name="Line 28"/>
            <p:cNvSpPr>
              <a:spLocks noChangeShapeType="1"/>
            </p:cNvSpPr>
            <p:nvPr/>
          </p:nvSpPr>
          <p:spPr bwMode="auto">
            <a:xfrm flipH="1" flipV="1">
              <a:off x="3518" y="3501"/>
              <a:ext cx="402" cy="0"/>
            </a:xfrm>
            <a:prstGeom prst="line">
              <a:avLst/>
            </a:prstGeom>
            <a:noFill/>
            <a:ln w="25400">
              <a:solidFill>
                <a:schemeClr val="tx1"/>
              </a:solidFill>
              <a:round/>
              <a:headEnd/>
              <a:tailEnd/>
            </a:ln>
          </p:spPr>
          <p:txBody>
            <a:bodyPr>
              <a:spAutoFit/>
            </a:bodyPr>
            <a:lstStyle/>
            <a:p>
              <a:endParaRPr lang="en-US">
                <a:solidFill>
                  <a:srgbClr val="000000"/>
                </a:solidFill>
              </a:endParaRPr>
            </a:p>
          </p:txBody>
        </p:sp>
        <p:sp>
          <p:nvSpPr>
            <p:cNvPr id="15" name="Line 29"/>
            <p:cNvSpPr>
              <a:spLocks noChangeShapeType="1"/>
            </p:cNvSpPr>
            <p:nvPr/>
          </p:nvSpPr>
          <p:spPr bwMode="auto">
            <a:xfrm flipH="1" flipV="1">
              <a:off x="3574" y="3835"/>
              <a:ext cx="402" cy="0"/>
            </a:xfrm>
            <a:prstGeom prst="line">
              <a:avLst/>
            </a:prstGeom>
            <a:noFill/>
            <a:ln w="25400">
              <a:solidFill>
                <a:schemeClr val="tx1"/>
              </a:solidFill>
              <a:round/>
              <a:headEnd/>
              <a:tailEnd/>
            </a:ln>
          </p:spPr>
          <p:txBody>
            <a:bodyPr>
              <a:spAutoFit/>
            </a:bodyPr>
            <a:lstStyle/>
            <a:p>
              <a:endParaRPr lang="en-US">
                <a:solidFill>
                  <a:srgbClr val="000000"/>
                </a:solidFill>
              </a:endParaRPr>
            </a:p>
          </p:txBody>
        </p:sp>
        <p:sp>
          <p:nvSpPr>
            <p:cNvPr id="16" name="Line 31"/>
            <p:cNvSpPr>
              <a:spLocks noChangeShapeType="1"/>
            </p:cNvSpPr>
            <p:nvPr/>
          </p:nvSpPr>
          <p:spPr bwMode="auto">
            <a:xfrm>
              <a:off x="5034" y="3420"/>
              <a:ext cx="286" cy="0"/>
            </a:xfrm>
            <a:prstGeom prst="line">
              <a:avLst/>
            </a:prstGeom>
            <a:noFill/>
            <a:ln w="15875">
              <a:solidFill>
                <a:schemeClr val="tx1"/>
              </a:solidFill>
              <a:round/>
              <a:headEnd/>
              <a:tailEnd/>
            </a:ln>
          </p:spPr>
          <p:txBody>
            <a:bodyPr>
              <a:spAutoFit/>
            </a:bodyPr>
            <a:lstStyle/>
            <a:p>
              <a:endParaRPr lang="en-US">
                <a:solidFill>
                  <a:srgbClr val="000000"/>
                </a:solidFill>
              </a:endParaRPr>
            </a:p>
          </p:txBody>
        </p:sp>
        <p:sp>
          <p:nvSpPr>
            <p:cNvPr id="17" name="Line 33"/>
            <p:cNvSpPr>
              <a:spLocks noChangeShapeType="1"/>
            </p:cNvSpPr>
            <p:nvPr/>
          </p:nvSpPr>
          <p:spPr bwMode="auto">
            <a:xfrm>
              <a:off x="4988" y="3372"/>
              <a:ext cx="286" cy="0"/>
            </a:xfrm>
            <a:prstGeom prst="line">
              <a:avLst/>
            </a:prstGeom>
            <a:noFill/>
            <a:ln w="15875">
              <a:solidFill>
                <a:schemeClr val="tx1"/>
              </a:solidFill>
              <a:round/>
              <a:headEnd/>
              <a:tailEnd/>
            </a:ln>
          </p:spPr>
          <p:txBody>
            <a:bodyPr>
              <a:spAutoFit/>
            </a:bodyPr>
            <a:lstStyle/>
            <a:p>
              <a:endParaRPr lang="en-US">
                <a:solidFill>
                  <a:srgbClr val="000000"/>
                </a:solidFill>
              </a:endParaRPr>
            </a:p>
          </p:txBody>
        </p:sp>
        <p:sp>
          <p:nvSpPr>
            <p:cNvPr id="18" name="Line 34"/>
            <p:cNvSpPr>
              <a:spLocks noChangeShapeType="1"/>
            </p:cNvSpPr>
            <p:nvPr/>
          </p:nvSpPr>
          <p:spPr bwMode="auto">
            <a:xfrm>
              <a:off x="5178" y="3422"/>
              <a:ext cx="136" cy="152"/>
            </a:xfrm>
            <a:prstGeom prst="line">
              <a:avLst/>
            </a:prstGeom>
            <a:noFill/>
            <a:ln w="15875">
              <a:solidFill>
                <a:schemeClr val="tx1"/>
              </a:solidFill>
              <a:round/>
              <a:headEnd type="stealth" w="lg" len="lg"/>
              <a:tailEnd/>
            </a:ln>
          </p:spPr>
          <p:txBody>
            <a:bodyPr>
              <a:spAutoFit/>
            </a:bodyPr>
            <a:lstStyle/>
            <a:p>
              <a:endParaRPr lang="en-US">
                <a:solidFill>
                  <a:srgbClr val="000000"/>
                </a:solidFill>
              </a:endParaRPr>
            </a:p>
          </p:txBody>
        </p:sp>
        <p:sp>
          <p:nvSpPr>
            <p:cNvPr id="19" name="Line 35"/>
            <p:cNvSpPr>
              <a:spLocks noChangeShapeType="1"/>
            </p:cNvSpPr>
            <p:nvPr/>
          </p:nvSpPr>
          <p:spPr bwMode="auto">
            <a:xfrm flipH="1" flipV="1">
              <a:off x="4996" y="3214"/>
              <a:ext cx="136" cy="152"/>
            </a:xfrm>
            <a:prstGeom prst="line">
              <a:avLst/>
            </a:prstGeom>
            <a:noFill/>
            <a:ln w="15875">
              <a:solidFill>
                <a:schemeClr val="tx1"/>
              </a:solidFill>
              <a:round/>
              <a:headEnd type="stealth" w="lg" len="lg"/>
              <a:tailEnd/>
            </a:ln>
          </p:spPr>
          <p:txBody>
            <a:bodyPr>
              <a:spAutoFit/>
            </a:bodyPr>
            <a:lstStyle/>
            <a:p>
              <a:endParaRPr lang="en-US">
                <a:solidFill>
                  <a:srgbClr val="000000"/>
                </a:solidFill>
              </a:endParaRPr>
            </a:p>
          </p:txBody>
        </p:sp>
        <p:sp>
          <p:nvSpPr>
            <p:cNvPr id="20" name="Text Box 36"/>
            <p:cNvSpPr txBox="1">
              <a:spLocks noChangeArrowheads="1"/>
            </p:cNvSpPr>
            <p:nvPr/>
          </p:nvSpPr>
          <p:spPr bwMode="auto">
            <a:xfrm>
              <a:off x="5273" y="3457"/>
              <a:ext cx="241" cy="327"/>
            </a:xfrm>
            <a:prstGeom prst="rect">
              <a:avLst/>
            </a:prstGeom>
            <a:noFill/>
            <a:ln w="9525">
              <a:noFill/>
              <a:miter lim="800000"/>
              <a:headEnd/>
              <a:tailEnd/>
            </a:ln>
          </p:spPr>
          <p:txBody>
            <a:bodyPr wrap="none">
              <a:spAutoFit/>
            </a:bodyPr>
            <a:lstStyle/>
            <a:p>
              <a:pPr algn="l"/>
              <a:r>
                <a:rPr lang="en-US">
                  <a:solidFill>
                    <a:srgbClr val="000000"/>
                  </a:solidFill>
                </a:rPr>
                <a:t>d</a:t>
              </a:r>
            </a:p>
          </p:txBody>
        </p:sp>
        <p:sp>
          <p:nvSpPr>
            <p:cNvPr id="21" name="Text Box 37"/>
            <p:cNvSpPr txBox="1">
              <a:spLocks noChangeArrowheads="1"/>
            </p:cNvSpPr>
            <p:nvPr/>
          </p:nvSpPr>
          <p:spPr bwMode="auto">
            <a:xfrm>
              <a:off x="4349" y="3540"/>
              <a:ext cx="265" cy="327"/>
            </a:xfrm>
            <a:prstGeom prst="rect">
              <a:avLst/>
            </a:prstGeom>
            <a:noFill/>
            <a:ln w="9525">
              <a:noFill/>
              <a:miter lim="800000"/>
              <a:headEnd/>
              <a:tailEnd/>
            </a:ln>
          </p:spPr>
          <p:txBody>
            <a:bodyPr wrap="none">
              <a:spAutoFit/>
            </a:bodyPr>
            <a:lstStyle/>
            <a:p>
              <a:pPr algn="l"/>
              <a:r>
                <a:rPr lang="en-US">
                  <a:solidFill>
                    <a:srgbClr val="000000"/>
                  </a:solidFill>
                </a:rPr>
                <a:t>A</a:t>
              </a:r>
            </a:p>
          </p:txBody>
        </p:sp>
      </p:grpSp>
      <p:grpSp>
        <p:nvGrpSpPr>
          <p:cNvPr id="3" name="Group 2"/>
          <p:cNvGrpSpPr/>
          <p:nvPr/>
        </p:nvGrpSpPr>
        <p:grpSpPr>
          <a:xfrm>
            <a:off x="6540026" y="5437069"/>
            <a:ext cx="1465263" cy="1058863"/>
            <a:chOff x="12083576" y="2293819"/>
            <a:chExt cx="1465263" cy="1058863"/>
          </a:xfrm>
        </p:grpSpPr>
        <p:sp>
          <p:nvSpPr>
            <p:cNvPr id="24" name="Rectangle 5"/>
            <p:cNvSpPr>
              <a:spLocks noChangeArrowheads="1"/>
            </p:cNvSpPr>
            <p:nvPr/>
          </p:nvSpPr>
          <p:spPr bwMode="auto">
            <a:xfrm>
              <a:off x="12083576" y="2293819"/>
              <a:ext cx="1465263" cy="1058863"/>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aphicFrame>
          <p:nvGraphicFramePr>
            <p:cNvPr id="25" name="Object 48"/>
            <p:cNvGraphicFramePr>
              <a:graphicFrameLocks noChangeAspect="1"/>
            </p:cNvGraphicFramePr>
            <p:nvPr>
              <p:extLst/>
            </p:nvPr>
          </p:nvGraphicFramePr>
          <p:xfrm>
            <a:off x="12250264" y="2382719"/>
            <a:ext cx="1130300" cy="842963"/>
          </p:xfrm>
          <a:graphic>
            <a:graphicData uri="http://schemas.openxmlformats.org/presentationml/2006/ole">
              <mc:AlternateContent xmlns:mc="http://schemas.openxmlformats.org/markup-compatibility/2006">
                <mc:Choice xmlns:v="urn:schemas-microsoft-com:vml" Requires="v">
                  <p:oleObj spid="_x0000_s11323" name="Equation" r:id="rId5" imgW="1130040" imgH="838080" progId="Equation.3">
                    <p:embed/>
                  </p:oleObj>
                </mc:Choice>
                <mc:Fallback>
                  <p:oleObj name="Equation" r:id="rId5" imgW="113004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0264" y="2382719"/>
                          <a:ext cx="1130300"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 name="Text Box 2"/>
          <p:cNvSpPr txBox="1">
            <a:spLocks noChangeArrowheads="1"/>
          </p:cNvSpPr>
          <p:nvPr/>
        </p:nvSpPr>
        <p:spPr bwMode="auto">
          <a:xfrm>
            <a:off x="7121525" y="1614487"/>
            <a:ext cx="441325" cy="519113"/>
          </a:xfrm>
          <a:prstGeom prst="rect">
            <a:avLst/>
          </a:prstGeom>
          <a:noFill/>
          <a:ln w="9525">
            <a:noFill/>
            <a:miter lim="800000"/>
            <a:headEnd/>
            <a:tailEnd/>
          </a:ln>
        </p:spPr>
        <p:txBody>
          <a:bodyPr wrap="none">
            <a:spAutoFit/>
          </a:bodyPr>
          <a:lstStyle/>
          <a:p>
            <a:pPr algn="l"/>
            <a:r>
              <a:rPr lang="en-US" dirty="0">
                <a:solidFill>
                  <a:srgbClr val="000000"/>
                </a:solidFill>
              </a:rPr>
              <a:t>C</a:t>
            </a:r>
          </a:p>
        </p:txBody>
      </p:sp>
      <p:grpSp>
        <p:nvGrpSpPr>
          <p:cNvPr id="26" name="Group 122"/>
          <p:cNvGrpSpPr>
            <a:grpSpLocks/>
          </p:cNvGrpSpPr>
          <p:nvPr/>
        </p:nvGrpSpPr>
        <p:grpSpPr bwMode="auto">
          <a:xfrm>
            <a:off x="6960478" y="2268017"/>
            <a:ext cx="800100" cy="685800"/>
            <a:chOff x="1404" y="3643"/>
            <a:chExt cx="504" cy="432"/>
          </a:xfrm>
        </p:grpSpPr>
        <p:grpSp>
          <p:nvGrpSpPr>
            <p:cNvPr id="27" name="Group 69"/>
            <p:cNvGrpSpPr>
              <a:grpSpLocks/>
            </p:cNvGrpSpPr>
            <p:nvPr/>
          </p:nvGrpSpPr>
          <p:grpSpPr bwMode="auto">
            <a:xfrm>
              <a:off x="1404" y="3643"/>
              <a:ext cx="144" cy="144"/>
              <a:chOff x="2700" y="6732"/>
              <a:chExt cx="360" cy="360"/>
            </a:xfrm>
          </p:grpSpPr>
          <p:sp>
            <p:nvSpPr>
              <p:cNvPr id="33" name="Line 70"/>
              <p:cNvSpPr>
                <a:spLocks noChangeShapeType="1"/>
              </p:cNvSpPr>
              <p:nvPr/>
            </p:nvSpPr>
            <p:spPr bwMode="auto">
              <a:xfrm>
                <a:off x="2880" y="6732"/>
                <a:ext cx="0" cy="360"/>
              </a:xfrm>
              <a:prstGeom prst="line">
                <a:avLst/>
              </a:prstGeom>
              <a:noFill/>
              <a:ln w="28575">
                <a:solidFill>
                  <a:schemeClr val="tx1"/>
                </a:solidFill>
                <a:round/>
                <a:headEnd/>
                <a:tailEnd/>
              </a:ln>
            </p:spPr>
            <p:txBody>
              <a:bodyPr/>
              <a:lstStyle/>
              <a:p>
                <a:endParaRPr lang="en-US">
                  <a:solidFill>
                    <a:srgbClr val="000000"/>
                  </a:solidFill>
                </a:endParaRPr>
              </a:p>
            </p:txBody>
          </p:sp>
          <p:sp>
            <p:nvSpPr>
              <p:cNvPr id="34" name="Line 71"/>
              <p:cNvSpPr>
                <a:spLocks noChangeShapeType="1"/>
              </p:cNvSpPr>
              <p:nvPr/>
            </p:nvSpPr>
            <p:spPr bwMode="auto">
              <a:xfrm>
                <a:off x="2700" y="6912"/>
                <a:ext cx="360" cy="0"/>
              </a:xfrm>
              <a:prstGeom prst="line">
                <a:avLst/>
              </a:prstGeom>
              <a:noFill/>
              <a:ln w="28575">
                <a:solidFill>
                  <a:schemeClr val="tx1"/>
                </a:solidFill>
                <a:round/>
                <a:headEnd/>
                <a:tailEnd/>
              </a:ln>
            </p:spPr>
            <p:txBody>
              <a:bodyPr/>
              <a:lstStyle/>
              <a:p>
                <a:endParaRPr lang="en-US">
                  <a:solidFill>
                    <a:srgbClr val="000000"/>
                  </a:solidFill>
                </a:endParaRPr>
              </a:p>
            </p:txBody>
          </p:sp>
        </p:grpSp>
        <p:grpSp>
          <p:nvGrpSpPr>
            <p:cNvPr id="28" name="Group 72"/>
            <p:cNvGrpSpPr>
              <a:grpSpLocks/>
            </p:cNvGrpSpPr>
            <p:nvPr/>
          </p:nvGrpSpPr>
          <p:grpSpPr bwMode="auto">
            <a:xfrm>
              <a:off x="1404" y="3931"/>
              <a:ext cx="144" cy="144"/>
              <a:chOff x="2700" y="6732"/>
              <a:chExt cx="360" cy="360"/>
            </a:xfrm>
          </p:grpSpPr>
          <p:sp>
            <p:nvSpPr>
              <p:cNvPr id="31" name="Line 73"/>
              <p:cNvSpPr>
                <a:spLocks noChangeShapeType="1"/>
              </p:cNvSpPr>
              <p:nvPr/>
            </p:nvSpPr>
            <p:spPr bwMode="auto">
              <a:xfrm>
                <a:off x="2880" y="6732"/>
                <a:ext cx="0" cy="360"/>
              </a:xfrm>
              <a:prstGeom prst="line">
                <a:avLst/>
              </a:prstGeom>
              <a:noFill/>
              <a:ln w="28575">
                <a:solidFill>
                  <a:schemeClr val="tx1"/>
                </a:solidFill>
                <a:round/>
                <a:headEnd/>
                <a:tailEnd/>
              </a:ln>
            </p:spPr>
            <p:txBody>
              <a:bodyPr/>
              <a:lstStyle/>
              <a:p>
                <a:endParaRPr lang="en-US">
                  <a:solidFill>
                    <a:srgbClr val="000000"/>
                  </a:solidFill>
                </a:endParaRPr>
              </a:p>
            </p:txBody>
          </p:sp>
          <p:sp>
            <p:nvSpPr>
              <p:cNvPr id="32" name="Line 74"/>
              <p:cNvSpPr>
                <a:spLocks noChangeShapeType="1"/>
              </p:cNvSpPr>
              <p:nvPr/>
            </p:nvSpPr>
            <p:spPr bwMode="auto">
              <a:xfrm>
                <a:off x="2700" y="6912"/>
                <a:ext cx="360"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29" name="Line 75"/>
            <p:cNvSpPr>
              <a:spLocks noChangeShapeType="1"/>
            </p:cNvSpPr>
            <p:nvPr/>
          </p:nvSpPr>
          <p:spPr bwMode="auto">
            <a:xfrm>
              <a:off x="1764" y="4003"/>
              <a:ext cx="144"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30" name="Line 76"/>
            <p:cNvSpPr>
              <a:spLocks noChangeShapeType="1"/>
            </p:cNvSpPr>
            <p:nvPr/>
          </p:nvSpPr>
          <p:spPr bwMode="auto">
            <a:xfrm>
              <a:off x="1764" y="3715"/>
              <a:ext cx="144"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35" name="Oval 55"/>
          <p:cNvSpPr>
            <a:spLocks noChangeArrowheads="1"/>
          </p:cNvSpPr>
          <p:nvPr/>
        </p:nvSpPr>
        <p:spPr bwMode="auto">
          <a:xfrm>
            <a:off x="8119353" y="1788592"/>
            <a:ext cx="228600" cy="228600"/>
          </a:xfrm>
          <a:prstGeom prst="ellipse">
            <a:avLst/>
          </a:prstGeom>
          <a:solidFill>
            <a:srgbClr val="FFFFFF"/>
          </a:solidFill>
          <a:ln w="28575">
            <a:solidFill>
              <a:srgbClr val="FF0000"/>
            </a:solidFill>
            <a:round/>
            <a:headEnd/>
            <a:tailEnd/>
          </a:ln>
        </p:spPr>
        <p:txBody>
          <a:bodyPr/>
          <a:lstStyle/>
          <a:p>
            <a:endParaRPr lang="en-US">
              <a:solidFill>
                <a:srgbClr val="000000"/>
              </a:solidFill>
            </a:endParaRPr>
          </a:p>
        </p:txBody>
      </p:sp>
      <p:sp>
        <p:nvSpPr>
          <p:cNvPr id="36" name="Line 56"/>
          <p:cNvSpPr>
            <a:spLocks noChangeShapeType="1"/>
          </p:cNvSpPr>
          <p:nvPr/>
        </p:nvSpPr>
        <p:spPr bwMode="auto">
          <a:xfrm>
            <a:off x="8233653" y="1102792"/>
            <a:ext cx="0" cy="685800"/>
          </a:xfrm>
          <a:prstGeom prst="line">
            <a:avLst/>
          </a:prstGeom>
          <a:noFill/>
          <a:ln w="28575">
            <a:solidFill>
              <a:srgbClr val="FF0000"/>
            </a:solidFill>
            <a:round/>
            <a:headEnd/>
            <a:tailEnd/>
          </a:ln>
        </p:spPr>
        <p:txBody>
          <a:bodyPr/>
          <a:lstStyle/>
          <a:p>
            <a:endParaRPr lang="en-US">
              <a:solidFill>
                <a:srgbClr val="000000"/>
              </a:solidFill>
            </a:endParaRPr>
          </a:p>
        </p:txBody>
      </p:sp>
      <p:sp>
        <p:nvSpPr>
          <p:cNvPr id="37" name="Line 57"/>
          <p:cNvSpPr>
            <a:spLocks noChangeShapeType="1"/>
          </p:cNvSpPr>
          <p:nvPr/>
        </p:nvSpPr>
        <p:spPr bwMode="auto">
          <a:xfrm>
            <a:off x="7433553" y="2131492"/>
            <a:ext cx="0" cy="914400"/>
          </a:xfrm>
          <a:prstGeom prst="line">
            <a:avLst/>
          </a:prstGeom>
          <a:noFill/>
          <a:ln w="28575">
            <a:solidFill>
              <a:srgbClr val="FF0000"/>
            </a:solidFill>
            <a:round/>
            <a:headEnd/>
            <a:tailEnd/>
          </a:ln>
        </p:spPr>
        <p:txBody>
          <a:bodyPr/>
          <a:lstStyle/>
          <a:p>
            <a:endParaRPr lang="en-US">
              <a:solidFill>
                <a:srgbClr val="000000"/>
              </a:solidFill>
            </a:endParaRPr>
          </a:p>
        </p:txBody>
      </p:sp>
      <p:sp>
        <p:nvSpPr>
          <p:cNvPr id="38" name="Line 58"/>
          <p:cNvSpPr>
            <a:spLocks noChangeShapeType="1"/>
          </p:cNvSpPr>
          <p:nvPr/>
        </p:nvSpPr>
        <p:spPr bwMode="auto">
          <a:xfrm>
            <a:off x="7433553" y="2588692"/>
            <a:ext cx="800100"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39" name="Line 59"/>
          <p:cNvSpPr>
            <a:spLocks noChangeShapeType="1"/>
          </p:cNvSpPr>
          <p:nvPr/>
        </p:nvSpPr>
        <p:spPr bwMode="auto">
          <a:xfrm>
            <a:off x="7319253" y="2131492"/>
            <a:ext cx="0" cy="914400"/>
          </a:xfrm>
          <a:prstGeom prst="line">
            <a:avLst/>
          </a:prstGeom>
          <a:noFill/>
          <a:ln w="28575">
            <a:solidFill>
              <a:srgbClr val="FF0000"/>
            </a:solidFill>
            <a:round/>
            <a:headEnd/>
            <a:tailEnd/>
          </a:ln>
        </p:spPr>
        <p:txBody>
          <a:bodyPr/>
          <a:lstStyle/>
          <a:p>
            <a:endParaRPr lang="en-US">
              <a:solidFill>
                <a:srgbClr val="000000"/>
              </a:solidFill>
            </a:endParaRPr>
          </a:p>
        </p:txBody>
      </p:sp>
      <p:sp>
        <p:nvSpPr>
          <p:cNvPr id="40" name="Line 60"/>
          <p:cNvSpPr>
            <a:spLocks noChangeShapeType="1"/>
          </p:cNvSpPr>
          <p:nvPr/>
        </p:nvSpPr>
        <p:spPr bwMode="auto">
          <a:xfrm flipV="1">
            <a:off x="7343065" y="875779"/>
            <a:ext cx="0" cy="457200"/>
          </a:xfrm>
          <a:prstGeom prst="line">
            <a:avLst/>
          </a:prstGeom>
          <a:noFill/>
          <a:ln w="28575">
            <a:solidFill>
              <a:srgbClr val="FF0000"/>
            </a:solidFill>
            <a:round/>
            <a:headEnd/>
            <a:tailEnd/>
          </a:ln>
        </p:spPr>
        <p:txBody>
          <a:bodyPr/>
          <a:lstStyle/>
          <a:p>
            <a:endParaRPr lang="en-US">
              <a:solidFill>
                <a:srgbClr val="000000"/>
              </a:solidFill>
            </a:endParaRPr>
          </a:p>
        </p:txBody>
      </p:sp>
      <p:sp>
        <p:nvSpPr>
          <p:cNvPr id="41" name="Line 61"/>
          <p:cNvSpPr>
            <a:spLocks noChangeShapeType="1"/>
          </p:cNvSpPr>
          <p:nvPr/>
        </p:nvSpPr>
        <p:spPr bwMode="auto">
          <a:xfrm flipV="1">
            <a:off x="7571665" y="875779"/>
            <a:ext cx="0" cy="457200"/>
          </a:xfrm>
          <a:prstGeom prst="line">
            <a:avLst/>
          </a:prstGeom>
          <a:noFill/>
          <a:ln w="28575">
            <a:solidFill>
              <a:srgbClr val="FF0000"/>
            </a:solidFill>
            <a:round/>
            <a:headEnd/>
            <a:tailEnd/>
          </a:ln>
        </p:spPr>
        <p:txBody>
          <a:bodyPr/>
          <a:lstStyle/>
          <a:p>
            <a:endParaRPr lang="en-US">
              <a:solidFill>
                <a:srgbClr val="000000"/>
              </a:solidFill>
            </a:endParaRPr>
          </a:p>
        </p:txBody>
      </p:sp>
      <p:sp>
        <p:nvSpPr>
          <p:cNvPr id="42" name="Line 62"/>
          <p:cNvSpPr>
            <a:spLocks noChangeShapeType="1"/>
          </p:cNvSpPr>
          <p:nvPr/>
        </p:nvSpPr>
        <p:spPr bwMode="auto">
          <a:xfrm flipH="1" flipV="1">
            <a:off x="7457365" y="990079"/>
            <a:ext cx="0" cy="228600"/>
          </a:xfrm>
          <a:prstGeom prst="line">
            <a:avLst/>
          </a:prstGeom>
          <a:noFill/>
          <a:ln w="28575">
            <a:solidFill>
              <a:srgbClr val="FF0000"/>
            </a:solidFill>
            <a:round/>
            <a:headEnd/>
            <a:tailEnd/>
          </a:ln>
        </p:spPr>
        <p:txBody>
          <a:bodyPr/>
          <a:lstStyle/>
          <a:p>
            <a:endParaRPr lang="en-US">
              <a:solidFill>
                <a:srgbClr val="000000"/>
              </a:solidFill>
            </a:endParaRPr>
          </a:p>
        </p:txBody>
      </p:sp>
      <p:sp>
        <p:nvSpPr>
          <p:cNvPr id="43" name="Line 63"/>
          <p:cNvSpPr>
            <a:spLocks noChangeShapeType="1"/>
          </p:cNvSpPr>
          <p:nvPr/>
        </p:nvSpPr>
        <p:spPr bwMode="auto">
          <a:xfrm flipH="1" flipV="1">
            <a:off x="7685965" y="990079"/>
            <a:ext cx="0" cy="228600"/>
          </a:xfrm>
          <a:prstGeom prst="line">
            <a:avLst/>
          </a:prstGeom>
          <a:noFill/>
          <a:ln w="28575">
            <a:solidFill>
              <a:srgbClr val="FF0000"/>
            </a:solidFill>
            <a:round/>
            <a:headEnd/>
            <a:tailEnd/>
          </a:ln>
        </p:spPr>
        <p:txBody>
          <a:bodyPr/>
          <a:lstStyle/>
          <a:p>
            <a:endParaRPr lang="en-US">
              <a:solidFill>
                <a:srgbClr val="000000"/>
              </a:solidFill>
            </a:endParaRPr>
          </a:p>
        </p:txBody>
      </p:sp>
      <p:sp>
        <p:nvSpPr>
          <p:cNvPr id="44" name="Line 64"/>
          <p:cNvSpPr>
            <a:spLocks noChangeShapeType="1"/>
          </p:cNvSpPr>
          <p:nvPr/>
        </p:nvSpPr>
        <p:spPr bwMode="auto">
          <a:xfrm>
            <a:off x="7695490" y="1102792"/>
            <a:ext cx="538162"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45" name="Line 65"/>
          <p:cNvSpPr>
            <a:spLocks noChangeShapeType="1"/>
          </p:cNvSpPr>
          <p:nvPr/>
        </p:nvSpPr>
        <p:spPr bwMode="auto">
          <a:xfrm>
            <a:off x="8233653" y="2017192"/>
            <a:ext cx="0" cy="571500"/>
          </a:xfrm>
          <a:prstGeom prst="line">
            <a:avLst/>
          </a:prstGeom>
          <a:noFill/>
          <a:ln w="28575">
            <a:solidFill>
              <a:srgbClr val="FF0000"/>
            </a:solidFill>
            <a:round/>
            <a:headEnd/>
            <a:tailEnd/>
          </a:ln>
        </p:spPr>
        <p:txBody>
          <a:bodyPr/>
          <a:lstStyle/>
          <a:p>
            <a:endParaRPr lang="en-US">
              <a:solidFill>
                <a:srgbClr val="000000"/>
              </a:solidFill>
            </a:endParaRPr>
          </a:p>
        </p:txBody>
      </p:sp>
      <p:sp>
        <p:nvSpPr>
          <p:cNvPr id="46" name="Line 66"/>
          <p:cNvSpPr>
            <a:spLocks noChangeShapeType="1"/>
          </p:cNvSpPr>
          <p:nvPr/>
        </p:nvSpPr>
        <p:spPr bwMode="auto">
          <a:xfrm>
            <a:off x="6519153" y="1102792"/>
            <a:ext cx="590550"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47" name="Line 67"/>
          <p:cNvSpPr>
            <a:spLocks noChangeShapeType="1"/>
          </p:cNvSpPr>
          <p:nvPr/>
        </p:nvSpPr>
        <p:spPr bwMode="auto">
          <a:xfrm>
            <a:off x="6519153" y="2588692"/>
            <a:ext cx="800100"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48" name="Line 68"/>
          <p:cNvSpPr>
            <a:spLocks noChangeShapeType="1"/>
          </p:cNvSpPr>
          <p:nvPr/>
        </p:nvSpPr>
        <p:spPr bwMode="auto">
          <a:xfrm flipV="1">
            <a:off x="6519153" y="1102792"/>
            <a:ext cx="0" cy="1485900"/>
          </a:xfrm>
          <a:prstGeom prst="line">
            <a:avLst/>
          </a:prstGeom>
          <a:noFill/>
          <a:ln w="28575">
            <a:solidFill>
              <a:srgbClr val="FF0000"/>
            </a:solidFill>
            <a:round/>
            <a:headEnd/>
            <a:tailEnd/>
          </a:ln>
        </p:spPr>
        <p:txBody>
          <a:bodyPr/>
          <a:lstStyle/>
          <a:p>
            <a:endParaRPr lang="en-US">
              <a:solidFill>
                <a:srgbClr val="000000"/>
              </a:solidFill>
            </a:endParaRPr>
          </a:p>
        </p:txBody>
      </p:sp>
      <p:sp>
        <p:nvSpPr>
          <p:cNvPr id="49" name="Line 100"/>
          <p:cNvSpPr>
            <a:spLocks noChangeShapeType="1"/>
          </p:cNvSpPr>
          <p:nvPr/>
        </p:nvSpPr>
        <p:spPr bwMode="auto">
          <a:xfrm flipV="1">
            <a:off x="7109703" y="875779"/>
            <a:ext cx="0" cy="457200"/>
          </a:xfrm>
          <a:prstGeom prst="line">
            <a:avLst/>
          </a:prstGeom>
          <a:noFill/>
          <a:ln w="28575">
            <a:solidFill>
              <a:srgbClr val="FF0000"/>
            </a:solidFill>
            <a:round/>
            <a:headEnd/>
            <a:tailEnd/>
          </a:ln>
        </p:spPr>
        <p:txBody>
          <a:bodyPr/>
          <a:lstStyle/>
          <a:p>
            <a:endParaRPr lang="en-US">
              <a:solidFill>
                <a:srgbClr val="000000"/>
              </a:solidFill>
            </a:endParaRPr>
          </a:p>
        </p:txBody>
      </p:sp>
      <p:sp>
        <p:nvSpPr>
          <p:cNvPr id="50" name="Line 101"/>
          <p:cNvSpPr>
            <a:spLocks noChangeShapeType="1"/>
          </p:cNvSpPr>
          <p:nvPr/>
        </p:nvSpPr>
        <p:spPr bwMode="auto">
          <a:xfrm flipH="1" flipV="1">
            <a:off x="7224003" y="990079"/>
            <a:ext cx="0" cy="228600"/>
          </a:xfrm>
          <a:prstGeom prst="line">
            <a:avLst/>
          </a:prstGeom>
          <a:noFill/>
          <a:ln w="28575">
            <a:solidFill>
              <a:srgbClr val="FF0000"/>
            </a:solidFill>
            <a:round/>
            <a:headEnd/>
            <a:tailEnd/>
          </a:ln>
        </p:spPr>
        <p:txBody>
          <a:bodyPr/>
          <a:lstStyle/>
          <a:p>
            <a:endParaRPr lang="en-US">
              <a:solidFill>
                <a:srgbClr val="000000"/>
              </a:solidFill>
            </a:endParaRPr>
          </a:p>
        </p:txBody>
      </p:sp>
      <p:sp>
        <p:nvSpPr>
          <p:cNvPr id="51" name="Text Box 132"/>
          <p:cNvSpPr txBox="1">
            <a:spLocks noChangeArrowheads="1"/>
          </p:cNvSpPr>
          <p:nvPr/>
        </p:nvSpPr>
        <p:spPr bwMode="auto">
          <a:xfrm>
            <a:off x="6965240" y="205854"/>
            <a:ext cx="768350" cy="641350"/>
          </a:xfrm>
          <a:prstGeom prst="rect">
            <a:avLst/>
          </a:prstGeom>
          <a:noFill/>
          <a:ln w="9525">
            <a:noFill/>
            <a:miter lim="800000"/>
            <a:headEnd/>
            <a:tailEnd/>
          </a:ln>
        </p:spPr>
        <p:txBody>
          <a:bodyPr wrap="none">
            <a:spAutoFit/>
          </a:bodyPr>
          <a:lstStyle/>
          <a:p>
            <a:pPr algn="l"/>
            <a:r>
              <a:rPr lang="en-US" sz="3600" dirty="0">
                <a:solidFill>
                  <a:srgbClr val="000000"/>
                </a:solidFill>
                <a:latin typeface="Symbol" pitchFamily="18" charset="2"/>
              </a:rPr>
              <a:t>D</a:t>
            </a:r>
            <a:r>
              <a:rPr lang="en-US" sz="3600" dirty="0">
                <a:solidFill>
                  <a:srgbClr val="000000"/>
                </a:solidFill>
              </a:rPr>
              <a:t>V</a:t>
            </a:r>
          </a:p>
        </p:txBody>
      </p:sp>
      <p:grpSp>
        <p:nvGrpSpPr>
          <p:cNvPr id="52" name="Group 143"/>
          <p:cNvGrpSpPr>
            <a:grpSpLocks/>
          </p:cNvGrpSpPr>
          <p:nvPr/>
        </p:nvGrpSpPr>
        <p:grpSpPr bwMode="auto">
          <a:xfrm>
            <a:off x="7701841" y="2952750"/>
            <a:ext cx="836613" cy="876301"/>
            <a:chOff x="1993" y="3200"/>
            <a:chExt cx="527" cy="552"/>
          </a:xfrm>
        </p:grpSpPr>
        <p:sp>
          <p:nvSpPr>
            <p:cNvPr id="53" name="Text Box 134"/>
            <p:cNvSpPr txBox="1">
              <a:spLocks noChangeArrowheads="1"/>
            </p:cNvSpPr>
            <p:nvPr/>
          </p:nvSpPr>
          <p:spPr bwMode="auto">
            <a:xfrm>
              <a:off x="2180" y="3348"/>
              <a:ext cx="340" cy="404"/>
            </a:xfrm>
            <a:prstGeom prst="rect">
              <a:avLst/>
            </a:prstGeom>
            <a:noFill/>
            <a:ln w="9525">
              <a:noFill/>
              <a:miter lim="800000"/>
              <a:headEnd/>
              <a:tailEnd/>
            </a:ln>
          </p:spPr>
          <p:txBody>
            <a:bodyPr wrap="none">
              <a:spAutoFit/>
            </a:bodyPr>
            <a:lstStyle/>
            <a:p>
              <a:pPr algn="l"/>
              <a:r>
                <a:rPr lang="en-US" sz="3600" dirty="0">
                  <a:solidFill>
                    <a:srgbClr val="000000"/>
                  </a:solidFill>
                </a:rPr>
                <a:t>Q</a:t>
              </a:r>
            </a:p>
          </p:txBody>
        </p:sp>
        <p:sp>
          <p:nvSpPr>
            <p:cNvPr id="54" name="Line 136"/>
            <p:cNvSpPr>
              <a:spLocks noChangeShapeType="1"/>
            </p:cNvSpPr>
            <p:nvPr/>
          </p:nvSpPr>
          <p:spPr bwMode="auto">
            <a:xfrm flipH="1" flipV="1">
              <a:off x="1993" y="3200"/>
              <a:ext cx="236" cy="243"/>
            </a:xfrm>
            <a:prstGeom prst="line">
              <a:avLst/>
            </a:prstGeom>
            <a:noFill/>
            <a:ln w="22225">
              <a:solidFill>
                <a:schemeClr val="tx1"/>
              </a:solidFill>
              <a:round/>
              <a:headEnd/>
              <a:tailEnd type="triangle" w="lg" len="lg"/>
            </a:ln>
          </p:spPr>
          <p:txBody>
            <a:bodyPr wrap="square">
              <a:spAutoFit/>
            </a:bodyPr>
            <a:lstStyle/>
            <a:p>
              <a:endParaRPr lang="en-US">
                <a:solidFill>
                  <a:srgbClr val="000000"/>
                </a:solidFill>
              </a:endParaRPr>
            </a:p>
          </p:txBody>
        </p:sp>
      </p:grpSp>
      <p:sp>
        <p:nvSpPr>
          <p:cNvPr id="56" name="Rectangle 12" descr="25%"/>
          <p:cNvSpPr>
            <a:spLocks noChangeArrowheads="1"/>
          </p:cNvSpPr>
          <p:nvPr/>
        </p:nvSpPr>
        <p:spPr bwMode="auto">
          <a:xfrm>
            <a:off x="4552950" y="1501775"/>
            <a:ext cx="295275" cy="1798637"/>
          </a:xfrm>
          <a:prstGeom prst="rect">
            <a:avLst/>
          </a:prstGeom>
          <a:pattFill prst="pct25">
            <a:fgClr>
              <a:srgbClr val="000000"/>
            </a:fgClr>
            <a:bgClr>
              <a:srgbClr val="FFFFFF"/>
            </a:bgClr>
          </a:pattFill>
          <a:ln w="22225">
            <a:solidFill>
              <a:srgbClr val="000000"/>
            </a:solidFill>
            <a:miter lim="800000"/>
            <a:headEnd/>
            <a:tailEnd/>
          </a:ln>
        </p:spPr>
        <p:txBody>
          <a:bodyPr/>
          <a:lstStyle/>
          <a:p>
            <a:endParaRPr lang="en-US">
              <a:solidFill>
                <a:srgbClr val="000000"/>
              </a:solidFill>
            </a:endParaRPr>
          </a:p>
        </p:txBody>
      </p:sp>
      <p:sp>
        <p:nvSpPr>
          <p:cNvPr id="57" name="Rectangle 13"/>
          <p:cNvSpPr>
            <a:spLocks noChangeArrowheads="1"/>
          </p:cNvSpPr>
          <p:nvPr/>
        </p:nvSpPr>
        <p:spPr bwMode="auto">
          <a:xfrm>
            <a:off x="4848225" y="1501775"/>
            <a:ext cx="295275" cy="1798637"/>
          </a:xfrm>
          <a:prstGeom prst="rect">
            <a:avLst/>
          </a:prstGeom>
          <a:noFill/>
          <a:ln w="22225">
            <a:solidFill>
              <a:srgbClr val="000000"/>
            </a:solidFill>
            <a:miter lim="800000"/>
            <a:headEnd/>
            <a:tailEnd/>
          </a:ln>
        </p:spPr>
        <p:txBody>
          <a:bodyPr/>
          <a:lstStyle/>
          <a:p>
            <a:endParaRPr lang="en-US">
              <a:solidFill>
                <a:srgbClr val="000000"/>
              </a:solidFill>
            </a:endParaRPr>
          </a:p>
        </p:txBody>
      </p:sp>
      <p:sp>
        <p:nvSpPr>
          <p:cNvPr id="58" name="Rectangle 14" descr="25%"/>
          <p:cNvSpPr>
            <a:spLocks noChangeArrowheads="1"/>
          </p:cNvSpPr>
          <p:nvPr/>
        </p:nvSpPr>
        <p:spPr bwMode="auto">
          <a:xfrm>
            <a:off x="5143500" y="1501775"/>
            <a:ext cx="296863" cy="1798637"/>
          </a:xfrm>
          <a:prstGeom prst="rect">
            <a:avLst/>
          </a:prstGeom>
          <a:pattFill prst="pct25">
            <a:fgClr>
              <a:srgbClr val="000000"/>
            </a:fgClr>
            <a:bgClr>
              <a:srgbClr val="FFFFFF"/>
            </a:bgClr>
          </a:pattFill>
          <a:ln w="22225">
            <a:solidFill>
              <a:srgbClr val="000000"/>
            </a:solidFill>
            <a:miter lim="800000"/>
            <a:headEnd/>
            <a:tailEnd/>
          </a:ln>
        </p:spPr>
        <p:txBody>
          <a:bodyPr/>
          <a:lstStyle/>
          <a:p>
            <a:endParaRPr lang="en-US">
              <a:solidFill>
                <a:srgbClr val="000000"/>
              </a:solidFill>
            </a:endParaRPr>
          </a:p>
        </p:txBody>
      </p:sp>
      <p:sp>
        <p:nvSpPr>
          <p:cNvPr id="59" name="Line 15"/>
          <p:cNvSpPr>
            <a:spLocks noChangeShapeType="1"/>
          </p:cNvSpPr>
          <p:nvPr/>
        </p:nvSpPr>
        <p:spPr bwMode="auto">
          <a:xfrm>
            <a:off x="5586412" y="1758950"/>
            <a:ext cx="2952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60" name="Line 16"/>
          <p:cNvSpPr>
            <a:spLocks noChangeShapeType="1"/>
          </p:cNvSpPr>
          <p:nvPr/>
        </p:nvSpPr>
        <p:spPr bwMode="auto">
          <a:xfrm>
            <a:off x="5586412" y="2143125"/>
            <a:ext cx="2952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61" name="Line 17"/>
          <p:cNvSpPr>
            <a:spLocks noChangeShapeType="1"/>
          </p:cNvSpPr>
          <p:nvPr/>
        </p:nvSpPr>
        <p:spPr bwMode="auto">
          <a:xfrm>
            <a:off x="5586412" y="2528887"/>
            <a:ext cx="2952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62" name="Line 18"/>
          <p:cNvSpPr>
            <a:spLocks noChangeShapeType="1"/>
          </p:cNvSpPr>
          <p:nvPr/>
        </p:nvSpPr>
        <p:spPr bwMode="auto">
          <a:xfrm>
            <a:off x="5586412" y="2914650"/>
            <a:ext cx="2952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63" name="Line 19"/>
          <p:cNvSpPr>
            <a:spLocks noChangeShapeType="1"/>
          </p:cNvSpPr>
          <p:nvPr/>
        </p:nvSpPr>
        <p:spPr bwMode="auto">
          <a:xfrm>
            <a:off x="4257675" y="1628775"/>
            <a:ext cx="0" cy="257175"/>
          </a:xfrm>
          <a:prstGeom prst="line">
            <a:avLst/>
          </a:prstGeom>
          <a:noFill/>
          <a:ln w="22225">
            <a:solidFill>
              <a:srgbClr val="000000"/>
            </a:solidFill>
            <a:round/>
            <a:headEnd/>
            <a:tailEnd/>
          </a:ln>
        </p:spPr>
        <p:txBody>
          <a:bodyPr/>
          <a:lstStyle/>
          <a:p>
            <a:endParaRPr lang="en-US">
              <a:solidFill>
                <a:srgbClr val="000000"/>
              </a:solidFill>
            </a:endParaRPr>
          </a:p>
        </p:txBody>
      </p:sp>
      <p:sp>
        <p:nvSpPr>
          <p:cNvPr id="64" name="Line 20"/>
          <p:cNvSpPr>
            <a:spLocks noChangeShapeType="1"/>
          </p:cNvSpPr>
          <p:nvPr/>
        </p:nvSpPr>
        <p:spPr bwMode="auto">
          <a:xfrm>
            <a:off x="4110037" y="1758950"/>
            <a:ext cx="2952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65" name="Line 21"/>
          <p:cNvSpPr>
            <a:spLocks noChangeShapeType="1"/>
          </p:cNvSpPr>
          <p:nvPr/>
        </p:nvSpPr>
        <p:spPr bwMode="auto">
          <a:xfrm>
            <a:off x="4257675" y="2014537"/>
            <a:ext cx="0" cy="257175"/>
          </a:xfrm>
          <a:prstGeom prst="line">
            <a:avLst/>
          </a:prstGeom>
          <a:noFill/>
          <a:ln w="22225">
            <a:solidFill>
              <a:srgbClr val="000000"/>
            </a:solidFill>
            <a:round/>
            <a:headEnd/>
            <a:tailEnd/>
          </a:ln>
        </p:spPr>
        <p:txBody>
          <a:bodyPr/>
          <a:lstStyle/>
          <a:p>
            <a:endParaRPr lang="en-US">
              <a:solidFill>
                <a:srgbClr val="000000"/>
              </a:solidFill>
            </a:endParaRPr>
          </a:p>
        </p:txBody>
      </p:sp>
      <p:sp>
        <p:nvSpPr>
          <p:cNvPr id="66" name="Line 22"/>
          <p:cNvSpPr>
            <a:spLocks noChangeShapeType="1"/>
          </p:cNvSpPr>
          <p:nvPr/>
        </p:nvSpPr>
        <p:spPr bwMode="auto">
          <a:xfrm>
            <a:off x="4110037" y="2143125"/>
            <a:ext cx="2952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67" name="Line 23"/>
          <p:cNvSpPr>
            <a:spLocks noChangeShapeType="1"/>
          </p:cNvSpPr>
          <p:nvPr/>
        </p:nvSpPr>
        <p:spPr bwMode="auto">
          <a:xfrm>
            <a:off x="4257675" y="2400300"/>
            <a:ext cx="0" cy="257175"/>
          </a:xfrm>
          <a:prstGeom prst="line">
            <a:avLst/>
          </a:prstGeom>
          <a:noFill/>
          <a:ln w="22225">
            <a:solidFill>
              <a:srgbClr val="000000"/>
            </a:solidFill>
            <a:round/>
            <a:headEnd/>
            <a:tailEnd/>
          </a:ln>
        </p:spPr>
        <p:txBody>
          <a:bodyPr/>
          <a:lstStyle/>
          <a:p>
            <a:endParaRPr lang="en-US">
              <a:solidFill>
                <a:srgbClr val="000000"/>
              </a:solidFill>
            </a:endParaRPr>
          </a:p>
        </p:txBody>
      </p:sp>
      <p:sp>
        <p:nvSpPr>
          <p:cNvPr id="68" name="Line 24"/>
          <p:cNvSpPr>
            <a:spLocks noChangeShapeType="1"/>
          </p:cNvSpPr>
          <p:nvPr/>
        </p:nvSpPr>
        <p:spPr bwMode="auto">
          <a:xfrm>
            <a:off x="4110037" y="2528887"/>
            <a:ext cx="2952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69" name="Line 25"/>
          <p:cNvSpPr>
            <a:spLocks noChangeShapeType="1"/>
          </p:cNvSpPr>
          <p:nvPr/>
        </p:nvSpPr>
        <p:spPr bwMode="auto">
          <a:xfrm>
            <a:off x="4257675" y="2786062"/>
            <a:ext cx="0" cy="257175"/>
          </a:xfrm>
          <a:prstGeom prst="line">
            <a:avLst/>
          </a:prstGeom>
          <a:noFill/>
          <a:ln w="22225">
            <a:solidFill>
              <a:srgbClr val="000000"/>
            </a:solidFill>
            <a:round/>
            <a:headEnd/>
            <a:tailEnd/>
          </a:ln>
        </p:spPr>
        <p:txBody>
          <a:bodyPr/>
          <a:lstStyle/>
          <a:p>
            <a:endParaRPr lang="en-US">
              <a:solidFill>
                <a:srgbClr val="000000"/>
              </a:solidFill>
            </a:endParaRPr>
          </a:p>
        </p:txBody>
      </p:sp>
      <p:sp>
        <p:nvSpPr>
          <p:cNvPr id="70" name="Line 26"/>
          <p:cNvSpPr>
            <a:spLocks noChangeShapeType="1"/>
          </p:cNvSpPr>
          <p:nvPr/>
        </p:nvSpPr>
        <p:spPr bwMode="auto">
          <a:xfrm>
            <a:off x="4110037" y="2914650"/>
            <a:ext cx="2952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71" name="Freeform 27"/>
          <p:cNvSpPr>
            <a:spLocks/>
          </p:cNvSpPr>
          <p:nvPr/>
        </p:nvSpPr>
        <p:spPr bwMode="auto">
          <a:xfrm>
            <a:off x="4984750" y="1009650"/>
            <a:ext cx="63500" cy="839787"/>
          </a:xfrm>
          <a:custGeom>
            <a:avLst/>
            <a:gdLst>
              <a:gd name="T0" fmla="*/ 359 w 725"/>
              <a:gd name="T1" fmla="*/ 0 h 357"/>
              <a:gd name="T2" fmla="*/ 0 w 725"/>
              <a:gd name="T3" fmla="*/ 172 h 357"/>
              <a:gd name="T4" fmla="*/ 0 60000 65536"/>
              <a:gd name="T5" fmla="*/ 0 60000 65536"/>
              <a:gd name="T6" fmla="*/ 0 w 725"/>
              <a:gd name="T7" fmla="*/ 0 h 357"/>
              <a:gd name="T8" fmla="*/ 725 w 725"/>
              <a:gd name="T9" fmla="*/ 357 h 357"/>
            </a:gdLst>
            <a:ahLst/>
            <a:cxnLst>
              <a:cxn ang="T4">
                <a:pos x="T0" y="T1"/>
              </a:cxn>
              <a:cxn ang="T5">
                <a:pos x="T2" y="T3"/>
              </a:cxn>
            </a:cxnLst>
            <a:rect l="T6" t="T7" r="T8" b="T9"/>
            <a:pathLst>
              <a:path w="725" h="357">
                <a:moveTo>
                  <a:pt x="725" y="0"/>
                </a:moveTo>
                <a:lnTo>
                  <a:pt x="0" y="357"/>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72" name="Freeform 28"/>
          <p:cNvSpPr>
            <a:spLocks/>
          </p:cNvSpPr>
          <p:nvPr/>
        </p:nvSpPr>
        <p:spPr bwMode="auto">
          <a:xfrm>
            <a:off x="3763962" y="3138487"/>
            <a:ext cx="1249363" cy="11112"/>
          </a:xfrm>
          <a:custGeom>
            <a:avLst/>
            <a:gdLst>
              <a:gd name="T0" fmla="*/ 0 w 859"/>
              <a:gd name="T1" fmla="*/ 4 h 8"/>
              <a:gd name="T2" fmla="*/ 426 w 859"/>
              <a:gd name="T3" fmla="*/ 0 h 8"/>
              <a:gd name="T4" fmla="*/ 0 60000 65536"/>
              <a:gd name="T5" fmla="*/ 0 60000 65536"/>
              <a:gd name="T6" fmla="*/ 0 w 859"/>
              <a:gd name="T7" fmla="*/ 0 h 8"/>
              <a:gd name="T8" fmla="*/ 859 w 859"/>
              <a:gd name="T9" fmla="*/ 8 h 8"/>
            </a:gdLst>
            <a:ahLst/>
            <a:cxnLst>
              <a:cxn ang="T4">
                <a:pos x="T0" y="T1"/>
              </a:cxn>
              <a:cxn ang="T5">
                <a:pos x="T2" y="T3"/>
              </a:cxn>
            </a:cxnLst>
            <a:rect l="T6" t="T7" r="T8" b="T9"/>
            <a:pathLst>
              <a:path w="859" h="8">
                <a:moveTo>
                  <a:pt x="0" y="8"/>
                </a:moveTo>
                <a:lnTo>
                  <a:pt x="859"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73" name="Freeform 29"/>
          <p:cNvSpPr>
            <a:spLocks/>
          </p:cNvSpPr>
          <p:nvPr/>
        </p:nvSpPr>
        <p:spPr bwMode="auto">
          <a:xfrm>
            <a:off x="4702175" y="2708275"/>
            <a:ext cx="314325" cy="430212"/>
          </a:xfrm>
          <a:custGeom>
            <a:avLst/>
            <a:gdLst>
              <a:gd name="T0" fmla="*/ 2 w 384"/>
              <a:gd name="T1" fmla="*/ 1 h 603"/>
              <a:gd name="T2" fmla="*/ 0 w 384"/>
              <a:gd name="T3" fmla="*/ 0 h 603"/>
              <a:gd name="T4" fmla="*/ 0 60000 65536"/>
              <a:gd name="T5" fmla="*/ 0 60000 65536"/>
              <a:gd name="T6" fmla="*/ 0 w 384"/>
              <a:gd name="T7" fmla="*/ 0 h 603"/>
              <a:gd name="T8" fmla="*/ 384 w 384"/>
              <a:gd name="T9" fmla="*/ 603 h 603"/>
            </a:gdLst>
            <a:ahLst/>
            <a:cxnLst>
              <a:cxn ang="T4">
                <a:pos x="T0" y="T1"/>
              </a:cxn>
              <a:cxn ang="T5">
                <a:pos x="T2" y="T3"/>
              </a:cxn>
            </a:cxnLst>
            <a:rect l="T6" t="T7" r="T8" b="T9"/>
            <a:pathLst>
              <a:path w="384" h="603">
                <a:moveTo>
                  <a:pt x="384" y="603"/>
                </a:moveTo>
                <a:lnTo>
                  <a:pt x="0" y="0"/>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74" name="Freeform 30"/>
          <p:cNvSpPr>
            <a:spLocks/>
          </p:cNvSpPr>
          <p:nvPr/>
        </p:nvSpPr>
        <p:spPr bwMode="auto">
          <a:xfrm>
            <a:off x="5021262" y="2887662"/>
            <a:ext cx="250825" cy="247650"/>
          </a:xfrm>
          <a:custGeom>
            <a:avLst/>
            <a:gdLst>
              <a:gd name="T0" fmla="*/ 0 w 307"/>
              <a:gd name="T1" fmla="*/ 0 h 348"/>
              <a:gd name="T2" fmla="*/ 2 w 307"/>
              <a:gd name="T3" fmla="*/ 0 h 348"/>
              <a:gd name="T4" fmla="*/ 0 60000 65536"/>
              <a:gd name="T5" fmla="*/ 0 60000 65536"/>
              <a:gd name="T6" fmla="*/ 0 w 307"/>
              <a:gd name="T7" fmla="*/ 0 h 348"/>
              <a:gd name="T8" fmla="*/ 307 w 307"/>
              <a:gd name="T9" fmla="*/ 348 h 348"/>
            </a:gdLst>
            <a:ahLst/>
            <a:cxnLst>
              <a:cxn ang="T4">
                <a:pos x="T0" y="T1"/>
              </a:cxn>
              <a:cxn ang="T5">
                <a:pos x="T2" y="T3"/>
              </a:cxn>
            </a:cxnLst>
            <a:rect l="T6" t="T7" r="T8" b="T9"/>
            <a:pathLst>
              <a:path w="307" h="348">
                <a:moveTo>
                  <a:pt x="0" y="348"/>
                </a:moveTo>
                <a:lnTo>
                  <a:pt x="307" y="0"/>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75" name="Text Box 31"/>
          <p:cNvSpPr txBox="1">
            <a:spLocks noChangeArrowheads="1"/>
          </p:cNvSpPr>
          <p:nvPr/>
        </p:nvSpPr>
        <p:spPr bwMode="auto">
          <a:xfrm>
            <a:off x="1792287" y="2876550"/>
            <a:ext cx="2181225" cy="611187"/>
          </a:xfrm>
          <a:prstGeom prst="rect">
            <a:avLst/>
          </a:prstGeom>
          <a:noFill/>
          <a:ln w="9525">
            <a:noFill/>
            <a:miter lim="800000"/>
            <a:headEnd/>
            <a:tailEnd/>
          </a:ln>
        </p:spPr>
        <p:txBody>
          <a:bodyPr/>
          <a:lstStyle/>
          <a:p>
            <a:pPr algn="l"/>
            <a:r>
              <a:rPr lang="en-US" dirty="0">
                <a:solidFill>
                  <a:srgbClr val="000000"/>
                </a:solidFill>
              </a:rPr>
              <a:t>conductors</a:t>
            </a:r>
          </a:p>
        </p:txBody>
      </p:sp>
      <p:sp>
        <p:nvSpPr>
          <p:cNvPr id="76" name="Text Box 32"/>
          <p:cNvSpPr txBox="1">
            <a:spLocks noChangeArrowheads="1"/>
          </p:cNvSpPr>
          <p:nvPr/>
        </p:nvSpPr>
        <p:spPr bwMode="auto">
          <a:xfrm>
            <a:off x="4759325" y="546100"/>
            <a:ext cx="1830388" cy="581025"/>
          </a:xfrm>
          <a:prstGeom prst="rect">
            <a:avLst/>
          </a:prstGeom>
          <a:noFill/>
          <a:ln w="9525">
            <a:noFill/>
            <a:miter lim="800000"/>
            <a:headEnd/>
            <a:tailEnd/>
          </a:ln>
        </p:spPr>
        <p:txBody>
          <a:bodyPr/>
          <a:lstStyle/>
          <a:p>
            <a:pPr algn="l"/>
            <a:r>
              <a:rPr lang="en-US" dirty="0">
                <a:solidFill>
                  <a:srgbClr val="000000"/>
                </a:solidFill>
              </a:rPr>
              <a:t>insulator</a:t>
            </a:r>
          </a:p>
        </p:txBody>
      </p:sp>
    </p:spTree>
    <p:extLst>
      <p:ext uri="{BB962C8B-B14F-4D97-AF65-F5344CB8AC3E}">
        <p14:creationId xmlns:p14="http://schemas.microsoft.com/office/powerpoint/2010/main" val="4062252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20" descr="TS02_Metallized_Polyester_Film_Capacitor"/>
          <p:cNvPicPr>
            <a:picLocks noChangeAspect="1" noChangeArrowheads="1"/>
          </p:cNvPicPr>
          <p:nvPr/>
        </p:nvPicPr>
        <p:blipFill>
          <a:blip r:embed="rId3" cstate="print"/>
          <a:srcRect/>
          <a:stretch>
            <a:fillRect/>
          </a:stretch>
        </p:blipFill>
        <p:spPr bwMode="auto">
          <a:xfrm>
            <a:off x="4960938" y="1619250"/>
            <a:ext cx="3190875" cy="2895600"/>
          </a:xfrm>
          <a:prstGeom prst="rect">
            <a:avLst/>
          </a:prstGeom>
          <a:noFill/>
          <a:ln w="9525">
            <a:noFill/>
            <a:miter lim="800000"/>
            <a:headEnd/>
            <a:tailEnd/>
          </a:ln>
        </p:spPr>
      </p:pic>
      <p:sp>
        <p:nvSpPr>
          <p:cNvPr id="465926" name="Rectangle 6"/>
          <p:cNvSpPr>
            <a:spLocks noChangeArrowheads="1"/>
          </p:cNvSpPr>
          <p:nvPr/>
        </p:nvSpPr>
        <p:spPr bwMode="auto">
          <a:xfrm>
            <a:off x="6045200" y="5424488"/>
            <a:ext cx="2324100" cy="606425"/>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7175" name="Rectangle 8"/>
          <p:cNvSpPr>
            <a:spLocks noChangeArrowheads="1"/>
          </p:cNvSpPr>
          <p:nvPr/>
        </p:nvSpPr>
        <p:spPr bwMode="auto">
          <a:xfrm>
            <a:off x="379413" y="434975"/>
            <a:ext cx="8296275" cy="1373188"/>
          </a:xfrm>
          <a:prstGeom prst="rect">
            <a:avLst/>
          </a:prstGeom>
          <a:noFill/>
          <a:ln w="15875" algn="ctr">
            <a:noFill/>
            <a:miter lim="800000"/>
            <a:headEnd/>
            <a:tailEnd/>
          </a:ln>
        </p:spPr>
        <p:txBody>
          <a:bodyPr wrap="none" anchor="ctr">
            <a:spAutoFit/>
          </a:bodyPr>
          <a:lstStyle/>
          <a:p>
            <a:pPr algn="l"/>
            <a:r>
              <a:rPr lang="en-US">
                <a:solidFill>
                  <a:srgbClr val="A50021"/>
                </a:solidFill>
              </a:rPr>
              <a:t>Capacitor of capacitance 5.5 </a:t>
            </a:r>
            <a:r>
              <a:rPr lang="en-US">
                <a:solidFill>
                  <a:srgbClr val="A50021"/>
                </a:solidFill>
                <a:latin typeface="Symbol" pitchFamily="18" charset="2"/>
              </a:rPr>
              <a:t>m</a:t>
            </a:r>
            <a:r>
              <a:rPr lang="en-US">
                <a:solidFill>
                  <a:srgbClr val="A50021"/>
                </a:solidFill>
              </a:rPr>
              <a:t>F is connected to a</a:t>
            </a:r>
          </a:p>
          <a:p>
            <a:pPr algn="l"/>
            <a:r>
              <a:rPr lang="en-US">
                <a:solidFill>
                  <a:srgbClr val="A50021"/>
                </a:solidFill>
              </a:rPr>
              <a:t>potential difference of 18 V. How many e</a:t>
            </a:r>
            <a:r>
              <a:rPr lang="en-US" baseline="30000">
                <a:solidFill>
                  <a:srgbClr val="A50021"/>
                </a:solidFill>
              </a:rPr>
              <a:t>–</a:t>
            </a:r>
            <a:r>
              <a:rPr lang="en-US">
                <a:solidFill>
                  <a:srgbClr val="A50021"/>
                </a:solidFill>
              </a:rPr>
              <a:t> will move</a:t>
            </a:r>
          </a:p>
          <a:p>
            <a:pPr algn="l"/>
            <a:r>
              <a:rPr lang="en-US">
                <a:solidFill>
                  <a:srgbClr val="A50021"/>
                </a:solidFill>
              </a:rPr>
              <a:t>from one plate to the other? </a:t>
            </a:r>
          </a:p>
        </p:txBody>
      </p:sp>
      <p:graphicFrame>
        <p:nvGraphicFramePr>
          <p:cNvPr id="465929" name="Object 9"/>
          <p:cNvGraphicFramePr>
            <a:graphicFrameLocks noChangeAspect="1"/>
          </p:cNvGraphicFramePr>
          <p:nvPr/>
        </p:nvGraphicFramePr>
        <p:xfrm>
          <a:off x="1343025" y="2106613"/>
          <a:ext cx="1130300" cy="842962"/>
        </p:xfrm>
        <a:graphic>
          <a:graphicData uri="http://schemas.openxmlformats.org/presentationml/2006/ole">
            <mc:AlternateContent xmlns:mc="http://schemas.openxmlformats.org/markup-compatibility/2006">
              <mc:Choice xmlns:v="urn:schemas-microsoft-com:vml" Requires="v">
                <p:oleObj spid="_x0000_s12374" name="Equation" r:id="rId4" imgW="1130040" imgH="838080" progId="Equation.3">
                  <p:embed/>
                </p:oleObj>
              </mc:Choice>
              <mc:Fallback>
                <p:oleObj name="Equation" r:id="rId4" imgW="113004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2106613"/>
                        <a:ext cx="1130300"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5931" name="Object 11"/>
          <p:cNvGraphicFramePr>
            <a:graphicFrameLocks noChangeAspect="1"/>
          </p:cNvGraphicFramePr>
          <p:nvPr/>
        </p:nvGraphicFramePr>
        <p:xfrm>
          <a:off x="1322388" y="3317875"/>
          <a:ext cx="1447800" cy="344488"/>
        </p:xfrm>
        <a:graphic>
          <a:graphicData uri="http://schemas.openxmlformats.org/presentationml/2006/ole">
            <mc:AlternateContent xmlns:mc="http://schemas.openxmlformats.org/markup-compatibility/2006">
              <mc:Choice xmlns:v="urn:schemas-microsoft-com:vml" Requires="v">
                <p:oleObj spid="_x0000_s12375" name="Equation" r:id="rId6" imgW="1447560" imgH="342720" progId="Equation.3">
                  <p:embed/>
                </p:oleObj>
              </mc:Choice>
              <mc:Fallback>
                <p:oleObj name="Equation" r:id="rId6" imgW="144756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2388" y="3317875"/>
                        <a:ext cx="1447800" cy="34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5933" name="Text Box 13"/>
          <p:cNvSpPr txBox="1">
            <a:spLocks noChangeArrowheads="1"/>
          </p:cNvSpPr>
          <p:nvPr/>
        </p:nvSpPr>
        <p:spPr bwMode="auto">
          <a:xfrm>
            <a:off x="1571625" y="3859213"/>
            <a:ext cx="3748088" cy="519112"/>
          </a:xfrm>
          <a:prstGeom prst="rect">
            <a:avLst/>
          </a:prstGeom>
          <a:noFill/>
          <a:ln w="9525">
            <a:noFill/>
            <a:miter lim="800000"/>
            <a:headEnd/>
            <a:tailEnd/>
          </a:ln>
        </p:spPr>
        <p:txBody>
          <a:bodyPr wrap="none">
            <a:spAutoFit/>
          </a:bodyPr>
          <a:lstStyle/>
          <a:p>
            <a:pPr algn="l"/>
            <a:r>
              <a:rPr lang="en-US">
                <a:solidFill>
                  <a:srgbClr val="000000"/>
                </a:solidFill>
              </a:rPr>
              <a:t>=  (5.5 x 10</a:t>
            </a:r>
            <a:r>
              <a:rPr lang="en-US" baseline="30000">
                <a:solidFill>
                  <a:srgbClr val="000000"/>
                </a:solidFill>
              </a:rPr>
              <a:t>–6</a:t>
            </a:r>
            <a:r>
              <a:rPr lang="en-US">
                <a:solidFill>
                  <a:srgbClr val="000000"/>
                </a:solidFill>
              </a:rPr>
              <a:t> F) (18 V)</a:t>
            </a:r>
          </a:p>
        </p:txBody>
      </p:sp>
      <p:sp>
        <p:nvSpPr>
          <p:cNvPr id="465934" name="Text Box 14"/>
          <p:cNvSpPr txBox="1">
            <a:spLocks noChangeArrowheads="1"/>
          </p:cNvSpPr>
          <p:nvPr/>
        </p:nvSpPr>
        <p:spPr bwMode="auto">
          <a:xfrm>
            <a:off x="1571625" y="4510088"/>
            <a:ext cx="2125663" cy="519112"/>
          </a:xfrm>
          <a:prstGeom prst="rect">
            <a:avLst/>
          </a:prstGeom>
          <a:noFill/>
          <a:ln w="9525">
            <a:noFill/>
            <a:miter lim="800000"/>
            <a:headEnd/>
            <a:tailEnd/>
          </a:ln>
        </p:spPr>
        <p:txBody>
          <a:bodyPr wrap="none">
            <a:spAutoFit/>
          </a:bodyPr>
          <a:lstStyle/>
          <a:p>
            <a:pPr algn="l"/>
            <a:r>
              <a:rPr lang="en-US">
                <a:solidFill>
                  <a:srgbClr val="000000"/>
                </a:solidFill>
              </a:rPr>
              <a:t>=  9.9 x 10</a:t>
            </a:r>
            <a:r>
              <a:rPr lang="en-US" baseline="30000">
                <a:solidFill>
                  <a:srgbClr val="000000"/>
                </a:solidFill>
              </a:rPr>
              <a:t>–5</a:t>
            </a:r>
            <a:endParaRPr lang="en-US">
              <a:solidFill>
                <a:srgbClr val="000000"/>
              </a:solidFill>
            </a:endParaRPr>
          </a:p>
        </p:txBody>
      </p:sp>
      <p:graphicFrame>
        <p:nvGraphicFramePr>
          <p:cNvPr id="465935" name="Object 15"/>
          <p:cNvGraphicFramePr>
            <a:graphicFrameLocks noChangeAspect="1"/>
          </p:cNvGraphicFramePr>
          <p:nvPr/>
        </p:nvGraphicFramePr>
        <p:xfrm>
          <a:off x="2936875" y="5283200"/>
          <a:ext cx="2425700" cy="995363"/>
        </p:xfrm>
        <a:graphic>
          <a:graphicData uri="http://schemas.openxmlformats.org/presentationml/2006/ole">
            <mc:AlternateContent xmlns:mc="http://schemas.openxmlformats.org/markup-compatibility/2006">
              <mc:Choice xmlns:v="urn:schemas-microsoft-com:vml" Requires="v">
                <p:oleObj spid="_x0000_s12376" name="Equation" r:id="rId8" imgW="2425680" imgH="990360" progId="Equation.3">
                  <p:embed/>
                </p:oleObj>
              </mc:Choice>
              <mc:Fallback>
                <p:oleObj name="Equation" r:id="rId8" imgW="2425680" imgH="9903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6875" y="5283200"/>
                        <a:ext cx="2425700" cy="99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5936" name="Text Box 16"/>
          <p:cNvSpPr txBox="1">
            <a:spLocks noChangeArrowheads="1"/>
          </p:cNvSpPr>
          <p:nvPr/>
        </p:nvSpPr>
        <p:spPr bwMode="auto">
          <a:xfrm>
            <a:off x="5611813" y="5486400"/>
            <a:ext cx="2655887" cy="519113"/>
          </a:xfrm>
          <a:prstGeom prst="rect">
            <a:avLst/>
          </a:prstGeom>
          <a:noFill/>
          <a:ln w="9525">
            <a:noFill/>
            <a:miter lim="800000"/>
            <a:headEnd/>
            <a:tailEnd/>
          </a:ln>
        </p:spPr>
        <p:txBody>
          <a:bodyPr wrap="none">
            <a:spAutoFit/>
          </a:bodyPr>
          <a:lstStyle/>
          <a:p>
            <a:pPr algn="l"/>
            <a:r>
              <a:rPr lang="en-US">
                <a:solidFill>
                  <a:srgbClr val="000000"/>
                </a:solidFill>
              </a:rPr>
              <a:t>=   6.2 x 10</a:t>
            </a:r>
            <a:r>
              <a:rPr lang="en-US" baseline="30000">
                <a:solidFill>
                  <a:srgbClr val="000000"/>
                </a:solidFill>
              </a:rPr>
              <a:t>14</a:t>
            </a:r>
            <a:r>
              <a:rPr lang="en-US">
                <a:solidFill>
                  <a:srgbClr val="000000"/>
                </a:solidFill>
              </a:rPr>
              <a:t> e</a:t>
            </a:r>
            <a:r>
              <a:rPr lang="en-US" baseline="30000">
                <a:solidFill>
                  <a:srgbClr val="000000"/>
                </a:solidFill>
              </a:rPr>
              <a:t>–</a:t>
            </a:r>
          </a:p>
        </p:txBody>
      </p:sp>
      <p:sp>
        <p:nvSpPr>
          <p:cNvPr id="465937" name="Text Box 17"/>
          <p:cNvSpPr txBox="1">
            <a:spLocks noChangeArrowheads="1"/>
          </p:cNvSpPr>
          <p:nvPr/>
        </p:nvSpPr>
        <p:spPr bwMode="auto">
          <a:xfrm>
            <a:off x="792163" y="5489575"/>
            <a:ext cx="2076450" cy="519113"/>
          </a:xfrm>
          <a:prstGeom prst="rect">
            <a:avLst/>
          </a:prstGeom>
          <a:noFill/>
          <a:ln w="9525">
            <a:noFill/>
            <a:miter lim="800000"/>
            <a:headEnd/>
            <a:tailEnd/>
          </a:ln>
        </p:spPr>
        <p:txBody>
          <a:bodyPr wrap="none">
            <a:spAutoFit/>
          </a:bodyPr>
          <a:lstStyle/>
          <a:p>
            <a:pPr algn="l"/>
            <a:r>
              <a:rPr lang="en-US">
                <a:solidFill>
                  <a:srgbClr val="000000"/>
                </a:solidFill>
              </a:rPr>
              <a:t>9.9 x 10</a:t>
            </a:r>
            <a:r>
              <a:rPr lang="en-US" baseline="30000">
                <a:solidFill>
                  <a:srgbClr val="000000"/>
                </a:solidFill>
              </a:rPr>
              <a:t>–5</a:t>
            </a:r>
            <a:r>
              <a:rPr lang="en-US">
                <a:solidFill>
                  <a:srgbClr val="000000"/>
                </a:solidFill>
              </a:rPr>
              <a:t> C</a:t>
            </a:r>
            <a:endParaRPr lang="en-US" baseline="30000">
              <a:solidFill>
                <a:srgbClr val="000000"/>
              </a:solidFill>
            </a:endParaRPr>
          </a:p>
        </p:txBody>
      </p:sp>
      <p:sp>
        <p:nvSpPr>
          <p:cNvPr id="465941" name="Line 21"/>
          <p:cNvSpPr>
            <a:spLocks noChangeShapeType="1"/>
          </p:cNvSpPr>
          <p:nvPr/>
        </p:nvSpPr>
        <p:spPr bwMode="auto">
          <a:xfrm flipV="1">
            <a:off x="2436813" y="5545138"/>
            <a:ext cx="377825" cy="471487"/>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465942" name="Line 22"/>
          <p:cNvSpPr>
            <a:spLocks noChangeShapeType="1"/>
          </p:cNvSpPr>
          <p:nvPr/>
        </p:nvSpPr>
        <p:spPr bwMode="auto">
          <a:xfrm flipV="1">
            <a:off x="4854575" y="5783263"/>
            <a:ext cx="377825" cy="471487"/>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465943" name="Text Box 23"/>
          <p:cNvSpPr txBox="1">
            <a:spLocks noChangeArrowheads="1"/>
          </p:cNvSpPr>
          <p:nvPr/>
        </p:nvSpPr>
        <p:spPr bwMode="auto">
          <a:xfrm>
            <a:off x="3609975" y="4510088"/>
            <a:ext cx="441325" cy="519112"/>
          </a:xfrm>
          <a:prstGeom prst="rect">
            <a:avLst/>
          </a:prstGeom>
          <a:noFill/>
          <a:ln w="9525">
            <a:noFill/>
            <a:miter lim="800000"/>
            <a:headEnd/>
            <a:tailEnd/>
          </a:ln>
        </p:spPr>
        <p:txBody>
          <a:bodyPr wrap="none">
            <a:spAutoFit/>
          </a:bodyPr>
          <a:lstStyle/>
          <a:p>
            <a:pPr algn="l"/>
            <a:r>
              <a:rPr lang="en-US">
                <a:solidFill>
                  <a:srgbClr val="000000"/>
                </a:solidFill>
              </a:rPr>
              <a:t>C</a:t>
            </a:r>
          </a:p>
        </p:txBody>
      </p:sp>
    </p:spTree>
    <p:extLst>
      <p:ext uri="{BB962C8B-B14F-4D97-AF65-F5344CB8AC3E}">
        <p14:creationId xmlns:p14="http://schemas.microsoft.com/office/powerpoint/2010/main" val="688613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65929"/>
                                        </p:tgtEl>
                                        <p:attrNameLst>
                                          <p:attrName>style.visibility</p:attrName>
                                        </p:attrNameLst>
                                      </p:cBhvr>
                                      <p:to>
                                        <p:strVal val="visible"/>
                                      </p:to>
                                    </p:set>
                                    <p:animEffect transition="in" filter="fade">
                                      <p:cBhvr>
                                        <p:cTn id="7" dur="2000"/>
                                        <p:tgtEl>
                                          <p:spTgt spid="465929"/>
                                        </p:tgtEl>
                                      </p:cBhvr>
                                    </p:animEffect>
                                    <p:anim calcmode="lin" valueType="num">
                                      <p:cBhvr>
                                        <p:cTn id="8" dur="2000" fill="hold"/>
                                        <p:tgtEl>
                                          <p:spTgt spid="465929"/>
                                        </p:tgtEl>
                                        <p:attrNameLst>
                                          <p:attrName>style.rotation</p:attrName>
                                        </p:attrNameLst>
                                      </p:cBhvr>
                                      <p:tavLst>
                                        <p:tav tm="0">
                                          <p:val>
                                            <p:fltVal val="720"/>
                                          </p:val>
                                        </p:tav>
                                        <p:tav tm="100000">
                                          <p:val>
                                            <p:fltVal val="0"/>
                                          </p:val>
                                        </p:tav>
                                      </p:tavLst>
                                    </p:anim>
                                    <p:anim calcmode="lin" valueType="num">
                                      <p:cBhvr>
                                        <p:cTn id="9" dur="2000" fill="hold"/>
                                        <p:tgtEl>
                                          <p:spTgt spid="465929"/>
                                        </p:tgtEl>
                                        <p:attrNameLst>
                                          <p:attrName>ppt_h</p:attrName>
                                        </p:attrNameLst>
                                      </p:cBhvr>
                                      <p:tavLst>
                                        <p:tav tm="0">
                                          <p:val>
                                            <p:fltVal val="0"/>
                                          </p:val>
                                        </p:tav>
                                        <p:tav tm="100000">
                                          <p:val>
                                            <p:strVal val="#ppt_h"/>
                                          </p:val>
                                        </p:tav>
                                      </p:tavLst>
                                    </p:anim>
                                    <p:anim calcmode="lin" valueType="num">
                                      <p:cBhvr>
                                        <p:cTn id="10" dur="2000" fill="hold"/>
                                        <p:tgtEl>
                                          <p:spTgt spid="46592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65931"/>
                                        </p:tgtEl>
                                        <p:attrNameLst>
                                          <p:attrName>style.visibility</p:attrName>
                                        </p:attrNameLst>
                                      </p:cBhvr>
                                      <p:to>
                                        <p:strVal val="visible"/>
                                      </p:to>
                                    </p:set>
                                    <p:animEffect transition="in" filter="fade">
                                      <p:cBhvr>
                                        <p:cTn id="15" dur="1000"/>
                                        <p:tgtEl>
                                          <p:spTgt spid="465931"/>
                                        </p:tgtEl>
                                      </p:cBhvr>
                                    </p:animEffect>
                                    <p:anim calcmode="lin" valueType="num">
                                      <p:cBhvr>
                                        <p:cTn id="16" dur="1000" fill="hold"/>
                                        <p:tgtEl>
                                          <p:spTgt spid="465931"/>
                                        </p:tgtEl>
                                        <p:attrNameLst>
                                          <p:attrName>ppt_x</p:attrName>
                                        </p:attrNameLst>
                                      </p:cBhvr>
                                      <p:tavLst>
                                        <p:tav tm="0">
                                          <p:val>
                                            <p:strVal val="#ppt_x"/>
                                          </p:val>
                                        </p:tav>
                                        <p:tav tm="100000">
                                          <p:val>
                                            <p:strVal val="#ppt_x"/>
                                          </p:val>
                                        </p:tav>
                                      </p:tavLst>
                                    </p:anim>
                                    <p:anim calcmode="lin" valueType="num">
                                      <p:cBhvr>
                                        <p:cTn id="17" dur="1000" fill="hold"/>
                                        <p:tgtEl>
                                          <p:spTgt spid="4659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65933"/>
                                        </p:tgtEl>
                                        <p:attrNameLst>
                                          <p:attrName>style.visibility</p:attrName>
                                        </p:attrNameLst>
                                      </p:cBhvr>
                                      <p:to>
                                        <p:strVal val="visible"/>
                                      </p:to>
                                    </p:set>
                                    <p:animEffect transition="in" filter="fade">
                                      <p:cBhvr>
                                        <p:cTn id="22" dur="1000"/>
                                        <p:tgtEl>
                                          <p:spTgt spid="465933"/>
                                        </p:tgtEl>
                                      </p:cBhvr>
                                    </p:animEffect>
                                    <p:anim calcmode="lin" valueType="num">
                                      <p:cBhvr>
                                        <p:cTn id="23" dur="1000" fill="hold"/>
                                        <p:tgtEl>
                                          <p:spTgt spid="465933"/>
                                        </p:tgtEl>
                                        <p:attrNameLst>
                                          <p:attrName>ppt_x</p:attrName>
                                        </p:attrNameLst>
                                      </p:cBhvr>
                                      <p:tavLst>
                                        <p:tav tm="0">
                                          <p:val>
                                            <p:strVal val="#ppt_x"/>
                                          </p:val>
                                        </p:tav>
                                        <p:tav tm="100000">
                                          <p:val>
                                            <p:strVal val="#ppt_x"/>
                                          </p:val>
                                        </p:tav>
                                      </p:tavLst>
                                    </p:anim>
                                    <p:anim calcmode="lin" valueType="num">
                                      <p:cBhvr>
                                        <p:cTn id="24" dur="1000" fill="hold"/>
                                        <p:tgtEl>
                                          <p:spTgt spid="4659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65934"/>
                                        </p:tgtEl>
                                        <p:attrNameLst>
                                          <p:attrName>style.visibility</p:attrName>
                                        </p:attrNameLst>
                                      </p:cBhvr>
                                      <p:to>
                                        <p:strVal val="visible"/>
                                      </p:to>
                                    </p:set>
                                    <p:animEffect transition="in" filter="fade">
                                      <p:cBhvr>
                                        <p:cTn id="29" dur="1000"/>
                                        <p:tgtEl>
                                          <p:spTgt spid="465934"/>
                                        </p:tgtEl>
                                      </p:cBhvr>
                                    </p:animEffect>
                                    <p:anim calcmode="lin" valueType="num">
                                      <p:cBhvr>
                                        <p:cTn id="30" dur="1000" fill="hold"/>
                                        <p:tgtEl>
                                          <p:spTgt spid="465934"/>
                                        </p:tgtEl>
                                        <p:attrNameLst>
                                          <p:attrName>ppt_x</p:attrName>
                                        </p:attrNameLst>
                                      </p:cBhvr>
                                      <p:tavLst>
                                        <p:tav tm="0">
                                          <p:val>
                                            <p:strVal val="#ppt_x"/>
                                          </p:val>
                                        </p:tav>
                                        <p:tav tm="100000">
                                          <p:val>
                                            <p:strVal val="#ppt_x"/>
                                          </p:val>
                                        </p:tav>
                                      </p:tavLst>
                                    </p:anim>
                                    <p:anim calcmode="lin" valueType="num">
                                      <p:cBhvr>
                                        <p:cTn id="31" dur="1000" fill="hold"/>
                                        <p:tgtEl>
                                          <p:spTgt spid="46593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65943"/>
                                        </p:tgtEl>
                                        <p:attrNameLst>
                                          <p:attrName>style.visibility</p:attrName>
                                        </p:attrNameLst>
                                      </p:cBhvr>
                                      <p:to>
                                        <p:strVal val="visible"/>
                                      </p:to>
                                    </p:set>
                                    <p:animEffect transition="in" filter="fade">
                                      <p:cBhvr>
                                        <p:cTn id="36" dur="1000"/>
                                        <p:tgtEl>
                                          <p:spTgt spid="465943"/>
                                        </p:tgtEl>
                                      </p:cBhvr>
                                    </p:animEffect>
                                    <p:anim calcmode="lin" valueType="num">
                                      <p:cBhvr>
                                        <p:cTn id="37" dur="1000" fill="hold"/>
                                        <p:tgtEl>
                                          <p:spTgt spid="465943"/>
                                        </p:tgtEl>
                                        <p:attrNameLst>
                                          <p:attrName>ppt_x</p:attrName>
                                        </p:attrNameLst>
                                      </p:cBhvr>
                                      <p:tavLst>
                                        <p:tav tm="0">
                                          <p:val>
                                            <p:strVal val="#ppt_x"/>
                                          </p:val>
                                        </p:tav>
                                        <p:tav tm="100000">
                                          <p:val>
                                            <p:strVal val="#ppt_x"/>
                                          </p:val>
                                        </p:tav>
                                      </p:tavLst>
                                    </p:anim>
                                    <p:anim calcmode="lin" valueType="num">
                                      <p:cBhvr>
                                        <p:cTn id="38" dur="1000" fill="hold"/>
                                        <p:tgtEl>
                                          <p:spTgt spid="46594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465937"/>
                                        </p:tgtEl>
                                        <p:attrNameLst>
                                          <p:attrName>style.visibility</p:attrName>
                                        </p:attrNameLst>
                                      </p:cBhvr>
                                      <p:to>
                                        <p:strVal val="visible"/>
                                      </p:to>
                                    </p:set>
                                    <p:anim by="(-#ppt_w*2)" calcmode="lin" valueType="num">
                                      <p:cBhvr rctx="PPT">
                                        <p:cTn id="43" dur="500" autoRev="1" fill="hold">
                                          <p:stCondLst>
                                            <p:cond delay="0"/>
                                          </p:stCondLst>
                                        </p:cTn>
                                        <p:tgtEl>
                                          <p:spTgt spid="465937"/>
                                        </p:tgtEl>
                                        <p:attrNameLst>
                                          <p:attrName>ppt_w</p:attrName>
                                        </p:attrNameLst>
                                      </p:cBhvr>
                                    </p:anim>
                                    <p:anim by="(#ppt_w*0.50)" calcmode="lin" valueType="num">
                                      <p:cBhvr>
                                        <p:cTn id="44" dur="500" decel="50000" autoRev="1" fill="hold">
                                          <p:stCondLst>
                                            <p:cond delay="0"/>
                                          </p:stCondLst>
                                        </p:cTn>
                                        <p:tgtEl>
                                          <p:spTgt spid="465937"/>
                                        </p:tgtEl>
                                        <p:attrNameLst>
                                          <p:attrName>ppt_x</p:attrName>
                                        </p:attrNameLst>
                                      </p:cBhvr>
                                    </p:anim>
                                    <p:anim from="(-#ppt_h/2)" to="(#ppt_y)" calcmode="lin" valueType="num">
                                      <p:cBhvr>
                                        <p:cTn id="45" dur="1000" fill="hold">
                                          <p:stCondLst>
                                            <p:cond delay="0"/>
                                          </p:stCondLst>
                                        </p:cTn>
                                        <p:tgtEl>
                                          <p:spTgt spid="465937"/>
                                        </p:tgtEl>
                                        <p:attrNameLst>
                                          <p:attrName>ppt_y</p:attrName>
                                        </p:attrNameLst>
                                      </p:cBhvr>
                                    </p:anim>
                                    <p:animRot by="21600000">
                                      <p:cBhvr>
                                        <p:cTn id="46" dur="1000" fill="hold">
                                          <p:stCondLst>
                                            <p:cond delay="0"/>
                                          </p:stCondLst>
                                        </p:cTn>
                                        <p:tgtEl>
                                          <p:spTgt spid="4659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465935"/>
                                        </p:tgtEl>
                                        <p:attrNameLst>
                                          <p:attrName>style.visibility</p:attrName>
                                        </p:attrNameLst>
                                      </p:cBhvr>
                                      <p:to>
                                        <p:strVal val="visible"/>
                                      </p:to>
                                    </p:set>
                                    <p:anim calcmode="lin" valueType="num">
                                      <p:cBhvr>
                                        <p:cTn id="51" dur="1000" fill="hold"/>
                                        <p:tgtEl>
                                          <p:spTgt spid="465935"/>
                                        </p:tgtEl>
                                        <p:attrNameLst>
                                          <p:attrName>ppt_x</p:attrName>
                                        </p:attrNameLst>
                                      </p:cBhvr>
                                      <p:tavLst>
                                        <p:tav tm="0">
                                          <p:val>
                                            <p:strVal val="#ppt_x-.2"/>
                                          </p:val>
                                        </p:tav>
                                        <p:tav tm="100000">
                                          <p:val>
                                            <p:strVal val="#ppt_x"/>
                                          </p:val>
                                        </p:tav>
                                      </p:tavLst>
                                    </p:anim>
                                    <p:anim calcmode="lin" valueType="num">
                                      <p:cBhvr>
                                        <p:cTn id="52" dur="1000" fill="hold"/>
                                        <p:tgtEl>
                                          <p:spTgt spid="465935"/>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65935"/>
                                        </p:tgtEl>
                                      </p:cBhvr>
                                    </p:animEffect>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grpId="0" nodeType="clickEffect">
                                  <p:stCondLst>
                                    <p:cond delay="0"/>
                                  </p:stCondLst>
                                  <p:childTnLst>
                                    <p:set>
                                      <p:cBhvr>
                                        <p:cTn id="57" dur="1" fill="hold">
                                          <p:stCondLst>
                                            <p:cond delay="0"/>
                                          </p:stCondLst>
                                        </p:cTn>
                                        <p:tgtEl>
                                          <p:spTgt spid="465941"/>
                                        </p:tgtEl>
                                        <p:attrNameLst>
                                          <p:attrName>style.visibility</p:attrName>
                                        </p:attrNameLst>
                                      </p:cBhvr>
                                      <p:to>
                                        <p:strVal val="visible"/>
                                      </p:to>
                                    </p:set>
                                    <p:animEffect transition="in" filter="fade">
                                      <p:cBhvr>
                                        <p:cTn id="58" dur="2000"/>
                                        <p:tgtEl>
                                          <p:spTgt spid="465941"/>
                                        </p:tgtEl>
                                      </p:cBhvr>
                                    </p:animEffect>
                                    <p:anim calcmode="lin" valueType="num">
                                      <p:cBhvr>
                                        <p:cTn id="59" dur="2000" fill="hold"/>
                                        <p:tgtEl>
                                          <p:spTgt spid="465941"/>
                                        </p:tgtEl>
                                        <p:attrNameLst>
                                          <p:attrName>style.rotation</p:attrName>
                                        </p:attrNameLst>
                                      </p:cBhvr>
                                      <p:tavLst>
                                        <p:tav tm="0">
                                          <p:val>
                                            <p:fltVal val="720"/>
                                          </p:val>
                                        </p:tav>
                                        <p:tav tm="100000">
                                          <p:val>
                                            <p:fltVal val="0"/>
                                          </p:val>
                                        </p:tav>
                                      </p:tavLst>
                                    </p:anim>
                                    <p:anim calcmode="lin" valueType="num">
                                      <p:cBhvr>
                                        <p:cTn id="60" dur="2000" fill="hold"/>
                                        <p:tgtEl>
                                          <p:spTgt spid="465941"/>
                                        </p:tgtEl>
                                        <p:attrNameLst>
                                          <p:attrName>ppt_h</p:attrName>
                                        </p:attrNameLst>
                                      </p:cBhvr>
                                      <p:tavLst>
                                        <p:tav tm="0">
                                          <p:val>
                                            <p:fltVal val="0"/>
                                          </p:val>
                                        </p:tav>
                                        <p:tav tm="100000">
                                          <p:val>
                                            <p:strVal val="#ppt_h"/>
                                          </p:val>
                                        </p:tav>
                                      </p:tavLst>
                                    </p:anim>
                                    <p:anim calcmode="lin" valueType="num">
                                      <p:cBhvr>
                                        <p:cTn id="61" dur="2000" fill="hold"/>
                                        <p:tgtEl>
                                          <p:spTgt spid="465941"/>
                                        </p:tgtEl>
                                        <p:attrNameLst>
                                          <p:attrName>ppt_w</p:attrName>
                                        </p:attrNameLst>
                                      </p:cBhvr>
                                      <p:tavLst>
                                        <p:tav tm="0">
                                          <p:val>
                                            <p:fltVal val="0"/>
                                          </p:val>
                                        </p:tav>
                                        <p:tav tm="100000">
                                          <p:val>
                                            <p:strVal val="#ppt_w"/>
                                          </p:val>
                                        </p:tav>
                                      </p:tavLst>
                                    </p:anim>
                                  </p:childTnLst>
                                </p:cTn>
                              </p:par>
                              <p:par>
                                <p:cTn id="62" presetID="35" presetClass="entr" presetSubtype="0" fill="hold" grpId="0" nodeType="withEffect">
                                  <p:stCondLst>
                                    <p:cond delay="0"/>
                                  </p:stCondLst>
                                  <p:childTnLst>
                                    <p:set>
                                      <p:cBhvr>
                                        <p:cTn id="63" dur="1" fill="hold">
                                          <p:stCondLst>
                                            <p:cond delay="0"/>
                                          </p:stCondLst>
                                        </p:cTn>
                                        <p:tgtEl>
                                          <p:spTgt spid="465942"/>
                                        </p:tgtEl>
                                        <p:attrNameLst>
                                          <p:attrName>style.visibility</p:attrName>
                                        </p:attrNameLst>
                                      </p:cBhvr>
                                      <p:to>
                                        <p:strVal val="visible"/>
                                      </p:to>
                                    </p:set>
                                    <p:animEffect transition="in" filter="fade">
                                      <p:cBhvr>
                                        <p:cTn id="64" dur="2000"/>
                                        <p:tgtEl>
                                          <p:spTgt spid="465942"/>
                                        </p:tgtEl>
                                      </p:cBhvr>
                                    </p:animEffect>
                                    <p:anim calcmode="lin" valueType="num">
                                      <p:cBhvr>
                                        <p:cTn id="65" dur="2000" fill="hold"/>
                                        <p:tgtEl>
                                          <p:spTgt spid="465942"/>
                                        </p:tgtEl>
                                        <p:attrNameLst>
                                          <p:attrName>style.rotation</p:attrName>
                                        </p:attrNameLst>
                                      </p:cBhvr>
                                      <p:tavLst>
                                        <p:tav tm="0">
                                          <p:val>
                                            <p:fltVal val="720"/>
                                          </p:val>
                                        </p:tav>
                                        <p:tav tm="100000">
                                          <p:val>
                                            <p:fltVal val="0"/>
                                          </p:val>
                                        </p:tav>
                                      </p:tavLst>
                                    </p:anim>
                                    <p:anim calcmode="lin" valueType="num">
                                      <p:cBhvr>
                                        <p:cTn id="66" dur="2000" fill="hold"/>
                                        <p:tgtEl>
                                          <p:spTgt spid="465942"/>
                                        </p:tgtEl>
                                        <p:attrNameLst>
                                          <p:attrName>ppt_h</p:attrName>
                                        </p:attrNameLst>
                                      </p:cBhvr>
                                      <p:tavLst>
                                        <p:tav tm="0">
                                          <p:val>
                                            <p:fltVal val="0"/>
                                          </p:val>
                                        </p:tav>
                                        <p:tav tm="100000">
                                          <p:val>
                                            <p:strVal val="#ppt_h"/>
                                          </p:val>
                                        </p:tav>
                                      </p:tavLst>
                                    </p:anim>
                                    <p:anim calcmode="lin" valueType="num">
                                      <p:cBhvr>
                                        <p:cTn id="67" dur="2000" fill="hold"/>
                                        <p:tgtEl>
                                          <p:spTgt spid="465942"/>
                                        </p:tgtEl>
                                        <p:attrNameLst>
                                          <p:attrName>ppt_w</p:attrName>
                                        </p:attrNameLst>
                                      </p:cBhvr>
                                      <p:tavLst>
                                        <p:tav tm="0">
                                          <p:val>
                                            <p:fltVal val="0"/>
                                          </p:val>
                                        </p:tav>
                                        <p:tav tm="100000">
                                          <p:val>
                                            <p:strVal val="#ppt_w"/>
                                          </p:val>
                                        </p:tav>
                                      </p:tavLst>
                                    </p:anim>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465936"/>
                                        </p:tgtEl>
                                        <p:attrNameLst>
                                          <p:attrName>style.visibility</p:attrName>
                                        </p:attrNameLst>
                                      </p:cBhvr>
                                      <p:to>
                                        <p:strVal val="visible"/>
                                      </p:to>
                                    </p:set>
                                    <p:anim calcmode="lin" valueType="num">
                                      <p:cBhvr>
                                        <p:cTn id="72" dur="1000" fill="hold"/>
                                        <p:tgtEl>
                                          <p:spTgt spid="465936"/>
                                        </p:tgtEl>
                                        <p:attrNameLst>
                                          <p:attrName>ppt_x</p:attrName>
                                        </p:attrNameLst>
                                      </p:cBhvr>
                                      <p:tavLst>
                                        <p:tav tm="0">
                                          <p:val>
                                            <p:strVal val="#ppt_x-.2"/>
                                          </p:val>
                                        </p:tav>
                                        <p:tav tm="100000">
                                          <p:val>
                                            <p:strVal val="#ppt_x"/>
                                          </p:val>
                                        </p:tav>
                                      </p:tavLst>
                                    </p:anim>
                                    <p:anim calcmode="lin" valueType="num">
                                      <p:cBhvr>
                                        <p:cTn id="73" dur="1000" fill="hold"/>
                                        <p:tgtEl>
                                          <p:spTgt spid="465936"/>
                                        </p:tgtEl>
                                        <p:attrNameLst>
                                          <p:attrName>ppt_y</p:attrName>
                                        </p:attrNameLst>
                                      </p:cBhvr>
                                      <p:tavLst>
                                        <p:tav tm="0">
                                          <p:val>
                                            <p:strVal val="#ppt_y"/>
                                          </p:val>
                                        </p:tav>
                                        <p:tav tm="100000">
                                          <p:val>
                                            <p:strVal val="#ppt_y"/>
                                          </p:val>
                                        </p:tav>
                                      </p:tavLst>
                                    </p:anim>
                                    <p:animEffect transition="in" filter="wipe(right)" prLst="gradientSize: 0.1">
                                      <p:cBhvr>
                                        <p:cTn id="74" dur="1000"/>
                                        <p:tgtEl>
                                          <p:spTgt spid="465936"/>
                                        </p:tgtEl>
                                      </p:cBhvr>
                                    </p:animEffect>
                                  </p:childTnLst>
                                </p:cTn>
                              </p:par>
                            </p:childTnLst>
                          </p:cTn>
                        </p:par>
                        <p:par>
                          <p:cTn id="75" fill="hold">
                            <p:stCondLst>
                              <p:cond delay="1000"/>
                            </p:stCondLst>
                            <p:childTnLst>
                              <p:par>
                                <p:cTn id="76" presetID="9" presetClass="entr" presetSubtype="0" fill="hold" grpId="0" nodeType="afterEffect">
                                  <p:stCondLst>
                                    <p:cond delay="0"/>
                                  </p:stCondLst>
                                  <p:childTnLst>
                                    <p:set>
                                      <p:cBhvr>
                                        <p:cTn id="77" dur="1" fill="hold">
                                          <p:stCondLst>
                                            <p:cond delay="0"/>
                                          </p:stCondLst>
                                        </p:cTn>
                                        <p:tgtEl>
                                          <p:spTgt spid="465926"/>
                                        </p:tgtEl>
                                        <p:attrNameLst>
                                          <p:attrName>style.visibility</p:attrName>
                                        </p:attrNameLst>
                                      </p:cBhvr>
                                      <p:to>
                                        <p:strVal val="visible"/>
                                      </p:to>
                                    </p:set>
                                    <p:animEffect transition="in" filter="dissolve">
                                      <p:cBhvr>
                                        <p:cTn id="78" dur="500"/>
                                        <p:tgtEl>
                                          <p:spTgt spid="465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6" grpId="0" animBg="1"/>
      <p:bldP spid="465933" grpId="0"/>
      <p:bldP spid="465934" grpId="0"/>
      <p:bldP spid="465936" grpId="0"/>
      <p:bldP spid="465937" grpId="0"/>
      <p:bldP spid="465941" grpId="0" animBg="1"/>
      <p:bldP spid="465942" grpId="0" animBg="1"/>
      <p:bldP spid="4659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50" name="Rectangle 6"/>
          <p:cNvSpPr>
            <a:spLocks noChangeArrowheads="1"/>
          </p:cNvSpPr>
          <p:nvPr/>
        </p:nvSpPr>
        <p:spPr bwMode="auto">
          <a:xfrm>
            <a:off x="6394781" y="5356977"/>
            <a:ext cx="2366963" cy="738188"/>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8200" name="Rectangle 8"/>
          <p:cNvSpPr>
            <a:spLocks noChangeArrowheads="1"/>
          </p:cNvSpPr>
          <p:nvPr/>
        </p:nvSpPr>
        <p:spPr bwMode="auto">
          <a:xfrm>
            <a:off x="475874" y="150218"/>
            <a:ext cx="8069263" cy="1800225"/>
          </a:xfrm>
          <a:prstGeom prst="rect">
            <a:avLst/>
          </a:prstGeom>
          <a:noFill/>
          <a:ln w="15875" algn="ctr">
            <a:noFill/>
            <a:miter lim="800000"/>
            <a:headEnd/>
            <a:tailEnd/>
          </a:ln>
        </p:spPr>
        <p:txBody>
          <a:bodyPr wrap="none" anchor="ctr">
            <a:spAutoFit/>
          </a:bodyPr>
          <a:lstStyle/>
          <a:p>
            <a:pPr algn="l"/>
            <a:r>
              <a:rPr lang="en-US" dirty="0">
                <a:solidFill>
                  <a:srgbClr val="FF0000"/>
                </a:solidFill>
              </a:rPr>
              <a:t>Capacitor </a:t>
            </a:r>
            <a:r>
              <a:rPr lang="en-US" baseline="30000" dirty="0">
                <a:solidFill>
                  <a:srgbClr val="FF0000"/>
                </a:solidFill>
              </a:rPr>
              <a:t>w</a:t>
            </a:r>
            <a:r>
              <a:rPr lang="en-US" dirty="0">
                <a:solidFill>
                  <a:srgbClr val="FF0000"/>
                </a:solidFill>
              </a:rPr>
              <a:t>/rubber as dielectric (</a:t>
            </a:r>
            <a:r>
              <a:rPr lang="en-US" dirty="0">
                <a:solidFill>
                  <a:srgbClr val="FF0000"/>
                </a:solidFill>
                <a:latin typeface="Symbol" pitchFamily="18" charset="2"/>
              </a:rPr>
              <a:t>k</a:t>
            </a:r>
            <a:r>
              <a:rPr lang="en-US" dirty="0">
                <a:solidFill>
                  <a:srgbClr val="FF0000"/>
                </a:solidFill>
              </a:rPr>
              <a:t> = 4.8) has </a:t>
            </a:r>
            <a:r>
              <a:rPr lang="en-US" dirty="0" smtClean="0">
                <a:solidFill>
                  <a:srgbClr val="FF0000"/>
                </a:solidFill>
              </a:rPr>
              <a:t>plate</a:t>
            </a:r>
            <a:endParaRPr lang="en-US" dirty="0">
              <a:solidFill>
                <a:srgbClr val="FF0000"/>
              </a:solidFill>
            </a:endParaRPr>
          </a:p>
          <a:p>
            <a:pPr algn="l"/>
            <a:r>
              <a:rPr lang="en-US" dirty="0" smtClean="0">
                <a:solidFill>
                  <a:srgbClr val="FF0000"/>
                </a:solidFill>
              </a:rPr>
              <a:t>area 2.0 </a:t>
            </a:r>
            <a:r>
              <a:rPr lang="en-US" dirty="0">
                <a:solidFill>
                  <a:srgbClr val="FF0000"/>
                </a:solidFill>
              </a:rPr>
              <a:t>cm</a:t>
            </a:r>
            <a:r>
              <a:rPr lang="en-US" baseline="30000" dirty="0">
                <a:solidFill>
                  <a:srgbClr val="FF0000"/>
                </a:solidFill>
              </a:rPr>
              <a:t>2</a:t>
            </a:r>
            <a:r>
              <a:rPr lang="en-US" dirty="0">
                <a:solidFill>
                  <a:srgbClr val="FF0000"/>
                </a:solidFill>
              </a:rPr>
              <a:t> and plate separation 1.0 mm. For </a:t>
            </a:r>
            <a:r>
              <a:rPr lang="en-US" dirty="0" smtClean="0">
                <a:solidFill>
                  <a:srgbClr val="FF0000"/>
                </a:solidFill>
              </a:rPr>
              <a:t>a</a:t>
            </a:r>
          </a:p>
          <a:p>
            <a:pPr algn="l"/>
            <a:r>
              <a:rPr lang="en-US" dirty="0" smtClean="0">
                <a:solidFill>
                  <a:srgbClr val="FF0000"/>
                </a:solidFill>
              </a:rPr>
              <a:t>9.0 V potential difference, how much charge will</a:t>
            </a:r>
          </a:p>
          <a:p>
            <a:pPr algn="l"/>
            <a:r>
              <a:rPr lang="en-US" dirty="0" smtClean="0">
                <a:solidFill>
                  <a:srgbClr val="FF0000"/>
                </a:solidFill>
              </a:rPr>
              <a:t>each </a:t>
            </a:r>
            <a:r>
              <a:rPr lang="en-US" dirty="0">
                <a:solidFill>
                  <a:srgbClr val="FF0000"/>
                </a:solidFill>
              </a:rPr>
              <a:t>plate store?</a:t>
            </a:r>
          </a:p>
        </p:txBody>
      </p:sp>
      <p:graphicFrame>
        <p:nvGraphicFramePr>
          <p:cNvPr id="466953" name="Object 9"/>
          <p:cNvGraphicFramePr>
            <a:graphicFrameLocks noChangeAspect="1"/>
          </p:cNvGraphicFramePr>
          <p:nvPr>
            <p:extLst/>
          </p:nvPr>
        </p:nvGraphicFramePr>
        <p:xfrm>
          <a:off x="1636359" y="2289882"/>
          <a:ext cx="1612900" cy="838200"/>
        </p:xfrm>
        <a:graphic>
          <a:graphicData uri="http://schemas.openxmlformats.org/presentationml/2006/ole">
            <mc:AlternateContent xmlns:mc="http://schemas.openxmlformats.org/markup-compatibility/2006">
              <mc:Choice xmlns:v="urn:schemas-microsoft-com:vml" Requires="v">
                <p:oleObj spid="_x0000_s13482" name="Equation" r:id="rId3" imgW="1612800" imgH="838080" progId="Equation.3">
                  <p:embed/>
                </p:oleObj>
              </mc:Choice>
              <mc:Fallback>
                <p:oleObj name="Equation" r:id="rId3" imgW="161280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359" y="2289882"/>
                        <a:ext cx="1612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6955" name="Object 11"/>
          <p:cNvGraphicFramePr>
            <a:graphicFrameLocks noChangeAspect="1"/>
          </p:cNvGraphicFramePr>
          <p:nvPr>
            <p:extLst/>
          </p:nvPr>
        </p:nvGraphicFramePr>
        <p:xfrm>
          <a:off x="3444522" y="2283532"/>
          <a:ext cx="914400" cy="838200"/>
        </p:xfrm>
        <a:graphic>
          <a:graphicData uri="http://schemas.openxmlformats.org/presentationml/2006/ole">
            <mc:AlternateContent xmlns:mc="http://schemas.openxmlformats.org/markup-compatibility/2006">
              <mc:Choice xmlns:v="urn:schemas-microsoft-com:vml" Requires="v">
                <p:oleObj spid="_x0000_s13483" name="Equation" r:id="rId5" imgW="914400" imgH="838080" progId="Equation.3">
                  <p:embed/>
                </p:oleObj>
              </mc:Choice>
              <mc:Fallback>
                <p:oleObj name="Equation" r:id="rId5" imgW="91440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522" y="2283532"/>
                        <a:ext cx="914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6956" name="Object 12"/>
          <p:cNvGraphicFramePr>
            <a:graphicFrameLocks noChangeAspect="1"/>
          </p:cNvGraphicFramePr>
          <p:nvPr>
            <p:extLst/>
          </p:nvPr>
        </p:nvGraphicFramePr>
        <p:xfrm>
          <a:off x="4704997" y="2283532"/>
          <a:ext cx="2895600" cy="838200"/>
        </p:xfrm>
        <a:graphic>
          <a:graphicData uri="http://schemas.openxmlformats.org/presentationml/2006/ole">
            <mc:AlternateContent xmlns:mc="http://schemas.openxmlformats.org/markup-compatibility/2006">
              <mc:Choice xmlns:v="urn:schemas-microsoft-com:vml" Requires="v">
                <p:oleObj spid="_x0000_s13484" name="Equation" r:id="rId7" imgW="2895480" imgH="838080" progId="Equation.3">
                  <p:embed/>
                </p:oleObj>
              </mc:Choice>
              <mc:Fallback>
                <p:oleObj name="Equation" r:id="rId7" imgW="2895480" imgH="838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4997" y="2283532"/>
                        <a:ext cx="2895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6959" name="Object 15"/>
          <p:cNvGraphicFramePr>
            <a:graphicFrameLocks noChangeAspect="1"/>
          </p:cNvGraphicFramePr>
          <p:nvPr>
            <p:extLst/>
          </p:nvPr>
        </p:nvGraphicFramePr>
        <p:xfrm>
          <a:off x="3738209" y="3384023"/>
          <a:ext cx="1498600" cy="919163"/>
        </p:xfrm>
        <a:graphic>
          <a:graphicData uri="http://schemas.openxmlformats.org/presentationml/2006/ole">
            <mc:AlternateContent xmlns:mc="http://schemas.openxmlformats.org/markup-compatibility/2006">
              <mc:Choice xmlns:v="urn:schemas-microsoft-com:vml" Requires="v">
                <p:oleObj spid="_x0000_s13485" name="Equation" r:id="rId9" imgW="1498320" imgH="914400" progId="Equation.3">
                  <p:embed/>
                </p:oleObj>
              </mc:Choice>
              <mc:Fallback>
                <p:oleObj name="Equation" r:id="rId9" imgW="1498320" imgH="914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8209" y="3384023"/>
                        <a:ext cx="14986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6960" name="Text Box 16"/>
          <p:cNvSpPr txBox="1">
            <a:spLocks noChangeArrowheads="1"/>
          </p:cNvSpPr>
          <p:nvPr/>
        </p:nvSpPr>
        <p:spPr bwMode="auto">
          <a:xfrm>
            <a:off x="1347434" y="3484036"/>
            <a:ext cx="2028825" cy="519112"/>
          </a:xfrm>
          <a:prstGeom prst="rect">
            <a:avLst/>
          </a:prstGeom>
          <a:noFill/>
          <a:ln w="9525">
            <a:noFill/>
            <a:miter lim="800000"/>
            <a:headEnd/>
            <a:tailEnd/>
          </a:ln>
        </p:spPr>
        <p:txBody>
          <a:bodyPr wrap="none">
            <a:spAutoFit/>
          </a:bodyPr>
          <a:lstStyle/>
          <a:p>
            <a:pPr algn="l"/>
            <a:r>
              <a:rPr lang="en-US">
                <a:solidFill>
                  <a:srgbClr val="000000"/>
                </a:solidFill>
              </a:rPr>
              <a:t>A = 2.0 cm</a:t>
            </a:r>
            <a:r>
              <a:rPr lang="en-US" baseline="30000">
                <a:solidFill>
                  <a:srgbClr val="000000"/>
                </a:solidFill>
              </a:rPr>
              <a:t>2</a:t>
            </a:r>
            <a:endParaRPr lang="en-US">
              <a:solidFill>
                <a:srgbClr val="000000"/>
              </a:solidFill>
            </a:endParaRPr>
          </a:p>
        </p:txBody>
      </p:sp>
      <p:sp>
        <p:nvSpPr>
          <p:cNvPr id="466963" name="Text Box 19"/>
          <p:cNvSpPr txBox="1">
            <a:spLocks noChangeArrowheads="1"/>
          </p:cNvSpPr>
          <p:nvPr/>
        </p:nvSpPr>
        <p:spPr bwMode="auto">
          <a:xfrm>
            <a:off x="1341878" y="3483242"/>
            <a:ext cx="2435225" cy="519113"/>
          </a:xfrm>
          <a:prstGeom prst="rect">
            <a:avLst/>
          </a:prstGeom>
          <a:noFill/>
          <a:ln w="9525">
            <a:noFill/>
            <a:miter lim="800000"/>
            <a:headEnd/>
            <a:tailEnd/>
          </a:ln>
        </p:spPr>
        <p:txBody>
          <a:bodyPr wrap="none">
            <a:spAutoFit/>
          </a:bodyPr>
          <a:lstStyle/>
          <a:p>
            <a:pPr algn="l"/>
            <a:r>
              <a:rPr lang="en-US" dirty="0">
                <a:solidFill>
                  <a:srgbClr val="000000"/>
                </a:solidFill>
              </a:rPr>
              <a:t>A = 2.0 cm</a:t>
            </a:r>
            <a:r>
              <a:rPr lang="en-US" baseline="30000" dirty="0">
                <a:solidFill>
                  <a:srgbClr val="000000"/>
                </a:solidFill>
              </a:rPr>
              <a:t>.</a:t>
            </a:r>
            <a:r>
              <a:rPr lang="en-US" dirty="0">
                <a:solidFill>
                  <a:srgbClr val="000000"/>
                </a:solidFill>
              </a:rPr>
              <a:t>cm</a:t>
            </a:r>
          </a:p>
        </p:txBody>
      </p:sp>
      <p:sp>
        <p:nvSpPr>
          <p:cNvPr id="466964" name="Text Box 20"/>
          <p:cNvSpPr txBox="1">
            <a:spLocks noChangeArrowheads="1"/>
          </p:cNvSpPr>
          <p:nvPr/>
        </p:nvSpPr>
        <p:spPr bwMode="auto">
          <a:xfrm>
            <a:off x="5178072" y="3366561"/>
            <a:ext cx="319087" cy="381000"/>
          </a:xfrm>
          <a:prstGeom prst="rect">
            <a:avLst/>
          </a:prstGeom>
          <a:noFill/>
          <a:ln w="9525">
            <a:noFill/>
            <a:miter lim="800000"/>
            <a:headEnd/>
            <a:tailEnd/>
          </a:ln>
        </p:spPr>
        <p:txBody>
          <a:bodyPr>
            <a:spAutoFit/>
          </a:bodyPr>
          <a:lstStyle/>
          <a:p>
            <a:pPr algn="l"/>
            <a:r>
              <a:rPr lang="en-US" baseline="30000">
                <a:solidFill>
                  <a:srgbClr val="000000"/>
                </a:solidFill>
              </a:rPr>
              <a:t>2</a:t>
            </a:r>
          </a:p>
        </p:txBody>
      </p:sp>
      <p:sp>
        <p:nvSpPr>
          <p:cNvPr id="466965" name="Line 21"/>
          <p:cNvSpPr>
            <a:spLocks noChangeShapeType="1"/>
          </p:cNvSpPr>
          <p:nvPr/>
        </p:nvSpPr>
        <p:spPr bwMode="auto">
          <a:xfrm flipV="1">
            <a:off x="2742847" y="3528486"/>
            <a:ext cx="377825" cy="471487"/>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466966" name="Line 22"/>
          <p:cNvSpPr>
            <a:spLocks noChangeShapeType="1"/>
          </p:cNvSpPr>
          <p:nvPr/>
        </p:nvSpPr>
        <p:spPr bwMode="auto">
          <a:xfrm flipV="1">
            <a:off x="4636734" y="3868211"/>
            <a:ext cx="377825" cy="471487"/>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466967" name="Line 23"/>
          <p:cNvSpPr>
            <a:spLocks noChangeShapeType="1"/>
          </p:cNvSpPr>
          <p:nvPr/>
        </p:nvSpPr>
        <p:spPr bwMode="auto">
          <a:xfrm flipH="1" flipV="1">
            <a:off x="3255609" y="3534836"/>
            <a:ext cx="377825" cy="471487"/>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466968" name="Line 24"/>
          <p:cNvSpPr>
            <a:spLocks noChangeShapeType="1"/>
          </p:cNvSpPr>
          <p:nvPr/>
        </p:nvSpPr>
        <p:spPr bwMode="auto">
          <a:xfrm flipH="1" flipV="1">
            <a:off x="4628797" y="3860273"/>
            <a:ext cx="377825" cy="471488"/>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466969" name="Text Box 25"/>
          <p:cNvSpPr txBox="1">
            <a:spLocks noChangeArrowheads="1"/>
          </p:cNvSpPr>
          <p:nvPr/>
        </p:nvSpPr>
        <p:spPr bwMode="auto">
          <a:xfrm>
            <a:off x="5511447" y="3484036"/>
            <a:ext cx="2557462" cy="519112"/>
          </a:xfrm>
          <a:prstGeom prst="rect">
            <a:avLst/>
          </a:prstGeom>
          <a:noFill/>
          <a:ln w="9525">
            <a:noFill/>
            <a:miter lim="800000"/>
            <a:headEnd/>
            <a:tailEnd/>
          </a:ln>
        </p:spPr>
        <p:txBody>
          <a:bodyPr wrap="none">
            <a:spAutoFit/>
          </a:bodyPr>
          <a:lstStyle/>
          <a:p>
            <a:pPr algn="l"/>
            <a:r>
              <a:rPr lang="en-US">
                <a:solidFill>
                  <a:srgbClr val="000000"/>
                </a:solidFill>
              </a:rPr>
              <a:t>= 2.0 x 10</a:t>
            </a:r>
            <a:r>
              <a:rPr lang="en-US" baseline="30000">
                <a:solidFill>
                  <a:srgbClr val="000000"/>
                </a:solidFill>
              </a:rPr>
              <a:t>–4</a:t>
            </a:r>
            <a:r>
              <a:rPr lang="en-US">
                <a:solidFill>
                  <a:srgbClr val="000000"/>
                </a:solidFill>
              </a:rPr>
              <a:t> m</a:t>
            </a:r>
            <a:r>
              <a:rPr lang="en-US" baseline="30000">
                <a:solidFill>
                  <a:srgbClr val="000000"/>
                </a:solidFill>
              </a:rPr>
              <a:t>2</a:t>
            </a:r>
          </a:p>
        </p:txBody>
      </p:sp>
      <p:sp>
        <p:nvSpPr>
          <p:cNvPr id="466970" name="Text Box 26"/>
          <p:cNvSpPr txBox="1">
            <a:spLocks noChangeArrowheads="1"/>
          </p:cNvSpPr>
          <p:nvPr/>
        </p:nvSpPr>
        <p:spPr bwMode="auto">
          <a:xfrm>
            <a:off x="1341084" y="4521930"/>
            <a:ext cx="3608388" cy="519112"/>
          </a:xfrm>
          <a:prstGeom prst="rect">
            <a:avLst/>
          </a:prstGeom>
          <a:noFill/>
          <a:ln w="9525">
            <a:noFill/>
            <a:miter lim="800000"/>
            <a:headEnd/>
            <a:tailEnd/>
          </a:ln>
        </p:spPr>
        <p:txBody>
          <a:bodyPr wrap="none">
            <a:spAutoFit/>
          </a:bodyPr>
          <a:lstStyle/>
          <a:p>
            <a:pPr algn="l"/>
            <a:r>
              <a:rPr lang="en-US">
                <a:solidFill>
                  <a:srgbClr val="000000"/>
                </a:solidFill>
              </a:rPr>
              <a:t>Also, d = 1.0 x 10</a:t>
            </a:r>
            <a:r>
              <a:rPr lang="en-US" baseline="30000">
                <a:solidFill>
                  <a:srgbClr val="000000"/>
                </a:solidFill>
              </a:rPr>
              <a:t>–3</a:t>
            </a:r>
            <a:r>
              <a:rPr lang="en-US">
                <a:solidFill>
                  <a:srgbClr val="000000"/>
                </a:solidFill>
              </a:rPr>
              <a:t> m</a:t>
            </a:r>
            <a:endParaRPr lang="en-US" baseline="30000">
              <a:solidFill>
                <a:srgbClr val="000000"/>
              </a:solidFill>
            </a:endParaRPr>
          </a:p>
        </p:txBody>
      </p:sp>
      <p:graphicFrame>
        <p:nvGraphicFramePr>
          <p:cNvPr id="466971" name="Object 27"/>
          <p:cNvGraphicFramePr>
            <a:graphicFrameLocks noChangeAspect="1"/>
          </p:cNvGraphicFramePr>
          <p:nvPr>
            <p:extLst/>
          </p:nvPr>
        </p:nvGraphicFramePr>
        <p:xfrm>
          <a:off x="474994" y="5276015"/>
          <a:ext cx="5562600" cy="881062"/>
        </p:xfrm>
        <a:graphic>
          <a:graphicData uri="http://schemas.openxmlformats.org/presentationml/2006/ole">
            <mc:AlternateContent xmlns:mc="http://schemas.openxmlformats.org/markup-compatibility/2006">
              <mc:Choice xmlns:v="urn:schemas-microsoft-com:vml" Requires="v">
                <p:oleObj spid="_x0000_s13486" name="Equation" r:id="rId11" imgW="5562360" imgH="876240" progId="Equation.3">
                  <p:embed/>
                </p:oleObj>
              </mc:Choice>
              <mc:Fallback>
                <p:oleObj name="Equation" r:id="rId11" imgW="5562360" imgH="876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994" y="5276015"/>
                        <a:ext cx="5562600"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6973" name="Text Box 29"/>
          <p:cNvSpPr txBox="1">
            <a:spLocks noChangeArrowheads="1"/>
          </p:cNvSpPr>
          <p:nvPr/>
        </p:nvSpPr>
        <p:spPr bwMode="auto">
          <a:xfrm>
            <a:off x="6042356" y="5498265"/>
            <a:ext cx="2616200" cy="519112"/>
          </a:xfrm>
          <a:prstGeom prst="rect">
            <a:avLst/>
          </a:prstGeom>
          <a:noFill/>
          <a:ln w="9525">
            <a:noFill/>
            <a:miter lim="800000"/>
            <a:headEnd/>
            <a:tailEnd/>
          </a:ln>
        </p:spPr>
        <p:txBody>
          <a:bodyPr wrap="none">
            <a:spAutoFit/>
          </a:bodyPr>
          <a:lstStyle/>
          <a:p>
            <a:pPr algn="l"/>
            <a:r>
              <a:rPr lang="en-US">
                <a:solidFill>
                  <a:srgbClr val="000000"/>
                </a:solidFill>
              </a:rPr>
              <a:t>=  7.6 x 10</a:t>
            </a:r>
            <a:r>
              <a:rPr lang="en-US" baseline="30000">
                <a:solidFill>
                  <a:srgbClr val="000000"/>
                </a:solidFill>
              </a:rPr>
              <a:t>–11</a:t>
            </a:r>
            <a:r>
              <a:rPr lang="en-US">
                <a:solidFill>
                  <a:srgbClr val="000000"/>
                </a:solidFill>
              </a:rPr>
              <a:t> C</a:t>
            </a:r>
            <a:endParaRPr lang="en-US" baseline="30000">
              <a:solidFill>
                <a:srgbClr val="000000"/>
              </a:solidFill>
            </a:endParaRPr>
          </a:p>
        </p:txBody>
      </p:sp>
      <p:grpSp>
        <p:nvGrpSpPr>
          <p:cNvPr id="21" name="Group 20"/>
          <p:cNvGrpSpPr/>
          <p:nvPr/>
        </p:nvGrpSpPr>
        <p:grpSpPr>
          <a:xfrm>
            <a:off x="1586735" y="2449662"/>
            <a:ext cx="385762" cy="479425"/>
            <a:chOff x="7985229" y="4465410"/>
            <a:chExt cx="385762" cy="479425"/>
          </a:xfrm>
        </p:grpSpPr>
        <p:sp>
          <p:nvSpPr>
            <p:cNvPr id="19" name="Line 22"/>
            <p:cNvSpPr>
              <a:spLocks noChangeShapeType="1"/>
            </p:cNvSpPr>
            <p:nvPr/>
          </p:nvSpPr>
          <p:spPr bwMode="auto">
            <a:xfrm flipV="1">
              <a:off x="7993166" y="4473348"/>
              <a:ext cx="377825" cy="471487"/>
            </a:xfrm>
            <a:prstGeom prst="line">
              <a:avLst/>
            </a:prstGeom>
            <a:noFill/>
            <a:ln w="38100">
              <a:solidFill>
                <a:srgbClr val="3333FF"/>
              </a:solidFill>
              <a:round/>
              <a:headEnd/>
              <a:tailEnd/>
            </a:ln>
          </p:spPr>
          <p:txBody>
            <a:bodyPr wrap="none">
              <a:spAutoFit/>
            </a:bodyPr>
            <a:lstStyle/>
            <a:p>
              <a:endParaRPr lang="en-US">
                <a:solidFill>
                  <a:srgbClr val="000000"/>
                </a:solidFill>
              </a:endParaRPr>
            </a:p>
          </p:txBody>
        </p:sp>
        <p:sp>
          <p:nvSpPr>
            <p:cNvPr id="20" name="Line 24"/>
            <p:cNvSpPr>
              <a:spLocks noChangeShapeType="1"/>
            </p:cNvSpPr>
            <p:nvPr/>
          </p:nvSpPr>
          <p:spPr bwMode="auto">
            <a:xfrm flipH="1" flipV="1">
              <a:off x="7985229" y="4465410"/>
              <a:ext cx="377825" cy="471488"/>
            </a:xfrm>
            <a:prstGeom prst="line">
              <a:avLst/>
            </a:prstGeom>
            <a:noFill/>
            <a:ln w="38100">
              <a:solidFill>
                <a:srgbClr val="3333FF"/>
              </a:solidFill>
              <a:round/>
              <a:headEnd/>
              <a:tailEnd/>
            </a:ln>
          </p:spPr>
          <p:txBody>
            <a:bodyPr wrap="none">
              <a:spAutoFit/>
            </a:bodyPr>
            <a:lstStyle/>
            <a:p>
              <a:endParaRPr lang="en-US">
                <a:solidFill>
                  <a:srgbClr val="000000"/>
                </a:solidFill>
              </a:endParaRPr>
            </a:p>
          </p:txBody>
        </p:sp>
      </p:grpSp>
      <p:graphicFrame>
        <p:nvGraphicFramePr>
          <p:cNvPr id="23" name="Object 15"/>
          <p:cNvGraphicFramePr>
            <a:graphicFrameLocks noChangeAspect="1"/>
          </p:cNvGraphicFramePr>
          <p:nvPr>
            <p:extLst/>
          </p:nvPr>
        </p:nvGraphicFramePr>
        <p:xfrm>
          <a:off x="5262209" y="3384023"/>
          <a:ext cx="1498600" cy="919163"/>
        </p:xfrm>
        <a:graphic>
          <a:graphicData uri="http://schemas.openxmlformats.org/presentationml/2006/ole">
            <mc:AlternateContent xmlns:mc="http://schemas.openxmlformats.org/markup-compatibility/2006">
              <mc:Choice xmlns:v="urn:schemas-microsoft-com:vml" Requires="v">
                <p:oleObj spid="_x0000_s13487" name="Equation" r:id="rId13" imgW="1498320" imgH="914400" progId="Equation.3">
                  <p:embed/>
                </p:oleObj>
              </mc:Choice>
              <mc:Fallback>
                <p:oleObj name="Equation" r:id="rId13" imgW="1498320" imgH="914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62209" y="3384023"/>
                        <a:ext cx="14986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Line 24"/>
          <p:cNvSpPr>
            <a:spLocks noChangeShapeType="1"/>
          </p:cNvSpPr>
          <p:nvPr/>
        </p:nvSpPr>
        <p:spPr bwMode="auto">
          <a:xfrm flipH="1" flipV="1">
            <a:off x="6152797" y="3860273"/>
            <a:ext cx="377825" cy="471488"/>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2" name="Oval 1"/>
          <p:cNvSpPr/>
          <p:nvPr/>
        </p:nvSpPr>
        <p:spPr bwMode="auto">
          <a:xfrm>
            <a:off x="3790950" y="2190750"/>
            <a:ext cx="571500" cy="571500"/>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endParaRPr>
          </a:p>
        </p:txBody>
      </p:sp>
      <p:pic>
        <p:nvPicPr>
          <p:cNvPr id="26" name="Picture 91" descr="j043466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318728" y="1873227"/>
            <a:ext cx="353902" cy="467236"/>
          </a:xfrm>
          <a:prstGeom prst="rect">
            <a:avLst/>
          </a:prstGeom>
          <a:noFill/>
          <a:ln w="9525">
            <a:noFill/>
            <a:miter lim="800000"/>
            <a:headEnd/>
            <a:tailEnd/>
          </a:ln>
        </p:spPr>
      </p:pic>
      <p:pic>
        <p:nvPicPr>
          <p:cNvPr id="27" name="Picture 91" descr="j043466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061678" y="1873227"/>
            <a:ext cx="353902" cy="467236"/>
          </a:xfrm>
          <a:prstGeom prst="rect">
            <a:avLst/>
          </a:prstGeom>
          <a:noFill/>
          <a:ln w="9525">
            <a:noFill/>
            <a:miter lim="800000"/>
            <a:headEnd/>
            <a:tailEnd/>
          </a:ln>
        </p:spPr>
      </p:pic>
      <p:pic>
        <p:nvPicPr>
          <p:cNvPr id="28" name="Picture 91" descr="j043466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928328" y="2787627"/>
            <a:ext cx="353902" cy="467236"/>
          </a:xfrm>
          <a:prstGeom prst="rect">
            <a:avLst/>
          </a:prstGeom>
          <a:noFill/>
          <a:ln w="9525">
            <a:noFill/>
            <a:miter lim="800000"/>
            <a:headEnd/>
            <a:tailEnd/>
          </a:ln>
        </p:spPr>
      </p:pic>
      <p:pic>
        <p:nvPicPr>
          <p:cNvPr id="29" name="Picture 91" descr="j043466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661628" y="1892277"/>
            <a:ext cx="353902" cy="467236"/>
          </a:xfrm>
          <a:prstGeom prst="rect">
            <a:avLst/>
          </a:prstGeom>
          <a:noFill/>
          <a:ln w="9525">
            <a:noFill/>
            <a:miter lim="800000"/>
            <a:headEnd/>
            <a:tailEnd/>
          </a:ln>
        </p:spPr>
      </p:pic>
      <p:pic>
        <p:nvPicPr>
          <p:cNvPr id="30" name="Picture 91" descr="j043466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357078" y="2787627"/>
            <a:ext cx="353902" cy="467236"/>
          </a:xfrm>
          <a:prstGeom prst="rect">
            <a:avLst/>
          </a:prstGeom>
          <a:noFill/>
          <a:ln w="9525">
            <a:noFill/>
            <a:miter lim="800000"/>
            <a:headEnd/>
            <a:tailEnd/>
          </a:ln>
        </p:spPr>
      </p:pic>
    </p:spTree>
    <p:extLst>
      <p:ext uri="{BB962C8B-B14F-4D97-AF65-F5344CB8AC3E}">
        <p14:creationId xmlns:p14="http://schemas.microsoft.com/office/powerpoint/2010/main" val="1334672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66953"/>
                                        </p:tgtEl>
                                        <p:attrNameLst>
                                          <p:attrName>style.visibility</p:attrName>
                                        </p:attrNameLst>
                                      </p:cBhvr>
                                      <p:to>
                                        <p:strVal val="visible"/>
                                      </p:to>
                                    </p:set>
                                    <p:animEffect transition="in" filter="fade">
                                      <p:cBhvr>
                                        <p:cTn id="7" dur="2000"/>
                                        <p:tgtEl>
                                          <p:spTgt spid="466953"/>
                                        </p:tgtEl>
                                      </p:cBhvr>
                                    </p:animEffect>
                                    <p:anim calcmode="lin" valueType="num">
                                      <p:cBhvr>
                                        <p:cTn id="8" dur="2000" fill="hold"/>
                                        <p:tgtEl>
                                          <p:spTgt spid="466953"/>
                                        </p:tgtEl>
                                        <p:attrNameLst>
                                          <p:attrName>style.rotation</p:attrName>
                                        </p:attrNameLst>
                                      </p:cBhvr>
                                      <p:tavLst>
                                        <p:tav tm="0">
                                          <p:val>
                                            <p:fltVal val="720"/>
                                          </p:val>
                                        </p:tav>
                                        <p:tav tm="100000">
                                          <p:val>
                                            <p:fltVal val="0"/>
                                          </p:val>
                                        </p:tav>
                                      </p:tavLst>
                                    </p:anim>
                                    <p:anim calcmode="lin" valueType="num">
                                      <p:cBhvr>
                                        <p:cTn id="9" dur="2000" fill="hold"/>
                                        <p:tgtEl>
                                          <p:spTgt spid="466953"/>
                                        </p:tgtEl>
                                        <p:attrNameLst>
                                          <p:attrName>ppt_h</p:attrName>
                                        </p:attrNameLst>
                                      </p:cBhvr>
                                      <p:tavLst>
                                        <p:tav tm="0">
                                          <p:val>
                                            <p:fltVal val="0"/>
                                          </p:val>
                                        </p:tav>
                                        <p:tav tm="100000">
                                          <p:val>
                                            <p:strVal val="#ppt_h"/>
                                          </p:val>
                                        </p:tav>
                                      </p:tavLst>
                                    </p:anim>
                                    <p:anim calcmode="lin" valueType="num">
                                      <p:cBhvr>
                                        <p:cTn id="10" dur="2000" fill="hold"/>
                                        <p:tgtEl>
                                          <p:spTgt spid="46695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80">
                                          <p:stCondLst>
                                            <p:cond delay="0"/>
                                          </p:stCondLst>
                                        </p:cTn>
                                        <p:tgtEl>
                                          <p:spTgt spid="26"/>
                                        </p:tgtEl>
                                      </p:cBhvr>
                                    </p:animEffect>
                                    <p:anim calcmode="lin" valueType="num">
                                      <p:cBhvr>
                                        <p:cTn id="1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1" dur="26">
                                          <p:stCondLst>
                                            <p:cond delay="650"/>
                                          </p:stCondLst>
                                        </p:cTn>
                                        <p:tgtEl>
                                          <p:spTgt spid="26"/>
                                        </p:tgtEl>
                                      </p:cBhvr>
                                      <p:to x="100000" y="60000"/>
                                    </p:animScale>
                                    <p:animScale>
                                      <p:cBhvr>
                                        <p:cTn id="22" dur="166" decel="50000">
                                          <p:stCondLst>
                                            <p:cond delay="676"/>
                                          </p:stCondLst>
                                        </p:cTn>
                                        <p:tgtEl>
                                          <p:spTgt spid="26"/>
                                        </p:tgtEl>
                                      </p:cBhvr>
                                      <p:to x="100000" y="100000"/>
                                    </p:animScale>
                                    <p:animScale>
                                      <p:cBhvr>
                                        <p:cTn id="23" dur="26">
                                          <p:stCondLst>
                                            <p:cond delay="1312"/>
                                          </p:stCondLst>
                                        </p:cTn>
                                        <p:tgtEl>
                                          <p:spTgt spid="26"/>
                                        </p:tgtEl>
                                      </p:cBhvr>
                                      <p:to x="100000" y="80000"/>
                                    </p:animScale>
                                    <p:animScale>
                                      <p:cBhvr>
                                        <p:cTn id="24" dur="166" decel="50000">
                                          <p:stCondLst>
                                            <p:cond delay="1338"/>
                                          </p:stCondLst>
                                        </p:cTn>
                                        <p:tgtEl>
                                          <p:spTgt spid="26"/>
                                        </p:tgtEl>
                                      </p:cBhvr>
                                      <p:to x="100000" y="100000"/>
                                    </p:animScale>
                                    <p:animScale>
                                      <p:cBhvr>
                                        <p:cTn id="25" dur="26">
                                          <p:stCondLst>
                                            <p:cond delay="1642"/>
                                          </p:stCondLst>
                                        </p:cTn>
                                        <p:tgtEl>
                                          <p:spTgt spid="26"/>
                                        </p:tgtEl>
                                      </p:cBhvr>
                                      <p:to x="100000" y="90000"/>
                                    </p:animScale>
                                    <p:animScale>
                                      <p:cBhvr>
                                        <p:cTn id="26" dur="166" decel="50000">
                                          <p:stCondLst>
                                            <p:cond delay="1668"/>
                                          </p:stCondLst>
                                        </p:cTn>
                                        <p:tgtEl>
                                          <p:spTgt spid="26"/>
                                        </p:tgtEl>
                                      </p:cBhvr>
                                      <p:to x="100000" y="100000"/>
                                    </p:animScale>
                                    <p:animScale>
                                      <p:cBhvr>
                                        <p:cTn id="27" dur="26">
                                          <p:stCondLst>
                                            <p:cond delay="1808"/>
                                          </p:stCondLst>
                                        </p:cTn>
                                        <p:tgtEl>
                                          <p:spTgt spid="26"/>
                                        </p:tgtEl>
                                      </p:cBhvr>
                                      <p:to x="100000" y="95000"/>
                                    </p:animScale>
                                    <p:animScale>
                                      <p:cBhvr>
                                        <p:cTn id="28" dur="166" decel="50000">
                                          <p:stCondLst>
                                            <p:cond delay="1834"/>
                                          </p:stCondLst>
                                        </p:cTn>
                                        <p:tgtEl>
                                          <p:spTgt spid="2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80">
                                          <p:stCondLst>
                                            <p:cond delay="0"/>
                                          </p:stCondLst>
                                        </p:cTn>
                                        <p:tgtEl>
                                          <p:spTgt spid="27"/>
                                        </p:tgtEl>
                                      </p:cBhvr>
                                    </p:animEffect>
                                    <p:anim calcmode="lin" valueType="num">
                                      <p:cBhvr>
                                        <p:cTn id="3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9" dur="26">
                                          <p:stCondLst>
                                            <p:cond delay="650"/>
                                          </p:stCondLst>
                                        </p:cTn>
                                        <p:tgtEl>
                                          <p:spTgt spid="27"/>
                                        </p:tgtEl>
                                      </p:cBhvr>
                                      <p:to x="100000" y="60000"/>
                                    </p:animScale>
                                    <p:animScale>
                                      <p:cBhvr>
                                        <p:cTn id="40" dur="166" decel="50000">
                                          <p:stCondLst>
                                            <p:cond delay="676"/>
                                          </p:stCondLst>
                                        </p:cTn>
                                        <p:tgtEl>
                                          <p:spTgt spid="27"/>
                                        </p:tgtEl>
                                      </p:cBhvr>
                                      <p:to x="100000" y="100000"/>
                                    </p:animScale>
                                    <p:animScale>
                                      <p:cBhvr>
                                        <p:cTn id="41" dur="26">
                                          <p:stCondLst>
                                            <p:cond delay="1312"/>
                                          </p:stCondLst>
                                        </p:cTn>
                                        <p:tgtEl>
                                          <p:spTgt spid="27"/>
                                        </p:tgtEl>
                                      </p:cBhvr>
                                      <p:to x="100000" y="80000"/>
                                    </p:animScale>
                                    <p:animScale>
                                      <p:cBhvr>
                                        <p:cTn id="42" dur="166" decel="50000">
                                          <p:stCondLst>
                                            <p:cond delay="1338"/>
                                          </p:stCondLst>
                                        </p:cTn>
                                        <p:tgtEl>
                                          <p:spTgt spid="27"/>
                                        </p:tgtEl>
                                      </p:cBhvr>
                                      <p:to x="100000" y="100000"/>
                                    </p:animScale>
                                    <p:animScale>
                                      <p:cBhvr>
                                        <p:cTn id="43" dur="26">
                                          <p:stCondLst>
                                            <p:cond delay="1642"/>
                                          </p:stCondLst>
                                        </p:cTn>
                                        <p:tgtEl>
                                          <p:spTgt spid="27"/>
                                        </p:tgtEl>
                                      </p:cBhvr>
                                      <p:to x="100000" y="90000"/>
                                    </p:animScale>
                                    <p:animScale>
                                      <p:cBhvr>
                                        <p:cTn id="44" dur="166" decel="50000">
                                          <p:stCondLst>
                                            <p:cond delay="1668"/>
                                          </p:stCondLst>
                                        </p:cTn>
                                        <p:tgtEl>
                                          <p:spTgt spid="27"/>
                                        </p:tgtEl>
                                      </p:cBhvr>
                                      <p:to x="100000" y="100000"/>
                                    </p:animScale>
                                    <p:animScale>
                                      <p:cBhvr>
                                        <p:cTn id="45" dur="26">
                                          <p:stCondLst>
                                            <p:cond delay="1808"/>
                                          </p:stCondLst>
                                        </p:cTn>
                                        <p:tgtEl>
                                          <p:spTgt spid="27"/>
                                        </p:tgtEl>
                                      </p:cBhvr>
                                      <p:to x="100000" y="95000"/>
                                    </p:animScale>
                                    <p:animScale>
                                      <p:cBhvr>
                                        <p:cTn id="46" dur="166" decel="50000">
                                          <p:stCondLst>
                                            <p:cond delay="1834"/>
                                          </p:stCondLst>
                                        </p:cTn>
                                        <p:tgtEl>
                                          <p:spTgt spid="2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80">
                                          <p:stCondLst>
                                            <p:cond delay="0"/>
                                          </p:stCondLst>
                                        </p:cTn>
                                        <p:tgtEl>
                                          <p:spTgt spid="28"/>
                                        </p:tgtEl>
                                      </p:cBhvr>
                                    </p:animEffect>
                                    <p:anim calcmode="lin" valueType="num">
                                      <p:cBhvr>
                                        <p:cTn id="5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57" dur="26">
                                          <p:stCondLst>
                                            <p:cond delay="650"/>
                                          </p:stCondLst>
                                        </p:cTn>
                                        <p:tgtEl>
                                          <p:spTgt spid="28"/>
                                        </p:tgtEl>
                                      </p:cBhvr>
                                      <p:to x="100000" y="60000"/>
                                    </p:animScale>
                                    <p:animScale>
                                      <p:cBhvr>
                                        <p:cTn id="58" dur="166" decel="50000">
                                          <p:stCondLst>
                                            <p:cond delay="676"/>
                                          </p:stCondLst>
                                        </p:cTn>
                                        <p:tgtEl>
                                          <p:spTgt spid="28"/>
                                        </p:tgtEl>
                                      </p:cBhvr>
                                      <p:to x="100000" y="100000"/>
                                    </p:animScale>
                                    <p:animScale>
                                      <p:cBhvr>
                                        <p:cTn id="59" dur="26">
                                          <p:stCondLst>
                                            <p:cond delay="1312"/>
                                          </p:stCondLst>
                                        </p:cTn>
                                        <p:tgtEl>
                                          <p:spTgt spid="28"/>
                                        </p:tgtEl>
                                      </p:cBhvr>
                                      <p:to x="100000" y="80000"/>
                                    </p:animScale>
                                    <p:animScale>
                                      <p:cBhvr>
                                        <p:cTn id="60" dur="166" decel="50000">
                                          <p:stCondLst>
                                            <p:cond delay="1338"/>
                                          </p:stCondLst>
                                        </p:cTn>
                                        <p:tgtEl>
                                          <p:spTgt spid="28"/>
                                        </p:tgtEl>
                                      </p:cBhvr>
                                      <p:to x="100000" y="100000"/>
                                    </p:animScale>
                                    <p:animScale>
                                      <p:cBhvr>
                                        <p:cTn id="61" dur="26">
                                          <p:stCondLst>
                                            <p:cond delay="1642"/>
                                          </p:stCondLst>
                                        </p:cTn>
                                        <p:tgtEl>
                                          <p:spTgt spid="28"/>
                                        </p:tgtEl>
                                      </p:cBhvr>
                                      <p:to x="100000" y="90000"/>
                                    </p:animScale>
                                    <p:animScale>
                                      <p:cBhvr>
                                        <p:cTn id="62" dur="166" decel="50000">
                                          <p:stCondLst>
                                            <p:cond delay="1668"/>
                                          </p:stCondLst>
                                        </p:cTn>
                                        <p:tgtEl>
                                          <p:spTgt spid="28"/>
                                        </p:tgtEl>
                                      </p:cBhvr>
                                      <p:to x="100000" y="100000"/>
                                    </p:animScale>
                                    <p:animScale>
                                      <p:cBhvr>
                                        <p:cTn id="63" dur="26">
                                          <p:stCondLst>
                                            <p:cond delay="1808"/>
                                          </p:stCondLst>
                                        </p:cTn>
                                        <p:tgtEl>
                                          <p:spTgt spid="28"/>
                                        </p:tgtEl>
                                      </p:cBhvr>
                                      <p:to x="100000" y="95000"/>
                                    </p:animScale>
                                    <p:animScale>
                                      <p:cBhvr>
                                        <p:cTn id="64" dur="166" decel="50000">
                                          <p:stCondLst>
                                            <p:cond delay="1834"/>
                                          </p:stCondLst>
                                        </p:cTn>
                                        <p:tgtEl>
                                          <p:spTgt spid="28"/>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down)">
                                      <p:cBhvr>
                                        <p:cTn id="69" dur="580">
                                          <p:stCondLst>
                                            <p:cond delay="0"/>
                                          </p:stCondLst>
                                        </p:cTn>
                                        <p:tgtEl>
                                          <p:spTgt spid="29"/>
                                        </p:tgtEl>
                                      </p:cBhvr>
                                    </p:animEffect>
                                    <p:anim calcmode="lin" valueType="num">
                                      <p:cBhvr>
                                        <p:cTn id="7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75" dur="26">
                                          <p:stCondLst>
                                            <p:cond delay="650"/>
                                          </p:stCondLst>
                                        </p:cTn>
                                        <p:tgtEl>
                                          <p:spTgt spid="29"/>
                                        </p:tgtEl>
                                      </p:cBhvr>
                                      <p:to x="100000" y="60000"/>
                                    </p:animScale>
                                    <p:animScale>
                                      <p:cBhvr>
                                        <p:cTn id="76" dur="166" decel="50000">
                                          <p:stCondLst>
                                            <p:cond delay="676"/>
                                          </p:stCondLst>
                                        </p:cTn>
                                        <p:tgtEl>
                                          <p:spTgt spid="29"/>
                                        </p:tgtEl>
                                      </p:cBhvr>
                                      <p:to x="100000" y="100000"/>
                                    </p:animScale>
                                    <p:animScale>
                                      <p:cBhvr>
                                        <p:cTn id="77" dur="26">
                                          <p:stCondLst>
                                            <p:cond delay="1312"/>
                                          </p:stCondLst>
                                        </p:cTn>
                                        <p:tgtEl>
                                          <p:spTgt spid="29"/>
                                        </p:tgtEl>
                                      </p:cBhvr>
                                      <p:to x="100000" y="80000"/>
                                    </p:animScale>
                                    <p:animScale>
                                      <p:cBhvr>
                                        <p:cTn id="78" dur="166" decel="50000">
                                          <p:stCondLst>
                                            <p:cond delay="1338"/>
                                          </p:stCondLst>
                                        </p:cTn>
                                        <p:tgtEl>
                                          <p:spTgt spid="29"/>
                                        </p:tgtEl>
                                      </p:cBhvr>
                                      <p:to x="100000" y="100000"/>
                                    </p:animScale>
                                    <p:animScale>
                                      <p:cBhvr>
                                        <p:cTn id="79" dur="26">
                                          <p:stCondLst>
                                            <p:cond delay="1642"/>
                                          </p:stCondLst>
                                        </p:cTn>
                                        <p:tgtEl>
                                          <p:spTgt spid="29"/>
                                        </p:tgtEl>
                                      </p:cBhvr>
                                      <p:to x="100000" y="90000"/>
                                    </p:animScale>
                                    <p:animScale>
                                      <p:cBhvr>
                                        <p:cTn id="80" dur="166" decel="50000">
                                          <p:stCondLst>
                                            <p:cond delay="1668"/>
                                          </p:stCondLst>
                                        </p:cTn>
                                        <p:tgtEl>
                                          <p:spTgt spid="29"/>
                                        </p:tgtEl>
                                      </p:cBhvr>
                                      <p:to x="100000" y="100000"/>
                                    </p:animScale>
                                    <p:animScale>
                                      <p:cBhvr>
                                        <p:cTn id="81" dur="26">
                                          <p:stCondLst>
                                            <p:cond delay="1808"/>
                                          </p:stCondLst>
                                        </p:cTn>
                                        <p:tgtEl>
                                          <p:spTgt spid="29"/>
                                        </p:tgtEl>
                                      </p:cBhvr>
                                      <p:to x="100000" y="95000"/>
                                    </p:animScale>
                                    <p:animScale>
                                      <p:cBhvr>
                                        <p:cTn id="82" dur="166" decel="50000">
                                          <p:stCondLst>
                                            <p:cond delay="1834"/>
                                          </p:stCondLst>
                                        </p:cTn>
                                        <p:tgtEl>
                                          <p:spTgt spid="29"/>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nodeType="clickEffect">
                                  <p:stCondLst>
                                    <p:cond delay="0"/>
                                  </p:stCondLst>
                                  <p:childTnLst>
                                    <p:set>
                                      <p:cBhvr>
                                        <p:cTn id="86" dur="1" fill="hold">
                                          <p:stCondLst>
                                            <p:cond delay="0"/>
                                          </p:stCondLst>
                                        </p:cTn>
                                        <p:tgtEl>
                                          <p:spTgt spid="466955"/>
                                        </p:tgtEl>
                                        <p:attrNameLst>
                                          <p:attrName>style.visibility</p:attrName>
                                        </p:attrNameLst>
                                      </p:cBhvr>
                                      <p:to>
                                        <p:strVal val="visible"/>
                                      </p:to>
                                    </p:set>
                                    <p:anim calcmode="lin" valueType="num">
                                      <p:cBhvr>
                                        <p:cTn id="87" dur="1000" fill="hold"/>
                                        <p:tgtEl>
                                          <p:spTgt spid="466955"/>
                                        </p:tgtEl>
                                        <p:attrNameLst>
                                          <p:attrName>ppt_x</p:attrName>
                                        </p:attrNameLst>
                                      </p:cBhvr>
                                      <p:tavLst>
                                        <p:tav tm="0">
                                          <p:val>
                                            <p:strVal val="#ppt_x-.2"/>
                                          </p:val>
                                        </p:tav>
                                        <p:tav tm="100000">
                                          <p:val>
                                            <p:strVal val="#ppt_x"/>
                                          </p:val>
                                        </p:tav>
                                      </p:tavLst>
                                    </p:anim>
                                    <p:anim calcmode="lin" valueType="num">
                                      <p:cBhvr>
                                        <p:cTn id="88" dur="1000" fill="hold"/>
                                        <p:tgtEl>
                                          <p:spTgt spid="466955"/>
                                        </p:tgtEl>
                                        <p:attrNameLst>
                                          <p:attrName>ppt_y</p:attrName>
                                        </p:attrNameLst>
                                      </p:cBhvr>
                                      <p:tavLst>
                                        <p:tav tm="0">
                                          <p:val>
                                            <p:strVal val="#ppt_y"/>
                                          </p:val>
                                        </p:tav>
                                        <p:tav tm="100000">
                                          <p:val>
                                            <p:strVal val="#ppt_y"/>
                                          </p:val>
                                        </p:tav>
                                      </p:tavLst>
                                    </p:anim>
                                    <p:animEffect transition="in" filter="wipe(right)" prLst="gradientSize: 0.1">
                                      <p:cBhvr>
                                        <p:cTn id="89" dur="1000"/>
                                        <p:tgtEl>
                                          <p:spTgt spid="466955"/>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down)">
                                      <p:cBhvr>
                                        <p:cTn id="94" dur="580">
                                          <p:stCondLst>
                                            <p:cond delay="0"/>
                                          </p:stCondLst>
                                        </p:cTn>
                                        <p:tgtEl>
                                          <p:spTgt spid="30"/>
                                        </p:tgtEl>
                                      </p:cBhvr>
                                    </p:animEffect>
                                    <p:anim calcmode="lin" valueType="num">
                                      <p:cBhvr>
                                        <p:cTn id="9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00" dur="26">
                                          <p:stCondLst>
                                            <p:cond delay="650"/>
                                          </p:stCondLst>
                                        </p:cTn>
                                        <p:tgtEl>
                                          <p:spTgt spid="30"/>
                                        </p:tgtEl>
                                      </p:cBhvr>
                                      <p:to x="100000" y="60000"/>
                                    </p:animScale>
                                    <p:animScale>
                                      <p:cBhvr>
                                        <p:cTn id="101" dur="166" decel="50000">
                                          <p:stCondLst>
                                            <p:cond delay="676"/>
                                          </p:stCondLst>
                                        </p:cTn>
                                        <p:tgtEl>
                                          <p:spTgt spid="30"/>
                                        </p:tgtEl>
                                      </p:cBhvr>
                                      <p:to x="100000" y="100000"/>
                                    </p:animScale>
                                    <p:animScale>
                                      <p:cBhvr>
                                        <p:cTn id="102" dur="26">
                                          <p:stCondLst>
                                            <p:cond delay="1312"/>
                                          </p:stCondLst>
                                        </p:cTn>
                                        <p:tgtEl>
                                          <p:spTgt spid="30"/>
                                        </p:tgtEl>
                                      </p:cBhvr>
                                      <p:to x="100000" y="80000"/>
                                    </p:animScale>
                                    <p:animScale>
                                      <p:cBhvr>
                                        <p:cTn id="103" dur="166" decel="50000">
                                          <p:stCondLst>
                                            <p:cond delay="1338"/>
                                          </p:stCondLst>
                                        </p:cTn>
                                        <p:tgtEl>
                                          <p:spTgt spid="30"/>
                                        </p:tgtEl>
                                      </p:cBhvr>
                                      <p:to x="100000" y="100000"/>
                                    </p:animScale>
                                    <p:animScale>
                                      <p:cBhvr>
                                        <p:cTn id="104" dur="26">
                                          <p:stCondLst>
                                            <p:cond delay="1642"/>
                                          </p:stCondLst>
                                        </p:cTn>
                                        <p:tgtEl>
                                          <p:spTgt spid="30"/>
                                        </p:tgtEl>
                                      </p:cBhvr>
                                      <p:to x="100000" y="90000"/>
                                    </p:animScale>
                                    <p:animScale>
                                      <p:cBhvr>
                                        <p:cTn id="105" dur="166" decel="50000">
                                          <p:stCondLst>
                                            <p:cond delay="1668"/>
                                          </p:stCondLst>
                                        </p:cTn>
                                        <p:tgtEl>
                                          <p:spTgt spid="30"/>
                                        </p:tgtEl>
                                      </p:cBhvr>
                                      <p:to x="100000" y="100000"/>
                                    </p:animScale>
                                    <p:animScale>
                                      <p:cBhvr>
                                        <p:cTn id="106" dur="26">
                                          <p:stCondLst>
                                            <p:cond delay="1808"/>
                                          </p:stCondLst>
                                        </p:cTn>
                                        <p:tgtEl>
                                          <p:spTgt spid="30"/>
                                        </p:tgtEl>
                                      </p:cBhvr>
                                      <p:to x="100000" y="95000"/>
                                    </p:animScale>
                                    <p:animScale>
                                      <p:cBhvr>
                                        <p:cTn id="107" dur="166" decel="50000">
                                          <p:stCondLst>
                                            <p:cond delay="1834"/>
                                          </p:stCondLst>
                                        </p:cTn>
                                        <p:tgtEl>
                                          <p:spTgt spid="3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45" presetClass="entr" presetSubtype="0"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fade">
                                      <p:cBhvr>
                                        <p:cTn id="112" dur="2000"/>
                                        <p:tgtEl>
                                          <p:spTgt spid="2"/>
                                        </p:tgtEl>
                                      </p:cBhvr>
                                    </p:animEffect>
                                    <p:anim calcmode="lin" valueType="num">
                                      <p:cBhvr>
                                        <p:cTn id="113" dur="2000" fill="hold"/>
                                        <p:tgtEl>
                                          <p:spTgt spid="2"/>
                                        </p:tgtEl>
                                        <p:attrNameLst>
                                          <p:attrName>ppt_w</p:attrName>
                                        </p:attrNameLst>
                                      </p:cBhvr>
                                      <p:tavLst>
                                        <p:tav tm="0" fmla="#ppt_w*sin(2.5*pi*$)">
                                          <p:val>
                                            <p:fltVal val="0"/>
                                          </p:val>
                                        </p:tav>
                                        <p:tav tm="100000">
                                          <p:val>
                                            <p:fltVal val="1"/>
                                          </p:val>
                                        </p:tav>
                                      </p:tavLst>
                                    </p:anim>
                                    <p:anim calcmode="lin" valueType="num">
                                      <p:cBhvr>
                                        <p:cTn id="1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35" presetClass="entr" presetSubtype="0" fill="hold" nodeType="click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fade">
                                      <p:cBhvr>
                                        <p:cTn id="119" dur="2000"/>
                                        <p:tgtEl>
                                          <p:spTgt spid="21"/>
                                        </p:tgtEl>
                                      </p:cBhvr>
                                    </p:animEffect>
                                    <p:anim calcmode="lin" valueType="num">
                                      <p:cBhvr>
                                        <p:cTn id="120" dur="2000" fill="hold"/>
                                        <p:tgtEl>
                                          <p:spTgt spid="21"/>
                                        </p:tgtEl>
                                        <p:attrNameLst>
                                          <p:attrName>style.rotation</p:attrName>
                                        </p:attrNameLst>
                                      </p:cBhvr>
                                      <p:tavLst>
                                        <p:tav tm="0">
                                          <p:val>
                                            <p:fltVal val="720"/>
                                          </p:val>
                                        </p:tav>
                                        <p:tav tm="100000">
                                          <p:val>
                                            <p:fltVal val="0"/>
                                          </p:val>
                                        </p:tav>
                                      </p:tavLst>
                                    </p:anim>
                                    <p:anim calcmode="lin" valueType="num">
                                      <p:cBhvr>
                                        <p:cTn id="121" dur="2000" fill="hold"/>
                                        <p:tgtEl>
                                          <p:spTgt spid="21"/>
                                        </p:tgtEl>
                                        <p:attrNameLst>
                                          <p:attrName>ppt_h</p:attrName>
                                        </p:attrNameLst>
                                      </p:cBhvr>
                                      <p:tavLst>
                                        <p:tav tm="0">
                                          <p:val>
                                            <p:fltVal val="0"/>
                                          </p:val>
                                        </p:tav>
                                        <p:tav tm="100000">
                                          <p:val>
                                            <p:strVal val="#ppt_h"/>
                                          </p:val>
                                        </p:tav>
                                      </p:tavLst>
                                    </p:anim>
                                    <p:anim calcmode="lin" valueType="num">
                                      <p:cBhvr>
                                        <p:cTn id="122" dur="2000" fill="hold"/>
                                        <p:tgtEl>
                                          <p:spTgt spid="21"/>
                                        </p:tgtEl>
                                        <p:attrNameLst>
                                          <p:attrName>ppt_w</p:attrName>
                                        </p:attrNameLst>
                                      </p:cBhvr>
                                      <p:tavLst>
                                        <p:tav tm="0">
                                          <p:val>
                                            <p:fltVal val="0"/>
                                          </p:val>
                                        </p:tav>
                                        <p:tav tm="100000">
                                          <p:val>
                                            <p:strVal val="#ppt_w"/>
                                          </p:val>
                                        </p:tav>
                                      </p:tavLst>
                                    </p:anim>
                                  </p:childTnLst>
                                </p:cTn>
                              </p:par>
                            </p:childTnLst>
                          </p:cTn>
                        </p:par>
                      </p:childTnLst>
                    </p:cTn>
                  </p:par>
                  <p:par>
                    <p:cTn id="123" fill="hold">
                      <p:stCondLst>
                        <p:cond delay="indefinite"/>
                      </p:stCondLst>
                      <p:childTnLst>
                        <p:par>
                          <p:cTn id="124" fill="hold">
                            <p:stCondLst>
                              <p:cond delay="0"/>
                            </p:stCondLst>
                            <p:childTnLst>
                              <p:par>
                                <p:cTn id="125" presetID="51" presetClass="entr" presetSubtype="0" fill="hold" nodeType="clickEffect">
                                  <p:stCondLst>
                                    <p:cond delay="0"/>
                                  </p:stCondLst>
                                  <p:childTnLst>
                                    <p:set>
                                      <p:cBhvr>
                                        <p:cTn id="126" dur="1" fill="hold">
                                          <p:stCondLst>
                                            <p:cond delay="0"/>
                                          </p:stCondLst>
                                        </p:cTn>
                                        <p:tgtEl>
                                          <p:spTgt spid="466956"/>
                                        </p:tgtEl>
                                        <p:attrNameLst>
                                          <p:attrName>style.visibility</p:attrName>
                                        </p:attrNameLst>
                                      </p:cBhvr>
                                      <p:to>
                                        <p:strVal val="visible"/>
                                      </p:to>
                                    </p:set>
                                    <p:animEffect transition="in" filter="fade">
                                      <p:cBhvr>
                                        <p:cTn id="127" dur="770" decel="100000"/>
                                        <p:tgtEl>
                                          <p:spTgt spid="466956"/>
                                        </p:tgtEl>
                                      </p:cBhvr>
                                    </p:animEffect>
                                    <p:animScale>
                                      <p:cBhvr>
                                        <p:cTn id="128" dur="770" decel="100000"/>
                                        <p:tgtEl>
                                          <p:spTgt spid="466956"/>
                                        </p:tgtEl>
                                      </p:cBhvr>
                                      <p:from x="10000" y="10000"/>
                                      <p:to x="200000" y="450000"/>
                                    </p:animScale>
                                    <p:animScale>
                                      <p:cBhvr>
                                        <p:cTn id="129" dur="1230" accel="100000" fill="hold">
                                          <p:stCondLst>
                                            <p:cond delay="770"/>
                                          </p:stCondLst>
                                        </p:cTn>
                                        <p:tgtEl>
                                          <p:spTgt spid="466956"/>
                                        </p:tgtEl>
                                      </p:cBhvr>
                                      <p:from x="200000" y="450000"/>
                                      <p:to x="100000" y="100000"/>
                                    </p:animScale>
                                    <p:set>
                                      <p:cBhvr>
                                        <p:cTn id="130" dur="770" fill="hold"/>
                                        <p:tgtEl>
                                          <p:spTgt spid="466956"/>
                                        </p:tgtEl>
                                        <p:attrNameLst>
                                          <p:attrName>ppt_x</p:attrName>
                                        </p:attrNameLst>
                                      </p:cBhvr>
                                      <p:to>
                                        <p:strVal val="(0.5)"/>
                                      </p:to>
                                    </p:set>
                                    <p:anim from="(0.5)" to="(#ppt_x)" calcmode="lin" valueType="num">
                                      <p:cBhvr>
                                        <p:cTn id="131" dur="1230" accel="100000" fill="hold">
                                          <p:stCondLst>
                                            <p:cond delay="770"/>
                                          </p:stCondLst>
                                        </p:cTn>
                                        <p:tgtEl>
                                          <p:spTgt spid="466956"/>
                                        </p:tgtEl>
                                        <p:attrNameLst>
                                          <p:attrName>ppt_x</p:attrName>
                                        </p:attrNameLst>
                                      </p:cBhvr>
                                    </p:anim>
                                    <p:set>
                                      <p:cBhvr>
                                        <p:cTn id="132" dur="770" fill="hold"/>
                                        <p:tgtEl>
                                          <p:spTgt spid="466956"/>
                                        </p:tgtEl>
                                        <p:attrNameLst>
                                          <p:attrName>ppt_y</p:attrName>
                                        </p:attrNameLst>
                                      </p:cBhvr>
                                      <p:to>
                                        <p:strVal val="(#ppt_y+0.4)"/>
                                      </p:to>
                                    </p:set>
                                    <p:anim from="(#ppt_y+0.4)" to="(#ppt_y)" calcmode="lin" valueType="num">
                                      <p:cBhvr>
                                        <p:cTn id="133" dur="1230" accel="100000" fill="hold">
                                          <p:stCondLst>
                                            <p:cond delay="770"/>
                                          </p:stCondLst>
                                        </p:cTn>
                                        <p:tgtEl>
                                          <p:spTgt spid="466956"/>
                                        </p:tgtEl>
                                        <p:attrNameLst>
                                          <p:attrName>ppt_y</p:attrName>
                                        </p:attrNameLst>
                                      </p:cBhvr>
                                    </p:anim>
                                  </p:childTnLst>
                                </p:cTn>
                              </p:par>
                            </p:childTnLst>
                          </p:cTn>
                        </p:par>
                      </p:childTnLst>
                    </p:cTn>
                  </p:par>
                  <p:par>
                    <p:cTn id="134" fill="hold">
                      <p:stCondLst>
                        <p:cond delay="indefinite"/>
                      </p:stCondLst>
                      <p:childTnLst>
                        <p:par>
                          <p:cTn id="135" fill="hold">
                            <p:stCondLst>
                              <p:cond delay="0"/>
                            </p:stCondLst>
                            <p:childTnLst>
                              <p:par>
                                <p:cTn id="136" presetID="47" presetClass="entr" presetSubtype="0" fill="hold" grpId="0" nodeType="clickEffect">
                                  <p:stCondLst>
                                    <p:cond delay="0"/>
                                  </p:stCondLst>
                                  <p:childTnLst>
                                    <p:set>
                                      <p:cBhvr>
                                        <p:cTn id="137" dur="1" fill="hold">
                                          <p:stCondLst>
                                            <p:cond delay="0"/>
                                          </p:stCondLst>
                                        </p:cTn>
                                        <p:tgtEl>
                                          <p:spTgt spid="466960"/>
                                        </p:tgtEl>
                                        <p:attrNameLst>
                                          <p:attrName>style.visibility</p:attrName>
                                        </p:attrNameLst>
                                      </p:cBhvr>
                                      <p:to>
                                        <p:strVal val="visible"/>
                                      </p:to>
                                    </p:set>
                                    <p:animEffect transition="in" filter="fade">
                                      <p:cBhvr>
                                        <p:cTn id="138" dur="1000"/>
                                        <p:tgtEl>
                                          <p:spTgt spid="466960"/>
                                        </p:tgtEl>
                                      </p:cBhvr>
                                    </p:animEffect>
                                    <p:anim calcmode="lin" valueType="num">
                                      <p:cBhvr>
                                        <p:cTn id="139" dur="1000" fill="hold"/>
                                        <p:tgtEl>
                                          <p:spTgt spid="466960"/>
                                        </p:tgtEl>
                                        <p:attrNameLst>
                                          <p:attrName>ppt_x</p:attrName>
                                        </p:attrNameLst>
                                      </p:cBhvr>
                                      <p:tavLst>
                                        <p:tav tm="0">
                                          <p:val>
                                            <p:strVal val="#ppt_x"/>
                                          </p:val>
                                        </p:tav>
                                        <p:tav tm="100000">
                                          <p:val>
                                            <p:strVal val="#ppt_x"/>
                                          </p:val>
                                        </p:tav>
                                      </p:tavLst>
                                    </p:anim>
                                    <p:anim calcmode="lin" valueType="num">
                                      <p:cBhvr>
                                        <p:cTn id="140" dur="1000" fill="hold"/>
                                        <p:tgtEl>
                                          <p:spTgt spid="46696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childTnLst>
                                    <p:animEffect transition="out" filter="fade">
                                      <p:cBhvr>
                                        <p:cTn id="144" dur="2000"/>
                                        <p:tgtEl>
                                          <p:spTgt spid="466960"/>
                                        </p:tgtEl>
                                      </p:cBhvr>
                                    </p:animEffect>
                                    <p:set>
                                      <p:cBhvr>
                                        <p:cTn id="145" dur="1" fill="hold">
                                          <p:stCondLst>
                                            <p:cond delay="1999"/>
                                          </p:stCondLst>
                                        </p:cTn>
                                        <p:tgtEl>
                                          <p:spTgt spid="466960"/>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466963"/>
                                        </p:tgtEl>
                                        <p:attrNameLst>
                                          <p:attrName>style.visibility</p:attrName>
                                        </p:attrNameLst>
                                      </p:cBhvr>
                                      <p:to>
                                        <p:strVal val="visible"/>
                                      </p:to>
                                    </p:set>
                                    <p:animEffect transition="in" filter="fade">
                                      <p:cBhvr>
                                        <p:cTn id="148" dur="2000"/>
                                        <p:tgtEl>
                                          <p:spTgt spid="466963"/>
                                        </p:tgtEl>
                                      </p:cBhvr>
                                    </p:animEffect>
                                  </p:childTnLst>
                                </p:cTn>
                              </p:par>
                            </p:childTnLst>
                          </p:cTn>
                        </p:par>
                      </p:childTnLst>
                    </p:cTn>
                  </p:par>
                  <p:par>
                    <p:cTn id="149" fill="hold">
                      <p:stCondLst>
                        <p:cond delay="indefinite"/>
                      </p:stCondLst>
                      <p:childTnLst>
                        <p:par>
                          <p:cTn id="150" fill="hold">
                            <p:stCondLst>
                              <p:cond delay="0"/>
                            </p:stCondLst>
                            <p:childTnLst>
                              <p:par>
                                <p:cTn id="151" presetID="29" presetClass="entr" presetSubtype="0" fill="hold" nodeType="clickEffect">
                                  <p:stCondLst>
                                    <p:cond delay="0"/>
                                  </p:stCondLst>
                                  <p:childTnLst>
                                    <p:set>
                                      <p:cBhvr>
                                        <p:cTn id="152" dur="1" fill="hold">
                                          <p:stCondLst>
                                            <p:cond delay="0"/>
                                          </p:stCondLst>
                                        </p:cTn>
                                        <p:tgtEl>
                                          <p:spTgt spid="466959"/>
                                        </p:tgtEl>
                                        <p:attrNameLst>
                                          <p:attrName>style.visibility</p:attrName>
                                        </p:attrNameLst>
                                      </p:cBhvr>
                                      <p:to>
                                        <p:strVal val="visible"/>
                                      </p:to>
                                    </p:set>
                                    <p:anim calcmode="lin" valueType="num">
                                      <p:cBhvr>
                                        <p:cTn id="153" dur="1000" fill="hold"/>
                                        <p:tgtEl>
                                          <p:spTgt spid="466959"/>
                                        </p:tgtEl>
                                        <p:attrNameLst>
                                          <p:attrName>ppt_x</p:attrName>
                                        </p:attrNameLst>
                                      </p:cBhvr>
                                      <p:tavLst>
                                        <p:tav tm="0">
                                          <p:val>
                                            <p:strVal val="#ppt_x-.2"/>
                                          </p:val>
                                        </p:tav>
                                        <p:tav tm="100000">
                                          <p:val>
                                            <p:strVal val="#ppt_x"/>
                                          </p:val>
                                        </p:tav>
                                      </p:tavLst>
                                    </p:anim>
                                    <p:anim calcmode="lin" valueType="num">
                                      <p:cBhvr>
                                        <p:cTn id="154" dur="1000" fill="hold"/>
                                        <p:tgtEl>
                                          <p:spTgt spid="466959"/>
                                        </p:tgtEl>
                                        <p:attrNameLst>
                                          <p:attrName>ppt_y</p:attrName>
                                        </p:attrNameLst>
                                      </p:cBhvr>
                                      <p:tavLst>
                                        <p:tav tm="0">
                                          <p:val>
                                            <p:strVal val="#ppt_y"/>
                                          </p:val>
                                        </p:tav>
                                        <p:tav tm="100000">
                                          <p:val>
                                            <p:strVal val="#ppt_y"/>
                                          </p:val>
                                        </p:tav>
                                      </p:tavLst>
                                    </p:anim>
                                    <p:animEffect transition="in" filter="wipe(right)" prLst="gradientSize: 0.1">
                                      <p:cBhvr>
                                        <p:cTn id="155" dur="1000"/>
                                        <p:tgtEl>
                                          <p:spTgt spid="466959"/>
                                        </p:tgtEl>
                                      </p:cBhvr>
                                    </p:animEffect>
                                  </p:childTnLst>
                                </p:cTn>
                              </p:par>
                            </p:childTnLst>
                          </p:cTn>
                        </p:par>
                      </p:childTnLst>
                    </p:cTn>
                  </p:par>
                  <p:par>
                    <p:cTn id="156" fill="hold">
                      <p:stCondLst>
                        <p:cond delay="indefinite"/>
                      </p:stCondLst>
                      <p:childTnLst>
                        <p:par>
                          <p:cTn id="157" fill="hold">
                            <p:stCondLst>
                              <p:cond delay="0"/>
                            </p:stCondLst>
                            <p:childTnLst>
                              <p:par>
                                <p:cTn id="158" presetID="35" presetClass="entr" presetSubtype="0" fill="hold" grpId="0" nodeType="clickEffect">
                                  <p:stCondLst>
                                    <p:cond delay="0"/>
                                  </p:stCondLst>
                                  <p:childTnLst>
                                    <p:set>
                                      <p:cBhvr>
                                        <p:cTn id="159" dur="1" fill="hold">
                                          <p:stCondLst>
                                            <p:cond delay="0"/>
                                          </p:stCondLst>
                                        </p:cTn>
                                        <p:tgtEl>
                                          <p:spTgt spid="466966"/>
                                        </p:tgtEl>
                                        <p:attrNameLst>
                                          <p:attrName>style.visibility</p:attrName>
                                        </p:attrNameLst>
                                      </p:cBhvr>
                                      <p:to>
                                        <p:strVal val="visible"/>
                                      </p:to>
                                    </p:set>
                                    <p:animEffect transition="in" filter="fade">
                                      <p:cBhvr>
                                        <p:cTn id="160" dur="2000"/>
                                        <p:tgtEl>
                                          <p:spTgt spid="466966"/>
                                        </p:tgtEl>
                                      </p:cBhvr>
                                    </p:animEffect>
                                    <p:anim calcmode="lin" valueType="num">
                                      <p:cBhvr>
                                        <p:cTn id="161" dur="2000" fill="hold"/>
                                        <p:tgtEl>
                                          <p:spTgt spid="466966"/>
                                        </p:tgtEl>
                                        <p:attrNameLst>
                                          <p:attrName>style.rotation</p:attrName>
                                        </p:attrNameLst>
                                      </p:cBhvr>
                                      <p:tavLst>
                                        <p:tav tm="0">
                                          <p:val>
                                            <p:fltVal val="720"/>
                                          </p:val>
                                        </p:tav>
                                        <p:tav tm="100000">
                                          <p:val>
                                            <p:fltVal val="0"/>
                                          </p:val>
                                        </p:tav>
                                      </p:tavLst>
                                    </p:anim>
                                    <p:anim calcmode="lin" valueType="num">
                                      <p:cBhvr>
                                        <p:cTn id="162" dur="2000" fill="hold"/>
                                        <p:tgtEl>
                                          <p:spTgt spid="466966"/>
                                        </p:tgtEl>
                                        <p:attrNameLst>
                                          <p:attrName>ppt_h</p:attrName>
                                        </p:attrNameLst>
                                      </p:cBhvr>
                                      <p:tavLst>
                                        <p:tav tm="0">
                                          <p:val>
                                            <p:fltVal val="0"/>
                                          </p:val>
                                        </p:tav>
                                        <p:tav tm="100000">
                                          <p:val>
                                            <p:strVal val="#ppt_h"/>
                                          </p:val>
                                        </p:tav>
                                      </p:tavLst>
                                    </p:anim>
                                    <p:anim calcmode="lin" valueType="num">
                                      <p:cBhvr>
                                        <p:cTn id="163" dur="2000" fill="hold"/>
                                        <p:tgtEl>
                                          <p:spTgt spid="466966"/>
                                        </p:tgtEl>
                                        <p:attrNameLst>
                                          <p:attrName>ppt_w</p:attrName>
                                        </p:attrNameLst>
                                      </p:cBhvr>
                                      <p:tavLst>
                                        <p:tav tm="0">
                                          <p:val>
                                            <p:fltVal val="0"/>
                                          </p:val>
                                        </p:tav>
                                        <p:tav tm="100000">
                                          <p:val>
                                            <p:strVal val="#ppt_w"/>
                                          </p:val>
                                        </p:tav>
                                      </p:tavLst>
                                    </p:anim>
                                  </p:childTnLst>
                                </p:cTn>
                              </p:par>
                              <p:par>
                                <p:cTn id="164" presetID="35" presetClass="entr" presetSubtype="0" fill="hold" grpId="0" nodeType="withEffect">
                                  <p:stCondLst>
                                    <p:cond delay="0"/>
                                  </p:stCondLst>
                                  <p:childTnLst>
                                    <p:set>
                                      <p:cBhvr>
                                        <p:cTn id="165" dur="1" fill="hold">
                                          <p:stCondLst>
                                            <p:cond delay="0"/>
                                          </p:stCondLst>
                                        </p:cTn>
                                        <p:tgtEl>
                                          <p:spTgt spid="466965"/>
                                        </p:tgtEl>
                                        <p:attrNameLst>
                                          <p:attrName>style.visibility</p:attrName>
                                        </p:attrNameLst>
                                      </p:cBhvr>
                                      <p:to>
                                        <p:strVal val="visible"/>
                                      </p:to>
                                    </p:set>
                                    <p:animEffect transition="in" filter="fade">
                                      <p:cBhvr>
                                        <p:cTn id="166" dur="2000"/>
                                        <p:tgtEl>
                                          <p:spTgt spid="466965"/>
                                        </p:tgtEl>
                                      </p:cBhvr>
                                    </p:animEffect>
                                    <p:anim calcmode="lin" valueType="num">
                                      <p:cBhvr>
                                        <p:cTn id="167" dur="2000" fill="hold"/>
                                        <p:tgtEl>
                                          <p:spTgt spid="466965"/>
                                        </p:tgtEl>
                                        <p:attrNameLst>
                                          <p:attrName>style.rotation</p:attrName>
                                        </p:attrNameLst>
                                      </p:cBhvr>
                                      <p:tavLst>
                                        <p:tav tm="0">
                                          <p:val>
                                            <p:fltVal val="720"/>
                                          </p:val>
                                        </p:tav>
                                        <p:tav tm="100000">
                                          <p:val>
                                            <p:fltVal val="0"/>
                                          </p:val>
                                        </p:tav>
                                      </p:tavLst>
                                    </p:anim>
                                    <p:anim calcmode="lin" valueType="num">
                                      <p:cBhvr>
                                        <p:cTn id="168" dur="2000" fill="hold"/>
                                        <p:tgtEl>
                                          <p:spTgt spid="466965"/>
                                        </p:tgtEl>
                                        <p:attrNameLst>
                                          <p:attrName>ppt_h</p:attrName>
                                        </p:attrNameLst>
                                      </p:cBhvr>
                                      <p:tavLst>
                                        <p:tav tm="0">
                                          <p:val>
                                            <p:fltVal val="0"/>
                                          </p:val>
                                        </p:tav>
                                        <p:tav tm="100000">
                                          <p:val>
                                            <p:strVal val="#ppt_h"/>
                                          </p:val>
                                        </p:tav>
                                      </p:tavLst>
                                    </p:anim>
                                    <p:anim calcmode="lin" valueType="num">
                                      <p:cBhvr>
                                        <p:cTn id="169" dur="2000" fill="hold"/>
                                        <p:tgtEl>
                                          <p:spTgt spid="466965"/>
                                        </p:tgtEl>
                                        <p:attrNameLst>
                                          <p:attrName>ppt_w</p:attrName>
                                        </p:attrNameLst>
                                      </p:cBhvr>
                                      <p:tavLst>
                                        <p:tav tm="0">
                                          <p:val>
                                            <p:fltVal val="0"/>
                                          </p:val>
                                        </p:tav>
                                        <p:tav tm="100000">
                                          <p:val>
                                            <p:strVal val="#ppt_w"/>
                                          </p:val>
                                        </p:tav>
                                      </p:tavLst>
                                    </p:anim>
                                  </p:childTnLst>
                                </p:cTn>
                              </p:par>
                            </p:childTnLst>
                          </p:cTn>
                        </p:par>
                      </p:childTnLst>
                    </p:cTn>
                  </p:par>
                  <p:par>
                    <p:cTn id="170" fill="hold">
                      <p:stCondLst>
                        <p:cond delay="indefinite"/>
                      </p:stCondLst>
                      <p:childTnLst>
                        <p:par>
                          <p:cTn id="171" fill="hold">
                            <p:stCondLst>
                              <p:cond delay="0"/>
                            </p:stCondLst>
                            <p:childTnLst>
                              <p:par>
                                <p:cTn id="172" presetID="29" presetClass="entr" presetSubtype="0" fill="hold" nodeType="clickEffect">
                                  <p:stCondLst>
                                    <p:cond delay="0"/>
                                  </p:stCondLst>
                                  <p:childTnLst>
                                    <p:set>
                                      <p:cBhvr>
                                        <p:cTn id="173" dur="1" fill="hold">
                                          <p:stCondLst>
                                            <p:cond delay="0"/>
                                          </p:stCondLst>
                                        </p:cTn>
                                        <p:tgtEl>
                                          <p:spTgt spid="23"/>
                                        </p:tgtEl>
                                        <p:attrNameLst>
                                          <p:attrName>style.visibility</p:attrName>
                                        </p:attrNameLst>
                                      </p:cBhvr>
                                      <p:to>
                                        <p:strVal val="visible"/>
                                      </p:to>
                                    </p:set>
                                    <p:anim calcmode="lin" valueType="num">
                                      <p:cBhvr>
                                        <p:cTn id="174" dur="1000" fill="hold"/>
                                        <p:tgtEl>
                                          <p:spTgt spid="23"/>
                                        </p:tgtEl>
                                        <p:attrNameLst>
                                          <p:attrName>ppt_x</p:attrName>
                                        </p:attrNameLst>
                                      </p:cBhvr>
                                      <p:tavLst>
                                        <p:tav tm="0">
                                          <p:val>
                                            <p:strVal val="#ppt_x-.2"/>
                                          </p:val>
                                        </p:tav>
                                        <p:tav tm="100000">
                                          <p:val>
                                            <p:strVal val="#ppt_x"/>
                                          </p:val>
                                        </p:tav>
                                      </p:tavLst>
                                    </p:anim>
                                    <p:anim calcmode="lin" valueType="num">
                                      <p:cBhvr>
                                        <p:cTn id="17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76" dur="1000"/>
                                        <p:tgtEl>
                                          <p:spTgt spid="23"/>
                                        </p:tgtEl>
                                      </p:cBhvr>
                                    </p:animEffect>
                                  </p:childTnLst>
                                </p:cTn>
                              </p:par>
                            </p:childTnLst>
                          </p:cTn>
                        </p:par>
                      </p:childTnLst>
                    </p:cTn>
                  </p:par>
                  <p:par>
                    <p:cTn id="177" fill="hold">
                      <p:stCondLst>
                        <p:cond delay="indefinite"/>
                      </p:stCondLst>
                      <p:childTnLst>
                        <p:par>
                          <p:cTn id="178" fill="hold">
                            <p:stCondLst>
                              <p:cond delay="0"/>
                            </p:stCondLst>
                            <p:childTnLst>
                              <p:par>
                                <p:cTn id="179" presetID="35" presetClass="entr" presetSubtype="0" fill="hold" grpId="0" nodeType="clickEffect">
                                  <p:stCondLst>
                                    <p:cond delay="0"/>
                                  </p:stCondLst>
                                  <p:childTnLst>
                                    <p:set>
                                      <p:cBhvr>
                                        <p:cTn id="180" dur="1" fill="hold">
                                          <p:stCondLst>
                                            <p:cond delay="0"/>
                                          </p:stCondLst>
                                        </p:cTn>
                                        <p:tgtEl>
                                          <p:spTgt spid="466967"/>
                                        </p:tgtEl>
                                        <p:attrNameLst>
                                          <p:attrName>style.visibility</p:attrName>
                                        </p:attrNameLst>
                                      </p:cBhvr>
                                      <p:to>
                                        <p:strVal val="visible"/>
                                      </p:to>
                                    </p:set>
                                    <p:animEffect transition="in" filter="fade">
                                      <p:cBhvr>
                                        <p:cTn id="181" dur="2000"/>
                                        <p:tgtEl>
                                          <p:spTgt spid="466967"/>
                                        </p:tgtEl>
                                      </p:cBhvr>
                                    </p:animEffect>
                                    <p:anim calcmode="lin" valueType="num">
                                      <p:cBhvr>
                                        <p:cTn id="182" dur="2000" fill="hold"/>
                                        <p:tgtEl>
                                          <p:spTgt spid="466967"/>
                                        </p:tgtEl>
                                        <p:attrNameLst>
                                          <p:attrName>style.rotation</p:attrName>
                                        </p:attrNameLst>
                                      </p:cBhvr>
                                      <p:tavLst>
                                        <p:tav tm="0">
                                          <p:val>
                                            <p:fltVal val="720"/>
                                          </p:val>
                                        </p:tav>
                                        <p:tav tm="100000">
                                          <p:val>
                                            <p:fltVal val="0"/>
                                          </p:val>
                                        </p:tav>
                                      </p:tavLst>
                                    </p:anim>
                                    <p:anim calcmode="lin" valueType="num">
                                      <p:cBhvr>
                                        <p:cTn id="183" dur="2000" fill="hold"/>
                                        <p:tgtEl>
                                          <p:spTgt spid="466967"/>
                                        </p:tgtEl>
                                        <p:attrNameLst>
                                          <p:attrName>ppt_h</p:attrName>
                                        </p:attrNameLst>
                                      </p:cBhvr>
                                      <p:tavLst>
                                        <p:tav tm="0">
                                          <p:val>
                                            <p:fltVal val="0"/>
                                          </p:val>
                                        </p:tav>
                                        <p:tav tm="100000">
                                          <p:val>
                                            <p:strVal val="#ppt_h"/>
                                          </p:val>
                                        </p:tav>
                                      </p:tavLst>
                                    </p:anim>
                                    <p:anim calcmode="lin" valueType="num">
                                      <p:cBhvr>
                                        <p:cTn id="184" dur="2000" fill="hold"/>
                                        <p:tgtEl>
                                          <p:spTgt spid="466967"/>
                                        </p:tgtEl>
                                        <p:attrNameLst>
                                          <p:attrName>ppt_w</p:attrName>
                                        </p:attrNameLst>
                                      </p:cBhvr>
                                      <p:tavLst>
                                        <p:tav tm="0">
                                          <p:val>
                                            <p:fltVal val="0"/>
                                          </p:val>
                                        </p:tav>
                                        <p:tav tm="100000">
                                          <p:val>
                                            <p:strVal val="#ppt_w"/>
                                          </p:val>
                                        </p:tav>
                                      </p:tavLst>
                                    </p:anim>
                                  </p:childTnLst>
                                </p:cTn>
                              </p:par>
                            </p:childTnLst>
                          </p:cTn>
                        </p:par>
                      </p:childTnLst>
                    </p:cTn>
                  </p:par>
                  <p:par>
                    <p:cTn id="185" fill="hold">
                      <p:stCondLst>
                        <p:cond delay="indefinite"/>
                      </p:stCondLst>
                      <p:childTnLst>
                        <p:par>
                          <p:cTn id="186" fill="hold">
                            <p:stCondLst>
                              <p:cond delay="0"/>
                            </p:stCondLst>
                            <p:childTnLst>
                              <p:par>
                                <p:cTn id="187" presetID="35" presetClass="entr" presetSubtype="0" fill="hold" grpId="0" nodeType="clickEffect">
                                  <p:stCondLst>
                                    <p:cond delay="0"/>
                                  </p:stCondLst>
                                  <p:childTnLst>
                                    <p:set>
                                      <p:cBhvr>
                                        <p:cTn id="188" dur="1" fill="hold">
                                          <p:stCondLst>
                                            <p:cond delay="0"/>
                                          </p:stCondLst>
                                        </p:cTn>
                                        <p:tgtEl>
                                          <p:spTgt spid="24"/>
                                        </p:tgtEl>
                                        <p:attrNameLst>
                                          <p:attrName>style.visibility</p:attrName>
                                        </p:attrNameLst>
                                      </p:cBhvr>
                                      <p:to>
                                        <p:strVal val="visible"/>
                                      </p:to>
                                    </p:set>
                                    <p:animEffect transition="in" filter="fade">
                                      <p:cBhvr>
                                        <p:cTn id="189" dur="2000"/>
                                        <p:tgtEl>
                                          <p:spTgt spid="24"/>
                                        </p:tgtEl>
                                      </p:cBhvr>
                                    </p:animEffect>
                                    <p:anim calcmode="lin" valueType="num">
                                      <p:cBhvr>
                                        <p:cTn id="190" dur="2000" fill="hold"/>
                                        <p:tgtEl>
                                          <p:spTgt spid="24"/>
                                        </p:tgtEl>
                                        <p:attrNameLst>
                                          <p:attrName>style.rotation</p:attrName>
                                        </p:attrNameLst>
                                      </p:cBhvr>
                                      <p:tavLst>
                                        <p:tav tm="0">
                                          <p:val>
                                            <p:fltVal val="720"/>
                                          </p:val>
                                        </p:tav>
                                        <p:tav tm="100000">
                                          <p:val>
                                            <p:fltVal val="0"/>
                                          </p:val>
                                        </p:tav>
                                      </p:tavLst>
                                    </p:anim>
                                    <p:anim calcmode="lin" valueType="num">
                                      <p:cBhvr>
                                        <p:cTn id="191" dur="2000" fill="hold"/>
                                        <p:tgtEl>
                                          <p:spTgt spid="24"/>
                                        </p:tgtEl>
                                        <p:attrNameLst>
                                          <p:attrName>ppt_h</p:attrName>
                                        </p:attrNameLst>
                                      </p:cBhvr>
                                      <p:tavLst>
                                        <p:tav tm="0">
                                          <p:val>
                                            <p:fltVal val="0"/>
                                          </p:val>
                                        </p:tav>
                                        <p:tav tm="100000">
                                          <p:val>
                                            <p:strVal val="#ppt_h"/>
                                          </p:val>
                                        </p:tav>
                                      </p:tavLst>
                                    </p:anim>
                                    <p:anim calcmode="lin" valueType="num">
                                      <p:cBhvr>
                                        <p:cTn id="192"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193" fill="hold">
                      <p:stCondLst>
                        <p:cond delay="indefinite"/>
                      </p:stCondLst>
                      <p:childTnLst>
                        <p:par>
                          <p:cTn id="194" fill="hold">
                            <p:stCondLst>
                              <p:cond delay="0"/>
                            </p:stCondLst>
                            <p:childTnLst>
                              <p:par>
                                <p:cTn id="195" presetID="45" presetClass="exit" presetSubtype="0" fill="hold" nodeType="clickEffect">
                                  <p:stCondLst>
                                    <p:cond delay="0"/>
                                  </p:stCondLst>
                                  <p:childTnLst>
                                    <p:animEffect transition="out" filter="fade">
                                      <p:cBhvr>
                                        <p:cTn id="196" dur="2000"/>
                                        <p:tgtEl>
                                          <p:spTgt spid="23"/>
                                        </p:tgtEl>
                                      </p:cBhvr>
                                    </p:animEffect>
                                    <p:anim calcmode="lin" valueType="num">
                                      <p:cBhvr>
                                        <p:cTn id="197" dur="20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8" dur="2000"/>
                                        <p:tgtEl>
                                          <p:spTgt spid="23"/>
                                        </p:tgtEl>
                                        <p:attrNameLst>
                                          <p:attrName>ppt_h</p:attrName>
                                        </p:attrNameLst>
                                      </p:cBhvr>
                                      <p:tavLst>
                                        <p:tav tm="0">
                                          <p:val>
                                            <p:strVal val="ppt_h"/>
                                          </p:val>
                                        </p:tav>
                                        <p:tav tm="100000">
                                          <p:val>
                                            <p:strVal val="ppt_h"/>
                                          </p:val>
                                        </p:tav>
                                      </p:tavLst>
                                    </p:anim>
                                    <p:set>
                                      <p:cBhvr>
                                        <p:cTn id="199" dur="1" fill="hold">
                                          <p:stCondLst>
                                            <p:cond delay="1999"/>
                                          </p:stCondLst>
                                        </p:cTn>
                                        <p:tgtEl>
                                          <p:spTgt spid="23"/>
                                        </p:tgtEl>
                                        <p:attrNameLst>
                                          <p:attrName>style.visibility</p:attrName>
                                        </p:attrNameLst>
                                      </p:cBhvr>
                                      <p:to>
                                        <p:strVal val="hidden"/>
                                      </p:to>
                                    </p:set>
                                  </p:childTnLst>
                                </p:cTn>
                              </p:par>
                              <p:par>
                                <p:cTn id="200" presetID="45" presetClass="exit" presetSubtype="0" fill="hold" grpId="1" nodeType="withEffect">
                                  <p:stCondLst>
                                    <p:cond delay="0"/>
                                  </p:stCondLst>
                                  <p:childTnLst>
                                    <p:animEffect transition="out" filter="fade">
                                      <p:cBhvr>
                                        <p:cTn id="201" dur="2000"/>
                                        <p:tgtEl>
                                          <p:spTgt spid="24"/>
                                        </p:tgtEl>
                                      </p:cBhvr>
                                    </p:animEffect>
                                    <p:anim calcmode="lin" valueType="num">
                                      <p:cBhvr>
                                        <p:cTn id="202" dur="200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3" dur="2000"/>
                                        <p:tgtEl>
                                          <p:spTgt spid="24"/>
                                        </p:tgtEl>
                                        <p:attrNameLst>
                                          <p:attrName>ppt_h</p:attrName>
                                        </p:attrNameLst>
                                      </p:cBhvr>
                                      <p:tavLst>
                                        <p:tav tm="0">
                                          <p:val>
                                            <p:strVal val="ppt_h"/>
                                          </p:val>
                                        </p:tav>
                                        <p:tav tm="100000">
                                          <p:val>
                                            <p:strVal val="ppt_h"/>
                                          </p:val>
                                        </p:tav>
                                      </p:tavLst>
                                    </p:anim>
                                    <p:set>
                                      <p:cBhvr>
                                        <p:cTn id="204" dur="1" fill="hold">
                                          <p:stCondLst>
                                            <p:cond delay="1999"/>
                                          </p:stCondLst>
                                        </p:cTn>
                                        <p:tgtEl>
                                          <p:spTgt spid="24"/>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56" presetClass="entr" presetSubtype="0" fill="hold" grpId="0" nodeType="clickEffect">
                                  <p:stCondLst>
                                    <p:cond delay="0"/>
                                  </p:stCondLst>
                                  <p:iterate type="lt">
                                    <p:tmPct val="10000"/>
                                  </p:iterate>
                                  <p:childTnLst>
                                    <p:set>
                                      <p:cBhvr>
                                        <p:cTn id="208" dur="1" fill="hold">
                                          <p:stCondLst>
                                            <p:cond delay="0"/>
                                          </p:stCondLst>
                                        </p:cTn>
                                        <p:tgtEl>
                                          <p:spTgt spid="466964"/>
                                        </p:tgtEl>
                                        <p:attrNameLst>
                                          <p:attrName>style.visibility</p:attrName>
                                        </p:attrNameLst>
                                      </p:cBhvr>
                                      <p:to>
                                        <p:strVal val="visible"/>
                                      </p:to>
                                    </p:set>
                                    <p:anim by="(-#ppt_w*2)" calcmode="lin" valueType="num">
                                      <p:cBhvr rctx="PPT">
                                        <p:cTn id="209" dur="500" autoRev="1" fill="hold">
                                          <p:stCondLst>
                                            <p:cond delay="0"/>
                                          </p:stCondLst>
                                        </p:cTn>
                                        <p:tgtEl>
                                          <p:spTgt spid="466964"/>
                                        </p:tgtEl>
                                        <p:attrNameLst>
                                          <p:attrName>ppt_w</p:attrName>
                                        </p:attrNameLst>
                                      </p:cBhvr>
                                    </p:anim>
                                    <p:anim by="(#ppt_w*0.50)" calcmode="lin" valueType="num">
                                      <p:cBhvr>
                                        <p:cTn id="210" dur="500" decel="50000" autoRev="1" fill="hold">
                                          <p:stCondLst>
                                            <p:cond delay="0"/>
                                          </p:stCondLst>
                                        </p:cTn>
                                        <p:tgtEl>
                                          <p:spTgt spid="466964"/>
                                        </p:tgtEl>
                                        <p:attrNameLst>
                                          <p:attrName>ppt_x</p:attrName>
                                        </p:attrNameLst>
                                      </p:cBhvr>
                                    </p:anim>
                                    <p:anim from="(-#ppt_h/2)" to="(#ppt_y)" calcmode="lin" valueType="num">
                                      <p:cBhvr>
                                        <p:cTn id="211" dur="1000" fill="hold">
                                          <p:stCondLst>
                                            <p:cond delay="0"/>
                                          </p:stCondLst>
                                        </p:cTn>
                                        <p:tgtEl>
                                          <p:spTgt spid="466964"/>
                                        </p:tgtEl>
                                        <p:attrNameLst>
                                          <p:attrName>ppt_y</p:attrName>
                                        </p:attrNameLst>
                                      </p:cBhvr>
                                    </p:anim>
                                    <p:animRot by="21600000">
                                      <p:cBhvr>
                                        <p:cTn id="212" dur="1000" fill="hold">
                                          <p:stCondLst>
                                            <p:cond delay="0"/>
                                          </p:stCondLst>
                                        </p:cTn>
                                        <p:tgtEl>
                                          <p:spTgt spid="466964"/>
                                        </p:tgtEl>
                                        <p:attrNameLst>
                                          <p:attrName>r</p:attrName>
                                        </p:attrNameLst>
                                      </p:cBhvr>
                                    </p:animRot>
                                  </p:childTnLst>
                                </p:cTn>
                              </p:par>
                            </p:childTnLst>
                          </p:cTn>
                        </p:par>
                      </p:childTnLst>
                    </p:cTn>
                  </p:par>
                  <p:par>
                    <p:cTn id="213" fill="hold">
                      <p:stCondLst>
                        <p:cond delay="indefinite"/>
                      </p:stCondLst>
                      <p:childTnLst>
                        <p:par>
                          <p:cTn id="214" fill="hold">
                            <p:stCondLst>
                              <p:cond delay="0"/>
                            </p:stCondLst>
                            <p:childTnLst>
                              <p:par>
                                <p:cTn id="215" presetID="35" presetClass="entr" presetSubtype="0" fill="hold" grpId="0" nodeType="clickEffect">
                                  <p:stCondLst>
                                    <p:cond delay="0"/>
                                  </p:stCondLst>
                                  <p:childTnLst>
                                    <p:set>
                                      <p:cBhvr>
                                        <p:cTn id="216" dur="1" fill="hold">
                                          <p:stCondLst>
                                            <p:cond delay="0"/>
                                          </p:stCondLst>
                                        </p:cTn>
                                        <p:tgtEl>
                                          <p:spTgt spid="466968"/>
                                        </p:tgtEl>
                                        <p:attrNameLst>
                                          <p:attrName>style.visibility</p:attrName>
                                        </p:attrNameLst>
                                      </p:cBhvr>
                                      <p:to>
                                        <p:strVal val="visible"/>
                                      </p:to>
                                    </p:set>
                                    <p:animEffect transition="in" filter="fade">
                                      <p:cBhvr>
                                        <p:cTn id="217" dur="2000"/>
                                        <p:tgtEl>
                                          <p:spTgt spid="466968"/>
                                        </p:tgtEl>
                                      </p:cBhvr>
                                    </p:animEffect>
                                    <p:anim calcmode="lin" valueType="num">
                                      <p:cBhvr>
                                        <p:cTn id="218" dur="2000" fill="hold"/>
                                        <p:tgtEl>
                                          <p:spTgt spid="466968"/>
                                        </p:tgtEl>
                                        <p:attrNameLst>
                                          <p:attrName>style.rotation</p:attrName>
                                        </p:attrNameLst>
                                      </p:cBhvr>
                                      <p:tavLst>
                                        <p:tav tm="0">
                                          <p:val>
                                            <p:fltVal val="720"/>
                                          </p:val>
                                        </p:tav>
                                        <p:tav tm="100000">
                                          <p:val>
                                            <p:fltVal val="0"/>
                                          </p:val>
                                        </p:tav>
                                      </p:tavLst>
                                    </p:anim>
                                    <p:anim calcmode="lin" valueType="num">
                                      <p:cBhvr>
                                        <p:cTn id="219" dur="2000" fill="hold"/>
                                        <p:tgtEl>
                                          <p:spTgt spid="466968"/>
                                        </p:tgtEl>
                                        <p:attrNameLst>
                                          <p:attrName>ppt_h</p:attrName>
                                        </p:attrNameLst>
                                      </p:cBhvr>
                                      <p:tavLst>
                                        <p:tav tm="0">
                                          <p:val>
                                            <p:fltVal val="0"/>
                                          </p:val>
                                        </p:tav>
                                        <p:tav tm="100000">
                                          <p:val>
                                            <p:strVal val="#ppt_h"/>
                                          </p:val>
                                        </p:tav>
                                      </p:tavLst>
                                    </p:anim>
                                    <p:anim calcmode="lin" valueType="num">
                                      <p:cBhvr>
                                        <p:cTn id="220" dur="2000" fill="hold"/>
                                        <p:tgtEl>
                                          <p:spTgt spid="466968"/>
                                        </p:tgtEl>
                                        <p:attrNameLst>
                                          <p:attrName>ppt_w</p:attrName>
                                        </p:attrNameLst>
                                      </p:cBhvr>
                                      <p:tavLst>
                                        <p:tav tm="0">
                                          <p:val>
                                            <p:fltVal val="0"/>
                                          </p:val>
                                        </p:tav>
                                        <p:tav tm="100000">
                                          <p:val>
                                            <p:strVal val="#ppt_w"/>
                                          </p:val>
                                        </p:tav>
                                      </p:tavLst>
                                    </p:anim>
                                  </p:childTnLst>
                                </p:cTn>
                              </p:par>
                            </p:childTnLst>
                          </p:cTn>
                        </p:par>
                      </p:childTnLst>
                    </p:cTn>
                  </p:par>
                  <p:par>
                    <p:cTn id="221" fill="hold">
                      <p:stCondLst>
                        <p:cond delay="indefinite"/>
                      </p:stCondLst>
                      <p:childTnLst>
                        <p:par>
                          <p:cTn id="222" fill="hold">
                            <p:stCondLst>
                              <p:cond delay="0"/>
                            </p:stCondLst>
                            <p:childTnLst>
                              <p:par>
                                <p:cTn id="223" presetID="29" presetClass="entr" presetSubtype="0" fill="hold" grpId="0" nodeType="clickEffect">
                                  <p:stCondLst>
                                    <p:cond delay="0"/>
                                  </p:stCondLst>
                                  <p:childTnLst>
                                    <p:set>
                                      <p:cBhvr>
                                        <p:cTn id="224" dur="1" fill="hold">
                                          <p:stCondLst>
                                            <p:cond delay="0"/>
                                          </p:stCondLst>
                                        </p:cTn>
                                        <p:tgtEl>
                                          <p:spTgt spid="466969"/>
                                        </p:tgtEl>
                                        <p:attrNameLst>
                                          <p:attrName>style.visibility</p:attrName>
                                        </p:attrNameLst>
                                      </p:cBhvr>
                                      <p:to>
                                        <p:strVal val="visible"/>
                                      </p:to>
                                    </p:set>
                                    <p:anim calcmode="lin" valueType="num">
                                      <p:cBhvr>
                                        <p:cTn id="225" dur="1000" fill="hold"/>
                                        <p:tgtEl>
                                          <p:spTgt spid="466969"/>
                                        </p:tgtEl>
                                        <p:attrNameLst>
                                          <p:attrName>ppt_x</p:attrName>
                                        </p:attrNameLst>
                                      </p:cBhvr>
                                      <p:tavLst>
                                        <p:tav tm="0">
                                          <p:val>
                                            <p:strVal val="#ppt_x-.2"/>
                                          </p:val>
                                        </p:tav>
                                        <p:tav tm="100000">
                                          <p:val>
                                            <p:strVal val="#ppt_x"/>
                                          </p:val>
                                        </p:tav>
                                      </p:tavLst>
                                    </p:anim>
                                    <p:anim calcmode="lin" valueType="num">
                                      <p:cBhvr>
                                        <p:cTn id="226" dur="1000" fill="hold"/>
                                        <p:tgtEl>
                                          <p:spTgt spid="466969"/>
                                        </p:tgtEl>
                                        <p:attrNameLst>
                                          <p:attrName>ppt_y</p:attrName>
                                        </p:attrNameLst>
                                      </p:cBhvr>
                                      <p:tavLst>
                                        <p:tav tm="0">
                                          <p:val>
                                            <p:strVal val="#ppt_y"/>
                                          </p:val>
                                        </p:tav>
                                        <p:tav tm="100000">
                                          <p:val>
                                            <p:strVal val="#ppt_y"/>
                                          </p:val>
                                        </p:tav>
                                      </p:tavLst>
                                    </p:anim>
                                    <p:animEffect transition="in" filter="wipe(right)" prLst="gradientSize: 0.1">
                                      <p:cBhvr>
                                        <p:cTn id="227" dur="1000"/>
                                        <p:tgtEl>
                                          <p:spTgt spid="466969"/>
                                        </p:tgtEl>
                                      </p:cBhvr>
                                    </p:animEffect>
                                  </p:childTnLst>
                                </p:cTn>
                              </p:par>
                            </p:childTnLst>
                          </p:cTn>
                        </p:par>
                      </p:childTnLst>
                    </p:cTn>
                  </p:par>
                  <p:par>
                    <p:cTn id="228" fill="hold">
                      <p:stCondLst>
                        <p:cond delay="indefinite"/>
                      </p:stCondLst>
                      <p:childTnLst>
                        <p:par>
                          <p:cTn id="229" fill="hold">
                            <p:stCondLst>
                              <p:cond delay="0"/>
                            </p:stCondLst>
                            <p:childTnLst>
                              <p:par>
                                <p:cTn id="230" presetID="56" presetClass="entr" presetSubtype="0" fill="hold" grpId="0" nodeType="clickEffect">
                                  <p:stCondLst>
                                    <p:cond delay="0"/>
                                  </p:stCondLst>
                                  <p:iterate type="lt">
                                    <p:tmPct val="10000"/>
                                  </p:iterate>
                                  <p:childTnLst>
                                    <p:set>
                                      <p:cBhvr>
                                        <p:cTn id="231" dur="1" fill="hold">
                                          <p:stCondLst>
                                            <p:cond delay="0"/>
                                          </p:stCondLst>
                                        </p:cTn>
                                        <p:tgtEl>
                                          <p:spTgt spid="466970"/>
                                        </p:tgtEl>
                                        <p:attrNameLst>
                                          <p:attrName>style.visibility</p:attrName>
                                        </p:attrNameLst>
                                      </p:cBhvr>
                                      <p:to>
                                        <p:strVal val="visible"/>
                                      </p:to>
                                    </p:set>
                                    <p:anim by="(-#ppt_w*2)" calcmode="lin" valueType="num">
                                      <p:cBhvr rctx="PPT">
                                        <p:cTn id="232" dur="500" autoRev="1" fill="hold">
                                          <p:stCondLst>
                                            <p:cond delay="0"/>
                                          </p:stCondLst>
                                        </p:cTn>
                                        <p:tgtEl>
                                          <p:spTgt spid="466970"/>
                                        </p:tgtEl>
                                        <p:attrNameLst>
                                          <p:attrName>ppt_w</p:attrName>
                                        </p:attrNameLst>
                                      </p:cBhvr>
                                    </p:anim>
                                    <p:anim by="(#ppt_w*0.50)" calcmode="lin" valueType="num">
                                      <p:cBhvr>
                                        <p:cTn id="233" dur="500" decel="50000" autoRev="1" fill="hold">
                                          <p:stCondLst>
                                            <p:cond delay="0"/>
                                          </p:stCondLst>
                                        </p:cTn>
                                        <p:tgtEl>
                                          <p:spTgt spid="466970"/>
                                        </p:tgtEl>
                                        <p:attrNameLst>
                                          <p:attrName>ppt_x</p:attrName>
                                        </p:attrNameLst>
                                      </p:cBhvr>
                                    </p:anim>
                                    <p:anim from="(-#ppt_h/2)" to="(#ppt_y)" calcmode="lin" valueType="num">
                                      <p:cBhvr>
                                        <p:cTn id="234" dur="1000" fill="hold">
                                          <p:stCondLst>
                                            <p:cond delay="0"/>
                                          </p:stCondLst>
                                        </p:cTn>
                                        <p:tgtEl>
                                          <p:spTgt spid="466970"/>
                                        </p:tgtEl>
                                        <p:attrNameLst>
                                          <p:attrName>ppt_y</p:attrName>
                                        </p:attrNameLst>
                                      </p:cBhvr>
                                    </p:anim>
                                    <p:animRot by="21600000">
                                      <p:cBhvr>
                                        <p:cTn id="235" dur="1000" fill="hold">
                                          <p:stCondLst>
                                            <p:cond delay="0"/>
                                          </p:stCondLst>
                                        </p:cTn>
                                        <p:tgtEl>
                                          <p:spTgt spid="466970"/>
                                        </p:tgtEl>
                                        <p:attrNameLst>
                                          <p:attrName>r</p:attrName>
                                        </p:attrNameLst>
                                      </p:cBhvr>
                                    </p:animRot>
                                  </p:childTnLst>
                                </p:cTn>
                              </p:par>
                            </p:childTnLst>
                          </p:cTn>
                        </p:par>
                      </p:childTnLst>
                    </p:cTn>
                  </p:par>
                  <p:par>
                    <p:cTn id="236" fill="hold">
                      <p:stCondLst>
                        <p:cond delay="indefinite"/>
                      </p:stCondLst>
                      <p:childTnLst>
                        <p:par>
                          <p:cTn id="237" fill="hold">
                            <p:stCondLst>
                              <p:cond delay="0"/>
                            </p:stCondLst>
                            <p:childTnLst>
                              <p:par>
                                <p:cTn id="238" presetID="9" presetClass="entr" presetSubtype="0" fill="hold" nodeType="clickEffect">
                                  <p:stCondLst>
                                    <p:cond delay="0"/>
                                  </p:stCondLst>
                                  <p:childTnLst>
                                    <p:set>
                                      <p:cBhvr>
                                        <p:cTn id="239" dur="1" fill="hold">
                                          <p:stCondLst>
                                            <p:cond delay="0"/>
                                          </p:stCondLst>
                                        </p:cTn>
                                        <p:tgtEl>
                                          <p:spTgt spid="466971"/>
                                        </p:tgtEl>
                                        <p:attrNameLst>
                                          <p:attrName>style.visibility</p:attrName>
                                        </p:attrNameLst>
                                      </p:cBhvr>
                                      <p:to>
                                        <p:strVal val="visible"/>
                                      </p:to>
                                    </p:set>
                                    <p:animEffect transition="in" filter="dissolve">
                                      <p:cBhvr>
                                        <p:cTn id="240" dur="500"/>
                                        <p:tgtEl>
                                          <p:spTgt spid="466971"/>
                                        </p:tgtEl>
                                      </p:cBhvr>
                                    </p:animEffect>
                                  </p:childTnLst>
                                </p:cTn>
                              </p:par>
                            </p:childTnLst>
                          </p:cTn>
                        </p:par>
                      </p:childTnLst>
                    </p:cTn>
                  </p:par>
                  <p:par>
                    <p:cTn id="241" fill="hold">
                      <p:stCondLst>
                        <p:cond delay="indefinite"/>
                      </p:stCondLst>
                      <p:childTnLst>
                        <p:par>
                          <p:cTn id="242" fill="hold">
                            <p:stCondLst>
                              <p:cond delay="0"/>
                            </p:stCondLst>
                            <p:childTnLst>
                              <p:par>
                                <p:cTn id="243" presetID="29" presetClass="entr" presetSubtype="0" fill="hold" grpId="0" nodeType="clickEffect">
                                  <p:stCondLst>
                                    <p:cond delay="0"/>
                                  </p:stCondLst>
                                  <p:childTnLst>
                                    <p:set>
                                      <p:cBhvr>
                                        <p:cTn id="244" dur="1" fill="hold">
                                          <p:stCondLst>
                                            <p:cond delay="0"/>
                                          </p:stCondLst>
                                        </p:cTn>
                                        <p:tgtEl>
                                          <p:spTgt spid="466973"/>
                                        </p:tgtEl>
                                        <p:attrNameLst>
                                          <p:attrName>style.visibility</p:attrName>
                                        </p:attrNameLst>
                                      </p:cBhvr>
                                      <p:to>
                                        <p:strVal val="visible"/>
                                      </p:to>
                                    </p:set>
                                    <p:anim calcmode="lin" valueType="num">
                                      <p:cBhvr>
                                        <p:cTn id="245" dur="1000" fill="hold"/>
                                        <p:tgtEl>
                                          <p:spTgt spid="466973"/>
                                        </p:tgtEl>
                                        <p:attrNameLst>
                                          <p:attrName>ppt_x</p:attrName>
                                        </p:attrNameLst>
                                      </p:cBhvr>
                                      <p:tavLst>
                                        <p:tav tm="0">
                                          <p:val>
                                            <p:strVal val="#ppt_x-.2"/>
                                          </p:val>
                                        </p:tav>
                                        <p:tav tm="100000">
                                          <p:val>
                                            <p:strVal val="#ppt_x"/>
                                          </p:val>
                                        </p:tav>
                                      </p:tavLst>
                                    </p:anim>
                                    <p:anim calcmode="lin" valueType="num">
                                      <p:cBhvr>
                                        <p:cTn id="246" dur="1000" fill="hold"/>
                                        <p:tgtEl>
                                          <p:spTgt spid="466973"/>
                                        </p:tgtEl>
                                        <p:attrNameLst>
                                          <p:attrName>ppt_y</p:attrName>
                                        </p:attrNameLst>
                                      </p:cBhvr>
                                      <p:tavLst>
                                        <p:tav tm="0">
                                          <p:val>
                                            <p:strVal val="#ppt_y"/>
                                          </p:val>
                                        </p:tav>
                                        <p:tav tm="100000">
                                          <p:val>
                                            <p:strVal val="#ppt_y"/>
                                          </p:val>
                                        </p:tav>
                                      </p:tavLst>
                                    </p:anim>
                                    <p:animEffect transition="in" filter="wipe(right)" prLst="gradientSize: 0.1">
                                      <p:cBhvr>
                                        <p:cTn id="247" dur="1000"/>
                                        <p:tgtEl>
                                          <p:spTgt spid="466973"/>
                                        </p:tgtEl>
                                      </p:cBhvr>
                                    </p:animEffect>
                                  </p:childTnLst>
                                </p:cTn>
                              </p:par>
                            </p:childTnLst>
                          </p:cTn>
                        </p:par>
                        <p:par>
                          <p:cTn id="248" fill="hold">
                            <p:stCondLst>
                              <p:cond delay="1000"/>
                            </p:stCondLst>
                            <p:childTnLst>
                              <p:par>
                                <p:cTn id="249" presetID="9" presetClass="entr" presetSubtype="0" fill="hold" grpId="0" nodeType="afterEffect">
                                  <p:stCondLst>
                                    <p:cond delay="0"/>
                                  </p:stCondLst>
                                  <p:childTnLst>
                                    <p:set>
                                      <p:cBhvr>
                                        <p:cTn id="250" dur="1" fill="hold">
                                          <p:stCondLst>
                                            <p:cond delay="0"/>
                                          </p:stCondLst>
                                        </p:cTn>
                                        <p:tgtEl>
                                          <p:spTgt spid="466950"/>
                                        </p:tgtEl>
                                        <p:attrNameLst>
                                          <p:attrName>style.visibility</p:attrName>
                                        </p:attrNameLst>
                                      </p:cBhvr>
                                      <p:to>
                                        <p:strVal val="visible"/>
                                      </p:to>
                                    </p:set>
                                    <p:animEffect transition="in" filter="dissolve">
                                      <p:cBhvr>
                                        <p:cTn id="251" dur="500"/>
                                        <p:tgtEl>
                                          <p:spTgt spid="466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0" grpId="0" animBg="1"/>
      <p:bldP spid="466960" grpId="0"/>
      <p:bldP spid="466960" grpId="1"/>
      <p:bldP spid="466963" grpId="0"/>
      <p:bldP spid="466964" grpId="0"/>
      <p:bldP spid="466965" grpId="0" animBg="1"/>
      <p:bldP spid="466966" grpId="0" animBg="1"/>
      <p:bldP spid="466967" grpId="0" animBg="1"/>
      <p:bldP spid="466968" grpId="0" animBg="1"/>
      <p:bldP spid="466969" grpId="0"/>
      <p:bldP spid="466970" grpId="0"/>
      <p:bldP spid="466973" grpId="0"/>
      <p:bldP spid="24" grpId="0" animBg="1"/>
      <p:bldP spid="24" grpId="1"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543322" y="1030161"/>
            <a:ext cx="5109091" cy="5472267"/>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solidFill>
              </a:rPr>
              <a:t>1. A </a:t>
            </a:r>
            <a:r>
              <a:rPr lang="en-US" u="sng" dirty="0" smtClean="0">
                <a:solidFill>
                  <a:srgbClr val="000000"/>
                </a:solidFill>
              </a:rPr>
              <a:t>capacitor</a:t>
            </a:r>
            <a:r>
              <a:rPr lang="en-US" dirty="0" smtClean="0">
                <a:solidFill>
                  <a:srgbClr val="000000"/>
                </a:solidFill>
              </a:rPr>
              <a:t> stores electrical</a:t>
            </a:r>
          </a:p>
          <a:p>
            <a:pPr marL="342900" indent="-342900" algn="l">
              <a:spcBef>
                <a:spcPct val="20000"/>
              </a:spcBef>
            </a:pPr>
            <a:r>
              <a:rPr lang="en-US" dirty="0">
                <a:solidFill>
                  <a:srgbClr val="000000"/>
                </a:solidFill>
              </a:rPr>
              <a:t>	</a:t>
            </a:r>
            <a:r>
              <a:rPr lang="en-US" dirty="0" smtClean="0">
                <a:solidFill>
                  <a:srgbClr val="000000"/>
                </a:solidFill>
              </a:rPr>
              <a:t>energy when a voltage</a:t>
            </a:r>
          </a:p>
          <a:p>
            <a:pPr marL="342900" indent="-342900" algn="l">
              <a:spcBef>
                <a:spcPct val="20000"/>
              </a:spcBef>
            </a:pPr>
            <a:r>
              <a:rPr lang="en-US" dirty="0">
                <a:solidFill>
                  <a:srgbClr val="000000"/>
                </a:solidFill>
              </a:rPr>
              <a:t>	</a:t>
            </a:r>
            <a:r>
              <a:rPr lang="en-US" dirty="0" smtClean="0">
                <a:solidFill>
                  <a:srgbClr val="000000"/>
                </a:solidFill>
              </a:rPr>
              <a:t>difference causes charge </a:t>
            </a:r>
          </a:p>
          <a:p>
            <a:pPr marL="342900" indent="-342900" algn="l">
              <a:spcBef>
                <a:spcPct val="20000"/>
              </a:spcBef>
            </a:pPr>
            <a:r>
              <a:rPr lang="en-US" dirty="0">
                <a:solidFill>
                  <a:srgbClr val="000000"/>
                </a:solidFill>
              </a:rPr>
              <a:t>	</a:t>
            </a:r>
            <a:r>
              <a:rPr lang="en-US" dirty="0" smtClean="0">
                <a:solidFill>
                  <a:srgbClr val="000000"/>
                </a:solidFill>
              </a:rPr>
              <a:t>to move from one plate to</a:t>
            </a:r>
          </a:p>
          <a:p>
            <a:pPr marL="342900" indent="-342900" algn="l">
              <a:spcBef>
                <a:spcPct val="20000"/>
              </a:spcBef>
            </a:pPr>
            <a:r>
              <a:rPr lang="en-US" dirty="0">
                <a:solidFill>
                  <a:srgbClr val="000000"/>
                </a:solidFill>
              </a:rPr>
              <a:t>	</a:t>
            </a:r>
            <a:r>
              <a:rPr lang="en-US" dirty="0" smtClean="0">
                <a:solidFill>
                  <a:srgbClr val="000000"/>
                </a:solidFill>
              </a:rPr>
              <a:t>the other through the circuit. </a:t>
            </a:r>
          </a:p>
          <a:p>
            <a:pPr marL="342900" indent="-342900" algn="l">
              <a:spcBef>
                <a:spcPct val="20000"/>
              </a:spcBef>
            </a:pPr>
            <a:endParaRPr lang="en-US" sz="1100" dirty="0" smtClean="0">
              <a:solidFill>
                <a:srgbClr val="000000"/>
              </a:solidFill>
            </a:endParaRPr>
          </a:p>
          <a:p>
            <a:pPr marL="342900" indent="-342900" algn="l">
              <a:spcBef>
                <a:spcPct val="20000"/>
              </a:spcBef>
            </a:pPr>
            <a:r>
              <a:rPr lang="en-US" dirty="0" smtClean="0">
                <a:solidFill>
                  <a:srgbClr val="000000"/>
                </a:solidFill>
              </a:rPr>
              <a:t>2. The </a:t>
            </a:r>
            <a:r>
              <a:rPr lang="en-US" u="sng" dirty="0" smtClean="0">
                <a:solidFill>
                  <a:srgbClr val="000000"/>
                </a:solidFill>
              </a:rPr>
              <a:t>capacitance</a:t>
            </a:r>
            <a:r>
              <a:rPr lang="en-US" dirty="0" smtClean="0">
                <a:solidFill>
                  <a:srgbClr val="000000"/>
                </a:solidFill>
              </a:rPr>
              <a:t> of a </a:t>
            </a:r>
          </a:p>
          <a:p>
            <a:pPr marL="342900" indent="-342900" algn="l">
              <a:spcBef>
                <a:spcPct val="20000"/>
              </a:spcBef>
            </a:pPr>
            <a:r>
              <a:rPr lang="en-US" dirty="0">
                <a:solidFill>
                  <a:srgbClr val="000000"/>
                </a:solidFill>
              </a:rPr>
              <a:t>	</a:t>
            </a:r>
            <a:r>
              <a:rPr lang="en-US" dirty="0" smtClean="0">
                <a:solidFill>
                  <a:srgbClr val="000000"/>
                </a:solidFill>
              </a:rPr>
              <a:t>capacitor depends on </a:t>
            </a:r>
          </a:p>
          <a:p>
            <a:pPr marL="342900" indent="-342900" algn="l">
              <a:spcBef>
                <a:spcPct val="20000"/>
              </a:spcBef>
            </a:pPr>
            <a:r>
              <a:rPr lang="en-US" dirty="0">
                <a:solidFill>
                  <a:srgbClr val="000000"/>
                </a:solidFill>
              </a:rPr>
              <a:t>	</a:t>
            </a:r>
            <a:r>
              <a:rPr lang="en-US" dirty="0" smtClean="0">
                <a:solidFill>
                  <a:srgbClr val="000000"/>
                </a:solidFill>
              </a:rPr>
              <a:t>the geometry and </a:t>
            </a:r>
          </a:p>
          <a:p>
            <a:pPr marL="342900" indent="-342900" algn="l">
              <a:spcBef>
                <a:spcPct val="20000"/>
              </a:spcBef>
            </a:pPr>
            <a:r>
              <a:rPr lang="en-US" dirty="0">
                <a:solidFill>
                  <a:srgbClr val="000000"/>
                </a:solidFill>
              </a:rPr>
              <a:t>	</a:t>
            </a:r>
            <a:r>
              <a:rPr lang="en-US" dirty="0" smtClean="0">
                <a:solidFill>
                  <a:srgbClr val="000000"/>
                </a:solidFill>
              </a:rPr>
              <a:t>materials of its </a:t>
            </a:r>
          </a:p>
          <a:p>
            <a:pPr marL="342900" indent="-342900" algn="l">
              <a:spcBef>
                <a:spcPct val="20000"/>
              </a:spcBef>
            </a:pPr>
            <a:r>
              <a:rPr lang="en-US" dirty="0">
                <a:solidFill>
                  <a:srgbClr val="000000"/>
                </a:solidFill>
              </a:rPr>
              <a:t>	</a:t>
            </a:r>
            <a:r>
              <a:rPr lang="en-US" dirty="0" smtClean="0">
                <a:solidFill>
                  <a:srgbClr val="000000"/>
                </a:solidFill>
              </a:rPr>
              <a:t>construction. </a:t>
            </a:r>
          </a:p>
        </p:txBody>
      </p:sp>
      <p:sp>
        <p:nvSpPr>
          <p:cNvPr id="7" name="Rectangle 6"/>
          <p:cNvSpPr>
            <a:spLocks noChangeArrowheads="1"/>
          </p:cNvSpPr>
          <p:nvPr/>
        </p:nvSpPr>
        <p:spPr bwMode="auto">
          <a:xfrm>
            <a:off x="1837609" y="279203"/>
            <a:ext cx="3671134" cy="523220"/>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000000"/>
                </a:solidFill>
              </a:rPr>
              <a:t>REVIEW: </a:t>
            </a:r>
            <a:r>
              <a:rPr lang="en-US" b="1" u="sng" dirty="0" smtClean="0">
                <a:solidFill>
                  <a:srgbClr val="000000"/>
                </a:solidFill>
              </a:rPr>
              <a:t>Capacitors</a:t>
            </a:r>
          </a:p>
        </p:txBody>
      </p:sp>
      <p:sp>
        <p:nvSpPr>
          <p:cNvPr id="5" name="Text Box 2"/>
          <p:cNvSpPr txBox="1">
            <a:spLocks noChangeArrowheads="1"/>
          </p:cNvSpPr>
          <p:nvPr/>
        </p:nvSpPr>
        <p:spPr bwMode="auto">
          <a:xfrm>
            <a:off x="7121520" y="1682724"/>
            <a:ext cx="441325" cy="519113"/>
          </a:xfrm>
          <a:prstGeom prst="rect">
            <a:avLst/>
          </a:prstGeom>
          <a:noFill/>
          <a:ln w="9525">
            <a:noFill/>
            <a:miter lim="800000"/>
            <a:headEnd/>
            <a:tailEnd/>
          </a:ln>
        </p:spPr>
        <p:txBody>
          <a:bodyPr wrap="none">
            <a:spAutoFit/>
          </a:bodyPr>
          <a:lstStyle/>
          <a:p>
            <a:pPr algn="l"/>
            <a:r>
              <a:rPr lang="en-US" dirty="0">
                <a:solidFill>
                  <a:srgbClr val="000000"/>
                </a:solidFill>
              </a:rPr>
              <a:t>C</a:t>
            </a:r>
          </a:p>
        </p:txBody>
      </p:sp>
      <p:grpSp>
        <p:nvGrpSpPr>
          <p:cNvPr id="6" name="Group 122"/>
          <p:cNvGrpSpPr>
            <a:grpSpLocks/>
          </p:cNvGrpSpPr>
          <p:nvPr/>
        </p:nvGrpSpPr>
        <p:grpSpPr bwMode="auto">
          <a:xfrm>
            <a:off x="6960473" y="2336254"/>
            <a:ext cx="800100" cy="685800"/>
            <a:chOff x="1404" y="3643"/>
            <a:chExt cx="504" cy="432"/>
          </a:xfrm>
        </p:grpSpPr>
        <p:grpSp>
          <p:nvGrpSpPr>
            <p:cNvPr id="8" name="Group 69"/>
            <p:cNvGrpSpPr>
              <a:grpSpLocks/>
            </p:cNvGrpSpPr>
            <p:nvPr/>
          </p:nvGrpSpPr>
          <p:grpSpPr bwMode="auto">
            <a:xfrm>
              <a:off x="1404" y="3643"/>
              <a:ext cx="144" cy="144"/>
              <a:chOff x="2700" y="6732"/>
              <a:chExt cx="360" cy="360"/>
            </a:xfrm>
          </p:grpSpPr>
          <p:sp>
            <p:nvSpPr>
              <p:cNvPr id="16" name="Line 70"/>
              <p:cNvSpPr>
                <a:spLocks noChangeShapeType="1"/>
              </p:cNvSpPr>
              <p:nvPr/>
            </p:nvSpPr>
            <p:spPr bwMode="auto">
              <a:xfrm>
                <a:off x="2880" y="6732"/>
                <a:ext cx="0" cy="360"/>
              </a:xfrm>
              <a:prstGeom prst="line">
                <a:avLst/>
              </a:prstGeom>
              <a:noFill/>
              <a:ln w="28575">
                <a:solidFill>
                  <a:schemeClr val="tx1"/>
                </a:solidFill>
                <a:round/>
                <a:headEnd/>
                <a:tailEnd/>
              </a:ln>
            </p:spPr>
            <p:txBody>
              <a:bodyPr/>
              <a:lstStyle/>
              <a:p>
                <a:endParaRPr lang="en-US">
                  <a:solidFill>
                    <a:srgbClr val="000000"/>
                  </a:solidFill>
                </a:endParaRPr>
              </a:p>
            </p:txBody>
          </p:sp>
          <p:sp>
            <p:nvSpPr>
              <p:cNvPr id="17" name="Line 71"/>
              <p:cNvSpPr>
                <a:spLocks noChangeShapeType="1"/>
              </p:cNvSpPr>
              <p:nvPr/>
            </p:nvSpPr>
            <p:spPr bwMode="auto">
              <a:xfrm>
                <a:off x="2700" y="6912"/>
                <a:ext cx="360" cy="0"/>
              </a:xfrm>
              <a:prstGeom prst="line">
                <a:avLst/>
              </a:prstGeom>
              <a:noFill/>
              <a:ln w="28575">
                <a:solidFill>
                  <a:schemeClr val="tx1"/>
                </a:solidFill>
                <a:round/>
                <a:headEnd/>
                <a:tailEnd/>
              </a:ln>
            </p:spPr>
            <p:txBody>
              <a:bodyPr/>
              <a:lstStyle/>
              <a:p>
                <a:endParaRPr lang="en-US">
                  <a:solidFill>
                    <a:srgbClr val="000000"/>
                  </a:solidFill>
                </a:endParaRPr>
              </a:p>
            </p:txBody>
          </p:sp>
        </p:grpSp>
        <p:grpSp>
          <p:nvGrpSpPr>
            <p:cNvPr id="10" name="Group 72"/>
            <p:cNvGrpSpPr>
              <a:grpSpLocks/>
            </p:cNvGrpSpPr>
            <p:nvPr/>
          </p:nvGrpSpPr>
          <p:grpSpPr bwMode="auto">
            <a:xfrm>
              <a:off x="1404" y="3931"/>
              <a:ext cx="144" cy="144"/>
              <a:chOff x="2700" y="6732"/>
              <a:chExt cx="360" cy="360"/>
            </a:xfrm>
          </p:grpSpPr>
          <p:sp>
            <p:nvSpPr>
              <p:cNvPr id="14" name="Line 73"/>
              <p:cNvSpPr>
                <a:spLocks noChangeShapeType="1"/>
              </p:cNvSpPr>
              <p:nvPr/>
            </p:nvSpPr>
            <p:spPr bwMode="auto">
              <a:xfrm>
                <a:off x="2880" y="6732"/>
                <a:ext cx="0" cy="360"/>
              </a:xfrm>
              <a:prstGeom prst="line">
                <a:avLst/>
              </a:prstGeom>
              <a:noFill/>
              <a:ln w="28575">
                <a:solidFill>
                  <a:schemeClr val="tx1"/>
                </a:solidFill>
                <a:round/>
                <a:headEnd/>
                <a:tailEnd/>
              </a:ln>
            </p:spPr>
            <p:txBody>
              <a:bodyPr/>
              <a:lstStyle/>
              <a:p>
                <a:endParaRPr lang="en-US">
                  <a:solidFill>
                    <a:srgbClr val="000000"/>
                  </a:solidFill>
                </a:endParaRPr>
              </a:p>
            </p:txBody>
          </p:sp>
          <p:sp>
            <p:nvSpPr>
              <p:cNvPr id="15" name="Line 74"/>
              <p:cNvSpPr>
                <a:spLocks noChangeShapeType="1"/>
              </p:cNvSpPr>
              <p:nvPr/>
            </p:nvSpPr>
            <p:spPr bwMode="auto">
              <a:xfrm>
                <a:off x="2700" y="6912"/>
                <a:ext cx="360"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11" name="Line 75"/>
            <p:cNvSpPr>
              <a:spLocks noChangeShapeType="1"/>
            </p:cNvSpPr>
            <p:nvPr/>
          </p:nvSpPr>
          <p:spPr bwMode="auto">
            <a:xfrm>
              <a:off x="1764" y="4003"/>
              <a:ext cx="144"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2" name="Line 76"/>
            <p:cNvSpPr>
              <a:spLocks noChangeShapeType="1"/>
            </p:cNvSpPr>
            <p:nvPr/>
          </p:nvSpPr>
          <p:spPr bwMode="auto">
            <a:xfrm>
              <a:off x="1764" y="3715"/>
              <a:ext cx="144"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18" name="Oval 55"/>
          <p:cNvSpPr>
            <a:spLocks noChangeArrowheads="1"/>
          </p:cNvSpPr>
          <p:nvPr/>
        </p:nvSpPr>
        <p:spPr bwMode="auto">
          <a:xfrm>
            <a:off x="8119348" y="1856829"/>
            <a:ext cx="228600" cy="228600"/>
          </a:xfrm>
          <a:prstGeom prst="ellipse">
            <a:avLst/>
          </a:prstGeom>
          <a:noFill/>
          <a:ln w="28575">
            <a:solidFill>
              <a:srgbClr val="FF0000"/>
            </a:solidFill>
            <a:round/>
            <a:headEnd/>
            <a:tailEnd/>
          </a:ln>
        </p:spPr>
        <p:txBody>
          <a:bodyPr/>
          <a:lstStyle/>
          <a:p>
            <a:endParaRPr lang="en-US">
              <a:solidFill>
                <a:srgbClr val="000000"/>
              </a:solidFill>
            </a:endParaRPr>
          </a:p>
        </p:txBody>
      </p:sp>
      <p:sp>
        <p:nvSpPr>
          <p:cNvPr id="19" name="Line 56"/>
          <p:cNvSpPr>
            <a:spLocks noChangeShapeType="1"/>
          </p:cNvSpPr>
          <p:nvPr/>
        </p:nvSpPr>
        <p:spPr bwMode="auto">
          <a:xfrm>
            <a:off x="8233648" y="1171029"/>
            <a:ext cx="0" cy="685800"/>
          </a:xfrm>
          <a:prstGeom prst="line">
            <a:avLst/>
          </a:prstGeom>
          <a:noFill/>
          <a:ln w="28575">
            <a:solidFill>
              <a:srgbClr val="FF0000"/>
            </a:solidFill>
            <a:round/>
            <a:headEnd/>
            <a:tailEnd/>
          </a:ln>
        </p:spPr>
        <p:txBody>
          <a:bodyPr/>
          <a:lstStyle/>
          <a:p>
            <a:endParaRPr lang="en-US">
              <a:solidFill>
                <a:srgbClr val="000000"/>
              </a:solidFill>
            </a:endParaRPr>
          </a:p>
        </p:txBody>
      </p:sp>
      <p:sp>
        <p:nvSpPr>
          <p:cNvPr id="20" name="Line 57"/>
          <p:cNvSpPr>
            <a:spLocks noChangeShapeType="1"/>
          </p:cNvSpPr>
          <p:nvPr/>
        </p:nvSpPr>
        <p:spPr bwMode="auto">
          <a:xfrm>
            <a:off x="7433548" y="2199729"/>
            <a:ext cx="0" cy="914400"/>
          </a:xfrm>
          <a:prstGeom prst="line">
            <a:avLst/>
          </a:prstGeom>
          <a:noFill/>
          <a:ln w="28575">
            <a:solidFill>
              <a:srgbClr val="FF0000"/>
            </a:solidFill>
            <a:round/>
            <a:headEnd/>
            <a:tailEnd/>
          </a:ln>
        </p:spPr>
        <p:txBody>
          <a:bodyPr/>
          <a:lstStyle/>
          <a:p>
            <a:endParaRPr lang="en-US">
              <a:solidFill>
                <a:srgbClr val="000000"/>
              </a:solidFill>
            </a:endParaRPr>
          </a:p>
        </p:txBody>
      </p:sp>
      <p:sp>
        <p:nvSpPr>
          <p:cNvPr id="21" name="Line 58"/>
          <p:cNvSpPr>
            <a:spLocks noChangeShapeType="1"/>
          </p:cNvSpPr>
          <p:nvPr/>
        </p:nvSpPr>
        <p:spPr bwMode="auto">
          <a:xfrm>
            <a:off x="7433548" y="2656929"/>
            <a:ext cx="800100"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22" name="Line 59"/>
          <p:cNvSpPr>
            <a:spLocks noChangeShapeType="1"/>
          </p:cNvSpPr>
          <p:nvPr/>
        </p:nvSpPr>
        <p:spPr bwMode="auto">
          <a:xfrm>
            <a:off x="7319248" y="2199729"/>
            <a:ext cx="0" cy="914400"/>
          </a:xfrm>
          <a:prstGeom prst="line">
            <a:avLst/>
          </a:prstGeom>
          <a:noFill/>
          <a:ln w="28575">
            <a:solidFill>
              <a:srgbClr val="FF0000"/>
            </a:solidFill>
            <a:round/>
            <a:headEnd/>
            <a:tailEnd/>
          </a:ln>
        </p:spPr>
        <p:txBody>
          <a:bodyPr/>
          <a:lstStyle/>
          <a:p>
            <a:endParaRPr lang="en-US">
              <a:solidFill>
                <a:srgbClr val="000000"/>
              </a:solidFill>
            </a:endParaRPr>
          </a:p>
        </p:txBody>
      </p:sp>
      <p:sp>
        <p:nvSpPr>
          <p:cNvPr id="23" name="Line 60"/>
          <p:cNvSpPr>
            <a:spLocks noChangeShapeType="1"/>
          </p:cNvSpPr>
          <p:nvPr/>
        </p:nvSpPr>
        <p:spPr bwMode="auto">
          <a:xfrm flipV="1">
            <a:off x="7343060" y="944016"/>
            <a:ext cx="0" cy="457200"/>
          </a:xfrm>
          <a:prstGeom prst="line">
            <a:avLst/>
          </a:prstGeom>
          <a:noFill/>
          <a:ln w="28575">
            <a:solidFill>
              <a:srgbClr val="FF0000"/>
            </a:solidFill>
            <a:round/>
            <a:headEnd/>
            <a:tailEnd/>
          </a:ln>
        </p:spPr>
        <p:txBody>
          <a:bodyPr/>
          <a:lstStyle/>
          <a:p>
            <a:endParaRPr lang="en-US">
              <a:solidFill>
                <a:srgbClr val="000000"/>
              </a:solidFill>
            </a:endParaRPr>
          </a:p>
        </p:txBody>
      </p:sp>
      <p:sp>
        <p:nvSpPr>
          <p:cNvPr id="24" name="Line 61"/>
          <p:cNvSpPr>
            <a:spLocks noChangeShapeType="1"/>
          </p:cNvSpPr>
          <p:nvPr/>
        </p:nvSpPr>
        <p:spPr bwMode="auto">
          <a:xfrm flipV="1">
            <a:off x="7571660" y="944016"/>
            <a:ext cx="0" cy="457200"/>
          </a:xfrm>
          <a:prstGeom prst="line">
            <a:avLst/>
          </a:prstGeom>
          <a:noFill/>
          <a:ln w="28575">
            <a:solidFill>
              <a:srgbClr val="FF0000"/>
            </a:solidFill>
            <a:round/>
            <a:headEnd/>
            <a:tailEnd/>
          </a:ln>
        </p:spPr>
        <p:txBody>
          <a:bodyPr/>
          <a:lstStyle/>
          <a:p>
            <a:endParaRPr lang="en-US">
              <a:solidFill>
                <a:srgbClr val="000000"/>
              </a:solidFill>
            </a:endParaRPr>
          </a:p>
        </p:txBody>
      </p:sp>
      <p:sp>
        <p:nvSpPr>
          <p:cNvPr id="25" name="Line 62"/>
          <p:cNvSpPr>
            <a:spLocks noChangeShapeType="1"/>
          </p:cNvSpPr>
          <p:nvPr/>
        </p:nvSpPr>
        <p:spPr bwMode="auto">
          <a:xfrm flipH="1" flipV="1">
            <a:off x="7457360" y="1058316"/>
            <a:ext cx="0" cy="228600"/>
          </a:xfrm>
          <a:prstGeom prst="line">
            <a:avLst/>
          </a:prstGeom>
          <a:noFill/>
          <a:ln w="28575">
            <a:solidFill>
              <a:srgbClr val="FF0000"/>
            </a:solidFill>
            <a:round/>
            <a:headEnd/>
            <a:tailEnd/>
          </a:ln>
        </p:spPr>
        <p:txBody>
          <a:bodyPr/>
          <a:lstStyle/>
          <a:p>
            <a:endParaRPr lang="en-US">
              <a:solidFill>
                <a:srgbClr val="000000"/>
              </a:solidFill>
            </a:endParaRPr>
          </a:p>
        </p:txBody>
      </p:sp>
      <p:sp>
        <p:nvSpPr>
          <p:cNvPr id="26" name="Line 63"/>
          <p:cNvSpPr>
            <a:spLocks noChangeShapeType="1"/>
          </p:cNvSpPr>
          <p:nvPr/>
        </p:nvSpPr>
        <p:spPr bwMode="auto">
          <a:xfrm flipH="1" flipV="1">
            <a:off x="7685960" y="1058316"/>
            <a:ext cx="0" cy="228600"/>
          </a:xfrm>
          <a:prstGeom prst="line">
            <a:avLst/>
          </a:prstGeom>
          <a:noFill/>
          <a:ln w="28575">
            <a:solidFill>
              <a:srgbClr val="FF0000"/>
            </a:solidFill>
            <a:round/>
            <a:headEnd/>
            <a:tailEnd/>
          </a:ln>
        </p:spPr>
        <p:txBody>
          <a:bodyPr/>
          <a:lstStyle/>
          <a:p>
            <a:endParaRPr lang="en-US">
              <a:solidFill>
                <a:srgbClr val="000000"/>
              </a:solidFill>
            </a:endParaRPr>
          </a:p>
        </p:txBody>
      </p:sp>
      <p:sp>
        <p:nvSpPr>
          <p:cNvPr id="27" name="Line 64"/>
          <p:cNvSpPr>
            <a:spLocks noChangeShapeType="1"/>
          </p:cNvSpPr>
          <p:nvPr/>
        </p:nvSpPr>
        <p:spPr bwMode="auto">
          <a:xfrm>
            <a:off x="7695485" y="1171029"/>
            <a:ext cx="538162"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28" name="Line 65"/>
          <p:cNvSpPr>
            <a:spLocks noChangeShapeType="1"/>
          </p:cNvSpPr>
          <p:nvPr/>
        </p:nvSpPr>
        <p:spPr bwMode="auto">
          <a:xfrm>
            <a:off x="8233648" y="2085429"/>
            <a:ext cx="0" cy="571500"/>
          </a:xfrm>
          <a:prstGeom prst="line">
            <a:avLst/>
          </a:prstGeom>
          <a:noFill/>
          <a:ln w="28575">
            <a:solidFill>
              <a:srgbClr val="FF0000"/>
            </a:solidFill>
            <a:round/>
            <a:headEnd/>
            <a:tailEnd/>
          </a:ln>
        </p:spPr>
        <p:txBody>
          <a:bodyPr/>
          <a:lstStyle/>
          <a:p>
            <a:endParaRPr lang="en-US">
              <a:solidFill>
                <a:srgbClr val="000000"/>
              </a:solidFill>
            </a:endParaRPr>
          </a:p>
        </p:txBody>
      </p:sp>
      <p:sp>
        <p:nvSpPr>
          <p:cNvPr id="29" name="Line 66"/>
          <p:cNvSpPr>
            <a:spLocks noChangeShapeType="1"/>
          </p:cNvSpPr>
          <p:nvPr/>
        </p:nvSpPr>
        <p:spPr bwMode="auto">
          <a:xfrm>
            <a:off x="6532796" y="1171029"/>
            <a:ext cx="590550"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30" name="Line 67"/>
          <p:cNvSpPr>
            <a:spLocks noChangeShapeType="1"/>
          </p:cNvSpPr>
          <p:nvPr/>
        </p:nvSpPr>
        <p:spPr bwMode="auto">
          <a:xfrm>
            <a:off x="6519148" y="2656929"/>
            <a:ext cx="800100"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31" name="Line 68"/>
          <p:cNvSpPr>
            <a:spLocks noChangeShapeType="1"/>
          </p:cNvSpPr>
          <p:nvPr/>
        </p:nvSpPr>
        <p:spPr bwMode="auto">
          <a:xfrm flipV="1">
            <a:off x="6519148" y="1171029"/>
            <a:ext cx="0" cy="1485900"/>
          </a:xfrm>
          <a:prstGeom prst="line">
            <a:avLst/>
          </a:prstGeom>
          <a:noFill/>
          <a:ln w="28575">
            <a:solidFill>
              <a:srgbClr val="FF0000"/>
            </a:solidFill>
            <a:round/>
            <a:headEnd/>
            <a:tailEnd/>
          </a:ln>
        </p:spPr>
        <p:txBody>
          <a:bodyPr/>
          <a:lstStyle/>
          <a:p>
            <a:endParaRPr lang="en-US">
              <a:solidFill>
                <a:srgbClr val="000000"/>
              </a:solidFill>
            </a:endParaRPr>
          </a:p>
        </p:txBody>
      </p:sp>
      <p:sp>
        <p:nvSpPr>
          <p:cNvPr id="32" name="Line 100"/>
          <p:cNvSpPr>
            <a:spLocks noChangeShapeType="1"/>
          </p:cNvSpPr>
          <p:nvPr/>
        </p:nvSpPr>
        <p:spPr bwMode="auto">
          <a:xfrm flipV="1">
            <a:off x="7109698" y="944016"/>
            <a:ext cx="0" cy="457200"/>
          </a:xfrm>
          <a:prstGeom prst="line">
            <a:avLst/>
          </a:prstGeom>
          <a:noFill/>
          <a:ln w="28575">
            <a:solidFill>
              <a:srgbClr val="FF0000"/>
            </a:solidFill>
            <a:round/>
            <a:headEnd/>
            <a:tailEnd/>
          </a:ln>
        </p:spPr>
        <p:txBody>
          <a:bodyPr/>
          <a:lstStyle/>
          <a:p>
            <a:endParaRPr lang="en-US">
              <a:solidFill>
                <a:srgbClr val="000000"/>
              </a:solidFill>
            </a:endParaRPr>
          </a:p>
        </p:txBody>
      </p:sp>
      <p:sp>
        <p:nvSpPr>
          <p:cNvPr id="33" name="Line 101"/>
          <p:cNvSpPr>
            <a:spLocks noChangeShapeType="1"/>
          </p:cNvSpPr>
          <p:nvPr/>
        </p:nvSpPr>
        <p:spPr bwMode="auto">
          <a:xfrm flipH="1" flipV="1">
            <a:off x="7223998" y="1058316"/>
            <a:ext cx="0" cy="228600"/>
          </a:xfrm>
          <a:prstGeom prst="line">
            <a:avLst/>
          </a:prstGeom>
          <a:noFill/>
          <a:ln w="28575">
            <a:solidFill>
              <a:srgbClr val="FF0000"/>
            </a:solidFill>
            <a:round/>
            <a:headEnd/>
            <a:tailEnd/>
          </a:ln>
        </p:spPr>
        <p:txBody>
          <a:bodyPr/>
          <a:lstStyle/>
          <a:p>
            <a:endParaRPr lang="en-US">
              <a:solidFill>
                <a:srgbClr val="000000"/>
              </a:solidFill>
            </a:endParaRPr>
          </a:p>
        </p:txBody>
      </p:sp>
      <p:sp>
        <p:nvSpPr>
          <p:cNvPr id="34" name="Text Box 132"/>
          <p:cNvSpPr txBox="1">
            <a:spLocks noChangeArrowheads="1"/>
          </p:cNvSpPr>
          <p:nvPr/>
        </p:nvSpPr>
        <p:spPr bwMode="auto">
          <a:xfrm>
            <a:off x="6965235" y="274091"/>
            <a:ext cx="768350" cy="641350"/>
          </a:xfrm>
          <a:prstGeom prst="rect">
            <a:avLst/>
          </a:prstGeom>
          <a:noFill/>
          <a:ln w="9525">
            <a:noFill/>
            <a:miter lim="800000"/>
            <a:headEnd/>
            <a:tailEnd/>
          </a:ln>
        </p:spPr>
        <p:txBody>
          <a:bodyPr wrap="none">
            <a:spAutoFit/>
          </a:bodyPr>
          <a:lstStyle/>
          <a:p>
            <a:pPr algn="l"/>
            <a:r>
              <a:rPr lang="en-US" sz="3600" dirty="0">
                <a:solidFill>
                  <a:srgbClr val="000000"/>
                </a:solidFill>
                <a:latin typeface="Symbol" pitchFamily="18" charset="2"/>
              </a:rPr>
              <a:t>D</a:t>
            </a:r>
            <a:r>
              <a:rPr lang="en-US" sz="3600" dirty="0">
                <a:solidFill>
                  <a:srgbClr val="000000"/>
                </a:solidFill>
              </a:rPr>
              <a:t>V</a:t>
            </a:r>
          </a:p>
        </p:txBody>
      </p:sp>
      <p:grpSp>
        <p:nvGrpSpPr>
          <p:cNvPr id="35" name="Group 143"/>
          <p:cNvGrpSpPr>
            <a:grpSpLocks/>
          </p:cNvGrpSpPr>
          <p:nvPr/>
        </p:nvGrpSpPr>
        <p:grpSpPr bwMode="auto">
          <a:xfrm>
            <a:off x="5869648" y="2696373"/>
            <a:ext cx="995363" cy="641350"/>
            <a:chOff x="2180" y="3348"/>
            <a:chExt cx="627" cy="404"/>
          </a:xfrm>
        </p:grpSpPr>
        <p:sp>
          <p:nvSpPr>
            <p:cNvPr id="36" name="Text Box 134"/>
            <p:cNvSpPr txBox="1">
              <a:spLocks noChangeArrowheads="1"/>
            </p:cNvSpPr>
            <p:nvPr/>
          </p:nvSpPr>
          <p:spPr bwMode="auto">
            <a:xfrm>
              <a:off x="2180" y="3348"/>
              <a:ext cx="340" cy="404"/>
            </a:xfrm>
            <a:prstGeom prst="rect">
              <a:avLst/>
            </a:prstGeom>
            <a:noFill/>
            <a:ln w="9525">
              <a:noFill/>
              <a:miter lim="800000"/>
              <a:headEnd/>
              <a:tailEnd/>
            </a:ln>
          </p:spPr>
          <p:txBody>
            <a:bodyPr wrap="none">
              <a:spAutoFit/>
            </a:bodyPr>
            <a:lstStyle/>
            <a:p>
              <a:pPr algn="l"/>
              <a:r>
                <a:rPr lang="en-US" sz="3600" dirty="0">
                  <a:solidFill>
                    <a:srgbClr val="000000"/>
                  </a:solidFill>
                </a:rPr>
                <a:t>Q</a:t>
              </a:r>
            </a:p>
          </p:txBody>
        </p:sp>
        <p:sp>
          <p:nvSpPr>
            <p:cNvPr id="37" name="Line 136"/>
            <p:cNvSpPr>
              <a:spLocks noChangeShapeType="1"/>
            </p:cNvSpPr>
            <p:nvPr/>
          </p:nvSpPr>
          <p:spPr bwMode="auto">
            <a:xfrm flipV="1">
              <a:off x="2496" y="3498"/>
              <a:ext cx="311" cy="48"/>
            </a:xfrm>
            <a:prstGeom prst="line">
              <a:avLst/>
            </a:prstGeom>
            <a:noFill/>
            <a:ln w="22225">
              <a:solidFill>
                <a:schemeClr val="tx1"/>
              </a:solidFill>
              <a:round/>
              <a:headEnd/>
              <a:tailEnd type="triangle" w="lg" len="lg"/>
            </a:ln>
          </p:spPr>
          <p:txBody>
            <a:bodyPr wrap="square">
              <a:spAutoFit/>
            </a:bodyPr>
            <a:lstStyle/>
            <a:p>
              <a:endParaRPr lang="en-US">
                <a:solidFill>
                  <a:srgbClr val="000000"/>
                </a:solidFill>
              </a:endParaRPr>
            </a:p>
          </p:txBody>
        </p:sp>
      </p:grpSp>
      <p:grpSp>
        <p:nvGrpSpPr>
          <p:cNvPr id="38" name="Group 33"/>
          <p:cNvGrpSpPr>
            <a:grpSpLocks/>
          </p:cNvGrpSpPr>
          <p:nvPr/>
        </p:nvGrpSpPr>
        <p:grpSpPr bwMode="auto">
          <a:xfrm>
            <a:off x="4499325" y="3904797"/>
            <a:ext cx="4089400" cy="1985962"/>
            <a:chOff x="1613" y="2412"/>
            <a:chExt cx="2576" cy="1251"/>
          </a:xfrm>
        </p:grpSpPr>
        <p:sp>
          <p:nvSpPr>
            <p:cNvPr id="39" name="Rectangle 12" descr="25%"/>
            <p:cNvSpPr>
              <a:spLocks noChangeArrowheads="1"/>
            </p:cNvSpPr>
            <p:nvPr/>
          </p:nvSpPr>
          <p:spPr bwMode="auto">
            <a:xfrm>
              <a:off x="3352" y="2412"/>
              <a:ext cx="186" cy="1133"/>
            </a:xfrm>
            <a:prstGeom prst="rect">
              <a:avLst/>
            </a:prstGeom>
            <a:pattFill prst="pct25">
              <a:fgClr>
                <a:srgbClr val="000000"/>
              </a:fgClr>
              <a:bgClr>
                <a:srgbClr val="FFFFFF"/>
              </a:bgClr>
            </a:pattFill>
            <a:ln w="22225">
              <a:solidFill>
                <a:srgbClr val="000000"/>
              </a:solidFill>
              <a:miter lim="800000"/>
              <a:headEnd/>
              <a:tailEnd/>
            </a:ln>
          </p:spPr>
          <p:txBody>
            <a:bodyPr/>
            <a:lstStyle/>
            <a:p>
              <a:endParaRPr lang="en-US">
                <a:solidFill>
                  <a:srgbClr val="000000"/>
                </a:solidFill>
              </a:endParaRPr>
            </a:p>
          </p:txBody>
        </p:sp>
        <p:sp>
          <p:nvSpPr>
            <p:cNvPr id="40" name="Rectangle 13"/>
            <p:cNvSpPr>
              <a:spLocks noChangeArrowheads="1"/>
            </p:cNvSpPr>
            <p:nvPr/>
          </p:nvSpPr>
          <p:spPr bwMode="auto">
            <a:xfrm>
              <a:off x="3538" y="2412"/>
              <a:ext cx="186" cy="1133"/>
            </a:xfrm>
            <a:prstGeom prst="rect">
              <a:avLst/>
            </a:prstGeom>
            <a:noFill/>
            <a:ln w="22225">
              <a:solidFill>
                <a:srgbClr val="000000"/>
              </a:solidFill>
              <a:miter lim="800000"/>
              <a:headEnd/>
              <a:tailEnd/>
            </a:ln>
          </p:spPr>
          <p:txBody>
            <a:bodyPr/>
            <a:lstStyle/>
            <a:p>
              <a:endParaRPr lang="en-US">
                <a:solidFill>
                  <a:srgbClr val="000000"/>
                </a:solidFill>
              </a:endParaRPr>
            </a:p>
          </p:txBody>
        </p:sp>
        <p:sp>
          <p:nvSpPr>
            <p:cNvPr id="41" name="Rectangle 14" descr="25%"/>
            <p:cNvSpPr>
              <a:spLocks noChangeArrowheads="1"/>
            </p:cNvSpPr>
            <p:nvPr/>
          </p:nvSpPr>
          <p:spPr bwMode="auto">
            <a:xfrm>
              <a:off x="3724" y="2412"/>
              <a:ext cx="187" cy="1133"/>
            </a:xfrm>
            <a:prstGeom prst="rect">
              <a:avLst/>
            </a:prstGeom>
            <a:pattFill prst="pct25">
              <a:fgClr>
                <a:srgbClr val="000000"/>
              </a:fgClr>
              <a:bgClr>
                <a:srgbClr val="FFFFFF"/>
              </a:bgClr>
            </a:pattFill>
            <a:ln w="22225">
              <a:solidFill>
                <a:srgbClr val="000000"/>
              </a:solidFill>
              <a:miter lim="800000"/>
              <a:headEnd/>
              <a:tailEnd/>
            </a:ln>
          </p:spPr>
          <p:txBody>
            <a:bodyPr/>
            <a:lstStyle/>
            <a:p>
              <a:endParaRPr lang="en-US">
                <a:solidFill>
                  <a:srgbClr val="000000"/>
                </a:solidFill>
              </a:endParaRPr>
            </a:p>
          </p:txBody>
        </p:sp>
        <p:sp>
          <p:nvSpPr>
            <p:cNvPr id="42" name="Line 15"/>
            <p:cNvSpPr>
              <a:spLocks noChangeShapeType="1"/>
            </p:cNvSpPr>
            <p:nvPr/>
          </p:nvSpPr>
          <p:spPr bwMode="auto">
            <a:xfrm>
              <a:off x="4003" y="2574"/>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43" name="Line 16"/>
            <p:cNvSpPr>
              <a:spLocks noChangeShapeType="1"/>
            </p:cNvSpPr>
            <p:nvPr/>
          </p:nvSpPr>
          <p:spPr bwMode="auto">
            <a:xfrm>
              <a:off x="4003" y="2816"/>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44" name="Line 17"/>
            <p:cNvSpPr>
              <a:spLocks noChangeShapeType="1"/>
            </p:cNvSpPr>
            <p:nvPr/>
          </p:nvSpPr>
          <p:spPr bwMode="auto">
            <a:xfrm>
              <a:off x="4003" y="3059"/>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45" name="Line 18"/>
            <p:cNvSpPr>
              <a:spLocks noChangeShapeType="1"/>
            </p:cNvSpPr>
            <p:nvPr/>
          </p:nvSpPr>
          <p:spPr bwMode="auto">
            <a:xfrm>
              <a:off x="4003" y="3302"/>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46" name="Line 19"/>
            <p:cNvSpPr>
              <a:spLocks noChangeShapeType="1"/>
            </p:cNvSpPr>
            <p:nvPr/>
          </p:nvSpPr>
          <p:spPr bwMode="auto">
            <a:xfrm>
              <a:off x="3166" y="2492"/>
              <a:ext cx="0" cy="162"/>
            </a:xfrm>
            <a:prstGeom prst="line">
              <a:avLst/>
            </a:prstGeom>
            <a:noFill/>
            <a:ln w="22225">
              <a:solidFill>
                <a:srgbClr val="000000"/>
              </a:solidFill>
              <a:round/>
              <a:headEnd/>
              <a:tailEnd/>
            </a:ln>
          </p:spPr>
          <p:txBody>
            <a:bodyPr/>
            <a:lstStyle/>
            <a:p>
              <a:endParaRPr lang="en-US">
                <a:solidFill>
                  <a:srgbClr val="000000"/>
                </a:solidFill>
              </a:endParaRPr>
            </a:p>
          </p:txBody>
        </p:sp>
        <p:sp>
          <p:nvSpPr>
            <p:cNvPr id="47" name="Line 20"/>
            <p:cNvSpPr>
              <a:spLocks noChangeShapeType="1"/>
            </p:cNvSpPr>
            <p:nvPr/>
          </p:nvSpPr>
          <p:spPr bwMode="auto">
            <a:xfrm>
              <a:off x="3073" y="2574"/>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48" name="Line 21"/>
            <p:cNvSpPr>
              <a:spLocks noChangeShapeType="1"/>
            </p:cNvSpPr>
            <p:nvPr/>
          </p:nvSpPr>
          <p:spPr bwMode="auto">
            <a:xfrm>
              <a:off x="3166" y="2735"/>
              <a:ext cx="0" cy="162"/>
            </a:xfrm>
            <a:prstGeom prst="line">
              <a:avLst/>
            </a:prstGeom>
            <a:noFill/>
            <a:ln w="22225">
              <a:solidFill>
                <a:srgbClr val="000000"/>
              </a:solidFill>
              <a:round/>
              <a:headEnd/>
              <a:tailEnd/>
            </a:ln>
          </p:spPr>
          <p:txBody>
            <a:bodyPr/>
            <a:lstStyle/>
            <a:p>
              <a:endParaRPr lang="en-US">
                <a:solidFill>
                  <a:srgbClr val="000000"/>
                </a:solidFill>
              </a:endParaRPr>
            </a:p>
          </p:txBody>
        </p:sp>
        <p:sp>
          <p:nvSpPr>
            <p:cNvPr id="49" name="Line 22"/>
            <p:cNvSpPr>
              <a:spLocks noChangeShapeType="1"/>
            </p:cNvSpPr>
            <p:nvPr/>
          </p:nvSpPr>
          <p:spPr bwMode="auto">
            <a:xfrm>
              <a:off x="3073" y="2816"/>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50" name="Line 23"/>
            <p:cNvSpPr>
              <a:spLocks noChangeShapeType="1"/>
            </p:cNvSpPr>
            <p:nvPr/>
          </p:nvSpPr>
          <p:spPr bwMode="auto">
            <a:xfrm>
              <a:off x="3166" y="2978"/>
              <a:ext cx="0" cy="162"/>
            </a:xfrm>
            <a:prstGeom prst="line">
              <a:avLst/>
            </a:prstGeom>
            <a:noFill/>
            <a:ln w="22225">
              <a:solidFill>
                <a:srgbClr val="000000"/>
              </a:solidFill>
              <a:round/>
              <a:headEnd/>
              <a:tailEnd/>
            </a:ln>
          </p:spPr>
          <p:txBody>
            <a:bodyPr/>
            <a:lstStyle/>
            <a:p>
              <a:endParaRPr lang="en-US">
                <a:solidFill>
                  <a:srgbClr val="000000"/>
                </a:solidFill>
              </a:endParaRPr>
            </a:p>
          </p:txBody>
        </p:sp>
        <p:sp>
          <p:nvSpPr>
            <p:cNvPr id="51" name="Line 24"/>
            <p:cNvSpPr>
              <a:spLocks noChangeShapeType="1"/>
            </p:cNvSpPr>
            <p:nvPr/>
          </p:nvSpPr>
          <p:spPr bwMode="auto">
            <a:xfrm>
              <a:off x="3073" y="3059"/>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52" name="Line 25"/>
            <p:cNvSpPr>
              <a:spLocks noChangeShapeType="1"/>
            </p:cNvSpPr>
            <p:nvPr/>
          </p:nvSpPr>
          <p:spPr bwMode="auto">
            <a:xfrm>
              <a:off x="3166" y="3221"/>
              <a:ext cx="0" cy="162"/>
            </a:xfrm>
            <a:prstGeom prst="line">
              <a:avLst/>
            </a:prstGeom>
            <a:noFill/>
            <a:ln w="22225">
              <a:solidFill>
                <a:srgbClr val="000000"/>
              </a:solidFill>
              <a:round/>
              <a:headEnd/>
              <a:tailEnd/>
            </a:ln>
          </p:spPr>
          <p:txBody>
            <a:bodyPr/>
            <a:lstStyle/>
            <a:p>
              <a:endParaRPr lang="en-US">
                <a:solidFill>
                  <a:srgbClr val="000000"/>
                </a:solidFill>
              </a:endParaRPr>
            </a:p>
          </p:txBody>
        </p:sp>
        <p:sp>
          <p:nvSpPr>
            <p:cNvPr id="53" name="Line 26"/>
            <p:cNvSpPr>
              <a:spLocks noChangeShapeType="1"/>
            </p:cNvSpPr>
            <p:nvPr/>
          </p:nvSpPr>
          <p:spPr bwMode="auto">
            <a:xfrm>
              <a:off x="3073" y="3302"/>
              <a:ext cx="1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54" name="Freeform 27"/>
            <p:cNvSpPr>
              <a:spLocks/>
            </p:cNvSpPr>
            <p:nvPr/>
          </p:nvSpPr>
          <p:spPr bwMode="auto">
            <a:xfrm flipH="1" flipV="1">
              <a:off x="2743" y="2631"/>
              <a:ext cx="908" cy="81"/>
            </a:xfrm>
            <a:custGeom>
              <a:avLst/>
              <a:gdLst>
                <a:gd name="T0" fmla="*/ 359 w 725"/>
                <a:gd name="T1" fmla="*/ 0 h 357"/>
                <a:gd name="T2" fmla="*/ 0 w 725"/>
                <a:gd name="T3" fmla="*/ 172 h 357"/>
                <a:gd name="T4" fmla="*/ 0 60000 65536"/>
                <a:gd name="T5" fmla="*/ 0 60000 65536"/>
                <a:gd name="T6" fmla="*/ 0 w 725"/>
                <a:gd name="T7" fmla="*/ 0 h 357"/>
                <a:gd name="T8" fmla="*/ 725 w 725"/>
                <a:gd name="T9" fmla="*/ 357 h 357"/>
              </a:gdLst>
              <a:ahLst/>
              <a:cxnLst>
                <a:cxn ang="T4">
                  <a:pos x="T0" y="T1"/>
                </a:cxn>
                <a:cxn ang="T5">
                  <a:pos x="T2" y="T3"/>
                </a:cxn>
              </a:cxnLst>
              <a:rect l="T6" t="T7" r="T8" b="T9"/>
              <a:pathLst>
                <a:path w="725" h="357">
                  <a:moveTo>
                    <a:pt x="725" y="0"/>
                  </a:moveTo>
                  <a:lnTo>
                    <a:pt x="0" y="357"/>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55" name="Freeform 28"/>
            <p:cNvSpPr>
              <a:spLocks/>
            </p:cNvSpPr>
            <p:nvPr/>
          </p:nvSpPr>
          <p:spPr bwMode="auto">
            <a:xfrm>
              <a:off x="2855" y="3443"/>
              <a:ext cx="787" cy="7"/>
            </a:xfrm>
            <a:custGeom>
              <a:avLst/>
              <a:gdLst>
                <a:gd name="T0" fmla="*/ 0 w 859"/>
                <a:gd name="T1" fmla="*/ 4 h 8"/>
                <a:gd name="T2" fmla="*/ 426 w 859"/>
                <a:gd name="T3" fmla="*/ 0 h 8"/>
                <a:gd name="T4" fmla="*/ 0 60000 65536"/>
                <a:gd name="T5" fmla="*/ 0 60000 65536"/>
                <a:gd name="T6" fmla="*/ 0 w 859"/>
                <a:gd name="T7" fmla="*/ 0 h 8"/>
                <a:gd name="T8" fmla="*/ 859 w 859"/>
                <a:gd name="T9" fmla="*/ 8 h 8"/>
              </a:gdLst>
              <a:ahLst/>
              <a:cxnLst>
                <a:cxn ang="T4">
                  <a:pos x="T0" y="T1"/>
                </a:cxn>
                <a:cxn ang="T5">
                  <a:pos x="T2" y="T3"/>
                </a:cxn>
              </a:cxnLst>
              <a:rect l="T6" t="T7" r="T8" b="T9"/>
              <a:pathLst>
                <a:path w="859" h="8">
                  <a:moveTo>
                    <a:pt x="0" y="8"/>
                  </a:moveTo>
                  <a:lnTo>
                    <a:pt x="859"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56" name="Freeform 29"/>
            <p:cNvSpPr>
              <a:spLocks/>
            </p:cNvSpPr>
            <p:nvPr/>
          </p:nvSpPr>
          <p:spPr bwMode="auto">
            <a:xfrm>
              <a:off x="3446" y="3172"/>
              <a:ext cx="198" cy="271"/>
            </a:xfrm>
            <a:custGeom>
              <a:avLst/>
              <a:gdLst>
                <a:gd name="T0" fmla="*/ 2 w 384"/>
                <a:gd name="T1" fmla="*/ 1 h 603"/>
                <a:gd name="T2" fmla="*/ 0 w 384"/>
                <a:gd name="T3" fmla="*/ 0 h 603"/>
                <a:gd name="T4" fmla="*/ 0 60000 65536"/>
                <a:gd name="T5" fmla="*/ 0 60000 65536"/>
                <a:gd name="T6" fmla="*/ 0 w 384"/>
                <a:gd name="T7" fmla="*/ 0 h 603"/>
                <a:gd name="T8" fmla="*/ 384 w 384"/>
                <a:gd name="T9" fmla="*/ 603 h 603"/>
              </a:gdLst>
              <a:ahLst/>
              <a:cxnLst>
                <a:cxn ang="T4">
                  <a:pos x="T0" y="T1"/>
                </a:cxn>
                <a:cxn ang="T5">
                  <a:pos x="T2" y="T3"/>
                </a:cxn>
              </a:cxnLst>
              <a:rect l="T6" t="T7" r="T8" b="T9"/>
              <a:pathLst>
                <a:path w="384" h="603">
                  <a:moveTo>
                    <a:pt x="384" y="603"/>
                  </a:moveTo>
                  <a:lnTo>
                    <a:pt x="0" y="0"/>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57" name="Freeform 30"/>
            <p:cNvSpPr>
              <a:spLocks/>
            </p:cNvSpPr>
            <p:nvPr/>
          </p:nvSpPr>
          <p:spPr bwMode="auto">
            <a:xfrm>
              <a:off x="3647" y="3285"/>
              <a:ext cx="158" cy="156"/>
            </a:xfrm>
            <a:custGeom>
              <a:avLst/>
              <a:gdLst>
                <a:gd name="T0" fmla="*/ 0 w 307"/>
                <a:gd name="T1" fmla="*/ 0 h 348"/>
                <a:gd name="T2" fmla="*/ 2 w 307"/>
                <a:gd name="T3" fmla="*/ 0 h 348"/>
                <a:gd name="T4" fmla="*/ 0 60000 65536"/>
                <a:gd name="T5" fmla="*/ 0 60000 65536"/>
                <a:gd name="T6" fmla="*/ 0 w 307"/>
                <a:gd name="T7" fmla="*/ 0 h 348"/>
                <a:gd name="T8" fmla="*/ 307 w 307"/>
                <a:gd name="T9" fmla="*/ 348 h 348"/>
              </a:gdLst>
              <a:ahLst/>
              <a:cxnLst>
                <a:cxn ang="T4">
                  <a:pos x="T0" y="T1"/>
                </a:cxn>
                <a:cxn ang="T5">
                  <a:pos x="T2" y="T3"/>
                </a:cxn>
              </a:cxnLst>
              <a:rect l="T6" t="T7" r="T8" b="T9"/>
              <a:pathLst>
                <a:path w="307" h="348">
                  <a:moveTo>
                    <a:pt x="0" y="348"/>
                  </a:moveTo>
                  <a:lnTo>
                    <a:pt x="307" y="0"/>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58" name="Text Box 31"/>
            <p:cNvSpPr txBox="1">
              <a:spLocks noChangeArrowheads="1"/>
            </p:cNvSpPr>
            <p:nvPr/>
          </p:nvSpPr>
          <p:spPr bwMode="auto">
            <a:xfrm>
              <a:off x="1613" y="3278"/>
              <a:ext cx="1374" cy="385"/>
            </a:xfrm>
            <a:prstGeom prst="rect">
              <a:avLst/>
            </a:prstGeom>
            <a:noFill/>
            <a:ln w="9525">
              <a:noFill/>
              <a:miter lim="800000"/>
              <a:headEnd/>
              <a:tailEnd/>
            </a:ln>
          </p:spPr>
          <p:txBody>
            <a:bodyPr/>
            <a:lstStyle/>
            <a:p>
              <a:pPr algn="l"/>
              <a:r>
                <a:rPr lang="en-US">
                  <a:solidFill>
                    <a:srgbClr val="FF0000"/>
                  </a:solidFill>
                </a:rPr>
                <a:t>conductors</a:t>
              </a:r>
            </a:p>
          </p:txBody>
        </p:sp>
        <p:sp>
          <p:nvSpPr>
            <p:cNvPr id="59" name="Text Box 32"/>
            <p:cNvSpPr txBox="1">
              <a:spLocks noChangeArrowheads="1"/>
            </p:cNvSpPr>
            <p:nvPr/>
          </p:nvSpPr>
          <p:spPr bwMode="auto">
            <a:xfrm>
              <a:off x="1829" y="2526"/>
              <a:ext cx="1153" cy="366"/>
            </a:xfrm>
            <a:prstGeom prst="rect">
              <a:avLst/>
            </a:prstGeom>
            <a:noFill/>
            <a:ln w="9525">
              <a:noFill/>
              <a:miter lim="800000"/>
              <a:headEnd/>
              <a:tailEnd/>
            </a:ln>
          </p:spPr>
          <p:txBody>
            <a:bodyPr/>
            <a:lstStyle/>
            <a:p>
              <a:pPr algn="l"/>
              <a:r>
                <a:rPr lang="en-US" dirty="0">
                  <a:solidFill>
                    <a:srgbClr val="FF0000"/>
                  </a:solidFill>
                </a:rPr>
                <a:t>insulator</a:t>
              </a:r>
            </a:p>
          </p:txBody>
        </p:sp>
      </p:grpSp>
      <p:sp>
        <p:nvSpPr>
          <p:cNvPr id="60" name="Text Box 36"/>
          <p:cNvSpPr txBox="1">
            <a:spLocks noChangeArrowheads="1"/>
          </p:cNvSpPr>
          <p:nvPr/>
        </p:nvSpPr>
        <p:spPr bwMode="auto">
          <a:xfrm>
            <a:off x="4654425" y="4492884"/>
            <a:ext cx="1849437" cy="519112"/>
          </a:xfrm>
          <a:prstGeom prst="rect">
            <a:avLst/>
          </a:prstGeom>
          <a:noFill/>
          <a:ln w="9525">
            <a:noFill/>
            <a:miter lim="800000"/>
            <a:headEnd/>
            <a:tailEnd/>
          </a:ln>
        </p:spPr>
        <p:txBody>
          <a:bodyPr>
            <a:spAutoFit/>
          </a:bodyPr>
          <a:lstStyle/>
          <a:p>
            <a:pPr algn="l"/>
            <a:r>
              <a:rPr lang="en-US" dirty="0">
                <a:solidFill>
                  <a:srgbClr val="000000"/>
                </a:solidFill>
              </a:rPr>
              <a:t>(dielectric)</a:t>
            </a:r>
          </a:p>
        </p:txBody>
      </p:sp>
      <p:sp>
        <p:nvSpPr>
          <p:cNvPr id="61" name="Text Box 37"/>
          <p:cNvSpPr txBox="1">
            <a:spLocks noChangeArrowheads="1"/>
          </p:cNvSpPr>
          <p:nvPr/>
        </p:nvSpPr>
        <p:spPr bwMode="auto">
          <a:xfrm>
            <a:off x="4310412" y="5644719"/>
            <a:ext cx="2386013" cy="519113"/>
          </a:xfrm>
          <a:prstGeom prst="rect">
            <a:avLst/>
          </a:prstGeom>
          <a:noFill/>
          <a:ln w="9525">
            <a:noFill/>
            <a:miter lim="800000"/>
            <a:headEnd/>
            <a:tailEnd/>
          </a:ln>
        </p:spPr>
        <p:txBody>
          <a:bodyPr>
            <a:spAutoFit/>
          </a:bodyPr>
          <a:lstStyle/>
          <a:p>
            <a:pPr algn="l"/>
            <a:r>
              <a:rPr lang="en-US" dirty="0">
                <a:solidFill>
                  <a:srgbClr val="000000"/>
                </a:solidFill>
              </a:rPr>
              <a:t>(metal plates)</a:t>
            </a:r>
          </a:p>
        </p:txBody>
      </p:sp>
    </p:spTree>
    <p:extLst>
      <p:ext uri="{BB962C8B-B14F-4D97-AF65-F5344CB8AC3E}">
        <p14:creationId xmlns:p14="http://schemas.microsoft.com/office/powerpoint/2010/main" val="3066638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2400911" y="2143670"/>
            <a:ext cx="6308725" cy="1281113"/>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67974" name="Rectangle 6"/>
          <p:cNvSpPr>
            <a:spLocks noChangeArrowheads="1"/>
          </p:cNvSpPr>
          <p:nvPr/>
        </p:nvSpPr>
        <p:spPr bwMode="auto">
          <a:xfrm>
            <a:off x="4220686" y="5694033"/>
            <a:ext cx="2133600" cy="623887"/>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67973" name="Rectangle 5"/>
          <p:cNvSpPr>
            <a:spLocks noChangeArrowheads="1"/>
          </p:cNvSpPr>
          <p:nvPr/>
        </p:nvSpPr>
        <p:spPr bwMode="auto">
          <a:xfrm>
            <a:off x="2473936" y="2229395"/>
            <a:ext cx="6154737" cy="1116013"/>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9224" name="Rectangle 8"/>
          <p:cNvSpPr>
            <a:spLocks noChangeArrowheads="1"/>
          </p:cNvSpPr>
          <p:nvPr/>
        </p:nvSpPr>
        <p:spPr bwMode="auto">
          <a:xfrm>
            <a:off x="398463" y="328613"/>
            <a:ext cx="8220075" cy="946150"/>
          </a:xfrm>
          <a:prstGeom prst="rect">
            <a:avLst/>
          </a:prstGeom>
          <a:noFill/>
          <a:ln w="15875" algn="ctr">
            <a:noFill/>
            <a:miter lim="800000"/>
            <a:headEnd/>
            <a:tailEnd/>
          </a:ln>
        </p:spPr>
        <p:txBody>
          <a:bodyPr wrap="none" anchor="ctr">
            <a:spAutoFit/>
          </a:bodyPr>
          <a:lstStyle/>
          <a:p>
            <a:pPr algn="l"/>
            <a:r>
              <a:rPr lang="en-US">
                <a:solidFill>
                  <a:srgbClr val="FF0000"/>
                </a:solidFill>
              </a:rPr>
              <a:t>Because it takes work to separate electric charges,</a:t>
            </a:r>
          </a:p>
          <a:p>
            <a:pPr algn="l"/>
            <a:r>
              <a:rPr lang="en-US">
                <a:solidFill>
                  <a:srgbClr val="FF0000"/>
                </a:solidFill>
              </a:rPr>
              <a:t>capacitors store…</a:t>
            </a:r>
          </a:p>
        </p:txBody>
      </p:sp>
      <p:sp>
        <p:nvSpPr>
          <p:cNvPr id="467977" name="Rectangle 9"/>
          <p:cNvSpPr>
            <a:spLocks noChangeArrowheads="1"/>
          </p:cNvSpPr>
          <p:nvPr/>
        </p:nvSpPr>
        <p:spPr bwMode="auto">
          <a:xfrm>
            <a:off x="1322388" y="1422945"/>
            <a:ext cx="520700" cy="519113"/>
          </a:xfrm>
          <a:prstGeom prst="rect">
            <a:avLst/>
          </a:prstGeom>
          <a:noFill/>
          <a:ln w="15875" algn="ctr">
            <a:noFill/>
            <a:miter lim="800000"/>
            <a:headEnd/>
            <a:tailEnd/>
          </a:ln>
        </p:spPr>
        <p:txBody>
          <a:bodyPr wrap="none" anchor="ctr">
            <a:spAutoFit/>
          </a:bodyPr>
          <a:lstStyle/>
          <a:p>
            <a:pPr algn="l"/>
            <a:r>
              <a:rPr lang="en-US">
                <a:solidFill>
                  <a:srgbClr val="FF0000"/>
                </a:solidFill>
              </a:rPr>
              <a:t>-- </a:t>
            </a:r>
          </a:p>
        </p:txBody>
      </p:sp>
      <p:sp>
        <p:nvSpPr>
          <p:cNvPr id="467978" name="Rectangle 10"/>
          <p:cNvSpPr>
            <a:spLocks noChangeArrowheads="1"/>
          </p:cNvSpPr>
          <p:nvPr/>
        </p:nvSpPr>
        <p:spPr bwMode="auto">
          <a:xfrm>
            <a:off x="621593" y="3662318"/>
            <a:ext cx="7616825" cy="946150"/>
          </a:xfrm>
          <a:prstGeom prst="rect">
            <a:avLst/>
          </a:prstGeom>
          <a:noFill/>
          <a:ln w="15875" algn="ctr">
            <a:noFill/>
            <a:miter lim="800000"/>
            <a:headEnd/>
            <a:tailEnd/>
          </a:ln>
        </p:spPr>
        <p:txBody>
          <a:bodyPr wrap="none" anchor="ctr">
            <a:spAutoFit/>
          </a:bodyPr>
          <a:lstStyle/>
          <a:p>
            <a:r>
              <a:rPr lang="en-US" dirty="0">
                <a:solidFill>
                  <a:srgbClr val="FF0000"/>
                </a:solidFill>
              </a:rPr>
              <a:t>Find energy stored when a 0.33 </a:t>
            </a:r>
            <a:r>
              <a:rPr lang="en-US" dirty="0">
                <a:solidFill>
                  <a:srgbClr val="FF0000"/>
                </a:solidFill>
                <a:latin typeface="Symbol" pitchFamily="18" charset="2"/>
              </a:rPr>
              <a:t>m</a:t>
            </a:r>
            <a:r>
              <a:rPr lang="en-US" dirty="0">
                <a:solidFill>
                  <a:srgbClr val="FF0000"/>
                </a:solidFill>
              </a:rPr>
              <a:t>F capacitor is</a:t>
            </a:r>
          </a:p>
          <a:p>
            <a:r>
              <a:rPr lang="en-US" dirty="0">
                <a:solidFill>
                  <a:srgbClr val="FF0000"/>
                </a:solidFill>
              </a:rPr>
              <a:t>connected across a 120 V potential difference.</a:t>
            </a:r>
          </a:p>
        </p:txBody>
      </p:sp>
      <p:sp>
        <p:nvSpPr>
          <p:cNvPr id="467979" name="Rectangle 11"/>
          <p:cNvSpPr>
            <a:spLocks noChangeArrowheads="1"/>
          </p:cNvSpPr>
          <p:nvPr/>
        </p:nvSpPr>
        <p:spPr bwMode="auto">
          <a:xfrm>
            <a:off x="1649413" y="1451054"/>
            <a:ext cx="1483098" cy="523220"/>
          </a:xfrm>
          <a:prstGeom prst="rect">
            <a:avLst/>
          </a:prstGeom>
          <a:noFill/>
          <a:ln w="15875" algn="ctr">
            <a:noFill/>
            <a:miter lim="800000"/>
            <a:headEnd/>
            <a:tailEnd/>
          </a:ln>
        </p:spPr>
        <p:txBody>
          <a:bodyPr wrap="none" anchor="ctr">
            <a:spAutoFit/>
          </a:bodyPr>
          <a:lstStyle/>
          <a:p>
            <a:pPr algn="l"/>
            <a:r>
              <a:rPr lang="en-US" dirty="0">
                <a:solidFill>
                  <a:srgbClr val="FF0000"/>
                </a:solidFill>
              </a:rPr>
              <a:t>unit is</a:t>
            </a:r>
            <a:r>
              <a:rPr lang="en-US" dirty="0" smtClean="0">
                <a:solidFill>
                  <a:srgbClr val="FF0000"/>
                </a:solidFill>
              </a:rPr>
              <a:t>…</a:t>
            </a:r>
            <a:endParaRPr lang="en-US" dirty="0">
              <a:solidFill>
                <a:srgbClr val="000000"/>
              </a:solidFill>
            </a:endParaRPr>
          </a:p>
        </p:txBody>
      </p:sp>
      <p:graphicFrame>
        <p:nvGraphicFramePr>
          <p:cNvPr id="467980" name="Object 12"/>
          <p:cNvGraphicFramePr>
            <a:graphicFrameLocks noChangeAspect="1"/>
          </p:cNvGraphicFramePr>
          <p:nvPr>
            <p:extLst/>
          </p:nvPr>
        </p:nvGraphicFramePr>
        <p:xfrm>
          <a:off x="2651736" y="2345283"/>
          <a:ext cx="5773737" cy="881062"/>
        </p:xfrm>
        <a:graphic>
          <a:graphicData uri="http://schemas.openxmlformats.org/presentationml/2006/ole">
            <mc:AlternateContent xmlns:mc="http://schemas.openxmlformats.org/markup-compatibility/2006">
              <mc:Choice xmlns:v="urn:schemas-microsoft-com:vml" Requires="v">
                <p:oleObj spid="_x0000_s14422" name="Equation" r:id="rId3" imgW="5778360" imgH="876240" progId="Equation.3">
                  <p:embed/>
                </p:oleObj>
              </mc:Choice>
              <mc:Fallback>
                <p:oleObj name="Equation" r:id="rId3" imgW="5778360" imgH="876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736" y="2345283"/>
                        <a:ext cx="5773737"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7982" name="Rectangle 14"/>
          <p:cNvSpPr>
            <a:spLocks noChangeArrowheads="1"/>
          </p:cNvSpPr>
          <p:nvPr/>
        </p:nvSpPr>
        <p:spPr bwMode="auto">
          <a:xfrm>
            <a:off x="3325813" y="752475"/>
            <a:ext cx="1373187" cy="519113"/>
          </a:xfrm>
          <a:prstGeom prst="rect">
            <a:avLst/>
          </a:prstGeom>
          <a:noFill/>
          <a:ln w="15875" algn="ctr">
            <a:noFill/>
            <a:miter lim="800000"/>
            <a:headEnd/>
            <a:tailEnd/>
          </a:ln>
        </p:spPr>
        <p:txBody>
          <a:bodyPr wrap="none" anchor="ctr">
            <a:spAutoFit/>
          </a:bodyPr>
          <a:lstStyle/>
          <a:p>
            <a:pPr algn="l"/>
            <a:r>
              <a:rPr lang="en-US">
                <a:solidFill>
                  <a:srgbClr val="000000"/>
                </a:solidFill>
              </a:rPr>
              <a:t>energy.</a:t>
            </a:r>
          </a:p>
        </p:txBody>
      </p:sp>
      <p:graphicFrame>
        <p:nvGraphicFramePr>
          <p:cNvPr id="467985" name="Object 17"/>
          <p:cNvGraphicFramePr>
            <a:graphicFrameLocks noChangeAspect="1"/>
          </p:cNvGraphicFramePr>
          <p:nvPr>
            <p:extLst/>
          </p:nvPr>
        </p:nvGraphicFramePr>
        <p:xfrm>
          <a:off x="898525" y="4708172"/>
          <a:ext cx="2794000" cy="842962"/>
        </p:xfrm>
        <a:graphic>
          <a:graphicData uri="http://schemas.openxmlformats.org/presentationml/2006/ole">
            <mc:AlternateContent xmlns:mc="http://schemas.openxmlformats.org/markup-compatibility/2006">
              <mc:Choice xmlns:v="urn:schemas-microsoft-com:vml" Requires="v">
                <p:oleObj spid="_x0000_s14423" name="Equation" r:id="rId5" imgW="2793960" imgH="838080" progId="Equation.3">
                  <p:embed/>
                </p:oleObj>
              </mc:Choice>
              <mc:Fallback>
                <p:oleObj name="Equation" r:id="rId5" imgW="279396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525" y="4708172"/>
                        <a:ext cx="2794000"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87" name="Object 19"/>
          <p:cNvGraphicFramePr>
            <a:graphicFrameLocks noChangeAspect="1"/>
          </p:cNvGraphicFramePr>
          <p:nvPr>
            <p:extLst/>
          </p:nvPr>
        </p:nvGraphicFramePr>
        <p:xfrm>
          <a:off x="3890249" y="4714837"/>
          <a:ext cx="4165600" cy="842962"/>
        </p:xfrm>
        <a:graphic>
          <a:graphicData uri="http://schemas.openxmlformats.org/presentationml/2006/ole">
            <mc:AlternateContent xmlns:mc="http://schemas.openxmlformats.org/markup-compatibility/2006">
              <mc:Choice xmlns:v="urn:schemas-microsoft-com:vml" Requires="v">
                <p:oleObj spid="_x0000_s14424" name="Equation" r:id="rId7" imgW="4165560" imgH="838080" progId="Equation.3">
                  <p:embed/>
                </p:oleObj>
              </mc:Choice>
              <mc:Fallback>
                <p:oleObj name="Equation" r:id="rId7" imgW="4165560" imgH="838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0249" y="4714837"/>
                        <a:ext cx="4165600"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7988" name="Rectangle 20"/>
          <p:cNvSpPr>
            <a:spLocks noChangeArrowheads="1"/>
          </p:cNvSpPr>
          <p:nvPr/>
        </p:nvSpPr>
        <p:spPr bwMode="auto">
          <a:xfrm>
            <a:off x="3795236" y="5754358"/>
            <a:ext cx="2598737" cy="519112"/>
          </a:xfrm>
          <a:prstGeom prst="rect">
            <a:avLst/>
          </a:prstGeom>
          <a:noFill/>
          <a:ln w="15875" algn="ctr">
            <a:noFill/>
            <a:miter lim="800000"/>
            <a:headEnd/>
            <a:tailEnd/>
          </a:ln>
        </p:spPr>
        <p:txBody>
          <a:bodyPr wrap="none" anchor="ctr">
            <a:spAutoFit/>
          </a:bodyPr>
          <a:lstStyle/>
          <a:p>
            <a:pPr algn="l"/>
            <a:r>
              <a:rPr lang="en-US" dirty="0">
                <a:solidFill>
                  <a:srgbClr val="000000"/>
                </a:solidFill>
              </a:rPr>
              <a:t>=   2.4 x 10</a:t>
            </a:r>
            <a:r>
              <a:rPr lang="en-US" baseline="30000" dirty="0">
                <a:solidFill>
                  <a:srgbClr val="000000"/>
                </a:solidFill>
              </a:rPr>
              <a:t>–3</a:t>
            </a:r>
            <a:r>
              <a:rPr lang="en-US" dirty="0">
                <a:solidFill>
                  <a:srgbClr val="000000"/>
                </a:solidFill>
              </a:rPr>
              <a:t> J </a:t>
            </a:r>
          </a:p>
        </p:txBody>
      </p:sp>
      <p:sp>
        <p:nvSpPr>
          <p:cNvPr id="15" name="Rectangle 11"/>
          <p:cNvSpPr>
            <a:spLocks noChangeArrowheads="1"/>
          </p:cNvSpPr>
          <p:nvPr/>
        </p:nvSpPr>
        <p:spPr bwMode="auto">
          <a:xfrm>
            <a:off x="2986893" y="1451054"/>
            <a:ext cx="1744388" cy="523220"/>
          </a:xfrm>
          <a:prstGeom prst="rect">
            <a:avLst/>
          </a:prstGeom>
          <a:noFill/>
          <a:ln w="15875" algn="ctr">
            <a:noFill/>
            <a:miter lim="800000"/>
            <a:headEnd/>
            <a:tailEnd/>
          </a:ln>
        </p:spPr>
        <p:txBody>
          <a:bodyPr wrap="none" anchor="ctr">
            <a:spAutoFit/>
          </a:bodyPr>
          <a:lstStyle/>
          <a:p>
            <a:pPr algn="l"/>
            <a:r>
              <a:rPr lang="en-US" dirty="0" smtClean="0">
                <a:solidFill>
                  <a:srgbClr val="000000"/>
                </a:solidFill>
              </a:rPr>
              <a:t>joules </a:t>
            </a:r>
            <a:r>
              <a:rPr lang="en-US" dirty="0">
                <a:solidFill>
                  <a:srgbClr val="000000"/>
                </a:solidFill>
              </a:rPr>
              <a:t>(J) </a:t>
            </a:r>
          </a:p>
        </p:txBody>
      </p:sp>
      <p:sp>
        <p:nvSpPr>
          <p:cNvPr id="16" name="Rectangle 11"/>
          <p:cNvSpPr>
            <a:spLocks noChangeArrowheads="1"/>
          </p:cNvSpPr>
          <p:nvPr/>
        </p:nvSpPr>
        <p:spPr bwMode="auto">
          <a:xfrm>
            <a:off x="557592" y="2488284"/>
            <a:ext cx="1704313" cy="523220"/>
          </a:xfrm>
          <a:prstGeom prst="rect">
            <a:avLst/>
          </a:prstGeom>
          <a:noFill/>
          <a:ln w="15875" algn="ctr">
            <a:noFill/>
            <a:miter lim="800000"/>
            <a:headEnd/>
            <a:tailEnd/>
          </a:ln>
        </p:spPr>
        <p:txBody>
          <a:bodyPr wrap="none" anchor="ctr">
            <a:spAutoFit/>
          </a:bodyPr>
          <a:lstStyle/>
          <a:p>
            <a:pPr algn="l"/>
            <a:r>
              <a:rPr lang="en-US" dirty="0" smtClean="0">
                <a:solidFill>
                  <a:srgbClr val="FF0000"/>
                </a:solidFill>
              </a:rPr>
              <a:t>Equation:</a:t>
            </a:r>
            <a:endParaRPr lang="en-US" dirty="0">
              <a:solidFill>
                <a:srgbClr val="FF0000"/>
              </a:solidFill>
            </a:endParaRPr>
          </a:p>
        </p:txBody>
      </p:sp>
      <p:pic>
        <p:nvPicPr>
          <p:cNvPr id="17" name="Picture 91" descr="j043466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26820" y="2132535"/>
            <a:ext cx="353902" cy="467236"/>
          </a:xfrm>
          <a:prstGeom prst="rect">
            <a:avLst/>
          </a:prstGeom>
          <a:noFill/>
          <a:ln w="9525">
            <a:noFill/>
            <a:miter lim="800000"/>
            <a:headEnd/>
            <a:tailEnd/>
          </a:ln>
        </p:spPr>
      </p:pic>
      <p:pic>
        <p:nvPicPr>
          <p:cNvPr id="18" name="Picture 91" descr="j043466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465053" y="2773980"/>
            <a:ext cx="353902" cy="467236"/>
          </a:xfrm>
          <a:prstGeom prst="rect">
            <a:avLst/>
          </a:prstGeom>
          <a:noFill/>
          <a:ln w="9525">
            <a:noFill/>
            <a:miter lim="800000"/>
            <a:headEnd/>
            <a:tailEnd/>
          </a:ln>
        </p:spPr>
      </p:pic>
      <p:pic>
        <p:nvPicPr>
          <p:cNvPr id="19" name="Picture 91" descr="j043466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89339" y="2132535"/>
            <a:ext cx="353902" cy="467236"/>
          </a:xfrm>
          <a:prstGeom prst="rect">
            <a:avLst/>
          </a:prstGeom>
          <a:noFill/>
          <a:ln w="9525">
            <a:noFill/>
            <a:miter lim="800000"/>
            <a:headEnd/>
            <a:tailEnd/>
          </a:ln>
        </p:spPr>
      </p:pic>
      <p:pic>
        <p:nvPicPr>
          <p:cNvPr id="21" name="Picture 91" descr="j043466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00026" y="2091592"/>
            <a:ext cx="353902" cy="467236"/>
          </a:xfrm>
          <a:prstGeom prst="rect">
            <a:avLst/>
          </a:prstGeom>
          <a:noFill/>
          <a:ln w="9525">
            <a:noFill/>
            <a:miter lim="800000"/>
            <a:headEnd/>
            <a:tailEnd/>
          </a:ln>
        </p:spPr>
      </p:pic>
      <p:sp>
        <p:nvSpPr>
          <p:cNvPr id="2" name="Rectangle 1"/>
          <p:cNvSpPr/>
          <p:nvPr/>
        </p:nvSpPr>
        <p:spPr bwMode="auto">
          <a:xfrm>
            <a:off x="5718412" y="1992573"/>
            <a:ext cx="1678675" cy="1528549"/>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endParaRPr>
          </a:p>
        </p:txBody>
      </p:sp>
      <p:sp>
        <p:nvSpPr>
          <p:cNvPr id="3" name="Oval 2"/>
          <p:cNvSpPr/>
          <p:nvPr/>
        </p:nvSpPr>
        <p:spPr bwMode="auto">
          <a:xfrm>
            <a:off x="2388359" y="2442949"/>
            <a:ext cx="1351129" cy="696036"/>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endParaRPr>
          </a:p>
        </p:txBody>
      </p:sp>
    </p:spTree>
    <p:extLst>
      <p:ext uri="{BB962C8B-B14F-4D97-AF65-F5344CB8AC3E}">
        <p14:creationId xmlns:p14="http://schemas.microsoft.com/office/powerpoint/2010/main" val="3329075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67982"/>
                                        </p:tgtEl>
                                        <p:attrNameLst>
                                          <p:attrName>style.visibility</p:attrName>
                                        </p:attrNameLst>
                                      </p:cBhvr>
                                      <p:to>
                                        <p:strVal val="visible"/>
                                      </p:to>
                                    </p:set>
                                    <p:anim calcmode="lin" valueType="num">
                                      <p:cBhvr>
                                        <p:cTn id="7" dur="2000" fill="hold"/>
                                        <p:tgtEl>
                                          <p:spTgt spid="467982"/>
                                        </p:tgtEl>
                                        <p:attrNameLst>
                                          <p:attrName>ppt_x</p:attrName>
                                        </p:attrNameLst>
                                      </p:cBhvr>
                                      <p:tavLst>
                                        <p:tav tm="0">
                                          <p:val>
                                            <p:strVal val="#ppt_x-.2"/>
                                          </p:val>
                                        </p:tav>
                                        <p:tav tm="100000">
                                          <p:val>
                                            <p:strVal val="#ppt_x"/>
                                          </p:val>
                                        </p:tav>
                                      </p:tavLst>
                                    </p:anim>
                                    <p:anim calcmode="lin" valueType="num">
                                      <p:cBhvr>
                                        <p:cTn id="8" dur="2000" fill="hold"/>
                                        <p:tgtEl>
                                          <p:spTgt spid="467982"/>
                                        </p:tgtEl>
                                        <p:attrNameLst>
                                          <p:attrName>ppt_y</p:attrName>
                                        </p:attrNameLst>
                                      </p:cBhvr>
                                      <p:tavLst>
                                        <p:tav tm="0">
                                          <p:val>
                                            <p:strVal val="#ppt_y"/>
                                          </p:val>
                                        </p:tav>
                                        <p:tav tm="100000">
                                          <p:val>
                                            <p:strVal val="#ppt_y"/>
                                          </p:val>
                                        </p:tav>
                                      </p:tavLst>
                                    </p:anim>
                                    <p:animEffect transition="in" filter="wipe(right)" prLst="gradientSize: 0.1">
                                      <p:cBhvr>
                                        <p:cTn id="9" dur="2000"/>
                                        <p:tgtEl>
                                          <p:spTgt spid="46798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467977"/>
                                        </p:tgtEl>
                                        <p:attrNameLst>
                                          <p:attrName>style.visibility</p:attrName>
                                        </p:attrNameLst>
                                      </p:cBhvr>
                                      <p:to>
                                        <p:strVal val="visible"/>
                                      </p:to>
                                    </p:set>
                                    <p:anim from="(-#ppt_w/2)" to="(#ppt_x)" calcmode="lin" valueType="num">
                                      <p:cBhvr>
                                        <p:cTn id="14" dur="600" fill="hold">
                                          <p:stCondLst>
                                            <p:cond delay="0"/>
                                          </p:stCondLst>
                                        </p:cTn>
                                        <p:tgtEl>
                                          <p:spTgt spid="467977"/>
                                        </p:tgtEl>
                                        <p:attrNameLst>
                                          <p:attrName>ppt_x</p:attrName>
                                        </p:attrNameLst>
                                      </p:cBhvr>
                                    </p:anim>
                                    <p:anim from="0" to="-1.0" calcmode="lin" valueType="num">
                                      <p:cBhvr>
                                        <p:cTn id="15" dur="200" decel="50000" autoRev="1" fill="hold">
                                          <p:stCondLst>
                                            <p:cond delay="600"/>
                                          </p:stCondLst>
                                        </p:cTn>
                                        <p:tgtEl>
                                          <p:spTgt spid="467977"/>
                                        </p:tgtEl>
                                        <p:attrNameLst>
                                          <p:attrName>xshear</p:attrName>
                                        </p:attrNameLst>
                                      </p:cBhvr>
                                    </p:anim>
                                    <p:animScale>
                                      <p:cBhvr>
                                        <p:cTn id="16" dur="200" decel="100000" autoRev="1" fill="hold">
                                          <p:stCondLst>
                                            <p:cond delay="600"/>
                                          </p:stCondLst>
                                        </p:cTn>
                                        <p:tgtEl>
                                          <p:spTgt spid="467977"/>
                                        </p:tgtEl>
                                      </p:cBhvr>
                                      <p:from x="100000" y="100000"/>
                                      <p:to x="80000" y="100000"/>
                                    </p:animScale>
                                    <p:anim by="(#ppt_h/3+#ppt_w*0.1)" calcmode="lin" valueType="num">
                                      <p:cBhvr additive="sum">
                                        <p:cTn id="17" dur="200" decel="100000" autoRev="1" fill="hold">
                                          <p:stCondLst>
                                            <p:cond delay="600"/>
                                          </p:stCondLst>
                                        </p:cTn>
                                        <p:tgtEl>
                                          <p:spTgt spid="467977"/>
                                        </p:tgtEl>
                                        <p:attrNameLst>
                                          <p:attrName>ppt_x</p:attrName>
                                        </p:attrNameLst>
                                      </p:cBhvr>
                                    </p:anim>
                                  </p:childTnLst>
                                </p:cTn>
                              </p:par>
                              <p:par>
                                <p:cTn id="18" presetID="45" presetClass="entr" presetSubtype="0" fill="hold" grpId="0" nodeType="withEffect">
                                  <p:stCondLst>
                                    <p:cond delay="0"/>
                                  </p:stCondLst>
                                  <p:iterate type="lt">
                                    <p:tmPct val="10000"/>
                                  </p:iterate>
                                  <p:childTnLst>
                                    <p:set>
                                      <p:cBhvr>
                                        <p:cTn id="19" dur="1" fill="hold">
                                          <p:stCondLst>
                                            <p:cond delay="0"/>
                                          </p:stCondLst>
                                        </p:cTn>
                                        <p:tgtEl>
                                          <p:spTgt spid="467979"/>
                                        </p:tgtEl>
                                        <p:attrNameLst>
                                          <p:attrName>style.visibility</p:attrName>
                                        </p:attrNameLst>
                                      </p:cBhvr>
                                      <p:to>
                                        <p:strVal val="visible"/>
                                      </p:to>
                                    </p:set>
                                    <p:animEffect transition="in" filter="fade">
                                      <p:cBhvr>
                                        <p:cTn id="20" dur="2000"/>
                                        <p:tgtEl>
                                          <p:spTgt spid="467979"/>
                                        </p:tgtEl>
                                      </p:cBhvr>
                                    </p:animEffect>
                                    <p:anim calcmode="lin" valueType="num">
                                      <p:cBhvr>
                                        <p:cTn id="21" dur="2000" fill="hold"/>
                                        <p:tgtEl>
                                          <p:spTgt spid="467979"/>
                                        </p:tgtEl>
                                        <p:attrNameLst>
                                          <p:attrName>ppt_w</p:attrName>
                                        </p:attrNameLst>
                                      </p:cBhvr>
                                      <p:tavLst>
                                        <p:tav tm="0" fmla="#ppt_w*sin(2.5*pi*$)">
                                          <p:val>
                                            <p:fltVal val="0"/>
                                          </p:val>
                                        </p:tav>
                                        <p:tav tm="100000">
                                          <p:val>
                                            <p:fltVal val="1"/>
                                          </p:val>
                                        </p:tav>
                                      </p:tavLst>
                                    </p:anim>
                                    <p:anim calcmode="lin" valueType="num">
                                      <p:cBhvr>
                                        <p:cTn id="22" dur="2000" fill="hold"/>
                                        <p:tgtEl>
                                          <p:spTgt spid="46797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80">
                                          <p:stCondLst>
                                            <p:cond delay="0"/>
                                          </p:stCondLst>
                                        </p:cTn>
                                        <p:tgtEl>
                                          <p:spTgt spid="15"/>
                                        </p:tgtEl>
                                      </p:cBhvr>
                                    </p:animEffect>
                                    <p:anim calcmode="lin" valueType="num">
                                      <p:cBhvr>
                                        <p:cTn id="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3" dur="26">
                                          <p:stCondLst>
                                            <p:cond delay="650"/>
                                          </p:stCondLst>
                                        </p:cTn>
                                        <p:tgtEl>
                                          <p:spTgt spid="15"/>
                                        </p:tgtEl>
                                      </p:cBhvr>
                                      <p:to x="100000" y="60000"/>
                                    </p:animScale>
                                    <p:animScale>
                                      <p:cBhvr>
                                        <p:cTn id="34" dur="166" decel="50000">
                                          <p:stCondLst>
                                            <p:cond delay="676"/>
                                          </p:stCondLst>
                                        </p:cTn>
                                        <p:tgtEl>
                                          <p:spTgt spid="15"/>
                                        </p:tgtEl>
                                      </p:cBhvr>
                                      <p:to x="100000" y="100000"/>
                                    </p:animScale>
                                    <p:animScale>
                                      <p:cBhvr>
                                        <p:cTn id="35" dur="26">
                                          <p:stCondLst>
                                            <p:cond delay="1312"/>
                                          </p:stCondLst>
                                        </p:cTn>
                                        <p:tgtEl>
                                          <p:spTgt spid="15"/>
                                        </p:tgtEl>
                                      </p:cBhvr>
                                      <p:to x="100000" y="80000"/>
                                    </p:animScale>
                                    <p:animScale>
                                      <p:cBhvr>
                                        <p:cTn id="36" dur="166" decel="50000">
                                          <p:stCondLst>
                                            <p:cond delay="1338"/>
                                          </p:stCondLst>
                                        </p:cTn>
                                        <p:tgtEl>
                                          <p:spTgt spid="15"/>
                                        </p:tgtEl>
                                      </p:cBhvr>
                                      <p:to x="100000" y="100000"/>
                                    </p:animScale>
                                    <p:animScale>
                                      <p:cBhvr>
                                        <p:cTn id="37" dur="26">
                                          <p:stCondLst>
                                            <p:cond delay="1642"/>
                                          </p:stCondLst>
                                        </p:cTn>
                                        <p:tgtEl>
                                          <p:spTgt spid="15"/>
                                        </p:tgtEl>
                                      </p:cBhvr>
                                      <p:to x="100000" y="90000"/>
                                    </p:animScale>
                                    <p:animScale>
                                      <p:cBhvr>
                                        <p:cTn id="38" dur="166" decel="50000">
                                          <p:stCondLst>
                                            <p:cond delay="1668"/>
                                          </p:stCondLst>
                                        </p:cTn>
                                        <p:tgtEl>
                                          <p:spTgt spid="15"/>
                                        </p:tgtEl>
                                      </p:cBhvr>
                                      <p:to x="100000" y="100000"/>
                                    </p:animScale>
                                    <p:animScale>
                                      <p:cBhvr>
                                        <p:cTn id="39" dur="26">
                                          <p:stCondLst>
                                            <p:cond delay="1808"/>
                                          </p:stCondLst>
                                        </p:cTn>
                                        <p:tgtEl>
                                          <p:spTgt spid="15"/>
                                        </p:tgtEl>
                                      </p:cBhvr>
                                      <p:to x="100000" y="95000"/>
                                    </p:animScale>
                                    <p:animScale>
                                      <p:cBhvr>
                                        <p:cTn id="40" dur="166" decel="50000">
                                          <p:stCondLst>
                                            <p:cond delay="1834"/>
                                          </p:stCondLst>
                                        </p:cTn>
                                        <p:tgtEl>
                                          <p:spTgt spid="15"/>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0"/>
                                        <p:tgtEl>
                                          <p:spTgt spid="16"/>
                                        </p:tgtEl>
                                      </p:cBhvr>
                                    </p:animEffect>
                                    <p:anim calcmode="lin" valueType="num">
                                      <p:cBhvr>
                                        <p:cTn id="46" dur="2000" fill="hold"/>
                                        <p:tgtEl>
                                          <p:spTgt spid="16"/>
                                        </p:tgtEl>
                                        <p:attrNameLst>
                                          <p:attrName>ppt_w</p:attrName>
                                        </p:attrNameLst>
                                      </p:cBhvr>
                                      <p:tavLst>
                                        <p:tav tm="0" fmla="#ppt_w*sin(2.5*pi*$)">
                                          <p:val>
                                            <p:fltVal val="0"/>
                                          </p:val>
                                        </p:tav>
                                        <p:tav tm="100000">
                                          <p:val>
                                            <p:fltVal val="1"/>
                                          </p:val>
                                        </p:tav>
                                      </p:tavLst>
                                    </p:anim>
                                    <p:anim calcmode="lin" valueType="num">
                                      <p:cBhvr>
                                        <p:cTn id="4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35" presetClass="entr" presetSubtype="0" fill="hold" nodeType="clickEffect">
                                  <p:stCondLst>
                                    <p:cond delay="0"/>
                                  </p:stCondLst>
                                  <p:childTnLst>
                                    <p:set>
                                      <p:cBhvr>
                                        <p:cTn id="51" dur="1" fill="hold">
                                          <p:stCondLst>
                                            <p:cond delay="0"/>
                                          </p:stCondLst>
                                        </p:cTn>
                                        <p:tgtEl>
                                          <p:spTgt spid="467980"/>
                                        </p:tgtEl>
                                        <p:attrNameLst>
                                          <p:attrName>style.visibility</p:attrName>
                                        </p:attrNameLst>
                                      </p:cBhvr>
                                      <p:to>
                                        <p:strVal val="visible"/>
                                      </p:to>
                                    </p:set>
                                    <p:animEffect transition="in" filter="fade">
                                      <p:cBhvr>
                                        <p:cTn id="52" dur="2000"/>
                                        <p:tgtEl>
                                          <p:spTgt spid="467980"/>
                                        </p:tgtEl>
                                      </p:cBhvr>
                                    </p:animEffect>
                                    <p:anim calcmode="lin" valueType="num">
                                      <p:cBhvr>
                                        <p:cTn id="53" dur="2000" fill="hold"/>
                                        <p:tgtEl>
                                          <p:spTgt spid="467980"/>
                                        </p:tgtEl>
                                        <p:attrNameLst>
                                          <p:attrName>style.rotation</p:attrName>
                                        </p:attrNameLst>
                                      </p:cBhvr>
                                      <p:tavLst>
                                        <p:tav tm="0">
                                          <p:val>
                                            <p:fltVal val="720"/>
                                          </p:val>
                                        </p:tav>
                                        <p:tav tm="100000">
                                          <p:val>
                                            <p:fltVal val="0"/>
                                          </p:val>
                                        </p:tav>
                                      </p:tavLst>
                                    </p:anim>
                                    <p:anim calcmode="lin" valueType="num">
                                      <p:cBhvr>
                                        <p:cTn id="54" dur="2000" fill="hold"/>
                                        <p:tgtEl>
                                          <p:spTgt spid="467980"/>
                                        </p:tgtEl>
                                        <p:attrNameLst>
                                          <p:attrName>ppt_h</p:attrName>
                                        </p:attrNameLst>
                                      </p:cBhvr>
                                      <p:tavLst>
                                        <p:tav tm="0">
                                          <p:val>
                                            <p:fltVal val="0"/>
                                          </p:val>
                                        </p:tav>
                                        <p:tav tm="100000">
                                          <p:val>
                                            <p:strVal val="#ppt_h"/>
                                          </p:val>
                                        </p:tav>
                                      </p:tavLst>
                                    </p:anim>
                                    <p:anim calcmode="lin" valueType="num">
                                      <p:cBhvr>
                                        <p:cTn id="55" dur="2000" fill="hold"/>
                                        <p:tgtEl>
                                          <p:spTgt spid="467980"/>
                                        </p:tgtEl>
                                        <p:attrNameLst>
                                          <p:attrName>ppt_w</p:attrName>
                                        </p:attrNameLst>
                                      </p:cBhvr>
                                      <p:tavLst>
                                        <p:tav tm="0">
                                          <p:val>
                                            <p:fltVal val="0"/>
                                          </p:val>
                                        </p:tav>
                                        <p:tav tm="100000">
                                          <p:val>
                                            <p:strVal val="#ppt_w"/>
                                          </p:val>
                                        </p:tav>
                                      </p:tavLst>
                                    </p:anim>
                                  </p:childTnLst>
                                </p:cTn>
                              </p:par>
                            </p:childTnLst>
                          </p:cTn>
                        </p:par>
                        <p:par>
                          <p:cTn id="56" fill="hold">
                            <p:stCondLst>
                              <p:cond delay="2000"/>
                            </p:stCondLst>
                            <p:childTnLst>
                              <p:par>
                                <p:cTn id="57" presetID="9" presetClass="entr" presetSubtype="0" fill="hold" grpId="0" nodeType="afterEffect">
                                  <p:stCondLst>
                                    <p:cond delay="0"/>
                                  </p:stCondLst>
                                  <p:childTnLst>
                                    <p:set>
                                      <p:cBhvr>
                                        <p:cTn id="58" dur="1" fill="hold">
                                          <p:stCondLst>
                                            <p:cond delay="0"/>
                                          </p:stCondLst>
                                        </p:cTn>
                                        <p:tgtEl>
                                          <p:spTgt spid="467973"/>
                                        </p:tgtEl>
                                        <p:attrNameLst>
                                          <p:attrName>style.visibility</p:attrName>
                                        </p:attrNameLst>
                                      </p:cBhvr>
                                      <p:to>
                                        <p:strVal val="visible"/>
                                      </p:to>
                                    </p:set>
                                    <p:animEffect transition="in" filter="dissolve">
                                      <p:cBhvr>
                                        <p:cTn id="59" dur="500"/>
                                        <p:tgtEl>
                                          <p:spTgt spid="46797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ssolv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34" presetClass="entr" presetSubtype="0" fill="hold" grpId="0" nodeType="clickEffect">
                                  <p:stCondLst>
                                    <p:cond delay="0"/>
                                  </p:stCondLst>
                                  <p:childTnLst>
                                    <p:set>
                                      <p:cBhvr>
                                        <p:cTn id="66" dur="1" fill="hold">
                                          <p:stCondLst>
                                            <p:cond delay="0"/>
                                          </p:stCondLst>
                                        </p:cTn>
                                        <p:tgtEl>
                                          <p:spTgt spid="467978"/>
                                        </p:tgtEl>
                                        <p:attrNameLst>
                                          <p:attrName>style.visibility</p:attrName>
                                        </p:attrNameLst>
                                      </p:cBhvr>
                                      <p:to>
                                        <p:strVal val="visible"/>
                                      </p:to>
                                    </p:set>
                                    <p:anim from="(-#ppt_w/2)" to="(#ppt_x)" calcmode="lin" valueType="num">
                                      <p:cBhvr>
                                        <p:cTn id="67" dur="600" fill="hold">
                                          <p:stCondLst>
                                            <p:cond delay="0"/>
                                          </p:stCondLst>
                                        </p:cTn>
                                        <p:tgtEl>
                                          <p:spTgt spid="467978"/>
                                        </p:tgtEl>
                                        <p:attrNameLst>
                                          <p:attrName>ppt_x</p:attrName>
                                        </p:attrNameLst>
                                      </p:cBhvr>
                                    </p:anim>
                                    <p:anim from="0" to="-1.0" calcmode="lin" valueType="num">
                                      <p:cBhvr>
                                        <p:cTn id="68" dur="200" decel="50000" autoRev="1" fill="hold">
                                          <p:stCondLst>
                                            <p:cond delay="600"/>
                                          </p:stCondLst>
                                        </p:cTn>
                                        <p:tgtEl>
                                          <p:spTgt spid="467978"/>
                                        </p:tgtEl>
                                        <p:attrNameLst>
                                          <p:attrName>xshear</p:attrName>
                                        </p:attrNameLst>
                                      </p:cBhvr>
                                    </p:anim>
                                    <p:animScale>
                                      <p:cBhvr>
                                        <p:cTn id="69" dur="200" decel="100000" autoRev="1" fill="hold">
                                          <p:stCondLst>
                                            <p:cond delay="600"/>
                                          </p:stCondLst>
                                        </p:cTn>
                                        <p:tgtEl>
                                          <p:spTgt spid="467978"/>
                                        </p:tgtEl>
                                      </p:cBhvr>
                                      <p:from x="100000" y="100000"/>
                                      <p:to x="80000" y="100000"/>
                                    </p:animScale>
                                    <p:anim by="(#ppt_h/3+#ppt_w*0.1)" calcmode="lin" valueType="num">
                                      <p:cBhvr additive="sum">
                                        <p:cTn id="70" dur="200" decel="100000" autoRev="1" fill="hold">
                                          <p:stCondLst>
                                            <p:cond delay="600"/>
                                          </p:stCondLst>
                                        </p:cTn>
                                        <p:tgtEl>
                                          <p:spTgt spid="467978"/>
                                        </p:tgtEl>
                                        <p:attrNameLst>
                                          <p:attrName>ppt_x</p:attrName>
                                        </p:attrNameLst>
                                      </p:cBhvr>
                                    </p:anim>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2000"/>
                                        <p:tgtEl>
                                          <p:spTgt spid="3"/>
                                        </p:tgtEl>
                                      </p:cBhvr>
                                    </p:animEffect>
                                    <p:anim calcmode="lin" valueType="num">
                                      <p:cBhvr>
                                        <p:cTn id="76" dur="2000" fill="hold"/>
                                        <p:tgtEl>
                                          <p:spTgt spid="3"/>
                                        </p:tgtEl>
                                        <p:attrNameLst>
                                          <p:attrName>ppt_w</p:attrName>
                                        </p:attrNameLst>
                                      </p:cBhvr>
                                      <p:tavLst>
                                        <p:tav tm="0" fmla="#ppt_w*sin(2.5*pi*$)">
                                          <p:val>
                                            <p:fltVal val="0"/>
                                          </p:val>
                                        </p:tav>
                                        <p:tav tm="100000">
                                          <p:val>
                                            <p:fltVal val="1"/>
                                          </p:val>
                                        </p:tav>
                                      </p:tavLst>
                                    </p:anim>
                                    <p:anim calcmode="lin" valueType="num">
                                      <p:cBhvr>
                                        <p:cTn id="7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80">
                                          <p:stCondLst>
                                            <p:cond delay="0"/>
                                          </p:stCondLst>
                                        </p:cTn>
                                        <p:tgtEl>
                                          <p:spTgt spid="17"/>
                                        </p:tgtEl>
                                      </p:cBhvr>
                                    </p:animEffect>
                                    <p:anim calcmode="lin" valueType="num">
                                      <p:cBhvr>
                                        <p:cTn id="8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8" dur="26">
                                          <p:stCondLst>
                                            <p:cond delay="650"/>
                                          </p:stCondLst>
                                        </p:cTn>
                                        <p:tgtEl>
                                          <p:spTgt spid="17"/>
                                        </p:tgtEl>
                                      </p:cBhvr>
                                      <p:to x="100000" y="60000"/>
                                    </p:animScale>
                                    <p:animScale>
                                      <p:cBhvr>
                                        <p:cTn id="89" dur="166" decel="50000">
                                          <p:stCondLst>
                                            <p:cond delay="676"/>
                                          </p:stCondLst>
                                        </p:cTn>
                                        <p:tgtEl>
                                          <p:spTgt spid="17"/>
                                        </p:tgtEl>
                                      </p:cBhvr>
                                      <p:to x="100000" y="100000"/>
                                    </p:animScale>
                                    <p:animScale>
                                      <p:cBhvr>
                                        <p:cTn id="90" dur="26">
                                          <p:stCondLst>
                                            <p:cond delay="1312"/>
                                          </p:stCondLst>
                                        </p:cTn>
                                        <p:tgtEl>
                                          <p:spTgt spid="17"/>
                                        </p:tgtEl>
                                      </p:cBhvr>
                                      <p:to x="100000" y="80000"/>
                                    </p:animScale>
                                    <p:animScale>
                                      <p:cBhvr>
                                        <p:cTn id="91" dur="166" decel="50000">
                                          <p:stCondLst>
                                            <p:cond delay="1338"/>
                                          </p:stCondLst>
                                        </p:cTn>
                                        <p:tgtEl>
                                          <p:spTgt spid="17"/>
                                        </p:tgtEl>
                                      </p:cBhvr>
                                      <p:to x="100000" y="100000"/>
                                    </p:animScale>
                                    <p:animScale>
                                      <p:cBhvr>
                                        <p:cTn id="92" dur="26">
                                          <p:stCondLst>
                                            <p:cond delay="1642"/>
                                          </p:stCondLst>
                                        </p:cTn>
                                        <p:tgtEl>
                                          <p:spTgt spid="17"/>
                                        </p:tgtEl>
                                      </p:cBhvr>
                                      <p:to x="100000" y="90000"/>
                                    </p:animScale>
                                    <p:animScale>
                                      <p:cBhvr>
                                        <p:cTn id="93" dur="166" decel="50000">
                                          <p:stCondLst>
                                            <p:cond delay="1668"/>
                                          </p:stCondLst>
                                        </p:cTn>
                                        <p:tgtEl>
                                          <p:spTgt spid="17"/>
                                        </p:tgtEl>
                                      </p:cBhvr>
                                      <p:to x="100000" y="100000"/>
                                    </p:animScale>
                                    <p:animScale>
                                      <p:cBhvr>
                                        <p:cTn id="94" dur="26">
                                          <p:stCondLst>
                                            <p:cond delay="1808"/>
                                          </p:stCondLst>
                                        </p:cTn>
                                        <p:tgtEl>
                                          <p:spTgt spid="17"/>
                                        </p:tgtEl>
                                      </p:cBhvr>
                                      <p:to x="100000" y="95000"/>
                                    </p:animScale>
                                    <p:animScale>
                                      <p:cBhvr>
                                        <p:cTn id="95" dur="166" decel="50000">
                                          <p:stCondLst>
                                            <p:cond delay="1834"/>
                                          </p:stCondLst>
                                        </p:cTn>
                                        <p:tgtEl>
                                          <p:spTgt spid="17"/>
                                        </p:tgtEl>
                                      </p:cBhvr>
                                      <p:to x="100000" y="100000"/>
                                    </p:animScale>
                                  </p:childTnLst>
                                </p:cTn>
                              </p:par>
                              <p:par>
                                <p:cTn id="96" presetID="26" presetClass="entr" presetSubtype="0" fill="hold"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down)">
                                      <p:cBhvr>
                                        <p:cTn id="98" dur="580">
                                          <p:stCondLst>
                                            <p:cond delay="0"/>
                                          </p:stCondLst>
                                        </p:cTn>
                                        <p:tgtEl>
                                          <p:spTgt spid="18"/>
                                        </p:tgtEl>
                                      </p:cBhvr>
                                    </p:animEffect>
                                    <p:anim calcmode="lin" valueType="num">
                                      <p:cBhvr>
                                        <p:cTn id="9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04" dur="26">
                                          <p:stCondLst>
                                            <p:cond delay="650"/>
                                          </p:stCondLst>
                                        </p:cTn>
                                        <p:tgtEl>
                                          <p:spTgt spid="18"/>
                                        </p:tgtEl>
                                      </p:cBhvr>
                                      <p:to x="100000" y="60000"/>
                                    </p:animScale>
                                    <p:animScale>
                                      <p:cBhvr>
                                        <p:cTn id="105" dur="166" decel="50000">
                                          <p:stCondLst>
                                            <p:cond delay="676"/>
                                          </p:stCondLst>
                                        </p:cTn>
                                        <p:tgtEl>
                                          <p:spTgt spid="18"/>
                                        </p:tgtEl>
                                      </p:cBhvr>
                                      <p:to x="100000" y="100000"/>
                                    </p:animScale>
                                    <p:animScale>
                                      <p:cBhvr>
                                        <p:cTn id="106" dur="26">
                                          <p:stCondLst>
                                            <p:cond delay="1312"/>
                                          </p:stCondLst>
                                        </p:cTn>
                                        <p:tgtEl>
                                          <p:spTgt spid="18"/>
                                        </p:tgtEl>
                                      </p:cBhvr>
                                      <p:to x="100000" y="80000"/>
                                    </p:animScale>
                                    <p:animScale>
                                      <p:cBhvr>
                                        <p:cTn id="107" dur="166" decel="50000">
                                          <p:stCondLst>
                                            <p:cond delay="1338"/>
                                          </p:stCondLst>
                                        </p:cTn>
                                        <p:tgtEl>
                                          <p:spTgt spid="18"/>
                                        </p:tgtEl>
                                      </p:cBhvr>
                                      <p:to x="100000" y="100000"/>
                                    </p:animScale>
                                    <p:animScale>
                                      <p:cBhvr>
                                        <p:cTn id="108" dur="26">
                                          <p:stCondLst>
                                            <p:cond delay="1642"/>
                                          </p:stCondLst>
                                        </p:cTn>
                                        <p:tgtEl>
                                          <p:spTgt spid="18"/>
                                        </p:tgtEl>
                                      </p:cBhvr>
                                      <p:to x="100000" y="90000"/>
                                    </p:animScale>
                                    <p:animScale>
                                      <p:cBhvr>
                                        <p:cTn id="109" dur="166" decel="50000">
                                          <p:stCondLst>
                                            <p:cond delay="1668"/>
                                          </p:stCondLst>
                                        </p:cTn>
                                        <p:tgtEl>
                                          <p:spTgt spid="18"/>
                                        </p:tgtEl>
                                      </p:cBhvr>
                                      <p:to x="100000" y="100000"/>
                                    </p:animScale>
                                    <p:animScale>
                                      <p:cBhvr>
                                        <p:cTn id="110" dur="26">
                                          <p:stCondLst>
                                            <p:cond delay="1808"/>
                                          </p:stCondLst>
                                        </p:cTn>
                                        <p:tgtEl>
                                          <p:spTgt spid="18"/>
                                        </p:tgtEl>
                                      </p:cBhvr>
                                      <p:to x="100000" y="95000"/>
                                    </p:animScale>
                                    <p:animScale>
                                      <p:cBhvr>
                                        <p:cTn id="111" dur="166" decel="50000">
                                          <p:stCondLst>
                                            <p:cond delay="1834"/>
                                          </p:stCondLst>
                                        </p:cTn>
                                        <p:tgtEl>
                                          <p:spTgt spid="18"/>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down)">
                                      <p:cBhvr>
                                        <p:cTn id="116" dur="580">
                                          <p:stCondLst>
                                            <p:cond delay="0"/>
                                          </p:stCondLst>
                                        </p:cTn>
                                        <p:tgtEl>
                                          <p:spTgt spid="19"/>
                                        </p:tgtEl>
                                      </p:cBhvr>
                                    </p:animEffect>
                                    <p:anim calcmode="lin" valueType="num">
                                      <p:cBhvr>
                                        <p:cTn id="11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2" dur="26">
                                          <p:stCondLst>
                                            <p:cond delay="650"/>
                                          </p:stCondLst>
                                        </p:cTn>
                                        <p:tgtEl>
                                          <p:spTgt spid="19"/>
                                        </p:tgtEl>
                                      </p:cBhvr>
                                      <p:to x="100000" y="60000"/>
                                    </p:animScale>
                                    <p:animScale>
                                      <p:cBhvr>
                                        <p:cTn id="123" dur="166" decel="50000">
                                          <p:stCondLst>
                                            <p:cond delay="676"/>
                                          </p:stCondLst>
                                        </p:cTn>
                                        <p:tgtEl>
                                          <p:spTgt spid="19"/>
                                        </p:tgtEl>
                                      </p:cBhvr>
                                      <p:to x="100000" y="100000"/>
                                    </p:animScale>
                                    <p:animScale>
                                      <p:cBhvr>
                                        <p:cTn id="124" dur="26">
                                          <p:stCondLst>
                                            <p:cond delay="1312"/>
                                          </p:stCondLst>
                                        </p:cTn>
                                        <p:tgtEl>
                                          <p:spTgt spid="19"/>
                                        </p:tgtEl>
                                      </p:cBhvr>
                                      <p:to x="100000" y="80000"/>
                                    </p:animScale>
                                    <p:animScale>
                                      <p:cBhvr>
                                        <p:cTn id="125" dur="166" decel="50000">
                                          <p:stCondLst>
                                            <p:cond delay="1338"/>
                                          </p:stCondLst>
                                        </p:cTn>
                                        <p:tgtEl>
                                          <p:spTgt spid="19"/>
                                        </p:tgtEl>
                                      </p:cBhvr>
                                      <p:to x="100000" y="100000"/>
                                    </p:animScale>
                                    <p:animScale>
                                      <p:cBhvr>
                                        <p:cTn id="126" dur="26">
                                          <p:stCondLst>
                                            <p:cond delay="1642"/>
                                          </p:stCondLst>
                                        </p:cTn>
                                        <p:tgtEl>
                                          <p:spTgt spid="19"/>
                                        </p:tgtEl>
                                      </p:cBhvr>
                                      <p:to x="100000" y="90000"/>
                                    </p:animScale>
                                    <p:animScale>
                                      <p:cBhvr>
                                        <p:cTn id="127" dur="166" decel="50000">
                                          <p:stCondLst>
                                            <p:cond delay="1668"/>
                                          </p:stCondLst>
                                        </p:cTn>
                                        <p:tgtEl>
                                          <p:spTgt spid="19"/>
                                        </p:tgtEl>
                                      </p:cBhvr>
                                      <p:to x="100000" y="100000"/>
                                    </p:animScale>
                                    <p:animScale>
                                      <p:cBhvr>
                                        <p:cTn id="128" dur="26">
                                          <p:stCondLst>
                                            <p:cond delay="1808"/>
                                          </p:stCondLst>
                                        </p:cTn>
                                        <p:tgtEl>
                                          <p:spTgt spid="19"/>
                                        </p:tgtEl>
                                      </p:cBhvr>
                                      <p:to x="100000" y="95000"/>
                                    </p:animScale>
                                    <p:animScale>
                                      <p:cBhvr>
                                        <p:cTn id="129" dur="166" decel="50000">
                                          <p:stCondLst>
                                            <p:cond delay="1834"/>
                                          </p:stCondLst>
                                        </p:cTn>
                                        <p:tgtEl>
                                          <p:spTgt spid="19"/>
                                        </p:tgtEl>
                                      </p:cBhvr>
                                      <p:to x="100000" y="100000"/>
                                    </p:animScale>
                                  </p:childTnLst>
                                </p:cTn>
                              </p:par>
                              <p:par>
                                <p:cTn id="130" presetID="26"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down)">
                                      <p:cBhvr>
                                        <p:cTn id="132" dur="580">
                                          <p:stCondLst>
                                            <p:cond delay="0"/>
                                          </p:stCondLst>
                                        </p:cTn>
                                        <p:tgtEl>
                                          <p:spTgt spid="21"/>
                                        </p:tgtEl>
                                      </p:cBhvr>
                                    </p:animEffect>
                                    <p:anim calcmode="lin" valueType="num">
                                      <p:cBhvr>
                                        <p:cTn id="13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8" dur="26">
                                          <p:stCondLst>
                                            <p:cond delay="650"/>
                                          </p:stCondLst>
                                        </p:cTn>
                                        <p:tgtEl>
                                          <p:spTgt spid="21"/>
                                        </p:tgtEl>
                                      </p:cBhvr>
                                      <p:to x="100000" y="60000"/>
                                    </p:animScale>
                                    <p:animScale>
                                      <p:cBhvr>
                                        <p:cTn id="139" dur="166" decel="50000">
                                          <p:stCondLst>
                                            <p:cond delay="676"/>
                                          </p:stCondLst>
                                        </p:cTn>
                                        <p:tgtEl>
                                          <p:spTgt spid="21"/>
                                        </p:tgtEl>
                                      </p:cBhvr>
                                      <p:to x="100000" y="100000"/>
                                    </p:animScale>
                                    <p:animScale>
                                      <p:cBhvr>
                                        <p:cTn id="140" dur="26">
                                          <p:stCondLst>
                                            <p:cond delay="1312"/>
                                          </p:stCondLst>
                                        </p:cTn>
                                        <p:tgtEl>
                                          <p:spTgt spid="21"/>
                                        </p:tgtEl>
                                      </p:cBhvr>
                                      <p:to x="100000" y="80000"/>
                                    </p:animScale>
                                    <p:animScale>
                                      <p:cBhvr>
                                        <p:cTn id="141" dur="166" decel="50000">
                                          <p:stCondLst>
                                            <p:cond delay="1338"/>
                                          </p:stCondLst>
                                        </p:cTn>
                                        <p:tgtEl>
                                          <p:spTgt spid="21"/>
                                        </p:tgtEl>
                                      </p:cBhvr>
                                      <p:to x="100000" y="100000"/>
                                    </p:animScale>
                                    <p:animScale>
                                      <p:cBhvr>
                                        <p:cTn id="142" dur="26">
                                          <p:stCondLst>
                                            <p:cond delay="1642"/>
                                          </p:stCondLst>
                                        </p:cTn>
                                        <p:tgtEl>
                                          <p:spTgt spid="21"/>
                                        </p:tgtEl>
                                      </p:cBhvr>
                                      <p:to x="100000" y="90000"/>
                                    </p:animScale>
                                    <p:animScale>
                                      <p:cBhvr>
                                        <p:cTn id="143" dur="166" decel="50000">
                                          <p:stCondLst>
                                            <p:cond delay="1668"/>
                                          </p:stCondLst>
                                        </p:cTn>
                                        <p:tgtEl>
                                          <p:spTgt spid="21"/>
                                        </p:tgtEl>
                                      </p:cBhvr>
                                      <p:to x="100000" y="100000"/>
                                    </p:animScale>
                                    <p:animScale>
                                      <p:cBhvr>
                                        <p:cTn id="144" dur="26">
                                          <p:stCondLst>
                                            <p:cond delay="1808"/>
                                          </p:stCondLst>
                                        </p:cTn>
                                        <p:tgtEl>
                                          <p:spTgt spid="21"/>
                                        </p:tgtEl>
                                      </p:cBhvr>
                                      <p:to x="100000" y="95000"/>
                                    </p:animScale>
                                    <p:animScale>
                                      <p:cBhvr>
                                        <p:cTn id="145" dur="166" decel="50000">
                                          <p:stCondLst>
                                            <p:cond delay="1834"/>
                                          </p:stCondLst>
                                        </p:cTn>
                                        <p:tgtEl>
                                          <p:spTgt spid="21"/>
                                        </p:tgtEl>
                                      </p:cBhvr>
                                      <p:to x="100000" y="100000"/>
                                    </p:animScale>
                                  </p:childTnLst>
                                </p:cTn>
                              </p:par>
                            </p:childTnLst>
                          </p:cTn>
                        </p:par>
                      </p:childTnLst>
                    </p:cTn>
                  </p:par>
                  <p:par>
                    <p:cTn id="146" fill="hold">
                      <p:stCondLst>
                        <p:cond delay="indefinite"/>
                      </p:stCondLst>
                      <p:childTnLst>
                        <p:par>
                          <p:cTn id="147" fill="hold">
                            <p:stCondLst>
                              <p:cond delay="0"/>
                            </p:stCondLst>
                            <p:childTnLst>
                              <p:par>
                                <p:cTn id="148" presetID="45" presetClass="entr" presetSubtype="0" fill="hold" grpId="0" nodeType="clickEffect">
                                  <p:stCondLst>
                                    <p:cond delay="0"/>
                                  </p:stCondLst>
                                  <p:childTnLst>
                                    <p:set>
                                      <p:cBhvr>
                                        <p:cTn id="149" dur="1" fill="hold">
                                          <p:stCondLst>
                                            <p:cond delay="0"/>
                                          </p:stCondLst>
                                        </p:cTn>
                                        <p:tgtEl>
                                          <p:spTgt spid="2"/>
                                        </p:tgtEl>
                                        <p:attrNameLst>
                                          <p:attrName>style.visibility</p:attrName>
                                        </p:attrNameLst>
                                      </p:cBhvr>
                                      <p:to>
                                        <p:strVal val="visible"/>
                                      </p:to>
                                    </p:set>
                                    <p:animEffect transition="in" filter="fade">
                                      <p:cBhvr>
                                        <p:cTn id="150" dur="2000"/>
                                        <p:tgtEl>
                                          <p:spTgt spid="2"/>
                                        </p:tgtEl>
                                      </p:cBhvr>
                                    </p:animEffect>
                                    <p:anim calcmode="lin" valueType="num">
                                      <p:cBhvr>
                                        <p:cTn id="151" dur="2000" fill="hold"/>
                                        <p:tgtEl>
                                          <p:spTgt spid="2"/>
                                        </p:tgtEl>
                                        <p:attrNameLst>
                                          <p:attrName>ppt_w</p:attrName>
                                        </p:attrNameLst>
                                      </p:cBhvr>
                                      <p:tavLst>
                                        <p:tav tm="0" fmla="#ppt_w*sin(2.5*pi*$)">
                                          <p:val>
                                            <p:fltVal val="0"/>
                                          </p:val>
                                        </p:tav>
                                        <p:tav tm="100000">
                                          <p:val>
                                            <p:fltVal val="1"/>
                                          </p:val>
                                        </p:tav>
                                      </p:tavLst>
                                    </p:anim>
                                    <p:anim calcmode="lin" valueType="num">
                                      <p:cBhvr>
                                        <p:cTn id="15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35" presetClass="entr" presetSubtype="0" fill="hold" nodeType="clickEffect">
                                  <p:stCondLst>
                                    <p:cond delay="0"/>
                                  </p:stCondLst>
                                  <p:childTnLst>
                                    <p:set>
                                      <p:cBhvr>
                                        <p:cTn id="156" dur="1" fill="hold">
                                          <p:stCondLst>
                                            <p:cond delay="0"/>
                                          </p:stCondLst>
                                        </p:cTn>
                                        <p:tgtEl>
                                          <p:spTgt spid="467985"/>
                                        </p:tgtEl>
                                        <p:attrNameLst>
                                          <p:attrName>style.visibility</p:attrName>
                                        </p:attrNameLst>
                                      </p:cBhvr>
                                      <p:to>
                                        <p:strVal val="visible"/>
                                      </p:to>
                                    </p:set>
                                    <p:animEffect transition="in" filter="fade">
                                      <p:cBhvr>
                                        <p:cTn id="157" dur="2000"/>
                                        <p:tgtEl>
                                          <p:spTgt spid="467985"/>
                                        </p:tgtEl>
                                      </p:cBhvr>
                                    </p:animEffect>
                                    <p:anim calcmode="lin" valueType="num">
                                      <p:cBhvr>
                                        <p:cTn id="158" dur="2000" fill="hold"/>
                                        <p:tgtEl>
                                          <p:spTgt spid="467985"/>
                                        </p:tgtEl>
                                        <p:attrNameLst>
                                          <p:attrName>style.rotation</p:attrName>
                                        </p:attrNameLst>
                                      </p:cBhvr>
                                      <p:tavLst>
                                        <p:tav tm="0">
                                          <p:val>
                                            <p:fltVal val="720"/>
                                          </p:val>
                                        </p:tav>
                                        <p:tav tm="100000">
                                          <p:val>
                                            <p:fltVal val="0"/>
                                          </p:val>
                                        </p:tav>
                                      </p:tavLst>
                                    </p:anim>
                                    <p:anim calcmode="lin" valueType="num">
                                      <p:cBhvr>
                                        <p:cTn id="159" dur="2000" fill="hold"/>
                                        <p:tgtEl>
                                          <p:spTgt spid="467985"/>
                                        </p:tgtEl>
                                        <p:attrNameLst>
                                          <p:attrName>ppt_h</p:attrName>
                                        </p:attrNameLst>
                                      </p:cBhvr>
                                      <p:tavLst>
                                        <p:tav tm="0">
                                          <p:val>
                                            <p:fltVal val="0"/>
                                          </p:val>
                                        </p:tav>
                                        <p:tav tm="100000">
                                          <p:val>
                                            <p:strVal val="#ppt_h"/>
                                          </p:val>
                                        </p:tav>
                                      </p:tavLst>
                                    </p:anim>
                                    <p:anim calcmode="lin" valueType="num">
                                      <p:cBhvr>
                                        <p:cTn id="160" dur="2000" fill="hold"/>
                                        <p:tgtEl>
                                          <p:spTgt spid="467985"/>
                                        </p:tgtEl>
                                        <p:attrNameLst>
                                          <p:attrName>ppt_w</p:attrName>
                                        </p:attrNameLst>
                                      </p:cBhvr>
                                      <p:tavLst>
                                        <p:tav tm="0">
                                          <p:val>
                                            <p:fltVal val="0"/>
                                          </p:val>
                                        </p:tav>
                                        <p:tav tm="100000">
                                          <p:val>
                                            <p:strVal val="#ppt_w"/>
                                          </p:val>
                                        </p:tav>
                                      </p:tavLst>
                                    </p:anim>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467987"/>
                                        </p:tgtEl>
                                        <p:attrNameLst>
                                          <p:attrName>style.visibility</p:attrName>
                                        </p:attrNameLst>
                                      </p:cBhvr>
                                      <p:to>
                                        <p:strVal val="visible"/>
                                      </p:to>
                                    </p:set>
                                    <p:animEffect transition="in" filter="wipe(left)">
                                      <p:cBhvr>
                                        <p:cTn id="165" dur="500"/>
                                        <p:tgtEl>
                                          <p:spTgt spid="467987"/>
                                        </p:tgtEl>
                                      </p:cBhvr>
                                    </p:animEffect>
                                  </p:childTnLst>
                                </p:cTn>
                              </p:par>
                            </p:childTnLst>
                          </p:cTn>
                        </p:par>
                      </p:childTnLst>
                    </p:cTn>
                  </p:par>
                  <p:par>
                    <p:cTn id="166" fill="hold">
                      <p:stCondLst>
                        <p:cond delay="indefinite"/>
                      </p:stCondLst>
                      <p:childTnLst>
                        <p:par>
                          <p:cTn id="167" fill="hold">
                            <p:stCondLst>
                              <p:cond delay="0"/>
                            </p:stCondLst>
                            <p:childTnLst>
                              <p:par>
                                <p:cTn id="168" presetID="47" presetClass="entr" presetSubtype="0" fill="hold" grpId="0" nodeType="clickEffect">
                                  <p:stCondLst>
                                    <p:cond delay="0"/>
                                  </p:stCondLst>
                                  <p:childTnLst>
                                    <p:set>
                                      <p:cBhvr>
                                        <p:cTn id="169" dur="1" fill="hold">
                                          <p:stCondLst>
                                            <p:cond delay="0"/>
                                          </p:stCondLst>
                                        </p:cTn>
                                        <p:tgtEl>
                                          <p:spTgt spid="467988"/>
                                        </p:tgtEl>
                                        <p:attrNameLst>
                                          <p:attrName>style.visibility</p:attrName>
                                        </p:attrNameLst>
                                      </p:cBhvr>
                                      <p:to>
                                        <p:strVal val="visible"/>
                                      </p:to>
                                    </p:set>
                                    <p:animEffect transition="in" filter="fade">
                                      <p:cBhvr>
                                        <p:cTn id="170" dur="1000"/>
                                        <p:tgtEl>
                                          <p:spTgt spid="467988"/>
                                        </p:tgtEl>
                                      </p:cBhvr>
                                    </p:animEffect>
                                    <p:anim calcmode="lin" valueType="num">
                                      <p:cBhvr>
                                        <p:cTn id="171" dur="1000" fill="hold"/>
                                        <p:tgtEl>
                                          <p:spTgt spid="467988"/>
                                        </p:tgtEl>
                                        <p:attrNameLst>
                                          <p:attrName>ppt_x</p:attrName>
                                        </p:attrNameLst>
                                      </p:cBhvr>
                                      <p:tavLst>
                                        <p:tav tm="0">
                                          <p:val>
                                            <p:strVal val="#ppt_x"/>
                                          </p:val>
                                        </p:tav>
                                        <p:tav tm="100000">
                                          <p:val>
                                            <p:strVal val="#ppt_x"/>
                                          </p:val>
                                        </p:tav>
                                      </p:tavLst>
                                    </p:anim>
                                    <p:anim calcmode="lin" valueType="num">
                                      <p:cBhvr>
                                        <p:cTn id="172" dur="1000" fill="hold"/>
                                        <p:tgtEl>
                                          <p:spTgt spid="467988"/>
                                        </p:tgtEl>
                                        <p:attrNameLst>
                                          <p:attrName>ppt_y</p:attrName>
                                        </p:attrNameLst>
                                      </p:cBhvr>
                                      <p:tavLst>
                                        <p:tav tm="0">
                                          <p:val>
                                            <p:strVal val="#ppt_y-.1"/>
                                          </p:val>
                                        </p:tav>
                                        <p:tav tm="100000">
                                          <p:val>
                                            <p:strVal val="#ppt_y"/>
                                          </p:val>
                                        </p:tav>
                                      </p:tavLst>
                                    </p:anim>
                                  </p:childTnLst>
                                </p:cTn>
                              </p:par>
                            </p:childTnLst>
                          </p:cTn>
                        </p:par>
                        <p:par>
                          <p:cTn id="173" fill="hold">
                            <p:stCondLst>
                              <p:cond delay="1000"/>
                            </p:stCondLst>
                            <p:childTnLst>
                              <p:par>
                                <p:cTn id="174" presetID="9" presetClass="entr" presetSubtype="0" fill="hold" grpId="0" nodeType="afterEffect">
                                  <p:stCondLst>
                                    <p:cond delay="0"/>
                                  </p:stCondLst>
                                  <p:childTnLst>
                                    <p:set>
                                      <p:cBhvr>
                                        <p:cTn id="175" dur="1" fill="hold">
                                          <p:stCondLst>
                                            <p:cond delay="0"/>
                                          </p:stCondLst>
                                        </p:cTn>
                                        <p:tgtEl>
                                          <p:spTgt spid="467974"/>
                                        </p:tgtEl>
                                        <p:attrNameLst>
                                          <p:attrName>style.visibility</p:attrName>
                                        </p:attrNameLst>
                                      </p:cBhvr>
                                      <p:to>
                                        <p:strVal val="visible"/>
                                      </p:to>
                                    </p:set>
                                    <p:animEffect transition="in" filter="dissolve">
                                      <p:cBhvr>
                                        <p:cTn id="176" dur="500"/>
                                        <p:tgtEl>
                                          <p:spTgt spid="467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67974" grpId="0" animBg="1"/>
      <p:bldP spid="467973" grpId="0" animBg="1"/>
      <p:bldP spid="467977" grpId="0"/>
      <p:bldP spid="467978" grpId="0"/>
      <p:bldP spid="467979" grpId="0"/>
      <p:bldP spid="467982" grpId="0"/>
      <p:bldP spid="467988" grpId="0"/>
      <p:bldP spid="15" grpId="0"/>
      <p:bldP spid="16" grpId="0"/>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1413398" y="226739"/>
            <a:ext cx="6539547" cy="707886"/>
          </a:xfrm>
          <a:prstGeom prst="rect">
            <a:avLst/>
          </a:prstGeom>
          <a:noFill/>
          <a:ln w="9525">
            <a:noFill/>
            <a:miter lim="800000"/>
            <a:headEnd/>
            <a:tailEnd/>
          </a:ln>
        </p:spPr>
        <p:txBody>
          <a:bodyPr wrap="none">
            <a:spAutoFit/>
          </a:bodyPr>
          <a:lstStyle/>
          <a:p>
            <a:pPr marL="342900" indent="-342900">
              <a:spcBef>
                <a:spcPct val="20000"/>
              </a:spcBef>
            </a:pPr>
            <a:r>
              <a:rPr lang="en-US" sz="4000" b="1" dirty="0" smtClean="0">
                <a:solidFill>
                  <a:srgbClr val="000000"/>
                </a:solidFill>
              </a:rPr>
              <a:t>Equations for...</a:t>
            </a:r>
            <a:r>
              <a:rPr lang="en-US" sz="4000" b="1" u="sng" dirty="0" smtClean="0">
                <a:solidFill>
                  <a:srgbClr val="000000"/>
                </a:solidFill>
              </a:rPr>
              <a:t>Capacitors</a:t>
            </a:r>
          </a:p>
        </p:txBody>
      </p:sp>
      <p:sp>
        <p:nvSpPr>
          <p:cNvPr id="6" name="Rectangle 12"/>
          <p:cNvSpPr>
            <a:spLocks noChangeArrowheads="1"/>
          </p:cNvSpPr>
          <p:nvPr/>
        </p:nvSpPr>
        <p:spPr bwMode="auto">
          <a:xfrm>
            <a:off x="142458" y="1097448"/>
            <a:ext cx="6672038" cy="3539430"/>
          </a:xfrm>
          <a:prstGeom prst="rect">
            <a:avLst/>
          </a:prstGeom>
          <a:noFill/>
          <a:ln w="15875" algn="ctr">
            <a:noFill/>
            <a:miter lim="800000"/>
            <a:headEnd/>
            <a:tailEnd/>
          </a:ln>
        </p:spPr>
        <p:txBody>
          <a:bodyPr wrap="square" anchor="ctr">
            <a:spAutoFit/>
          </a:bodyPr>
          <a:lstStyle/>
          <a:p>
            <a:pPr indent="274638" algn="l"/>
            <a:r>
              <a:rPr lang="en-US" sz="3200" dirty="0" smtClean="0">
                <a:solidFill>
                  <a:srgbClr val="000000"/>
                </a:solidFill>
              </a:rPr>
              <a:t>  C </a:t>
            </a:r>
            <a:r>
              <a:rPr lang="en-US" sz="3200" dirty="0">
                <a:solidFill>
                  <a:srgbClr val="000000"/>
                </a:solidFill>
              </a:rPr>
              <a:t>= capacitance (F</a:t>
            </a:r>
            <a:r>
              <a:rPr lang="en-US" sz="3200" dirty="0" smtClean="0">
                <a:solidFill>
                  <a:srgbClr val="000000"/>
                </a:solidFill>
              </a:rPr>
              <a:t>)</a:t>
            </a:r>
          </a:p>
          <a:p>
            <a:pPr indent="274638" algn="l"/>
            <a:r>
              <a:rPr lang="en-US" sz="3200" dirty="0" smtClean="0">
                <a:solidFill>
                  <a:srgbClr val="000000"/>
                </a:solidFill>
              </a:rPr>
              <a:t>  Q = amt. of charge moved (C)</a:t>
            </a:r>
          </a:p>
          <a:p>
            <a:pPr indent="274638" algn="l"/>
            <a:r>
              <a:rPr lang="en-US" sz="3200" dirty="0" smtClean="0">
                <a:solidFill>
                  <a:srgbClr val="000000"/>
                </a:solidFill>
                <a:latin typeface="Symbol" panose="05050102010706020507" pitchFamily="18" charset="2"/>
              </a:rPr>
              <a:t>D</a:t>
            </a:r>
            <a:r>
              <a:rPr lang="en-US" sz="3200" dirty="0" smtClean="0">
                <a:solidFill>
                  <a:srgbClr val="000000"/>
                </a:solidFill>
              </a:rPr>
              <a:t>V = voltage (V)</a:t>
            </a:r>
          </a:p>
          <a:p>
            <a:pPr indent="274638" algn="l"/>
            <a:r>
              <a:rPr lang="en-US" sz="3200" dirty="0" smtClean="0">
                <a:solidFill>
                  <a:srgbClr val="000000"/>
                </a:solidFill>
                <a:latin typeface="Symbol" panose="05050102010706020507" pitchFamily="18" charset="2"/>
              </a:rPr>
              <a:t>   k</a:t>
            </a:r>
            <a:r>
              <a:rPr lang="en-US" sz="3200" dirty="0" smtClean="0">
                <a:solidFill>
                  <a:srgbClr val="000000"/>
                </a:solidFill>
              </a:rPr>
              <a:t> </a:t>
            </a:r>
            <a:r>
              <a:rPr lang="en-US" sz="3200" dirty="0">
                <a:solidFill>
                  <a:srgbClr val="000000"/>
                </a:solidFill>
              </a:rPr>
              <a:t>= dielectric </a:t>
            </a:r>
            <a:r>
              <a:rPr lang="en-US" sz="3200" dirty="0" smtClean="0">
                <a:solidFill>
                  <a:srgbClr val="000000"/>
                </a:solidFill>
              </a:rPr>
              <a:t>constant (no unit)</a:t>
            </a:r>
            <a:endParaRPr lang="en-US" sz="3200" dirty="0">
              <a:solidFill>
                <a:srgbClr val="000000"/>
              </a:solidFill>
            </a:endParaRPr>
          </a:p>
          <a:p>
            <a:pPr indent="274638" algn="l"/>
            <a:r>
              <a:rPr lang="en-US" sz="3200" dirty="0" smtClean="0">
                <a:solidFill>
                  <a:srgbClr val="000000"/>
                </a:solidFill>
                <a:latin typeface="Symbol" pitchFamily="18" charset="2"/>
              </a:rPr>
              <a:t>  </a:t>
            </a:r>
            <a:r>
              <a:rPr lang="en-US" sz="3200" dirty="0" err="1" smtClean="0">
                <a:solidFill>
                  <a:srgbClr val="000000"/>
                </a:solidFill>
                <a:latin typeface="Symbol" pitchFamily="18" charset="2"/>
              </a:rPr>
              <a:t>e</a:t>
            </a:r>
            <a:r>
              <a:rPr lang="en-US" sz="3200" baseline="-25000" dirty="0" err="1" smtClean="0">
                <a:solidFill>
                  <a:srgbClr val="000000"/>
                </a:solidFill>
              </a:rPr>
              <a:t>o</a:t>
            </a:r>
            <a:r>
              <a:rPr lang="en-US" sz="3200" dirty="0" smtClean="0">
                <a:solidFill>
                  <a:srgbClr val="000000"/>
                </a:solidFill>
              </a:rPr>
              <a:t> </a:t>
            </a:r>
            <a:r>
              <a:rPr lang="en-US" sz="3200" dirty="0">
                <a:solidFill>
                  <a:srgbClr val="000000"/>
                </a:solidFill>
              </a:rPr>
              <a:t>= 8.85 x 10</a:t>
            </a:r>
            <a:r>
              <a:rPr lang="en-US" sz="3200" baseline="30000" dirty="0">
                <a:solidFill>
                  <a:srgbClr val="000000"/>
                </a:solidFill>
              </a:rPr>
              <a:t>–12</a:t>
            </a:r>
            <a:r>
              <a:rPr lang="en-US" sz="3200" dirty="0">
                <a:solidFill>
                  <a:srgbClr val="000000"/>
                </a:solidFill>
              </a:rPr>
              <a:t> </a:t>
            </a:r>
            <a:r>
              <a:rPr lang="en-US" sz="3200" dirty="0" err="1">
                <a:solidFill>
                  <a:srgbClr val="000000"/>
                </a:solidFill>
              </a:rPr>
              <a:t>C</a:t>
            </a:r>
            <a:r>
              <a:rPr lang="en-US" sz="3200" baseline="30000" dirty="0" err="1">
                <a:solidFill>
                  <a:srgbClr val="000000"/>
                </a:solidFill>
              </a:rPr>
              <a:t>2</a:t>
            </a:r>
            <a:r>
              <a:rPr lang="en-US" sz="3200" dirty="0">
                <a:solidFill>
                  <a:srgbClr val="000000"/>
                </a:solidFill>
              </a:rPr>
              <a:t>/</a:t>
            </a:r>
            <a:r>
              <a:rPr lang="en-US" sz="3200" dirty="0" err="1">
                <a:solidFill>
                  <a:srgbClr val="000000"/>
                </a:solidFill>
              </a:rPr>
              <a:t>N</a:t>
            </a:r>
            <a:r>
              <a:rPr lang="en-US" sz="3200" baseline="30000" dirty="0" err="1">
                <a:solidFill>
                  <a:srgbClr val="000000"/>
                </a:solidFill>
              </a:rPr>
              <a:t>.</a:t>
            </a:r>
            <a:r>
              <a:rPr lang="en-US" sz="3200" dirty="0" err="1">
                <a:solidFill>
                  <a:srgbClr val="000000"/>
                </a:solidFill>
              </a:rPr>
              <a:t>m</a:t>
            </a:r>
            <a:r>
              <a:rPr lang="en-US" sz="3200" baseline="30000" dirty="0" err="1">
                <a:solidFill>
                  <a:srgbClr val="000000"/>
                </a:solidFill>
              </a:rPr>
              <a:t>2</a:t>
            </a:r>
            <a:endParaRPr lang="en-US" sz="3200" baseline="30000" dirty="0">
              <a:solidFill>
                <a:srgbClr val="000000"/>
              </a:solidFill>
            </a:endParaRPr>
          </a:p>
          <a:p>
            <a:pPr indent="274638" algn="l"/>
            <a:r>
              <a:rPr lang="en-US" sz="3200" dirty="0" smtClean="0">
                <a:solidFill>
                  <a:srgbClr val="000000"/>
                </a:solidFill>
              </a:rPr>
              <a:t>   A </a:t>
            </a:r>
            <a:r>
              <a:rPr lang="en-US" sz="3200" dirty="0">
                <a:solidFill>
                  <a:srgbClr val="000000"/>
                </a:solidFill>
              </a:rPr>
              <a:t>= area of one plate (</a:t>
            </a:r>
            <a:r>
              <a:rPr lang="en-US" sz="3200" dirty="0" err="1">
                <a:solidFill>
                  <a:srgbClr val="000000"/>
                </a:solidFill>
              </a:rPr>
              <a:t>m</a:t>
            </a:r>
            <a:r>
              <a:rPr lang="en-US" sz="3200" baseline="30000" dirty="0" err="1">
                <a:solidFill>
                  <a:srgbClr val="000000"/>
                </a:solidFill>
              </a:rPr>
              <a:t>2</a:t>
            </a:r>
            <a:r>
              <a:rPr lang="en-US" sz="3200" dirty="0">
                <a:solidFill>
                  <a:srgbClr val="000000"/>
                </a:solidFill>
              </a:rPr>
              <a:t>)</a:t>
            </a:r>
          </a:p>
          <a:p>
            <a:pPr indent="274638" algn="l"/>
            <a:r>
              <a:rPr lang="en-US" sz="3200" dirty="0" smtClean="0">
                <a:solidFill>
                  <a:srgbClr val="000000"/>
                </a:solidFill>
              </a:rPr>
              <a:t>   d </a:t>
            </a:r>
            <a:r>
              <a:rPr lang="en-US" sz="3200" dirty="0">
                <a:solidFill>
                  <a:srgbClr val="000000"/>
                </a:solidFill>
              </a:rPr>
              <a:t>= plate separation (m)</a:t>
            </a:r>
          </a:p>
        </p:txBody>
      </p:sp>
      <p:grpSp>
        <p:nvGrpSpPr>
          <p:cNvPr id="4" name="Group 3"/>
          <p:cNvGrpSpPr/>
          <p:nvPr/>
        </p:nvGrpSpPr>
        <p:grpSpPr>
          <a:xfrm>
            <a:off x="6830537" y="1588620"/>
            <a:ext cx="1931987" cy="1101725"/>
            <a:chOff x="6219574" y="1526758"/>
            <a:chExt cx="1931987" cy="1101725"/>
          </a:xfrm>
        </p:grpSpPr>
        <p:sp>
          <p:nvSpPr>
            <p:cNvPr id="5" name="Rectangle 5"/>
            <p:cNvSpPr>
              <a:spLocks noChangeArrowheads="1"/>
            </p:cNvSpPr>
            <p:nvPr/>
          </p:nvSpPr>
          <p:spPr bwMode="auto">
            <a:xfrm>
              <a:off x="6219574" y="1526758"/>
              <a:ext cx="1931987" cy="110172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aphicFrame>
          <p:nvGraphicFramePr>
            <p:cNvPr id="8" name="Object 13"/>
            <p:cNvGraphicFramePr>
              <a:graphicFrameLocks noChangeAspect="1"/>
            </p:cNvGraphicFramePr>
            <p:nvPr>
              <p:extLst>
                <p:ext uri="{D42A27DB-BD31-4B8C-83A1-F6EECF244321}">
                  <p14:modId xmlns:p14="http://schemas.microsoft.com/office/powerpoint/2010/main" val="2549597902"/>
                </p:ext>
              </p:extLst>
            </p:nvPr>
          </p:nvGraphicFramePr>
          <p:xfrm>
            <a:off x="6371974" y="1634708"/>
            <a:ext cx="1609725" cy="838200"/>
          </p:xfrm>
          <a:graphic>
            <a:graphicData uri="http://schemas.openxmlformats.org/presentationml/2006/ole">
              <mc:AlternateContent xmlns:mc="http://schemas.openxmlformats.org/markup-compatibility/2006">
                <mc:Choice xmlns:v="urn:schemas-microsoft-com:vml" Requires="v">
                  <p:oleObj spid="_x0000_s34887" name="Equation" r:id="rId3" imgW="1612800" imgH="838080" progId="Equation.3">
                    <p:embed/>
                  </p:oleObj>
                </mc:Choice>
                <mc:Fallback>
                  <p:oleObj name="Equation" r:id="rId3" imgW="161280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974" y="1634708"/>
                          <a:ext cx="16097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2"/>
          <p:cNvGrpSpPr/>
          <p:nvPr/>
        </p:nvGrpSpPr>
        <p:grpSpPr>
          <a:xfrm>
            <a:off x="6830537" y="3284821"/>
            <a:ext cx="1465263" cy="1058863"/>
            <a:chOff x="12083576" y="2293819"/>
            <a:chExt cx="1465263" cy="1058863"/>
          </a:xfrm>
        </p:grpSpPr>
        <p:sp>
          <p:nvSpPr>
            <p:cNvPr id="24" name="Rectangle 5"/>
            <p:cNvSpPr>
              <a:spLocks noChangeArrowheads="1"/>
            </p:cNvSpPr>
            <p:nvPr/>
          </p:nvSpPr>
          <p:spPr bwMode="auto">
            <a:xfrm>
              <a:off x="12083576" y="2293819"/>
              <a:ext cx="1465263" cy="1058863"/>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aphicFrame>
          <p:nvGraphicFramePr>
            <p:cNvPr id="25" name="Object 48"/>
            <p:cNvGraphicFramePr>
              <a:graphicFrameLocks noChangeAspect="1"/>
            </p:cNvGraphicFramePr>
            <p:nvPr>
              <p:extLst/>
            </p:nvPr>
          </p:nvGraphicFramePr>
          <p:xfrm>
            <a:off x="12250264" y="2382719"/>
            <a:ext cx="1130300" cy="842963"/>
          </p:xfrm>
          <a:graphic>
            <a:graphicData uri="http://schemas.openxmlformats.org/presentationml/2006/ole">
              <mc:AlternateContent xmlns:mc="http://schemas.openxmlformats.org/markup-compatibility/2006">
                <mc:Choice xmlns:v="urn:schemas-microsoft-com:vml" Requires="v">
                  <p:oleObj spid="_x0000_s34888" name="Equation" r:id="rId5" imgW="1130040" imgH="838080" progId="Equation.3">
                    <p:embed/>
                  </p:oleObj>
                </mc:Choice>
                <mc:Fallback>
                  <p:oleObj name="Equation" r:id="rId5" imgW="113004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0264" y="2382719"/>
                          <a:ext cx="1130300"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7" name="Rectangle 5"/>
          <p:cNvSpPr>
            <a:spLocks noChangeArrowheads="1"/>
          </p:cNvSpPr>
          <p:nvPr/>
        </p:nvSpPr>
        <p:spPr bwMode="auto">
          <a:xfrm>
            <a:off x="1408493" y="5002264"/>
            <a:ext cx="6308725" cy="1281113"/>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aphicFrame>
        <p:nvGraphicFramePr>
          <p:cNvPr id="79" name="Object 12"/>
          <p:cNvGraphicFramePr>
            <a:graphicFrameLocks noChangeAspect="1"/>
          </p:cNvGraphicFramePr>
          <p:nvPr>
            <p:extLst>
              <p:ext uri="{D42A27DB-BD31-4B8C-83A1-F6EECF244321}">
                <p14:modId xmlns:p14="http://schemas.microsoft.com/office/powerpoint/2010/main" val="2287110078"/>
              </p:ext>
            </p:extLst>
          </p:nvPr>
        </p:nvGraphicFramePr>
        <p:xfrm>
          <a:off x="1659318" y="5203877"/>
          <a:ext cx="5773737" cy="881062"/>
        </p:xfrm>
        <a:graphic>
          <a:graphicData uri="http://schemas.openxmlformats.org/presentationml/2006/ole">
            <mc:AlternateContent xmlns:mc="http://schemas.openxmlformats.org/markup-compatibility/2006">
              <mc:Choice xmlns:v="urn:schemas-microsoft-com:vml" Requires="v">
                <p:oleObj spid="_x0000_s34889" name="Equation" r:id="rId7" imgW="5778360" imgH="876240" progId="Equation.3">
                  <p:embed/>
                </p:oleObj>
              </mc:Choice>
              <mc:Fallback>
                <p:oleObj name="Equation" r:id="rId7" imgW="5778360" imgH="876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9318" y="5203877"/>
                        <a:ext cx="5773737"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51565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1310838" y="3198128"/>
            <a:ext cx="6795922" cy="1015663"/>
          </a:xfrm>
          <a:prstGeom prst="rect">
            <a:avLst/>
          </a:prstGeom>
          <a:noFill/>
          <a:ln w="9525">
            <a:noFill/>
            <a:miter lim="800000"/>
            <a:headEnd/>
            <a:tailEnd/>
          </a:ln>
        </p:spPr>
        <p:txBody>
          <a:bodyPr wrap="none">
            <a:spAutoFit/>
          </a:bodyPr>
          <a:lstStyle/>
          <a:p>
            <a:pPr marL="342900" indent="-342900">
              <a:spcBef>
                <a:spcPct val="20000"/>
              </a:spcBef>
            </a:pPr>
            <a:r>
              <a:rPr lang="en-US" sz="6000" b="1" dirty="0">
                <a:solidFill>
                  <a:srgbClr val="0070C0"/>
                </a:solidFill>
              </a:rPr>
              <a:t>Electromagnetism</a:t>
            </a:r>
          </a:p>
        </p:txBody>
      </p:sp>
      <p:pic>
        <p:nvPicPr>
          <p:cNvPr id="25603" name="Picture 2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3250" y="544513"/>
            <a:ext cx="1720850" cy="2409825"/>
          </a:xfrm>
          <a:prstGeom prst="rect">
            <a:avLst/>
          </a:prstGeom>
          <a:noFill/>
          <a:ln w="15875" algn="ctr">
            <a:noFill/>
            <a:miter lim="800000"/>
            <a:headEnd/>
            <a:tailEnd/>
          </a:ln>
        </p:spPr>
      </p:pic>
      <p:pic>
        <p:nvPicPr>
          <p:cNvPr id="25604" name="Picture 2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3413" y="4346575"/>
            <a:ext cx="2682875" cy="1914525"/>
          </a:xfrm>
          <a:prstGeom prst="rect">
            <a:avLst/>
          </a:prstGeom>
          <a:noFill/>
          <a:ln w="15875" algn="ctr">
            <a:noFill/>
            <a:miter lim="800000"/>
            <a:headEnd/>
            <a:tailEnd/>
          </a:ln>
        </p:spPr>
      </p:pic>
      <p:pic>
        <p:nvPicPr>
          <p:cNvPr id="25605" name="Picture 2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7950" y="4337050"/>
            <a:ext cx="1244600" cy="1965325"/>
          </a:xfrm>
          <a:prstGeom prst="rect">
            <a:avLst/>
          </a:prstGeom>
          <a:noFill/>
          <a:ln w="15875" algn="ctr">
            <a:noFill/>
            <a:miter lim="800000"/>
            <a:headEnd/>
            <a:tailEnd/>
          </a:ln>
        </p:spPr>
      </p:pic>
      <p:pic>
        <p:nvPicPr>
          <p:cNvPr id="25606" name="Picture 2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5150" y="4335463"/>
            <a:ext cx="2901950" cy="1936750"/>
          </a:xfrm>
          <a:prstGeom prst="rect">
            <a:avLst/>
          </a:prstGeom>
          <a:noFill/>
          <a:ln w="15875" algn="ctr">
            <a:noFill/>
            <a:miter lim="800000"/>
            <a:headEnd/>
            <a:tailEnd/>
          </a:ln>
        </p:spPr>
      </p:pic>
      <p:pic>
        <p:nvPicPr>
          <p:cNvPr id="25607" name="Picture 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86138" y="898525"/>
            <a:ext cx="2466975" cy="1758950"/>
          </a:xfrm>
          <a:prstGeom prst="rect">
            <a:avLst/>
          </a:prstGeom>
          <a:noFill/>
          <a:ln w="15875" algn="ctr">
            <a:noFill/>
            <a:miter lim="800000"/>
            <a:headEnd/>
            <a:tailEnd/>
          </a:ln>
        </p:spPr>
      </p:pic>
      <p:pic>
        <p:nvPicPr>
          <p:cNvPr id="25608" name="Picture 2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94488" y="563563"/>
            <a:ext cx="1730375" cy="2425700"/>
          </a:xfrm>
          <a:prstGeom prst="rect">
            <a:avLst/>
          </a:prstGeom>
          <a:noFill/>
          <a:ln w="15875" algn="ctr">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0" name="Picture 4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1462" y="4472973"/>
            <a:ext cx="2282552" cy="228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5"/>
          <p:cNvSpPr>
            <a:spLocks noChangeArrowheads="1"/>
          </p:cNvSpPr>
          <p:nvPr/>
        </p:nvSpPr>
        <p:spPr bwMode="auto">
          <a:xfrm>
            <a:off x="2891875" y="5300677"/>
            <a:ext cx="1673225" cy="125412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68997" name="Rectangle 5"/>
          <p:cNvSpPr>
            <a:spLocks noChangeArrowheads="1"/>
          </p:cNvSpPr>
          <p:nvPr/>
        </p:nvSpPr>
        <p:spPr bwMode="auto">
          <a:xfrm>
            <a:off x="2948077" y="5371167"/>
            <a:ext cx="1538288" cy="1117600"/>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10246" name="Rectangle 8"/>
          <p:cNvSpPr>
            <a:spLocks noChangeArrowheads="1"/>
          </p:cNvSpPr>
          <p:nvPr/>
        </p:nvSpPr>
        <p:spPr bwMode="auto">
          <a:xfrm>
            <a:off x="2090738" y="203745"/>
            <a:ext cx="5108575" cy="519113"/>
          </a:xfrm>
          <a:prstGeom prst="rect">
            <a:avLst/>
          </a:prstGeom>
          <a:noFill/>
          <a:ln w="15875" algn="ctr">
            <a:noFill/>
            <a:miter lim="800000"/>
            <a:headEnd/>
            <a:tailEnd/>
          </a:ln>
        </p:spPr>
        <p:txBody>
          <a:bodyPr wrap="none" anchor="ctr">
            <a:spAutoFit/>
          </a:bodyPr>
          <a:lstStyle/>
          <a:p>
            <a:pPr algn="l"/>
            <a:r>
              <a:rPr lang="en-US" b="1" dirty="0">
                <a:solidFill>
                  <a:srgbClr val="FF0000"/>
                </a:solidFill>
              </a:rPr>
              <a:t>Electric Current and Circuits</a:t>
            </a:r>
            <a:r>
              <a:rPr lang="en-US" dirty="0">
                <a:solidFill>
                  <a:srgbClr val="FF0000"/>
                </a:solidFill>
              </a:rPr>
              <a:t> </a:t>
            </a:r>
          </a:p>
        </p:txBody>
      </p:sp>
      <p:sp>
        <p:nvSpPr>
          <p:cNvPr id="10247" name="Rectangle 9"/>
          <p:cNvSpPr>
            <a:spLocks noChangeArrowheads="1"/>
          </p:cNvSpPr>
          <p:nvPr/>
        </p:nvSpPr>
        <p:spPr bwMode="auto">
          <a:xfrm>
            <a:off x="1343025" y="826263"/>
            <a:ext cx="6657975" cy="946150"/>
          </a:xfrm>
          <a:prstGeom prst="rect">
            <a:avLst/>
          </a:prstGeom>
          <a:noFill/>
          <a:ln w="15875" algn="ctr">
            <a:noFill/>
            <a:miter lim="800000"/>
            <a:headEnd/>
            <a:tailEnd/>
          </a:ln>
        </p:spPr>
        <p:txBody>
          <a:bodyPr wrap="none" anchor="ctr">
            <a:spAutoFit/>
          </a:bodyPr>
          <a:lstStyle/>
          <a:p>
            <a:pPr algn="l"/>
            <a:r>
              <a:rPr lang="en-US" u="sng" dirty="0">
                <a:solidFill>
                  <a:srgbClr val="FF0000"/>
                </a:solidFill>
              </a:rPr>
              <a:t>current</a:t>
            </a:r>
            <a:r>
              <a:rPr lang="en-US" dirty="0">
                <a:solidFill>
                  <a:srgbClr val="FF0000"/>
                </a:solidFill>
              </a:rPr>
              <a:t>: the rate of charge flow</a:t>
            </a:r>
          </a:p>
          <a:p>
            <a:pPr algn="l"/>
            <a:r>
              <a:rPr lang="en-US" dirty="0">
                <a:solidFill>
                  <a:srgbClr val="FF0000"/>
                </a:solidFill>
              </a:rPr>
              <a:t>	      (NOT the speed of charge flow)</a:t>
            </a:r>
          </a:p>
        </p:txBody>
      </p:sp>
      <p:graphicFrame>
        <p:nvGraphicFramePr>
          <p:cNvPr id="469069" name="Group 77"/>
          <p:cNvGraphicFramePr>
            <a:graphicFrameLocks noGrp="1"/>
          </p:cNvGraphicFramePr>
          <p:nvPr>
            <p:extLst/>
          </p:nvPr>
        </p:nvGraphicFramePr>
        <p:xfrm>
          <a:off x="954088" y="1863991"/>
          <a:ext cx="7235825" cy="2503806"/>
        </p:xfrm>
        <a:graphic>
          <a:graphicData uri="http://schemas.openxmlformats.org/drawingml/2006/table">
            <a:tbl>
              <a:tblPr/>
              <a:tblGrid>
                <a:gridCol w="2411412"/>
                <a:gridCol w="2068513"/>
                <a:gridCol w="2755900"/>
              </a:tblGrid>
              <a:tr h="919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Amount of</a:t>
                      </a:r>
                      <a:endParaRPr kumimoji="0" lang="en-US" sz="2800" b="0" i="0" u="none" strike="noStrike" cap="none" normalizeH="0" baseline="0" smtClean="0">
                        <a:ln>
                          <a:noFill/>
                        </a:ln>
                        <a:solidFill>
                          <a:srgbClr val="FF0000"/>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Charge Flow</a:t>
                      </a:r>
                      <a:endParaRPr kumimoji="0" lang="en-US" sz="2800" b="0"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Time of Flow</a:t>
                      </a:r>
                      <a:endParaRPr kumimoji="0" lang="en-US" sz="2800" b="0"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Rate of</a:t>
                      </a:r>
                      <a:endParaRPr kumimoji="0" lang="en-US" sz="2800" b="0" i="0" u="none" strike="noStrike" cap="none" normalizeH="0" baseline="0" smtClean="0">
                        <a:ln>
                          <a:noFill/>
                        </a:ln>
                        <a:solidFill>
                          <a:srgbClr val="FF0000"/>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Charge Flow</a:t>
                      </a:r>
                      <a:endParaRPr kumimoji="0" lang="en-US" sz="2800" b="0"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9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34" charset="0"/>
                          <a:ea typeface="Times New Roman" pitchFamily="18" charset="0"/>
                          <a:cs typeface="Arial" pitchFamily="34" charset="0"/>
                        </a:rPr>
                        <a:t>100 charges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34" charset="0"/>
                          <a:ea typeface="Times New Roman" pitchFamily="18" charset="0"/>
                          <a:cs typeface="Arial" pitchFamily="34" charset="0"/>
                        </a:rPr>
                        <a:t>2 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9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34" charset="0"/>
                          <a:ea typeface="Times New Roman" pitchFamily="18" charset="0"/>
                          <a:cs typeface="Arial" pitchFamily="34" charset="0"/>
                        </a:rPr>
                        <a:t>500 charges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34" charset="0"/>
                          <a:ea typeface="Times New Roman" pitchFamily="18" charset="0"/>
                          <a:cs typeface="Arial" pitchFamily="34" charset="0"/>
                        </a:rPr>
                        <a:t>25 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9062" name="Text Box 70"/>
          <p:cNvSpPr txBox="1">
            <a:spLocks noChangeArrowheads="1"/>
          </p:cNvSpPr>
          <p:nvPr/>
        </p:nvSpPr>
        <p:spPr bwMode="auto">
          <a:xfrm>
            <a:off x="6149975" y="2929203"/>
            <a:ext cx="1331913" cy="519113"/>
          </a:xfrm>
          <a:prstGeom prst="rect">
            <a:avLst/>
          </a:prstGeom>
          <a:noFill/>
          <a:ln w="9525">
            <a:noFill/>
            <a:miter lim="800000"/>
            <a:headEnd/>
            <a:tailEnd/>
          </a:ln>
        </p:spPr>
        <p:txBody>
          <a:bodyPr wrap="none">
            <a:spAutoFit/>
          </a:bodyPr>
          <a:lstStyle/>
          <a:p>
            <a:pPr algn="l"/>
            <a:r>
              <a:rPr lang="en-US">
                <a:solidFill>
                  <a:srgbClr val="000000"/>
                </a:solidFill>
              </a:rPr>
              <a:t>50 ch/s</a:t>
            </a:r>
          </a:p>
        </p:txBody>
      </p:sp>
      <p:sp>
        <p:nvSpPr>
          <p:cNvPr id="469063" name="Text Box 71"/>
          <p:cNvSpPr txBox="1">
            <a:spLocks noChangeArrowheads="1"/>
          </p:cNvSpPr>
          <p:nvPr/>
        </p:nvSpPr>
        <p:spPr bwMode="auto">
          <a:xfrm>
            <a:off x="6149975" y="3699141"/>
            <a:ext cx="1331913" cy="519112"/>
          </a:xfrm>
          <a:prstGeom prst="rect">
            <a:avLst/>
          </a:prstGeom>
          <a:noFill/>
          <a:ln w="9525">
            <a:noFill/>
            <a:miter lim="800000"/>
            <a:headEnd/>
            <a:tailEnd/>
          </a:ln>
        </p:spPr>
        <p:txBody>
          <a:bodyPr wrap="none">
            <a:spAutoFit/>
          </a:bodyPr>
          <a:lstStyle/>
          <a:p>
            <a:pPr algn="l"/>
            <a:r>
              <a:rPr lang="en-US">
                <a:solidFill>
                  <a:srgbClr val="000000"/>
                </a:solidFill>
              </a:rPr>
              <a:t>20 ch/s</a:t>
            </a:r>
          </a:p>
        </p:txBody>
      </p:sp>
      <p:sp>
        <p:nvSpPr>
          <p:cNvPr id="469064" name="Rectangle 72"/>
          <p:cNvSpPr>
            <a:spLocks noChangeArrowheads="1"/>
          </p:cNvSpPr>
          <p:nvPr/>
        </p:nvSpPr>
        <p:spPr bwMode="auto">
          <a:xfrm>
            <a:off x="3803210" y="4612399"/>
            <a:ext cx="4243388" cy="519112"/>
          </a:xfrm>
          <a:prstGeom prst="rect">
            <a:avLst/>
          </a:prstGeom>
          <a:noFill/>
          <a:ln w="15875" algn="ctr">
            <a:noFill/>
            <a:miter lim="800000"/>
            <a:headEnd/>
            <a:tailEnd/>
          </a:ln>
        </p:spPr>
        <p:txBody>
          <a:bodyPr wrap="none" anchor="ctr">
            <a:spAutoFit/>
          </a:bodyPr>
          <a:lstStyle/>
          <a:p>
            <a:pPr algn="l"/>
            <a:r>
              <a:rPr lang="en-US" dirty="0">
                <a:solidFill>
                  <a:srgbClr val="FF0000"/>
                </a:solidFill>
              </a:rPr>
              <a:t>One equation for current: </a:t>
            </a:r>
          </a:p>
        </p:txBody>
      </p:sp>
      <p:graphicFrame>
        <p:nvGraphicFramePr>
          <p:cNvPr id="469065" name="Object 73"/>
          <p:cNvGraphicFramePr>
            <a:graphicFrameLocks noChangeAspect="1"/>
          </p:cNvGraphicFramePr>
          <p:nvPr>
            <p:extLst/>
          </p:nvPr>
        </p:nvGraphicFramePr>
        <p:xfrm>
          <a:off x="3163977" y="5523567"/>
          <a:ext cx="1168400" cy="838200"/>
        </p:xfrm>
        <a:graphic>
          <a:graphicData uri="http://schemas.openxmlformats.org/presentationml/2006/ole">
            <mc:AlternateContent xmlns:mc="http://schemas.openxmlformats.org/markup-compatibility/2006">
              <mc:Choice xmlns:v="urn:schemas-microsoft-com:vml" Requires="v">
                <p:oleObj spid="_x0000_s15418" name="Equation" r:id="rId4" imgW="1168200" imgH="838080" progId="Equation.3">
                  <p:embed/>
                </p:oleObj>
              </mc:Choice>
              <mc:Fallback>
                <p:oleObj name="Equation" r:id="rId4" imgW="116820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3977" y="5523567"/>
                        <a:ext cx="1168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9068" name="Object 76"/>
          <p:cNvGraphicFramePr>
            <a:graphicFrameLocks noChangeAspect="1"/>
          </p:cNvGraphicFramePr>
          <p:nvPr>
            <p:extLst/>
          </p:nvPr>
        </p:nvGraphicFramePr>
        <p:xfrm>
          <a:off x="4779759" y="5431492"/>
          <a:ext cx="3962400" cy="838200"/>
        </p:xfrm>
        <a:graphic>
          <a:graphicData uri="http://schemas.openxmlformats.org/presentationml/2006/ole">
            <mc:AlternateContent xmlns:mc="http://schemas.openxmlformats.org/markup-compatibility/2006">
              <mc:Choice xmlns:v="urn:schemas-microsoft-com:vml" Requires="v">
                <p:oleObj spid="_x0000_s15419" name="Equation" r:id="rId6" imgW="3962160" imgH="838080" progId="Equation.3">
                  <p:embed/>
                </p:oleObj>
              </mc:Choice>
              <mc:Fallback>
                <p:oleObj name="Equation" r:id="rId6" imgW="3962160" imgH="838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9759" y="5431492"/>
                        <a:ext cx="3962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15366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69069"/>
                                        </p:tgtEl>
                                        <p:attrNameLst>
                                          <p:attrName>style.visibility</p:attrName>
                                        </p:attrNameLst>
                                      </p:cBhvr>
                                      <p:to>
                                        <p:strVal val="visible"/>
                                      </p:to>
                                    </p:set>
                                    <p:anim from="(-#ppt_w/2)" to="(#ppt_x)" calcmode="lin" valueType="num">
                                      <p:cBhvr>
                                        <p:cTn id="7" dur="600" fill="hold">
                                          <p:stCondLst>
                                            <p:cond delay="0"/>
                                          </p:stCondLst>
                                        </p:cTn>
                                        <p:tgtEl>
                                          <p:spTgt spid="469069"/>
                                        </p:tgtEl>
                                        <p:attrNameLst>
                                          <p:attrName>ppt_x</p:attrName>
                                        </p:attrNameLst>
                                      </p:cBhvr>
                                    </p:anim>
                                    <p:anim from="0" to="-1.0" calcmode="lin" valueType="num">
                                      <p:cBhvr>
                                        <p:cTn id="8" dur="200" decel="50000" autoRev="1" fill="hold">
                                          <p:stCondLst>
                                            <p:cond delay="600"/>
                                          </p:stCondLst>
                                        </p:cTn>
                                        <p:tgtEl>
                                          <p:spTgt spid="469069"/>
                                        </p:tgtEl>
                                        <p:attrNameLst>
                                          <p:attrName>xshear</p:attrName>
                                        </p:attrNameLst>
                                      </p:cBhvr>
                                    </p:anim>
                                    <p:animScale>
                                      <p:cBhvr>
                                        <p:cTn id="9" dur="200" decel="100000" autoRev="1" fill="hold">
                                          <p:stCondLst>
                                            <p:cond delay="600"/>
                                          </p:stCondLst>
                                        </p:cTn>
                                        <p:tgtEl>
                                          <p:spTgt spid="469069"/>
                                        </p:tgtEl>
                                      </p:cBhvr>
                                      <p:from x="100000" y="100000"/>
                                      <p:to x="80000" y="100000"/>
                                    </p:animScale>
                                    <p:anim by="(#ppt_h/3+#ppt_w*0.1)" calcmode="lin" valueType="num">
                                      <p:cBhvr additive="sum">
                                        <p:cTn id="10" dur="200" decel="100000" autoRev="1" fill="hold">
                                          <p:stCondLst>
                                            <p:cond delay="600"/>
                                          </p:stCondLst>
                                        </p:cTn>
                                        <p:tgtEl>
                                          <p:spTgt spid="46906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69062"/>
                                        </p:tgtEl>
                                        <p:attrNameLst>
                                          <p:attrName>style.visibility</p:attrName>
                                        </p:attrNameLst>
                                      </p:cBhvr>
                                      <p:to>
                                        <p:strVal val="visible"/>
                                      </p:to>
                                    </p:set>
                                    <p:anim by="(-#ppt_w*2)" calcmode="lin" valueType="num">
                                      <p:cBhvr rctx="PPT">
                                        <p:cTn id="15" dur="500" autoRev="1" fill="hold">
                                          <p:stCondLst>
                                            <p:cond delay="0"/>
                                          </p:stCondLst>
                                        </p:cTn>
                                        <p:tgtEl>
                                          <p:spTgt spid="469062"/>
                                        </p:tgtEl>
                                        <p:attrNameLst>
                                          <p:attrName>ppt_w</p:attrName>
                                        </p:attrNameLst>
                                      </p:cBhvr>
                                    </p:anim>
                                    <p:anim by="(#ppt_w*0.50)" calcmode="lin" valueType="num">
                                      <p:cBhvr>
                                        <p:cTn id="16" dur="500" decel="50000" autoRev="1" fill="hold">
                                          <p:stCondLst>
                                            <p:cond delay="0"/>
                                          </p:stCondLst>
                                        </p:cTn>
                                        <p:tgtEl>
                                          <p:spTgt spid="469062"/>
                                        </p:tgtEl>
                                        <p:attrNameLst>
                                          <p:attrName>ppt_x</p:attrName>
                                        </p:attrNameLst>
                                      </p:cBhvr>
                                    </p:anim>
                                    <p:anim from="(-#ppt_h/2)" to="(#ppt_y)" calcmode="lin" valueType="num">
                                      <p:cBhvr>
                                        <p:cTn id="17" dur="1000" fill="hold">
                                          <p:stCondLst>
                                            <p:cond delay="0"/>
                                          </p:stCondLst>
                                        </p:cTn>
                                        <p:tgtEl>
                                          <p:spTgt spid="469062"/>
                                        </p:tgtEl>
                                        <p:attrNameLst>
                                          <p:attrName>ppt_y</p:attrName>
                                        </p:attrNameLst>
                                      </p:cBhvr>
                                    </p:anim>
                                    <p:animRot by="21600000">
                                      <p:cBhvr>
                                        <p:cTn id="18" dur="1000" fill="hold">
                                          <p:stCondLst>
                                            <p:cond delay="0"/>
                                          </p:stCondLst>
                                        </p:cTn>
                                        <p:tgtEl>
                                          <p:spTgt spid="46906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69063"/>
                                        </p:tgtEl>
                                        <p:attrNameLst>
                                          <p:attrName>style.visibility</p:attrName>
                                        </p:attrNameLst>
                                      </p:cBhvr>
                                      <p:to>
                                        <p:strVal val="visible"/>
                                      </p:to>
                                    </p:set>
                                    <p:anim by="(-#ppt_w*2)" calcmode="lin" valueType="num">
                                      <p:cBhvr rctx="PPT">
                                        <p:cTn id="23" dur="500" autoRev="1" fill="hold">
                                          <p:stCondLst>
                                            <p:cond delay="0"/>
                                          </p:stCondLst>
                                        </p:cTn>
                                        <p:tgtEl>
                                          <p:spTgt spid="469063"/>
                                        </p:tgtEl>
                                        <p:attrNameLst>
                                          <p:attrName>ppt_w</p:attrName>
                                        </p:attrNameLst>
                                      </p:cBhvr>
                                    </p:anim>
                                    <p:anim by="(#ppt_w*0.50)" calcmode="lin" valueType="num">
                                      <p:cBhvr>
                                        <p:cTn id="24" dur="500" decel="50000" autoRev="1" fill="hold">
                                          <p:stCondLst>
                                            <p:cond delay="0"/>
                                          </p:stCondLst>
                                        </p:cTn>
                                        <p:tgtEl>
                                          <p:spTgt spid="469063"/>
                                        </p:tgtEl>
                                        <p:attrNameLst>
                                          <p:attrName>ppt_x</p:attrName>
                                        </p:attrNameLst>
                                      </p:cBhvr>
                                    </p:anim>
                                    <p:anim from="(-#ppt_h/2)" to="(#ppt_y)" calcmode="lin" valueType="num">
                                      <p:cBhvr>
                                        <p:cTn id="25" dur="1000" fill="hold">
                                          <p:stCondLst>
                                            <p:cond delay="0"/>
                                          </p:stCondLst>
                                        </p:cTn>
                                        <p:tgtEl>
                                          <p:spTgt spid="469063"/>
                                        </p:tgtEl>
                                        <p:attrNameLst>
                                          <p:attrName>ppt_y</p:attrName>
                                        </p:attrNameLst>
                                      </p:cBhvr>
                                    </p:anim>
                                    <p:animRot by="21600000">
                                      <p:cBhvr>
                                        <p:cTn id="26" dur="1000" fill="hold">
                                          <p:stCondLst>
                                            <p:cond delay="0"/>
                                          </p:stCondLst>
                                        </p:cTn>
                                        <p:tgtEl>
                                          <p:spTgt spid="46906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69064"/>
                                        </p:tgtEl>
                                        <p:attrNameLst>
                                          <p:attrName>style.visibility</p:attrName>
                                        </p:attrNameLst>
                                      </p:cBhvr>
                                      <p:to>
                                        <p:strVal val="visible"/>
                                      </p:to>
                                    </p:set>
                                    <p:anim from="(-#ppt_w/2)" to="(#ppt_x)" calcmode="lin" valueType="num">
                                      <p:cBhvr>
                                        <p:cTn id="31" dur="600" fill="hold">
                                          <p:stCondLst>
                                            <p:cond delay="0"/>
                                          </p:stCondLst>
                                        </p:cTn>
                                        <p:tgtEl>
                                          <p:spTgt spid="469064"/>
                                        </p:tgtEl>
                                        <p:attrNameLst>
                                          <p:attrName>ppt_x</p:attrName>
                                        </p:attrNameLst>
                                      </p:cBhvr>
                                    </p:anim>
                                    <p:anim from="0" to="-1.0" calcmode="lin" valueType="num">
                                      <p:cBhvr>
                                        <p:cTn id="32" dur="200" decel="50000" autoRev="1" fill="hold">
                                          <p:stCondLst>
                                            <p:cond delay="600"/>
                                          </p:stCondLst>
                                        </p:cTn>
                                        <p:tgtEl>
                                          <p:spTgt spid="469064"/>
                                        </p:tgtEl>
                                        <p:attrNameLst>
                                          <p:attrName>xshear</p:attrName>
                                        </p:attrNameLst>
                                      </p:cBhvr>
                                    </p:anim>
                                    <p:animScale>
                                      <p:cBhvr>
                                        <p:cTn id="33" dur="200" decel="100000" autoRev="1" fill="hold">
                                          <p:stCondLst>
                                            <p:cond delay="600"/>
                                          </p:stCondLst>
                                        </p:cTn>
                                        <p:tgtEl>
                                          <p:spTgt spid="469064"/>
                                        </p:tgtEl>
                                      </p:cBhvr>
                                      <p:from x="100000" y="100000"/>
                                      <p:to x="80000" y="100000"/>
                                    </p:animScale>
                                    <p:anim by="(#ppt_h/3+#ppt_w*0.1)" calcmode="lin" valueType="num">
                                      <p:cBhvr additive="sum">
                                        <p:cTn id="34" dur="200" decel="100000" autoRev="1" fill="hold">
                                          <p:stCondLst>
                                            <p:cond delay="600"/>
                                          </p:stCondLst>
                                        </p:cTn>
                                        <p:tgtEl>
                                          <p:spTgt spid="469064"/>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469065"/>
                                        </p:tgtEl>
                                        <p:attrNameLst>
                                          <p:attrName>style.visibility</p:attrName>
                                        </p:attrNameLst>
                                      </p:cBhvr>
                                      <p:to>
                                        <p:strVal val="visible"/>
                                      </p:to>
                                    </p:set>
                                    <p:animEffect transition="in" filter="fade">
                                      <p:cBhvr>
                                        <p:cTn id="39" dur="2000"/>
                                        <p:tgtEl>
                                          <p:spTgt spid="469065"/>
                                        </p:tgtEl>
                                      </p:cBhvr>
                                    </p:animEffect>
                                    <p:anim calcmode="lin" valueType="num">
                                      <p:cBhvr>
                                        <p:cTn id="40" dur="2000" fill="hold"/>
                                        <p:tgtEl>
                                          <p:spTgt spid="469065"/>
                                        </p:tgtEl>
                                        <p:attrNameLst>
                                          <p:attrName>style.rotation</p:attrName>
                                        </p:attrNameLst>
                                      </p:cBhvr>
                                      <p:tavLst>
                                        <p:tav tm="0">
                                          <p:val>
                                            <p:fltVal val="720"/>
                                          </p:val>
                                        </p:tav>
                                        <p:tav tm="100000">
                                          <p:val>
                                            <p:fltVal val="0"/>
                                          </p:val>
                                        </p:tav>
                                      </p:tavLst>
                                    </p:anim>
                                    <p:anim calcmode="lin" valueType="num">
                                      <p:cBhvr>
                                        <p:cTn id="41" dur="2000" fill="hold"/>
                                        <p:tgtEl>
                                          <p:spTgt spid="469065"/>
                                        </p:tgtEl>
                                        <p:attrNameLst>
                                          <p:attrName>ppt_h</p:attrName>
                                        </p:attrNameLst>
                                      </p:cBhvr>
                                      <p:tavLst>
                                        <p:tav tm="0">
                                          <p:val>
                                            <p:fltVal val="0"/>
                                          </p:val>
                                        </p:tav>
                                        <p:tav tm="100000">
                                          <p:val>
                                            <p:strVal val="#ppt_h"/>
                                          </p:val>
                                        </p:tav>
                                      </p:tavLst>
                                    </p:anim>
                                    <p:anim calcmode="lin" valueType="num">
                                      <p:cBhvr>
                                        <p:cTn id="42" dur="2000" fill="hold"/>
                                        <p:tgtEl>
                                          <p:spTgt spid="469065"/>
                                        </p:tgtEl>
                                        <p:attrNameLst>
                                          <p:attrName>ppt_w</p:attrName>
                                        </p:attrNameLst>
                                      </p:cBhvr>
                                      <p:tavLst>
                                        <p:tav tm="0">
                                          <p:val>
                                            <p:fltVal val="0"/>
                                          </p:val>
                                        </p:tav>
                                        <p:tav tm="100000">
                                          <p:val>
                                            <p:strVal val="#ppt_w"/>
                                          </p:val>
                                        </p:tav>
                                      </p:tavLst>
                                    </p:anim>
                                  </p:childTnLst>
                                </p:cTn>
                              </p:par>
                            </p:childTnLst>
                          </p:cTn>
                        </p:par>
                        <p:par>
                          <p:cTn id="43" fill="hold">
                            <p:stCondLst>
                              <p:cond delay="2000"/>
                            </p:stCondLst>
                            <p:childTnLst>
                              <p:par>
                                <p:cTn id="44" presetID="9" presetClass="entr" presetSubtype="0" fill="hold" grpId="0" nodeType="afterEffect">
                                  <p:stCondLst>
                                    <p:cond delay="0"/>
                                  </p:stCondLst>
                                  <p:childTnLst>
                                    <p:set>
                                      <p:cBhvr>
                                        <p:cTn id="45" dur="1" fill="hold">
                                          <p:stCondLst>
                                            <p:cond delay="0"/>
                                          </p:stCondLst>
                                        </p:cTn>
                                        <p:tgtEl>
                                          <p:spTgt spid="468997"/>
                                        </p:tgtEl>
                                        <p:attrNameLst>
                                          <p:attrName>style.visibility</p:attrName>
                                        </p:attrNameLst>
                                      </p:cBhvr>
                                      <p:to>
                                        <p:strVal val="visible"/>
                                      </p:to>
                                    </p:set>
                                    <p:animEffect transition="in" filter="dissolve">
                                      <p:cBhvr>
                                        <p:cTn id="46" dur="500"/>
                                        <p:tgtEl>
                                          <p:spTgt spid="46899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ssolv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nodeType="clickEffect">
                                  <p:stCondLst>
                                    <p:cond delay="0"/>
                                  </p:stCondLst>
                                  <p:childTnLst>
                                    <p:set>
                                      <p:cBhvr>
                                        <p:cTn id="53" dur="1" fill="hold">
                                          <p:stCondLst>
                                            <p:cond delay="0"/>
                                          </p:stCondLst>
                                        </p:cTn>
                                        <p:tgtEl>
                                          <p:spTgt spid="469068"/>
                                        </p:tgtEl>
                                        <p:attrNameLst>
                                          <p:attrName>style.visibility</p:attrName>
                                        </p:attrNameLst>
                                      </p:cBhvr>
                                      <p:to>
                                        <p:strVal val="visible"/>
                                      </p:to>
                                    </p:set>
                                    <p:anim calcmode="lin" valueType="num">
                                      <p:cBhvr>
                                        <p:cTn id="54" dur="500" fill="hold"/>
                                        <p:tgtEl>
                                          <p:spTgt spid="469068"/>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469068"/>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469068"/>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469068"/>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0280"/>
                                        </p:tgtEl>
                                        <p:attrNameLst>
                                          <p:attrName>style.visibility</p:attrName>
                                        </p:attrNameLst>
                                      </p:cBhvr>
                                      <p:to>
                                        <p:strVal val="visible"/>
                                      </p:to>
                                    </p:set>
                                    <p:animEffect transition="in" filter="circle(in)">
                                      <p:cBhvr>
                                        <p:cTn id="62" dur="2000"/>
                                        <p:tgtEl>
                                          <p:spTgt spid="10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68997" grpId="0" animBg="1"/>
      <p:bldP spid="469062" grpId="0"/>
      <p:bldP spid="469063" grpId="0"/>
      <p:bldP spid="4690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34" name="Rectangle 18"/>
          <p:cNvSpPr>
            <a:spLocks noChangeArrowheads="1"/>
          </p:cNvSpPr>
          <p:nvPr/>
        </p:nvSpPr>
        <p:spPr bwMode="auto">
          <a:xfrm>
            <a:off x="4978400" y="1884363"/>
            <a:ext cx="1089025" cy="593725"/>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11271" name="Rectangle 8"/>
          <p:cNvSpPr>
            <a:spLocks noChangeArrowheads="1"/>
          </p:cNvSpPr>
          <p:nvPr/>
        </p:nvSpPr>
        <p:spPr bwMode="auto">
          <a:xfrm>
            <a:off x="441325" y="339725"/>
            <a:ext cx="5783263" cy="954088"/>
          </a:xfrm>
          <a:prstGeom prst="rect">
            <a:avLst/>
          </a:prstGeom>
          <a:noFill/>
          <a:ln w="15875" algn="ctr">
            <a:noFill/>
            <a:miter lim="800000"/>
            <a:headEnd/>
            <a:tailEnd/>
          </a:ln>
        </p:spPr>
        <p:txBody>
          <a:bodyPr wrap="none" anchor="ctr">
            <a:spAutoFit/>
          </a:bodyPr>
          <a:lstStyle/>
          <a:p>
            <a:pPr algn="l"/>
            <a:r>
              <a:rPr lang="en-US">
                <a:solidFill>
                  <a:srgbClr val="FF0000"/>
                </a:solidFill>
              </a:rPr>
              <a:t>5.8 C of charge flow through a bulb</a:t>
            </a:r>
          </a:p>
          <a:p>
            <a:pPr algn="l"/>
            <a:r>
              <a:rPr lang="en-US">
                <a:solidFill>
                  <a:srgbClr val="FF0000"/>
                </a:solidFill>
              </a:rPr>
              <a:t>filament in 3.1 s. Find current.</a:t>
            </a:r>
          </a:p>
        </p:txBody>
      </p:sp>
      <p:sp>
        <p:nvSpPr>
          <p:cNvPr id="470025" name="Rectangle 9"/>
          <p:cNvSpPr>
            <a:spLocks noChangeArrowheads="1"/>
          </p:cNvSpPr>
          <p:nvPr/>
        </p:nvSpPr>
        <p:spPr bwMode="auto">
          <a:xfrm>
            <a:off x="436563" y="3402013"/>
            <a:ext cx="7858125" cy="522287"/>
          </a:xfrm>
          <a:prstGeom prst="rect">
            <a:avLst/>
          </a:prstGeom>
          <a:noFill/>
          <a:ln w="15875" algn="ctr">
            <a:noFill/>
            <a:miter lim="800000"/>
            <a:headEnd/>
            <a:tailEnd/>
          </a:ln>
        </p:spPr>
        <p:txBody>
          <a:bodyPr wrap="none" anchor="ctr">
            <a:spAutoFit/>
          </a:bodyPr>
          <a:lstStyle/>
          <a:p>
            <a:pPr algn="l"/>
            <a:r>
              <a:rPr lang="en-US">
                <a:solidFill>
                  <a:srgbClr val="FF0000"/>
                </a:solidFill>
              </a:rPr>
              <a:t>How many e</a:t>
            </a:r>
            <a:r>
              <a:rPr lang="en-US" baseline="30000">
                <a:solidFill>
                  <a:srgbClr val="FF0000"/>
                </a:solidFill>
              </a:rPr>
              <a:t>–</a:t>
            </a:r>
            <a:r>
              <a:rPr lang="en-US">
                <a:solidFill>
                  <a:srgbClr val="FF0000"/>
                </a:solidFill>
              </a:rPr>
              <a:t> flow through the bulb in one hour?</a:t>
            </a:r>
          </a:p>
        </p:txBody>
      </p:sp>
      <p:graphicFrame>
        <p:nvGraphicFramePr>
          <p:cNvPr id="470026" name="Object 10"/>
          <p:cNvGraphicFramePr>
            <a:graphicFrameLocks noChangeAspect="1"/>
          </p:cNvGraphicFramePr>
          <p:nvPr>
            <p:extLst/>
          </p:nvPr>
        </p:nvGraphicFramePr>
        <p:xfrm>
          <a:off x="1156452" y="1766888"/>
          <a:ext cx="1166813" cy="838200"/>
        </p:xfrm>
        <a:graphic>
          <a:graphicData uri="http://schemas.openxmlformats.org/presentationml/2006/ole">
            <mc:AlternateContent xmlns:mc="http://schemas.openxmlformats.org/markup-compatibility/2006">
              <mc:Choice xmlns:v="urn:schemas-microsoft-com:vml" Requires="v">
                <p:oleObj spid="_x0000_s16498" name="Equation" r:id="rId3" imgW="1168200" imgH="838080" progId="Equation.3">
                  <p:embed/>
                </p:oleObj>
              </mc:Choice>
              <mc:Fallback>
                <p:oleObj name="Equation" r:id="rId3" imgW="116820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452" y="1766888"/>
                        <a:ext cx="11668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8" name="Object 12"/>
          <p:cNvGraphicFramePr>
            <a:graphicFrameLocks noChangeAspect="1"/>
          </p:cNvGraphicFramePr>
          <p:nvPr/>
        </p:nvGraphicFramePr>
        <p:xfrm>
          <a:off x="2879725" y="1760538"/>
          <a:ext cx="1344613" cy="838200"/>
        </p:xfrm>
        <a:graphic>
          <a:graphicData uri="http://schemas.openxmlformats.org/presentationml/2006/ole">
            <mc:AlternateContent xmlns:mc="http://schemas.openxmlformats.org/markup-compatibility/2006">
              <mc:Choice xmlns:v="urn:schemas-microsoft-com:vml" Requires="v">
                <p:oleObj spid="_x0000_s16499" name="Equation" r:id="rId5" imgW="1346040" imgH="838080" progId="Equation.3">
                  <p:embed/>
                </p:oleObj>
              </mc:Choice>
              <mc:Fallback>
                <p:oleObj name="Equation" r:id="rId5" imgW="134604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9725" y="1760538"/>
                        <a:ext cx="13446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0030" name="Text Box 14"/>
          <p:cNvSpPr txBox="1">
            <a:spLocks noChangeArrowheads="1"/>
          </p:cNvSpPr>
          <p:nvPr/>
        </p:nvSpPr>
        <p:spPr bwMode="auto">
          <a:xfrm>
            <a:off x="4572000" y="1935163"/>
            <a:ext cx="1419225" cy="519112"/>
          </a:xfrm>
          <a:prstGeom prst="rect">
            <a:avLst/>
          </a:prstGeom>
          <a:noFill/>
          <a:ln w="9525">
            <a:noFill/>
            <a:miter lim="800000"/>
            <a:headEnd/>
            <a:tailEnd/>
          </a:ln>
        </p:spPr>
        <p:txBody>
          <a:bodyPr wrap="none">
            <a:spAutoFit/>
          </a:bodyPr>
          <a:lstStyle/>
          <a:p>
            <a:pPr algn="l"/>
            <a:r>
              <a:rPr lang="en-US">
                <a:solidFill>
                  <a:srgbClr val="000000"/>
                </a:solidFill>
              </a:rPr>
              <a:t>=  1.9 A</a:t>
            </a:r>
          </a:p>
        </p:txBody>
      </p:sp>
      <p:graphicFrame>
        <p:nvGraphicFramePr>
          <p:cNvPr id="470031" name="Object 15"/>
          <p:cNvGraphicFramePr>
            <a:graphicFrameLocks noChangeAspect="1"/>
          </p:cNvGraphicFramePr>
          <p:nvPr/>
        </p:nvGraphicFramePr>
        <p:xfrm>
          <a:off x="1909763" y="4103688"/>
          <a:ext cx="2489200" cy="838200"/>
        </p:xfrm>
        <a:graphic>
          <a:graphicData uri="http://schemas.openxmlformats.org/presentationml/2006/ole">
            <mc:AlternateContent xmlns:mc="http://schemas.openxmlformats.org/markup-compatibility/2006">
              <mc:Choice xmlns:v="urn:schemas-microsoft-com:vml" Requires="v">
                <p:oleObj spid="_x0000_s16500" name="Equation" r:id="rId7" imgW="2489040" imgH="838080" progId="Equation.3">
                  <p:embed/>
                </p:oleObj>
              </mc:Choice>
              <mc:Fallback>
                <p:oleObj name="Equation" r:id="rId7" imgW="2489040" imgH="838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9763" y="4103688"/>
                        <a:ext cx="2489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0033" name="Text Box 17"/>
          <p:cNvSpPr txBox="1">
            <a:spLocks noChangeArrowheads="1"/>
          </p:cNvSpPr>
          <p:nvPr/>
        </p:nvSpPr>
        <p:spPr bwMode="auto">
          <a:xfrm>
            <a:off x="4683125" y="4289425"/>
            <a:ext cx="2816225" cy="519113"/>
          </a:xfrm>
          <a:prstGeom prst="rect">
            <a:avLst/>
          </a:prstGeom>
          <a:noFill/>
          <a:ln w="9525">
            <a:noFill/>
            <a:miter lim="800000"/>
            <a:headEnd/>
            <a:tailEnd/>
          </a:ln>
        </p:spPr>
        <p:txBody>
          <a:bodyPr wrap="none">
            <a:spAutoFit/>
          </a:bodyPr>
          <a:lstStyle/>
          <a:p>
            <a:pPr algn="l"/>
            <a:r>
              <a:rPr lang="en-US">
                <a:solidFill>
                  <a:srgbClr val="000000"/>
                </a:solidFill>
                <a:sym typeface="Wingdings" pitchFamily="2" charset="2"/>
              </a:rPr>
              <a:t>  X = 6735.5 C</a:t>
            </a:r>
            <a:endParaRPr lang="en-US">
              <a:solidFill>
                <a:srgbClr val="000000"/>
              </a:solidFill>
            </a:endParaRPr>
          </a:p>
        </p:txBody>
      </p:sp>
      <p:sp>
        <p:nvSpPr>
          <p:cNvPr id="470035" name="Rectangle 19"/>
          <p:cNvSpPr>
            <a:spLocks noChangeArrowheads="1"/>
          </p:cNvSpPr>
          <p:nvPr/>
        </p:nvSpPr>
        <p:spPr bwMode="auto">
          <a:xfrm>
            <a:off x="5916613" y="5395913"/>
            <a:ext cx="2324100" cy="606425"/>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graphicFrame>
        <p:nvGraphicFramePr>
          <p:cNvPr id="470036" name="Object 20"/>
          <p:cNvGraphicFramePr>
            <a:graphicFrameLocks noChangeAspect="1"/>
          </p:cNvGraphicFramePr>
          <p:nvPr/>
        </p:nvGraphicFramePr>
        <p:xfrm>
          <a:off x="2808288" y="5254625"/>
          <a:ext cx="2425700" cy="995363"/>
        </p:xfrm>
        <a:graphic>
          <a:graphicData uri="http://schemas.openxmlformats.org/presentationml/2006/ole">
            <mc:AlternateContent xmlns:mc="http://schemas.openxmlformats.org/markup-compatibility/2006">
              <mc:Choice xmlns:v="urn:schemas-microsoft-com:vml" Requires="v">
                <p:oleObj spid="_x0000_s16501" name="Equation" r:id="rId9" imgW="2425680" imgH="990360" progId="Equation.3">
                  <p:embed/>
                </p:oleObj>
              </mc:Choice>
              <mc:Fallback>
                <p:oleObj name="Equation" r:id="rId9" imgW="2425680" imgH="9903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8288" y="5254625"/>
                        <a:ext cx="2425700" cy="99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0037" name="Text Box 21"/>
          <p:cNvSpPr txBox="1">
            <a:spLocks noChangeArrowheads="1"/>
          </p:cNvSpPr>
          <p:nvPr/>
        </p:nvSpPr>
        <p:spPr bwMode="auto">
          <a:xfrm>
            <a:off x="5483225" y="5457825"/>
            <a:ext cx="2655888" cy="519113"/>
          </a:xfrm>
          <a:prstGeom prst="rect">
            <a:avLst/>
          </a:prstGeom>
          <a:noFill/>
          <a:ln w="9525">
            <a:noFill/>
            <a:miter lim="800000"/>
            <a:headEnd/>
            <a:tailEnd/>
          </a:ln>
        </p:spPr>
        <p:txBody>
          <a:bodyPr wrap="none">
            <a:spAutoFit/>
          </a:bodyPr>
          <a:lstStyle/>
          <a:p>
            <a:pPr algn="l"/>
            <a:r>
              <a:rPr lang="en-US">
                <a:solidFill>
                  <a:srgbClr val="000000"/>
                </a:solidFill>
              </a:rPr>
              <a:t>=   4.2 x 10</a:t>
            </a:r>
            <a:r>
              <a:rPr lang="en-US" baseline="30000">
                <a:solidFill>
                  <a:srgbClr val="000000"/>
                </a:solidFill>
              </a:rPr>
              <a:t>22</a:t>
            </a:r>
            <a:r>
              <a:rPr lang="en-US">
                <a:solidFill>
                  <a:srgbClr val="000000"/>
                </a:solidFill>
              </a:rPr>
              <a:t> e</a:t>
            </a:r>
            <a:r>
              <a:rPr lang="en-US" baseline="30000">
                <a:solidFill>
                  <a:srgbClr val="000000"/>
                </a:solidFill>
              </a:rPr>
              <a:t>–</a:t>
            </a:r>
          </a:p>
        </p:txBody>
      </p:sp>
      <p:sp>
        <p:nvSpPr>
          <p:cNvPr id="470038" name="Text Box 22"/>
          <p:cNvSpPr txBox="1">
            <a:spLocks noChangeArrowheads="1"/>
          </p:cNvSpPr>
          <p:nvPr/>
        </p:nvSpPr>
        <p:spPr bwMode="auto">
          <a:xfrm>
            <a:off x="1077913" y="5461000"/>
            <a:ext cx="1630362" cy="519113"/>
          </a:xfrm>
          <a:prstGeom prst="rect">
            <a:avLst/>
          </a:prstGeom>
          <a:noFill/>
          <a:ln w="9525">
            <a:noFill/>
            <a:miter lim="800000"/>
            <a:headEnd/>
            <a:tailEnd/>
          </a:ln>
        </p:spPr>
        <p:txBody>
          <a:bodyPr wrap="none">
            <a:spAutoFit/>
          </a:bodyPr>
          <a:lstStyle/>
          <a:p>
            <a:pPr algn="l"/>
            <a:r>
              <a:rPr lang="en-US">
                <a:solidFill>
                  <a:srgbClr val="000000"/>
                </a:solidFill>
              </a:rPr>
              <a:t>6735.5 C</a:t>
            </a:r>
            <a:endParaRPr lang="en-US" baseline="30000">
              <a:solidFill>
                <a:srgbClr val="000000"/>
              </a:solidFill>
            </a:endParaRPr>
          </a:p>
        </p:txBody>
      </p:sp>
      <p:sp>
        <p:nvSpPr>
          <p:cNvPr id="470039" name="Line 23"/>
          <p:cNvSpPr>
            <a:spLocks noChangeShapeType="1"/>
          </p:cNvSpPr>
          <p:nvPr/>
        </p:nvSpPr>
        <p:spPr bwMode="auto">
          <a:xfrm flipV="1">
            <a:off x="2308225" y="5516563"/>
            <a:ext cx="377825" cy="471487"/>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470040" name="Line 24"/>
          <p:cNvSpPr>
            <a:spLocks noChangeShapeType="1"/>
          </p:cNvSpPr>
          <p:nvPr/>
        </p:nvSpPr>
        <p:spPr bwMode="auto">
          <a:xfrm flipV="1">
            <a:off x="4725988" y="5754688"/>
            <a:ext cx="377825" cy="471487"/>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pic>
        <p:nvPicPr>
          <p:cNvPr id="11280" name="Picture 10" descr="http://zedomax.com/blog/wp-content/uploads/2008/11/300px-incandescent_light_bulb.png"/>
          <p:cNvPicPr>
            <a:picLocks noChangeAspect="1" noChangeArrowheads="1"/>
          </p:cNvPicPr>
          <p:nvPr/>
        </p:nvPicPr>
        <p:blipFill>
          <a:blip r:embed="rId11" cstate="print"/>
          <a:srcRect/>
          <a:stretch>
            <a:fillRect/>
          </a:stretch>
        </p:blipFill>
        <p:spPr bwMode="auto">
          <a:xfrm>
            <a:off x="6683375" y="228600"/>
            <a:ext cx="1901825" cy="3159125"/>
          </a:xfrm>
          <a:prstGeom prst="rect">
            <a:avLst/>
          </a:prstGeom>
          <a:noFill/>
          <a:ln w="9525">
            <a:noFill/>
            <a:miter lim="800000"/>
            <a:headEnd/>
            <a:tailEnd/>
          </a:ln>
        </p:spPr>
      </p:pic>
      <p:pic>
        <p:nvPicPr>
          <p:cNvPr id="17" name="Picture 91" descr="j0434663"/>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405445" y="1491090"/>
            <a:ext cx="353902" cy="467236"/>
          </a:xfrm>
          <a:prstGeom prst="rect">
            <a:avLst/>
          </a:prstGeom>
          <a:noFill/>
          <a:ln w="9525">
            <a:noFill/>
            <a:miter lim="800000"/>
            <a:headEnd/>
            <a:tailEnd/>
          </a:ln>
        </p:spPr>
      </p:pic>
      <p:pic>
        <p:nvPicPr>
          <p:cNvPr id="18" name="Picture 91" descr="j0434663"/>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364501" y="2200775"/>
            <a:ext cx="353902" cy="467236"/>
          </a:xfrm>
          <a:prstGeom prst="rect">
            <a:avLst/>
          </a:prstGeom>
          <a:noFill/>
          <a:ln w="9525">
            <a:noFill/>
            <a:miter lim="800000"/>
            <a:headEnd/>
            <a:tailEnd/>
          </a:ln>
        </p:spPr>
      </p:pic>
    </p:spTree>
    <p:extLst>
      <p:ext uri="{BB962C8B-B14F-4D97-AF65-F5344CB8AC3E}">
        <p14:creationId xmlns:p14="http://schemas.microsoft.com/office/powerpoint/2010/main" val="1377016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70026"/>
                                        </p:tgtEl>
                                        <p:attrNameLst>
                                          <p:attrName>style.visibility</p:attrName>
                                        </p:attrNameLst>
                                      </p:cBhvr>
                                      <p:to>
                                        <p:strVal val="visible"/>
                                      </p:to>
                                    </p:set>
                                    <p:animEffect transition="in" filter="fade">
                                      <p:cBhvr>
                                        <p:cTn id="7" dur="2000"/>
                                        <p:tgtEl>
                                          <p:spTgt spid="470026"/>
                                        </p:tgtEl>
                                      </p:cBhvr>
                                    </p:animEffect>
                                    <p:anim calcmode="lin" valueType="num">
                                      <p:cBhvr>
                                        <p:cTn id="8" dur="2000" fill="hold"/>
                                        <p:tgtEl>
                                          <p:spTgt spid="470026"/>
                                        </p:tgtEl>
                                        <p:attrNameLst>
                                          <p:attrName>style.rotation</p:attrName>
                                        </p:attrNameLst>
                                      </p:cBhvr>
                                      <p:tavLst>
                                        <p:tav tm="0">
                                          <p:val>
                                            <p:fltVal val="720"/>
                                          </p:val>
                                        </p:tav>
                                        <p:tav tm="100000">
                                          <p:val>
                                            <p:fltVal val="0"/>
                                          </p:val>
                                        </p:tav>
                                      </p:tavLst>
                                    </p:anim>
                                    <p:anim calcmode="lin" valueType="num">
                                      <p:cBhvr>
                                        <p:cTn id="9" dur="2000" fill="hold"/>
                                        <p:tgtEl>
                                          <p:spTgt spid="470026"/>
                                        </p:tgtEl>
                                        <p:attrNameLst>
                                          <p:attrName>ppt_h</p:attrName>
                                        </p:attrNameLst>
                                      </p:cBhvr>
                                      <p:tavLst>
                                        <p:tav tm="0">
                                          <p:val>
                                            <p:fltVal val="0"/>
                                          </p:val>
                                        </p:tav>
                                        <p:tav tm="100000">
                                          <p:val>
                                            <p:strVal val="#ppt_h"/>
                                          </p:val>
                                        </p:tav>
                                      </p:tavLst>
                                    </p:anim>
                                    <p:anim calcmode="lin" valueType="num">
                                      <p:cBhvr>
                                        <p:cTn id="10" dur="2000" fill="hold"/>
                                        <p:tgtEl>
                                          <p:spTgt spid="47002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80">
                                          <p:stCondLst>
                                            <p:cond delay="0"/>
                                          </p:stCondLst>
                                        </p:cTn>
                                        <p:tgtEl>
                                          <p:spTgt spid="17"/>
                                        </p:tgtEl>
                                      </p:cBhvr>
                                    </p:animEffect>
                                    <p:anim calcmode="lin" valueType="num">
                                      <p:cBhvr>
                                        <p:cTn id="1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 dur="26">
                                          <p:stCondLst>
                                            <p:cond delay="650"/>
                                          </p:stCondLst>
                                        </p:cTn>
                                        <p:tgtEl>
                                          <p:spTgt spid="17"/>
                                        </p:tgtEl>
                                      </p:cBhvr>
                                      <p:to x="100000" y="60000"/>
                                    </p:animScale>
                                    <p:animScale>
                                      <p:cBhvr>
                                        <p:cTn id="22" dur="166" decel="50000">
                                          <p:stCondLst>
                                            <p:cond delay="676"/>
                                          </p:stCondLst>
                                        </p:cTn>
                                        <p:tgtEl>
                                          <p:spTgt spid="17"/>
                                        </p:tgtEl>
                                      </p:cBhvr>
                                      <p:to x="100000" y="100000"/>
                                    </p:animScale>
                                    <p:animScale>
                                      <p:cBhvr>
                                        <p:cTn id="23" dur="26">
                                          <p:stCondLst>
                                            <p:cond delay="1312"/>
                                          </p:stCondLst>
                                        </p:cTn>
                                        <p:tgtEl>
                                          <p:spTgt spid="17"/>
                                        </p:tgtEl>
                                      </p:cBhvr>
                                      <p:to x="100000" y="80000"/>
                                    </p:animScale>
                                    <p:animScale>
                                      <p:cBhvr>
                                        <p:cTn id="24" dur="166" decel="50000">
                                          <p:stCondLst>
                                            <p:cond delay="1338"/>
                                          </p:stCondLst>
                                        </p:cTn>
                                        <p:tgtEl>
                                          <p:spTgt spid="17"/>
                                        </p:tgtEl>
                                      </p:cBhvr>
                                      <p:to x="100000" y="100000"/>
                                    </p:animScale>
                                    <p:animScale>
                                      <p:cBhvr>
                                        <p:cTn id="25" dur="26">
                                          <p:stCondLst>
                                            <p:cond delay="1642"/>
                                          </p:stCondLst>
                                        </p:cTn>
                                        <p:tgtEl>
                                          <p:spTgt spid="17"/>
                                        </p:tgtEl>
                                      </p:cBhvr>
                                      <p:to x="100000" y="90000"/>
                                    </p:animScale>
                                    <p:animScale>
                                      <p:cBhvr>
                                        <p:cTn id="26" dur="166" decel="50000">
                                          <p:stCondLst>
                                            <p:cond delay="1668"/>
                                          </p:stCondLst>
                                        </p:cTn>
                                        <p:tgtEl>
                                          <p:spTgt spid="17"/>
                                        </p:tgtEl>
                                      </p:cBhvr>
                                      <p:to x="100000" y="100000"/>
                                    </p:animScale>
                                    <p:animScale>
                                      <p:cBhvr>
                                        <p:cTn id="27" dur="26">
                                          <p:stCondLst>
                                            <p:cond delay="1808"/>
                                          </p:stCondLst>
                                        </p:cTn>
                                        <p:tgtEl>
                                          <p:spTgt spid="17"/>
                                        </p:tgtEl>
                                      </p:cBhvr>
                                      <p:to x="100000" y="95000"/>
                                    </p:animScale>
                                    <p:animScale>
                                      <p:cBhvr>
                                        <p:cTn id="28" dur="166" decel="50000">
                                          <p:stCondLst>
                                            <p:cond delay="1834"/>
                                          </p:stCondLst>
                                        </p:cTn>
                                        <p:tgtEl>
                                          <p:spTgt spid="1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80">
                                          <p:stCondLst>
                                            <p:cond delay="0"/>
                                          </p:stCondLst>
                                        </p:cTn>
                                        <p:tgtEl>
                                          <p:spTgt spid="18"/>
                                        </p:tgtEl>
                                      </p:cBhvr>
                                    </p:animEffect>
                                    <p:anim calcmode="lin" valueType="num">
                                      <p:cBhvr>
                                        <p:cTn id="3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9" dur="26">
                                          <p:stCondLst>
                                            <p:cond delay="650"/>
                                          </p:stCondLst>
                                        </p:cTn>
                                        <p:tgtEl>
                                          <p:spTgt spid="18"/>
                                        </p:tgtEl>
                                      </p:cBhvr>
                                      <p:to x="100000" y="60000"/>
                                    </p:animScale>
                                    <p:animScale>
                                      <p:cBhvr>
                                        <p:cTn id="40" dur="166" decel="50000">
                                          <p:stCondLst>
                                            <p:cond delay="676"/>
                                          </p:stCondLst>
                                        </p:cTn>
                                        <p:tgtEl>
                                          <p:spTgt spid="18"/>
                                        </p:tgtEl>
                                      </p:cBhvr>
                                      <p:to x="100000" y="100000"/>
                                    </p:animScale>
                                    <p:animScale>
                                      <p:cBhvr>
                                        <p:cTn id="41" dur="26">
                                          <p:stCondLst>
                                            <p:cond delay="1312"/>
                                          </p:stCondLst>
                                        </p:cTn>
                                        <p:tgtEl>
                                          <p:spTgt spid="18"/>
                                        </p:tgtEl>
                                      </p:cBhvr>
                                      <p:to x="100000" y="80000"/>
                                    </p:animScale>
                                    <p:animScale>
                                      <p:cBhvr>
                                        <p:cTn id="42" dur="166" decel="50000">
                                          <p:stCondLst>
                                            <p:cond delay="1338"/>
                                          </p:stCondLst>
                                        </p:cTn>
                                        <p:tgtEl>
                                          <p:spTgt spid="18"/>
                                        </p:tgtEl>
                                      </p:cBhvr>
                                      <p:to x="100000" y="100000"/>
                                    </p:animScale>
                                    <p:animScale>
                                      <p:cBhvr>
                                        <p:cTn id="43" dur="26">
                                          <p:stCondLst>
                                            <p:cond delay="1642"/>
                                          </p:stCondLst>
                                        </p:cTn>
                                        <p:tgtEl>
                                          <p:spTgt spid="18"/>
                                        </p:tgtEl>
                                      </p:cBhvr>
                                      <p:to x="100000" y="90000"/>
                                    </p:animScale>
                                    <p:animScale>
                                      <p:cBhvr>
                                        <p:cTn id="44" dur="166" decel="50000">
                                          <p:stCondLst>
                                            <p:cond delay="1668"/>
                                          </p:stCondLst>
                                        </p:cTn>
                                        <p:tgtEl>
                                          <p:spTgt spid="18"/>
                                        </p:tgtEl>
                                      </p:cBhvr>
                                      <p:to x="100000" y="100000"/>
                                    </p:animScale>
                                    <p:animScale>
                                      <p:cBhvr>
                                        <p:cTn id="45" dur="26">
                                          <p:stCondLst>
                                            <p:cond delay="1808"/>
                                          </p:stCondLst>
                                        </p:cTn>
                                        <p:tgtEl>
                                          <p:spTgt spid="18"/>
                                        </p:tgtEl>
                                      </p:cBhvr>
                                      <p:to x="100000" y="95000"/>
                                    </p:animScale>
                                    <p:animScale>
                                      <p:cBhvr>
                                        <p:cTn id="46" dur="166" decel="50000">
                                          <p:stCondLst>
                                            <p:cond delay="1834"/>
                                          </p:stCondLst>
                                        </p:cTn>
                                        <p:tgtEl>
                                          <p:spTgt spid="1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470028"/>
                                        </p:tgtEl>
                                        <p:attrNameLst>
                                          <p:attrName>style.visibility</p:attrName>
                                        </p:attrNameLst>
                                      </p:cBhvr>
                                      <p:to>
                                        <p:strVal val="visible"/>
                                      </p:to>
                                    </p:set>
                                    <p:anim calcmode="lin" valueType="num">
                                      <p:cBhvr>
                                        <p:cTn id="51" dur="1000" fill="hold"/>
                                        <p:tgtEl>
                                          <p:spTgt spid="470028"/>
                                        </p:tgtEl>
                                        <p:attrNameLst>
                                          <p:attrName>ppt_x</p:attrName>
                                        </p:attrNameLst>
                                      </p:cBhvr>
                                      <p:tavLst>
                                        <p:tav tm="0">
                                          <p:val>
                                            <p:strVal val="#ppt_x-.2"/>
                                          </p:val>
                                        </p:tav>
                                        <p:tav tm="100000">
                                          <p:val>
                                            <p:strVal val="#ppt_x"/>
                                          </p:val>
                                        </p:tav>
                                      </p:tavLst>
                                    </p:anim>
                                    <p:anim calcmode="lin" valueType="num">
                                      <p:cBhvr>
                                        <p:cTn id="52" dur="1000" fill="hold"/>
                                        <p:tgtEl>
                                          <p:spTgt spid="470028"/>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70028"/>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470030"/>
                                        </p:tgtEl>
                                        <p:attrNameLst>
                                          <p:attrName>style.visibility</p:attrName>
                                        </p:attrNameLst>
                                      </p:cBhvr>
                                      <p:to>
                                        <p:strVal val="visible"/>
                                      </p:to>
                                    </p:set>
                                    <p:anim calcmode="lin" valueType="num">
                                      <p:cBhvr>
                                        <p:cTn id="58" dur="1000" fill="hold"/>
                                        <p:tgtEl>
                                          <p:spTgt spid="470030"/>
                                        </p:tgtEl>
                                        <p:attrNameLst>
                                          <p:attrName>ppt_x</p:attrName>
                                        </p:attrNameLst>
                                      </p:cBhvr>
                                      <p:tavLst>
                                        <p:tav tm="0">
                                          <p:val>
                                            <p:strVal val="#ppt_x-.2"/>
                                          </p:val>
                                        </p:tav>
                                        <p:tav tm="100000">
                                          <p:val>
                                            <p:strVal val="#ppt_x"/>
                                          </p:val>
                                        </p:tav>
                                      </p:tavLst>
                                    </p:anim>
                                    <p:anim calcmode="lin" valueType="num">
                                      <p:cBhvr>
                                        <p:cTn id="59" dur="1000" fill="hold"/>
                                        <p:tgtEl>
                                          <p:spTgt spid="470030"/>
                                        </p:tgtEl>
                                        <p:attrNameLst>
                                          <p:attrName>ppt_y</p:attrName>
                                        </p:attrNameLst>
                                      </p:cBhvr>
                                      <p:tavLst>
                                        <p:tav tm="0">
                                          <p:val>
                                            <p:strVal val="#ppt_y"/>
                                          </p:val>
                                        </p:tav>
                                        <p:tav tm="100000">
                                          <p:val>
                                            <p:strVal val="#ppt_y"/>
                                          </p:val>
                                        </p:tav>
                                      </p:tavLst>
                                    </p:anim>
                                    <p:animEffect transition="in" filter="wipe(right)" prLst="gradientSize: 0.1">
                                      <p:cBhvr>
                                        <p:cTn id="60" dur="1000"/>
                                        <p:tgtEl>
                                          <p:spTgt spid="470030"/>
                                        </p:tgtEl>
                                      </p:cBhvr>
                                    </p:animEffect>
                                  </p:childTnLst>
                                </p:cTn>
                              </p:par>
                            </p:childTnLst>
                          </p:cTn>
                        </p:par>
                        <p:par>
                          <p:cTn id="61" fill="hold">
                            <p:stCondLst>
                              <p:cond delay="1000"/>
                            </p:stCondLst>
                            <p:childTnLst>
                              <p:par>
                                <p:cTn id="62" presetID="9" presetClass="entr" presetSubtype="0" fill="hold" grpId="0" nodeType="afterEffect">
                                  <p:stCondLst>
                                    <p:cond delay="0"/>
                                  </p:stCondLst>
                                  <p:childTnLst>
                                    <p:set>
                                      <p:cBhvr>
                                        <p:cTn id="63" dur="1" fill="hold">
                                          <p:stCondLst>
                                            <p:cond delay="0"/>
                                          </p:stCondLst>
                                        </p:cTn>
                                        <p:tgtEl>
                                          <p:spTgt spid="470034"/>
                                        </p:tgtEl>
                                        <p:attrNameLst>
                                          <p:attrName>style.visibility</p:attrName>
                                        </p:attrNameLst>
                                      </p:cBhvr>
                                      <p:to>
                                        <p:strVal val="visible"/>
                                      </p:to>
                                    </p:set>
                                    <p:animEffect transition="in" filter="dissolve">
                                      <p:cBhvr>
                                        <p:cTn id="64" dur="500"/>
                                        <p:tgtEl>
                                          <p:spTgt spid="470034"/>
                                        </p:tgtEl>
                                      </p:cBhvr>
                                    </p:animEffect>
                                  </p:childTnLst>
                                </p:cTn>
                              </p:par>
                            </p:childTnLst>
                          </p:cTn>
                        </p:par>
                      </p:childTnLst>
                    </p:cTn>
                  </p:par>
                  <p:par>
                    <p:cTn id="65" fill="hold">
                      <p:stCondLst>
                        <p:cond delay="indefinite"/>
                      </p:stCondLst>
                      <p:childTnLst>
                        <p:par>
                          <p:cTn id="66" fill="hold">
                            <p:stCondLst>
                              <p:cond delay="0"/>
                            </p:stCondLst>
                            <p:childTnLst>
                              <p:par>
                                <p:cTn id="67" presetID="34" presetClass="entr" presetSubtype="0" fill="hold" grpId="0" nodeType="clickEffect">
                                  <p:stCondLst>
                                    <p:cond delay="0"/>
                                  </p:stCondLst>
                                  <p:childTnLst>
                                    <p:set>
                                      <p:cBhvr>
                                        <p:cTn id="68" dur="1" fill="hold">
                                          <p:stCondLst>
                                            <p:cond delay="0"/>
                                          </p:stCondLst>
                                        </p:cTn>
                                        <p:tgtEl>
                                          <p:spTgt spid="470025"/>
                                        </p:tgtEl>
                                        <p:attrNameLst>
                                          <p:attrName>style.visibility</p:attrName>
                                        </p:attrNameLst>
                                      </p:cBhvr>
                                      <p:to>
                                        <p:strVal val="visible"/>
                                      </p:to>
                                    </p:set>
                                    <p:anim from="(-#ppt_w/2)" to="(#ppt_x)" calcmode="lin" valueType="num">
                                      <p:cBhvr>
                                        <p:cTn id="69" dur="600" fill="hold">
                                          <p:stCondLst>
                                            <p:cond delay="0"/>
                                          </p:stCondLst>
                                        </p:cTn>
                                        <p:tgtEl>
                                          <p:spTgt spid="470025"/>
                                        </p:tgtEl>
                                        <p:attrNameLst>
                                          <p:attrName>ppt_x</p:attrName>
                                        </p:attrNameLst>
                                      </p:cBhvr>
                                    </p:anim>
                                    <p:anim from="0" to="-1.0" calcmode="lin" valueType="num">
                                      <p:cBhvr>
                                        <p:cTn id="70" dur="200" decel="50000" autoRev="1" fill="hold">
                                          <p:stCondLst>
                                            <p:cond delay="600"/>
                                          </p:stCondLst>
                                        </p:cTn>
                                        <p:tgtEl>
                                          <p:spTgt spid="470025"/>
                                        </p:tgtEl>
                                        <p:attrNameLst>
                                          <p:attrName>xshear</p:attrName>
                                        </p:attrNameLst>
                                      </p:cBhvr>
                                    </p:anim>
                                    <p:animScale>
                                      <p:cBhvr>
                                        <p:cTn id="71" dur="200" decel="100000" autoRev="1" fill="hold">
                                          <p:stCondLst>
                                            <p:cond delay="600"/>
                                          </p:stCondLst>
                                        </p:cTn>
                                        <p:tgtEl>
                                          <p:spTgt spid="470025"/>
                                        </p:tgtEl>
                                      </p:cBhvr>
                                      <p:from x="100000" y="100000"/>
                                      <p:to x="80000" y="100000"/>
                                    </p:animScale>
                                    <p:anim by="(#ppt_h/3+#ppt_w*0.1)" calcmode="lin" valueType="num">
                                      <p:cBhvr additive="sum">
                                        <p:cTn id="72" dur="200" decel="100000" autoRev="1" fill="hold">
                                          <p:stCondLst>
                                            <p:cond delay="600"/>
                                          </p:stCondLst>
                                        </p:cTn>
                                        <p:tgtEl>
                                          <p:spTgt spid="470025"/>
                                        </p:tgtEl>
                                        <p:attrNameLst>
                                          <p:attrName>ppt_x</p:attrName>
                                        </p:attrNameLst>
                                      </p:cBhvr>
                                    </p:anim>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470031"/>
                                        </p:tgtEl>
                                        <p:attrNameLst>
                                          <p:attrName>style.visibility</p:attrName>
                                        </p:attrNameLst>
                                      </p:cBhvr>
                                      <p:to>
                                        <p:strVal val="visible"/>
                                      </p:to>
                                    </p:set>
                                    <p:animEffect transition="in" filter="dissolve">
                                      <p:cBhvr>
                                        <p:cTn id="77" dur="500"/>
                                        <p:tgtEl>
                                          <p:spTgt spid="470031"/>
                                        </p:tgtEl>
                                      </p:cBhvr>
                                    </p:animEffect>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470033"/>
                                        </p:tgtEl>
                                        <p:attrNameLst>
                                          <p:attrName>style.visibility</p:attrName>
                                        </p:attrNameLst>
                                      </p:cBhvr>
                                      <p:to>
                                        <p:strVal val="visible"/>
                                      </p:to>
                                    </p:set>
                                    <p:anim calcmode="lin" valueType="num">
                                      <p:cBhvr>
                                        <p:cTn id="82" dur="1000" fill="hold"/>
                                        <p:tgtEl>
                                          <p:spTgt spid="470033"/>
                                        </p:tgtEl>
                                        <p:attrNameLst>
                                          <p:attrName>ppt_x</p:attrName>
                                        </p:attrNameLst>
                                      </p:cBhvr>
                                      <p:tavLst>
                                        <p:tav tm="0">
                                          <p:val>
                                            <p:strVal val="#ppt_x-.2"/>
                                          </p:val>
                                        </p:tav>
                                        <p:tav tm="100000">
                                          <p:val>
                                            <p:strVal val="#ppt_x"/>
                                          </p:val>
                                        </p:tav>
                                      </p:tavLst>
                                    </p:anim>
                                    <p:anim calcmode="lin" valueType="num">
                                      <p:cBhvr>
                                        <p:cTn id="83" dur="1000" fill="hold"/>
                                        <p:tgtEl>
                                          <p:spTgt spid="470033"/>
                                        </p:tgtEl>
                                        <p:attrNameLst>
                                          <p:attrName>ppt_y</p:attrName>
                                        </p:attrNameLst>
                                      </p:cBhvr>
                                      <p:tavLst>
                                        <p:tav tm="0">
                                          <p:val>
                                            <p:strVal val="#ppt_y"/>
                                          </p:val>
                                        </p:tav>
                                        <p:tav tm="100000">
                                          <p:val>
                                            <p:strVal val="#ppt_y"/>
                                          </p:val>
                                        </p:tav>
                                      </p:tavLst>
                                    </p:anim>
                                    <p:animEffect transition="in" filter="wipe(right)" prLst="gradientSize: 0.1">
                                      <p:cBhvr>
                                        <p:cTn id="84" dur="1000"/>
                                        <p:tgtEl>
                                          <p:spTgt spid="470033"/>
                                        </p:tgtEl>
                                      </p:cBhvr>
                                    </p:animEffect>
                                  </p:childTnLst>
                                </p:cTn>
                              </p:par>
                            </p:childTnLst>
                          </p:cTn>
                        </p:par>
                      </p:childTnLst>
                    </p:cTn>
                  </p:par>
                  <p:par>
                    <p:cTn id="85" fill="hold">
                      <p:stCondLst>
                        <p:cond delay="indefinite"/>
                      </p:stCondLst>
                      <p:childTnLst>
                        <p:par>
                          <p:cTn id="86" fill="hold">
                            <p:stCondLst>
                              <p:cond delay="0"/>
                            </p:stCondLst>
                            <p:childTnLst>
                              <p:par>
                                <p:cTn id="87" presetID="56" presetClass="entr" presetSubtype="0" fill="hold" grpId="0" nodeType="clickEffect">
                                  <p:stCondLst>
                                    <p:cond delay="0"/>
                                  </p:stCondLst>
                                  <p:iterate type="lt">
                                    <p:tmPct val="10000"/>
                                  </p:iterate>
                                  <p:childTnLst>
                                    <p:set>
                                      <p:cBhvr>
                                        <p:cTn id="88" dur="1" fill="hold">
                                          <p:stCondLst>
                                            <p:cond delay="0"/>
                                          </p:stCondLst>
                                        </p:cTn>
                                        <p:tgtEl>
                                          <p:spTgt spid="470038"/>
                                        </p:tgtEl>
                                        <p:attrNameLst>
                                          <p:attrName>style.visibility</p:attrName>
                                        </p:attrNameLst>
                                      </p:cBhvr>
                                      <p:to>
                                        <p:strVal val="visible"/>
                                      </p:to>
                                    </p:set>
                                    <p:anim by="(-#ppt_w*2)" calcmode="lin" valueType="num">
                                      <p:cBhvr rctx="PPT">
                                        <p:cTn id="89" dur="500" autoRev="1" fill="hold">
                                          <p:stCondLst>
                                            <p:cond delay="0"/>
                                          </p:stCondLst>
                                        </p:cTn>
                                        <p:tgtEl>
                                          <p:spTgt spid="470038"/>
                                        </p:tgtEl>
                                        <p:attrNameLst>
                                          <p:attrName>ppt_w</p:attrName>
                                        </p:attrNameLst>
                                      </p:cBhvr>
                                    </p:anim>
                                    <p:anim by="(#ppt_w*0.50)" calcmode="lin" valueType="num">
                                      <p:cBhvr>
                                        <p:cTn id="90" dur="500" decel="50000" autoRev="1" fill="hold">
                                          <p:stCondLst>
                                            <p:cond delay="0"/>
                                          </p:stCondLst>
                                        </p:cTn>
                                        <p:tgtEl>
                                          <p:spTgt spid="470038"/>
                                        </p:tgtEl>
                                        <p:attrNameLst>
                                          <p:attrName>ppt_x</p:attrName>
                                        </p:attrNameLst>
                                      </p:cBhvr>
                                    </p:anim>
                                    <p:anim from="(-#ppt_h/2)" to="(#ppt_y)" calcmode="lin" valueType="num">
                                      <p:cBhvr>
                                        <p:cTn id="91" dur="1000" fill="hold">
                                          <p:stCondLst>
                                            <p:cond delay="0"/>
                                          </p:stCondLst>
                                        </p:cTn>
                                        <p:tgtEl>
                                          <p:spTgt spid="470038"/>
                                        </p:tgtEl>
                                        <p:attrNameLst>
                                          <p:attrName>ppt_y</p:attrName>
                                        </p:attrNameLst>
                                      </p:cBhvr>
                                    </p:anim>
                                    <p:animRot by="21600000">
                                      <p:cBhvr>
                                        <p:cTn id="92" dur="1000" fill="hold">
                                          <p:stCondLst>
                                            <p:cond delay="0"/>
                                          </p:stCondLst>
                                        </p:cTn>
                                        <p:tgtEl>
                                          <p:spTgt spid="470038"/>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nodeType="clickEffect">
                                  <p:stCondLst>
                                    <p:cond delay="0"/>
                                  </p:stCondLst>
                                  <p:childTnLst>
                                    <p:set>
                                      <p:cBhvr>
                                        <p:cTn id="96" dur="1" fill="hold">
                                          <p:stCondLst>
                                            <p:cond delay="0"/>
                                          </p:stCondLst>
                                        </p:cTn>
                                        <p:tgtEl>
                                          <p:spTgt spid="470036"/>
                                        </p:tgtEl>
                                        <p:attrNameLst>
                                          <p:attrName>style.visibility</p:attrName>
                                        </p:attrNameLst>
                                      </p:cBhvr>
                                      <p:to>
                                        <p:strVal val="visible"/>
                                      </p:to>
                                    </p:set>
                                    <p:anim calcmode="lin" valueType="num">
                                      <p:cBhvr>
                                        <p:cTn id="97" dur="1000" fill="hold"/>
                                        <p:tgtEl>
                                          <p:spTgt spid="470036"/>
                                        </p:tgtEl>
                                        <p:attrNameLst>
                                          <p:attrName>ppt_x</p:attrName>
                                        </p:attrNameLst>
                                      </p:cBhvr>
                                      <p:tavLst>
                                        <p:tav tm="0">
                                          <p:val>
                                            <p:strVal val="#ppt_x-.2"/>
                                          </p:val>
                                        </p:tav>
                                        <p:tav tm="100000">
                                          <p:val>
                                            <p:strVal val="#ppt_x"/>
                                          </p:val>
                                        </p:tav>
                                      </p:tavLst>
                                    </p:anim>
                                    <p:anim calcmode="lin" valueType="num">
                                      <p:cBhvr>
                                        <p:cTn id="98" dur="1000" fill="hold"/>
                                        <p:tgtEl>
                                          <p:spTgt spid="470036"/>
                                        </p:tgtEl>
                                        <p:attrNameLst>
                                          <p:attrName>ppt_y</p:attrName>
                                        </p:attrNameLst>
                                      </p:cBhvr>
                                      <p:tavLst>
                                        <p:tav tm="0">
                                          <p:val>
                                            <p:strVal val="#ppt_y"/>
                                          </p:val>
                                        </p:tav>
                                        <p:tav tm="100000">
                                          <p:val>
                                            <p:strVal val="#ppt_y"/>
                                          </p:val>
                                        </p:tav>
                                      </p:tavLst>
                                    </p:anim>
                                    <p:animEffect transition="in" filter="wipe(right)" prLst="gradientSize: 0.1">
                                      <p:cBhvr>
                                        <p:cTn id="99" dur="1000"/>
                                        <p:tgtEl>
                                          <p:spTgt spid="470036"/>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entr" presetSubtype="0" fill="hold" grpId="0" nodeType="clickEffect">
                                  <p:stCondLst>
                                    <p:cond delay="0"/>
                                  </p:stCondLst>
                                  <p:childTnLst>
                                    <p:set>
                                      <p:cBhvr>
                                        <p:cTn id="103" dur="1" fill="hold">
                                          <p:stCondLst>
                                            <p:cond delay="0"/>
                                          </p:stCondLst>
                                        </p:cTn>
                                        <p:tgtEl>
                                          <p:spTgt spid="470039"/>
                                        </p:tgtEl>
                                        <p:attrNameLst>
                                          <p:attrName>style.visibility</p:attrName>
                                        </p:attrNameLst>
                                      </p:cBhvr>
                                      <p:to>
                                        <p:strVal val="visible"/>
                                      </p:to>
                                    </p:set>
                                    <p:animEffect transition="in" filter="fade">
                                      <p:cBhvr>
                                        <p:cTn id="104" dur="2000"/>
                                        <p:tgtEl>
                                          <p:spTgt spid="470039"/>
                                        </p:tgtEl>
                                      </p:cBhvr>
                                    </p:animEffect>
                                    <p:anim calcmode="lin" valueType="num">
                                      <p:cBhvr>
                                        <p:cTn id="105" dur="2000" fill="hold"/>
                                        <p:tgtEl>
                                          <p:spTgt spid="470039"/>
                                        </p:tgtEl>
                                        <p:attrNameLst>
                                          <p:attrName>style.rotation</p:attrName>
                                        </p:attrNameLst>
                                      </p:cBhvr>
                                      <p:tavLst>
                                        <p:tav tm="0">
                                          <p:val>
                                            <p:fltVal val="720"/>
                                          </p:val>
                                        </p:tav>
                                        <p:tav tm="100000">
                                          <p:val>
                                            <p:fltVal val="0"/>
                                          </p:val>
                                        </p:tav>
                                      </p:tavLst>
                                    </p:anim>
                                    <p:anim calcmode="lin" valueType="num">
                                      <p:cBhvr>
                                        <p:cTn id="106" dur="2000" fill="hold"/>
                                        <p:tgtEl>
                                          <p:spTgt spid="470039"/>
                                        </p:tgtEl>
                                        <p:attrNameLst>
                                          <p:attrName>ppt_h</p:attrName>
                                        </p:attrNameLst>
                                      </p:cBhvr>
                                      <p:tavLst>
                                        <p:tav tm="0">
                                          <p:val>
                                            <p:fltVal val="0"/>
                                          </p:val>
                                        </p:tav>
                                        <p:tav tm="100000">
                                          <p:val>
                                            <p:strVal val="#ppt_h"/>
                                          </p:val>
                                        </p:tav>
                                      </p:tavLst>
                                    </p:anim>
                                    <p:anim calcmode="lin" valueType="num">
                                      <p:cBhvr>
                                        <p:cTn id="107" dur="2000" fill="hold"/>
                                        <p:tgtEl>
                                          <p:spTgt spid="470039"/>
                                        </p:tgtEl>
                                        <p:attrNameLst>
                                          <p:attrName>ppt_w</p:attrName>
                                        </p:attrNameLst>
                                      </p:cBhvr>
                                      <p:tavLst>
                                        <p:tav tm="0">
                                          <p:val>
                                            <p:fltVal val="0"/>
                                          </p:val>
                                        </p:tav>
                                        <p:tav tm="100000">
                                          <p:val>
                                            <p:strVal val="#ppt_w"/>
                                          </p:val>
                                        </p:tav>
                                      </p:tavLst>
                                    </p:anim>
                                  </p:childTnLst>
                                </p:cTn>
                              </p:par>
                              <p:par>
                                <p:cTn id="108" presetID="35" presetClass="entr" presetSubtype="0" fill="hold" grpId="0" nodeType="withEffect">
                                  <p:stCondLst>
                                    <p:cond delay="0"/>
                                  </p:stCondLst>
                                  <p:childTnLst>
                                    <p:set>
                                      <p:cBhvr>
                                        <p:cTn id="109" dur="1" fill="hold">
                                          <p:stCondLst>
                                            <p:cond delay="0"/>
                                          </p:stCondLst>
                                        </p:cTn>
                                        <p:tgtEl>
                                          <p:spTgt spid="470040"/>
                                        </p:tgtEl>
                                        <p:attrNameLst>
                                          <p:attrName>style.visibility</p:attrName>
                                        </p:attrNameLst>
                                      </p:cBhvr>
                                      <p:to>
                                        <p:strVal val="visible"/>
                                      </p:to>
                                    </p:set>
                                    <p:animEffect transition="in" filter="fade">
                                      <p:cBhvr>
                                        <p:cTn id="110" dur="2000"/>
                                        <p:tgtEl>
                                          <p:spTgt spid="470040"/>
                                        </p:tgtEl>
                                      </p:cBhvr>
                                    </p:animEffect>
                                    <p:anim calcmode="lin" valueType="num">
                                      <p:cBhvr>
                                        <p:cTn id="111" dur="2000" fill="hold"/>
                                        <p:tgtEl>
                                          <p:spTgt spid="470040"/>
                                        </p:tgtEl>
                                        <p:attrNameLst>
                                          <p:attrName>style.rotation</p:attrName>
                                        </p:attrNameLst>
                                      </p:cBhvr>
                                      <p:tavLst>
                                        <p:tav tm="0">
                                          <p:val>
                                            <p:fltVal val="720"/>
                                          </p:val>
                                        </p:tav>
                                        <p:tav tm="100000">
                                          <p:val>
                                            <p:fltVal val="0"/>
                                          </p:val>
                                        </p:tav>
                                      </p:tavLst>
                                    </p:anim>
                                    <p:anim calcmode="lin" valueType="num">
                                      <p:cBhvr>
                                        <p:cTn id="112" dur="2000" fill="hold"/>
                                        <p:tgtEl>
                                          <p:spTgt spid="470040"/>
                                        </p:tgtEl>
                                        <p:attrNameLst>
                                          <p:attrName>ppt_h</p:attrName>
                                        </p:attrNameLst>
                                      </p:cBhvr>
                                      <p:tavLst>
                                        <p:tav tm="0">
                                          <p:val>
                                            <p:fltVal val="0"/>
                                          </p:val>
                                        </p:tav>
                                        <p:tav tm="100000">
                                          <p:val>
                                            <p:strVal val="#ppt_h"/>
                                          </p:val>
                                        </p:tav>
                                      </p:tavLst>
                                    </p:anim>
                                    <p:anim calcmode="lin" valueType="num">
                                      <p:cBhvr>
                                        <p:cTn id="113" dur="2000" fill="hold"/>
                                        <p:tgtEl>
                                          <p:spTgt spid="470040"/>
                                        </p:tgtEl>
                                        <p:attrNameLst>
                                          <p:attrName>ppt_w</p:attrName>
                                        </p:attrNameLst>
                                      </p:cBhvr>
                                      <p:tavLst>
                                        <p:tav tm="0">
                                          <p:val>
                                            <p:fltVal val="0"/>
                                          </p:val>
                                        </p:tav>
                                        <p:tav tm="100000">
                                          <p:val>
                                            <p:strVal val="#ppt_w"/>
                                          </p:val>
                                        </p:tav>
                                      </p:tavLst>
                                    </p:anim>
                                  </p:childTnLst>
                                </p:cTn>
                              </p:par>
                            </p:childTnLst>
                          </p:cTn>
                        </p:par>
                      </p:childTnLst>
                    </p:cTn>
                  </p:par>
                  <p:par>
                    <p:cTn id="114" fill="hold">
                      <p:stCondLst>
                        <p:cond delay="indefinite"/>
                      </p:stCondLst>
                      <p:childTnLst>
                        <p:par>
                          <p:cTn id="115" fill="hold">
                            <p:stCondLst>
                              <p:cond delay="0"/>
                            </p:stCondLst>
                            <p:childTnLst>
                              <p:par>
                                <p:cTn id="116" presetID="29" presetClass="entr" presetSubtype="0" fill="hold" grpId="0" nodeType="clickEffect">
                                  <p:stCondLst>
                                    <p:cond delay="0"/>
                                  </p:stCondLst>
                                  <p:childTnLst>
                                    <p:set>
                                      <p:cBhvr>
                                        <p:cTn id="117" dur="1" fill="hold">
                                          <p:stCondLst>
                                            <p:cond delay="0"/>
                                          </p:stCondLst>
                                        </p:cTn>
                                        <p:tgtEl>
                                          <p:spTgt spid="470037"/>
                                        </p:tgtEl>
                                        <p:attrNameLst>
                                          <p:attrName>style.visibility</p:attrName>
                                        </p:attrNameLst>
                                      </p:cBhvr>
                                      <p:to>
                                        <p:strVal val="visible"/>
                                      </p:to>
                                    </p:set>
                                    <p:anim calcmode="lin" valueType="num">
                                      <p:cBhvr>
                                        <p:cTn id="118" dur="1000" fill="hold"/>
                                        <p:tgtEl>
                                          <p:spTgt spid="470037"/>
                                        </p:tgtEl>
                                        <p:attrNameLst>
                                          <p:attrName>ppt_x</p:attrName>
                                        </p:attrNameLst>
                                      </p:cBhvr>
                                      <p:tavLst>
                                        <p:tav tm="0">
                                          <p:val>
                                            <p:strVal val="#ppt_x-.2"/>
                                          </p:val>
                                        </p:tav>
                                        <p:tav tm="100000">
                                          <p:val>
                                            <p:strVal val="#ppt_x"/>
                                          </p:val>
                                        </p:tav>
                                      </p:tavLst>
                                    </p:anim>
                                    <p:anim calcmode="lin" valueType="num">
                                      <p:cBhvr>
                                        <p:cTn id="119" dur="1000" fill="hold"/>
                                        <p:tgtEl>
                                          <p:spTgt spid="470037"/>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470037"/>
                                        </p:tgtEl>
                                      </p:cBhvr>
                                    </p:animEffect>
                                  </p:childTnLst>
                                </p:cTn>
                              </p:par>
                            </p:childTnLst>
                          </p:cTn>
                        </p:par>
                        <p:par>
                          <p:cTn id="121" fill="hold">
                            <p:stCondLst>
                              <p:cond delay="1000"/>
                            </p:stCondLst>
                            <p:childTnLst>
                              <p:par>
                                <p:cTn id="122" presetID="9" presetClass="entr" presetSubtype="0" fill="hold" grpId="0" nodeType="afterEffect">
                                  <p:stCondLst>
                                    <p:cond delay="0"/>
                                  </p:stCondLst>
                                  <p:childTnLst>
                                    <p:set>
                                      <p:cBhvr>
                                        <p:cTn id="123" dur="1" fill="hold">
                                          <p:stCondLst>
                                            <p:cond delay="0"/>
                                          </p:stCondLst>
                                        </p:cTn>
                                        <p:tgtEl>
                                          <p:spTgt spid="470035"/>
                                        </p:tgtEl>
                                        <p:attrNameLst>
                                          <p:attrName>style.visibility</p:attrName>
                                        </p:attrNameLst>
                                      </p:cBhvr>
                                      <p:to>
                                        <p:strVal val="visible"/>
                                      </p:to>
                                    </p:set>
                                    <p:animEffect transition="in" filter="dissolve">
                                      <p:cBhvr>
                                        <p:cTn id="124" dur="500"/>
                                        <p:tgtEl>
                                          <p:spTgt spid="47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34" grpId="0" animBg="1"/>
      <p:bldP spid="470025" grpId="0"/>
      <p:bldP spid="470030" grpId="0"/>
      <p:bldP spid="470033" grpId="0"/>
      <p:bldP spid="470035" grpId="0" animBg="1"/>
      <p:bldP spid="470037" grpId="0"/>
      <p:bldP spid="470038" grpId="0"/>
      <p:bldP spid="470039" grpId="0" animBg="1"/>
      <p:bldP spid="4700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6" name="Rectangle 6"/>
          <p:cNvSpPr>
            <a:spLocks noChangeArrowheads="1"/>
          </p:cNvSpPr>
          <p:nvPr/>
        </p:nvSpPr>
        <p:spPr bwMode="auto">
          <a:xfrm>
            <a:off x="6535738" y="5264150"/>
            <a:ext cx="1147762" cy="593725"/>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71042" name="Text Box 2"/>
          <p:cNvSpPr txBox="1">
            <a:spLocks noChangeArrowheads="1"/>
          </p:cNvSpPr>
          <p:nvPr/>
        </p:nvSpPr>
        <p:spPr bwMode="auto">
          <a:xfrm>
            <a:off x="5911850" y="4159250"/>
            <a:ext cx="1936750" cy="519113"/>
          </a:xfrm>
          <a:prstGeom prst="rect">
            <a:avLst/>
          </a:prstGeom>
          <a:noFill/>
          <a:ln w="9525">
            <a:noFill/>
            <a:miter lim="800000"/>
            <a:headEnd/>
            <a:tailEnd/>
          </a:ln>
        </p:spPr>
        <p:txBody>
          <a:bodyPr wrap="none">
            <a:spAutoFit/>
          </a:bodyPr>
          <a:lstStyle/>
          <a:p>
            <a:pPr algn="l"/>
            <a:r>
              <a:rPr lang="en-US">
                <a:solidFill>
                  <a:srgbClr val="000000"/>
                </a:solidFill>
              </a:rPr>
              <a:t>= 96,320 C</a:t>
            </a:r>
          </a:p>
        </p:txBody>
      </p:sp>
      <p:sp>
        <p:nvSpPr>
          <p:cNvPr id="12295" name="Rectangle 8"/>
          <p:cNvSpPr>
            <a:spLocks noChangeArrowheads="1"/>
          </p:cNvSpPr>
          <p:nvPr/>
        </p:nvSpPr>
        <p:spPr bwMode="auto">
          <a:xfrm>
            <a:off x="857250" y="1425575"/>
            <a:ext cx="4938713" cy="1373188"/>
          </a:xfrm>
          <a:prstGeom prst="rect">
            <a:avLst/>
          </a:prstGeom>
          <a:noFill/>
          <a:ln w="15875" algn="ctr">
            <a:noFill/>
            <a:miter lim="800000"/>
            <a:headEnd/>
            <a:tailEnd/>
          </a:ln>
        </p:spPr>
        <p:txBody>
          <a:bodyPr wrap="none" anchor="ctr">
            <a:spAutoFit/>
          </a:bodyPr>
          <a:lstStyle/>
          <a:p>
            <a:pPr algn="l"/>
            <a:r>
              <a:rPr lang="en-US">
                <a:solidFill>
                  <a:srgbClr val="FF0000"/>
                </a:solidFill>
              </a:rPr>
              <a:t>If 1.0 mole of e</a:t>
            </a:r>
            <a:r>
              <a:rPr lang="en-US" baseline="30000">
                <a:solidFill>
                  <a:srgbClr val="FF0000"/>
                </a:solidFill>
              </a:rPr>
              <a:t>–</a:t>
            </a:r>
            <a:r>
              <a:rPr lang="en-US">
                <a:solidFill>
                  <a:srgbClr val="FF0000"/>
                </a:solidFill>
              </a:rPr>
              <a:t> flow through</a:t>
            </a:r>
          </a:p>
          <a:p>
            <a:pPr algn="l"/>
            <a:r>
              <a:rPr lang="en-US">
                <a:solidFill>
                  <a:srgbClr val="FF0000"/>
                </a:solidFill>
              </a:rPr>
              <a:t>an appliance in 5.6 hours, find</a:t>
            </a:r>
          </a:p>
          <a:p>
            <a:pPr algn="l"/>
            <a:r>
              <a:rPr lang="en-US">
                <a:solidFill>
                  <a:srgbClr val="FF0000"/>
                </a:solidFill>
              </a:rPr>
              <a:t>current pulled by appliance.</a:t>
            </a:r>
          </a:p>
        </p:txBody>
      </p:sp>
      <p:graphicFrame>
        <p:nvGraphicFramePr>
          <p:cNvPr id="471049" name="Object 9"/>
          <p:cNvGraphicFramePr>
            <a:graphicFrameLocks noChangeAspect="1"/>
          </p:cNvGraphicFramePr>
          <p:nvPr/>
        </p:nvGraphicFramePr>
        <p:xfrm>
          <a:off x="3357563" y="4024313"/>
          <a:ext cx="2528887" cy="995362"/>
        </p:xfrm>
        <a:graphic>
          <a:graphicData uri="http://schemas.openxmlformats.org/presentationml/2006/ole">
            <mc:AlternateContent xmlns:mc="http://schemas.openxmlformats.org/markup-compatibility/2006">
              <mc:Choice xmlns:v="urn:schemas-microsoft-com:vml" Requires="v">
                <p:oleObj spid="_x0000_s17494" name="Equation" r:id="rId3" imgW="2527200" imgH="990360" progId="Equation.3">
                  <p:embed/>
                </p:oleObj>
              </mc:Choice>
              <mc:Fallback>
                <p:oleObj name="Equation" r:id="rId3" imgW="2527200" imgH="990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4024313"/>
                        <a:ext cx="2528887"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51" name="Text Box 11"/>
          <p:cNvSpPr txBox="1">
            <a:spLocks noChangeArrowheads="1"/>
          </p:cNvSpPr>
          <p:nvPr/>
        </p:nvSpPr>
        <p:spPr bwMode="auto">
          <a:xfrm>
            <a:off x="966788" y="4159250"/>
            <a:ext cx="2351087" cy="519113"/>
          </a:xfrm>
          <a:prstGeom prst="rect">
            <a:avLst/>
          </a:prstGeom>
          <a:noFill/>
          <a:ln w="9525">
            <a:noFill/>
            <a:miter lim="800000"/>
            <a:headEnd/>
            <a:tailEnd/>
          </a:ln>
        </p:spPr>
        <p:txBody>
          <a:bodyPr wrap="none">
            <a:spAutoFit/>
          </a:bodyPr>
          <a:lstStyle/>
          <a:p>
            <a:pPr algn="l"/>
            <a:r>
              <a:rPr lang="en-US">
                <a:solidFill>
                  <a:srgbClr val="000000"/>
                </a:solidFill>
              </a:rPr>
              <a:t>6.02 x 10</a:t>
            </a:r>
            <a:r>
              <a:rPr lang="en-US" baseline="30000">
                <a:solidFill>
                  <a:srgbClr val="000000"/>
                </a:solidFill>
              </a:rPr>
              <a:t>23</a:t>
            </a:r>
            <a:r>
              <a:rPr lang="en-US">
                <a:solidFill>
                  <a:srgbClr val="000000"/>
                </a:solidFill>
              </a:rPr>
              <a:t> e</a:t>
            </a:r>
            <a:r>
              <a:rPr lang="en-US" baseline="30000">
                <a:solidFill>
                  <a:srgbClr val="000000"/>
                </a:solidFill>
              </a:rPr>
              <a:t>–</a:t>
            </a:r>
          </a:p>
        </p:txBody>
      </p:sp>
      <p:sp>
        <p:nvSpPr>
          <p:cNvPr id="471052" name="Line 12"/>
          <p:cNvSpPr>
            <a:spLocks noChangeShapeType="1"/>
          </p:cNvSpPr>
          <p:nvPr/>
        </p:nvSpPr>
        <p:spPr bwMode="auto">
          <a:xfrm flipV="1">
            <a:off x="2827338" y="4219575"/>
            <a:ext cx="377825" cy="471488"/>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471053" name="Line 13"/>
          <p:cNvSpPr>
            <a:spLocks noChangeShapeType="1"/>
          </p:cNvSpPr>
          <p:nvPr/>
        </p:nvSpPr>
        <p:spPr bwMode="auto">
          <a:xfrm flipV="1">
            <a:off x="4519613" y="4532313"/>
            <a:ext cx="377825" cy="471487"/>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graphicFrame>
        <p:nvGraphicFramePr>
          <p:cNvPr id="471054" name="Object 14"/>
          <p:cNvGraphicFramePr>
            <a:graphicFrameLocks noChangeAspect="1"/>
          </p:cNvGraphicFramePr>
          <p:nvPr/>
        </p:nvGraphicFramePr>
        <p:xfrm>
          <a:off x="1539875" y="5146675"/>
          <a:ext cx="1166813" cy="838200"/>
        </p:xfrm>
        <a:graphic>
          <a:graphicData uri="http://schemas.openxmlformats.org/presentationml/2006/ole">
            <mc:AlternateContent xmlns:mc="http://schemas.openxmlformats.org/markup-compatibility/2006">
              <mc:Choice xmlns:v="urn:schemas-microsoft-com:vml" Requires="v">
                <p:oleObj spid="_x0000_s17495" name="Equation" r:id="rId5" imgW="1168200" imgH="838080" progId="Equation.3">
                  <p:embed/>
                </p:oleObj>
              </mc:Choice>
              <mc:Fallback>
                <p:oleObj name="Equation" r:id="rId5" imgW="116820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875" y="5146675"/>
                        <a:ext cx="11668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56" name="Object 16"/>
          <p:cNvGraphicFramePr>
            <a:graphicFrameLocks noChangeAspect="1"/>
          </p:cNvGraphicFramePr>
          <p:nvPr/>
        </p:nvGraphicFramePr>
        <p:xfrm>
          <a:off x="2898775" y="5143500"/>
          <a:ext cx="2968625" cy="1066800"/>
        </p:xfrm>
        <a:graphic>
          <a:graphicData uri="http://schemas.openxmlformats.org/presentationml/2006/ole">
            <mc:AlternateContent xmlns:mc="http://schemas.openxmlformats.org/markup-compatibility/2006">
              <mc:Choice xmlns:v="urn:schemas-microsoft-com:vml" Requires="v">
                <p:oleObj spid="_x0000_s17496" name="Equation" r:id="rId7" imgW="2971800" imgH="1066680" progId="Equation.3">
                  <p:embed/>
                </p:oleObj>
              </mc:Choice>
              <mc:Fallback>
                <p:oleObj name="Equation" r:id="rId7" imgW="2971800" imgH="1066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8775" y="5143500"/>
                        <a:ext cx="296862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57" name="Text Box 17"/>
          <p:cNvSpPr txBox="1">
            <a:spLocks noChangeArrowheads="1"/>
          </p:cNvSpPr>
          <p:nvPr/>
        </p:nvSpPr>
        <p:spPr bwMode="auto">
          <a:xfrm>
            <a:off x="6086475" y="5319713"/>
            <a:ext cx="1517650" cy="519112"/>
          </a:xfrm>
          <a:prstGeom prst="rect">
            <a:avLst/>
          </a:prstGeom>
          <a:noFill/>
          <a:ln w="9525">
            <a:noFill/>
            <a:miter lim="800000"/>
            <a:headEnd/>
            <a:tailEnd/>
          </a:ln>
        </p:spPr>
        <p:txBody>
          <a:bodyPr wrap="none">
            <a:spAutoFit/>
          </a:bodyPr>
          <a:lstStyle/>
          <a:p>
            <a:pPr algn="l"/>
            <a:r>
              <a:rPr lang="en-US">
                <a:solidFill>
                  <a:srgbClr val="000000"/>
                </a:solidFill>
              </a:rPr>
              <a:t>=   4.8 A</a:t>
            </a:r>
          </a:p>
        </p:txBody>
      </p:sp>
      <p:sp>
        <p:nvSpPr>
          <p:cNvPr id="471058" name="Line 18"/>
          <p:cNvSpPr>
            <a:spLocks noChangeShapeType="1"/>
          </p:cNvSpPr>
          <p:nvPr/>
        </p:nvSpPr>
        <p:spPr bwMode="auto">
          <a:xfrm flipH="1" flipV="1">
            <a:off x="3868738" y="5667375"/>
            <a:ext cx="377825" cy="471488"/>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471059" name="Line 19"/>
          <p:cNvSpPr>
            <a:spLocks noChangeShapeType="1"/>
          </p:cNvSpPr>
          <p:nvPr/>
        </p:nvSpPr>
        <p:spPr bwMode="auto">
          <a:xfrm flipH="1" flipV="1">
            <a:off x="5467350" y="5845175"/>
            <a:ext cx="377825" cy="471488"/>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pic>
        <p:nvPicPr>
          <p:cNvPr id="12302" name="Picture 16" descr="http://www.blavish.com/wp-content/uploads/2006/04/LG%20interactive%20refrigerator.jpg"/>
          <p:cNvPicPr>
            <a:picLocks noChangeAspect="1" noChangeArrowheads="1"/>
          </p:cNvPicPr>
          <p:nvPr/>
        </p:nvPicPr>
        <p:blipFill>
          <a:blip r:embed="rId9" cstate="print"/>
          <a:srcRect/>
          <a:stretch>
            <a:fillRect/>
          </a:stretch>
        </p:blipFill>
        <p:spPr bwMode="auto">
          <a:xfrm>
            <a:off x="6430963" y="149225"/>
            <a:ext cx="2593975" cy="3856038"/>
          </a:xfrm>
          <a:prstGeom prst="rect">
            <a:avLst/>
          </a:prstGeom>
          <a:noFill/>
          <a:ln w="9525">
            <a:noFill/>
            <a:miter lim="800000"/>
            <a:headEnd/>
            <a:tailEnd/>
          </a:ln>
        </p:spPr>
      </p:pic>
    </p:spTree>
    <p:extLst>
      <p:ext uri="{BB962C8B-B14F-4D97-AF65-F5344CB8AC3E}">
        <p14:creationId xmlns:p14="http://schemas.microsoft.com/office/powerpoint/2010/main" val="863590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71051"/>
                                        </p:tgtEl>
                                        <p:attrNameLst>
                                          <p:attrName>style.visibility</p:attrName>
                                        </p:attrNameLst>
                                      </p:cBhvr>
                                      <p:to>
                                        <p:strVal val="visible"/>
                                      </p:to>
                                    </p:set>
                                    <p:anim by="(-#ppt_w*2)" calcmode="lin" valueType="num">
                                      <p:cBhvr rctx="PPT">
                                        <p:cTn id="7" dur="500" autoRev="1" fill="hold">
                                          <p:stCondLst>
                                            <p:cond delay="0"/>
                                          </p:stCondLst>
                                        </p:cTn>
                                        <p:tgtEl>
                                          <p:spTgt spid="471051"/>
                                        </p:tgtEl>
                                        <p:attrNameLst>
                                          <p:attrName>ppt_w</p:attrName>
                                        </p:attrNameLst>
                                      </p:cBhvr>
                                    </p:anim>
                                    <p:anim by="(#ppt_w*0.50)" calcmode="lin" valueType="num">
                                      <p:cBhvr>
                                        <p:cTn id="8" dur="500" decel="50000" autoRev="1" fill="hold">
                                          <p:stCondLst>
                                            <p:cond delay="0"/>
                                          </p:stCondLst>
                                        </p:cTn>
                                        <p:tgtEl>
                                          <p:spTgt spid="471051"/>
                                        </p:tgtEl>
                                        <p:attrNameLst>
                                          <p:attrName>ppt_x</p:attrName>
                                        </p:attrNameLst>
                                      </p:cBhvr>
                                    </p:anim>
                                    <p:anim from="(-#ppt_h/2)" to="(#ppt_y)" calcmode="lin" valueType="num">
                                      <p:cBhvr>
                                        <p:cTn id="9" dur="1000" fill="hold">
                                          <p:stCondLst>
                                            <p:cond delay="0"/>
                                          </p:stCondLst>
                                        </p:cTn>
                                        <p:tgtEl>
                                          <p:spTgt spid="471051"/>
                                        </p:tgtEl>
                                        <p:attrNameLst>
                                          <p:attrName>ppt_y</p:attrName>
                                        </p:attrNameLst>
                                      </p:cBhvr>
                                    </p:anim>
                                    <p:animRot by="21600000">
                                      <p:cBhvr>
                                        <p:cTn id="10" dur="1000" fill="hold">
                                          <p:stCondLst>
                                            <p:cond delay="0"/>
                                          </p:stCondLst>
                                        </p:cTn>
                                        <p:tgtEl>
                                          <p:spTgt spid="471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471049"/>
                                        </p:tgtEl>
                                        <p:attrNameLst>
                                          <p:attrName>style.visibility</p:attrName>
                                        </p:attrNameLst>
                                      </p:cBhvr>
                                      <p:to>
                                        <p:strVal val="visible"/>
                                      </p:to>
                                    </p:set>
                                    <p:anim calcmode="lin" valueType="num">
                                      <p:cBhvr>
                                        <p:cTn id="15" dur="1000" fill="hold"/>
                                        <p:tgtEl>
                                          <p:spTgt spid="471049"/>
                                        </p:tgtEl>
                                        <p:attrNameLst>
                                          <p:attrName>ppt_x</p:attrName>
                                        </p:attrNameLst>
                                      </p:cBhvr>
                                      <p:tavLst>
                                        <p:tav tm="0">
                                          <p:val>
                                            <p:strVal val="#ppt_x-.2"/>
                                          </p:val>
                                        </p:tav>
                                        <p:tav tm="100000">
                                          <p:val>
                                            <p:strVal val="#ppt_x"/>
                                          </p:val>
                                        </p:tav>
                                      </p:tavLst>
                                    </p:anim>
                                    <p:anim calcmode="lin" valueType="num">
                                      <p:cBhvr>
                                        <p:cTn id="16" dur="1000" fill="hold"/>
                                        <p:tgtEl>
                                          <p:spTgt spid="47104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71049"/>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471052"/>
                                        </p:tgtEl>
                                        <p:attrNameLst>
                                          <p:attrName>style.visibility</p:attrName>
                                        </p:attrNameLst>
                                      </p:cBhvr>
                                      <p:to>
                                        <p:strVal val="visible"/>
                                      </p:to>
                                    </p:set>
                                    <p:animEffect transition="in" filter="fade">
                                      <p:cBhvr>
                                        <p:cTn id="22" dur="2000"/>
                                        <p:tgtEl>
                                          <p:spTgt spid="471052"/>
                                        </p:tgtEl>
                                      </p:cBhvr>
                                    </p:animEffect>
                                    <p:anim calcmode="lin" valueType="num">
                                      <p:cBhvr>
                                        <p:cTn id="23" dur="2000" fill="hold"/>
                                        <p:tgtEl>
                                          <p:spTgt spid="471052"/>
                                        </p:tgtEl>
                                        <p:attrNameLst>
                                          <p:attrName>style.rotation</p:attrName>
                                        </p:attrNameLst>
                                      </p:cBhvr>
                                      <p:tavLst>
                                        <p:tav tm="0">
                                          <p:val>
                                            <p:fltVal val="720"/>
                                          </p:val>
                                        </p:tav>
                                        <p:tav tm="100000">
                                          <p:val>
                                            <p:fltVal val="0"/>
                                          </p:val>
                                        </p:tav>
                                      </p:tavLst>
                                    </p:anim>
                                    <p:anim calcmode="lin" valueType="num">
                                      <p:cBhvr>
                                        <p:cTn id="24" dur="2000" fill="hold"/>
                                        <p:tgtEl>
                                          <p:spTgt spid="471052"/>
                                        </p:tgtEl>
                                        <p:attrNameLst>
                                          <p:attrName>ppt_h</p:attrName>
                                        </p:attrNameLst>
                                      </p:cBhvr>
                                      <p:tavLst>
                                        <p:tav tm="0">
                                          <p:val>
                                            <p:fltVal val="0"/>
                                          </p:val>
                                        </p:tav>
                                        <p:tav tm="100000">
                                          <p:val>
                                            <p:strVal val="#ppt_h"/>
                                          </p:val>
                                        </p:tav>
                                      </p:tavLst>
                                    </p:anim>
                                    <p:anim calcmode="lin" valueType="num">
                                      <p:cBhvr>
                                        <p:cTn id="25" dur="2000" fill="hold"/>
                                        <p:tgtEl>
                                          <p:spTgt spid="471052"/>
                                        </p:tgtEl>
                                        <p:attrNameLst>
                                          <p:attrName>ppt_w</p:attrName>
                                        </p:attrNameLst>
                                      </p:cBhvr>
                                      <p:tavLst>
                                        <p:tav tm="0">
                                          <p:val>
                                            <p:fltVal val="0"/>
                                          </p:val>
                                        </p:tav>
                                        <p:tav tm="100000">
                                          <p:val>
                                            <p:strVal val="#ppt_w"/>
                                          </p:val>
                                        </p:tav>
                                      </p:tavLst>
                                    </p:anim>
                                  </p:childTnLst>
                                </p:cTn>
                              </p:par>
                              <p:par>
                                <p:cTn id="26" presetID="35" presetClass="entr" presetSubtype="0" fill="hold" grpId="0" nodeType="withEffect">
                                  <p:stCondLst>
                                    <p:cond delay="0"/>
                                  </p:stCondLst>
                                  <p:childTnLst>
                                    <p:set>
                                      <p:cBhvr>
                                        <p:cTn id="27" dur="1" fill="hold">
                                          <p:stCondLst>
                                            <p:cond delay="0"/>
                                          </p:stCondLst>
                                        </p:cTn>
                                        <p:tgtEl>
                                          <p:spTgt spid="471053"/>
                                        </p:tgtEl>
                                        <p:attrNameLst>
                                          <p:attrName>style.visibility</p:attrName>
                                        </p:attrNameLst>
                                      </p:cBhvr>
                                      <p:to>
                                        <p:strVal val="visible"/>
                                      </p:to>
                                    </p:set>
                                    <p:animEffect transition="in" filter="fade">
                                      <p:cBhvr>
                                        <p:cTn id="28" dur="2000"/>
                                        <p:tgtEl>
                                          <p:spTgt spid="471053"/>
                                        </p:tgtEl>
                                      </p:cBhvr>
                                    </p:animEffect>
                                    <p:anim calcmode="lin" valueType="num">
                                      <p:cBhvr>
                                        <p:cTn id="29" dur="2000" fill="hold"/>
                                        <p:tgtEl>
                                          <p:spTgt spid="471053"/>
                                        </p:tgtEl>
                                        <p:attrNameLst>
                                          <p:attrName>style.rotation</p:attrName>
                                        </p:attrNameLst>
                                      </p:cBhvr>
                                      <p:tavLst>
                                        <p:tav tm="0">
                                          <p:val>
                                            <p:fltVal val="720"/>
                                          </p:val>
                                        </p:tav>
                                        <p:tav tm="100000">
                                          <p:val>
                                            <p:fltVal val="0"/>
                                          </p:val>
                                        </p:tav>
                                      </p:tavLst>
                                    </p:anim>
                                    <p:anim calcmode="lin" valueType="num">
                                      <p:cBhvr>
                                        <p:cTn id="30" dur="2000" fill="hold"/>
                                        <p:tgtEl>
                                          <p:spTgt spid="471053"/>
                                        </p:tgtEl>
                                        <p:attrNameLst>
                                          <p:attrName>ppt_h</p:attrName>
                                        </p:attrNameLst>
                                      </p:cBhvr>
                                      <p:tavLst>
                                        <p:tav tm="0">
                                          <p:val>
                                            <p:fltVal val="0"/>
                                          </p:val>
                                        </p:tav>
                                        <p:tav tm="100000">
                                          <p:val>
                                            <p:strVal val="#ppt_h"/>
                                          </p:val>
                                        </p:tav>
                                      </p:tavLst>
                                    </p:anim>
                                    <p:anim calcmode="lin" valueType="num">
                                      <p:cBhvr>
                                        <p:cTn id="31" dur="2000" fill="hold"/>
                                        <p:tgtEl>
                                          <p:spTgt spid="471053"/>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471042"/>
                                        </p:tgtEl>
                                        <p:attrNameLst>
                                          <p:attrName>style.visibility</p:attrName>
                                        </p:attrNameLst>
                                      </p:cBhvr>
                                      <p:to>
                                        <p:strVal val="visible"/>
                                      </p:to>
                                    </p:set>
                                    <p:anim calcmode="lin" valueType="num">
                                      <p:cBhvr>
                                        <p:cTn id="36" dur="1000" fill="hold"/>
                                        <p:tgtEl>
                                          <p:spTgt spid="471042"/>
                                        </p:tgtEl>
                                        <p:attrNameLst>
                                          <p:attrName>ppt_x</p:attrName>
                                        </p:attrNameLst>
                                      </p:cBhvr>
                                      <p:tavLst>
                                        <p:tav tm="0">
                                          <p:val>
                                            <p:strVal val="#ppt_x-.2"/>
                                          </p:val>
                                        </p:tav>
                                        <p:tav tm="100000">
                                          <p:val>
                                            <p:strVal val="#ppt_x"/>
                                          </p:val>
                                        </p:tav>
                                      </p:tavLst>
                                    </p:anim>
                                    <p:anim calcmode="lin" valueType="num">
                                      <p:cBhvr>
                                        <p:cTn id="37" dur="1000" fill="hold"/>
                                        <p:tgtEl>
                                          <p:spTgt spid="471042"/>
                                        </p:tgtEl>
                                        <p:attrNameLst>
                                          <p:attrName>ppt_y</p:attrName>
                                        </p:attrNameLst>
                                      </p:cBhvr>
                                      <p:tavLst>
                                        <p:tav tm="0">
                                          <p:val>
                                            <p:strVal val="#ppt_y"/>
                                          </p:val>
                                        </p:tav>
                                        <p:tav tm="100000">
                                          <p:val>
                                            <p:strVal val="#ppt_y"/>
                                          </p:val>
                                        </p:tav>
                                      </p:tavLst>
                                    </p:anim>
                                    <p:animEffect transition="in" filter="wipe(right)" prLst="gradientSize: 0.1">
                                      <p:cBhvr>
                                        <p:cTn id="38" dur="1000"/>
                                        <p:tgtEl>
                                          <p:spTgt spid="471042"/>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471054"/>
                                        </p:tgtEl>
                                        <p:attrNameLst>
                                          <p:attrName>style.visibility</p:attrName>
                                        </p:attrNameLst>
                                      </p:cBhvr>
                                      <p:to>
                                        <p:strVal val="visible"/>
                                      </p:to>
                                    </p:set>
                                    <p:animEffect transition="in" filter="fade">
                                      <p:cBhvr>
                                        <p:cTn id="43" dur="2000"/>
                                        <p:tgtEl>
                                          <p:spTgt spid="471054"/>
                                        </p:tgtEl>
                                      </p:cBhvr>
                                    </p:animEffect>
                                    <p:anim calcmode="lin" valueType="num">
                                      <p:cBhvr>
                                        <p:cTn id="44" dur="2000" fill="hold"/>
                                        <p:tgtEl>
                                          <p:spTgt spid="471054"/>
                                        </p:tgtEl>
                                        <p:attrNameLst>
                                          <p:attrName>style.rotation</p:attrName>
                                        </p:attrNameLst>
                                      </p:cBhvr>
                                      <p:tavLst>
                                        <p:tav tm="0">
                                          <p:val>
                                            <p:fltVal val="720"/>
                                          </p:val>
                                        </p:tav>
                                        <p:tav tm="100000">
                                          <p:val>
                                            <p:fltVal val="0"/>
                                          </p:val>
                                        </p:tav>
                                      </p:tavLst>
                                    </p:anim>
                                    <p:anim calcmode="lin" valueType="num">
                                      <p:cBhvr>
                                        <p:cTn id="45" dur="2000" fill="hold"/>
                                        <p:tgtEl>
                                          <p:spTgt spid="471054"/>
                                        </p:tgtEl>
                                        <p:attrNameLst>
                                          <p:attrName>ppt_h</p:attrName>
                                        </p:attrNameLst>
                                      </p:cBhvr>
                                      <p:tavLst>
                                        <p:tav tm="0">
                                          <p:val>
                                            <p:fltVal val="0"/>
                                          </p:val>
                                        </p:tav>
                                        <p:tav tm="100000">
                                          <p:val>
                                            <p:strVal val="#ppt_h"/>
                                          </p:val>
                                        </p:tav>
                                      </p:tavLst>
                                    </p:anim>
                                    <p:anim calcmode="lin" valueType="num">
                                      <p:cBhvr>
                                        <p:cTn id="46" dur="2000" fill="hold"/>
                                        <p:tgtEl>
                                          <p:spTgt spid="471054"/>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471056"/>
                                        </p:tgtEl>
                                        <p:attrNameLst>
                                          <p:attrName>style.visibility</p:attrName>
                                        </p:attrNameLst>
                                      </p:cBhvr>
                                      <p:to>
                                        <p:strVal val="visible"/>
                                      </p:to>
                                    </p:set>
                                    <p:anim calcmode="lin" valueType="num">
                                      <p:cBhvr>
                                        <p:cTn id="51" dur="1000" fill="hold"/>
                                        <p:tgtEl>
                                          <p:spTgt spid="471056"/>
                                        </p:tgtEl>
                                        <p:attrNameLst>
                                          <p:attrName>ppt_x</p:attrName>
                                        </p:attrNameLst>
                                      </p:cBhvr>
                                      <p:tavLst>
                                        <p:tav tm="0">
                                          <p:val>
                                            <p:strVal val="#ppt_x-.2"/>
                                          </p:val>
                                        </p:tav>
                                        <p:tav tm="100000">
                                          <p:val>
                                            <p:strVal val="#ppt_x"/>
                                          </p:val>
                                        </p:tav>
                                      </p:tavLst>
                                    </p:anim>
                                    <p:anim calcmode="lin" valueType="num">
                                      <p:cBhvr>
                                        <p:cTn id="52" dur="1000" fill="hold"/>
                                        <p:tgtEl>
                                          <p:spTgt spid="471056"/>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71056"/>
                                        </p:tgtEl>
                                      </p:cBhvr>
                                    </p:animEffect>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grpId="0" nodeType="clickEffect">
                                  <p:stCondLst>
                                    <p:cond delay="0"/>
                                  </p:stCondLst>
                                  <p:childTnLst>
                                    <p:set>
                                      <p:cBhvr>
                                        <p:cTn id="57" dur="1" fill="hold">
                                          <p:stCondLst>
                                            <p:cond delay="0"/>
                                          </p:stCondLst>
                                        </p:cTn>
                                        <p:tgtEl>
                                          <p:spTgt spid="471059"/>
                                        </p:tgtEl>
                                        <p:attrNameLst>
                                          <p:attrName>style.visibility</p:attrName>
                                        </p:attrNameLst>
                                      </p:cBhvr>
                                      <p:to>
                                        <p:strVal val="visible"/>
                                      </p:to>
                                    </p:set>
                                    <p:animEffect transition="in" filter="fade">
                                      <p:cBhvr>
                                        <p:cTn id="58" dur="2000"/>
                                        <p:tgtEl>
                                          <p:spTgt spid="471059"/>
                                        </p:tgtEl>
                                      </p:cBhvr>
                                    </p:animEffect>
                                    <p:anim calcmode="lin" valueType="num">
                                      <p:cBhvr>
                                        <p:cTn id="59" dur="2000" fill="hold"/>
                                        <p:tgtEl>
                                          <p:spTgt spid="471059"/>
                                        </p:tgtEl>
                                        <p:attrNameLst>
                                          <p:attrName>style.rotation</p:attrName>
                                        </p:attrNameLst>
                                      </p:cBhvr>
                                      <p:tavLst>
                                        <p:tav tm="0">
                                          <p:val>
                                            <p:fltVal val="720"/>
                                          </p:val>
                                        </p:tav>
                                        <p:tav tm="100000">
                                          <p:val>
                                            <p:fltVal val="0"/>
                                          </p:val>
                                        </p:tav>
                                      </p:tavLst>
                                    </p:anim>
                                    <p:anim calcmode="lin" valueType="num">
                                      <p:cBhvr>
                                        <p:cTn id="60" dur="2000" fill="hold"/>
                                        <p:tgtEl>
                                          <p:spTgt spid="471059"/>
                                        </p:tgtEl>
                                        <p:attrNameLst>
                                          <p:attrName>ppt_h</p:attrName>
                                        </p:attrNameLst>
                                      </p:cBhvr>
                                      <p:tavLst>
                                        <p:tav tm="0">
                                          <p:val>
                                            <p:fltVal val="0"/>
                                          </p:val>
                                        </p:tav>
                                        <p:tav tm="100000">
                                          <p:val>
                                            <p:strVal val="#ppt_h"/>
                                          </p:val>
                                        </p:tav>
                                      </p:tavLst>
                                    </p:anim>
                                    <p:anim calcmode="lin" valueType="num">
                                      <p:cBhvr>
                                        <p:cTn id="61" dur="2000" fill="hold"/>
                                        <p:tgtEl>
                                          <p:spTgt spid="471059"/>
                                        </p:tgtEl>
                                        <p:attrNameLst>
                                          <p:attrName>ppt_w</p:attrName>
                                        </p:attrNameLst>
                                      </p:cBhvr>
                                      <p:tavLst>
                                        <p:tav tm="0">
                                          <p:val>
                                            <p:fltVal val="0"/>
                                          </p:val>
                                        </p:tav>
                                        <p:tav tm="100000">
                                          <p:val>
                                            <p:strVal val="#ppt_w"/>
                                          </p:val>
                                        </p:tav>
                                      </p:tavLst>
                                    </p:anim>
                                  </p:childTnLst>
                                </p:cTn>
                              </p:par>
                              <p:par>
                                <p:cTn id="62" presetID="35" presetClass="entr" presetSubtype="0" fill="hold" grpId="0" nodeType="withEffect">
                                  <p:stCondLst>
                                    <p:cond delay="0"/>
                                  </p:stCondLst>
                                  <p:childTnLst>
                                    <p:set>
                                      <p:cBhvr>
                                        <p:cTn id="63" dur="1" fill="hold">
                                          <p:stCondLst>
                                            <p:cond delay="0"/>
                                          </p:stCondLst>
                                        </p:cTn>
                                        <p:tgtEl>
                                          <p:spTgt spid="471058"/>
                                        </p:tgtEl>
                                        <p:attrNameLst>
                                          <p:attrName>style.visibility</p:attrName>
                                        </p:attrNameLst>
                                      </p:cBhvr>
                                      <p:to>
                                        <p:strVal val="visible"/>
                                      </p:to>
                                    </p:set>
                                    <p:animEffect transition="in" filter="fade">
                                      <p:cBhvr>
                                        <p:cTn id="64" dur="2000"/>
                                        <p:tgtEl>
                                          <p:spTgt spid="471058"/>
                                        </p:tgtEl>
                                      </p:cBhvr>
                                    </p:animEffect>
                                    <p:anim calcmode="lin" valueType="num">
                                      <p:cBhvr>
                                        <p:cTn id="65" dur="2000" fill="hold"/>
                                        <p:tgtEl>
                                          <p:spTgt spid="471058"/>
                                        </p:tgtEl>
                                        <p:attrNameLst>
                                          <p:attrName>style.rotation</p:attrName>
                                        </p:attrNameLst>
                                      </p:cBhvr>
                                      <p:tavLst>
                                        <p:tav tm="0">
                                          <p:val>
                                            <p:fltVal val="720"/>
                                          </p:val>
                                        </p:tav>
                                        <p:tav tm="100000">
                                          <p:val>
                                            <p:fltVal val="0"/>
                                          </p:val>
                                        </p:tav>
                                      </p:tavLst>
                                    </p:anim>
                                    <p:anim calcmode="lin" valueType="num">
                                      <p:cBhvr>
                                        <p:cTn id="66" dur="2000" fill="hold"/>
                                        <p:tgtEl>
                                          <p:spTgt spid="471058"/>
                                        </p:tgtEl>
                                        <p:attrNameLst>
                                          <p:attrName>ppt_h</p:attrName>
                                        </p:attrNameLst>
                                      </p:cBhvr>
                                      <p:tavLst>
                                        <p:tav tm="0">
                                          <p:val>
                                            <p:fltVal val="0"/>
                                          </p:val>
                                        </p:tav>
                                        <p:tav tm="100000">
                                          <p:val>
                                            <p:strVal val="#ppt_h"/>
                                          </p:val>
                                        </p:tav>
                                      </p:tavLst>
                                    </p:anim>
                                    <p:anim calcmode="lin" valueType="num">
                                      <p:cBhvr>
                                        <p:cTn id="67" dur="2000" fill="hold"/>
                                        <p:tgtEl>
                                          <p:spTgt spid="471058"/>
                                        </p:tgtEl>
                                        <p:attrNameLst>
                                          <p:attrName>ppt_w</p:attrName>
                                        </p:attrNameLst>
                                      </p:cBhvr>
                                      <p:tavLst>
                                        <p:tav tm="0">
                                          <p:val>
                                            <p:fltVal val="0"/>
                                          </p:val>
                                        </p:tav>
                                        <p:tav tm="100000">
                                          <p:val>
                                            <p:strVal val="#ppt_w"/>
                                          </p:val>
                                        </p:tav>
                                      </p:tavLst>
                                    </p:anim>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471057"/>
                                        </p:tgtEl>
                                        <p:attrNameLst>
                                          <p:attrName>style.visibility</p:attrName>
                                        </p:attrNameLst>
                                      </p:cBhvr>
                                      <p:to>
                                        <p:strVal val="visible"/>
                                      </p:to>
                                    </p:set>
                                    <p:anim calcmode="lin" valueType="num">
                                      <p:cBhvr>
                                        <p:cTn id="72" dur="1000" fill="hold"/>
                                        <p:tgtEl>
                                          <p:spTgt spid="471057"/>
                                        </p:tgtEl>
                                        <p:attrNameLst>
                                          <p:attrName>ppt_x</p:attrName>
                                        </p:attrNameLst>
                                      </p:cBhvr>
                                      <p:tavLst>
                                        <p:tav tm="0">
                                          <p:val>
                                            <p:strVal val="#ppt_x-.2"/>
                                          </p:val>
                                        </p:tav>
                                        <p:tav tm="100000">
                                          <p:val>
                                            <p:strVal val="#ppt_x"/>
                                          </p:val>
                                        </p:tav>
                                      </p:tavLst>
                                    </p:anim>
                                    <p:anim calcmode="lin" valueType="num">
                                      <p:cBhvr>
                                        <p:cTn id="73" dur="1000" fill="hold"/>
                                        <p:tgtEl>
                                          <p:spTgt spid="471057"/>
                                        </p:tgtEl>
                                        <p:attrNameLst>
                                          <p:attrName>ppt_y</p:attrName>
                                        </p:attrNameLst>
                                      </p:cBhvr>
                                      <p:tavLst>
                                        <p:tav tm="0">
                                          <p:val>
                                            <p:strVal val="#ppt_y"/>
                                          </p:val>
                                        </p:tav>
                                        <p:tav tm="100000">
                                          <p:val>
                                            <p:strVal val="#ppt_y"/>
                                          </p:val>
                                        </p:tav>
                                      </p:tavLst>
                                    </p:anim>
                                    <p:animEffect transition="in" filter="wipe(right)" prLst="gradientSize: 0.1">
                                      <p:cBhvr>
                                        <p:cTn id="74" dur="1000"/>
                                        <p:tgtEl>
                                          <p:spTgt spid="471057"/>
                                        </p:tgtEl>
                                      </p:cBhvr>
                                    </p:animEffect>
                                  </p:childTnLst>
                                </p:cTn>
                              </p:par>
                            </p:childTnLst>
                          </p:cTn>
                        </p:par>
                        <p:par>
                          <p:cTn id="75" fill="hold">
                            <p:stCondLst>
                              <p:cond delay="1000"/>
                            </p:stCondLst>
                            <p:childTnLst>
                              <p:par>
                                <p:cTn id="76" presetID="9" presetClass="entr" presetSubtype="0" fill="hold" grpId="0" nodeType="afterEffect">
                                  <p:stCondLst>
                                    <p:cond delay="0"/>
                                  </p:stCondLst>
                                  <p:childTnLst>
                                    <p:set>
                                      <p:cBhvr>
                                        <p:cTn id="77" dur="1" fill="hold">
                                          <p:stCondLst>
                                            <p:cond delay="0"/>
                                          </p:stCondLst>
                                        </p:cTn>
                                        <p:tgtEl>
                                          <p:spTgt spid="471046"/>
                                        </p:tgtEl>
                                        <p:attrNameLst>
                                          <p:attrName>style.visibility</p:attrName>
                                        </p:attrNameLst>
                                      </p:cBhvr>
                                      <p:to>
                                        <p:strVal val="visible"/>
                                      </p:to>
                                    </p:set>
                                    <p:animEffect transition="in" filter="dissolve">
                                      <p:cBhvr>
                                        <p:cTn id="78" dur="500"/>
                                        <p:tgtEl>
                                          <p:spTgt spid="47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6" grpId="0" animBg="1"/>
      <p:bldP spid="471042" grpId="0"/>
      <p:bldP spid="471051" grpId="0"/>
      <p:bldP spid="471052" grpId="0" animBg="1"/>
      <p:bldP spid="471053" grpId="0" animBg="1"/>
      <p:bldP spid="471057" grpId="0"/>
      <p:bldP spid="471058" grpId="0" animBg="1"/>
      <p:bldP spid="4710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06594" y="1043813"/>
            <a:ext cx="8906605" cy="5546134"/>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lumMod val="85000"/>
                    <a:lumOff val="15000"/>
                  </a:srgbClr>
                </a:solidFill>
              </a:rPr>
              <a:t>1. </a:t>
            </a:r>
            <a:r>
              <a:rPr lang="en-US" u="sng" dirty="0" smtClean="0">
                <a:solidFill>
                  <a:srgbClr val="000000">
                    <a:lumMod val="85000"/>
                    <a:lumOff val="15000"/>
                  </a:srgbClr>
                </a:solidFill>
              </a:rPr>
              <a:t>Current</a:t>
            </a:r>
            <a:r>
              <a:rPr lang="en-US" dirty="0" smtClean="0">
                <a:solidFill>
                  <a:srgbClr val="000000">
                    <a:lumMod val="85000"/>
                    <a:lumOff val="15000"/>
                  </a:srgbClr>
                </a:solidFill>
              </a:rPr>
              <a:t> is the amount of charge flow per unit time;</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specifically, the number of coulombs of charge that</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pass a fixed point in a given number of seconds, i.e.,</a:t>
            </a:r>
          </a:p>
          <a:p>
            <a:pPr marL="342900" indent="-342900" algn="l">
              <a:spcBef>
                <a:spcPct val="20000"/>
              </a:spcBef>
            </a:pPr>
            <a:endParaRPr lang="en-US" dirty="0">
              <a:solidFill>
                <a:srgbClr val="000000">
                  <a:lumMod val="85000"/>
                  <a:lumOff val="15000"/>
                </a:srgbClr>
              </a:solidFill>
            </a:endParaRPr>
          </a:p>
          <a:p>
            <a:pPr marL="342900" indent="-342900" algn="l">
              <a:spcBef>
                <a:spcPct val="20000"/>
              </a:spcBef>
            </a:pPr>
            <a:endParaRPr lang="en-US" sz="4800" dirty="0" smtClean="0">
              <a:solidFill>
                <a:srgbClr val="000000">
                  <a:lumMod val="85000"/>
                  <a:lumOff val="15000"/>
                </a:srgbClr>
              </a:solidFill>
            </a:endParaRPr>
          </a:p>
          <a:p>
            <a:pPr marL="342900" indent="-342900" algn="l">
              <a:spcBef>
                <a:spcPct val="20000"/>
              </a:spcBef>
            </a:pPr>
            <a:r>
              <a:rPr lang="en-US" dirty="0" smtClean="0">
                <a:solidFill>
                  <a:srgbClr val="000000">
                    <a:lumMod val="85000"/>
                    <a:lumOff val="15000"/>
                  </a:srgbClr>
                </a:solidFill>
              </a:rPr>
              <a:t>2. We measure current in amperes (A).</a:t>
            </a:r>
          </a:p>
          <a:p>
            <a:pPr marL="342900" indent="-342900" algn="l">
              <a:spcBef>
                <a:spcPct val="20000"/>
              </a:spcBef>
            </a:pPr>
            <a:r>
              <a:rPr lang="en-US" dirty="0" smtClean="0">
                <a:solidFill>
                  <a:srgbClr val="000000">
                    <a:lumMod val="85000"/>
                    <a:lumOff val="15000"/>
                  </a:srgbClr>
                </a:solidFill>
              </a:rPr>
              <a:t>3. A typical household circuit breaker</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trips at, say, 20 amps. So huge</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numbers for current calculations</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are usually way off base.</a:t>
            </a:r>
            <a:endParaRPr lang="en-US" dirty="0">
              <a:solidFill>
                <a:srgbClr val="000000">
                  <a:lumMod val="85000"/>
                  <a:lumOff val="15000"/>
                </a:srgbClr>
              </a:solidFill>
            </a:endParaRPr>
          </a:p>
        </p:txBody>
      </p:sp>
      <p:sp>
        <p:nvSpPr>
          <p:cNvPr id="9" name="Rectangle 6"/>
          <p:cNvSpPr>
            <a:spLocks noChangeArrowheads="1"/>
          </p:cNvSpPr>
          <p:nvPr/>
        </p:nvSpPr>
        <p:spPr bwMode="auto">
          <a:xfrm>
            <a:off x="5053940" y="5839928"/>
            <a:ext cx="4046812" cy="1040285"/>
          </a:xfrm>
          <a:prstGeom prst="rect">
            <a:avLst/>
          </a:prstGeom>
          <a:noFill/>
          <a:ln w="9525">
            <a:noFill/>
            <a:miter lim="800000"/>
            <a:headEnd/>
            <a:tailEnd/>
          </a:ln>
        </p:spPr>
        <p:txBody>
          <a:bodyPr wrap="none">
            <a:spAutoFit/>
          </a:bodyPr>
          <a:lstStyle/>
          <a:p>
            <a:pPr marL="342900" indent="-342900" algn="r">
              <a:spcBef>
                <a:spcPct val="20000"/>
              </a:spcBef>
            </a:pPr>
            <a:r>
              <a:rPr lang="en-US" b="1" dirty="0" smtClean="0">
                <a:solidFill>
                  <a:srgbClr val="000000"/>
                </a:solidFill>
                <a:latin typeface="Arial Narrow" panose="020B0606020202030204" pitchFamily="34" charset="0"/>
              </a:rPr>
              <a:t>John Bergmann</a:t>
            </a:r>
          </a:p>
          <a:p>
            <a:pPr marL="342900" indent="-342900" algn="r">
              <a:spcBef>
                <a:spcPct val="20000"/>
              </a:spcBef>
            </a:pPr>
            <a:r>
              <a:rPr lang="en-US" b="1" dirty="0" err="1" smtClean="0">
                <a:solidFill>
                  <a:srgbClr val="000000"/>
                </a:solidFill>
                <a:latin typeface="Arial Narrow" panose="020B0606020202030204" pitchFamily="34" charset="0"/>
              </a:rPr>
              <a:t>www.teachnlearnchem.com</a:t>
            </a:r>
            <a:endParaRPr lang="en-US" b="1" dirty="0">
              <a:solidFill>
                <a:srgbClr val="000000"/>
              </a:solidFill>
              <a:latin typeface="Arial Narrow" panose="020B0606020202030204" pitchFamily="34" charset="0"/>
            </a:endParaRPr>
          </a:p>
        </p:txBody>
      </p:sp>
      <p:sp>
        <p:nvSpPr>
          <p:cNvPr id="7" name="Rectangle 6"/>
          <p:cNvSpPr>
            <a:spLocks noChangeArrowheads="1"/>
          </p:cNvSpPr>
          <p:nvPr/>
        </p:nvSpPr>
        <p:spPr bwMode="auto">
          <a:xfrm>
            <a:off x="1495340" y="320147"/>
            <a:ext cx="6266394" cy="523220"/>
          </a:xfrm>
          <a:prstGeom prst="rect">
            <a:avLst/>
          </a:prstGeom>
          <a:solidFill>
            <a:schemeClr val="tx1">
              <a:lumMod val="75000"/>
              <a:lumOff val="25000"/>
            </a:schemeClr>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Electric Current</a:t>
            </a:r>
          </a:p>
        </p:txBody>
      </p:sp>
      <p:grpSp>
        <p:nvGrpSpPr>
          <p:cNvPr id="3" name="Group 2"/>
          <p:cNvGrpSpPr/>
          <p:nvPr/>
        </p:nvGrpSpPr>
        <p:grpSpPr>
          <a:xfrm>
            <a:off x="2388520" y="2723507"/>
            <a:ext cx="1538288" cy="1117600"/>
            <a:chOff x="2388520" y="2723507"/>
            <a:chExt cx="1538288" cy="1117600"/>
          </a:xfrm>
        </p:grpSpPr>
        <p:sp>
          <p:nvSpPr>
            <p:cNvPr id="8" name="Rectangle 5"/>
            <p:cNvSpPr>
              <a:spLocks noChangeArrowheads="1"/>
            </p:cNvSpPr>
            <p:nvPr/>
          </p:nvSpPr>
          <p:spPr bwMode="auto">
            <a:xfrm>
              <a:off x="2388520" y="2723507"/>
              <a:ext cx="1538288" cy="1117600"/>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aphicFrame>
          <p:nvGraphicFramePr>
            <p:cNvPr id="2" name="Object 1"/>
            <p:cNvGraphicFramePr>
              <a:graphicFrameLocks noChangeAspect="1"/>
            </p:cNvGraphicFramePr>
            <p:nvPr>
              <p:extLst/>
            </p:nvPr>
          </p:nvGraphicFramePr>
          <p:xfrm>
            <a:off x="2575821" y="2858711"/>
            <a:ext cx="1166813" cy="838200"/>
          </p:xfrm>
          <a:graphic>
            <a:graphicData uri="http://schemas.openxmlformats.org/presentationml/2006/ole">
              <mc:AlternateContent xmlns:mc="http://schemas.openxmlformats.org/markup-compatibility/2006">
                <mc:Choice xmlns:v="urn:schemas-microsoft-com:vml" Requires="v">
                  <p:oleObj spid="_x0000_s18462" name="Equation" r:id="rId3" imgW="1168400" imgH="838200" progId="Equation.3">
                    <p:embed/>
                  </p:oleObj>
                </mc:Choice>
                <mc:Fallback>
                  <p:oleObj name="Equation" r:id="rId3" imgW="11684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5821" y="2858711"/>
                          <a:ext cx="1166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13317"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537276" y="2743196"/>
            <a:ext cx="2418207" cy="279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216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228" name="Rectangle 164"/>
          <p:cNvSpPr>
            <a:spLocks noChangeArrowheads="1"/>
          </p:cNvSpPr>
          <p:nvPr/>
        </p:nvSpPr>
        <p:spPr bwMode="auto">
          <a:xfrm>
            <a:off x="7885113" y="2962275"/>
            <a:ext cx="88900" cy="460375"/>
          </a:xfrm>
          <a:prstGeom prst="rect">
            <a:avLst/>
          </a:prstGeom>
          <a:solidFill>
            <a:srgbClr val="FFFF00"/>
          </a:solidFill>
          <a:ln w="15875" algn="ctr">
            <a:solidFill>
              <a:schemeClr val="tx1"/>
            </a:solidFill>
            <a:miter lim="800000"/>
            <a:headEnd/>
            <a:tailEnd/>
          </a:ln>
        </p:spPr>
        <p:txBody>
          <a:bodyPr anchor="ctr">
            <a:spAutoFit/>
          </a:bodyPr>
          <a:lstStyle/>
          <a:p>
            <a:endParaRPr lang="en-US">
              <a:solidFill>
                <a:srgbClr val="000000"/>
              </a:solidFill>
            </a:endParaRPr>
          </a:p>
        </p:txBody>
      </p:sp>
      <p:sp>
        <p:nvSpPr>
          <p:cNvPr id="27651" name="Rectangle 8"/>
          <p:cNvSpPr>
            <a:spLocks noChangeArrowheads="1"/>
          </p:cNvSpPr>
          <p:nvPr/>
        </p:nvSpPr>
        <p:spPr bwMode="auto">
          <a:xfrm>
            <a:off x="3590925" y="296863"/>
            <a:ext cx="2081213" cy="519112"/>
          </a:xfrm>
          <a:prstGeom prst="rect">
            <a:avLst/>
          </a:prstGeom>
          <a:noFill/>
          <a:ln w="15875" algn="ctr">
            <a:noFill/>
            <a:miter lim="800000"/>
            <a:headEnd/>
            <a:tailEnd/>
          </a:ln>
        </p:spPr>
        <p:txBody>
          <a:bodyPr wrap="none" anchor="ctr">
            <a:spAutoFit/>
          </a:bodyPr>
          <a:lstStyle/>
          <a:p>
            <a:pPr algn="l"/>
            <a:r>
              <a:rPr lang="en-US" b="1">
                <a:solidFill>
                  <a:srgbClr val="FF0000"/>
                </a:solidFill>
              </a:rPr>
              <a:t>Ohm’s Law</a:t>
            </a:r>
          </a:p>
        </p:txBody>
      </p:sp>
      <p:sp>
        <p:nvSpPr>
          <p:cNvPr id="27652" name="Rectangle 9"/>
          <p:cNvSpPr>
            <a:spLocks noChangeArrowheads="1"/>
          </p:cNvSpPr>
          <p:nvPr/>
        </p:nvSpPr>
        <p:spPr bwMode="auto">
          <a:xfrm>
            <a:off x="1660525" y="1009650"/>
            <a:ext cx="3924300" cy="519113"/>
          </a:xfrm>
          <a:prstGeom prst="rect">
            <a:avLst/>
          </a:prstGeom>
          <a:noFill/>
          <a:ln w="15875" algn="ctr">
            <a:noFill/>
            <a:miter lim="800000"/>
            <a:headEnd/>
            <a:tailEnd/>
          </a:ln>
        </p:spPr>
        <p:txBody>
          <a:bodyPr wrap="none" anchor="ctr">
            <a:spAutoFit/>
          </a:bodyPr>
          <a:lstStyle/>
          <a:p>
            <a:pPr algn="l"/>
            <a:r>
              <a:rPr lang="en-US" u="sng">
                <a:solidFill>
                  <a:srgbClr val="FF0000"/>
                </a:solidFill>
              </a:rPr>
              <a:t>Voltage</a:t>
            </a:r>
            <a:r>
              <a:rPr lang="en-US">
                <a:solidFill>
                  <a:srgbClr val="FF0000"/>
                </a:solidFill>
              </a:rPr>
              <a:t> is an electric… </a:t>
            </a:r>
          </a:p>
        </p:txBody>
      </p:sp>
      <p:sp>
        <p:nvSpPr>
          <p:cNvPr id="472114" name="Rectangle 50"/>
          <p:cNvSpPr>
            <a:spLocks noChangeArrowheads="1"/>
          </p:cNvSpPr>
          <p:nvPr/>
        </p:nvSpPr>
        <p:spPr bwMode="auto">
          <a:xfrm>
            <a:off x="5343525" y="1009650"/>
            <a:ext cx="1768475" cy="519113"/>
          </a:xfrm>
          <a:prstGeom prst="rect">
            <a:avLst/>
          </a:prstGeom>
          <a:noFill/>
          <a:ln w="15875" algn="ctr">
            <a:noFill/>
            <a:miter lim="800000"/>
            <a:headEnd/>
            <a:tailEnd/>
          </a:ln>
        </p:spPr>
        <p:txBody>
          <a:bodyPr wrap="none" anchor="ctr">
            <a:spAutoFit/>
          </a:bodyPr>
          <a:lstStyle/>
          <a:p>
            <a:pPr algn="l"/>
            <a:r>
              <a:rPr lang="en-US">
                <a:solidFill>
                  <a:srgbClr val="000000"/>
                </a:solidFill>
              </a:rPr>
              <a:t>pressure. </a:t>
            </a:r>
          </a:p>
        </p:txBody>
      </p:sp>
      <p:grpSp>
        <p:nvGrpSpPr>
          <p:cNvPr id="2" name="Group 159"/>
          <p:cNvGrpSpPr>
            <a:grpSpLocks/>
          </p:cNvGrpSpPr>
          <p:nvPr/>
        </p:nvGrpSpPr>
        <p:grpSpPr bwMode="auto">
          <a:xfrm>
            <a:off x="1606550" y="2787650"/>
            <a:ext cx="1306513" cy="938213"/>
            <a:chOff x="1075" y="1459"/>
            <a:chExt cx="823" cy="591"/>
          </a:xfrm>
        </p:grpSpPr>
        <p:sp>
          <p:nvSpPr>
            <p:cNvPr id="27751" name="Freeform 57"/>
            <p:cNvSpPr>
              <a:spLocks/>
            </p:cNvSpPr>
            <p:nvPr/>
          </p:nvSpPr>
          <p:spPr bwMode="auto">
            <a:xfrm>
              <a:off x="1693" y="1459"/>
              <a:ext cx="133" cy="94"/>
            </a:xfrm>
            <a:custGeom>
              <a:avLst/>
              <a:gdLst>
                <a:gd name="T0" fmla="*/ 0 w 243"/>
                <a:gd name="T1" fmla="*/ 2 h 171"/>
                <a:gd name="T2" fmla="*/ 2 w 243"/>
                <a:gd name="T3" fmla="*/ 0 h 171"/>
                <a:gd name="T4" fmla="*/ 0 60000 65536"/>
                <a:gd name="T5" fmla="*/ 0 60000 65536"/>
                <a:gd name="T6" fmla="*/ 0 w 243"/>
                <a:gd name="T7" fmla="*/ 0 h 171"/>
                <a:gd name="T8" fmla="*/ 243 w 243"/>
                <a:gd name="T9" fmla="*/ 171 h 171"/>
              </a:gdLst>
              <a:ahLst/>
              <a:cxnLst>
                <a:cxn ang="T4">
                  <a:pos x="T0" y="T1"/>
                </a:cxn>
                <a:cxn ang="T5">
                  <a:pos x="T2" y="T3"/>
                </a:cxn>
              </a:cxnLst>
              <a:rect l="T6" t="T7" r="T8" b="T9"/>
              <a:pathLst>
                <a:path w="243" h="171">
                  <a:moveTo>
                    <a:pt x="0" y="171"/>
                  </a:moveTo>
                  <a:lnTo>
                    <a:pt x="243"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52" name="Freeform 65"/>
            <p:cNvSpPr>
              <a:spLocks/>
            </p:cNvSpPr>
            <p:nvPr/>
          </p:nvSpPr>
          <p:spPr bwMode="auto">
            <a:xfrm>
              <a:off x="1763" y="1613"/>
              <a:ext cx="127" cy="49"/>
            </a:xfrm>
            <a:custGeom>
              <a:avLst/>
              <a:gdLst>
                <a:gd name="T0" fmla="*/ 0 w 231"/>
                <a:gd name="T1" fmla="*/ 1 h 90"/>
                <a:gd name="T2" fmla="*/ 2 w 231"/>
                <a:gd name="T3" fmla="*/ 0 h 90"/>
                <a:gd name="T4" fmla="*/ 0 60000 65536"/>
                <a:gd name="T5" fmla="*/ 0 60000 65536"/>
                <a:gd name="T6" fmla="*/ 0 w 231"/>
                <a:gd name="T7" fmla="*/ 0 h 90"/>
                <a:gd name="T8" fmla="*/ 231 w 231"/>
                <a:gd name="T9" fmla="*/ 90 h 90"/>
              </a:gdLst>
              <a:ahLst/>
              <a:cxnLst>
                <a:cxn ang="T4">
                  <a:pos x="T0" y="T1"/>
                </a:cxn>
                <a:cxn ang="T5">
                  <a:pos x="T2" y="T3"/>
                </a:cxn>
              </a:cxnLst>
              <a:rect l="T6" t="T7" r="T8" b="T9"/>
              <a:pathLst>
                <a:path w="231" h="90">
                  <a:moveTo>
                    <a:pt x="0" y="90"/>
                  </a:moveTo>
                  <a:lnTo>
                    <a:pt x="23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53" name="Freeform 66"/>
            <p:cNvSpPr>
              <a:spLocks/>
            </p:cNvSpPr>
            <p:nvPr/>
          </p:nvSpPr>
          <p:spPr bwMode="auto">
            <a:xfrm>
              <a:off x="1770" y="1825"/>
              <a:ext cx="128" cy="31"/>
            </a:xfrm>
            <a:custGeom>
              <a:avLst/>
              <a:gdLst>
                <a:gd name="T0" fmla="*/ 0 w 234"/>
                <a:gd name="T1" fmla="*/ 0 h 57"/>
                <a:gd name="T2" fmla="*/ 2 w 234"/>
                <a:gd name="T3" fmla="*/ 1 h 57"/>
                <a:gd name="T4" fmla="*/ 0 60000 65536"/>
                <a:gd name="T5" fmla="*/ 0 60000 65536"/>
                <a:gd name="T6" fmla="*/ 0 w 234"/>
                <a:gd name="T7" fmla="*/ 0 h 57"/>
                <a:gd name="T8" fmla="*/ 234 w 234"/>
                <a:gd name="T9" fmla="*/ 57 h 57"/>
              </a:gdLst>
              <a:ahLst/>
              <a:cxnLst>
                <a:cxn ang="T4">
                  <a:pos x="T0" y="T1"/>
                </a:cxn>
                <a:cxn ang="T5">
                  <a:pos x="T2" y="T3"/>
                </a:cxn>
              </a:cxnLst>
              <a:rect l="T6" t="T7" r="T8" b="T9"/>
              <a:pathLst>
                <a:path w="234" h="57">
                  <a:moveTo>
                    <a:pt x="0" y="0"/>
                  </a:moveTo>
                  <a:lnTo>
                    <a:pt x="234" y="57"/>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54" name="Freeform 67"/>
            <p:cNvSpPr>
              <a:spLocks/>
            </p:cNvSpPr>
            <p:nvPr/>
          </p:nvSpPr>
          <p:spPr bwMode="auto">
            <a:xfrm>
              <a:off x="1715" y="1972"/>
              <a:ext cx="112" cy="78"/>
            </a:xfrm>
            <a:custGeom>
              <a:avLst/>
              <a:gdLst>
                <a:gd name="T0" fmla="*/ 2 w 204"/>
                <a:gd name="T1" fmla="*/ 1 h 144"/>
                <a:gd name="T2" fmla="*/ 0 w 204"/>
                <a:gd name="T3" fmla="*/ 0 h 144"/>
                <a:gd name="T4" fmla="*/ 0 60000 65536"/>
                <a:gd name="T5" fmla="*/ 0 60000 65536"/>
                <a:gd name="T6" fmla="*/ 0 w 204"/>
                <a:gd name="T7" fmla="*/ 0 h 144"/>
                <a:gd name="T8" fmla="*/ 204 w 204"/>
                <a:gd name="T9" fmla="*/ 144 h 144"/>
              </a:gdLst>
              <a:ahLst/>
              <a:cxnLst>
                <a:cxn ang="T4">
                  <a:pos x="T0" y="T1"/>
                </a:cxn>
                <a:cxn ang="T5">
                  <a:pos x="T2" y="T3"/>
                </a:cxn>
              </a:cxnLst>
              <a:rect l="T6" t="T7" r="T8" b="T9"/>
              <a:pathLst>
                <a:path w="204" h="144">
                  <a:moveTo>
                    <a:pt x="204" y="144"/>
                  </a:moveTo>
                  <a:lnTo>
                    <a:pt x="0"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55" name="Freeform 68"/>
            <p:cNvSpPr>
              <a:spLocks/>
            </p:cNvSpPr>
            <p:nvPr/>
          </p:nvSpPr>
          <p:spPr bwMode="auto">
            <a:xfrm>
              <a:off x="1130" y="1473"/>
              <a:ext cx="165" cy="94"/>
            </a:xfrm>
            <a:custGeom>
              <a:avLst/>
              <a:gdLst>
                <a:gd name="T0" fmla="*/ 2 w 303"/>
                <a:gd name="T1" fmla="*/ 1 h 174"/>
                <a:gd name="T2" fmla="*/ 0 w 303"/>
                <a:gd name="T3" fmla="*/ 0 h 174"/>
                <a:gd name="T4" fmla="*/ 0 60000 65536"/>
                <a:gd name="T5" fmla="*/ 0 60000 65536"/>
                <a:gd name="T6" fmla="*/ 0 w 303"/>
                <a:gd name="T7" fmla="*/ 0 h 174"/>
                <a:gd name="T8" fmla="*/ 303 w 303"/>
                <a:gd name="T9" fmla="*/ 174 h 174"/>
              </a:gdLst>
              <a:ahLst/>
              <a:cxnLst>
                <a:cxn ang="T4">
                  <a:pos x="T0" y="T1"/>
                </a:cxn>
                <a:cxn ang="T5">
                  <a:pos x="T2" y="T3"/>
                </a:cxn>
              </a:cxnLst>
              <a:rect l="T6" t="T7" r="T8" b="T9"/>
              <a:pathLst>
                <a:path w="303" h="174">
                  <a:moveTo>
                    <a:pt x="303" y="174"/>
                  </a:moveTo>
                  <a:lnTo>
                    <a:pt x="0"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56" name="Freeform 69"/>
            <p:cNvSpPr>
              <a:spLocks/>
            </p:cNvSpPr>
            <p:nvPr/>
          </p:nvSpPr>
          <p:spPr bwMode="auto">
            <a:xfrm>
              <a:off x="1086" y="1635"/>
              <a:ext cx="174" cy="51"/>
            </a:xfrm>
            <a:custGeom>
              <a:avLst/>
              <a:gdLst>
                <a:gd name="T0" fmla="*/ 0 w 318"/>
                <a:gd name="T1" fmla="*/ 0 h 93"/>
                <a:gd name="T2" fmla="*/ 2 w 318"/>
                <a:gd name="T3" fmla="*/ 1 h 93"/>
                <a:gd name="T4" fmla="*/ 0 60000 65536"/>
                <a:gd name="T5" fmla="*/ 0 60000 65536"/>
                <a:gd name="T6" fmla="*/ 0 w 318"/>
                <a:gd name="T7" fmla="*/ 0 h 93"/>
                <a:gd name="T8" fmla="*/ 318 w 318"/>
                <a:gd name="T9" fmla="*/ 93 h 93"/>
              </a:gdLst>
              <a:ahLst/>
              <a:cxnLst>
                <a:cxn ang="T4">
                  <a:pos x="T0" y="T1"/>
                </a:cxn>
                <a:cxn ang="T5">
                  <a:pos x="T2" y="T3"/>
                </a:cxn>
              </a:cxnLst>
              <a:rect l="T6" t="T7" r="T8" b="T9"/>
              <a:pathLst>
                <a:path w="318" h="93">
                  <a:moveTo>
                    <a:pt x="0" y="0"/>
                  </a:moveTo>
                  <a:lnTo>
                    <a:pt x="318" y="93"/>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57" name="Freeform 70"/>
            <p:cNvSpPr>
              <a:spLocks/>
            </p:cNvSpPr>
            <p:nvPr/>
          </p:nvSpPr>
          <p:spPr bwMode="auto">
            <a:xfrm>
              <a:off x="1075" y="1825"/>
              <a:ext cx="173" cy="20"/>
            </a:xfrm>
            <a:custGeom>
              <a:avLst/>
              <a:gdLst>
                <a:gd name="T0" fmla="*/ 0 w 315"/>
                <a:gd name="T1" fmla="*/ 1 h 36"/>
                <a:gd name="T2" fmla="*/ 3 w 315"/>
                <a:gd name="T3" fmla="*/ 0 h 36"/>
                <a:gd name="T4" fmla="*/ 0 60000 65536"/>
                <a:gd name="T5" fmla="*/ 0 60000 65536"/>
                <a:gd name="T6" fmla="*/ 0 w 315"/>
                <a:gd name="T7" fmla="*/ 0 h 36"/>
                <a:gd name="T8" fmla="*/ 315 w 315"/>
                <a:gd name="T9" fmla="*/ 36 h 36"/>
              </a:gdLst>
              <a:ahLst/>
              <a:cxnLst>
                <a:cxn ang="T4">
                  <a:pos x="T0" y="T1"/>
                </a:cxn>
                <a:cxn ang="T5">
                  <a:pos x="T2" y="T3"/>
                </a:cxn>
              </a:cxnLst>
              <a:rect l="T6" t="T7" r="T8" b="T9"/>
              <a:pathLst>
                <a:path w="315" h="36">
                  <a:moveTo>
                    <a:pt x="0" y="36"/>
                  </a:moveTo>
                  <a:lnTo>
                    <a:pt x="315"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58" name="Freeform 71"/>
            <p:cNvSpPr>
              <a:spLocks/>
            </p:cNvSpPr>
            <p:nvPr/>
          </p:nvSpPr>
          <p:spPr bwMode="auto">
            <a:xfrm>
              <a:off x="1129" y="1949"/>
              <a:ext cx="160" cy="78"/>
            </a:xfrm>
            <a:custGeom>
              <a:avLst/>
              <a:gdLst>
                <a:gd name="T0" fmla="*/ 0 w 294"/>
                <a:gd name="T1" fmla="*/ 1 h 141"/>
                <a:gd name="T2" fmla="*/ 2 w 294"/>
                <a:gd name="T3" fmla="*/ 0 h 141"/>
                <a:gd name="T4" fmla="*/ 0 60000 65536"/>
                <a:gd name="T5" fmla="*/ 0 60000 65536"/>
                <a:gd name="T6" fmla="*/ 0 w 294"/>
                <a:gd name="T7" fmla="*/ 0 h 141"/>
                <a:gd name="T8" fmla="*/ 294 w 294"/>
                <a:gd name="T9" fmla="*/ 141 h 141"/>
              </a:gdLst>
              <a:ahLst/>
              <a:cxnLst>
                <a:cxn ang="T4">
                  <a:pos x="T0" y="T1"/>
                </a:cxn>
                <a:cxn ang="T5">
                  <a:pos x="T2" y="T3"/>
                </a:cxn>
              </a:cxnLst>
              <a:rect l="T6" t="T7" r="T8" b="T9"/>
              <a:pathLst>
                <a:path w="294" h="141">
                  <a:moveTo>
                    <a:pt x="0" y="141"/>
                  </a:moveTo>
                  <a:lnTo>
                    <a:pt x="29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grpSp>
        <p:nvGrpSpPr>
          <p:cNvPr id="3" name="Group 160"/>
          <p:cNvGrpSpPr>
            <a:grpSpLocks/>
          </p:cNvGrpSpPr>
          <p:nvPr/>
        </p:nvGrpSpPr>
        <p:grpSpPr bwMode="auto">
          <a:xfrm>
            <a:off x="4419600" y="3032125"/>
            <a:ext cx="1306513" cy="385763"/>
            <a:chOff x="2847" y="1613"/>
            <a:chExt cx="823" cy="243"/>
          </a:xfrm>
        </p:grpSpPr>
        <p:sp>
          <p:nvSpPr>
            <p:cNvPr id="27747" name="Freeform 85"/>
            <p:cNvSpPr>
              <a:spLocks/>
            </p:cNvSpPr>
            <p:nvPr/>
          </p:nvSpPr>
          <p:spPr bwMode="auto">
            <a:xfrm>
              <a:off x="3534" y="1613"/>
              <a:ext cx="127" cy="49"/>
            </a:xfrm>
            <a:custGeom>
              <a:avLst/>
              <a:gdLst>
                <a:gd name="T0" fmla="*/ 0 w 231"/>
                <a:gd name="T1" fmla="*/ 1 h 90"/>
                <a:gd name="T2" fmla="*/ 2 w 231"/>
                <a:gd name="T3" fmla="*/ 0 h 90"/>
                <a:gd name="T4" fmla="*/ 0 60000 65536"/>
                <a:gd name="T5" fmla="*/ 0 60000 65536"/>
                <a:gd name="T6" fmla="*/ 0 w 231"/>
                <a:gd name="T7" fmla="*/ 0 h 90"/>
                <a:gd name="T8" fmla="*/ 231 w 231"/>
                <a:gd name="T9" fmla="*/ 90 h 90"/>
              </a:gdLst>
              <a:ahLst/>
              <a:cxnLst>
                <a:cxn ang="T4">
                  <a:pos x="T0" y="T1"/>
                </a:cxn>
                <a:cxn ang="T5">
                  <a:pos x="T2" y="T3"/>
                </a:cxn>
              </a:cxnLst>
              <a:rect l="T6" t="T7" r="T8" b="T9"/>
              <a:pathLst>
                <a:path w="231" h="90">
                  <a:moveTo>
                    <a:pt x="0" y="90"/>
                  </a:moveTo>
                  <a:lnTo>
                    <a:pt x="23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48" name="Freeform 86"/>
            <p:cNvSpPr>
              <a:spLocks/>
            </p:cNvSpPr>
            <p:nvPr/>
          </p:nvSpPr>
          <p:spPr bwMode="auto">
            <a:xfrm>
              <a:off x="3541" y="1825"/>
              <a:ext cx="129" cy="31"/>
            </a:xfrm>
            <a:custGeom>
              <a:avLst/>
              <a:gdLst>
                <a:gd name="T0" fmla="*/ 0 w 234"/>
                <a:gd name="T1" fmla="*/ 0 h 57"/>
                <a:gd name="T2" fmla="*/ 2 w 234"/>
                <a:gd name="T3" fmla="*/ 1 h 57"/>
                <a:gd name="T4" fmla="*/ 0 60000 65536"/>
                <a:gd name="T5" fmla="*/ 0 60000 65536"/>
                <a:gd name="T6" fmla="*/ 0 w 234"/>
                <a:gd name="T7" fmla="*/ 0 h 57"/>
                <a:gd name="T8" fmla="*/ 234 w 234"/>
                <a:gd name="T9" fmla="*/ 57 h 57"/>
              </a:gdLst>
              <a:ahLst/>
              <a:cxnLst>
                <a:cxn ang="T4">
                  <a:pos x="T0" y="T1"/>
                </a:cxn>
                <a:cxn ang="T5">
                  <a:pos x="T2" y="T3"/>
                </a:cxn>
              </a:cxnLst>
              <a:rect l="T6" t="T7" r="T8" b="T9"/>
              <a:pathLst>
                <a:path w="234" h="57">
                  <a:moveTo>
                    <a:pt x="0" y="0"/>
                  </a:moveTo>
                  <a:lnTo>
                    <a:pt x="234" y="57"/>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49" name="Freeform 87"/>
            <p:cNvSpPr>
              <a:spLocks/>
            </p:cNvSpPr>
            <p:nvPr/>
          </p:nvSpPr>
          <p:spPr bwMode="auto">
            <a:xfrm>
              <a:off x="2858" y="1635"/>
              <a:ext cx="173" cy="51"/>
            </a:xfrm>
            <a:custGeom>
              <a:avLst/>
              <a:gdLst>
                <a:gd name="T0" fmla="*/ 0 w 318"/>
                <a:gd name="T1" fmla="*/ 0 h 93"/>
                <a:gd name="T2" fmla="*/ 2 w 318"/>
                <a:gd name="T3" fmla="*/ 1 h 93"/>
                <a:gd name="T4" fmla="*/ 0 60000 65536"/>
                <a:gd name="T5" fmla="*/ 0 60000 65536"/>
                <a:gd name="T6" fmla="*/ 0 w 318"/>
                <a:gd name="T7" fmla="*/ 0 h 93"/>
                <a:gd name="T8" fmla="*/ 318 w 318"/>
                <a:gd name="T9" fmla="*/ 93 h 93"/>
              </a:gdLst>
              <a:ahLst/>
              <a:cxnLst>
                <a:cxn ang="T4">
                  <a:pos x="T0" y="T1"/>
                </a:cxn>
                <a:cxn ang="T5">
                  <a:pos x="T2" y="T3"/>
                </a:cxn>
              </a:cxnLst>
              <a:rect l="T6" t="T7" r="T8" b="T9"/>
              <a:pathLst>
                <a:path w="318" h="93">
                  <a:moveTo>
                    <a:pt x="0" y="0"/>
                  </a:moveTo>
                  <a:lnTo>
                    <a:pt x="318" y="93"/>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50" name="Freeform 88"/>
            <p:cNvSpPr>
              <a:spLocks/>
            </p:cNvSpPr>
            <p:nvPr/>
          </p:nvSpPr>
          <p:spPr bwMode="auto">
            <a:xfrm>
              <a:off x="2847" y="1825"/>
              <a:ext cx="172" cy="20"/>
            </a:xfrm>
            <a:custGeom>
              <a:avLst/>
              <a:gdLst>
                <a:gd name="T0" fmla="*/ 0 w 315"/>
                <a:gd name="T1" fmla="*/ 1 h 36"/>
                <a:gd name="T2" fmla="*/ 2 w 315"/>
                <a:gd name="T3" fmla="*/ 0 h 36"/>
                <a:gd name="T4" fmla="*/ 0 60000 65536"/>
                <a:gd name="T5" fmla="*/ 0 60000 65536"/>
                <a:gd name="T6" fmla="*/ 0 w 315"/>
                <a:gd name="T7" fmla="*/ 0 h 36"/>
                <a:gd name="T8" fmla="*/ 315 w 315"/>
                <a:gd name="T9" fmla="*/ 36 h 36"/>
              </a:gdLst>
              <a:ahLst/>
              <a:cxnLst>
                <a:cxn ang="T4">
                  <a:pos x="T0" y="T1"/>
                </a:cxn>
                <a:cxn ang="T5">
                  <a:pos x="T2" y="T3"/>
                </a:cxn>
              </a:cxnLst>
              <a:rect l="T6" t="T7" r="T8" b="T9"/>
              <a:pathLst>
                <a:path w="315" h="36">
                  <a:moveTo>
                    <a:pt x="0" y="36"/>
                  </a:moveTo>
                  <a:lnTo>
                    <a:pt x="315"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grpSp>
        <p:nvGrpSpPr>
          <p:cNvPr id="4" name="Group 162"/>
          <p:cNvGrpSpPr>
            <a:grpSpLocks/>
          </p:cNvGrpSpPr>
          <p:nvPr/>
        </p:nvGrpSpPr>
        <p:grpSpPr bwMode="auto">
          <a:xfrm>
            <a:off x="7270750" y="2638425"/>
            <a:ext cx="1309688" cy="12700"/>
            <a:chOff x="4643" y="1365"/>
            <a:chExt cx="825" cy="8"/>
          </a:xfrm>
        </p:grpSpPr>
        <p:sp>
          <p:nvSpPr>
            <p:cNvPr id="27745" name="Freeform 102"/>
            <p:cNvSpPr>
              <a:spLocks/>
            </p:cNvSpPr>
            <p:nvPr/>
          </p:nvSpPr>
          <p:spPr bwMode="auto">
            <a:xfrm>
              <a:off x="5310" y="1365"/>
              <a:ext cx="158" cy="0"/>
            </a:xfrm>
            <a:custGeom>
              <a:avLst/>
              <a:gdLst>
                <a:gd name="T0" fmla="*/ 0 w 291"/>
                <a:gd name="T1" fmla="*/ 0 h 1"/>
                <a:gd name="T2" fmla="*/ 2 w 291"/>
                <a:gd name="T3" fmla="*/ 0 h 1"/>
                <a:gd name="T4" fmla="*/ 0 60000 65536"/>
                <a:gd name="T5" fmla="*/ 0 60000 65536"/>
                <a:gd name="T6" fmla="*/ 0 w 291"/>
                <a:gd name="T7" fmla="*/ 0 h 1"/>
                <a:gd name="T8" fmla="*/ 291 w 291"/>
                <a:gd name="T9" fmla="*/ 0 h 1"/>
              </a:gdLst>
              <a:ahLst/>
              <a:cxnLst>
                <a:cxn ang="T4">
                  <a:pos x="T0" y="T1"/>
                </a:cxn>
                <a:cxn ang="T5">
                  <a:pos x="T2" y="T3"/>
                </a:cxn>
              </a:cxnLst>
              <a:rect l="T6" t="T7" r="T8" b="T9"/>
              <a:pathLst>
                <a:path w="291" h="1">
                  <a:moveTo>
                    <a:pt x="0" y="0"/>
                  </a:moveTo>
                  <a:lnTo>
                    <a:pt x="29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46" name="Freeform 104"/>
            <p:cNvSpPr>
              <a:spLocks/>
            </p:cNvSpPr>
            <p:nvPr/>
          </p:nvSpPr>
          <p:spPr bwMode="auto">
            <a:xfrm>
              <a:off x="4643" y="1373"/>
              <a:ext cx="172" cy="0"/>
            </a:xfrm>
            <a:custGeom>
              <a:avLst/>
              <a:gdLst>
                <a:gd name="T0" fmla="*/ 0 w 315"/>
                <a:gd name="T1" fmla="*/ 0 h 1"/>
                <a:gd name="T2" fmla="*/ 2 w 315"/>
                <a:gd name="T3" fmla="*/ 0 h 1"/>
                <a:gd name="T4" fmla="*/ 0 60000 65536"/>
                <a:gd name="T5" fmla="*/ 0 60000 65536"/>
                <a:gd name="T6" fmla="*/ 0 w 315"/>
                <a:gd name="T7" fmla="*/ 0 h 1"/>
                <a:gd name="T8" fmla="*/ 315 w 315"/>
                <a:gd name="T9" fmla="*/ 0 h 1"/>
              </a:gdLst>
              <a:ahLst/>
              <a:cxnLst>
                <a:cxn ang="T4">
                  <a:pos x="T0" y="T1"/>
                </a:cxn>
                <a:cxn ang="T5">
                  <a:pos x="T2" y="T3"/>
                </a:cxn>
              </a:cxnLst>
              <a:rect l="T6" t="T7" r="T8" b="T9"/>
              <a:pathLst>
                <a:path w="315" h="1">
                  <a:moveTo>
                    <a:pt x="0" y="0"/>
                  </a:moveTo>
                  <a:lnTo>
                    <a:pt x="315"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grpSp>
        <p:nvGrpSpPr>
          <p:cNvPr id="5" name="Group 163"/>
          <p:cNvGrpSpPr>
            <a:grpSpLocks/>
          </p:cNvGrpSpPr>
          <p:nvPr/>
        </p:nvGrpSpPr>
        <p:grpSpPr bwMode="auto">
          <a:xfrm>
            <a:off x="7237413" y="3732213"/>
            <a:ext cx="1354137" cy="15875"/>
            <a:chOff x="4622" y="2054"/>
            <a:chExt cx="853" cy="10"/>
          </a:xfrm>
        </p:grpSpPr>
        <p:sp>
          <p:nvSpPr>
            <p:cNvPr id="27743" name="Freeform 103"/>
            <p:cNvSpPr>
              <a:spLocks/>
            </p:cNvSpPr>
            <p:nvPr/>
          </p:nvSpPr>
          <p:spPr bwMode="auto">
            <a:xfrm>
              <a:off x="5310" y="2054"/>
              <a:ext cx="165" cy="0"/>
            </a:xfrm>
            <a:custGeom>
              <a:avLst/>
              <a:gdLst>
                <a:gd name="T0" fmla="*/ 0 w 303"/>
                <a:gd name="T1" fmla="*/ 0 h 1"/>
                <a:gd name="T2" fmla="*/ 2 w 303"/>
                <a:gd name="T3" fmla="*/ 0 h 1"/>
                <a:gd name="T4" fmla="*/ 0 60000 65536"/>
                <a:gd name="T5" fmla="*/ 0 60000 65536"/>
                <a:gd name="T6" fmla="*/ 0 w 303"/>
                <a:gd name="T7" fmla="*/ 0 h 1"/>
                <a:gd name="T8" fmla="*/ 303 w 303"/>
                <a:gd name="T9" fmla="*/ 0 h 1"/>
              </a:gdLst>
              <a:ahLst/>
              <a:cxnLst>
                <a:cxn ang="T4">
                  <a:pos x="T0" y="T1"/>
                </a:cxn>
                <a:cxn ang="T5">
                  <a:pos x="T2" y="T3"/>
                </a:cxn>
              </a:cxnLst>
              <a:rect l="T6" t="T7" r="T8" b="T9"/>
              <a:pathLst>
                <a:path w="303" h="1">
                  <a:moveTo>
                    <a:pt x="0" y="0"/>
                  </a:moveTo>
                  <a:lnTo>
                    <a:pt x="303"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7744" name="Freeform 105"/>
            <p:cNvSpPr>
              <a:spLocks/>
            </p:cNvSpPr>
            <p:nvPr/>
          </p:nvSpPr>
          <p:spPr bwMode="auto">
            <a:xfrm>
              <a:off x="4622" y="2064"/>
              <a:ext cx="189" cy="0"/>
            </a:xfrm>
            <a:custGeom>
              <a:avLst/>
              <a:gdLst>
                <a:gd name="T0" fmla="*/ 0 w 345"/>
                <a:gd name="T1" fmla="*/ 0 h 1"/>
                <a:gd name="T2" fmla="*/ 3 w 345"/>
                <a:gd name="T3" fmla="*/ 0 h 1"/>
                <a:gd name="T4" fmla="*/ 0 60000 65536"/>
                <a:gd name="T5" fmla="*/ 0 60000 65536"/>
                <a:gd name="T6" fmla="*/ 0 w 345"/>
                <a:gd name="T7" fmla="*/ 0 h 1"/>
                <a:gd name="T8" fmla="*/ 345 w 345"/>
                <a:gd name="T9" fmla="*/ 0 h 1"/>
              </a:gdLst>
              <a:ahLst/>
              <a:cxnLst>
                <a:cxn ang="T4">
                  <a:pos x="T0" y="T1"/>
                </a:cxn>
                <a:cxn ang="T5">
                  <a:pos x="T2" y="T3"/>
                </a:cxn>
              </a:cxnLst>
              <a:rect l="T6" t="T7" r="T8" b="T9"/>
              <a:pathLst>
                <a:path w="345" h="1">
                  <a:moveTo>
                    <a:pt x="0" y="0"/>
                  </a:moveTo>
                  <a:lnTo>
                    <a:pt x="345"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grpSp>
        <p:nvGrpSpPr>
          <p:cNvPr id="6" name="Group 158"/>
          <p:cNvGrpSpPr>
            <a:grpSpLocks/>
          </p:cNvGrpSpPr>
          <p:nvPr/>
        </p:nvGrpSpPr>
        <p:grpSpPr bwMode="auto">
          <a:xfrm>
            <a:off x="900113" y="2022475"/>
            <a:ext cx="1404937" cy="936625"/>
            <a:chOff x="630" y="977"/>
            <a:chExt cx="885" cy="590"/>
          </a:xfrm>
        </p:grpSpPr>
        <p:sp>
          <p:nvSpPr>
            <p:cNvPr id="27740" name="Line 51"/>
            <p:cNvSpPr>
              <a:spLocks noChangeShapeType="1"/>
            </p:cNvSpPr>
            <p:nvPr/>
          </p:nvSpPr>
          <p:spPr bwMode="auto">
            <a:xfrm>
              <a:off x="630" y="977"/>
              <a:ext cx="88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41" name="Line 52"/>
            <p:cNvSpPr>
              <a:spLocks noChangeShapeType="1"/>
            </p:cNvSpPr>
            <p:nvPr/>
          </p:nvSpPr>
          <p:spPr bwMode="auto">
            <a:xfrm>
              <a:off x="1515" y="977"/>
              <a:ext cx="0" cy="59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42" name="Line 53"/>
            <p:cNvSpPr>
              <a:spLocks noChangeShapeType="1"/>
            </p:cNvSpPr>
            <p:nvPr/>
          </p:nvSpPr>
          <p:spPr bwMode="auto">
            <a:xfrm>
              <a:off x="630" y="977"/>
              <a:ext cx="0" cy="59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27666" name="Line 56"/>
          <p:cNvSpPr>
            <a:spLocks noChangeShapeType="1"/>
          </p:cNvSpPr>
          <p:nvPr/>
        </p:nvSpPr>
        <p:spPr bwMode="auto">
          <a:xfrm>
            <a:off x="742950" y="3114675"/>
            <a:ext cx="312738"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667" name="Line 58"/>
          <p:cNvSpPr>
            <a:spLocks noChangeShapeType="1"/>
          </p:cNvSpPr>
          <p:nvPr/>
        </p:nvSpPr>
        <p:spPr bwMode="auto">
          <a:xfrm>
            <a:off x="587375" y="2959100"/>
            <a:ext cx="573088" cy="0"/>
          </a:xfrm>
          <a:prstGeom prst="line">
            <a:avLst/>
          </a:prstGeom>
          <a:noFill/>
          <a:ln w="22225">
            <a:solidFill>
              <a:srgbClr val="000000"/>
            </a:solidFill>
            <a:round/>
            <a:headEnd/>
            <a:tailEnd/>
          </a:ln>
        </p:spPr>
        <p:txBody>
          <a:bodyPr/>
          <a:lstStyle/>
          <a:p>
            <a:endParaRPr lang="en-US">
              <a:solidFill>
                <a:srgbClr val="000000"/>
              </a:solidFill>
            </a:endParaRPr>
          </a:p>
        </p:txBody>
      </p:sp>
      <p:grpSp>
        <p:nvGrpSpPr>
          <p:cNvPr id="7" name="Group 157"/>
          <p:cNvGrpSpPr>
            <a:grpSpLocks/>
          </p:cNvGrpSpPr>
          <p:nvPr/>
        </p:nvGrpSpPr>
        <p:grpSpPr bwMode="auto">
          <a:xfrm>
            <a:off x="900113" y="3427413"/>
            <a:ext cx="1404937" cy="1092200"/>
            <a:chOff x="630" y="1862"/>
            <a:chExt cx="885" cy="688"/>
          </a:xfrm>
        </p:grpSpPr>
        <p:sp>
          <p:nvSpPr>
            <p:cNvPr id="27737" name="Line 54"/>
            <p:cNvSpPr>
              <a:spLocks noChangeShapeType="1"/>
            </p:cNvSpPr>
            <p:nvPr/>
          </p:nvSpPr>
          <p:spPr bwMode="auto">
            <a:xfrm>
              <a:off x="630" y="1862"/>
              <a:ext cx="0" cy="688"/>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38" name="Line 55"/>
            <p:cNvSpPr>
              <a:spLocks noChangeShapeType="1"/>
            </p:cNvSpPr>
            <p:nvPr/>
          </p:nvSpPr>
          <p:spPr bwMode="auto">
            <a:xfrm>
              <a:off x="1515" y="1960"/>
              <a:ext cx="0" cy="59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39" name="Line 59"/>
            <p:cNvSpPr>
              <a:spLocks noChangeShapeType="1"/>
            </p:cNvSpPr>
            <p:nvPr/>
          </p:nvSpPr>
          <p:spPr bwMode="auto">
            <a:xfrm>
              <a:off x="630" y="2550"/>
              <a:ext cx="885" cy="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27669" name="Line 60"/>
          <p:cNvSpPr>
            <a:spLocks noChangeShapeType="1"/>
          </p:cNvSpPr>
          <p:nvPr/>
        </p:nvSpPr>
        <p:spPr bwMode="auto">
          <a:xfrm>
            <a:off x="587375" y="3270250"/>
            <a:ext cx="573088"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670" name="Line 61"/>
          <p:cNvSpPr>
            <a:spLocks noChangeShapeType="1"/>
          </p:cNvSpPr>
          <p:nvPr/>
        </p:nvSpPr>
        <p:spPr bwMode="auto">
          <a:xfrm>
            <a:off x="742950" y="3427413"/>
            <a:ext cx="312738"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671" name="Oval 62"/>
          <p:cNvSpPr>
            <a:spLocks noChangeArrowheads="1"/>
          </p:cNvSpPr>
          <p:nvPr/>
        </p:nvSpPr>
        <p:spPr bwMode="auto">
          <a:xfrm>
            <a:off x="1993900" y="2959100"/>
            <a:ext cx="623888" cy="623888"/>
          </a:xfrm>
          <a:prstGeom prst="ellipse">
            <a:avLst/>
          </a:prstGeom>
          <a:noFill/>
          <a:ln w="22225">
            <a:solidFill>
              <a:srgbClr val="000000"/>
            </a:solidFill>
            <a:round/>
            <a:headEnd/>
            <a:tailEnd/>
          </a:ln>
        </p:spPr>
        <p:txBody>
          <a:bodyPr/>
          <a:lstStyle/>
          <a:p>
            <a:endParaRPr lang="en-US">
              <a:solidFill>
                <a:srgbClr val="000000"/>
              </a:solidFill>
            </a:endParaRPr>
          </a:p>
        </p:txBody>
      </p:sp>
      <p:grpSp>
        <p:nvGrpSpPr>
          <p:cNvPr id="8" name="Group 154"/>
          <p:cNvGrpSpPr>
            <a:grpSpLocks/>
          </p:cNvGrpSpPr>
          <p:nvPr/>
        </p:nvGrpSpPr>
        <p:grpSpPr bwMode="auto">
          <a:xfrm>
            <a:off x="3711575" y="2024063"/>
            <a:ext cx="1406525" cy="936625"/>
            <a:chOff x="2401" y="978"/>
            <a:chExt cx="886" cy="590"/>
          </a:xfrm>
        </p:grpSpPr>
        <p:sp>
          <p:nvSpPr>
            <p:cNvPr id="27734" name="Line 72"/>
            <p:cNvSpPr>
              <a:spLocks noChangeShapeType="1"/>
            </p:cNvSpPr>
            <p:nvPr/>
          </p:nvSpPr>
          <p:spPr bwMode="auto">
            <a:xfrm>
              <a:off x="2401" y="978"/>
              <a:ext cx="8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35" name="Line 73"/>
            <p:cNvSpPr>
              <a:spLocks noChangeShapeType="1"/>
            </p:cNvSpPr>
            <p:nvPr/>
          </p:nvSpPr>
          <p:spPr bwMode="auto">
            <a:xfrm>
              <a:off x="3287" y="978"/>
              <a:ext cx="0" cy="59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36" name="Line 74"/>
            <p:cNvSpPr>
              <a:spLocks noChangeShapeType="1"/>
            </p:cNvSpPr>
            <p:nvPr/>
          </p:nvSpPr>
          <p:spPr bwMode="auto">
            <a:xfrm>
              <a:off x="2401" y="978"/>
              <a:ext cx="0" cy="59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27673" name="Line 77"/>
          <p:cNvSpPr>
            <a:spLocks noChangeShapeType="1"/>
          </p:cNvSpPr>
          <p:nvPr/>
        </p:nvSpPr>
        <p:spPr bwMode="auto">
          <a:xfrm>
            <a:off x="3556000" y="3116263"/>
            <a:ext cx="312738"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674" name="Line 78"/>
          <p:cNvSpPr>
            <a:spLocks noChangeShapeType="1"/>
          </p:cNvSpPr>
          <p:nvPr/>
        </p:nvSpPr>
        <p:spPr bwMode="auto">
          <a:xfrm>
            <a:off x="3398838" y="2960688"/>
            <a:ext cx="573087" cy="0"/>
          </a:xfrm>
          <a:prstGeom prst="line">
            <a:avLst/>
          </a:prstGeom>
          <a:noFill/>
          <a:ln w="22225">
            <a:solidFill>
              <a:srgbClr val="000000"/>
            </a:solidFill>
            <a:round/>
            <a:headEnd/>
            <a:tailEnd/>
          </a:ln>
        </p:spPr>
        <p:txBody>
          <a:bodyPr/>
          <a:lstStyle/>
          <a:p>
            <a:endParaRPr lang="en-US">
              <a:solidFill>
                <a:srgbClr val="000000"/>
              </a:solidFill>
            </a:endParaRPr>
          </a:p>
        </p:txBody>
      </p:sp>
      <p:grpSp>
        <p:nvGrpSpPr>
          <p:cNvPr id="9" name="Group 153"/>
          <p:cNvGrpSpPr>
            <a:grpSpLocks/>
          </p:cNvGrpSpPr>
          <p:nvPr/>
        </p:nvGrpSpPr>
        <p:grpSpPr bwMode="auto">
          <a:xfrm>
            <a:off x="3711575" y="3429000"/>
            <a:ext cx="1406525" cy="1092200"/>
            <a:chOff x="2401" y="1863"/>
            <a:chExt cx="886" cy="688"/>
          </a:xfrm>
        </p:grpSpPr>
        <p:sp>
          <p:nvSpPr>
            <p:cNvPr id="27731" name="Line 75"/>
            <p:cNvSpPr>
              <a:spLocks noChangeShapeType="1"/>
            </p:cNvSpPr>
            <p:nvPr/>
          </p:nvSpPr>
          <p:spPr bwMode="auto">
            <a:xfrm>
              <a:off x="2401" y="1863"/>
              <a:ext cx="0" cy="688"/>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32" name="Line 76"/>
            <p:cNvSpPr>
              <a:spLocks noChangeShapeType="1"/>
            </p:cNvSpPr>
            <p:nvPr/>
          </p:nvSpPr>
          <p:spPr bwMode="auto">
            <a:xfrm>
              <a:off x="3287" y="1961"/>
              <a:ext cx="0" cy="59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33" name="Line 79"/>
            <p:cNvSpPr>
              <a:spLocks noChangeShapeType="1"/>
            </p:cNvSpPr>
            <p:nvPr/>
          </p:nvSpPr>
          <p:spPr bwMode="auto">
            <a:xfrm>
              <a:off x="2401" y="2551"/>
              <a:ext cx="886" cy="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27676" name="Line 80"/>
          <p:cNvSpPr>
            <a:spLocks noChangeShapeType="1"/>
          </p:cNvSpPr>
          <p:nvPr/>
        </p:nvSpPr>
        <p:spPr bwMode="auto">
          <a:xfrm>
            <a:off x="3398838" y="3273425"/>
            <a:ext cx="573087"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677" name="Line 81"/>
          <p:cNvSpPr>
            <a:spLocks noChangeShapeType="1"/>
          </p:cNvSpPr>
          <p:nvPr/>
        </p:nvSpPr>
        <p:spPr bwMode="auto">
          <a:xfrm>
            <a:off x="3556000" y="3429000"/>
            <a:ext cx="312738"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678" name="Oval 82"/>
          <p:cNvSpPr>
            <a:spLocks noChangeArrowheads="1"/>
          </p:cNvSpPr>
          <p:nvPr/>
        </p:nvSpPr>
        <p:spPr bwMode="auto">
          <a:xfrm>
            <a:off x="4805363" y="2960688"/>
            <a:ext cx="625475" cy="623887"/>
          </a:xfrm>
          <a:prstGeom prst="ellipse">
            <a:avLst/>
          </a:prstGeom>
          <a:noFill/>
          <a:ln w="22225">
            <a:solidFill>
              <a:srgbClr val="000000"/>
            </a:solidFill>
            <a:round/>
            <a:headEnd/>
            <a:tailEnd/>
          </a:ln>
        </p:spPr>
        <p:txBody>
          <a:bodyPr/>
          <a:lstStyle/>
          <a:p>
            <a:endParaRPr lang="en-US">
              <a:solidFill>
                <a:srgbClr val="000000"/>
              </a:solidFill>
            </a:endParaRPr>
          </a:p>
        </p:txBody>
      </p:sp>
      <p:grpSp>
        <p:nvGrpSpPr>
          <p:cNvPr id="10" name="Group 155"/>
          <p:cNvGrpSpPr>
            <a:grpSpLocks/>
          </p:cNvGrpSpPr>
          <p:nvPr/>
        </p:nvGrpSpPr>
        <p:grpSpPr bwMode="auto">
          <a:xfrm>
            <a:off x="6523038" y="2022475"/>
            <a:ext cx="1406525" cy="936625"/>
            <a:chOff x="4172" y="977"/>
            <a:chExt cx="886" cy="590"/>
          </a:xfrm>
        </p:grpSpPr>
        <p:sp>
          <p:nvSpPr>
            <p:cNvPr id="27728" name="Line 89"/>
            <p:cNvSpPr>
              <a:spLocks noChangeShapeType="1"/>
            </p:cNvSpPr>
            <p:nvPr/>
          </p:nvSpPr>
          <p:spPr bwMode="auto">
            <a:xfrm>
              <a:off x="4172" y="977"/>
              <a:ext cx="886"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29" name="Line 90"/>
            <p:cNvSpPr>
              <a:spLocks noChangeShapeType="1"/>
            </p:cNvSpPr>
            <p:nvPr/>
          </p:nvSpPr>
          <p:spPr bwMode="auto">
            <a:xfrm>
              <a:off x="5058" y="977"/>
              <a:ext cx="0" cy="197"/>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30" name="Line 91"/>
            <p:cNvSpPr>
              <a:spLocks noChangeShapeType="1"/>
            </p:cNvSpPr>
            <p:nvPr/>
          </p:nvSpPr>
          <p:spPr bwMode="auto">
            <a:xfrm>
              <a:off x="4172" y="977"/>
              <a:ext cx="0" cy="59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27680" name="Line 94"/>
          <p:cNvSpPr>
            <a:spLocks noChangeShapeType="1"/>
          </p:cNvSpPr>
          <p:nvPr/>
        </p:nvSpPr>
        <p:spPr bwMode="auto">
          <a:xfrm>
            <a:off x="6367463" y="3114675"/>
            <a:ext cx="312737"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681" name="Line 95"/>
          <p:cNvSpPr>
            <a:spLocks noChangeShapeType="1"/>
          </p:cNvSpPr>
          <p:nvPr/>
        </p:nvSpPr>
        <p:spPr bwMode="auto">
          <a:xfrm>
            <a:off x="6211888" y="2959100"/>
            <a:ext cx="571500" cy="0"/>
          </a:xfrm>
          <a:prstGeom prst="line">
            <a:avLst/>
          </a:prstGeom>
          <a:noFill/>
          <a:ln w="22225">
            <a:solidFill>
              <a:srgbClr val="000000"/>
            </a:solidFill>
            <a:round/>
            <a:headEnd/>
            <a:tailEnd/>
          </a:ln>
        </p:spPr>
        <p:txBody>
          <a:bodyPr/>
          <a:lstStyle/>
          <a:p>
            <a:endParaRPr lang="en-US">
              <a:solidFill>
                <a:srgbClr val="000000"/>
              </a:solidFill>
            </a:endParaRPr>
          </a:p>
        </p:txBody>
      </p:sp>
      <p:grpSp>
        <p:nvGrpSpPr>
          <p:cNvPr id="11" name="Group 156"/>
          <p:cNvGrpSpPr>
            <a:grpSpLocks/>
          </p:cNvGrpSpPr>
          <p:nvPr/>
        </p:nvGrpSpPr>
        <p:grpSpPr bwMode="auto">
          <a:xfrm>
            <a:off x="6523038" y="3427413"/>
            <a:ext cx="1406525" cy="1092200"/>
            <a:chOff x="4172" y="1862"/>
            <a:chExt cx="886" cy="688"/>
          </a:xfrm>
        </p:grpSpPr>
        <p:sp>
          <p:nvSpPr>
            <p:cNvPr id="27725" name="Line 92"/>
            <p:cNvSpPr>
              <a:spLocks noChangeShapeType="1"/>
            </p:cNvSpPr>
            <p:nvPr/>
          </p:nvSpPr>
          <p:spPr bwMode="auto">
            <a:xfrm>
              <a:off x="4172" y="1862"/>
              <a:ext cx="0" cy="688"/>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26" name="Line 93"/>
            <p:cNvSpPr>
              <a:spLocks noChangeShapeType="1"/>
            </p:cNvSpPr>
            <p:nvPr/>
          </p:nvSpPr>
          <p:spPr bwMode="auto">
            <a:xfrm>
              <a:off x="5058" y="2255"/>
              <a:ext cx="0" cy="295"/>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27" name="Line 96"/>
            <p:cNvSpPr>
              <a:spLocks noChangeShapeType="1"/>
            </p:cNvSpPr>
            <p:nvPr/>
          </p:nvSpPr>
          <p:spPr bwMode="auto">
            <a:xfrm>
              <a:off x="4172" y="2550"/>
              <a:ext cx="886" cy="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27683" name="Line 97"/>
          <p:cNvSpPr>
            <a:spLocks noChangeShapeType="1"/>
          </p:cNvSpPr>
          <p:nvPr/>
        </p:nvSpPr>
        <p:spPr bwMode="auto">
          <a:xfrm>
            <a:off x="6211888" y="3270250"/>
            <a:ext cx="57150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684" name="Line 98"/>
          <p:cNvSpPr>
            <a:spLocks noChangeShapeType="1"/>
          </p:cNvSpPr>
          <p:nvPr/>
        </p:nvSpPr>
        <p:spPr bwMode="auto">
          <a:xfrm>
            <a:off x="6367463" y="3427413"/>
            <a:ext cx="312737"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685" name="Oval 99"/>
          <p:cNvSpPr>
            <a:spLocks noChangeArrowheads="1"/>
          </p:cNvSpPr>
          <p:nvPr/>
        </p:nvSpPr>
        <p:spPr bwMode="auto">
          <a:xfrm>
            <a:off x="7616825" y="3429000"/>
            <a:ext cx="625475" cy="623888"/>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7686" name="Oval 106"/>
          <p:cNvSpPr>
            <a:spLocks noChangeArrowheads="1"/>
          </p:cNvSpPr>
          <p:nvPr/>
        </p:nvSpPr>
        <p:spPr bwMode="auto">
          <a:xfrm>
            <a:off x="7616825" y="2335213"/>
            <a:ext cx="625475" cy="623887"/>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472172" name="Line 108"/>
          <p:cNvSpPr>
            <a:spLocks noChangeShapeType="1"/>
          </p:cNvSpPr>
          <p:nvPr/>
        </p:nvSpPr>
        <p:spPr bwMode="auto">
          <a:xfrm>
            <a:off x="7929563" y="2959100"/>
            <a:ext cx="0" cy="468313"/>
          </a:xfrm>
          <a:prstGeom prst="line">
            <a:avLst/>
          </a:prstGeom>
          <a:noFill/>
          <a:ln w="22225">
            <a:solidFill>
              <a:srgbClr val="000000"/>
            </a:solidFill>
            <a:round/>
            <a:headEnd/>
            <a:tailEnd/>
          </a:ln>
        </p:spPr>
        <p:txBody>
          <a:bodyPr/>
          <a:lstStyle/>
          <a:p>
            <a:endParaRPr lang="en-US">
              <a:solidFill>
                <a:srgbClr val="000000"/>
              </a:solidFill>
            </a:endParaRPr>
          </a:p>
        </p:txBody>
      </p:sp>
      <p:grpSp>
        <p:nvGrpSpPr>
          <p:cNvPr id="12" name="Group 149"/>
          <p:cNvGrpSpPr>
            <a:grpSpLocks/>
          </p:cNvGrpSpPr>
          <p:nvPr/>
        </p:nvGrpSpPr>
        <p:grpSpPr bwMode="auto">
          <a:xfrm>
            <a:off x="898525" y="2022475"/>
            <a:ext cx="1404938" cy="936625"/>
            <a:chOff x="623" y="2746"/>
            <a:chExt cx="885" cy="590"/>
          </a:xfrm>
        </p:grpSpPr>
        <p:sp>
          <p:nvSpPr>
            <p:cNvPr id="27722" name="Line 112"/>
            <p:cNvSpPr>
              <a:spLocks noChangeShapeType="1"/>
            </p:cNvSpPr>
            <p:nvPr/>
          </p:nvSpPr>
          <p:spPr bwMode="auto">
            <a:xfrm>
              <a:off x="623" y="2746"/>
              <a:ext cx="885"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27723" name="Line 113"/>
            <p:cNvSpPr>
              <a:spLocks noChangeShapeType="1"/>
            </p:cNvSpPr>
            <p:nvPr/>
          </p:nvSpPr>
          <p:spPr bwMode="auto">
            <a:xfrm>
              <a:off x="1508" y="2746"/>
              <a:ext cx="0" cy="590"/>
            </a:xfrm>
            <a:prstGeom prst="line">
              <a:avLst/>
            </a:prstGeom>
            <a:noFill/>
            <a:ln w="38100">
              <a:solidFill>
                <a:srgbClr val="FF0000"/>
              </a:solidFill>
              <a:round/>
              <a:headEnd/>
              <a:tailEnd/>
            </a:ln>
          </p:spPr>
          <p:txBody>
            <a:bodyPr/>
            <a:lstStyle/>
            <a:p>
              <a:endParaRPr lang="en-US">
                <a:solidFill>
                  <a:srgbClr val="000000"/>
                </a:solidFill>
              </a:endParaRPr>
            </a:p>
          </p:txBody>
        </p:sp>
        <p:sp>
          <p:nvSpPr>
            <p:cNvPr id="27724" name="Line 114"/>
            <p:cNvSpPr>
              <a:spLocks noChangeShapeType="1"/>
            </p:cNvSpPr>
            <p:nvPr/>
          </p:nvSpPr>
          <p:spPr bwMode="auto">
            <a:xfrm>
              <a:off x="623" y="2746"/>
              <a:ext cx="0" cy="590"/>
            </a:xfrm>
            <a:prstGeom prst="line">
              <a:avLst/>
            </a:prstGeom>
            <a:noFill/>
            <a:ln w="38100">
              <a:solidFill>
                <a:srgbClr val="FF0000"/>
              </a:solidFill>
              <a:round/>
              <a:headEnd/>
              <a:tailEnd/>
            </a:ln>
          </p:spPr>
          <p:txBody>
            <a:bodyPr/>
            <a:lstStyle/>
            <a:p>
              <a:endParaRPr lang="en-US">
                <a:solidFill>
                  <a:srgbClr val="000000"/>
                </a:solidFill>
              </a:endParaRPr>
            </a:p>
          </p:txBody>
        </p:sp>
      </p:grpSp>
      <p:grpSp>
        <p:nvGrpSpPr>
          <p:cNvPr id="13" name="Group 150"/>
          <p:cNvGrpSpPr>
            <a:grpSpLocks/>
          </p:cNvGrpSpPr>
          <p:nvPr/>
        </p:nvGrpSpPr>
        <p:grpSpPr bwMode="auto">
          <a:xfrm>
            <a:off x="898525" y="3427413"/>
            <a:ext cx="1404938" cy="1092200"/>
            <a:chOff x="623" y="3631"/>
            <a:chExt cx="885" cy="688"/>
          </a:xfrm>
        </p:grpSpPr>
        <p:sp>
          <p:nvSpPr>
            <p:cNvPr id="27719" name="Line 115"/>
            <p:cNvSpPr>
              <a:spLocks noChangeShapeType="1"/>
            </p:cNvSpPr>
            <p:nvPr/>
          </p:nvSpPr>
          <p:spPr bwMode="auto">
            <a:xfrm>
              <a:off x="623" y="3631"/>
              <a:ext cx="0" cy="688"/>
            </a:xfrm>
            <a:prstGeom prst="line">
              <a:avLst/>
            </a:prstGeom>
            <a:noFill/>
            <a:ln w="38100">
              <a:solidFill>
                <a:srgbClr val="3333FF"/>
              </a:solidFill>
              <a:round/>
              <a:headEnd/>
              <a:tailEnd/>
            </a:ln>
          </p:spPr>
          <p:txBody>
            <a:bodyPr/>
            <a:lstStyle/>
            <a:p>
              <a:endParaRPr lang="en-US">
                <a:solidFill>
                  <a:srgbClr val="000000"/>
                </a:solidFill>
              </a:endParaRPr>
            </a:p>
          </p:txBody>
        </p:sp>
        <p:sp>
          <p:nvSpPr>
            <p:cNvPr id="27720" name="Line 116"/>
            <p:cNvSpPr>
              <a:spLocks noChangeShapeType="1"/>
            </p:cNvSpPr>
            <p:nvPr/>
          </p:nvSpPr>
          <p:spPr bwMode="auto">
            <a:xfrm>
              <a:off x="1508" y="3729"/>
              <a:ext cx="0" cy="590"/>
            </a:xfrm>
            <a:prstGeom prst="line">
              <a:avLst/>
            </a:prstGeom>
            <a:noFill/>
            <a:ln w="38100">
              <a:solidFill>
                <a:srgbClr val="3333FF"/>
              </a:solidFill>
              <a:round/>
              <a:headEnd/>
              <a:tailEnd/>
            </a:ln>
          </p:spPr>
          <p:txBody>
            <a:bodyPr/>
            <a:lstStyle/>
            <a:p>
              <a:endParaRPr lang="en-US">
                <a:solidFill>
                  <a:srgbClr val="000000"/>
                </a:solidFill>
              </a:endParaRPr>
            </a:p>
          </p:txBody>
        </p:sp>
        <p:sp>
          <p:nvSpPr>
            <p:cNvPr id="27721" name="Line 119"/>
            <p:cNvSpPr>
              <a:spLocks noChangeShapeType="1"/>
            </p:cNvSpPr>
            <p:nvPr/>
          </p:nvSpPr>
          <p:spPr bwMode="auto">
            <a:xfrm>
              <a:off x="623" y="4319"/>
              <a:ext cx="885" cy="0"/>
            </a:xfrm>
            <a:prstGeom prst="line">
              <a:avLst/>
            </a:prstGeom>
            <a:noFill/>
            <a:ln w="38100">
              <a:solidFill>
                <a:srgbClr val="3333FF"/>
              </a:solidFill>
              <a:round/>
              <a:headEnd/>
              <a:tailEnd/>
            </a:ln>
          </p:spPr>
          <p:txBody>
            <a:bodyPr/>
            <a:lstStyle/>
            <a:p>
              <a:endParaRPr lang="en-US">
                <a:solidFill>
                  <a:srgbClr val="000000"/>
                </a:solidFill>
              </a:endParaRPr>
            </a:p>
          </p:txBody>
        </p:sp>
      </p:grpSp>
      <p:grpSp>
        <p:nvGrpSpPr>
          <p:cNvPr id="14" name="Group 148"/>
          <p:cNvGrpSpPr>
            <a:grpSpLocks/>
          </p:cNvGrpSpPr>
          <p:nvPr/>
        </p:nvGrpSpPr>
        <p:grpSpPr bwMode="auto">
          <a:xfrm>
            <a:off x="3709988" y="2024063"/>
            <a:ext cx="1406525" cy="936625"/>
            <a:chOff x="2394" y="2747"/>
            <a:chExt cx="886" cy="590"/>
          </a:xfrm>
        </p:grpSpPr>
        <p:sp>
          <p:nvSpPr>
            <p:cNvPr id="27716" name="Line 123"/>
            <p:cNvSpPr>
              <a:spLocks noChangeShapeType="1"/>
            </p:cNvSpPr>
            <p:nvPr/>
          </p:nvSpPr>
          <p:spPr bwMode="auto">
            <a:xfrm>
              <a:off x="2394" y="2747"/>
              <a:ext cx="886"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27717" name="Line 124"/>
            <p:cNvSpPr>
              <a:spLocks noChangeShapeType="1"/>
            </p:cNvSpPr>
            <p:nvPr/>
          </p:nvSpPr>
          <p:spPr bwMode="auto">
            <a:xfrm>
              <a:off x="3280" y="2747"/>
              <a:ext cx="0" cy="590"/>
            </a:xfrm>
            <a:prstGeom prst="line">
              <a:avLst/>
            </a:prstGeom>
            <a:noFill/>
            <a:ln w="38100">
              <a:solidFill>
                <a:srgbClr val="FF0000"/>
              </a:solidFill>
              <a:round/>
              <a:headEnd/>
              <a:tailEnd/>
            </a:ln>
          </p:spPr>
          <p:txBody>
            <a:bodyPr/>
            <a:lstStyle/>
            <a:p>
              <a:endParaRPr lang="en-US">
                <a:solidFill>
                  <a:srgbClr val="000000"/>
                </a:solidFill>
              </a:endParaRPr>
            </a:p>
          </p:txBody>
        </p:sp>
        <p:sp>
          <p:nvSpPr>
            <p:cNvPr id="27718" name="Line 125"/>
            <p:cNvSpPr>
              <a:spLocks noChangeShapeType="1"/>
            </p:cNvSpPr>
            <p:nvPr/>
          </p:nvSpPr>
          <p:spPr bwMode="auto">
            <a:xfrm>
              <a:off x="2394" y="2747"/>
              <a:ext cx="0" cy="590"/>
            </a:xfrm>
            <a:prstGeom prst="line">
              <a:avLst/>
            </a:prstGeom>
            <a:noFill/>
            <a:ln w="38100">
              <a:solidFill>
                <a:srgbClr val="FF0000"/>
              </a:solidFill>
              <a:round/>
              <a:headEnd/>
              <a:tailEnd/>
            </a:ln>
          </p:spPr>
          <p:txBody>
            <a:bodyPr/>
            <a:lstStyle/>
            <a:p>
              <a:endParaRPr lang="en-US">
                <a:solidFill>
                  <a:srgbClr val="000000"/>
                </a:solidFill>
              </a:endParaRPr>
            </a:p>
          </p:txBody>
        </p:sp>
      </p:grpSp>
      <p:grpSp>
        <p:nvGrpSpPr>
          <p:cNvPr id="15" name="Group 151"/>
          <p:cNvGrpSpPr>
            <a:grpSpLocks/>
          </p:cNvGrpSpPr>
          <p:nvPr/>
        </p:nvGrpSpPr>
        <p:grpSpPr bwMode="auto">
          <a:xfrm>
            <a:off x="3709988" y="3429000"/>
            <a:ext cx="1406525" cy="1092200"/>
            <a:chOff x="2394" y="3632"/>
            <a:chExt cx="886" cy="688"/>
          </a:xfrm>
        </p:grpSpPr>
        <p:sp>
          <p:nvSpPr>
            <p:cNvPr id="27713" name="Line 126"/>
            <p:cNvSpPr>
              <a:spLocks noChangeShapeType="1"/>
            </p:cNvSpPr>
            <p:nvPr/>
          </p:nvSpPr>
          <p:spPr bwMode="auto">
            <a:xfrm>
              <a:off x="2394" y="3632"/>
              <a:ext cx="0" cy="688"/>
            </a:xfrm>
            <a:prstGeom prst="line">
              <a:avLst/>
            </a:prstGeom>
            <a:noFill/>
            <a:ln w="38100">
              <a:solidFill>
                <a:srgbClr val="3333FF"/>
              </a:solidFill>
              <a:round/>
              <a:headEnd/>
              <a:tailEnd/>
            </a:ln>
          </p:spPr>
          <p:txBody>
            <a:bodyPr/>
            <a:lstStyle/>
            <a:p>
              <a:endParaRPr lang="en-US">
                <a:solidFill>
                  <a:srgbClr val="000000"/>
                </a:solidFill>
              </a:endParaRPr>
            </a:p>
          </p:txBody>
        </p:sp>
        <p:sp>
          <p:nvSpPr>
            <p:cNvPr id="27714" name="Line 127"/>
            <p:cNvSpPr>
              <a:spLocks noChangeShapeType="1"/>
            </p:cNvSpPr>
            <p:nvPr/>
          </p:nvSpPr>
          <p:spPr bwMode="auto">
            <a:xfrm>
              <a:off x="3280" y="3730"/>
              <a:ext cx="0" cy="590"/>
            </a:xfrm>
            <a:prstGeom prst="line">
              <a:avLst/>
            </a:prstGeom>
            <a:noFill/>
            <a:ln w="38100">
              <a:solidFill>
                <a:srgbClr val="3333FF"/>
              </a:solidFill>
              <a:round/>
              <a:headEnd/>
              <a:tailEnd/>
            </a:ln>
          </p:spPr>
          <p:txBody>
            <a:bodyPr/>
            <a:lstStyle/>
            <a:p>
              <a:endParaRPr lang="en-US">
                <a:solidFill>
                  <a:srgbClr val="000000"/>
                </a:solidFill>
              </a:endParaRPr>
            </a:p>
          </p:txBody>
        </p:sp>
        <p:sp>
          <p:nvSpPr>
            <p:cNvPr id="27715" name="Line 130"/>
            <p:cNvSpPr>
              <a:spLocks noChangeShapeType="1"/>
            </p:cNvSpPr>
            <p:nvPr/>
          </p:nvSpPr>
          <p:spPr bwMode="auto">
            <a:xfrm>
              <a:off x="2394" y="4320"/>
              <a:ext cx="886" cy="0"/>
            </a:xfrm>
            <a:prstGeom prst="line">
              <a:avLst/>
            </a:prstGeom>
            <a:noFill/>
            <a:ln w="38100">
              <a:solidFill>
                <a:srgbClr val="3333FF"/>
              </a:solidFill>
              <a:round/>
              <a:headEnd/>
              <a:tailEnd/>
            </a:ln>
          </p:spPr>
          <p:txBody>
            <a:bodyPr/>
            <a:lstStyle/>
            <a:p>
              <a:endParaRPr lang="en-US">
                <a:solidFill>
                  <a:srgbClr val="000000"/>
                </a:solidFill>
              </a:endParaRPr>
            </a:p>
          </p:txBody>
        </p:sp>
      </p:grpSp>
      <p:grpSp>
        <p:nvGrpSpPr>
          <p:cNvPr id="16" name="Group 147"/>
          <p:cNvGrpSpPr>
            <a:grpSpLocks/>
          </p:cNvGrpSpPr>
          <p:nvPr/>
        </p:nvGrpSpPr>
        <p:grpSpPr bwMode="auto">
          <a:xfrm>
            <a:off x="6521450" y="2022475"/>
            <a:ext cx="1406525" cy="936625"/>
            <a:chOff x="4165" y="2746"/>
            <a:chExt cx="886" cy="590"/>
          </a:xfrm>
        </p:grpSpPr>
        <p:sp>
          <p:nvSpPr>
            <p:cNvPr id="27710" name="Line 134"/>
            <p:cNvSpPr>
              <a:spLocks noChangeShapeType="1"/>
            </p:cNvSpPr>
            <p:nvPr/>
          </p:nvSpPr>
          <p:spPr bwMode="auto">
            <a:xfrm>
              <a:off x="4165" y="2746"/>
              <a:ext cx="886"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27711" name="Line 135"/>
            <p:cNvSpPr>
              <a:spLocks noChangeShapeType="1"/>
            </p:cNvSpPr>
            <p:nvPr/>
          </p:nvSpPr>
          <p:spPr bwMode="auto">
            <a:xfrm>
              <a:off x="5051" y="2746"/>
              <a:ext cx="0" cy="197"/>
            </a:xfrm>
            <a:prstGeom prst="line">
              <a:avLst/>
            </a:prstGeom>
            <a:noFill/>
            <a:ln w="38100">
              <a:solidFill>
                <a:srgbClr val="FF0000"/>
              </a:solidFill>
              <a:round/>
              <a:headEnd/>
              <a:tailEnd/>
            </a:ln>
          </p:spPr>
          <p:txBody>
            <a:bodyPr/>
            <a:lstStyle/>
            <a:p>
              <a:endParaRPr lang="en-US">
                <a:solidFill>
                  <a:srgbClr val="000000"/>
                </a:solidFill>
              </a:endParaRPr>
            </a:p>
          </p:txBody>
        </p:sp>
        <p:sp>
          <p:nvSpPr>
            <p:cNvPr id="27712" name="Line 136"/>
            <p:cNvSpPr>
              <a:spLocks noChangeShapeType="1"/>
            </p:cNvSpPr>
            <p:nvPr/>
          </p:nvSpPr>
          <p:spPr bwMode="auto">
            <a:xfrm>
              <a:off x="4165" y="2746"/>
              <a:ext cx="0" cy="590"/>
            </a:xfrm>
            <a:prstGeom prst="line">
              <a:avLst/>
            </a:prstGeom>
            <a:noFill/>
            <a:ln w="38100">
              <a:solidFill>
                <a:srgbClr val="FF0000"/>
              </a:solidFill>
              <a:round/>
              <a:headEnd/>
              <a:tailEnd/>
            </a:ln>
          </p:spPr>
          <p:txBody>
            <a:bodyPr/>
            <a:lstStyle/>
            <a:p>
              <a:endParaRPr lang="en-US">
                <a:solidFill>
                  <a:srgbClr val="000000"/>
                </a:solidFill>
              </a:endParaRPr>
            </a:p>
          </p:txBody>
        </p:sp>
      </p:grpSp>
      <p:grpSp>
        <p:nvGrpSpPr>
          <p:cNvPr id="17" name="Group 152"/>
          <p:cNvGrpSpPr>
            <a:grpSpLocks/>
          </p:cNvGrpSpPr>
          <p:nvPr/>
        </p:nvGrpSpPr>
        <p:grpSpPr bwMode="auto">
          <a:xfrm>
            <a:off x="6521450" y="3427413"/>
            <a:ext cx="1406525" cy="1092200"/>
            <a:chOff x="4165" y="3631"/>
            <a:chExt cx="886" cy="688"/>
          </a:xfrm>
        </p:grpSpPr>
        <p:sp>
          <p:nvSpPr>
            <p:cNvPr id="27707" name="Line 137"/>
            <p:cNvSpPr>
              <a:spLocks noChangeShapeType="1"/>
            </p:cNvSpPr>
            <p:nvPr/>
          </p:nvSpPr>
          <p:spPr bwMode="auto">
            <a:xfrm>
              <a:off x="4165" y="3631"/>
              <a:ext cx="0" cy="688"/>
            </a:xfrm>
            <a:prstGeom prst="line">
              <a:avLst/>
            </a:prstGeom>
            <a:noFill/>
            <a:ln w="38100">
              <a:solidFill>
                <a:srgbClr val="3333FF"/>
              </a:solidFill>
              <a:round/>
              <a:headEnd/>
              <a:tailEnd/>
            </a:ln>
          </p:spPr>
          <p:txBody>
            <a:bodyPr/>
            <a:lstStyle/>
            <a:p>
              <a:endParaRPr lang="en-US">
                <a:solidFill>
                  <a:srgbClr val="000000"/>
                </a:solidFill>
              </a:endParaRPr>
            </a:p>
          </p:txBody>
        </p:sp>
        <p:sp>
          <p:nvSpPr>
            <p:cNvPr id="27708" name="Line 138"/>
            <p:cNvSpPr>
              <a:spLocks noChangeShapeType="1"/>
            </p:cNvSpPr>
            <p:nvPr/>
          </p:nvSpPr>
          <p:spPr bwMode="auto">
            <a:xfrm>
              <a:off x="5051" y="4024"/>
              <a:ext cx="0" cy="295"/>
            </a:xfrm>
            <a:prstGeom prst="line">
              <a:avLst/>
            </a:prstGeom>
            <a:noFill/>
            <a:ln w="38100">
              <a:solidFill>
                <a:srgbClr val="3333FF"/>
              </a:solidFill>
              <a:round/>
              <a:headEnd/>
              <a:tailEnd/>
            </a:ln>
          </p:spPr>
          <p:txBody>
            <a:bodyPr/>
            <a:lstStyle/>
            <a:p>
              <a:endParaRPr lang="en-US">
                <a:solidFill>
                  <a:srgbClr val="000000"/>
                </a:solidFill>
              </a:endParaRPr>
            </a:p>
          </p:txBody>
        </p:sp>
        <p:sp>
          <p:nvSpPr>
            <p:cNvPr id="27709" name="Line 141"/>
            <p:cNvSpPr>
              <a:spLocks noChangeShapeType="1"/>
            </p:cNvSpPr>
            <p:nvPr/>
          </p:nvSpPr>
          <p:spPr bwMode="auto">
            <a:xfrm>
              <a:off x="4165" y="4319"/>
              <a:ext cx="886" cy="0"/>
            </a:xfrm>
            <a:prstGeom prst="line">
              <a:avLst/>
            </a:prstGeom>
            <a:noFill/>
            <a:ln w="38100">
              <a:solidFill>
                <a:srgbClr val="3333FF"/>
              </a:solidFill>
              <a:round/>
              <a:headEnd/>
              <a:tailEnd/>
            </a:ln>
          </p:spPr>
          <p:txBody>
            <a:bodyPr/>
            <a:lstStyle/>
            <a:p>
              <a:endParaRPr lang="en-US">
                <a:solidFill>
                  <a:srgbClr val="000000"/>
                </a:solidFill>
              </a:endParaRPr>
            </a:p>
          </p:txBody>
        </p:sp>
      </p:grpSp>
      <p:sp>
        <p:nvSpPr>
          <p:cNvPr id="27694" name="Text Box 165"/>
          <p:cNvSpPr txBox="1">
            <a:spLocks noChangeArrowheads="1"/>
          </p:cNvSpPr>
          <p:nvPr/>
        </p:nvSpPr>
        <p:spPr bwMode="auto">
          <a:xfrm>
            <a:off x="2084388" y="3013075"/>
            <a:ext cx="441325" cy="519113"/>
          </a:xfrm>
          <a:prstGeom prst="rect">
            <a:avLst/>
          </a:prstGeom>
          <a:noFill/>
          <a:ln w="9525">
            <a:noFill/>
            <a:miter lim="800000"/>
            <a:headEnd/>
            <a:tailEnd/>
          </a:ln>
        </p:spPr>
        <p:txBody>
          <a:bodyPr wrap="none">
            <a:spAutoFit/>
          </a:bodyPr>
          <a:lstStyle/>
          <a:p>
            <a:pPr algn="l"/>
            <a:r>
              <a:rPr lang="en-US">
                <a:solidFill>
                  <a:srgbClr val="000000"/>
                </a:solidFill>
              </a:rPr>
              <a:t>R</a:t>
            </a:r>
          </a:p>
        </p:txBody>
      </p:sp>
      <p:sp>
        <p:nvSpPr>
          <p:cNvPr id="27695" name="Text Box 166"/>
          <p:cNvSpPr txBox="1">
            <a:spLocks noChangeArrowheads="1"/>
          </p:cNvSpPr>
          <p:nvPr/>
        </p:nvSpPr>
        <p:spPr bwMode="auto">
          <a:xfrm>
            <a:off x="4918075" y="3013075"/>
            <a:ext cx="382588" cy="519113"/>
          </a:xfrm>
          <a:prstGeom prst="rect">
            <a:avLst/>
          </a:prstGeom>
          <a:noFill/>
          <a:ln w="9525">
            <a:noFill/>
            <a:miter lim="800000"/>
            <a:headEnd/>
            <a:tailEnd/>
          </a:ln>
        </p:spPr>
        <p:txBody>
          <a:bodyPr wrap="none">
            <a:spAutoFit/>
          </a:bodyPr>
          <a:lstStyle/>
          <a:p>
            <a:pPr algn="l"/>
            <a:r>
              <a:rPr lang="en-US">
                <a:solidFill>
                  <a:srgbClr val="000000"/>
                </a:solidFill>
              </a:rPr>
              <a:t>L</a:t>
            </a:r>
          </a:p>
        </p:txBody>
      </p:sp>
      <p:sp>
        <p:nvSpPr>
          <p:cNvPr id="27696" name="Text Box 167"/>
          <p:cNvSpPr txBox="1">
            <a:spLocks noChangeArrowheads="1"/>
          </p:cNvSpPr>
          <p:nvPr/>
        </p:nvSpPr>
        <p:spPr bwMode="auto">
          <a:xfrm>
            <a:off x="7734300" y="3484563"/>
            <a:ext cx="382588" cy="519112"/>
          </a:xfrm>
          <a:prstGeom prst="rect">
            <a:avLst/>
          </a:prstGeom>
          <a:noFill/>
          <a:ln w="9525">
            <a:noFill/>
            <a:miter lim="800000"/>
            <a:headEnd/>
            <a:tailEnd/>
          </a:ln>
        </p:spPr>
        <p:txBody>
          <a:bodyPr wrap="none">
            <a:spAutoFit/>
          </a:bodyPr>
          <a:lstStyle/>
          <a:p>
            <a:pPr algn="l"/>
            <a:r>
              <a:rPr lang="en-US">
                <a:solidFill>
                  <a:srgbClr val="000000"/>
                </a:solidFill>
              </a:rPr>
              <a:t>L</a:t>
            </a:r>
          </a:p>
        </p:txBody>
      </p:sp>
      <p:sp>
        <p:nvSpPr>
          <p:cNvPr id="27697" name="Text Box 168"/>
          <p:cNvSpPr txBox="1">
            <a:spLocks noChangeArrowheads="1"/>
          </p:cNvSpPr>
          <p:nvPr/>
        </p:nvSpPr>
        <p:spPr bwMode="auto">
          <a:xfrm>
            <a:off x="7734300" y="2398713"/>
            <a:ext cx="382588" cy="519112"/>
          </a:xfrm>
          <a:prstGeom prst="rect">
            <a:avLst/>
          </a:prstGeom>
          <a:noFill/>
          <a:ln w="9525">
            <a:noFill/>
            <a:miter lim="800000"/>
            <a:headEnd/>
            <a:tailEnd/>
          </a:ln>
        </p:spPr>
        <p:txBody>
          <a:bodyPr wrap="none">
            <a:spAutoFit/>
          </a:bodyPr>
          <a:lstStyle/>
          <a:p>
            <a:pPr algn="l"/>
            <a:r>
              <a:rPr lang="en-US">
                <a:solidFill>
                  <a:srgbClr val="000000"/>
                </a:solidFill>
              </a:rPr>
              <a:t>L</a:t>
            </a:r>
          </a:p>
        </p:txBody>
      </p:sp>
      <p:sp>
        <p:nvSpPr>
          <p:cNvPr id="472233" name="Rectangle 169"/>
          <p:cNvSpPr>
            <a:spLocks noChangeArrowheads="1"/>
          </p:cNvSpPr>
          <p:nvPr/>
        </p:nvSpPr>
        <p:spPr bwMode="auto">
          <a:xfrm>
            <a:off x="1165225" y="4624388"/>
            <a:ext cx="736600" cy="519112"/>
          </a:xfrm>
          <a:prstGeom prst="rect">
            <a:avLst/>
          </a:prstGeom>
          <a:noFill/>
          <a:ln w="15875" algn="ctr">
            <a:noFill/>
            <a:miter lim="800000"/>
            <a:headEnd/>
            <a:tailEnd/>
          </a:ln>
        </p:spPr>
        <p:txBody>
          <a:bodyPr wrap="none" anchor="ctr">
            <a:spAutoFit/>
          </a:bodyPr>
          <a:lstStyle/>
          <a:p>
            <a:pPr algn="l"/>
            <a:r>
              <a:rPr lang="en-US" b="1">
                <a:solidFill>
                  <a:srgbClr val="000000"/>
                </a:solidFill>
                <a:latin typeface="Symbol" pitchFamily="18" charset="2"/>
              </a:rPr>
              <a:t>D</a:t>
            </a:r>
            <a:r>
              <a:rPr lang="en-US" b="1">
                <a:solidFill>
                  <a:srgbClr val="000000"/>
                </a:solidFill>
              </a:rPr>
              <a:t>V </a:t>
            </a:r>
          </a:p>
        </p:txBody>
      </p:sp>
      <p:sp>
        <p:nvSpPr>
          <p:cNvPr id="472234" name="Rectangle 170"/>
          <p:cNvSpPr>
            <a:spLocks noChangeArrowheads="1"/>
          </p:cNvSpPr>
          <p:nvPr/>
        </p:nvSpPr>
        <p:spPr bwMode="auto">
          <a:xfrm>
            <a:off x="4010025" y="4624388"/>
            <a:ext cx="736600" cy="519112"/>
          </a:xfrm>
          <a:prstGeom prst="rect">
            <a:avLst/>
          </a:prstGeom>
          <a:noFill/>
          <a:ln w="15875" algn="ctr">
            <a:noFill/>
            <a:miter lim="800000"/>
            <a:headEnd/>
            <a:tailEnd/>
          </a:ln>
        </p:spPr>
        <p:txBody>
          <a:bodyPr wrap="none" anchor="ctr">
            <a:spAutoFit/>
          </a:bodyPr>
          <a:lstStyle/>
          <a:p>
            <a:pPr algn="l"/>
            <a:r>
              <a:rPr lang="en-US" b="1">
                <a:solidFill>
                  <a:srgbClr val="000000"/>
                </a:solidFill>
                <a:latin typeface="Symbol" pitchFamily="18" charset="2"/>
              </a:rPr>
              <a:t>D</a:t>
            </a:r>
            <a:r>
              <a:rPr lang="en-US" b="1">
                <a:solidFill>
                  <a:srgbClr val="000000"/>
                </a:solidFill>
              </a:rPr>
              <a:t>V </a:t>
            </a:r>
          </a:p>
        </p:txBody>
      </p:sp>
      <p:sp>
        <p:nvSpPr>
          <p:cNvPr id="472235" name="Rectangle 171"/>
          <p:cNvSpPr>
            <a:spLocks noChangeArrowheads="1"/>
          </p:cNvSpPr>
          <p:nvPr/>
        </p:nvSpPr>
        <p:spPr bwMode="auto">
          <a:xfrm>
            <a:off x="6883400" y="4624388"/>
            <a:ext cx="736600" cy="519112"/>
          </a:xfrm>
          <a:prstGeom prst="rect">
            <a:avLst/>
          </a:prstGeom>
          <a:noFill/>
          <a:ln w="15875" algn="ctr">
            <a:noFill/>
            <a:miter lim="800000"/>
            <a:headEnd/>
            <a:tailEnd/>
          </a:ln>
        </p:spPr>
        <p:txBody>
          <a:bodyPr wrap="none" anchor="ctr">
            <a:spAutoFit/>
          </a:bodyPr>
          <a:lstStyle/>
          <a:p>
            <a:pPr algn="l"/>
            <a:r>
              <a:rPr lang="en-US" b="1">
                <a:solidFill>
                  <a:srgbClr val="000000"/>
                </a:solidFill>
                <a:latin typeface="Symbol" pitchFamily="18" charset="2"/>
              </a:rPr>
              <a:t>D</a:t>
            </a:r>
            <a:r>
              <a:rPr lang="en-US" b="1">
                <a:solidFill>
                  <a:srgbClr val="000000"/>
                </a:solidFill>
              </a:rPr>
              <a:t>V </a:t>
            </a:r>
          </a:p>
        </p:txBody>
      </p:sp>
      <p:sp>
        <p:nvSpPr>
          <p:cNvPr id="472236" name="Rectangle 172"/>
          <p:cNvSpPr>
            <a:spLocks noChangeArrowheads="1"/>
          </p:cNvSpPr>
          <p:nvPr/>
        </p:nvSpPr>
        <p:spPr bwMode="auto">
          <a:xfrm>
            <a:off x="1343025" y="5240338"/>
            <a:ext cx="412750" cy="366712"/>
          </a:xfrm>
          <a:prstGeom prst="rect">
            <a:avLst/>
          </a:prstGeom>
          <a:noFill/>
          <a:ln w="15875" algn="ctr">
            <a:noFill/>
            <a:miter lim="800000"/>
            <a:headEnd/>
            <a:tailEnd/>
          </a:ln>
        </p:spPr>
        <p:txBody>
          <a:bodyPr wrap="none" anchor="ctr">
            <a:spAutoFit/>
          </a:bodyPr>
          <a:lstStyle/>
          <a:p>
            <a:r>
              <a:rPr lang="en-US" sz="1800" b="1">
                <a:solidFill>
                  <a:srgbClr val="000000"/>
                </a:solidFill>
              </a:rPr>
              <a:t>R </a:t>
            </a:r>
          </a:p>
        </p:txBody>
      </p:sp>
      <p:sp>
        <p:nvSpPr>
          <p:cNvPr id="472237" name="Rectangle 173"/>
          <p:cNvSpPr>
            <a:spLocks noChangeArrowheads="1"/>
          </p:cNvSpPr>
          <p:nvPr/>
        </p:nvSpPr>
        <p:spPr bwMode="auto">
          <a:xfrm>
            <a:off x="4108450" y="5221288"/>
            <a:ext cx="539750" cy="519112"/>
          </a:xfrm>
          <a:prstGeom prst="rect">
            <a:avLst/>
          </a:prstGeom>
          <a:noFill/>
          <a:ln w="15875" algn="ctr">
            <a:noFill/>
            <a:miter lim="800000"/>
            <a:headEnd/>
            <a:tailEnd/>
          </a:ln>
        </p:spPr>
        <p:txBody>
          <a:bodyPr wrap="none" anchor="ctr">
            <a:spAutoFit/>
          </a:bodyPr>
          <a:lstStyle/>
          <a:p>
            <a:r>
              <a:rPr lang="en-US" b="1">
                <a:solidFill>
                  <a:srgbClr val="000000"/>
                </a:solidFill>
              </a:rPr>
              <a:t>R </a:t>
            </a:r>
          </a:p>
        </p:txBody>
      </p:sp>
      <p:sp>
        <p:nvSpPr>
          <p:cNvPr id="472238" name="Rectangle 174"/>
          <p:cNvSpPr>
            <a:spLocks noChangeArrowheads="1"/>
          </p:cNvSpPr>
          <p:nvPr/>
        </p:nvSpPr>
        <p:spPr bwMode="auto">
          <a:xfrm>
            <a:off x="6950075" y="5116513"/>
            <a:ext cx="692150" cy="701675"/>
          </a:xfrm>
          <a:prstGeom prst="rect">
            <a:avLst/>
          </a:prstGeom>
          <a:noFill/>
          <a:ln w="15875" algn="ctr">
            <a:noFill/>
            <a:miter lim="800000"/>
            <a:headEnd/>
            <a:tailEnd/>
          </a:ln>
        </p:spPr>
        <p:txBody>
          <a:bodyPr wrap="none" anchor="ctr">
            <a:spAutoFit/>
          </a:bodyPr>
          <a:lstStyle/>
          <a:p>
            <a:r>
              <a:rPr lang="en-US" sz="4000" b="1">
                <a:solidFill>
                  <a:srgbClr val="000000"/>
                </a:solidFill>
              </a:rPr>
              <a:t>R </a:t>
            </a:r>
          </a:p>
        </p:txBody>
      </p:sp>
      <p:sp>
        <p:nvSpPr>
          <p:cNvPr id="472239" name="Rectangle 175"/>
          <p:cNvSpPr>
            <a:spLocks noChangeArrowheads="1"/>
          </p:cNvSpPr>
          <p:nvPr/>
        </p:nvSpPr>
        <p:spPr bwMode="auto">
          <a:xfrm>
            <a:off x="7073900" y="5822950"/>
            <a:ext cx="330200" cy="366713"/>
          </a:xfrm>
          <a:prstGeom prst="rect">
            <a:avLst/>
          </a:prstGeom>
          <a:noFill/>
          <a:ln w="15875" algn="ctr">
            <a:noFill/>
            <a:miter lim="800000"/>
            <a:headEnd/>
            <a:tailEnd/>
          </a:ln>
        </p:spPr>
        <p:txBody>
          <a:bodyPr wrap="none" anchor="ctr">
            <a:spAutoFit/>
          </a:bodyPr>
          <a:lstStyle/>
          <a:p>
            <a:r>
              <a:rPr lang="en-US" sz="1800" b="1">
                <a:solidFill>
                  <a:srgbClr val="000000"/>
                </a:solidFill>
                <a:latin typeface="Times New Roman" pitchFamily="18" charset="0"/>
              </a:rPr>
              <a:t>I </a:t>
            </a:r>
          </a:p>
        </p:txBody>
      </p:sp>
      <p:sp>
        <p:nvSpPr>
          <p:cNvPr id="472240" name="Rectangle 176"/>
          <p:cNvSpPr>
            <a:spLocks noChangeArrowheads="1"/>
          </p:cNvSpPr>
          <p:nvPr/>
        </p:nvSpPr>
        <p:spPr bwMode="auto">
          <a:xfrm>
            <a:off x="4144963" y="5761038"/>
            <a:ext cx="411162" cy="519112"/>
          </a:xfrm>
          <a:prstGeom prst="rect">
            <a:avLst/>
          </a:prstGeom>
          <a:noFill/>
          <a:ln w="15875" algn="ctr">
            <a:noFill/>
            <a:miter lim="800000"/>
            <a:headEnd/>
            <a:tailEnd/>
          </a:ln>
        </p:spPr>
        <p:txBody>
          <a:bodyPr wrap="none" anchor="ctr">
            <a:spAutoFit/>
          </a:bodyPr>
          <a:lstStyle/>
          <a:p>
            <a:r>
              <a:rPr lang="en-US" b="1">
                <a:solidFill>
                  <a:srgbClr val="000000"/>
                </a:solidFill>
                <a:latin typeface="Times New Roman" pitchFamily="18" charset="0"/>
              </a:rPr>
              <a:t>I </a:t>
            </a:r>
          </a:p>
        </p:txBody>
      </p:sp>
      <p:sp>
        <p:nvSpPr>
          <p:cNvPr id="472241" name="Rectangle 177"/>
          <p:cNvSpPr>
            <a:spLocks noChangeArrowheads="1"/>
          </p:cNvSpPr>
          <p:nvPr/>
        </p:nvSpPr>
        <p:spPr bwMode="auto">
          <a:xfrm>
            <a:off x="1295400" y="5627688"/>
            <a:ext cx="509588" cy="701675"/>
          </a:xfrm>
          <a:prstGeom prst="rect">
            <a:avLst/>
          </a:prstGeom>
          <a:noFill/>
          <a:ln w="15875" algn="ctr">
            <a:noFill/>
            <a:miter lim="800000"/>
            <a:headEnd/>
            <a:tailEnd/>
          </a:ln>
        </p:spPr>
        <p:txBody>
          <a:bodyPr wrap="none" anchor="ctr">
            <a:spAutoFit/>
          </a:bodyPr>
          <a:lstStyle/>
          <a:p>
            <a:r>
              <a:rPr lang="en-US" sz="4000" b="1">
                <a:solidFill>
                  <a:srgbClr val="000000"/>
                </a:solidFill>
                <a:latin typeface="Times New Roman" pitchFamily="18" charset="0"/>
              </a:rPr>
              <a:t>I </a:t>
            </a:r>
          </a:p>
        </p:txBody>
      </p:sp>
      <p:sp>
        <p:nvSpPr>
          <p:cNvPr id="112" name="Freeform 43"/>
          <p:cNvSpPr>
            <a:spLocks/>
          </p:cNvSpPr>
          <p:nvPr/>
        </p:nvSpPr>
        <p:spPr bwMode="auto">
          <a:xfrm flipV="1">
            <a:off x="6902777" y="2789891"/>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grpSp>
        <p:nvGrpSpPr>
          <p:cNvPr id="19" name="Group 18"/>
          <p:cNvGrpSpPr/>
          <p:nvPr/>
        </p:nvGrpSpPr>
        <p:grpSpPr>
          <a:xfrm>
            <a:off x="3998613" y="2838176"/>
            <a:ext cx="138821" cy="895350"/>
            <a:chOff x="7979597" y="457172"/>
            <a:chExt cx="138821" cy="895350"/>
          </a:xfrm>
        </p:grpSpPr>
        <p:sp>
          <p:nvSpPr>
            <p:cNvPr id="113" name="Freeform 43"/>
            <p:cNvSpPr>
              <a:spLocks/>
            </p:cNvSpPr>
            <p:nvPr/>
          </p:nvSpPr>
          <p:spPr bwMode="auto">
            <a:xfrm flipV="1">
              <a:off x="7979597" y="457172"/>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sp>
          <p:nvSpPr>
            <p:cNvPr id="114" name="Freeform 43"/>
            <p:cNvSpPr>
              <a:spLocks/>
            </p:cNvSpPr>
            <p:nvPr/>
          </p:nvSpPr>
          <p:spPr bwMode="auto">
            <a:xfrm flipV="1">
              <a:off x="8118418" y="457172"/>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grpSp>
      <p:grpSp>
        <p:nvGrpSpPr>
          <p:cNvPr id="18" name="Group 17"/>
          <p:cNvGrpSpPr/>
          <p:nvPr/>
        </p:nvGrpSpPr>
        <p:grpSpPr>
          <a:xfrm>
            <a:off x="151834" y="2838176"/>
            <a:ext cx="303921" cy="895350"/>
            <a:chOff x="8587007" y="457172"/>
            <a:chExt cx="303921" cy="895350"/>
          </a:xfrm>
        </p:grpSpPr>
        <p:sp>
          <p:nvSpPr>
            <p:cNvPr id="115" name="Freeform 43"/>
            <p:cNvSpPr>
              <a:spLocks/>
            </p:cNvSpPr>
            <p:nvPr/>
          </p:nvSpPr>
          <p:spPr bwMode="auto">
            <a:xfrm flipV="1">
              <a:off x="8587007" y="457172"/>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sp>
          <p:nvSpPr>
            <p:cNvPr id="116" name="Freeform 43"/>
            <p:cNvSpPr>
              <a:spLocks/>
            </p:cNvSpPr>
            <p:nvPr/>
          </p:nvSpPr>
          <p:spPr bwMode="auto">
            <a:xfrm flipV="1">
              <a:off x="8752107" y="457172"/>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sp>
          <p:nvSpPr>
            <p:cNvPr id="117" name="Freeform 43"/>
            <p:cNvSpPr>
              <a:spLocks/>
            </p:cNvSpPr>
            <p:nvPr/>
          </p:nvSpPr>
          <p:spPr bwMode="auto">
            <a:xfrm flipV="1">
              <a:off x="8890928" y="457172"/>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grpSp>
      <p:grpSp>
        <p:nvGrpSpPr>
          <p:cNvPr id="120" name="Group 119"/>
          <p:cNvGrpSpPr/>
          <p:nvPr/>
        </p:nvGrpSpPr>
        <p:grpSpPr>
          <a:xfrm flipV="1">
            <a:off x="1576558" y="2838176"/>
            <a:ext cx="303921" cy="895350"/>
            <a:chOff x="8587007" y="457172"/>
            <a:chExt cx="303921" cy="895350"/>
          </a:xfrm>
        </p:grpSpPr>
        <p:sp>
          <p:nvSpPr>
            <p:cNvPr id="121" name="Freeform 43"/>
            <p:cNvSpPr>
              <a:spLocks/>
            </p:cNvSpPr>
            <p:nvPr/>
          </p:nvSpPr>
          <p:spPr bwMode="auto">
            <a:xfrm flipV="1">
              <a:off x="8587007" y="457172"/>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sp>
          <p:nvSpPr>
            <p:cNvPr id="122" name="Freeform 43"/>
            <p:cNvSpPr>
              <a:spLocks/>
            </p:cNvSpPr>
            <p:nvPr/>
          </p:nvSpPr>
          <p:spPr bwMode="auto">
            <a:xfrm flipV="1">
              <a:off x="8736341" y="457172"/>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sp>
          <p:nvSpPr>
            <p:cNvPr id="123" name="Freeform 43"/>
            <p:cNvSpPr>
              <a:spLocks/>
            </p:cNvSpPr>
            <p:nvPr/>
          </p:nvSpPr>
          <p:spPr bwMode="auto">
            <a:xfrm flipV="1">
              <a:off x="8890928" y="457172"/>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grpSp>
      <p:sp>
        <p:nvSpPr>
          <p:cNvPr id="124" name="Freeform 43"/>
          <p:cNvSpPr>
            <a:spLocks/>
          </p:cNvSpPr>
          <p:nvPr/>
        </p:nvSpPr>
        <p:spPr bwMode="auto">
          <a:xfrm>
            <a:off x="7464835" y="2231560"/>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sp>
        <p:nvSpPr>
          <p:cNvPr id="125" name="Freeform 43"/>
          <p:cNvSpPr>
            <a:spLocks/>
          </p:cNvSpPr>
          <p:nvPr/>
        </p:nvSpPr>
        <p:spPr bwMode="auto">
          <a:xfrm>
            <a:off x="7464835" y="3310266"/>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grpSp>
        <p:nvGrpSpPr>
          <p:cNvPr id="126" name="Group 125"/>
          <p:cNvGrpSpPr/>
          <p:nvPr/>
        </p:nvGrpSpPr>
        <p:grpSpPr>
          <a:xfrm flipV="1">
            <a:off x="4579503" y="2838176"/>
            <a:ext cx="138821" cy="895350"/>
            <a:chOff x="7979597" y="457172"/>
            <a:chExt cx="138821" cy="895350"/>
          </a:xfrm>
        </p:grpSpPr>
        <p:sp>
          <p:nvSpPr>
            <p:cNvPr id="127" name="Freeform 43"/>
            <p:cNvSpPr>
              <a:spLocks/>
            </p:cNvSpPr>
            <p:nvPr/>
          </p:nvSpPr>
          <p:spPr bwMode="auto">
            <a:xfrm flipV="1">
              <a:off x="7979597" y="457172"/>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sp>
          <p:nvSpPr>
            <p:cNvPr id="128" name="Freeform 43"/>
            <p:cNvSpPr>
              <a:spLocks/>
            </p:cNvSpPr>
            <p:nvPr/>
          </p:nvSpPr>
          <p:spPr bwMode="auto">
            <a:xfrm flipV="1">
              <a:off x="8118418" y="457172"/>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grpSp>
    </p:spTree>
    <p:extLst>
      <p:ext uri="{BB962C8B-B14F-4D97-AF65-F5344CB8AC3E}">
        <p14:creationId xmlns:p14="http://schemas.microsoft.com/office/powerpoint/2010/main" val="1826197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72114"/>
                                        </p:tgtEl>
                                        <p:attrNameLst>
                                          <p:attrName>style.visibility</p:attrName>
                                        </p:attrNameLst>
                                      </p:cBhvr>
                                      <p:to>
                                        <p:strVal val="visible"/>
                                      </p:to>
                                    </p:set>
                                    <p:anim calcmode="lin" valueType="num">
                                      <p:cBhvr>
                                        <p:cTn id="7" dur="3000" fill="hold"/>
                                        <p:tgtEl>
                                          <p:spTgt spid="472114"/>
                                        </p:tgtEl>
                                        <p:attrNameLst>
                                          <p:attrName>ppt_x</p:attrName>
                                        </p:attrNameLst>
                                      </p:cBhvr>
                                      <p:tavLst>
                                        <p:tav tm="0">
                                          <p:val>
                                            <p:strVal val="#ppt_x-.2"/>
                                          </p:val>
                                        </p:tav>
                                        <p:tav tm="100000">
                                          <p:val>
                                            <p:strVal val="#ppt_x"/>
                                          </p:val>
                                        </p:tav>
                                      </p:tavLst>
                                    </p:anim>
                                    <p:anim calcmode="lin" valueType="num">
                                      <p:cBhvr>
                                        <p:cTn id="8" dur="3000" fill="hold"/>
                                        <p:tgtEl>
                                          <p:spTgt spid="472114"/>
                                        </p:tgtEl>
                                        <p:attrNameLst>
                                          <p:attrName>ppt_y</p:attrName>
                                        </p:attrNameLst>
                                      </p:cBhvr>
                                      <p:tavLst>
                                        <p:tav tm="0">
                                          <p:val>
                                            <p:strVal val="#ppt_y"/>
                                          </p:val>
                                        </p:tav>
                                        <p:tav tm="100000">
                                          <p:val>
                                            <p:strVal val="#ppt_y"/>
                                          </p:val>
                                        </p:tav>
                                      </p:tavLst>
                                    </p:anim>
                                    <p:animEffect transition="in" filter="wipe(right)" prLst="gradientSize: 0.1">
                                      <p:cBhvr>
                                        <p:cTn id="9" dur="3000"/>
                                        <p:tgtEl>
                                          <p:spTgt spid="4721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6"/>
                                        </p:tgtEl>
                                      </p:cBhvr>
                                    </p:animEffect>
                                    <p:set>
                                      <p:cBhvr>
                                        <p:cTn id="14" dur="1" fill="hold">
                                          <p:stCondLst>
                                            <p:cond delay="1999"/>
                                          </p:stCondLst>
                                        </p:cTn>
                                        <p:tgtEl>
                                          <p:spTgt spid="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2000"/>
                                        <p:tgtEl>
                                          <p:spTgt spid="120"/>
                                        </p:tgtEl>
                                      </p:cBhvr>
                                    </p:animEffect>
                                    <p:anim calcmode="lin" valueType="num">
                                      <p:cBhvr>
                                        <p:cTn id="31" dur="2000" fill="hold"/>
                                        <p:tgtEl>
                                          <p:spTgt spid="120"/>
                                        </p:tgtEl>
                                        <p:attrNameLst>
                                          <p:attrName>ppt_w</p:attrName>
                                        </p:attrNameLst>
                                      </p:cBhvr>
                                      <p:tavLst>
                                        <p:tav tm="0" fmla="#ppt_w*sin(2.5*pi*$)">
                                          <p:val>
                                            <p:fltVal val="0"/>
                                          </p:val>
                                        </p:tav>
                                        <p:tav tm="100000">
                                          <p:val>
                                            <p:fltVal val="1"/>
                                          </p:val>
                                        </p:tav>
                                      </p:tavLst>
                                    </p:anim>
                                    <p:anim calcmode="lin" valueType="num">
                                      <p:cBhvr>
                                        <p:cTn id="32" dur="2000" fill="hold"/>
                                        <p:tgtEl>
                                          <p:spTgt spid="120"/>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anim calcmode="lin" valueType="num">
                                      <p:cBhvr>
                                        <p:cTn id="38" dur="2000" fill="hold"/>
                                        <p:tgtEl>
                                          <p:spTgt spid="18"/>
                                        </p:tgtEl>
                                        <p:attrNameLst>
                                          <p:attrName>ppt_w</p:attrName>
                                        </p:attrNameLst>
                                      </p:cBhvr>
                                      <p:tavLst>
                                        <p:tav tm="0" fmla="#ppt_w*sin(2.5*pi*$)">
                                          <p:val>
                                            <p:fltVal val="0"/>
                                          </p:val>
                                        </p:tav>
                                        <p:tav tm="100000">
                                          <p:val>
                                            <p:fltVal val="1"/>
                                          </p:val>
                                        </p:tav>
                                      </p:tavLst>
                                    </p:anim>
                                    <p:anim calcmode="lin" valueType="num">
                                      <p:cBhvr>
                                        <p:cTn id="3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fltVal val="0"/>
                                          </p:val>
                                        </p:tav>
                                        <p:tav tm="100000">
                                          <p:val>
                                            <p:strVal val="#ppt_w"/>
                                          </p:val>
                                        </p:tav>
                                      </p:tavLst>
                                    </p:anim>
                                    <p:anim calcmode="lin" valueType="num">
                                      <p:cBhvr>
                                        <p:cTn id="45" dur="1000" fill="hold"/>
                                        <p:tgtEl>
                                          <p:spTgt spid="2"/>
                                        </p:tgtEl>
                                        <p:attrNameLst>
                                          <p:attrName>ppt_h</p:attrName>
                                        </p:attrNameLst>
                                      </p:cBhvr>
                                      <p:tavLst>
                                        <p:tav tm="0">
                                          <p:val>
                                            <p:fltVal val="0"/>
                                          </p:val>
                                        </p:tav>
                                        <p:tav tm="100000">
                                          <p:val>
                                            <p:strVal val="#ppt_h"/>
                                          </p:val>
                                        </p:tav>
                                      </p:tavLst>
                                    </p:anim>
                                    <p:anim calcmode="lin" valueType="num">
                                      <p:cBhvr>
                                        <p:cTn id="46" dur="1000" fill="hold"/>
                                        <p:tgtEl>
                                          <p:spTgt spid="2"/>
                                        </p:tgtEl>
                                        <p:attrNameLst>
                                          <p:attrName>style.rotation</p:attrName>
                                        </p:attrNameLst>
                                      </p:cBhvr>
                                      <p:tavLst>
                                        <p:tav tm="0">
                                          <p:val>
                                            <p:fltVal val="90"/>
                                          </p:val>
                                        </p:tav>
                                        <p:tav tm="100000">
                                          <p:val>
                                            <p:fltVal val="0"/>
                                          </p:val>
                                        </p:tav>
                                      </p:tavLst>
                                    </p:anim>
                                    <p:animEffect transition="in" filter="fade">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8"/>
                                        </p:tgtEl>
                                      </p:cBhvr>
                                    </p:animEffect>
                                    <p:set>
                                      <p:cBhvr>
                                        <p:cTn id="52" dur="1" fill="hold">
                                          <p:stCondLst>
                                            <p:cond delay="1999"/>
                                          </p:stCondLst>
                                        </p:cTn>
                                        <p:tgtEl>
                                          <p:spTgt spid="8"/>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2000"/>
                                        <p:tgtEl>
                                          <p:spTgt spid="9"/>
                                        </p:tgtEl>
                                      </p:cBhvr>
                                    </p:animEffect>
                                    <p:set>
                                      <p:cBhvr>
                                        <p:cTn id="60" dur="1" fill="hold">
                                          <p:stCondLst>
                                            <p:cond delay="1999"/>
                                          </p:stCondLst>
                                        </p:cTn>
                                        <p:tgtEl>
                                          <p:spTgt spid="9"/>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126"/>
                                        </p:tgtEl>
                                        <p:attrNameLst>
                                          <p:attrName>style.visibility</p:attrName>
                                        </p:attrNameLst>
                                      </p:cBhvr>
                                      <p:to>
                                        <p:strVal val="visible"/>
                                      </p:to>
                                    </p:set>
                                    <p:animEffect transition="in" filter="fade">
                                      <p:cBhvr>
                                        <p:cTn id="68" dur="2000"/>
                                        <p:tgtEl>
                                          <p:spTgt spid="126"/>
                                        </p:tgtEl>
                                      </p:cBhvr>
                                    </p:animEffect>
                                    <p:anim calcmode="lin" valueType="num">
                                      <p:cBhvr>
                                        <p:cTn id="69" dur="2000" fill="hold"/>
                                        <p:tgtEl>
                                          <p:spTgt spid="126"/>
                                        </p:tgtEl>
                                        <p:attrNameLst>
                                          <p:attrName>ppt_w</p:attrName>
                                        </p:attrNameLst>
                                      </p:cBhvr>
                                      <p:tavLst>
                                        <p:tav tm="0" fmla="#ppt_w*sin(2.5*pi*$)">
                                          <p:val>
                                            <p:fltVal val="0"/>
                                          </p:val>
                                        </p:tav>
                                        <p:tav tm="100000">
                                          <p:val>
                                            <p:fltVal val="1"/>
                                          </p:val>
                                        </p:tav>
                                      </p:tavLst>
                                    </p:anim>
                                    <p:anim calcmode="lin" valueType="num">
                                      <p:cBhvr>
                                        <p:cTn id="70" dur="2000" fill="hold"/>
                                        <p:tgtEl>
                                          <p:spTgt spid="126"/>
                                        </p:tgtEl>
                                        <p:attrNameLst>
                                          <p:attrName>ppt_h</p:attrName>
                                        </p:attrNameLst>
                                      </p:cBhvr>
                                      <p:tavLst>
                                        <p:tav tm="0">
                                          <p:val>
                                            <p:strVal val="#ppt_h"/>
                                          </p:val>
                                        </p:tav>
                                        <p:tav tm="100000">
                                          <p:val>
                                            <p:strVal val="#ppt_h"/>
                                          </p:val>
                                        </p:tav>
                                      </p:tavLst>
                                    </p:anim>
                                  </p:childTnLst>
                                </p:cTn>
                              </p:par>
                              <p:par>
                                <p:cTn id="71" presetID="45"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000"/>
                                        <p:tgtEl>
                                          <p:spTgt spid="19"/>
                                        </p:tgtEl>
                                      </p:cBhvr>
                                    </p:animEffect>
                                    <p:anim calcmode="lin" valueType="num">
                                      <p:cBhvr>
                                        <p:cTn id="74" dur="2000" fill="hold"/>
                                        <p:tgtEl>
                                          <p:spTgt spid="19"/>
                                        </p:tgtEl>
                                        <p:attrNameLst>
                                          <p:attrName>ppt_w</p:attrName>
                                        </p:attrNameLst>
                                      </p:cBhvr>
                                      <p:tavLst>
                                        <p:tav tm="0" fmla="#ppt_w*sin(2.5*pi*$)">
                                          <p:val>
                                            <p:fltVal val="0"/>
                                          </p:val>
                                        </p:tav>
                                        <p:tav tm="100000">
                                          <p:val>
                                            <p:fltVal val="1"/>
                                          </p:val>
                                        </p:tav>
                                      </p:tavLst>
                                    </p:anim>
                                    <p:anim calcmode="lin" valueType="num">
                                      <p:cBhvr>
                                        <p:cTn id="7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iterate type="lt">
                                    <p:tmPct val="5000"/>
                                  </p:iterate>
                                  <p:childTnLst>
                                    <p:set>
                                      <p:cBhvr>
                                        <p:cTn id="79" dur="1" fill="hold">
                                          <p:stCondLst>
                                            <p:cond delay="0"/>
                                          </p:stCondLst>
                                        </p:cTn>
                                        <p:tgtEl>
                                          <p:spTgt spid="3"/>
                                        </p:tgtEl>
                                        <p:attrNameLst>
                                          <p:attrName>style.visibility</p:attrName>
                                        </p:attrNameLst>
                                      </p:cBhvr>
                                      <p:to>
                                        <p:strVal val="visible"/>
                                      </p:to>
                                    </p:set>
                                    <p:anim calcmode="lin" valueType="num">
                                      <p:cBhvr>
                                        <p:cTn id="80" dur="1000" fill="hold"/>
                                        <p:tgtEl>
                                          <p:spTgt spid="3"/>
                                        </p:tgtEl>
                                        <p:attrNameLst>
                                          <p:attrName>ppt_w</p:attrName>
                                        </p:attrNameLst>
                                      </p:cBhvr>
                                      <p:tavLst>
                                        <p:tav tm="0">
                                          <p:val>
                                            <p:fltVal val="0"/>
                                          </p:val>
                                        </p:tav>
                                        <p:tav tm="100000">
                                          <p:val>
                                            <p:strVal val="#ppt_w"/>
                                          </p:val>
                                        </p:tav>
                                      </p:tavLst>
                                    </p:anim>
                                    <p:anim calcmode="lin" valueType="num">
                                      <p:cBhvr>
                                        <p:cTn id="81" dur="1000" fill="hold"/>
                                        <p:tgtEl>
                                          <p:spTgt spid="3"/>
                                        </p:tgtEl>
                                        <p:attrNameLst>
                                          <p:attrName>ppt_h</p:attrName>
                                        </p:attrNameLst>
                                      </p:cBhvr>
                                      <p:tavLst>
                                        <p:tav tm="0">
                                          <p:val>
                                            <p:fltVal val="0"/>
                                          </p:val>
                                        </p:tav>
                                        <p:tav tm="100000">
                                          <p:val>
                                            <p:strVal val="#ppt_h"/>
                                          </p:val>
                                        </p:tav>
                                      </p:tavLst>
                                    </p:anim>
                                    <p:anim calcmode="lin" valueType="num">
                                      <p:cBhvr>
                                        <p:cTn id="82" dur="1000" fill="hold"/>
                                        <p:tgtEl>
                                          <p:spTgt spid="3"/>
                                        </p:tgtEl>
                                        <p:attrNameLst>
                                          <p:attrName>style.rotation</p:attrName>
                                        </p:attrNameLst>
                                      </p:cBhvr>
                                      <p:tavLst>
                                        <p:tav tm="0">
                                          <p:val>
                                            <p:fltVal val="90"/>
                                          </p:val>
                                        </p:tav>
                                        <p:tav tm="100000">
                                          <p:val>
                                            <p:fltVal val="0"/>
                                          </p:val>
                                        </p:tav>
                                      </p:tavLst>
                                    </p:anim>
                                    <p:animEffect transition="in" filter="fade">
                                      <p:cBhvr>
                                        <p:cTn id="83" dur="10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2000"/>
                                        <p:tgtEl>
                                          <p:spTgt spid="10"/>
                                        </p:tgtEl>
                                      </p:cBhvr>
                                    </p:animEffect>
                                    <p:set>
                                      <p:cBhvr>
                                        <p:cTn id="88" dur="1" fill="hold">
                                          <p:stCondLst>
                                            <p:cond delay="1999"/>
                                          </p:stCondLst>
                                        </p:cTn>
                                        <p:tgtEl>
                                          <p:spTgt spid="10"/>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20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2000"/>
                                        <p:tgtEl>
                                          <p:spTgt spid="11"/>
                                        </p:tgtEl>
                                      </p:cBhvr>
                                    </p:animEffect>
                                    <p:set>
                                      <p:cBhvr>
                                        <p:cTn id="96" dur="1" fill="hold">
                                          <p:stCondLst>
                                            <p:cond delay="1999"/>
                                          </p:stCondLst>
                                        </p:cTn>
                                        <p:tgtEl>
                                          <p:spTgt spid="11"/>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20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0" nodeType="clickEffect">
                                  <p:stCondLst>
                                    <p:cond delay="0"/>
                                  </p:stCondLst>
                                  <p:childTnLst>
                                    <p:animEffect transition="out" filter="fade">
                                      <p:cBhvr>
                                        <p:cTn id="103" dur="2000"/>
                                        <p:tgtEl>
                                          <p:spTgt spid="472172"/>
                                        </p:tgtEl>
                                      </p:cBhvr>
                                    </p:animEffect>
                                    <p:set>
                                      <p:cBhvr>
                                        <p:cTn id="104" dur="1" fill="hold">
                                          <p:stCondLst>
                                            <p:cond delay="1999"/>
                                          </p:stCondLst>
                                        </p:cTn>
                                        <p:tgtEl>
                                          <p:spTgt spid="472172"/>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472228"/>
                                        </p:tgtEl>
                                        <p:attrNameLst>
                                          <p:attrName>style.visibility</p:attrName>
                                        </p:attrNameLst>
                                      </p:cBhvr>
                                      <p:to>
                                        <p:strVal val="visible"/>
                                      </p:to>
                                    </p:set>
                                    <p:animEffect transition="in" filter="fade">
                                      <p:cBhvr>
                                        <p:cTn id="107" dur="2000"/>
                                        <p:tgtEl>
                                          <p:spTgt spid="472228"/>
                                        </p:tgtEl>
                                      </p:cBhvr>
                                    </p:animEffec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wipe(down)">
                                      <p:cBhvr>
                                        <p:cTn id="112" dur="580">
                                          <p:stCondLst>
                                            <p:cond delay="0"/>
                                          </p:stCondLst>
                                        </p:cTn>
                                        <p:tgtEl>
                                          <p:spTgt spid="124"/>
                                        </p:tgtEl>
                                      </p:cBhvr>
                                    </p:animEffect>
                                    <p:anim calcmode="lin" valueType="num">
                                      <p:cBhvr>
                                        <p:cTn id="113"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118" dur="26">
                                          <p:stCondLst>
                                            <p:cond delay="650"/>
                                          </p:stCondLst>
                                        </p:cTn>
                                        <p:tgtEl>
                                          <p:spTgt spid="124"/>
                                        </p:tgtEl>
                                      </p:cBhvr>
                                      <p:to x="100000" y="60000"/>
                                    </p:animScale>
                                    <p:animScale>
                                      <p:cBhvr>
                                        <p:cTn id="119" dur="166" decel="50000">
                                          <p:stCondLst>
                                            <p:cond delay="676"/>
                                          </p:stCondLst>
                                        </p:cTn>
                                        <p:tgtEl>
                                          <p:spTgt spid="124"/>
                                        </p:tgtEl>
                                      </p:cBhvr>
                                      <p:to x="100000" y="100000"/>
                                    </p:animScale>
                                    <p:animScale>
                                      <p:cBhvr>
                                        <p:cTn id="120" dur="26">
                                          <p:stCondLst>
                                            <p:cond delay="1312"/>
                                          </p:stCondLst>
                                        </p:cTn>
                                        <p:tgtEl>
                                          <p:spTgt spid="124"/>
                                        </p:tgtEl>
                                      </p:cBhvr>
                                      <p:to x="100000" y="80000"/>
                                    </p:animScale>
                                    <p:animScale>
                                      <p:cBhvr>
                                        <p:cTn id="121" dur="166" decel="50000">
                                          <p:stCondLst>
                                            <p:cond delay="1338"/>
                                          </p:stCondLst>
                                        </p:cTn>
                                        <p:tgtEl>
                                          <p:spTgt spid="124"/>
                                        </p:tgtEl>
                                      </p:cBhvr>
                                      <p:to x="100000" y="100000"/>
                                    </p:animScale>
                                    <p:animScale>
                                      <p:cBhvr>
                                        <p:cTn id="122" dur="26">
                                          <p:stCondLst>
                                            <p:cond delay="1642"/>
                                          </p:stCondLst>
                                        </p:cTn>
                                        <p:tgtEl>
                                          <p:spTgt spid="124"/>
                                        </p:tgtEl>
                                      </p:cBhvr>
                                      <p:to x="100000" y="90000"/>
                                    </p:animScale>
                                    <p:animScale>
                                      <p:cBhvr>
                                        <p:cTn id="123" dur="166" decel="50000">
                                          <p:stCondLst>
                                            <p:cond delay="1668"/>
                                          </p:stCondLst>
                                        </p:cTn>
                                        <p:tgtEl>
                                          <p:spTgt spid="124"/>
                                        </p:tgtEl>
                                      </p:cBhvr>
                                      <p:to x="100000" y="100000"/>
                                    </p:animScale>
                                    <p:animScale>
                                      <p:cBhvr>
                                        <p:cTn id="124" dur="26">
                                          <p:stCondLst>
                                            <p:cond delay="1808"/>
                                          </p:stCondLst>
                                        </p:cTn>
                                        <p:tgtEl>
                                          <p:spTgt spid="124"/>
                                        </p:tgtEl>
                                      </p:cBhvr>
                                      <p:to x="100000" y="95000"/>
                                    </p:animScale>
                                    <p:animScale>
                                      <p:cBhvr>
                                        <p:cTn id="125" dur="166" decel="50000">
                                          <p:stCondLst>
                                            <p:cond delay="1834"/>
                                          </p:stCondLst>
                                        </p:cTn>
                                        <p:tgtEl>
                                          <p:spTgt spid="124"/>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wipe(down)">
                                      <p:cBhvr>
                                        <p:cTn id="128" dur="580">
                                          <p:stCondLst>
                                            <p:cond delay="0"/>
                                          </p:stCondLst>
                                        </p:cTn>
                                        <p:tgtEl>
                                          <p:spTgt spid="125"/>
                                        </p:tgtEl>
                                      </p:cBhvr>
                                    </p:animEffect>
                                    <p:anim calcmode="lin" valueType="num">
                                      <p:cBhvr>
                                        <p:cTn id="129" dur="1822" tmFilter="0,0; 0.14,0.36; 0.43,0.73; 0.71,0.91; 1.0,1.0">
                                          <p:stCondLst>
                                            <p:cond delay="0"/>
                                          </p:stCondLst>
                                        </p:cTn>
                                        <p:tgtEl>
                                          <p:spTgt spid="125"/>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25"/>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25"/>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25"/>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25"/>
                                        </p:tgtEl>
                                        <p:attrNameLst>
                                          <p:attrName>ppt_y</p:attrName>
                                        </p:attrNameLst>
                                      </p:cBhvr>
                                      <p:tavLst>
                                        <p:tav tm="0" fmla="#ppt_y-sin(pi*$)/81">
                                          <p:val>
                                            <p:fltVal val="0"/>
                                          </p:val>
                                        </p:tav>
                                        <p:tav tm="100000">
                                          <p:val>
                                            <p:fltVal val="1"/>
                                          </p:val>
                                        </p:tav>
                                      </p:tavLst>
                                    </p:anim>
                                    <p:animScale>
                                      <p:cBhvr>
                                        <p:cTn id="134" dur="26">
                                          <p:stCondLst>
                                            <p:cond delay="650"/>
                                          </p:stCondLst>
                                        </p:cTn>
                                        <p:tgtEl>
                                          <p:spTgt spid="125"/>
                                        </p:tgtEl>
                                      </p:cBhvr>
                                      <p:to x="100000" y="60000"/>
                                    </p:animScale>
                                    <p:animScale>
                                      <p:cBhvr>
                                        <p:cTn id="135" dur="166" decel="50000">
                                          <p:stCondLst>
                                            <p:cond delay="676"/>
                                          </p:stCondLst>
                                        </p:cTn>
                                        <p:tgtEl>
                                          <p:spTgt spid="125"/>
                                        </p:tgtEl>
                                      </p:cBhvr>
                                      <p:to x="100000" y="100000"/>
                                    </p:animScale>
                                    <p:animScale>
                                      <p:cBhvr>
                                        <p:cTn id="136" dur="26">
                                          <p:stCondLst>
                                            <p:cond delay="1312"/>
                                          </p:stCondLst>
                                        </p:cTn>
                                        <p:tgtEl>
                                          <p:spTgt spid="125"/>
                                        </p:tgtEl>
                                      </p:cBhvr>
                                      <p:to x="100000" y="80000"/>
                                    </p:animScale>
                                    <p:animScale>
                                      <p:cBhvr>
                                        <p:cTn id="137" dur="166" decel="50000">
                                          <p:stCondLst>
                                            <p:cond delay="1338"/>
                                          </p:stCondLst>
                                        </p:cTn>
                                        <p:tgtEl>
                                          <p:spTgt spid="125"/>
                                        </p:tgtEl>
                                      </p:cBhvr>
                                      <p:to x="100000" y="100000"/>
                                    </p:animScale>
                                    <p:animScale>
                                      <p:cBhvr>
                                        <p:cTn id="138" dur="26">
                                          <p:stCondLst>
                                            <p:cond delay="1642"/>
                                          </p:stCondLst>
                                        </p:cTn>
                                        <p:tgtEl>
                                          <p:spTgt spid="125"/>
                                        </p:tgtEl>
                                      </p:cBhvr>
                                      <p:to x="100000" y="90000"/>
                                    </p:animScale>
                                    <p:animScale>
                                      <p:cBhvr>
                                        <p:cTn id="139" dur="166" decel="50000">
                                          <p:stCondLst>
                                            <p:cond delay="1668"/>
                                          </p:stCondLst>
                                        </p:cTn>
                                        <p:tgtEl>
                                          <p:spTgt spid="125"/>
                                        </p:tgtEl>
                                      </p:cBhvr>
                                      <p:to x="100000" y="100000"/>
                                    </p:animScale>
                                    <p:animScale>
                                      <p:cBhvr>
                                        <p:cTn id="140" dur="26">
                                          <p:stCondLst>
                                            <p:cond delay="1808"/>
                                          </p:stCondLst>
                                        </p:cTn>
                                        <p:tgtEl>
                                          <p:spTgt spid="125"/>
                                        </p:tgtEl>
                                      </p:cBhvr>
                                      <p:to x="100000" y="95000"/>
                                    </p:animScale>
                                    <p:animScale>
                                      <p:cBhvr>
                                        <p:cTn id="141" dur="166" decel="50000">
                                          <p:stCondLst>
                                            <p:cond delay="1834"/>
                                          </p:stCondLst>
                                        </p:cTn>
                                        <p:tgtEl>
                                          <p:spTgt spid="125"/>
                                        </p:tgtEl>
                                      </p:cBhvr>
                                      <p:to x="100000" y="100000"/>
                                    </p:animScale>
                                  </p:childTnLst>
                                </p:cTn>
                              </p:par>
                              <p:par>
                                <p:cTn id="142" presetID="26" presetClass="entr" presetSubtype="0" fill="hold" grpId="0" nodeType="withEffect">
                                  <p:stCondLst>
                                    <p:cond delay="0"/>
                                  </p:stCondLst>
                                  <p:childTnLst>
                                    <p:set>
                                      <p:cBhvr>
                                        <p:cTn id="143" dur="1" fill="hold">
                                          <p:stCondLst>
                                            <p:cond delay="0"/>
                                          </p:stCondLst>
                                        </p:cTn>
                                        <p:tgtEl>
                                          <p:spTgt spid="112"/>
                                        </p:tgtEl>
                                        <p:attrNameLst>
                                          <p:attrName>style.visibility</p:attrName>
                                        </p:attrNameLst>
                                      </p:cBhvr>
                                      <p:to>
                                        <p:strVal val="visible"/>
                                      </p:to>
                                    </p:set>
                                    <p:animEffect transition="in" filter="wipe(down)">
                                      <p:cBhvr>
                                        <p:cTn id="144" dur="580">
                                          <p:stCondLst>
                                            <p:cond delay="0"/>
                                          </p:stCondLst>
                                        </p:cTn>
                                        <p:tgtEl>
                                          <p:spTgt spid="112"/>
                                        </p:tgtEl>
                                      </p:cBhvr>
                                    </p:animEffect>
                                    <p:anim calcmode="lin" valueType="num">
                                      <p:cBhvr>
                                        <p:cTn id="145" dur="1822" tmFilter="0,0; 0.14,0.36; 0.43,0.73; 0.71,0.91; 1.0,1.0">
                                          <p:stCondLst>
                                            <p:cond delay="0"/>
                                          </p:stCondLst>
                                        </p:cTn>
                                        <p:tgtEl>
                                          <p:spTgt spid="112"/>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112"/>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112"/>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112"/>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112"/>
                                        </p:tgtEl>
                                        <p:attrNameLst>
                                          <p:attrName>ppt_y</p:attrName>
                                        </p:attrNameLst>
                                      </p:cBhvr>
                                      <p:tavLst>
                                        <p:tav tm="0" fmla="#ppt_y-sin(pi*$)/81">
                                          <p:val>
                                            <p:fltVal val="0"/>
                                          </p:val>
                                        </p:tav>
                                        <p:tav tm="100000">
                                          <p:val>
                                            <p:fltVal val="1"/>
                                          </p:val>
                                        </p:tav>
                                      </p:tavLst>
                                    </p:anim>
                                    <p:animScale>
                                      <p:cBhvr>
                                        <p:cTn id="150" dur="26">
                                          <p:stCondLst>
                                            <p:cond delay="650"/>
                                          </p:stCondLst>
                                        </p:cTn>
                                        <p:tgtEl>
                                          <p:spTgt spid="112"/>
                                        </p:tgtEl>
                                      </p:cBhvr>
                                      <p:to x="100000" y="60000"/>
                                    </p:animScale>
                                    <p:animScale>
                                      <p:cBhvr>
                                        <p:cTn id="151" dur="166" decel="50000">
                                          <p:stCondLst>
                                            <p:cond delay="676"/>
                                          </p:stCondLst>
                                        </p:cTn>
                                        <p:tgtEl>
                                          <p:spTgt spid="112"/>
                                        </p:tgtEl>
                                      </p:cBhvr>
                                      <p:to x="100000" y="100000"/>
                                    </p:animScale>
                                    <p:animScale>
                                      <p:cBhvr>
                                        <p:cTn id="152" dur="26">
                                          <p:stCondLst>
                                            <p:cond delay="1312"/>
                                          </p:stCondLst>
                                        </p:cTn>
                                        <p:tgtEl>
                                          <p:spTgt spid="112"/>
                                        </p:tgtEl>
                                      </p:cBhvr>
                                      <p:to x="100000" y="80000"/>
                                    </p:animScale>
                                    <p:animScale>
                                      <p:cBhvr>
                                        <p:cTn id="153" dur="166" decel="50000">
                                          <p:stCondLst>
                                            <p:cond delay="1338"/>
                                          </p:stCondLst>
                                        </p:cTn>
                                        <p:tgtEl>
                                          <p:spTgt spid="112"/>
                                        </p:tgtEl>
                                      </p:cBhvr>
                                      <p:to x="100000" y="100000"/>
                                    </p:animScale>
                                    <p:animScale>
                                      <p:cBhvr>
                                        <p:cTn id="154" dur="26">
                                          <p:stCondLst>
                                            <p:cond delay="1642"/>
                                          </p:stCondLst>
                                        </p:cTn>
                                        <p:tgtEl>
                                          <p:spTgt spid="112"/>
                                        </p:tgtEl>
                                      </p:cBhvr>
                                      <p:to x="100000" y="90000"/>
                                    </p:animScale>
                                    <p:animScale>
                                      <p:cBhvr>
                                        <p:cTn id="155" dur="166" decel="50000">
                                          <p:stCondLst>
                                            <p:cond delay="1668"/>
                                          </p:stCondLst>
                                        </p:cTn>
                                        <p:tgtEl>
                                          <p:spTgt spid="112"/>
                                        </p:tgtEl>
                                      </p:cBhvr>
                                      <p:to x="100000" y="100000"/>
                                    </p:animScale>
                                    <p:animScale>
                                      <p:cBhvr>
                                        <p:cTn id="156" dur="26">
                                          <p:stCondLst>
                                            <p:cond delay="1808"/>
                                          </p:stCondLst>
                                        </p:cTn>
                                        <p:tgtEl>
                                          <p:spTgt spid="112"/>
                                        </p:tgtEl>
                                      </p:cBhvr>
                                      <p:to x="100000" y="95000"/>
                                    </p:animScale>
                                    <p:animScale>
                                      <p:cBhvr>
                                        <p:cTn id="157" dur="166" decel="50000">
                                          <p:stCondLst>
                                            <p:cond delay="1834"/>
                                          </p:stCondLst>
                                        </p:cTn>
                                        <p:tgtEl>
                                          <p:spTgt spid="112"/>
                                        </p:tgtEl>
                                      </p:cBhvr>
                                      <p:to x="100000" y="100000"/>
                                    </p:animScale>
                                  </p:childTnLst>
                                </p:cTn>
                              </p:par>
                            </p:childTnLst>
                          </p:cTn>
                        </p:par>
                      </p:childTnLst>
                    </p:cTn>
                  </p:par>
                  <p:par>
                    <p:cTn id="158" fill="hold">
                      <p:stCondLst>
                        <p:cond delay="indefinite"/>
                      </p:stCondLst>
                      <p:childTnLst>
                        <p:par>
                          <p:cTn id="159" fill="hold">
                            <p:stCondLst>
                              <p:cond delay="0"/>
                            </p:stCondLst>
                            <p:childTnLst>
                              <p:par>
                                <p:cTn id="160" presetID="31" presetClass="entr" presetSubtype="0" fill="hold" nodeType="clickEffect">
                                  <p:stCondLst>
                                    <p:cond delay="0"/>
                                  </p:stCondLst>
                                  <p:iterate type="lt">
                                    <p:tmPct val="5000"/>
                                  </p:iterate>
                                  <p:childTnLst>
                                    <p:set>
                                      <p:cBhvr>
                                        <p:cTn id="161" dur="1" fill="hold">
                                          <p:stCondLst>
                                            <p:cond delay="0"/>
                                          </p:stCondLst>
                                        </p:cTn>
                                        <p:tgtEl>
                                          <p:spTgt spid="4"/>
                                        </p:tgtEl>
                                        <p:attrNameLst>
                                          <p:attrName>style.visibility</p:attrName>
                                        </p:attrNameLst>
                                      </p:cBhvr>
                                      <p:to>
                                        <p:strVal val="visible"/>
                                      </p:to>
                                    </p:set>
                                    <p:anim calcmode="lin" valueType="num">
                                      <p:cBhvr>
                                        <p:cTn id="162" dur="1000" fill="hold"/>
                                        <p:tgtEl>
                                          <p:spTgt spid="4"/>
                                        </p:tgtEl>
                                        <p:attrNameLst>
                                          <p:attrName>ppt_w</p:attrName>
                                        </p:attrNameLst>
                                      </p:cBhvr>
                                      <p:tavLst>
                                        <p:tav tm="0">
                                          <p:val>
                                            <p:fltVal val="0"/>
                                          </p:val>
                                        </p:tav>
                                        <p:tav tm="100000">
                                          <p:val>
                                            <p:strVal val="#ppt_w"/>
                                          </p:val>
                                        </p:tav>
                                      </p:tavLst>
                                    </p:anim>
                                    <p:anim calcmode="lin" valueType="num">
                                      <p:cBhvr>
                                        <p:cTn id="163" dur="1000" fill="hold"/>
                                        <p:tgtEl>
                                          <p:spTgt spid="4"/>
                                        </p:tgtEl>
                                        <p:attrNameLst>
                                          <p:attrName>ppt_h</p:attrName>
                                        </p:attrNameLst>
                                      </p:cBhvr>
                                      <p:tavLst>
                                        <p:tav tm="0">
                                          <p:val>
                                            <p:fltVal val="0"/>
                                          </p:val>
                                        </p:tav>
                                        <p:tav tm="100000">
                                          <p:val>
                                            <p:strVal val="#ppt_h"/>
                                          </p:val>
                                        </p:tav>
                                      </p:tavLst>
                                    </p:anim>
                                    <p:anim calcmode="lin" valueType="num">
                                      <p:cBhvr>
                                        <p:cTn id="164" dur="1000" fill="hold"/>
                                        <p:tgtEl>
                                          <p:spTgt spid="4"/>
                                        </p:tgtEl>
                                        <p:attrNameLst>
                                          <p:attrName>style.rotation</p:attrName>
                                        </p:attrNameLst>
                                      </p:cBhvr>
                                      <p:tavLst>
                                        <p:tav tm="0">
                                          <p:val>
                                            <p:fltVal val="90"/>
                                          </p:val>
                                        </p:tav>
                                        <p:tav tm="100000">
                                          <p:val>
                                            <p:fltVal val="0"/>
                                          </p:val>
                                        </p:tav>
                                      </p:tavLst>
                                    </p:anim>
                                    <p:animEffect transition="in" filter="fade">
                                      <p:cBhvr>
                                        <p:cTn id="165" dur="1000"/>
                                        <p:tgtEl>
                                          <p:spTgt spid="4"/>
                                        </p:tgtEl>
                                      </p:cBhvr>
                                    </p:animEffect>
                                  </p:childTnLst>
                                </p:cTn>
                              </p:par>
                              <p:par>
                                <p:cTn id="166" presetID="31" presetClass="entr" presetSubtype="0" fill="hold" nodeType="withEffect">
                                  <p:stCondLst>
                                    <p:cond delay="0"/>
                                  </p:stCondLst>
                                  <p:iterate type="lt">
                                    <p:tmPct val="5000"/>
                                  </p:iterate>
                                  <p:childTnLst>
                                    <p:set>
                                      <p:cBhvr>
                                        <p:cTn id="167" dur="1" fill="hold">
                                          <p:stCondLst>
                                            <p:cond delay="0"/>
                                          </p:stCondLst>
                                        </p:cTn>
                                        <p:tgtEl>
                                          <p:spTgt spid="5"/>
                                        </p:tgtEl>
                                        <p:attrNameLst>
                                          <p:attrName>style.visibility</p:attrName>
                                        </p:attrNameLst>
                                      </p:cBhvr>
                                      <p:to>
                                        <p:strVal val="visible"/>
                                      </p:to>
                                    </p:set>
                                    <p:anim calcmode="lin" valueType="num">
                                      <p:cBhvr>
                                        <p:cTn id="168" dur="1000" fill="hold"/>
                                        <p:tgtEl>
                                          <p:spTgt spid="5"/>
                                        </p:tgtEl>
                                        <p:attrNameLst>
                                          <p:attrName>ppt_w</p:attrName>
                                        </p:attrNameLst>
                                      </p:cBhvr>
                                      <p:tavLst>
                                        <p:tav tm="0">
                                          <p:val>
                                            <p:fltVal val="0"/>
                                          </p:val>
                                        </p:tav>
                                        <p:tav tm="100000">
                                          <p:val>
                                            <p:strVal val="#ppt_w"/>
                                          </p:val>
                                        </p:tav>
                                      </p:tavLst>
                                    </p:anim>
                                    <p:anim calcmode="lin" valueType="num">
                                      <p:cBhvr>
                                        <p:cTn id="169" dur="1000" fill="hold"/>
                                        <p:tgtEl>
                                          <p:spTgt spid="5"/>
                                        </p:tgtEl>
                                        <p:attrNameLst>
                                          <p:attrName>ppt_h</p:attrName>
                                        </p:attrNameLst>
                                      </p:cBhvr>
                                      <p:tavLst>
                                        <p:tav tm="0">
                                          <p:val>
                                            <p:fltVal val="0"/>
                                          </p:val>
                                        </p:tav>
                                        <p:tav tm="100000">
                                          <p:val>
                                            <p:strVal val="#ppt_h"/>
                                          </p:val>
                                        </p:tav>
                                      </p:tavLst>
                                    </p:anim>
                                    <p:anim calcmode="lin" valueType="num">
                                      <p:cBhvr>
                                        <p:cTn id="170" dur="1000" fill="hold"/>
                                        <p:tgtEl>
                                          <p:spTgt spid="5"/>
                                        </p:tgtEl>
                                        <p:attrNameLst>
                                          <p:attrName>style.rotation</p:attrName>
                                        </p:attrNameLst>
                                      </p:cBhvr>
                                      <p:tavLst>
                                        <p:tav tm="0">
                                          <p:val>
                                            <p:fltVal val="90"/>
                                          </p:val>
                                        </p:tav>
                                        <p:tav tm="100000">
                                          <p:val>
                                            <p:fltVal val="0"/>
                                          </p:val>
                                        </p:tav>
                                      </p:tavLst>
                                    </p:anim>
                                    <p:animEffect transition="in" filter="fade">
                                      <p:cBhvr>
                                        <p:cTn id="171" dur="1000"/>
                                        <p:tgtEl>
                                          <p:spTgt spid="5"/>
                                        </p:tgtEl>
                                      </p:cBhvr>
                                    </p:animEffect>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472233"/>
                                        </p:tgtEl>
                                        <p:attrNameLst>
                                          <p:attrName>style.visibility</p:attrName>
                                        </p:attrNameLst>
                                      </p:cBhvr>
                                      <p:to>
                                        <p:strVal val="visible"/>
                                      </p:to>
                                    </p:set>
                                    <p:animEffect transition="in" filter="fade">
                                      <p:cBhvr>
                                        <p:cTn id="176" dur="1000"/>
                                        <p:tgtEl>
                                          <p:spTgt spid="472233"/>
                                        </p:tgtEl>
                                      </p:cBhvr>
                                    </p:animEffect>
                                    <p:anim calcmode="lin" valueType="num">
                                      <p:cBhvr>
                                        <p:cTn id="177" dur="1000" fill="hold"/>
                                        <p:tgtEl>
                                          <p:spTgt spid="472233"/>
                                        </p:tgtEl>
                                        <p:attrNameLst>
                                          <p:attrName>ppt_x</p:attrName>
                                        </p:attrNameLst>
                                      </p:cBhvr>
                                      <p:tavLst>
                                        <p:tav tm="0">
                                          <p:val>
                                            <p:strVal val="#ppt_x"/>
                                          </p:val>
                                        </p:tav>
                                        <p:tav tm="100000">
                                          <p:val>
                                            <p:strVal val="#ppt_x"/>
                                          </p:val>
                                        </p:tav>
                                      </p:tavLst>
                                    </p:anim>
                                    <p:anim calcmode="lin" valueType="num">
                                      <p:cBhvr>
                                        <p:cTn id="178" dur="1000" fill="hold"/>
                                        <p:tgtEl>
                                          <p:spTgt spid="472233"/>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472234"/>
                                        </p:tgtEl>
                                        <p:attrNameLst>
                                          <p:attrName>style.visibility</p:attrName>
                                        </p:attrNameLst>
                                      </p:cBhvr>
                                      <p:to>
                                        <p:strVal val="visible"/>
                                      </p:to>
                                    </p:set>
                                    <p:animEffect transition="in" filter="fade">
                                      <p:cBhvr>
                                        <p:cTn id="181" dur="1000"/>
                                        <p:tgtEl>
                                          <p:spTgt spid="472234"/>
                                        </p:tgtEl>
                                      </p:cBhvr>
                                    </p:animEffect>
                                    <p:anim calcmode="lin" valueType="num">
                                      <p:cBhvr>
                                        <p:cTn id="182" dur="1000" fill="hold"/>
                                        <p:tgtEl>
                                          <p:spTgt spid="472234"/>
                                        </p:tgtEl>
                                        <p:attrNameLst>
                                          <p:attrName>ppt_x</p:attrName>
                                        </p:attrNameLst>
                                      </p:cBhvr>
                                      <p:tavLst>
                                        <p:tav tm="0">
                                          <p:val>
                                            <p:strVal val="#ppt_x"/>
                                          </p:val>
                                        </p:tav>
                                        <p:tav tm="100000">
                                          <p:val>
                                            <p:strVal val="#ppt_x"/>
                                          </p:val>
                                        </p:tav>
                                      </p:tavLst>
                                    </p:anim>
                                    <p:anim calcmode="lin" valueType="num">
                                      <p:cBhvr>
                                        <p:cTn id="183" dur="1000" fill="hold"/>
                                        <p:tgtEl>
                                          <p:spTgt spid="472234"/>
                                        </p:tgtEl>
                                        <p:attrNameLst>
                                          <p:attrName>ppt_y</p:attrName>
                                        </p:attrNameLst>
                                      </p:cBhvr>
                                      <p:tavLst>
                                        <p:tav tm="0">
                                          <p:val>
                                            <p:strVal val="#ppt_y-.1"/>
                                          </p:val>
                                        </p:tav>
                                        <p:tav tm="100000">
                                          <p:val>
                                            <p:strVal val="#ppt_y"/>
                                          </p:val>
                                        </p:tav>
                                      </p:tavLst>
                                    </p:anim>
                                  </p:childTnLst>
                                </p:cTn>
                              </p:par>
                              <p:par>
                                <p:cTn id="184" presetID="47" presetClass="entr" presetSubtype="0" fill="hold" grpId="0" nodeType="withEffect">
                                  <p:stCondLst>
                                    <p:cond delay="0"/>
                                  </p:stCondLst>
                                  <p:childTnLst>
                                    <p:set>
                                      <p:cBhvr>
                                        <p:cTn id="185" dur="1" fill="hold">
                                          <p:stCondLst>
                                            <p:cond delay="0"/>
                                          </p:stCondLst>
                                        </p:cTn>
                                        <p:tgtEl>
                                          <p:spTgt spid="472235"/>
                                        </p:tgtEl>
                                        <p:attrNameLst>
                                          <p:attrName>style.visibility</p:attrName>
                                        </p:attrNameLst>
                                      </p:cBhvr>
                                      <p:to>
                                        <p:strVal val="visible"/>
                                      </p:to>
                                    </p:set>
                                    <p:animEffect transition="in" filter="fade">
                                      <p:cBhvr>
                                        <p:cTn id="186" dur="1000"/>
                                        <p:tgtEl>
                                          <p:spTgt spid="472235"/>
                                        </p:tgtEl>
                                      </p:cBhvr>
                                    </p:animEffect>
                                    <p:anim calcmode="lin" valueType="num">
                                      <p:cBhvr>
                                        <p:cTn id="187" dur="1000" fill="hold"/>
                                        <p:tgtEl>
                                          <p:spTgt spid="472235"/>
                                        </p:tgtEl>
                                        <p:attrNameLst>
                                          <p:attrName>ppt_x</p:attrName>
                                        </p:attrNameLst>
                                      </p:cBhvr>
                                      <p:tavLst>
                                        <p:tav tm="0">
                                          <p:val>
                                            <p:strVal val="#ppt_x"/>
                                          </p:val>
                                        </p:tav>
                                        <p:tav tm="100000">
                                          <p:val>
                                            <p:strVal val="#ppt_x"/>
                                          </p:val>
                                        </p:tav>
                                      </p:tavLst>
                                    </p:anim>
                                    <p:anim calcmode="lin" valueType="num">
                                      <p:cBhvr>
                                        <p:cTn id="188" dur="1000" fill="hold"/>
                                        <p:tgtEl>
                                          <p:spTgt spid="472235"/>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56" presetClass="entr" presetSubtype="0" fill="hold" grpId="0" nodeType="clickEffect">
                                  <p:stCondLst>
                                    <p:cond delay="0"/>
                                  </p:stCondLst>
                                  <p:iterate type="lt">
                                    <p:tmPct val="10000"/>
                                  </p:iterate>
                                  <p:childTnLst>
                                    <p:set>
                                      <p:cBhvr>
                                        <p:cTn id="192" dur="1" fill="hold">
                                          <p:stCondLst>
                                            <p:cond delay="0"/>
                                          </p:stCondLst>
                                        </p:cTn>
                                        <p:tgtEl>
                                          <p:spTgt spid="472236"/>
                                        </p:tgtEl>
                                        <p:attrNameLst>
                                          <p:attrName>style.visibility</p:attrName>
                                        </p:attrNameLst>
                                      </p:cBhvr>
                                      <p:to>
                                        <p:strVal val="visible"/>
                                      </p:to>
                                    </p:set>
                                    <p:anim by="(-#ppt_w*2)" calcmode="lin" valueType="num">
                                      <p:cBhvr rctx="PPT">
                                        <p:cTn id="193" dur="500" autoRev="1" fill="hold">
                                          <p:stCondLst>
                                            <p:cond delay="0"/>
                                          </p:stCondLst>
                                        </p:cTn>
                                        <p:tgtEl>
                                          <p:spTgt spid="472236"/>
                                        </p:tgtEl>
                                        <p:attrNameLst>
                                          <p:attrName>ppt_w</p:attrName>
                                        </p:attrNameLst>
                                      </p:cBhvr>
                                    </p:anim>
                                    <p:anim by="(#ppt_w*0.50)" calcmode="lin" valueType="num">
                                      <p:cBhvr>
                                        <p:cTn id="194" dur="500" decel="50000" autoRev="1" fill="hold">
                                          <p:stCondLst>
                                            <p:cond delay="0"/>
                                          </p:stCondLst>
                                        </p:cTn>
                                        <p:tgtEl>
                                          <p:spTgt spid="472236"/>
                                        </p:tgtEl>
                                        <p:attrNameLst>
                                          <p:attrName>ppt_x</p:attrName>
                                        </p:attrNameLst>
                                      </p:cBhvr>
                                    </p:anim>
                                    <p:anim from="(-#ppt_h/2)" to="(#ppt_y)" calcmode="lin" valueType="num">
                                      <p:cBhvr>
                                        <p:cTn id="195" dur="1000" fill="hold">
                                          <p:stCondLst>
                                            <p:cond delay="0"/>
                                          </p:stCondLst>
                                        </p:cTn>
                                        <p:tgtEl>
                                          <p:spTgt spid="472236"/>
                                        </p:tgtEl>
                                        <p:attrNameLst>
                                          <p:attrName>ppt_y</p:attrName>
                                        </p:attrNameLst>
                                      </p:cBhvr>
                                    </p:anim>
                                    <p:animRot by="21600000">
                                      <p:cBhvr>
                                        <p:cTn id="196" dur="1000" fill="hold">
                                          <p:stCondLst>
                                            <p:cond delay="0"/>
                                          </p:stCondLst>
                                        </p:cTn>
                                        <p:tgtEl>
                                          <p:spTgt spid="472236"/>
                                        </p:tgtEl>
                                        <p:attrNameLst>
                                          <p:attrName>r</p:attrName>
                                        </p:attrNameLst>
                                      </p:cBhvr>
                                    </p:animRot>
                                  </p:childTnLst>
                                </p:cTn>
                              </p:par>
                              <p:par>
                                <p:cTn id="197" presetID="56" presetClass="entr" presetSubtype="0" fill="hold" grpId="0" nodeType="withEffect">
                                  <p:stCondLst>
                                    <p:cond delay="0"/>
                                  </p:stCondLst>
                                  <p:iterate type="lt">
                                    <p:tmPct val="10000"/>
                                  </p:iterate>
                                  <p:childTnLst>
                                    <p:set>
                                      <p:cBhvr>
                                        <p:cTn id="198" dur="1" fill="hold">
                                          <p:stCondLst>
                                            <p:cond delay="0"/>
                                          </p:stCondLst>
                                        </p:cTn>
                                        <p:tgtEl>
                                          <p:spTgt spid="472237"/>
                                        </p:tgtEl>
                                        <p:attrNameLst>
                                          <p:attrName>style.visibility</p:attrName>
                                        </p:attrNameLst>
                                      </p:cBhvr>
                                      <p:to>
                                        <p:strVal val="visible"/>
                                      </p:to>
                                    </p:set>
                                    <p:anim by="(-#ppt_w*2)" calcmode="lin" valueType="num">
                                      <p:cBhvr rctx="PPT">
                                        <p:cTn id="199" dur="500" autoRev="1" fill="hold">
                                          <p:stCondLst>
                                            <p:cond delay="0"/>
                                          </p:stCondLst>
                                        </p:cTn>
                                        <p:tgtEl>
                                          <p:spTgt spid="472237"/>
                                        </p:tgtEl>
                                        <p:attrNameLst>
                                          <p:attrName>ppt_w</p:attrName>
                                        </p:attrNameLst>
                                      </p:cBhvr>
                                    </p:anim>
                                    <p:anim by="(#ppt_w*0.50)" calcmode="lin" valueType="num">
                                      <p:cBhvr>
                                        <p:cTn id="200" dur="500" decel="50000" autoRev="1" fill="hold">
                                          <p:stCondLst>
                                            <p:cond delay="0"/>
                                          </p:stCondLst>
                                        </p:cTn>
                                        <p:tgtEl>
                                          <p:spTgt spid="472237"/>
                                        </p:tgtEl>
                                        <p:attrNameLst>
                                          <p:attrName>ppt_x</p:attrName>
                                        </p:attrNameLst>
                                      </p:cBhvr>
                                    </p:anim>
                                    <p:anim from="(-#ppt_h/2)" to="(#ppt_y)" calcmode="lin" valueType="num">
                                      <p:cBhvr>
                                        <p:cTn id="201" dur="1000" fill="hold">
                                          <p:stCondLst>
                                            <p:cond delay="0"/>
                                          </p:stCondLst>
                                        </p:cTn>
                                        <p:tgtEl>
                                          <p:spTgt spid="472237"/>
                                        </p:tgtEl>
                                        <p:attrNameLst>
                                          <p:attrName>ppt_y</p:attrName>
                                        </p:attrNameLst>
                                      </p:cBhvr>
                                    </p:anim>
                                    <p:animRot by="21600000">
                                      <p:cBhvr>
                                        <p:cTn id="202" dur="1000" fill="hold">
                                          <p:stCondLst>
                                            <p:cond delay="0"/>
                                          </p:stCondLst>
                                        </p:cTn>
                                        <p:tgtEl>
                                          <p:spTgt spid="472237"/>
                                        </p:tgtEl>
                                        <p:attrNameLst>
                                          <p:attrName>r</p:attrName>
                                        </p:attrNameLst>
                                      </p:cBhvr>
                                    </p:animRot>
                                  </p:childTnLst>
                                </p:cTn>
                              </p:par>
                              <p:par>
                                <p:cTn id="203" presetID="56" presetClass="entr" presetSubtype="0" fill="hold" grpId="0" nodeType="withEffect">
                                  <p:stCondLst>
                                    <p:cond delay="0"/>
                                  </p:stCondLst>
                                  <p:iterate type="lt">
                                    <p:tmPct val="10000"/>
                                  </p:iterate>
                                  <p:childTnLst>
                                    <p:set>
                                      <p:cBhvr>
                                        <p:cTn id="204" dur="1" fill="hold">
                                          <p:stCondLst>
                                            <p:cond delay="0"/>
                                          </p:stCondLst>
                                        </p:cTn>
                                        <p:tgtEl>
                                          <p:spTgt spid="472238"/>
                                        </p:tgtEl>
                                        <p:attrNameLst>
                                          <p:attrName>style.visibility</p:attrName>
                                        </p:attrNameLst>
                                      </p:cBhvr>
                                      <p:to>
                                        <p:strVal val="visible"/>
                                      </p:to>
                                    </p:set>
                                    <p:anim by="(-#ppt_w*2)" calcmode="lin" valueType="num">
                                      <p:cBhvr rctx="PPT">
                                        <p:cTn id="205" dur="500" autoRev="1" fill="hold">
                                          <p:stCondLst>
                                            <p:cond delay="0"/>
                                          </p:stCondLst>
                                        </p:cTn>
                                        <p:tgtEl>
                                          <p:spTgt spid="472238"/>
                                        </p:tgtEl>
                                        <p:attrNameLst>
                                          <p:attrName>ppt_w</p:attrName>
                                        </p:attrNameLst>
                                      </p:cBhvr>
                                    </p:anim>
                                    <p:anim by="(#ppt_w*0.50)" calcmode="lin" valueType="num">
                                      <p:cBhvr>
                                        <p:cTn id="206" dur="500" decel="50000" autoRev="1" fill="hold">
                                          <p:stCondLst>
                                            <p:cond delay="0"/>
                                          </p:stCondLst>
                                        </p:cTn>
                                        <p:tgtEl>
                                          <p:spTgt spid="472238"/>
                                        </p:tgtEl>
                                        <p:attrNameLst>
                                          <p:attrName>ppt_x</p:attrName>
                                        </p:attrNameLst>
                                      </p:cBhvr>
                                    </p:anim>
                                    <p:anim from="(-#ppt_h/2)" to="(#ppt_y)" calcmode="lin" valueType="num">
                                      <p:cBhvr>
                                        <p:cTn id="207" dur="1000" fill="hold">
                                          <p:stCondLst>
                                            <p:cond delay="0"/>
                                          </p:stCondLst>
                                        </p:cTn>
                                        <p:tgtEl>
                                          <p:spTgt spid="472238"/>
                                        </p:tgtEl>
                                        <p:attrNameLst>
                                          <p:attrName>ppt_y</p:attrName>
                                        </p:attrNameLst>
                                      </p:cBhvr>
                                    </p:anim>
                                    <p:animRot by="21600000">
                                      <p:cBhvr>
                                        <p:cTn id="208" dur="1000" fill="hold">
                                          <p:stCondLst>
                                            <p:cond delay="0"/>
                                          </p:stCondLst>
                                        </p:cTn>
                                        <p:tgtEl>
                                          <p:spTgt spid="472238"/>
                                        </p:tgtEl>
                                        <p:attrNameLst>
                                          <p:attrName>r</p:attrName>
                                        </p:attrNameLst>
                                      </p:cBhvr>
                                    </p:animRot>
                                  </p:childTnLst>
                                </p:cTn>
                              </p:par>
                            </p:childTnLst>
                          </p:cTn>
                        </p:par>
                      </p:childTnLst>
                    </p:cTn>
                  </p:par>
                  <p:par>
                    <p:cTn id="209" fill="hold">
                      <p:stCondLst>
                        <p:cond delay="indefinite"/>
                      </p:stCondLst>
                      <p:childTnLst>
                        <p:par>
                          <p:cTn id="210" fill="hold">
                            <p:stCondLst>
                              <p:cond delay="0"/>
                            </p:stCondLst>
                            <p:childTnLst>
                              <p:par>
                                <p:cTn id="211" presetID="56" presetClass="entr" presetSubtype="0" fill="hold" grpId="0" nodeType="clickEffect">
                                  <p:stCondLst>
                                    <p:cond delay="0"/>
                                  </p:stCondLst>
                                  <p:iterate type="lt">
                                    <p:tmPct val="10000"/>
                                  </p:iterate>
                                  <p:childTnLst>
                                    <p:set>
                                      <p:cBhvr>
                                        <p:cTn id="212" dur="1" fill="hold">
                                          <p:stCondLst>
                                            <p:cond delay="0"/>
                                          </p:stCondLst>
                                        </p:cTn>
                                        <p:tgtEl>
                                          <p:spTgt spid="472241"/>
                                        </p:tgtEl>
                                        <p:attrNameLst>
                                          <p:attrName>style.visibility</p:attrName>
                                        </p:attrNameLst>
                                      </p:cBhvr>
                                      <p:to>
                                        <p:strVal val="visible"/>
                                      </p:to>
                                    </p:set>
                                    <p:anim by="(-#ppt_w*2)" calcmode="lin" valueType="num">
                                      <p:cBhvr rctx="PPT">
                                        <p:cTn id="213" dur="500" autoRev="1" fill="hold">
                                          <p:stCondLst>
                                            <p:cond delay="0"/>
                                          </p:stCondLst>
                                        </p:cTn>
                                        <p:tgtEl>
                                          <p:spTgt spid="472241"/>
                                        </p:tgtEl>
                                        <p:attrNameLst>
                                          <p:attrName>ppt_w</p:attrName>
                                        </p:attrNameLst>
                                      </p:cBhvr>
                                    </p:anim>
                                    <p:anim by="(#ppt_w*0.50)" calcmode="lin" valueType="num">
                                      <p:cBhvr>
                                        <p:cTn id="214" dur="500" decel="50000" autoRev="1" fill="hold">
                                          <p:stCondLst>
                                            <p:cond delay="0"/>
                                          </p:stCondLst>
                                        </p:cTn>
                                        <p:tgtEl>
                                          <p:spTgt spid="472241"/>
                                        </p:tgtEl>
                                        <p:attrNameLst>
                                          <p:attrName>ppt_x</p:attrName>
                                        </p:attrNameLst>
                                      </p:cBhvr>
                                    </p:anim>
                                    <p:anim from="(-#ppt_h/2)" to="(#ppt_y)" calcmode="lin" valueType="num">
                                      <p:cBhvr>
                                        <p:cTn id="215" dur="1000" fill="hold">
                                          <p:stCondLst>
                                            <p:cond delay="0"/>
                                          </p:stCondLst>
                                        </p:cTn>
                                        <p:tgtEl>
                                          <p:spTgt spid="472241"/>
                                        </p:tgtEl>
                                        <p:attrNameLst>
                                          <p:attrName>ppt_y</p:attrName>
                                        </p:attrNameLst>
                                      </p:cBhvr>
                                    </p:anim>
                                    <p:animRot by="21600000">
                                      <p:cBhvr>
                                        <p:cTn id="216" dur="1000" fill="hold">
                                          <p:stCondLst>
                                            <p:cond delay="0"/>
                                          </p:stCondLst>
                                        </p:cTn>
                                        <p:tgtEl>
                                          <p:spTgt spid="472241"/>
                                        </p:tgtEl>
                                        <p:attrNameLst>
                                          <p:attrName>r</p:attrName>
                                        </p:attrNameLst>
                                      </p:cBhvr>
                                    </p:animRot>
                                  </p:childTnLst>
                                </p:cTn>
                              </p:par>
                              <p:par>
                                <p:cTn id="217" presetID="56" presetClass="entr" presetSubtype="0" fill="hold" grpId="0" nodeType="withEffect">
                                  <p:stCondLst>
                                    <p:cond delay="0"/>
                                  </p:stCondLst>
                                  <p:iterate type="lt">
                                    <p:tmPct val="10000"/>
                                  </p:iterate>
                                  <p:childTnLst>
                                    <p:set>
                                      <p:cBhvr>
                                        <p:cTn id="218" dur="1" fill="hold">
                                          <p:stCondLst>
                                            <p:cond delay="0"/>
                                          </p:stCondLst>
                                        </p:cTn>
                                        <p:tgtEl>
                                          <p:spTgt spid="472240"/>
                                        </p:tgtEl>
                                        <p:attrNameLst>
                                          <p:attrName>style.visibility</p:attrName>
                                        </p:attrNameLst>
                                      </p:cBhvr>
                                      <p:to>
                                        <p:strVal val="visible"/>
                                      </p:to>
                                    </p:set>
                                    <p:anim by="(-#ppt_w*2)" calcmode="lin" valueType="num">
                                      <p:cBhvr rctx="PPT">
                                        <p:cTn id="219" dur="500" autoRev="1" fill="hold">
                                          <p:stCondLst>
                                            <p:cond delay="0"/>
                                          </p:stCondLst>
                                        </p:cTn>
                                        <p:tgtEl>
                                          <p:spTgt spid="472240"/>
                                        </p:tgtEl>
                                        <p:attrNameLst>
                                          <p:attrName>ppt_w</p:attrName>
                                        </p:attrNameLst>
                                      </p:cBhvr>
                                    </p:anim>
                                    <p:anim by="(#ppt_w*0.50)" calcmode="lin" valueType="num">
                                      <p:cBhvr>
                                        <p:cTn id="220" dur="500" decel="50000" autoRev="1" fill="hold">
                                          <p:stCondLst>
                                            <p:cond delay="0"/>
                                          </p:stCondLst>
                                        </p:cTn>
                                        <p:tgtEl>
                                          <p:spTgt spid="472240"/>
                                        </p:tgtEl>
                                        <p:attrNameLst>
                                          <p:attrName>ppt_x</p:attrName>
                                        </p:attrNameLst>
                                      </p:cBhvr>
                                    </p:anim>
                                    <p:anim from="(-#ppt_h/2)" to="(#ppt_y)" calcmode="lin" valueType="num">
                                      <p:cBhvr>
                                        <p:cTn id="221" dur="1000" fill="hold">
                                          <p:stCondLst>
                                            <p:cond delay="0"/>
                                          </p:stCondLst>
                                        </p:cTn>
                                        <p:tgtEl>
                                          <p:spTgt spid="472240"/>
                                        </p:tgtEl>
                                        <p:attrNameLst>
                                          <p:attrName>ppt_y</p:attrName>
                                        </p:attrNameLst>
                                      </p:cBhvr>
                                    </p:anim>
                                    <p:animRot by="21600000">
                                      <p:cBhvr>
                                        <p:cTn id="222" dur="1000" fill="hold">
                                          <p:stCondLst>
                                            <p:cond delay="0"/>
                                          </p:stCondLst>
                                        </p:cTn>
                                        <p:tgtEl>
                                          <p:spTgt spid="472240"/>
                                        </p:tgtEl>
                                        <p:attrNameLst>
                                          <p:attrName>r</p:attrName>
                                        </p:attrNameLst>
                                      </p:cBhvr>
                                    </p:animRot>
                                  </p:childTnLst>
                                </p:cTn>
                              </p:par>
                              <p:par>
                                <p:cTn id="223" presetID="56" presetClass="entr" presetSubtype="0" fill="hold" grpId="0" nodeType="withEffect">
                                  <p:stCondLst>
                                    <p:cond delay="0"/>
                                  </p:stCondLst>
                                  <p:iterate type="lt">
                                    <p:tmPct val="10000"/>
                                  </p:iterate>
                                  <p:childTnLst>
                                    <p:set>
                                      <p:cBhvr>
                                        <p:cTn id="224" dur="1" fill="hold">
                                          <p:stCondLst>
                                            <p:cond delay="0"/>
                                          </p:stCondLst>
                                        </p:cTn>
                                        <p:tgtEl>
                                          <p:spTgt spid="472239"/>
                                        </p:tgtEl>
                                        <p:attrNameLst>
                                          <p:attrName>style.visibility</p:attrName>
                                        </p:attrNameLst>
                                      </p:cBhvr>
                                      <p:to>
                                        <p:strVal val="visible"/>
                                      </p:to>
                                    </p:set>
                                    <p:anim by="(-#ppt_w*2)" calcmode="lin" valueType="num">
                                      <p:cBhvr rctx="PPT">
                                        <p:cTn id="225" dur="500" autoRev="1" fill="hold">
                                          <p:stCondLst>
                                            <p:cond delay="0"/>
                                          </p:stCondLst>
                                        </p:cTn>
                                        <p:tgtEl>
                                          <p:spTgt spid="472239"/>
                                        </p:tgtEl>
                                        <p:attrNameLst>
                                          <p:attrName>ppt_w</p:attrName>
                                        </p:attrNameLst>
                                      </p:cBhvr>
                                    </p:anim>
                                    <p:anim by="(#ppt_w*0.50)" calcmode="lin" valueType="num">
                                      <p:cBhvr>
                                        <p:cTn id="226" dur="500" decel="50000" autoRev="1" fill="hold">
                                          <p:stCondLst>
                                            <p:cond delay="0"/>
                                          </p:stCondLst>
                                        </p:cTn>
                                        <p:tgtEl>
                                          <p:spTgt spid="472239"/>
                                        </p:tgtEl>
                                        <p:attrNameLst>
                                          <p:attrName>ppt_x</p:attrName>
                                        </p:attrNameLst>
                                      </p:cBhvr>
                                    </p:anim>
                                    <p:anim from="(-#ppt_h/2)" to="(#ppt_y)" calcmode="lin" valueType="num">
                                      <p:cBhvr>
                                        <p:cTn id="227" dur="1000" fill="hold">
                                          <p:stCondLst>
                                            <p:cond delay="0"/>
                                          </p:stCondLst>
                                        </p:cTn>
                                        <p:tgtEl>
                                          <p:spTgt spid="472239"/>
                                        </p:tgtEl>
                                        <p:attrNameLst>
                                          <p:attrName>ppt_y</p:attrName>
                                        </p:attrNameLst>
                                      </p:cBhvr>
                                    </p:anim>
                                    <p:animRot by="21600000">
                                      <p:cBhvr>
                                        <p:cTn id="228" dur="1000" fill="hold">
                                          <p:stCondLst>
                                            <p:cond delay="0"/>
                                          </p:stCondLst>
                                        </p:cTn>
                                        <p:tgtEl>
                                          <p:spTgt spid="4722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228" grpId="0" animBg="1"/>
      <p:bldP spid="472114" grpId="0"/>
      <p:bldP spid="472172" grpId="0" animBg="1"/>
      <p:bldP spid="472233" grpId="0"/>
      <p:bldP spid="472234" grpId="0"/>
      <p:bldP spid="472235" grpId="0"/>
      <p:bldP spid="472236" grpId="0"/>
      <p:bldP spid="472237" grpId="0"/>
      <p:bldP spid="472238" grpId="0"/>
      <p:bldP spid="472239" grpId="0"/>
      <p:bldP spid="472240" grpId="0"/>
      <p:bldP spid="472241" grpId="0"/>
      <p:bldP spid="112" grpId="0" animBg="1"/>
      <p:bldP spid="124" grpId="0" animBg="1"/>
      <p:bldP spid="1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5"/>
          <p:cNvSpPr>
            <a:spLocks noChangeArrowheads="1"/>
          </p:cNvSpPr>
          <p:nvPr/>
        </p:nvSpPr>
        <p:spPr bwMode="auto">
          <a:xfrm>
            <a:off x="4367213" y="369888"/>
            <a:ext cx="1641475" cy="127952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73093" name="Rectangle 5"/>
          <p:cNvSpPr>
            <a:spLocks noChangeArrowheads="1"/>
          </p:cNvSpPr>
          <p:nvPr/>
        </p:nvSpPr>
        <p:spPr bwMode="auto">
          <a:xfrm>
            <a:off x="4441825" y="434975"/>
            <a:ext cx="1495425" cy="114617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13317" name="Rectangle 8"/>
          <p:cNvSpPr>
            <a:spLocks noChangeArrowheads="1"/>
          </p:cNvSpPr>
          <p:nvPr/>
        </p:nvSpPr>
        <p:spPr bwMode="auto">
          <a:xfrm>
            <a:off x="317500" y="330186"/>
            <a:ext cx="3963988" cy="519113"/>
          </a:xfrm>
          <a:prstGeom prst="rect">
            <a:avLst/>
          </a:prstGeom>
          <a:noFill/>
          <a:ln w="15875" algn="ctr">
            <a:noFill/>
            <a:miter lim="800000"/>
            <a:headEnd/>
            <a:tailEnd/>
          </a:ln>
        </p:spPr>
        <p:txBody>
          <a:bodyPr wrap="none" anchor="ctr">
            <a:spAutoFit/>
          </a:bodyPr>
          <a:lstStyle/>
          <a:p>
            <a:pPr algn="l"/>
            <a:r>
              <a:rPr lang="en-US" dirty="0">
                <a:solidFill>
                  <a:srgbClr val="FF0000"/>
                </a:solidFill>
              </a:rPr>
              <a:t>Equation for Ohm’s law:</a:t>
            </a:r>
          </a:p>
        </p:txBody>
      </p:sp>
      <p:sp>
        <p:nvSpPr>
          <p:cNvPr id="473097" name="Rectangle 9"/>
          <p:cNvSpPr>
            <a:spLocks noChangeArrowheads="1"/>
          </p:cNvSpPr>
          <p:nvPr/>
        </p:nvSpPr>
        <p:spPr bwMode="auto">
          <a:xfrm>
            <a:off x="6164263" y="663575"/>
            <a:ext cx="2730500" cy="946150"/>
          </a:xfrm>
          <a:prstGeom prst="rect">
            <a:avLst/>
          </a:prstGeom>
          <a:noFill/>
          <a:ln w="15875" algn="ctr">
            <a:noFill/>
            <a:miter lim="800000"/>
            <a:headEnd/>
            <a:tailEnd/>
          </a:ln>
        </p:spPr>
        <p:txBody>
          <a:bodyPr wrap="none" anchor="ctr">
            <a:spAutoFit/>
          </a:bodyPr>
          <a:lstStyle/>
          <a:p>
            <a:pPr algn="l"/>
            <a:r>
              <a:rPr lang="en-US">
                <a:solidFill>
                  <a:srgbClr val="FF0000"/>
                </a:solidFill>
              </a:rPr>
              <a:t>R = resistance,</a:t>
            </a:r>
          </a:p>
          <a:p>
            <a:pPr algn="l"/>
            <a:r>
              <a:rPr lang="en-US">
                <a:solidFill>
                  <a:srgbClr val="FF0000"/>
                </a:solidFill>
              </a:rPr>
              <a:t>      in ohms (</a:t>
            </a:r>
            <a:r>
              <a:rPr lang="en-US">
                <a:solidFill>
                  <a:srgbClr val="FF0000"/>
                </a:solidFill>
                <a:latin typeface="Symbol" pitchFamily="18" charset="2"/>
              </a:rPr>
              <a:t>W</a:t>
            </a:r>
            <a:r>
              <a:rPr lang="en-US">
                <a:solidFill>
                  <a:srgbClr val="FF0000"/>
                </a:solidFill>
              </a:rPr>
              <a:t>) </a:t>
            </a:r>
          </a:p>
        </p:txBody>
      </p:sp>
      <p:graphicFrame>
        <p:nvGraphicFramePr>
          <p:cNvPr id="473098" name="Object 10"/>
          <p:cNvGraphicFramePr>
            <a:graphicFrameLocks noChangeAspect="1"/>
          </p:cNvGraphicFramePr>
          <p:nvPr/>
        </p:nvGraphicFramePr>
        <p:xfrm>
          <a:off x="4643438" y="598488"/>
          <a:ext cx="1146175" cy="842962"/>
        </p:xfrm>
        <a:graphic>
          <a:graphicData uri="http://schemas.openxmlformats.org/presentationml/2006/ole">
            <mc:AlternateContent xmlns:mc="http://schemas.openxmlformats.org/markup-compatibility/2006">
              <mc:Choice xmlns:v="urn:schemas-microsoft-com:vml" Requires="v">
                <p:oleObj spid="_x0000_s19486" name="Equation" r:id="rId3" imgW="1143000" imgH="838080" progId="Equation.3">
                  <p:embed/>
                </p:oleObj>
              </mc:Choice>
              <mc:Fallback>
                <p:oleObj name="Equation" r:id="rId3" imgW="114300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598488"/>
                        <a:ext cx="1146175"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2"/>
          <p:cNvGrpSpPr>
            <a:grpSpLocks/>
          </p:cNvGrpSpPr>
          <p:nvPr/>
        </p:nvGrpSpPr>
        <p:grpSpPr bwMode="auto">
          <a:xfrm>
            <a:off x="1044575" y="4824413"/>
            <a:ext cx="7005638" cy="519112"/>
            <a:chOff x="658" y="3039"/>
            <a:chExt cx="4413" cy="327"/>
          </a:xfrm>
        </p:grpSpPr>
        <p:sp>
          <p:nvSpPr>
            <p:cNvPr id="13348" name="Rectangle 12"/>
            <p:cNvSpPr>
              <a:spLocks noChangeArrowheads="1"/>
            </p:cNvSpPr>
            <p:nvPr/>
          </p:nvSpPr>
          <p:spPr bwMode="auto">
            <a:xfrm>
              <a:off x="658" y="3039"/>
              <a:ext cx="1575" cy="327"/>
            </a:xfrm>
            <a:prstGeom prst="rect">
              <a:avLst/>
            </a:prstGeom>
            <a:noFill/>
            <a:ln w="15875" algn="ctr">
              <a:noFill/>
              <a:miter lim="800000"/>
              <a:headEnd/>
              <a:tailEnd/>
            </a:ln>
          </p:spPr>
          <p:txBody>
            <a:bodyPr wrap="none" anchor="ctr">
              <a:spAutoFit/>
            </a:bodyPr>
            <a:lstStyle/>
            <a:p>
              <a:pPr algn="l"/>
              <a:r>
                <a:rPr lang="en-US" u="sng">
                  <a:solidFill>
                    <a:srgbClr val="FF0000"/>
                  </a:solidFill>
                </a:rPr>
                <a:t>ohmic</a:t>
              </a:r>
              <a:r>
                <a:rPr lang="en-US">
                  <a:solidFill>
                    <a:srgbClr val="FF0000"/>
                  </a:solidFill>
                </a:rPr>
                <a:t> resistor </a:t>
              </a:r>
            </a:p>
          </p:txBody>
        </p:sp>
        <p:sp>
          <p:nvSpPr>
            <p:cNvPr id="13349" name="Rectangle 13"/>
            <p:cNvSpPr>
              <a:spLocks noChangeArrowheads="1"/>
            </p:cNvSpPr>
            <p:nvPr/>
          </p:nvSpPr>
          <p:spPr bwMode="auto">
            <a:xfrm>
              <a:off x="3046" y="3039"/>
              <a:ext cx="2025" cy="327"/>
            </a:xfrm>
            <a:prstGeom prst="rect">
              <a:avLst/>
            </a:prstGeom>
            <a:noFill/>
            <a:ln w="15875" algn="ctr">
              <a:noFill/>
              <a:miter lim="800000"/>
              <a:headEnd/>
              <a:tailEnd/>
            </a:ln>
          </p:spPr>
          <p:txBody>
            <a:bodyPr wrap="none" anchor="ctr">
              <a:spAutoFit/>
            </a:bodyPr>
            <a:lstStyle/>
            <a:p>
              <a:pPr algn="l"/>
              <a:r>
                <a:rPr lang="en-US" u="sng">
                  <a:solidFill>
                    <a:srgbClr val="FF0000"/>
                  </a:solidFill>
                </a:rPr>
                <a:t>non-ohmic</a:t>
              </a:r>
              <a:r>
                <a:rPr lang="en-US">
                  <a:solidFill>
                    <a:srgbClr val="FF0000"/>
                  </a:solidFill>
                </a:rPr>
                <a:t> resistor </a:t>
              </a:r>
            </a:p>
          </p:txBody>
        </p:sp>
      </p:grpSp>
      <p:grpSp>
        <p:nvGrpSpPr>
          <p:cNvPr id="3" name="Group 43"/>
          <p:cNvGrpSpPr>
            <a:grpSpLocks/>
          </p:cNvGrpSpPr>
          <p:nvPr/>
        </p:nvGrpSpPr>
        <p:grpSpPr bwMode="auto">
          <a:xfrm>
            <a:off x="1011238" y="5434013"/>
            <a:ext cx="4308475" cy="519112"/>
            <a:chOff x="637" y="3423"/>
            <a:chExt cx="2714" cy="327"/>
          </a:xfrm>
        </p:grpSpPr>
        <p:sp>
          <p:nvSpPr>
            <p:cNvPr id="13346" name="Rectangle 14"/>
            <p:cNvSpPr>
              <a:spLocks noChangeArrowheads="1"/>
            </p:cNvSpPr>
            <p:nvPr/>
          </p:nvSpPr>
          <p:spPr bwMode="auto">
            <a:xfrm>
              <a:off x="637" y="3423"/>
              <a:ext cx="328" cy="327"/>
            </a:xfrm>
            <a:prstGeom prst="rect">
              <a:avLst/>
            </a:prstGeom>
            <a:noFill/>
            <a:ln w="15875" algn="ctr">
              <a:noFill/>
              <a:miter lim="800000"/>
              <a:headEnd/>
              <a:tailEnd/>
            </a:ln>
          </p:spPr>
          <p:txBody>
            <a:bodyPr wrap="none" anchor="ctr">
              <a:spAutoFit/>
            </a:bodyPr>
            <a:lstStyle/>
            <a:p>
              <a:pPr algn="l"/>
              <a:r>
                <a:rPr lang="en-US">
                  <a:solidFill>
                    <a:srgbClr val="FF0000"/>
                  </a:solidFill>
                </a:rPr>
                <a:t>-- </a:t>
              </a:r>
            </a:p>
          </p:txBody>
        </p:sp>
        <p:sp>
          <p:nvSpPr>
            <p:cNvPr id="13347" name="Rectangle 15"/>
            <p:cNvSpPr>
              <a:spLocks noChangeArrowheads="1"/>
            </p:cNvSpPr>
            <p:nvPr/>
          </p:nvSpPr>
          <p:spPr bwMode="auto">
            <a:xfrm>
              <a:off x="3023" y="3423"/>
              <a:ext cx="328" cy="327"/>
            </a:xfrm>
            <a:prstGeom prst="rect">
              <a:avLst/>
            </a:prstGeom>
            <a:noFill/>
            <a:ln w="15875" algn="ctr">
              <a:noFill/>
              <a:miter lim="800000"/>
              <a:headEnd/>
              <a:tailEnd/>
            </a:ln>
          </p:spPr>
          <p:txBody>
            <a:bodyPr wrap="none" anchor="ctr">
              <a:spAutoFit/>
            </a:bodyPr>
            <a:lstStyle/>
            <a:p>
              <a:pPr algn="l"/>
              <a:r>
                <a:rPr lang="en-US">
                  <a:solidFill>
                    <a:srgbClr val="FF0000"/>
                  </a:solidFill>
                </a:rPr>
                <a:t>-- </a:t>
              </a:r>
            </a:p>
          </p:txBody>
        </p:sp>
      </p:grpSp>
      <p:sp>
        <p:nvSpPr>
          <p:cNvPr id="473104" name="Rectangle 16"/>
          <p:cNvSpPr>
            <a:spLocks noChangeArrowheads="1"/>
          </p:cNvSpPr>
          <p:nvPr/>
        </p:nvSpPr>
        <p:spPr bwMode="auto">
          <a:xfrm>
            <a:off x="1382713" y="5468938"/>
            <a:ext cx="3330575" cy="946150"/>
          </a:xfrm>
          <a:prstGeom prst="rect">
            <a:avLst/>
          </a:prstGeom>
          <a:noFill/>
          <a:ln w="15875" algn="ctr">
            <a:noFill/>
            <a:miter lim="800000"/>
            <a:headEnd/>
            <a:tailEnd/>
          </a:ln>
        </p:spPr>
        <p:txBody>
          <a:bodyPr wrap="none" anchor="ctr">
            <a:spAutoFit/>
          </a:bodyPr>
          <a:lstStyle/>
          <a:p>
            <a:pPr algn="l"/>
            <a:r>
              <a:rPr lang="en-US">
                <a:solidFill>
                  <a:srgbClr val="000000"/>
                </a:solidFill>
              </a:rPr>
              <a:t>R is constant over</a:t>
            </a:r>
          </a:p>
          <a:p>
            <a:pPr algn="l"/>
            <a:r>
              <a:rPr lang="en-US">
                <a:solidFill>
                  <a:srgbClr val="000000"/>
                </a:solidFill>
              </a:rPr>
              <a:t>a large range of </a:t>
            </a:r>
            <a:r>
              <a:rPr lang="en-US">
                <a:solidFill>
                  <a:srgbClr val="000000"/>
                </a:solidFill>
                <a:latin typeface="Symbol" pitchFamily="18" charset="2"/>
              </a:rPr>
              <a:t>D</a:t>
            </a:r>
            <a:r>
              <a:rPr lang="en-US">
                <a:solidFill>
                  <a:srgbClr val="000000"/>
                </a:solidFill>
              </a:rPr>
              <a:t>V </a:t>
            </a:r>
          </a:p>
        </p:txBody>
      </p:sp>
      <p:sp>
        <p:nvSpPr>
          <p:cNvPr id="473105" name="Rectangle 17"/>
          <p:cNvSpPr>
            <a:spLocks noChangeArrowheads="1"/>
          </p:cNvSpPr>
          <p:nvPr/>
        </p:nvSpPr>
        <p:spPr bwMode="auto">
          <a:xfrm>
            <a:off x="5181600" y="5483225"/>
            <a:ext cx="2997200" cy="946150"/>
          </a:xfrm>
          <a:prstGeom prst="rect">
            <a:avLst/>
          </a:prstGeom>
          <a:noFill/>
          <a:ln w="15875" algn="ctr">
            <a:noFill/>
            <a:miter lim="800000"/>
            <a:headEnd/>
            <a:tailEnd/>
          </a:ln>
        </p:spPr>
        <p:txBody>
          <a:bodyPr wrap="none" anchor="ctr">
            <a:spAutoFit/>
          </a:bodyPr>
          <a:lstStyle/>
          <a:p>
            <a:pPr algn="l"/>
            <a:r>
              <a:rPr lang="en-US">
                <a:solidFill>
                  <a:srgbClr val="000000"/>
                </a:solidFill>
              </a:rPr>
              <a:t>R varies, </a:t>
            </a:r>
          </a:p>
          <a:p>
            <a:pPr algn="l"/>
            <a:r>
              <a:rPr lang="en-US">
                <a:solidFill>
                  <a:srgbClr val="000000"/>
                </a:solidFill>
              </a:rPr>
              <a:t>depending on </a:t>
            </a:r>
            <a:r>
              <a:rPr lang="en-US">
                <a:solidFill>
                  <a:srgbClr val="000000"/>
                </a:solidFill>
                <a:latin typeface="Symbol" pitchFamily="18" charset="2"/>
              </a:rPr>
              <a:t>D</a:t>
            </a:r>
            <a:r>
              <a:rPr lang="en-US">
                <a:solidFill>
                  <a:srgbClr val="000000"/>
                </a:solidFill>
              </a:rPr>
              <a:t>V </a:t>
            </a:r>
          </a:p>
        </p:txBody>
      </p:sp>
      <p:grpSp>
        <p:nvGrpSpPr>
          <p:cNvPr id="4" name="Group 39"/>
          <p:cNvGrpSpPr>
            <a:grpSpLocks/>
          </p:cNvGrpSpPr>
          <p:nvPr/>
        </p:nvGrpSpPr>
        <p:grpSpPr bwMode="auto">
          <a:xfrm>
            <a:off x="2184400" y="2933700"/>
            <a:ext cx="682625" cy="581025"/>
            <a:chOff x="1376" y="1785"/>
            <a:chExt cx="430" cy="366"/>
          </a:xfrm>
        </p:grpSpPr>
        <p:sp>
          <p:nvSpPr>
            <p:cNvPr id="13344" name="Freeform 21"/>
            <p:cNvSpPr>
              <a:spLocks/>
            </p:cNvSpPr>
            <p:nvPr/>
          </p:nvSpPr>
          <p:spPr bwMode="auto">
            <a:xfrm>
              <a:off x="1376" y="2151"/>
              <a:ext cx="430" cy="0"/>
            </a:xfrm>
            <a:custGeom>
              <a:avLst/>
              <a:gdLst>
                <a:gd name="T0" fmla="*/ 0 w 687"/>
                <a:gd name="T1" fmla="*/ 0 h 1"/>
                <a:gd name="T2" fmla="*/ 16 w 687"/>
                <a:gd name="T3" fmla="*/ 0 h 1"/>
                <a:gd name="T4" fmla="*/ 0 60000 65536"/>
                <a:gd name="T5" fmla="*/ 0 60000 65536"/>
                <a:gd name="T6" fmla="*/ 0 w 687"/>
                <a:gd name="T7" fmla="*/ 0 h 1"/>
                <a:gd name="T8" fmla="*/ 687 w 687"/>
                <a:gd name="T9" fmla="*/ 0 h 1"/>
              </a:gdLst>
              <a:ahLst/>
              <a:cxnLst>
                <a:cxn ang="T4">
                  <a:pos x="T0" y="T1"/>
                </a:cxn>
                <a:cxn ang="T5">
                  <a:pos x="T2" y="T3"/>
                </a:cxn>
              </a:cxnLst>
              <a:rect l="T6" t="T7" r="T8" b="T9"/>
              <a:pathLst>
                <a:path w="687" h="1">
                  <a:moveTo>
                    <a:pt x="0" y="0"/>
                  </a:moveTo>
                  <a:lnTo>
                    <a:pt x="687" y="1"/>
                  </a:lnTo>
                </a:path>
              </a:pathLst>
            </a:custGeom>
            <a:noFill/>
            <a:ln w="38100">
              <a:solidFill>
                <a:srgbClr val="000000"/>
              </a:solidFill>
              <a:round/>
              <a:headEnd type="none" w="med" len="med"/>
              <a:tailEnd type="none" w="med" len="med"/>
            </a:ln>
          </p:spPr>
          <p:txBody>
            <a:bodyPr/>
            <a:lstStyle/>
            <a:p>
              <a:endParaRPr lang="en-US">
                <a:solidFill>
                  <a:srgbClr val="000000"/>
                </a:solidFill>
              </a:endParaRPr>
            </a:p>
          </p:txBody>
        </p:sp>
        <p:sp>
          <p:nvSpPr>
            <p:cNvPr id="13345" name="Freeform 22"/>
            <p:cNvSpPr>
              <a:spLocks/>
            </p:cNvSpPr>
            <p:nvPr/>
          </p:nvSpPr>
          <p:spPr bwMode="auto">
            <a:xfrm>
              <a:off x="1806" y="1785"/>
              <a:ext cx="0" cy="366"/>
            </a:xfrm>
            <a:custGeom>
              <a:avLst/>
              <a:gdLst>
                <a:gd name="T0" fmla="*/ 0 w 1"/>
                <a:gd name="T1" fmla="*/ 0 h 585"/>
                <a:gd name="T2" fmla="*/ 0 w 1"/>
                <a:gd name="T3" fmla="*/ 14 h 585"/>
                <a:gd name="T4" fmla="*/ 0 60000 65536"/>
                <a:gd name="T5" fmla="*/ 0 60000 65536"/>
                <a:gd name="T6" fmla="*/ 0 w 1"/>
                <a:gd name="T7" fmla="*/ 0 h 585"/>
                <a:gd name="T8" fmla="*/ 0 w 1"/>
                <a:gd name="T9" fmla="*/ 585 h 585"/>
              </a:gdLst>
              <a:ahLst/>
              <a:cxnLst>
                <a:cxn ang="T4">
                  <a:pos x="T0" y="T1"/>
                </a:cxn>
                <a:cxn ang="T5">
                  <a:pos x="T2" y="T3"/>
                </a:cxn>
              </a:cxnLst>
              <a:rect l="T6" t="T7" r="T8" b="T9"/>
              <a:pathLst>
                <a:path w="1" h="585">
                  <a:moveTo>
                    <a:pt x="0" y="0"/>
                  </a:moveTo>
                  <a:lnTo>
                    <a:pt x="1" y="585"/>
                  </a:lnTo>
                </a:path>
              </a:pathLst>
            </a:custGeom>
            <a:noFill/>
            <a:ln w="38100">
              <a:solidFill>
                <a:srgbClr val="000000"/>
              </a:solidFill>
              <a:round/>
              <a:headEnd type="none" w="med" len="med"/>
              <a:tailEnd type="none" w="med" len="med"/>
            </a:ln>
          </p:spPr>
          <p:txBody>
            <a:bodyPr/>
            <a:lstStyle/>
            <a:p>
              <a:endParaRPr lang="en-US">
                <a:solidFill>
                  <a:srgbClr val="000000"/>
                </a:solidFill>
              </a:endParaRPr>
            </a:p>
          </p:txBody>
        </p:sp>
      </p:grpSp>
      <p:grpSp>
        <p:nvGrpSpPr>
          <p:cNvPr id="5" name="Group 32"/>
          <p:cNvGrpSpPr>
            <a:grpSpLocks/>
          </p:cNvGrpSpPr>
          <p:nvPr/>
        </p:nvGrpSpPr>
        <p:grpSpPr bwMode="auto">
          <a:xfrm>
            <a:off x="1257300" y="1906588"/>
            <a:ext cx="6424613" cy="2330450"/>
            <a:chOff x="792" y="1138"/>
            <a:chExt cx="4047" cy="1468"/>
          </a:xfrm>
        </p:grpSpPr>
        <p:sp>
          <p:nvSpPr>
            <p:cNvPr id="13338" name="Line 18"/>
            <p:cNvSpPr>
              <a:spLocks noChangeShapeType="1"/>
            </p:cNvSpPr>
            <p:nvPr/>
          </p:nvSpPr>
          <p:spPr bwMode="auto">
            <a:xfrm>
              <a:off x="792" y="1138"/>
              <a:ext cx="0" cy="1463"/>
            </a:xfrm>
            <a:prstGeom prst="line">
              <a:avLst/>
            </a:prstGeom>
            <a:noFill/>
            <a:ln w="22225">
              <a:solidFill>
                <a:srgbClr val="FF0000"/>
              </a:solidFill>
              <a:round/>
              <a:headEnd/>
              <a:tailEnd/>
            </a:ln>
          </p:spPr>
          <p:txBody>
            <a:bodyPr/>
            <a:lstStyle/>
            <a:p>
              <a:endParaRPr lang="en-US">
                <a:solidFill>
                  <a:srgbClr val="000000"/>
                </a:solidFill>
              </a:endParaRPr>
            </a:p>
          </p:txBody>
        </p:sp>
        <p:sp>
          <p:nvSpPr>
            <p:cNvPr id="13339" name="Freeform 19"/>
            <p:cNvSpPr>
              <a:spLocks/>
            </p:cNvSpPr>
            <p:nvPr/>
          </p:nvSpPr>
          <p:spPr bwMode="auto">
            <a:xfrm>
              <a:off x="792" y="2601"/>
              <a:ext cx="1576" cy="0"/>
            </a:xfrm>
            <a:custGeom>
              <a:avLst/>
              <a:gdLst>
                <a:gd name="T0" fmla="*/ 0 w 2517"/>
                <a:gd name="T1" fmla="*/ 0 h 1"/>
                <a:gd name="T2" fmla="*/ 59 w 2517"/>
                <a:gd name="T3" fmla="*/ 0 h 1"/>
                <a:gd name="T4" fmla="*/ 0 60000 65536"/>
                <a:gd name="T5" fmla="*/ 0 60000 65536"/>
                <a:gd name="T6" fmla="*/ 0 w 2517"/>
                <a:gd name="T7" fmla="*/ 0 h 1"/>
                <a:gd name="T8" fmla="*/ 2517 w 2517"/>
                <a:gd name="T9" fmla="*/ 0 h 1"/>
              </a:gdLst>
              <a:ahLst/>
              <a:cxnLst>
                <a:cxn ang="T4">
                  <a:pos x="T0" y="T1"/>
                </a:cxn>
                <a:cxn ang="T5">
                  <a:pos x="T2" y="T3"/>
                </a:cxn>
              </a:cxnLst>
              <a:rect l="T6" t="T7" r="T8" b="T9"/>
              <a:pathLst>
                <a:path w="2517" h="1">
                  <a:moveTo>
                    <a:pt x="0" y="0"/>
                  </a:moveTo>
                  <a:lnTo>
                    <a:pt x="2517" y="0"/>
                  </a:lnTo>
                </a:path>
              </a:pathLst>
            </a:custGeom>
            <a:noFill/>
            <a:ln w="22225">
              <a:solidFill>
                <a:srgbClr val="FF0000"/>
              </a:solidFill>
              <a:round/>
              <a:headEnd type="none" w="med" len="med"/>
              <a:tailEnd type="none" w="med" len="med"/>
            </a:ln>
          </p:spPr>
          <p:txBody>
            <a:bodyPr/>
            <a:lstStyle/>
            <a:p>
              <a:endParaRPr lang="en-US">
                <a:solidFill>
                  <a:srgbClr val="000000"/>
                </a:solidFill>
              </a:endParaRPr>
            </a:p>
          </p:txBody>
        </p:sp>
        <p:sp>
          <p:nvSpPr>
            <p:cNvPr id="13340" name="Line 20"/>
            <p:cNvSpPr>
              <a:spLocks noChangeShapeType="1"/>
            </p:cNvSpPr>
            <p:nvPr/>
          </p:nvSpPr>
          <p:spPr bwMode="auto">
            <a:xfrm flipV="1">
              <a:off x="792" y="1251"/>
              <a:ext cx="1578" cy="1350"/>
            </a:xfrm>
            <a:prstGeom prst="line">
              <a:avLst/>
            </a:prstGeom>
            <a:noFill/>
            <a:ln w="31750">
              <a:solidFill>
                <a:srgbClr val="FF0000"/>
              </a:solidFill>
              <a:round/>
              <a:headEnd/>
              <a:tailEnd/>
            </a:ln>
          </p:spPr>
          <p:txBody>
            <a:bodyPr/>
            <a:lstStyle/>
            <a:p>
              <a:endParaRPr lang="en-US">
                <a:solidFill>
                  <a:srgbClr val="000000"/>
                </a:solidFill>
              </a:endParaRPr>
            </a:p>
          </p:txBody>
        </p:sp>
        <p:sp>
          <p:nvSpPr>
            <p:cNvPr id="13341" name="Line 23"/>
            <p:cNvSpPr>
              <a:spLocks noChangeShapeType="1"/>
            </p:cNvSpPr>
            <p:nvPr/>
          </p:nvSpPr>
          <p:spPr bwMode="auto">
            <a:xfrm>
              <a:off x="3263" y="1138"/>
              <a:ext cx="0" cy="1463"/>
            </a:xfrm>
            <a:prstGeom prst="line">
              <a:avLst/>
            </a:prstGeom>
            <a:noFill/>
            <a:ln w="22225">
              <a:solidFill>
                <a:srgbClr val="FF0000"/>
              </a:solidFill>
              <a:round/>
              <a:headEnd/>
              <a:tailEnd/>
            </a:ln>
          </p:spPr>
          <p:txBody>
            <a:bodyPr/>
            <a:lstStyle/>
            <a:p>
              <a:endParaRPr lang="en-US">
                <a:solidFill>
                  <a:srgbClr val="000000"/>
                </a:solidFill>
              </a:endParaRPr>
            </a:p>
          </p:txBody>
        </p:sp>
        <p:sp>
          <p:nvSpPr>
            <p:cNvPr id="13342" name="Freeform 24"/>
            <p:cNvSpPr>
              <a:spLocks/>
            </p:cNvSpPr>
            <p:nvPr/>
          </p:nvSpPr>
          <p:spPr bwMode="auto">
            <a:xfrm>
              <a:off x="3263" y="2604"/>
              <a:ext cx="1576" cy="2"/>
            </a:xfrm>
            <a:custGeom>
              <a:avLst/>
              <a:gdLst>
                <a:gd name="T0" fmla="*/ 0 w 2517"/>
                <a:gd name="T1" fmla="*/ 0 h 1"/>
                <a:gd name="T2" fmla="*/ 59 w 2517"/>
                <a:gd name="T3" fmla="*/ 0 h 1"/>
                <a:gd name="T4" fmla="*/ 0 60000 65536"/>
                <a:gd name="T5" fmla="*/ 0 60000 65536"/>
                <a:gd name="T6" fmla="*/ 0 w 2517"/>
                <a:gd name="T7" fmla="*/ 0 h 1"/>
                <a:gd name="T8" fmla="*/ 2517 w 2517"/>
                <a:gd name="T9" fmla="*/ 1 h 1"/>
              </a:gdLst>
              <a:ahLst/>
              <a:cxnLst>
                <a:cxn ang="T4">
                  <a:pos x="T0" y="T1"/>
                </a:cxn>
                <a:cxn ang="T5">
                  <a:pos x="T2" y="T3"/>
                </a:cxn>
              </a:cxnLst>
              <a:rect l="T6" t="T7" r="T8" b="T9"/>
              <a:pathLst>
                <a:path w="2517" h="1">
                  <a:moveTo>
                    <a:pt x="0" y="0"/>
                  </a:moveTo>
                  <a:lnTo>
                    <a:pt x="2517" y="0"/>
                  </a:lnTo>
                </a:path>
              </a:pathLst>
            </a:custGeom>
            <a:noFill/>
            <a:ln w="22225">
              <a:solidFill>
                <a:srgbClr val="FF0000"/>
              </a:solidFill>
              <a:round/>
              <a:headEnd type="none" w="med" len="med"/>
              <a:tailEnd type="none" w="med" len="med"/>
            </a:ln>
          </p:spPr>
          <p:txBody>
            <a:bodyPr/>
            <a:lstStyle/>
            <a:p>
              <a:endParaRPr lang="en-US">
                <a:solidFill>
                  <a:srgbClr val="000000"/>
                </a:solidFill>
              </a:endParaRPr>
            </a:p>
          </p:txBody>
        </p:sp>
        <p:sp>
          <p:nvSpPr>
            <p:cNvPr id="13343" name="Freeform 25"/>
            <p:cNvSpPr>
              <a:spLocks/>
            </p:cNvSpPr>
            <p:nvPr/>
          </p:nvSpPr>
          <p:spPr bwMode="auto">
            <a:xfrm>
              <a:off x="3263" y="1138"/>
              <a:ext cx="1465" cy="1463"/>
            </a:xfrm>
            <a:custGeom>
              <a:avLst/>
              <a:gdLst>
                <a:gd name="T0" fmla="*/ 0 w 2340"/>
                <a:gd name="T1" fmla="*/ 55 h 2340"/>
                <a:gd name="T2" fmla="*/ 34 w 2340"/>
                <a:gd name="T3" fmla="*/ 38 h 2340"/>
                <a:gd name="T4" fmla="*/ 55 w 2340"/>
                <a:gd name="T5" fmla="*/ 0 h 2340"/>
                <a:gd name="T6" fmla="*/ 0 60000 65536"/>
                <a:gd name="T7" fmla="*/ 0 60000 65536"/>
                <a:gd name="T8" fmla="*/ 0 60000 65536"/>
                <a:gd name="T9" fmla="*/ 0 w 2340"/>
                <a:gd name="T10" fmla="*/ 0 h 2340"/>
                <a:gd name="T11" fmla="*/ 2340 w 2340"/>
                <a:gd name="T12" fmla="*/ 2340 h 2340"/>
              </a:gdLst>
              <a:ahLst/>
              <a:cxnLst>
                <a:cxn ang="T6">
                  <a:pos x="T0" y="T1"/>
                </a:cxn>
                <a:cxn ang="T7">
                  <a:pos x="T2" y="T3"/>
                </a:cxn>
                <a:cxn ang="T8">
                  <a:pos x="T4" y="T5"/>
                </a:cxn>
              </a:cxnLst>
              <a:rect l="T9" t="T10" r="T11" b="T12"/>
              <a:pathLst>
                <a:path w="2340" h="2340">
                  <a:moveTo>
                    <a:pt x="0" y="2340"/>
                  </a:moveTo>
                  <a:cubicBezTo>
                    <a:pt x="525" y="2175"/>
                    <a:pt x="1050" y="2010"/>
                    <a:pt x="1440" y="1620"/>
                  </a:cubicBezTo>
                  <a:cubicBezTo>
                    <a:pt x="1830" y="1230"/>
                    <a:pt x="2085" y="615"/>
                    <a:pt x="2340" y="0"/>
                  </a:cubicBezTo>
                </a:path>
              </a:pathLst>
            </a:custGeom>
            <a:noFill/>
            <a:ln w="31750">
              <a:solidFill>
                <a:srgbClr val="FF0000"/>
              </a:solidFill>
              <a:round/>
              <a:headEnd/>
              <a:tailEnd/>
            </a:ln>
          </p:spPr>
          <p:txBody>
            <a:bodyPr/>
            <a:lstStyle/>
            <a:p>
              <a:endParaRPr lang="en-US">
                <a:solidFill>
                  <a:srgbClr val="000000"/>
                </a:solidFill>
              </a:endParaRPr>
            </a:p>
          </p:txBody>
        </p:sp>
      </p:grpSp>
      <p:grpSp>
        <p:nvGrpSpPr>
          <p:cNvPr id="6" name="Group 40"/>
          <p:cNvGrpSpPr>
            <a:grpSpLocks/>
          </p:cNvGrpSpPr>
          <p:nvPr/>
        </p:nvGrpSpPr>
        <p:grpSpPr bwMode="auto">
          <a:xfrm>
            <a:off x="5927725" y="3603625"/>
            <a:ext cx="682625" cy="447675"/>
            <a:chOff x="3734" y="2207"/>
            <a:chExt cx="430" cy="282"/>
          </a:xfrm>
        </p:grpSpPr>
        <p:sp>
          <p:nvSpPr>
            <p:cNvPr id="13336" name="Freeform 26"/>
            <p:cNvSpPr>
              <a:spLocks/>
            </p:cNvSpPr>
            <p:nvPr/>
          </p:nvSpPr>
          <p:spPr bwMode="auto">
            <a:xfrm>
              <a:off x="4164" y="2207"/>
              <a:ext cx="0" cy="282"/>
            </a:xfrm>
            <a:custGeom>
              <a:avLst/>
              <a:gdLst>
                <a:gd name="T0" fmla="*/ 0 w 1"/>
                <a:gd name="T1" fmla="*/ 0 h 450"/>
                <a:gd name="T2" fmla="*/ 0 w 1"/>
                <a:gd name="T3" fmla="*/ 11 h 450"/>
                <a:gd name="T4" fmla="*/ 0 60000 65536"/>
                <a:gd name="T5" fmla="*/ 0 60000 65536"/>
                <a:gd name="T6" fmla="*/ 0 w 1"/>
                <a:gd name="T7" fmla="*/ 0 h 450"/>
                <a:gd name="T8" fmla="*/ 0 w 1"/>
                <a:gd name="T9" fmla="*/ 450 h 450"/>
              </a:gdLst>
              <a:ahLst/>
              <a:cxnLst>
                <a:cxn ang="T4">
                  <a:pos x="T0" y="T1"/>
                </a:cxn>
                <a:cxn ang="T5">
                  <a:pos x="T2" y="T3"/>
                </a:cxn>
              </a:cxnLst>
              <a:rect l="T6" t="T7" r="T8" b="T9"/>
              <a:pathLst>
                <a:path w="1" h="450">
                  <a:moveTo>
                    <a:pt x="0" y="0"/>
                  </a:moveTo>
                  <a:lnTo>
                    <a:pt x="0" y="450"/>
                  </a:lnTo>
                </a:path>
              </a:pathLst>
            </a:custGeom>
            <a:noFill/>
            <a:ln w="38100">
              <a:solidFill>
                <a:srgbClr val="000000"/>
              </a:solidFill>
              <a:round/>
              <a:headEnd type="none" w="med" len="med"/>
              <a:tailEnd type="none" w="med" len="med"/>
            </a:ln>
          </p:spPr>
          <p:txBody>
            <a:bodyPr/>
            <a:lstStyle/>
            <a:p>
              <a:endParaRPr lang="en-US">
                <a:solidFill>
                  <a:srgbClr val="000000"/>
                </a:solidFill>
              </a:endParaRPr>
            </a:p>
          </p:txBody>
        </p:sp>
        <p:sp>
          <p:nvSpPr>
            <p:cNvPr id="13337" name="Freeform 28"/>
            <p:cNvSpPr>
              <a:spLocks/>
            </p:cNvSpPr>
            <p:nvPr/>
          </p:nvSpPr>
          <p:spPr bwMode="auto">
            <a:xfrm>
              <a:off x="3734" y="2487"/>
              <a:ext cx="430" cy="2"/>
            </a:xfrm>
            <a:custGeom>
              <a:avLst/>
              <a:gdLst>
                <a:gd name="T0" fmla="*/ 0 w 687"/>
                <a:gd name="T1" fmla="*/ 0 h 1"/>
                <a:gd name="T2" fmla="*/ 16 w 687"/>
                <a:gd name="T3" fmla="*/ 256 h 1"/>
                <a:gd name="T4" fmla="*/ 0 60000 65536"/>
                <a:gd name="T5" fmla="*/ 0 60000 65536"/>
                <a:gd name="T6" fmla="*/ 0 w 687"/>
                <a:gd name="T7" fmla="*/ 0 h 1"/>
                <a:gd name="T8" fmla="*/ 687 w 687"/>
                <a:gd name="T9" fmla="*/ 1 h 1"/>
              </a:gdLst>
              <a:ahLst/>
              <a:cxnLst>
                <a:cxn ang="T4">
                  <a:pos x="T0" y="T1"/>
                </a:cxn>
                <a:cxn ang="T5">
                  <a:pos x="T2" y="T3"/>
                </a:cxn>
              </a:cxnLst>
              <a:rect l="T6" t="T7" r="T8" b="T9"/>
              <a:pathLst>
                <a:path w="687" h="1">
                  <a:moveTo>
                    <a:pt x="0" y="0"/>
                  </a:moveTo>
                  <a:lnTo>
                    <a:pt x="687" y="1"/>
                  </a:lnTo>
                </a:path>
              </a:pathLst>
            </a:custGeom>
            <a:noFill/>
            <a:ln w="38100">
              <a:solidFill>
                <a:srgbClr val="000000"/>
              </a:solidFill>
              <a:round/>
              <a:headEnd type="none" w="med" len="med"/>
              <a:tailEnd type="none" w="med" len="med"/>
            </a:ln>
          </p:spPr>
          <p:txBody>
            <a:bodyPr/>
            <a:lstStyle/>
            <a:p>
              <a:endParaRPr lang="en-US">
                <a:solidFill>
                  <a:srgbClr val="000000"/>
                </a:solidFill>
              </a:endParaRPr>
            </a:p>
          </p:txBody>
        </p:sp>
      </p:grpSp>
      <p:grpSp>
        <p:nvGrpSpPr>
          <p:cNvPr id="7" name="Group 41"/>
          <p:cNvGrpSpPr>
            <a:grpSpLocks/>
          </p:cNvGrpSpPr>
          <p:nvPr/>
        </p:nvGrpSpPr>
        <p:grpSpPr bwMode="auto">
          <a:xfrm>
            <a:off x="7188200" y="2097088"/>
            <a:ext cx="317500" cy="704850"/>
            <a:chOff x="4528" y="1258"/>
            <a:chExt cx="200" cy="444"/>
          </a:xfrm>
        </p:grpSpPr>
        <p:sp>
          <p:nvSpPr>
            <p:cNvPr id="13334" name="Freeform 27"/>
            <p:cNvSpPr>
              <a:spLocks/>
            </p:cNvSpPr>
            <p:nvPr/>
          </p:nvSpPr>
          <p:spPr bwMode="auto">
            <a:xfrm>
              <a:off x="4728" y="1258"/>
              <a:ext cx="0" cy="444"/>
            </a:xfrm>
            <a:custGeom>
              <a:avLst/>
              <a:gdLst>
                <a:gd name="T0" fmla="*/ 0 w 1"/>
                <a:gd name="T1" fmla="*/ 0 h 711"/>
                <a:gd name="T2" fmla="*/ 0 w 1"/>
                <a:gd name="T3" fmla="*/ 16 h 711"/>
                <a:gd name="T4" fmla="*/ 0 60000 65536"/>
                <a:gd name="T5" fmla="*/ 0 60000 65536"/>
                <a:gd name="T6" fmla="*/ 0 w 1"/>
                <a:gd name="T7" fmla="*/ 0 h 711"/>
                <a:gd name="T8" fmla="*/ 0 w 1"/>
                <a:gd name="T9" fmla="*/ 711 h 711"/>
              </a:gdLst>
              <a:ahLst/>
              <a:cxnLst>
                <a:cxn ang="T4">
                  <a:pos x="T0" y="T1"/>
                </a:cxn>
                <a:cxn ang="T5">
                  <a:pos x="T2" y="T3"/>
                </a:cxn>
              </a:cxnLst>
              <a:rect l="T6" t="T7" r="T8" b="T9"/>
              <a:pathLst>
                <a:path w="1" h="711">
                  <a:moveTo>
                    <a:pt x="0" y="0"/>
                  </a:moveTo>
                  <a:lnTo>
                    <a:pt x="0" y="711"/>
                  </a:lnTo>
                </a:path>
              </a:pathLst>
            </a:custGeom>
            <a:noFill/>
            <a:ln w="38100">
              <a:solidFill>
                <a:srgbClr val="000000"/>
              </a:solidFill>
              <a:round/>
              <a:headEnd type="none" w="med" len="med"/>
              <a:tailEnd type="none" w="med" len="med"/>
            </a:ln>
          </p:spPr>
          <p:txBody>
            <a:bodyPr/>
            <a:lstStyle/>
            <a:p>
              <a:endParaRPr lang="en-US">
                <a:solidFill>
                  <a:srgbClr val="000000"/>
                </a:solidFill>
              </a:endParaRPr>
            </a:p>
          </p:txBody>
        </p:sp>
        <p:sp>
          <p:nvSpPr>
            <p:cNvPr id="13335" name="Freeform 29"/>
            <p:cNvSpPr>
              <a:spLocks/>
            </p:cNvSpPr>
            <p:nvPr/>
          </p:nvSpPr>
          <p:spPr bwMode="auto">
            <a:xfrm>
              <a:off x="4528" y="1701"/>
              <a:ext cx="200" cy="0"/>
            </a:xfrm>
            <a:custGeom>
              <a:avLst/>
              <a:gdLst>
                <a:gd name="T0" fmla="*/ 0 w 321"/>
                <a:gd name="T1" fmla="*/ 0 h 1"/>
                <a:gd name="T2" fmla="*/ 7 w 321"/>
                <a:gd name="T3" fmla="*/ 0 h 1"/>
                <a:gd name="T4" fmla="*/ 0 60000 65536"/>
                <a:gd name="T5" fmla="*/ 0 60000 65536"/>
                <a:gd name="T6" fmla="*/ 0 w 321"/>
                <a:gd name="T7" fmla="*/ 0 h 1"/>
                <a:gd name="T8" fmla="*/ 321 w 321"/>
                <a:gd name="T9" fmla="*/ 0 h 1"/>
              </a:gdLst>
              <a:ahLst/>
              <a:cxnLst>
                <a:cxn ang="T4">
                  <a:pos x="T0" y="T1"/>
                </a:cxn>
                <a:cxn ang="T5">
                  <a:pos x="T2" y="T3"/>
                </a:cxn>
              </a:cxnLst>
              <a:rect l="T6" t="T7" r="T8" b="T9"/>
              <a:pathLst>
                <a:path w="321" h="1">
                  <a:moveTo>
                    <a:pt x="0" y="0"/>
                  </a:moveTo>
                  <a:lnTo>
                    <a:pt x="321" y="0"/>
                  </a:lnTo>
                </a:path>
              </a:pathLst>
            </a:custGeom>
            <a:noFill/>
            <a:ln w="38100">
              <a:solidFill>
                <a:srgbClr val="000000"/>
              </a:solidFill>
              <a:round/>
              <a:headEnd type="none" w="med" len="med"/>
              <a:tailEnd type="none" w="med" len="med"/>
            </a:ln>
          </p:spPr>
          <p:txBody>
            <a:bodyPr/>
            <a:lstStyle/>
            <a:p>
              <a:endParaRPr lang="en-US">
                <a:solidFill>
                  <a:srgbClr val="000000"/>
                </a:solidFill>
              </a:endParaRPr>
            </a:p>
          </p:txBody>
        </p:sp>
      </p:grpSp>
      <p:sp>
        <p:nvSpPr>
          <p:cNvPr id="473119" name="Text Box 31"/>
          <p:cNvSpPr txBox="1">
            <a:spLocks noChangeArrowheads="1"/>
          </p:cNvSpPr>
          <p:nvPr/>
        </p:nvSpPr>
        <p:spPr bwMode="auto">
          <a:xfrm>
            <a:off x="546100" y="2730500"/>
            <a:ext cx="638175" cy="519113"/>
          </a:xfrm>
          <a:prstGeom prst="rect">
            <a:avLst/>
          </a:prstGeom>
          <a:noFill/>
          <a:ln w="9525">
            <a:noFill/>
            <a:miter lim="800000"/>
            <a:headEnd/>
            <a:tailEnd/>
          </a:ln>
        </p:spPr>
        <p:txBody>
          <a:bodyPr wrap="none">
            <a:spAutoFit/>
          </a:bodyPr>
          <a:lstStyle/>
          <a:p>
            <a:pPr algn="l"/>
            <a:r>
              <a:rPr lang="en-US">
                <a:solidFill>
                  <a:srgbClr val="FF0000"/>
                </a:solidFill>
                <a:latin typeface="Symbol" pitchFamily="18" charset="2"/>
              </a:rPr>
              <a:t>D</a:t>
            </a:r>
            <a:r>
              <a:rPr lang="en-US">
                <a:solidFill>
                  <a:srgbClr val="FF0000"/>
                </a:solidFill>
              </a:rPr>
              <a:t>V</a:t>
            </a:r>
          </a:p>
        </p:txBody>
      </p:sp>
      <p:sp>
        <p:nvSpPr>
          <p:cNvPr id="473121" name="Text Box 33"/>
          <p:cNvSpPr txBox="1">
            <a:spLocks noChangeArrowheads="1"/>
          </p:cNvSpPr>
          <p:nvPr/>
        </p:nvSpPr>
        <p:spPr bwMode="auto">
          <a:xfrm>
            <a:off x="4438650" y="2730500"/>
            <a:ext cx="638175" cy="519113"/>
          </a:xfrm>
          <a:prstGeom prst="rect">
            <a:avLst/>
          </a:prstGeom>
          <a:noFill/>
          <a:ln w="9525">
            <a:noFill/>
            <a:miter lim="800000"/>
            <a:headEnd/>
            <a:tailEnd/>
          </a:ln>
        </p:spPr>
        <p:txBody>
          <a:bodyPr wrap="none">
            <a:spAutoFit/>
          </a:bodyPr>
          <a:lstStyle/>
          <a:p>
            <a:pPr algn="l"/>
            <a:r>
              <a:rPr lang="en-US">
                <a:solidFill>
                  <a:srgbClr val="FF0000"/>
                </a:solidFill>
                <a:latin typeface="Symbol" pitchFamily="18" charset="2"/>
              </a:rPr>
              <a:t>D</a:t>
            </a:r>
            <a:r>
              <a:rPr lang="en-US">
                <a:solidFill>
                  <a:srgbClr val="FF0000"/>
                </a:solidFill>
              </a:rPr>
              <a:t>V</a:t>
            </a:r>
          </a:p>
        </p:txBody>
      </p:sp>
      <p:sp>
        <p:nvSpPr>
          <p:cNvPr id="473122" name="Text Box 34"/>
          <p:cNvSpPr txBox="1">
            <a:spLocks noChangeArrowheads="1"/>
          </p:cNvSpPr>
          <p:nvPr/>
        </p:nvSpPr>
        <p:spPr bwMode="auto">
          <a:xfrm>
            <a:off x="2273300" y="4268788"/>
            <a:ext cx="303213" cy="519112"/>
          </a:xfrm>
          <a:prstGeom prst="rect">
            <a:avLst/>
          </a:prstGeom>
          <a:noFill/>
          <a:ln w="9525">
            <a:noFill/>
            <a:miter lim="800000"/>
            <a:headEnd/>
            <a:tailEnd/>
          </a:ln>
        </p:spPr>
        <p:txBody>
          <a:bodyPr wrap="none">
            <a:spAutoFit/>
          </a:bodyPr>
          <a:lstStyle/>
          <a:p>
            <a:pPr algn="l"/>
            <a:r>
              <a:rPr lang="en-US">
                <a:solidFill>
                  <a:srgbClr val="FF0000"/>
                </a:solidFill>
                <a:latin typeface="Times New Roman" pitchFamily="18" charset="0"/>
              </a:rPr>
              <a:t>I</a:t>
            </a:r>
          </a:p>
        </p:txBody>
      </p:sp>
      <p:sp>
        <p:nvSpPr>
          <p:cNvPr id="473123" name="Text Box 35"/>
          <p:cNvSpPr txBox="1">
            <a:spLocks noChangeArrowheads="1"/>
          </p:cNvSpPr>
          <p:nvPr/>
        </p:nvSpPr>
        <p:spPr bwMode="auto">
          <a:xfrm>
            <a:off x="6278563" y="4268788"/>
            <a:ext cx="303212" cy="519112"/>
          </a:xfrm>
          <a:prstGeom prst="rect">
            <a:avLst/>
          </a:prstGeom>
          <a:noFill/>
          <a:ln w="9525">
            <a:noFill/>
            <a:miter lim="800000"/>
            <a:headEnd/>
            <a:tailEnd/>
          </a:ln>
        </p:spPr>
        <p:txBody>
          <a:bodyPr wrap="none">
            <a:spAutoFit/>
          </a:bodyPr>
          <a:lstStyle/>
          <a:p>
            <a:pPr algn="l"/>
            <a:r>
              <a:rPr lang="en-US">
                <a:solidFill>
                  <a:srgbClr val="FF0000"/>
                </a:solidFill>
                <a:latin typeface="Times New Roman" pitchFamily="18" charset="0"/>
              </a:rPr>
              <a:t>I</a:t>
            </a:r>
          </a:p>
        </p:txBody>
      </p:sp>
      <p:sp>
        <p:nvSpPr>
          <p:cNvPr id="473124" name="Text Box 36"/>
          <p:cNvSpPr txBox="1">
            <a:spLocks noChangeArrowheads="1"/>
          </p:cNvSpPr>
          <p:nvPr/>
        </p:nvSpPr>
        <p:spPr bwMode="auto">
          <a:xfrm>
            <a:off x="6617671" y="3666132"/>
            <a:ext cx="436338" cy="369332"/>
          </a:xfrm>
          <a:prstGeom prst="rect">
            <a:avLst/>
          </a:prstGeom>
          <a:noFill/>
          <a:ln w="9525">
            <a:noFill/>
            <a:miter lim="800000"/>
            <a:headEnd/>
            <a:tailEnd/>
          </a:ln>
        </p:spPr>
        <p:txBody>
          <a:bodyPr wrap="none">
            <a:spAutoFit/>
          </a:bodyPr>
          <a:lstStyle/>
          <a:p>
            <a:pPr algn="l"/>
            <a:r>
              <a:rPr lang="en-US" sz="1800" b="1" dirty="0" err="1">
                <a:solidFill>
                  <a:srgbClr val="000000"/>
                </a:solidFill>
              </a:rPr>
              <a:t>R</a:t>
            </a:r>
            <a:r>
              <a:rPr lang="en-US" sz="1800" b="1" baseline="-25000" dirty="0" err="1">
                <a:solidFill>
                  <a:srgbClr val="000000"/>
                </a:solidFill>
              </a:rPr>
              <a:t>1</a:t>
            </a:r>
            <a:endParaRPr lang="en-US" sz="1800" b="1" baseline="-25000" dirty="0">
              <a:solidFill>
                <a:srgbClr val="000000"/>
              </a:solidFill>
            </a:endParaRPr>
          </a:p>
        </p:txBody>
      </p:sp>
      <p:sp>
        <p:nvSpPr>
          <p:cNvPr id="473125" name="Text Box 37"/>
          <p:cNvSpPr txBox="1">
            <a:spLocks noChangeArrowheads="1"/>
          </p:cNvSpPr>
          <p:nvPr/>
        </p:nvSpPr>
        <p:spPr bwMode="auto">
          <a:xfrm>
            <a:off x="7527925" y="2032068"/>
            <a:ext cx="745717" cy="707886"/>
          </a:xfrm>
          <a:prstGeom prst="rect">
            <a:avLst/>
          </a:prstGeom>
          <a:noFill/>
          <a:ln w="9525">
            <a:noFill/>
            <a:miter lim="800000"/>
            <a:headEnd/>
            <a:tailEnd/>
          </a:ln>
        </p:spPr>
        <p:txBody>
          <a:bodyPr wrap="none">
            <a:spAutoFit/>
          </a:bodyPr>
          <a:lstStyle/>
          <a:p>
            <a:pPr algn="l"/>
            <a:r>
              <a:rPr lang="en-US" sz="4000" b="1" dirty="0" err="1">
                <a:solidFill>
                  <a:srgbClr val="000000"/>
                </a:solidFill>
              </a:rPr>
              <a:t>R</a:t>
            </a:r>
            <a:r>
              <a:rPr lang="en-US" sz="4000" b="1" baseline="-25000" dirty="0" err="1">
                <a:solidFill>
                  <a:srgbClr val="000000"/>
                </a:solidFill>
              </a:rPr>
              <a:t>2</a:t>
            </a:r>
            <a:endParaRPr lang="en-US" sz="4000" b="1" baseline="-25000" dirty="0">
              <a:solidFill>
                <a:srgbClr val="000000"/>
              </a:solidFill>
            </a:endParaRPr>
          </a:p>
        </p:txBody>
      </p:sp>
      <p:sp>
        <p:nvSpPr>
          <p:cNvPr id="473126" name="Text Box 38"/>
          <p:cNvSpPr txBox="1">
            <a:spLocks noChangeArrowheads="1"/>
          </p:cNvSpPr>
          <p:nvPr/>
        </p:nvSpPr>
        <p:spPr bwMode="auto">
          <a:xfrm>
            <a:off x="2913063" y="2933700"/>
            <a:ext cx="441325" cy="519113"/>
          </a:xfrm>
          <a:prstGeom prst="rect">
            <a:avLst/>
          </a:prstGeom>
          <a:noFill/>
          <a:ln w="9525">
            <a:noFill/>
            <a:miter lim="800000"/>
            <a:headEnd/>
            <a:tailEnd/>
          </a:ln>
        </p:spPr>
        <p:txBody>
          <a:bodyPr wrap="none">
            <a:spAutoFit/>
          </a:bodyPr>
          <a:lstStyle/>
          <a:p>
            <a:pPr algn="l"/>
            <a:r>
              <a:rPr lang="en-US" b="1" dirty="0">
                <a:solidFill>
                  <a:srgbClr val="000000"/>
                </a:solidFill>
              </a:rPr>
              <a:t>R</a:t>
            </a:r>
            <a:endParaRPr lang="en-US" b="1" baseline="-25000" dirty="0">
              <a:solidFill>
                <a:srgbClr val="000000"/>
              </a:solidFill>
            </a:endParaRPr>
          </a:p>
        </p:txBody>
      </p:sp>
      <p:grpSp>
        <p:nvGrpSpPr>
          <p:cNvPr id="11" name="Group 10"/>
          <p:cNvGrpSpPr/>
          <p:nvPr/>
        </p:nvGrpSpPr>
        <p:grpSpPr>
          <a:xfrm>
            <a:off x="806215" y="990285"/>
            <a:ext cx="2629246" cy="759687"/>
            <a:chOff x="806215" y="990285"/>
            <a:chExt cx="2629246" cy="759687"/>
          </a:xfrm>
        </p:grpSpPr>
        <p:sp>
          <p:nvSpPr>
            <p:cNvPr id="38" name="Rectangle 8"/>
            <p:cNvSpPr>
              <a:spLocks noChangeArrowheads="1"/>
            </p:cNvSpPr>
            <p:nvPr/>
          </p:nvSpPr>
          <p:spPr bwMode="auto">
            <a:xfrm>
              <a:off x="806215" y="990285"/>
              <a:ext cx="2629246" cy="523220"/>
            </a:xfrm>
            <a:prstGeom prst="rect">
              <a:avLst/>
            </a:prstGeom>
            <a:noFill/>
            <a:ln w="15875" algn="ctr">
              <a:noFill/>
              <a:miter lim="800000"/>
              <a:headEnd/>
              <a:tailEnd/>
            </a:ln>
          </p:spPr>
          <p:txBody>
            <a:bodyPr wrap="none" anchor="ctr">
              <a:spAutoFit/>
            </a:bodyPr>
            <a:lstStyle/>
            <a:p>
              <a:pPr algn="l"/>
              <a:r>
                <a:rPr lang="en-US" dirty="0" smtClean="0">
                  <a:solidFill>
                    <a:srgbClr val="000000"/>
                  </a:solidFill>
                </a:rPr>
                <a:t>(or…  </a:t>
              </a:r>
              <a:r>
                <a:rPr lang="en-US" dirty="0" smtClean="0">
                  <a:solidFill>
                    <a:srgbClr val="000000"/>
                  </a:solidFill>
                  <a:latin typeface="Symbol" panose="05050102010706020507" pitchFamily="18" charset="2"/>
                </a:rPr>
                <a:t>D</a:t>
              </a:r>
              <a:r>
                <a:rPr lang="en-US" dirty="0" smtClean="0">
                  <a:solidFill>
                    <a:srgbClr val="000000"/>
                  </a:solidFill>
                </a:rPr>
                <a:t>V = I R)</a:t>
              </a:r>
              <a:endParaRPr lang="en-US" dirty="0">
                <a:solidFill>
                  <a:srgbClr val="000000"/>
                </a:solidFill>
              </a:endParaRPr>
            </a:p>
          </p:txBody>
        </p:sp>
        <p:cxnSp>
          <p:nvCxnSpPr>
            <p:cNvPr id="9" name="Straight Connector 8"/>
            <p:cNvCxnSpPr/>
            <p:nvPr/>
          </p:nvCxnSpPr>
          <p:spPr bwMode="auto">
            <a:xfrm>
              <a:off x="1907630" y="1560786"/>
              <a:ext cx="135583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907630" y="1655379"/>
              <a:ext cx="135583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1907630" y="1749972"/>
              <a:ext cx="135583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338099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73098"/>
                                        </p:tgtEl>
                                        <p:attrNameLst>
                                          <p:attrName>style.visibility</p:attrName>
                                        </p:attrNameLst>
                                      </p:cBhvr>
                                      <p:to>
                                        <p:strVal val="visible"/>
                                      </p:to>
                                    </p:set>
                                    <p:animEffect transition="in" filter="fade">
                                      <p:cBhvr>
                                        <p:cTn id="7" dur="2000"/>
                                        <p:tgtEl>
                                          <p:spTgt spid="473098"/>
                                        </p:tgtEl>
                                      </p:cBhvr>
                                    </p:animEffect>
                                    <p:anim calcmode="lin" valueType="num">
                                      <p:cBhvr>
                                        <p:cTn id="8" dur="2000" fill="hold"/>
                                        <p:tgtEl>
                                          <p:spTgt spid="473098"/>
                                        </p:tgtEl>
                                        <p:attrNameLst>
                                          <p:attrName>style.rotation</p:attrName>
                                        </p:attrNameLst>
                                      </p:cBhvr>
                                      <p:tavLst>
                                        <p:tav tm="0">
                                          <p:val>
                                            <p:fltVal val="720"/>
                                          </p:val>
                                        </p:tav>
                                        <p:tav tm="100000">
                                          <p:val>
                                            <p:fltVal val="0"/>
                                          </p:val>
                                        </p:tav>
                                      </p:tavLst>
                                    </p:anim>
                                    <p:anim calcmode="lin" valueType="num">
                                      <p:cBhvr>
                                        <p:cTn id="9" dur="2000" fill="hold"/>
                                        <p:tgtEl>
                                          <p:spTgt spid="473098"/>
                                        </p:tgtEl>
                                        <p:attrNameLst>
                                          <p:attrName>ppt_h</p:attrName>
                                        </p:attrNameLst>
                                      </p:cBhvr>
                                      <p:tavLst>
                                        <p:tav tm="0">
                                          <p:val>
                                            <p:fltVal val="0"/>
                                          </p:val>
                                        </p:tav>
                                        <p:tav tm="100000">
                                          <p:val>
                                            <p:strVal val="#ppt_h"/>
                                          </p:val>
                                        </p:tav>
                                      </p:tavLst>
                                    </p:anim>
                                    <p:anim calcmode="lin" valueType="num">
                                      <p:cBhvr>
                                        <p:cTn id="10" dur="2000" fill="hold"/>
                                        <p:tgtEl>
                                          <p:spTgt spid="47309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473093"/>
                                        </p:tgtEl>
                                        <p:attrNameLst>
                                          <p:attrName>style.visibility</p:attrName>
                                        </p:attrNameLst>
                                      </p:cBhvr>
                                      <p:to>
                                        <p:strVal val="visible"/>
                                      </p:to>
                                    </p:set>
                                    <p:animEffect transition="in" filter="dissolve">
                                      <p:cBhvr>
                                        <p:cTn id="14" dur="500"/>
                                        <p:tgtEl>
                                          <p:spTgt spid="473093"/>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473097"/>
                                        </p:tgtEl>
                                        <p:attrNameLst>
                                          <p:attrName>style.visibility</p:attrName>
                                        </p:attrNameLst>
                                      </p:cBhvr>
                                      <p:to>
                                        <p:strVal val="visible"/>
                                      </p:to>
                                    </p:set>
                                    <p:anim from="(-#ppt_w/2)" to="(#ppt_x)" calcmode="lin" valueType="num">
                                      <p:cBhvr>
                                        <p:cTn id="22" dur="600" fill="hold">
                                          <p:stCondLst>
                                            <p:cond delay="0"/>
                                          </p:stCondLst>
                                        </p:cTn>
                                        <p:tgtEl>
                                          <p:spTgt spid="473097"/>
                                        </p:tgtEl>
                                        <p:attrNameLst>
                                          <p:attrName>ppt_x</p:attrName>
                                        </p:attrNameLst>
                                      </p:cBhvr>
                                    </p:anim>
                                    <p:anim from="0" to="-1.0" calcmode="lin" valueType="num">
                                      <p:cBhvr>
                                        <p:cTn id="23" dur="200" decel="50000" autoRev="1" fill="hold">
                                          <p:stCondLst>
                                            <p:cond delay="600"/>
                                          </p:stCondLst>
                                        </p:cTn>
                                        <p:tgtEl>
                                          <p:spTgt spid="473097"/>
                                        </p:tgtEl>
                                        <p:attrNameLst>
                                          <p:attrName>xshear</p:attrName>
                                        </p:attrNameLst>
                                      </p:cBhvr>
                                    </p:anim>
                                    <p:animScale>
                                      <p:cBhvr>
                                        <p:cTn id="24" dur="200" decel="100000" autoRev="1" fill="hold">
                                          <p:stCondLst>
                                            <p:cond delay="600"/>
                                          </p:stCondLst>
                                        </p:cTn>
                                        <p:tgtEl>
                                          <p:spTgt spid="473097"/>
                                        </p:tgtEl>
                                      </p:cBhvr>
                                      <p:from x="100000" y="100000"/>
                                      <p:to x="80000" y="100000"/>
                                    </p:animScale>
                                    <p:anim by="(#ppt_h/3+#ppt_w*0.1)" calcmode="lin" valueType="num">
                                      <p:cBhvr additive="sum">
                                        <p:cTn id="25" dur="200" decel="100000" autoRev="1" fill="hold">
                                          <p:stCondLst>
                                            <p:cond delay="600"/>
                                          </p:stCondLst>
                                        </p:cTn>
                                        <p:tgtEl>
                                          <p:spTgt spid="473097"/>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from="(-#ppt_w/2)" to="(#ppt_x)" calcmode="lin" valueType="num">
                                      <p:cBhvr>
                                        <p:cTn id="35" dur="600" fill="hold">
                                          <p:stCondLst>
                                            <p:cond delay="0"/>
                                          </p:stCondLst>
                                        </p:cTn>
                                        <p:tgtEl>
                                          <p:spTgt spid="5"/>
                                        </p:tgtEl>
                                        <p:attrNameLst>
                                          <p:attrName>ppt_x</p:attrName>
                                        </p:attrNameLst>
                                      </p:cBhvr>
                                    </p:anim>
                                    <p:anim from="0" to="-1.0" calcmode="lin" valueType="num">
                                      <p:cBhvr>
                                        <p:cTn id="36" dur="200" decel="50000" autoRev="1" fill="hold">
                                          <p:stCondLst>
                                            <p:cond delay="600"/>
                                          </p:stCondLst>
                                        </p:cTn>
                                        <p:tgtEl>
                                          <p:spTgt spid="5"/>
                                        </p:tgtEl>
                                        <p:attrNameLst>
                                          <p:attrName>xshear</p:attrName>
                                        </p:attrNameLst>
                                      </p:cBhvr>
                                    </p:anim>
                                    <p:animScale>
                                      <p:cBhvr>
                                        <p:cTn id="37" dur="200" decel="100000" autoRev="1" fill="hold">
                                          <p:stCondLst>
                                            <p:cond delay="600"/>
                                          </p:stCondLst>
                                        </p:cTn>
                                        <p:tgtEl>
                                          <p:spTgt spid="5"/>
                                        </p:tgtEl>
                                      </p:cBhvr>
                                      <p:from x="100000" y="100000"/>
                                      <p:to x="80000" y="100000"/>
                                    </p:animScale>
                                    <p:anim by="(#ppt_h/3+#ppt_w*0.1)" calcmode="lin" valueType="num">
                                      <p:cBhvr additive="sum">
                                        <p:cTn id="38" dur="200" decel="100000" autoRev="1" fill="hold">
                                          <p:stCondLst>
                                            <p:cond delay="600"/>
                                          </p:stCondLst>
                                        </p:cTn>
                                        <p:tgtEl>
                                          <p:spTgt spid="5"/>
                                        </p:tgtEl>
                                        <p:attrNameLst>
                                          <p:attrName>ppt_x</p:attrName>
                                        </p:attrNameLst>
                                      </p:cBhvr>
                                    </p:anim>
                                  </p:childTnLst>
                                </p:cTn>
                              </p:par>
                              <p:par>
                                <p:cTn id="39" presetID="34"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from="(-#ppt_w/2)" to="(#ppt_x)" calcmode="lin" valueType="num">
                                      <p:cBhvr>
                                        <p:cTn id="41" dur="600" fill="hold">
                                          <p:stCondLst>
                                            <p:cond delay="0"/>
                                          </p:stCondLst>
                                        </p:cTn>
                                        <p:tgtEl>
                                          <p:spTgt spid="2"/>
                                        </p:tgtEl>
                                        <p:attrNameLst>
                                          <p:attrName>ppt_x</p:attrName>
                                        </p:attrNameLst>
                                      </p:cBhvr>
                                    </p:anim>
                                    <p:anim from="0" to="-1.0" calcmode="lin" valueType="num">
                                      <p:cBhvr>
                                        <p:cTn id="42" dur="200" decel="50000" autoRev="1" fill="hold">
                                          <p:stCondLst>
                                            <p:cond delay="600"/>
                                          </p:stCondLst>
                                        </p:cTn>
                                        <p:tgtEl>
                                          <p:spTgt spid="2"/>
                                        </p:tgtEl>
                                        <p:attrNameLst>
                                          <p:attrName>xshear</p:attrName>
                                        </p:attrNameLst>
                                      </p:cBhvr>
                                    </p:anim>
                                    <p:animScale>
                                      <p:cBhvr>
                                        <p:cTn id="43" dur="200" decel="100000" autoRev="1" fill="hold">
                                          <p:stCondLst>
                                            <p:cond delay="600"/>
                                          </p:stCondLst>
                                        </p:cTn>
                                        <p:tgtEl>
                                          <p:spTgt spid="2"/>
                                        </p:tgtEl>
                                      </p:cBhvr>
                                      <p:from x="100000" y="100000"/>
                                      <p:to x="80000" y="100000"/>
                                    </p:animScale>
                                    <p:anim by="(#ppt_h/3+#ppt_w*0.1)" calcmode="lin" valueType="num">
                                      <p:cBhvr additive="sum">
                                        <p:cTn id="44" dur="200" decel="100000" autoRev="1" fill="hold">
                                          <p:stCondLst>
                                            <p:cond delay="600"/>
                                          </p:stCondLst>
                                        </p:cTn>
                                        <p:tgtEl>
                                          <p:spTgt spid="2"/>
                                        </p:tgtEl>
                                        <p:attrNameLst>
                                          <p:attrName>ppt_x</p:attrName>
                                        </p:attrNameLst>
                                      </p:cBhvr>
                                    </p:anim>
                                  </p:childTnLst>
                                </p:cTn>
                              </p:par>
                              <p:par>
                                <p:cTn id="45" presetID="34"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from="(-#ppt_w/2)" to="(#ppt_x)" calcmode="lin" valueType="num">
                                      <p:cBhvr>
                                        <p:cTn id="47" dur="600" fill="hold">
                                          <p:stCondLst>
                                            <p:cond delay="0"/>
                                          </p:stCondLst>
                                        </p:cTn>
                                        <p:tgtEl>
                                          <p:spTgt spid="3"/>
                                        </p:tgtEl>
                                        <p:attrNameLst>
                                          <p:attrName>ppt_x</p:attrName>
                                        </p:attrNameLst>
                                      </p:cBhvr>
                                    </p:anim>
                                    <p:anim from="0" to="-1.0" calcmode="lin" valueType="num">
                                      <p:cBhvr>
                                        <p:cTn id="48" dur="200" decel="50000" autoRev="1" fill="hold">
                                          <p:stCondLst>
                                            <p:cond delay="600"/>
                                          </p:stCondLst>
                                        </p:cTn>
                                        <p:tgtEl>
                                          <p:spTgt spid="3"/>
                                        </p:tgtEl>
                                        <p:attrNameLst>
                                          <p:attrName>xshear</p:attrName>
                                        </p:attrNameLst>
                                      </p:cBhvr>
                                    </p:anim>
                                    <p:animScale>
                                      <p:cBhvr>
                                        <p:cTn id="49" dur="200" decel="100000" autoRev="1" fill="hold">
                                          <p:stCondLst>
                                            <p:cond delay="600"/>
                                          </p:stCondLst>
                                        </p:cTn>
                                        <p:tgtEl>
                                          <p:spTgt spid="3"/>
                                        </p:tgtEl>
                                      </p:cBhvr>
                                      <p:from x="100000" y="100000"/>
                                      <p:to x="80000" y="100000"/>
                                    </p:animScale>
                                    <p:anim by="(#ppt_h/3+#ppt_w*0.1)" calcmode="lin" valueType="num">
                                      <p:cBhvr additive="sum">
                                        <p:cTn id="50" dur="200" decel="100000" autoRev="1" fill="hold">
                                          <p:stCondLst>
                                            <p:cond delay="600"/>
                                          </p:stCondLst>
                                        </p:cTn>
                                        <p:tgtEl>
                                          <p:spTgt spid="3"/>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473119"/>
                                        </p:tgtEl>
                                        <p:attrNameLst>
                                          <p:attrName>style.visibility</p:attrName>
                                        </p:attrNameLst>
                                      </p:cBhvr>
                                      <p:to>
                                        <p:strVal val="visible"/>
                                      </p:to>
                                    </p:set>
                                    <p:anim by="(-#ppt_w*2)" calcmode="lin" valueType="num">
                                      <p:cBhvr rctx="PPT">
                                        <p:cTn id="55" dur="500" autoRev="1" fill="hold">
                                          <p:stCondLst>
                                            <p:cond delay="0"/>
                                          </p:stCondLst>
                                        </p:cTn>
                                        <p:tgtEl>
                                          <p:spTgt spid="473119"/>
                                        </p:tgtEl>
                                        <p:attrNameLst>
                                          <p:attrName>ppt_w</p:attrName>
                                        </p:attrNameLst>
                                      </p:cBhvr>
                                    </p:anim>
                                    <p:anim by="(#ppt_w*0.50)" calcmode="lin" valueType="num">
                                      <p:cBhvr>
                                        <p:cTn id="56" dur="500" decel="50000" autoRev="1" fill="hold">
                                          <p:stCondLst>
                                            <p:cond delay="0"/>
                                          </p:stCondLst>
                                        </p:cTn>
                                        <p:tgtEl>
                                          <p:spTgt spid="473119"/>
                                        </p:tgtEl>
                                        <p:attrNameLst>
                                          <p:attrName>ppt_x</p:attrName>
                                        </p:attrNameLst>
                                      </p:cBhvr>
                                    </p:anim>
                                    <p:anim from="(-#ppt_h/2)" to="(#ppt_y)" calcmode="lin" valueType="num">
                                      <p:cBhvr>
                                        <p:cTn id="57" dur="1000" fill="hold">
                                          <p:stCondLst>
                                            <p:cond delay="0"/>
                                          </p:stCondLst>
                                        </p:cTn>
                                        <p:tgtEl>
                                          <p:spTgt spid="473119"/>
                                        </p:tgtEl>
                                        <p:attrNameLst>
                                          <p:attrName>ppt_y</p:attrName>
                                        </p:attrNameLst>
                                      </p:cBhvr>
                                    </p:anim>
                                    <p:animRot by="21600000">
                                      <p:cBhvr>
                                        <p:cTn id="58" dur="1000" fill="hold">
                                          <p:stCondLst>
                                            <p:cond delay="0"/>
                                          </p:stCondLst>
                                        </p:cTn>
                                        <p:tgtEl>
                                          <p:spTgt spid="473119"/>
                                        </p:tgtEl>
                                        <p:attrNameLst>
                                          <p:attrName>r</p:attrName>
                                        </p:attrNameLst>
                                      </p:cBhvr>
                                    </p:animRot>
                                  </p:childTnLst>
                                </p:cTn>
                              </p:par>
                              <p:par>
                                <p:cTn id="59" presetID="56" presetClass="entr" presetSubtype="0" fill="hold" grpId="0" nodeType="withEffect">
                                  <p:stCondLst>
                                    <p:cond delay="0"/>
                                  </p:stCondLst>
                                  <p:iterate type="lt">
                                    <p:tmPct val="10000"/>
                                  </p:iterate>
                                  <p:childTnLst>
                                    <p:set>
                                      <p:cBhvr>
                                        <p:cTn id="60" dur="1" fill="hold">
                                          <p:stCondLst>
                                            <p:cond delay="0"/>
                                          </p:stCondLst>
                                        </p:cTn>
                                        <p:tgtEl>
                                          <p:spTgt spid="473121"/>
                                        </p:tgtEl>
                                        <p:attrNameLst>
                                          <p:attrName>style.visibility</p:attrName>
                                        </p:attrNameLst>
                                      </p:cBhvr>
                                      <p:to>
                                        <p:strVal val="visible"/>
                                      </p:to>
                                    </p:set>
                                    <p:anim by="(-#ppt_w*2)" calcmode="lin" valueType="num">
                                      <p:cBhvr rctx="PPT">
                                        <p:cTn id="61" dur="500" autoRev="1" fill="hold">
                                          <p:stCondLst>
                                            <p:cond delay="0"/>
                                          </p:stCondLst>
                                        </p:cTn>
                                        <p:tgtEl>
                                          <p:spTgt spid="473121"/>
                                        </p:tgtEl>
                                        <p:attrNameLst>
                                          <p:attrName>ppt_w</p:attrName>
                                        </p:attrNameLst>
                                      </p:cBhvr>
                                    </p:anim>
                                    <p:anim by="(#ppt_w*0.50)" calcmode="lin" valueType="num">
                                      <p:cBhvr>
                                        <p:cTn id="62" dur="500" decel="50000" autoRev="1" fill="hold">
                                          <p:stCondLst>
                                            <p:cond delay="0"/>
                                          </p:stCondLst>
                                        </p:cTn>
                                        <p:tgtEl>
                                          <p:spTgt spid="473121"/>
                                        </p:tgtEl>
                                        <p:attrNameLst>
                                          <p:attrName>ppt_x</p:attrName>
                                        </p:attrNameLst>
                                      </p:cBhvr>
                                    </p:anim>
                                    <p:anim from="(-#ppt_h/2)" to="(#ppt_y)" calcmode="lin" valueType="num">
                                      <p:cBhvr>
                                        <p:cTn id="63" dur="1000" fill="hold">
                                          <p:stCondLst>
                                            <p:cond delay="0"/>
                                          </p:stCondLst>
                                        </p:cTn>
                                        <p:tgtEl>
                                          <p:spTgt spid="473121"/>
                                        </p:tgtEl>
                                        <p:attrNameLst>
                                          <p:attrName>ppt_y</p:attrName>
                                        </p:attrNameLst>
                                      </p:cBhvr>
                                    </p:anim>
                                    <p:animRot by="21600000">
                                      <p:cBhvr>
                                        <p:cTn id="64" dur="1000" fill="hold">
                                          <p:stCondLst>
                                            <p:cond delay="0"/>
                                          </p:stCondLst>
                                        </p:cTn>
                                        <p:tgtEl>
                                          <p:spTgt spid="473121"/>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473122"/>
                                        </p:tgtEl>
                                        <p:attrNameLst>
                                          <p:attrName>style.visibility</p:attrName>
                                        </p:attrNameLst>
                                      </p:cBhvr>
                                      <p:to>
                                        <p:strVal val="visible"/>
                                      </p:to>
                                    </p:set>
                                    <p:anim by="(-#ppt_w*2)" calcmode="lin" valueType="num">
                                      <p:cBhvr rctx="PPT">
                                        <p:cTn id="69" dur="500" autoRev="1" fill="hold">
                                          <p:stCondLst>
                                            <p:cond delay="0"/>
                                          </p:stCondLst>
                                        </p:cTn>
                                        <p:tgtEl>
                                          <p:spTgt spid="473122"/>
                                        </p:tgtEl>
                                        <p:attrNameLst>
                                          <p:attrName>ppt_w</p:attrName>
                                        </p:attrNameLst>
                                      </p:cBhvr>
                                    </p:anim>
                                    <p:anim by="(#ppt_w*0.50)" calcmode="lin" valueType="num">
                                      <p:cBhvr>
                                        <p:cTn id="70" dur="500" decel="50000" autoRev="1" fill="hold">
                                          <p:stCondLst>
                                            <p:cond delay="0"/>
                                          </p:stCondLst>
                                        </p:cTn>
                                        <p:tgtEl>
                                          <p:spTgt spid="473122"/>
                                        </p:tgtEl>
                                        <p:attrNameLst>
                                          <p:attrName>ppt_x</p:attrName>
                                        </p:attrNameLst>
                                      </p:cBhvr>
                                    </p:anim>
                                    <p:anim from="(-#ppt_h/2)" to="(#ppt_y)" calcmode="lin" valueType="num">
                                      <p:cBhvr>
                                        <p:cTn id="71" dur="1000" fill="hold">
                                          <p:stCondLst>
                                            <p:cond delay="0"/>
                                          </p:stCondLst>
                                        </p:cTn>
                                        <p:tgtEl>
                                          <p:spTgt spid="473122"/>
                                        </p:tgtEl>
                                        <p:attrNameLst>
                                          <p:attrName>ppt_y</p:attrName>
                                        </p:attrNameLst>
                                      </p:cBhvr>
                                    </p:anim>
                                    <p:animRot by="21600000">
                                      <p:cBhvr>
                                        <p:cTn id="72" dur="1000" fill="hold">
                                          <p:stCondLst>
                                            <p:cond delay="0"/>
                                          </p:stCondLst>
                                        </p:cTn>
                                        <p:tgtEl>
                                          <p:spTgt spid="473122"/>
                                        </p:tgtEl>
                                        <p:attrNameLst>
                                          <p:attrName>r</p:attrName>
                                        </p:attrNameLst>
                                      </p:cBhvr>
                                    </p:animRot>
                                  </p:childTnLst>
                                </p:cTn>
                              </p:par>
                              <p:par>
                                <p:cTn id="73" presetID="56" presetClass="entr" presetSubtype="0" fill="hold" grpId="0" nodeType="withEffect">
                                  <p:stCondLst>
                                    <p:cond delay="0"/>
                                  </p:stCondLst>
                                  <p:iterate type="lt">
                                    <p:tmPct val="10000"/>
                                  </p:iterate>
                                  <p:childTnLst>
                                    <p:set>
                                      <p:cBhvr>
                                        <p:cTn id="74" dur="1" fill="hold">
                                          <p:stCondLst>
                                            <p:cond delay="0"/>
                                          </p:stCondLst>
                                        </p:cTn>
                                        <p:tgtEl>
                                          <p:spTgt spid="473123"/>
                                        </p:tgtEl>
                                        <p:attrNameLst>
                                          <p:attrName>style.visibility</p:attrName>
                                        </p:attrNameLst>
                                      </p:cBhvr>
                                      <p:to>
                                        <p:strVal val="visible"/>
                                      </p:to>
                                    </p:set>
                                    <p:anim by="(-#ppt_w*2)" calcmode="lin" valueType="num">
                                      <p:cBhvr rctx="PPT">
                                        <p:cTn id="75" dur="500" autoRev="1" fill="hold">
                                          <p:stCondLst>
                                            <p:cond delay="0"/>
                                          </p:stCondLst>
                                        </p:cTn>
                                        <p:tgtEl>
                                          <p:spTgt spid="473123"/>
                                        </p:tgtEl>
                                        <p:attrNameLst>
                                          <p:attrName>ppt_w</p:attrName>
                                        </p:attrNameLst>
                                      </p:cBhvr>
                                    </p:anim>
                                    <p:anim by="(#ppt_w*0.50)" calcmode="lin" valueType="num">
                                      <p:cBhvr>
                                        <p:cTn id="76" dur="500" decel="50000" autoRev="1" fill="hold">
                                          <p:stCondLst>
                                            <p:cond delay="0"/>
                                          </p:stCondLst>
                                        </p:cTn>
                                        <p:tgtEl>
                                          <p:spTgt spid="473123"/>
                                        </p:tgtEl>
                                        <p:attrNameLst>
                                          <p:attrName>ppt_x</p:attrName>
                                        </p:attrNameLst>
                                      </p:cBhvr>
                                    </p:anim>
                                    <p:anim from="(-#ppt_h/2)" to="(#ppt_y)" calcmode="lin" valueType="num">
                                      <p:cBhvr>
                                        <p:cTn id="77" dur="1000" fill="hold">
                                          <p:stCondLst>
                                            <p:cond delay="0"/>
                                          </p:stCondLst>
                                        </p:cTn>
                                        <p:tgtEl>
                                          <p:spTgt spid="473123"/>
                                        </p:tgtEl>
                                        <p:attrNameLst>
                                          <p:attrName>ppt_y</p:attrName>
                                        </p:attrNameLst>
                                      </p:cBhvr>
                                    </p:anim>
                                    <p:animRot by="21600000">
                                      <p:cBhvr>
                                        <p:cTn id="78" dur="1000" fill="hold">
                                          <p:stCondLst>
                                            <p:cond delay="0"/>
                                          </p:stCondLst>
                                        </p:cTn>
                                        <p:tgtEl>
                                          <p:spTgt spid="473123"/>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1000"/>
                                        <p:tgtEl>
                                          <p:spTgt spid="4"/>
                                        </p:tgtEl>
                                      </p:cBhvr>
                                    </p:animEffect>
                                    <p:anim calcmode="lin" valueType="num">
                                      <p:cBhvr>
                                        <p:cTn id="84" dur="1000" fill="hold"/>
                                        <p:tgtEl>
                                          <p:spTgt spid="4"/>
                                        </p:tgtEl>
                                        <p:attrNameLst>
                                          <p:attrName>ppt_x</p:attrName>
                                        </p:attrNameLst>
                                      </p:cBhvr>
                                      <p:tavLst>
                                        <p:tav tm="0">
                                          <p:val>
                                            <p:strVal val="#ppt_x"/>
                                          </p:val>
                                        </p:tav>
                                        <p:tav tm="100000">
                                          <p:val>
                                            <p:strVal val="#ppt_x"/>
                                          </p:val>
                                        </p:tav>
                                      </p:tavLst>
                                    </p:anim>
                                    <p:anim calcmode="lin" valueType="num">
                                      <p:cBhvr>
                                        <p:cTn id="8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473126"/>
                                        </p:tgtEl>
                                        <p:attrNameLst>
                                          <p:attrName>style.visibility</p:attrName>
                                        </p:attrNameLst>
                                      </p:cBhvr>
                                      <p:to>
                                        <p:strVal val="visible"/>
                                      </p:to>
                                    </p:set>
                                    <p:anim calcmode="lin" valueType="num">
                                      <p:cBhvr>
                                        <p:cTn id="90" dur="1000" fill="hold"/>
                                        <p:tgtEl>
                                          <p:spTgt spid="473126"/>
                                        </p:tgtEl>
                                        <p:attrNameLst>
                                          <p:attrName>ppt_x</p:attrName>
                                        </p:attrNameLst>
                                      </p:cBhvr>
                                      <p:tavLst>
                                        <p:tav tm="0">
                                          <p:val>
                                            <p:strVal val="#ppt_x-.2"/>
                                          </p:val>
                                        </p:tav>
                                        <p:tav tm="100000">
                                          <p:val>
                                            <p:strVal val="#ppt_x"/>
                                          </p:val>
                                        </p:tav>
                                      </p:tavLst>
                                    </p:anim>
                                    <p:anim calcmode="lin" valueType="num">
                                      <p:cBhvr>
                                        <p:cTn id="91" dur="1000" fill="hold"/>
                                        <p:tgtEl>
                                          <p:spTgt spid="473126"/>
                                        </p:tgtEl>
                                        <p:attrNameLst>
                                          <p:attrName>ppt_y</p:attrName>
                                        </p:attrNameLst>
                                      </p:cBhvr>
                                      <p:tavLst>
                                        <p:tav tm="0">
                                          <p:val>
                                            <p:strVal val="#ppt_y"/>
                                          </p:val>
                                        </p:tav>
                                        <p:tav tm="100000">
                                          <p:val>
                                            <p:strVal val="#ppt_y"/>
                                          </p:val>
                                        </p:tav>
                                      </p:tavLst>
                                    </p:anim>
                                    <p:animEffect transition="in" filter="wipe(right)" prLst="gradientSize: 0.1">
                                      <p:cBhvr>
                                        <p:cTn id="92" dur="1000"/>
                                        <p:tgtEl>
                                          <p:spTgt spid="473126"/>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1000"/>
                                        <p:tgtEl>
                                          <p:spTgt spid="6"/>
                                        </p:tgtEl>
                                      </p:cBhvr>
                                    </p:animEffect>
                                    <p:anim calcmode="lin" valueType="num">
                                      <p:cBhvr>
                                        <p:cTn id="98" dur="1000" fill="hold"/>
                                        <p:tgtEl>
                                          <p:spTgt spid="6"/>
                                        </p:tgtEl>
                                        <p:attrNameLst>
                                          <p:attrName>ppt_x</p:attrName>
                                        </p:attrNameLst>
                                      </p:cBhvr>
                                      <p:tavLst>
                                        <p:tav tm="0">
                                          <p:val>
                                            <p:strVal val="#ppt_x"/>
                                          </p:val>
                                        </p:tav>
                                        <p:tav tm="100000">
                                          <p:val>
                                            <p:strVal val="#ppt_x"/>
                                          </p:val>
                                        </p:tav>
                                      </p:tavLst>
                                    </p:anim>
                                    <p:anim calcmode="lin" valueType="num">
                                      <p:cBhvr>
                                        <p:cTn id="99" dur="1000" fill="hold"/>
                                        <p:tgtEl>
                                          <p:spTgt spid="6"/>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1000"/>
                                        <p:tgtEl>
                                          <p:spTgt spid="7"/>
                                        </p:tgtEl>
                                      </p:cBhvr>
                                    </p:animEffect>
                                    <p:anim calcmode="lin" valueType="num">
                                      <p:cBhvr>
                                        <p:cTn id="103" dur="1000" fill="hold"/>
                                        <p:tgtEl>
                                          <p:spTgt spid="7"/>
                                        </p:tgtEl>
                                        <p:attrNameLst>
                                          <p:attrName>ppt_x</p:attrName>
                                        </p:attrNameLst>
                                      </p:cBhvr>
                                      <p:tavLst>
                                        <p:tav tm="0">
                                          <p:val>
                                            <p:strVal val="#ppt_x"/>
                                          </p:val>
                                        </p:tav>
                                        <p:tav tm="100000">
                                          <p:val>
                                            <p:strVal val="#ppt_x"/>
                                          </p:val>
                                        </p:tav>
                                      </p:tavLst>
                                    </p:anim>
                                    <p:anim calcmode="lin" valueType="num">
                                      <p:cBhvr>
                                        <p:cTn id="10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473124"/>
                                        </p:tgtEl>
                                        <p:attrNameLst>
                                          <p:attrName>style.visibility</p:attrName>
                                        </p:attrNameLst>
                                      </p:cBhvr>
                                      <p:to>
                                        <p:strVal val="visible"/>
                                      </p:to>
                                    </p:set>
                                    <p:anim calcmode="lin" valueType="num">
                                      <p:cBhvr>
                                        <p:cTn id="109" dur="1000" fill="hold"/>
                                        <p:tgtEl>
                                          <p:spTgt spid="473124"/>
                                        </p:tgtEl>
                                        <p:attrNameLst>
                                          <p:attrName>ppt_x</p:attrName>
                                        </p:attrNameLst>
                                      </p:cBhvr>
                                      <p:tavLst>
                                        <p:tav tm="0">
                                          <p:val>
                                            <p:strVal val="#ppt_x-.2"/>
                                          </p:val>
                                        </p:tav>
                                        <p:tav tm="100000">
                                          <p:val>
                                            <p:strVal val="#ppt_x"/>
                                          </p:val>
                                        </p:tav>
                                      </p:tavLst>
                                    </p:anim>
                                    <p:anim calcmode="lin" valueType="num">
                                      <p:cBhvr>
                                        <p:cTn id="110" dur="1000" fill="hold"/>
                                        <p:tgtEl>
                                          <p:spTgt spid="473124"/>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473124"/>
                                        </p:tgtEl>
                                      </p:cBhvr>
                                    </p:animEffect>
                                  </p:childTnLst>
                                </p:cTn>
                              </p:par>
                              <p:par>
                                <p:cTn id="112" presetID="29" presetClass="entr" presetSubtype="0" fill="hold" grpId="0" nodeType="withEffect">
                                  <p:stCondLst>
                                    <p:cond delay="0"/>
                                  </p:stCondLst>
                                  <p:childTnLst>
                                    <p:set>
                                      <p:cBhvr>
                                        <p:cTn id="113" dur="1" fill="hold">
                                          <p:stCondLst>
                                            <p:cond delay="0"/>
                                          </p:stCondLst>
                                        </p:cTn>
                                        <p:tgtEl>
                                          <p:spTgt spid="473125"/>
                                        </p:tgtEl>
                                        <p:attrNameLst>
                                          <p:attrName>style.visibility</p:attrName>
                                        </p:attrNameLst>
                                      </p:cBhvr>
                                      <p:to>
                                        <p:strVal val="visible"/>
                                      </p:to>
                                    </p:set>
                                    <p:anim calcmode="lin" valueType="num">
                                      <p:cBhvr>
                                        <p:cTn id="114" dur="1000" fill="hold"/>
                                        <p:tgtEl>
                                          <p:spTgt spid="473125"/>
                                        </p:tgtEl>
                                        <p:attrNameLst>
                                          <p:attrName>ppt_x</p:attrName>
                                        </p:attrNameLst>
                                      </p:cBhvr>
                                      <p:tavLst>
                                        <p:tav tm="0">
                                          <p:val>
                                            <p:strVal val="#ppt_x-.2"/>
                                          </p:val>
                                        </p:tav>
                                        <p:tav tm="100000">
                                          <p:val>
                                            <p:strVal val="#ppt_x"/>
                                          </p:val>
                                        </p:tav>
                                      </p:tavLst>
                                    </p:anim>
                                    <p:anim calcmode="lin" valueType="num">
                                      <p:cBhvr>
                                        <p:cTn id="115" dur="1000" fill="hold"/>
                                        <p:tgtEl>
                                          <p:spTgt spid="473125"/>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473125"/>
                                        </p:tgtEl>
                                      </p:cBhvr>
                                    </p:animEffect>
                                  </p:childTnLst>
                                </p:cTn>
                              </p:par>
                            </p:childTnLst>
                          </p:cTn>
                        </p:par>
                      </p:childTnLst>
                    </p:cTn>
                  </p:par>
                  <p:par>
                    <p:cTn id="117" fill="hold">
                      <p:stCondLst>
                        <p:cond delay="indefinite"/>
                      </p:stCondLst>
                      <p:childTnLst>
                        <p:par>
                          <p:cTn id="118" fill="hold">
                            <p:stCondLst>
                              <p:cond delay="0"/>
                            </p:stCondLst>
                            <p:childTnLst>
                              <p:par>
                                <p:cTn id="119" presetID="39" presetClass="entr" presetSubtype="0" accel="100000" fill="hold" grpId="0" nodeType="clickEffect">
                                  <p:stCondLst>
                                    <p:cond delay="0"/>
                                  </p:stCondLst>
                                  <p:childTnLst>
                                    <p:set>
                                      <p:cBhvr>
                                        <p:cTn id="120" dur="1" fill="hold">
                                          <p:stCondLst>
                                            <p:cond delay="0"/>
                                          </p:stCondLst>
                                        </p:cTn>
                                        <p:tgtEl>
                                          <p:spTgt spid="473104"/>
                                        </p:tgtEl>
                                        <p:attrNameLst>
                                          <p:attrName>style.visibility</p:attrName>
                                        </p:attrNameLst>
                                      </p:cBhvr>
                                      <p:to>
                                        <p:strVal val="visible"/>
                                      </p:to>
                                    </p:set>
                                    <p:anim calcmode="lin" valueType="num">
                                      <p:cBhvr>
                                        <p:cTn id="121" dur="500" fill="hold"/>
                                        <p:tgtEl>
                                          <p:spTgt spid="473104"/>
                                        </p:tgtEl>
                                        <p:attrNameLst>
                                          <p:attrName>ppt_h</p:attrName>
                                        </p:attrNameLst>
                                      </p:cBhvr>
                                      <p:tavLst>
                                        <p:tav tm="0">
                                          <p:val>
                                            <p:strVal val="#ppt_h/20"/>
                                          </p:val>
                                        </p:tav>
                                        <p:tav tm="50000">
                                          <p:val>
                                            <p:strVal val="#ppt_h/20"/>
                                          </p:val>
                                        </p:tav>
                                        <p:tav tm="100000">
                                          <p:val>
                                            <p:strVal val="#ppt_h"/>
                                          </p:val>
                                        </p:tav>
                                      </p:tavLst>
                                    </p:anim>
                                    <p:anim calcmode="lin" valueType="num">
                                      <p:cBhvr>
                                        <p:cTn id="122" dur="500" fill="hold"/>
                                        <p:tgtEl>
                                          <p:spTgt spid="473104"/>
                                        </p:tgtEl>
                                        <p:attrNameLst>
                                          <p:attrName>ppt_w</p:attrName>
                                        </p:attrNameLst>
                                      </p:cBhvr>
                                      <p:tavLst>
                                        <p:tav tm="0">
                                          <p:val>
                                            <p:strVal val="#ppt_w+.3"/>
                                          </p:val>
                                        </p:tav>
                                        <p:tav tm="50000">
                                          <p:val>
                                            <p:strVal val="#ppt_w+.3"/>
                                          </p:val>
                                        </p:tav>
                                        <p:tav tm="100000">
                                          <p:val>
                                            <p:strVal val="#ppt_w"/>
                                          </p:val>
                                        </p:tav>
                                      </p:tavLst>
                                    </p:anim>
                                    <p:anim calcmode="lin" valueType="num">
                                      <p:cBhvr>
                                        <p:cTn id="123" dur="500" fill="hold"/>
                                        <p:tgtEl>
                                          <p:spTgt spid="473104"/>
                                        </p:tgtEl>
                                        <p:attrNameLst>
                                          <p:attrName>ppt_x</p:attrName>
                                        </p:attrNameLst>
                                      </p:cBhvr>
                                      <p:tavLst>
                                        <p:tav tm="0">
                                          <p:val>
                                            <p:strVal val="#ppt_x-.3"/>
                                          </p:val>
                                        </p:tav>
                                        <p:tav tm="50000">
                                          <p:val>
                                            <p:strVal val="#ppt_x"/>
                                          </p:val>
                                        </p:tav>
                                        <p:tav tm="100000">
                                          <p:val>
                                            <p:strVal val="#ppt_x"/>
                                          </p:val>
                                        </p:tav>
                                      </p:tavLst>
                                    </p:anim>
                                    <p:anim calcmode="lin" valueType="num">
                                      <p:cBhvr>
                                        <p:cTn id="124" dur="500" fill="hold"/>
                                        <p:tgtEl>
                                          <p:spTgt spid="473104"/>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39" presetClass="entr" presetSubtype="0" accel="100000" fill="hold" grpId="0" nodeType="clickEffect">
                                  <p:stCondLst>
                                    <p:cond delay="0"/>
                                  </p:stCondLst>
                                  <p:childTnLst>
                                    <p:set>
                                      <p:cBhvr>
                                        <p:cTn id="128" dur="1" fill="hold">
                                          <p:stCondLst>
                                            <p:cond delay="0"/>
                                          </p:stCondLst>
                                        </p:cTn>
                                        <p:tgtEl>
                                          <p:spTgt spid="473105"/>
                                        </p:tgtEl>
                                        <p:attrNameLst>
                                          <p:attrName>style.visibility</p:attrName>
                                        </p:attrNameLst>
                                      </p:cBhvr>
                                      <p:to>
                                        <p:strVal val="visible"/>
                                      </p:to>
                                    </p:set>
                                    <p:anim calcmode="lin" valueType="num">
                                      <p:cBhvr>
                                        <p:cTn id="129" dur="500" fill="hold"/>
                                        <p:tgtEl>
                                          <p:spTgt spid="473105"/>
                                        </p:tgtEl>
                                        <p:attrNameLst>
                                          <p:attrName>ppt_h</p:attrName>
                                        </p:attrNameLst>
                                      </p:cBhvr>
                                      <p:tavLst>
                                        <p:tav tm="0">
                                          <p:val>
                                            <p:strVal val="#ppt_h/20"/>
                                          </p:val>
                                        </p:tav>
                                        <p:tav tm="50000">
                                          <p:val>
                                            <p:strVal val="#ppt_h/20"/>
                                          </p:val>
                                        </p:tav>
                                        <p:tav tm="100000">
                                          <p:val>
                                            <p:strVal val="#ppt_h"/>
                                          </p:val>
                                        </p:tav>
                                      </p:tavLst>
                                    </p:anim>
                                    <p:anim calcmode="lin" valueType="num">
                                      <p:cBhvr>
                                        <p:cTn id="130" dur="500" fill="hold"/>
                                        <p:tgtEl>
                                          <p:spTgt spid="473105"/>
                                        </p:tgtEl>
                                        <p:attrNameLst>
                                          <p:attrName>ppt_w</p:attrName>
                                        </p:attrNameLst>
                                      </p:cBhvr>
                                      <p:tavLst>
                                        <p:tav tm="0">
                                          <p:val>
                                            <p:strVal val="#ppt_w+.3"/>
                                          </p:val>
                                        </p:tav>
                                        <p:tav tm="50000">
                                          <p:val>
                                            <p:strVal val="#ppt_w+.3"/>
                                          </p:val>
                                        </p:tav>
                                        <p:tav tm="100000">
                                          <p:val>
                                            <p:strVal val="#ppt_w"/>
                                          </p:val>
                                        </p:tav>
                                      </p:tavLst>
                                    </p:anim>
                                    <p:anim calcmode="lin" valueType="num">
                                      <p:cBhvr>
                                        <p:cTn id="131" dur="500" fill="hold"/>
                                        <p:tgtEl>
                                          <p:spTgt spid="473105"/>
                                        </p:tgtEl>
                                        <p:attrNameLst>
                                          <p:attrName>ppt_x</p:attrName>
                                        </p:attrNameLst>
                                      </p:cBhvr>
                                      <p:tavLst>
                                        <p:tav tm="0">
                                          <p:val>
                                            <p:strVal val="#ppt_x-.3"/>
                                          </p:val>
                                        </p:tav>
                                        <p:tav tm="50000">
                                          <p:val>
                                            <p:strVal val="#ppt_x"/>
                                          </p:val>
                                        </p:tav>
                                        <p:tav tm="100000">
                                          <p:val>
                                            <p:strVal val="#ppt_x"/>
                                          </p:val>
                                        </p:tav>
                                      </p:tavLst>
                                    </p:anim>
                                    <p:anim calcmode="lin" valueType="num">
                                      <p:cBhvr>
                                        <p:cTn id="132" dur="500" fill="hold"/>
                                        <p:tgtEl>
                                          <p:spTgt spid="473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73093" grpId="0" animBg="1"/>
      <p:bldP spid="473097" grpId="0"/>
      <p:bldP spid="473104" grpId="0"/>
      <p:bldP spid="473105" grpId="0"/>
      <p:bldP spid="473119" grpId="0"/>
      <p:bldP spid="473121" grpId="0"/>
      <p:bldP spid="473122" grpId="0"/>
      <p:bldP spid="473123" grpId="0"/>
      <p:bldP spid="473124" grpId="0"/>
      <p:bldP spid="473125" grpId="0"/>
      <p:bldP spid="4731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14" descr="http://www.allproducts.com/manufacture97/jinxuan/product3.jpg"/>
          <p:cNvPicPr>
            <a:picLocks noChangeAspect="1" noChangeArrowheads="1"/>
          </p:cNvPicPr>
          <p:nvPr/>
        </p:nvPicPr>
        <p:blipFill>
          <a:blip r:embed="rId3" cstate="screen">
            <a:extLst>
              <a:ext uri="{28A0092B-C50C-407E-A947-70E740481C1C}">
                <a14:useLocalDpi xmlns:a14="http://schemas.microsoft.com/office/drawing/2010/main"/>
              </a:ext>
            </a:extLst>
          </a:blip>
          <a:srcRect l="-957"/>
          <a:stretch>
            <a:fillRect/>
          </a:stretch>
        </p:blipFill>
        <p:spPr bwMode="auto">
          <a:xfrm rot="1800000">
            <a:off x="5870320" y="164048"/>
            <a:ext cx="3658747" cy="3096621"/>
          </a:xfrm>
          <a:prstGeom prst="rect">
            <a:avLst/>
          </a:prstGeom>
          <a:noFill/>
          <a:ln w="9525">
            <a:noFill/>
            <a:miter lim="800000"/>
            <a:headEnd/>
            <a:tailEnd/>
          </a:ln>
        </p:spPr>
      </p:pic>
      <p:sp>
        <p:nvSpPr>
          <p:cNvPr id="474118" name="Rectangle 6"/>
          <p:cNvSpPr>
            <a:spLocks noChangeArrowheads="1"/>
          </p:cNvSpPr>
          <p:nvPr/>
        </p:nvSpPr>
        <p:spPr bwMode="auto">
          <a:xfrm>
            <a:off x="4324350" y="3023044"/>
            <a:ext cx="1350963" cy="593725"/>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14344" name="Rectangle 8"/>
          <p:cNvSpPr>
            <a:spLocks noChangeArrowheads="1"/>
          </p:cNvSpPr>
          <p:nvPr/>
        </p:nvSpPr>
        <p:spPr bwMode="auto">
          <a:xfrm>
            <a:off x="604838" y="229593"/>
            <a:ext cx="4810125" cy="1800225"/>
          </a:xfrm>
          <a:prstGeom prst="rect">
            <a:avLst/>
          </a:prstGeom>
          <a:noFill/>
          <a:ln w="15875" algn="ctr">
            <a:noFill/>
            <a:miter lim="800000"/>
            <a:headEnd/>
            <a:tailEnd/>
          </a:ln>
        </p:spPr>
        <p:txBody>
          <a:bodyPr wrap="none" anchor="ctr">
            <a:spAutoFit/>
          </a:bodyPr>
          <a:lstStyle/>
          <a:p>
            <a:pPr algn="l"/>
            <a:r>
              <a:rPr lang="en-US">
                <a:solidFill>
                  <a:srgbClr val="FF0000"/>
                </a:solidFill>
              </a:rPr>
              <a:t>Hair dryer </a:t>
            </a:r>
            <a:r>
              <a:rPr lang="en-US" baseline="30000">
                <a:solidFill>
                  <a:srgbClr val="FF0000"/>
                </a:solidFill>
              </a:rPr>
              <a:t>w</a:t>
            </a:r>
            <a:r>
              <a:rPr lang="en-US">
                <a:solidFill>
                  <a:srgbClr val="FF0000"/>
                </a:solidFill>
              </a:rPr>
              <a:t>/resistance 280 </a:t>
            </a:r>
            <a:r>
              <a:rPr lang="en-US">
                <a:solidFill>
                  <a:srgbClr val="FF0000"/>
                </a:solidFill>
                <a:latin typeface="Symbol" pitchFamily="18" charset="2"/>
              </a:rPr>
              <a:t>W</a:t>
            </a:r>
          </a:p>
          <a:p>
            <a:pPr algn="l"/>
            <a:r>
              <a:rPr lang="en-US">
                <a:solidFill>
                  <a:srgbClr val="FF0000"/>
                </a:solidFill>
              </a:rPr>
              <a:t>is plugged into a standard</a:t>
            </a:r>
          </a:p>
          <a:p>
            <a:pPr algn="l"/>
            <a:r>
              <a:rPr lang="en-US">
                <a:solidFill>
                  <a:srgbClr val="FF0000"/>
                </a:solidFill>
              </a:rPr>
              <a:t>outlet. What current flows</a:t>
            </a:r>
          </a:p>
          <a:p>
            <a:pPr algn="l"/>
            <a:r>
              <a:rPr lang="en-US">
                <a:solidFill>
                  <a:srgbClr val="FF0000"/>
                </a:solidFill>
              </a:rPr>
              <a:t>through hair dryer? </a:t>
            </a:r>
          </a:p>
        </p:txBody>
      </p:sp>
      <p:sp>
        <p:nvSpPr>
          <p:cNvPr id="474121" name="Rectangle 9"/>
          <p:cNvSpPr>
            <a:spLocks noChangeArrowheads="1"/>
          </p:cNvSpPr>
          <p:nvPr/>
        </p:nvSpPr>
        <p:spPr bwMode="auto">
          <a:xfrm>
            <a:off x="596900" y="3955523"/>
            <a:ext cx="7789863" cy="946150"/>
          </a:xfrm>
          <a:prstGeom prst="rect">
            <a:avLst/>
          </a:prstGeom>
          <a:noFill/>
          <a:ln w="15875" algn="ctr">
            <a:noFill/>
            <a:miter lim="800000"/>
            <a:headEnd/>
            <a:tailEnd/>
          </a:ln>
        </p:spPr>
        <p:txBody>
          <a:bodyPr wrap="none" anchor="ctr">
            <a:spAutoFit/>
          </a:bodyPr>
          <a:lstStyle/>
          <a:p>
            <a:pPr algn="l"/>
            <a:r>
              <a:rPr lang="en-US">
                <a:solidFill>
                  <a:srgbClr val="FF0000"/>
                </a:solidFill>
              </a:rPr>
              <a:t>Suppose hair dryer is plugged into an outlet with</a:t>
            </a:r>
          </a:p>
          <a:p>
            <a:pPr algn="l"/>
            <a:r>
              <a:rPr lang="en-US">
                <a:solidFill>
                  <a:srgbClr val="FF0000"/>
                </a:solidFill>
              </a:rPr>
              <a:t>potential difference 220 V. Find current.</a:t>
            </a:r>
          </a:p>
        </p:txBody>
      </p:sp>
      <p:sp>
        <p:nvSpPr>
          <p:cNvPr id="474122" name="Rectangle 10"/>
          <p:cNvSpPr>
            <a:spLocks noChangeArrowheads="1"/>
          </p:cNvSpPr>
          <p:nvPr/>
        </p:nvSpPr>
        <p:spPr bwMode="auto">
          <a:xfrm>
            <a:off x="511175" y="2159730"/>
            <a:ext cx="6170613" cy="522287"/>
          </a:xfrm>
          <a:prstGeom prst="rect">
            <a:avLst/>
          </a:prstGeom>
          <a:noFill/>
          <a:ln w="15875" algn="ctr">
            <a:noFill/>
            <a:miter lim="800000"/>
            <a:headEnd/>
            <a:tailEnd/>
          </a:ln>
        </p:spPr>
        <p:txBody>
          <a:bodyPr wrap="none" anchor="ctr">
            <a:spAutoFit/>
          </a:bodyPr>
          <a:lstStyle/>
          <a:p>
            <a:pPr algn="l"/>
            <a:r>
              <a:rPr lang="en-US" dirty="0">
                <a:solidFill>
                  <a:srgbClr val="000000"/>
                </a:solidFill>
              </a:rPr>
              <a:t>** memorize: standard outlet = 120 V </a:t>
            </a:r>
          </a:p>
        </p:txBody>
      </p:sp>
      <p:graphicFrame>
        <p:nvGraphicFramePr>
          <p:cNvPr id="474123" name="Object 11"/>
          <p:cNvGraphicFramePr>
            <a:graphicFrameLocks noChangeAspect="1"/>
          </p:cNvGraphicFramePr>
          <p:nvPr>
            <p:extLst/>
          </p:nvPr>
        </p:nvGraphicFramePr>
        <p:xfrm>
          <a:off x="1020763" y="2915094"/>
          <a:ext cx="1143000" cy="838200"/>
        </p:xfrm>
        <a:graphic>
          <a:graphicData uri="http://schemas.openxmlformats.org/presentationml/2006/ole">
            <mc:AlternateContent xmlns:mc="http://schemas.openxmlformats.org/markup-compatibility/2006">
              <mc:Choice xmlns:v="urn:schemas-microsoft-com:vml" Requires="v">
                <p:oleObj spid="_x0000_s20594" name="Equation" r:id="rId4" imgW="1143000" imgH="838080" progId="Equation.3">
                  <p:embed/>
                </p:oleObj>
              </mc:Choice>
              <mc:Fallback>
                <p:oleObj name="Equation" r:id="rId4" imgW="114300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63" y="2915094"/>
                        <a:ext cx="1143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25" name="Object 13"/>
          <p:cNvGraphicFramePr>
            <a:graphicFrameLocks noChangeAspect="1"/>
          </p:cNvGraphicFramePr>
          <p:nvPr>
            <p:extLst/>
          </p:nvPr>
        </p:nvGraphicFramePr>
        <p:xfrm>
          <a:off x="2303463" y="2905569"/>
          <a:ext cx="1382712" cy="838200"/>
        </p:xfrm>
        <a:graphic>
          <a:graphicData uri="http://schemas.openxmlformats.org/presentationml/2006/ole">
            <mc:AlternateContent xmlns:mc="http://schemas.openxmlformats.org/markup-compatibility/2006">
              <mc:Choice xmlns:v="urn:schemas-microsoft-com:vml" Requires="v">
                <p:oleObj spid="_x0000_s20595" name="Equation" r:id="rId6" imgW="1384200" imgH="838080" progId="Equation.3">
                  <p:embed/>
                </p:oleObj>
              </mc:Choice>
              <mc:Fallback>
                <p:oleObj name="Equation" r:id="rId6" imgW="1384200" imgH="838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3463" y="2905569"/>
                        <a:ext cx="138271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4126" name="Text Box 14"/>
          <p:cNvSpPr txBox="1">
            <a:spLocks noChangeArrowheads="1"/>
          </p:cNvSpPr>
          <p:nvPr/>
        </p:nvSpPr>
        <p:spPr bwMode="auto">
          <a:xfrm>
            <a:off x="3881438" y="3084956"/>
            <a:ext cx="1716087" cy="519113"/>
          </a:xfrm>
          <a:prstGeom prst="rect">
            <a:avLst/>
          </a:prstGeom>
          <a:noFill/>
          <a:ln w="9525">
            <a:noFill/>
            <a:miter lim="800000"/>
            <a:headEnd/>
            <a:tailEnd/>
          </a:ln>
        </p:spPr>
        <p:txBody>
          <a:bodyPr wrap="none">
            <a:spAutoFit/>
          </a:bodyPr>
          <a:lstStyle/>
          <a:p>
            <a:pPr algn="l"/>
            <a:r>
              <a:rPr lang="en-US">
                <a:solidFill>
                  <a:srgbClr val="000000"/>
                </a:solidFill>
              </a:rPr>
              <a:t>=   0.43 A</a:t>
            </a:r>
          </a:p>
        </p:txBody>
      </p:sp>
      <p:sp>
        <p:nvSpPr>
          <p:cNvPr id="474127" name="Rectangle 15"/>
          <p:cNvSpPr>
            <a:spLocks noChangeArrowheads="1"/>
          </p:cNvSpPr>
          <p:nvPr/>
        </p:nvSpPr>
        <p:spPr bwMode="auto">
          <a:xfrm>
            <a:off x="4303713" y="5100111"/>
            <a:ext cx="1350962" cy="581025"/>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graphicFrame>
        <p:nvGraphicFramePr>
          <p:cNvPr id="474128" name="Object 16"/>
          <p:cNvGraphicFramePr>
            <a:graphicFrameLocks noChangeAspect="1"/>
          </p:cNvGraphicFramePr>
          <p:nvPr>
            <p:extLst/>
          </p:nvPr>
        </p:nvGraphicFramePr>
        <p:xfrm>
          <a:off x="1016000" y="4993748"/>
          <a:ext cx="1143000" cy="838200"/>
        </p:xfrm>
        <a:graphic>
          <a:graphicData uri="http://schemas.openxmlformats.org/presentationml/2006/ole">
            <mc:AlternateContent xmlns:mc="http://schemas.openxmlformats.org/markup-compatibility/2006">
              <mc:Choice xmlns:v="urn:schemas-microsoft-com:vml" Requires="v">
                <p:oleObj spid="_x0000_s20596" name="Equation" r:id="rId8" imgW="1143000" imgH="838080" progId="Equation.3">
                  <p:embed/>
                </p:oleObj>
              </mc:Choice>
              <mc:Fallback>
                <p:oleObj name="Equation" r:id="rId8" imgW="114300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4993748"/>
                        <a:ext cx="1143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29" name="Object 17"/>
          <p:cNvGraphicFramePr>
            <a:graphicFrameLocks noChangeAspect="1"/>
          </p:cNvGraphicFramePr>
          <p:nvPr>
            <p:extLst/>
          </p:nvPr>
        </p:nvGraphicFramePr>
        <p:xfrm>
          <a:off x="2298700" y="4984223"/>
          <a:ext cx="1382713" cy="838200"/>
        </p:xfrm>
        <a:graphic>
          <a:graphicData uri="http://schemas.openxmlformats.org/presentationml/2006/ole">
            <mc:AlternateContent xmlns:mc="http://schemas.openxmlformats.org/markup-compatibility/2006">
              <mc:Choice xmlns:v="urn:schemas-microsoft-com:vml" Requires="v">
                <p:oleObj spid="_x0000_s20597" name="Equation" r:id="rId9" imgW="1384200" imgH="838080" progId="Equation.3">
                  <p:embed/>
                </p:oleObj>
              </mc:Choice>
              <mc:Fallback>
                <p:oleObj name="Equation" r:id="rId9" imgW="1384200" imgH="838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8700" y="4984223"/>
                        <a:ext cx="13827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4130" name="Text Box 18"/>
          <p:cNvSpPr txBox="1">
            <a:spLocks noChangeArrowheads="1"/>
          </p:cNvSpPr>
          <p:nvPr/>
        </p:nvSpPr>
        <p:spPr bwMode="auto">
          <a:xfrm>
            <a:off x="3876675" y="5163611"/>
            <a:ext cx="1716088" cy="519112"/>
          </a:xfrm>
          <a:prstGeom prst="rect">
            <a:avLst/>
          </a:prstGeom>
          <a:noFill/>
          <a:ln w="9525">
            <a:noFill/>
            <a:miter lim="800000"/>
            <a:headEnd/>
            <a:tailEnd/>
          </a:ln>
        </p:spPr>
        <p:txBody>
          <a:bodyPr wrap="none">
            <a:spAutoFit/>
          </a:bodyPr>
          <a:lstStyle/>
          <a:p>
            <a:pPr algn="l"/>
            <a:r>
              <a:rPr lang="en-US">
                <a:solidFill>
                  <a:srgbClr val="000000"/>
                </a:solidFill>
              </a:rPr>
              <a:t>=   0.79 A</a:t>
            </a:r>
          </a:p>
        </p:txBody>
      </p:sp>
      <p:grpSp>
        <p:nvGrpSpPr>
          <p:cNvPr id="2" name="Group 22"/>
          <p:cNvGrpSpPr>
            <a:grpSpLocks/>
          </p:cNvGrpSpPr>
          <p:nvPr/>
        </p:nvGrpSpPr>
        <p:grpSpPr bwMode="auto">
          <a:xfrm>
            <a:off x="6223007" y="4714349"/>
            <a:ext cx="2625727" cy="1192213"/>
            <a:chOff x="3920" y="3176"/>
            <a:chExt cx="1654" cy="751"/>
          </a:xfrm>
        </p:grpSpPr>
        <p:pic>
          <p:nvPicPr>
            <p:cNvPr id="14351" name="Picture 20" descr="na01847_[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306" y="3176"/>
              <a:ext cx="822" cy="422"/>
            </a:xfrm>
            <a:prstGeom prst="rect">
              <a:avLst/>
            </a:prstGeom>
            <a:noFill/>
            <a:ln w="9525">
              <a:noFill/>
              <a:miter lim="800000"/>
              <a:headEnd/>
              <a:tailEnd/>
            </a:ln>
          </p:spPr>
        </p:pic>
        <p:sp>
          <p:nvSpPr>
            <p:cNvPr id="14352" name="Text Box 21"/>
            <p:cNvSpPr txBox="1">
              <a:spLocks noChangeArrowheads="1"/>
            </p:cNvSpPr>
            <p:nvPr/>
          </p:nvSpPr>
          <p:spPr bwMode="auto">
            <a:xfrm>
              <a:off x="3920" y="3597"/>
              <a:ext cx="1654" cy="330"/>
            </a:xfrm>
            <a:prstGeom prst="rect">
              <a:avLst/>
            </a:prstGeom>
            <a:noFill/>
            <a:ln w="9525">
              <a:noFill/>
              <a:miter lim="800000"/>
              <a:headEnd/>
              <a:tailEnd/>
            </a:ln>
          </p:spPr>
          <p:txBody>
            <a:bodyPr wrap="none">
              <a:spAutoFit/>
            </a:bodyPr>
            <a:lstStyle/>
            <a:p>
              <a:r>
                <a:rPr lang="en-US" dirty="0" smtClean="0">
                  <a:solidFill>
                    <a:srgbClr val="000000"/>
                  </a:solidFill>
                </a:rPr>
                <a:t>(“</a:t>
              </a:r>
              <a:r>
                <a:rPr lang="en-US" dirty="0" err="1" smtClean="0">
                  <a:solidFill>
                    <a:srgbClr val="000000"/>
                  </a:solidFill>
                </a:rPr>
                <a:t>zzztt</a:t>
              </a:r>
              <a:r>
                <a:rPr lang="en-US" dirty="0" smtClean="0">
                  <a:solidFill>
                    <a:srgbClr val="000000"/>
                  </a:solidFill>
                </a:rPr>
                <a:t>…POP!”)</a:t>
              </a:r>
              <a:endParaRPr lang="en-US" dirty="0">
                <a:solidFill>
                  <a:srgbClr val="000000"/>
                </a:solidFill>
              </a:endParaRPr>
            </a:p>
          </p:txBody>
        </p:sp>
      </p:grpSp>
      <p:sp>
        <p:nvSpPr>
          <p:cNvPr id="17" name="Rectangle 10"/>
          <p:cNvSpPr>
            <a:spLocks noChangeArrowheads="1"/>
          </p:cNvSpPr>
          <p:nvPr/>
        </p:nvSpPr>
        <p:spPr bwMode="auto">
          <a:xfrm>
            <a:off x="2995067" y="6178668"/>
            <a:ext cx="3732112" cy="400110"/>
          </a:xfrm>
          <a:prstGeom prst="rect">
            <a:avLst/>
          </a:prstGeom>
          <a:noFill/>
          <a:ln w="15875" algn="ctr">
            <a:noFill/>
            <a:miter lim="800000"/>
            <a:headEnd/>
            <a:tailEnd/>
          </a:ln>
        </p:spPr>
        <p:txBody>
          <a:bodyPr wrap="none" anchor="ctr">
            <a:spAutoFit/>
          </a:bodyPr>
          <a:lstStyle/>
          <a:p>
            <a:pPr algn="l"/>
            <a:r>
              <a:rPr lang="en-US" sz="2000" b="1" dirty="0" smtClean="0">
                <a:solidFill>
                  <a:srgbClr val="000000"/>
                </a:solidFill>
              </a:rPr>
              <a:t>“The Great Plug Conspiracy”</a:t>
            </a:r>
            <a:endParaRPr lang="en-US" sz="2000" b="1" dirty="0">
              <a:solidFill>
                <a:srgbClr val="000000"/>
              </a:solidFill>
            </a:endParaRPr>
          </a:p>
        </p:txBody>
      </p:sp>
    </p:spTree>
    <p:extLst>
      <p:ext uri="{BB962C8B-B14F-4D97-AF65-F5344CB8AC3E}">
        <p14:creationId xmlns:p14="http://schemas.microsoft.com/office/powerpoint/2010/main" val="411158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74122"/>
                                        </p:tgtEl>
                                        <p:attrNameLst>
                                          <p:attrName>style.visibility</p:attrName>
                                        </p:attrNameLst>
                                      </p:cBhvr>
                                      <p:to>
                                        <p:strVal val="visible"/>
                                      </p:to>
                                    </p:set>
                                    <p:animEffect transition="in" filter="fade">
                                      <p:cBhvr>
                                        <p:cTn id="7" dur="1000"/>
                                        <p:tgtEl>
                                          <p:spTgt spid="474122"/>
                                        </p:tgtEl>
                                      </p:cBhvr>
                                    </p:animEffect>
                                    <p:anim calcmode="lin" valueType="num">
                                      <p:cBhvr>
                                        <p:cTn id="8" dur="1000" fill="hold"/>
                                        <p:tgtEl>
                                          <p:spTgt spid="474122"/>
                                        </p:tgtEl>
                                        <p:attrNameLst>
                                          <p:attrName>ppt_x</p:attrName>
                                        </p:attrNameLst>
                                      </p:cBhvr>
                                      <p:tavLst>
                                        <p:tav tm="0">
                                          <p:val>
                                            <p:strVal val="#ppt_x"/>
                                          </p:val>
                                        </p:tav>
                                        <p:tav tm="100000">
                                          <p:val>
                                            <p:strVal val="#ppt_x"/>
                                          </p:val>
                                        </p:tav>
                                      </p:tavLst>
                                    </p:anim>
                                    <p:anim calcmode="lin" valueType="num">
                                      <p:cBhvr>
                                        <p:cTn id="9" dur="1000" fill="hold"/>
                                        <p:tgtEl>
                                          <p:spTgt spid="474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474123"/>
                                        </p:tgtEl>
                                        <p:attrNameLst>
                                          <p:attrName>style.visibility</p:attrName>
                                        </p:attrNameLst>
                                      </p:cBhvr>
                                      <p:to>
                                        <p:strVal val="visible"/>
                                      </p:to>
                                    </p:set>
                                    <p:animEffect transition="in" filter="fade">
                                      <p:cBhvr>
                                        <p:cTn id="14" dur="2000"/>
                                        <p:tgtEl>
                                          <p:spTgt spid="474123"/>
                                        </p:tgtEl>
                                      </p:cBhvr>
                                    </p:animEffect>
                                    <p:anim calcmode="lin" valueType="num">
                                      <p:cBhvr>
                                        <p:cTn id="15" dur="2000" fill="hold"/>
                                        <p:tgtEl>
                                          <p:spTgt spid="474123"/>
                                        </p:tgtEl>
                                        <p:attrNameLst>
                                          <p:attrName>style.rotation</p:attrName>
                                        </p:attrNameLst>
                                      </p:cBhvr>
                                      <p:tavLst>
                                        <p:tav tm="0">
                                          <p:val>
                                            <p:fltVal val="720"/>
                                          </p:val>
                                        </p:tav>
                                        <p:tav tm="100000">
                                          <p:val>
                                            <p:fltVal val="0"/>
                                          </p:val>
                                        </p:tav>
                                      </p:tavLst>
                                    </p:anim>
                                    <p:anim calcmode="lin" valueType="num">
                                      <p:cBhvr>
                                        <p:cTn id="16" dur="2000" fill="hold"/>
                                        <p:tgtEl>
                                          <p:spTgt spid="474123"/>
                                        </p:tgtEl>
                                        <p:attrNameLst>
                                          <p:attrName>ppt_h</p:attrName>
                                        </p:attrNameLst>
                                      </p:cBhvr>
                                      <p:tavLst>
                                        <p:tav tm="0">
                                          <p:val>
                                            <p:fltVal val="0"/>
                                          </p:val>
                                        </p:tav>
                                        <p:tav tm="100000">
                                          <p:val>
                                            <p:strVal val="#ppt_h"/>
                                          </p:val>
                                        </p:tav>
                                      </p:tavLst>
                                    </p:anim>
                                    <p:anim calcmode="lin" valueType="num">
                                      <p:cBhvr>
                                        <p:cTn id="17" dur="2000" fill="hold"/>
                                        <p:tgtEl>
                                          <p:spTgt spid="47412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474125"/>
                                        </p:tgtEl>
                                        <p:attrNameLst>
                                          <p:attrName>style.visibility</p:attrName>
                                        </p:attrNameLst>
                                      </p:cBhvr>
                                      <p:to>
                                        <p:strVal val="visible"/>
                                      </p:to>
                                    </p:set>
                                    <p:anim calcmode="lin" valueType="num">
                                      <p:cBhvr>
                                        <p:cTn id="22" dur="1000" fill="hold"/>
                                        <p:tgtEl>
                                          <p:spTgt spid="474125"/>
                                        </p:tgtEl>
                                        <p:attrNameLst>
                                          <p:attrName>ppt_x</p:attrName>
                                        </p:attrNameLst>
                                      </p:cBhvr>
                                      <p:tavLst>
                                        <p:tav tm="0">
                                          <p:val>
                                            <p:strVal val="#ppt_x-.2"/>
                                          </p:val>
                                        </p:tav>
                                        <p:tav tm="100000">
                                          <p:val>
                                            <p:strVal val="#ppt_x"/>
                                          </p:val>
                                        </p:tav>
                                      </p:tavLst>
                                    </p:anim>
                                    <p:anim calcmode="lin" valueType="num">
                                      <p:cBhvr>
                                        <p:cTn id="23" dur="1000" fill="hold"/>
                                        <p:tgtEl>
                                          <p:spTgt spid="47412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74125"/>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474126"/>
                                        </p:tgtEl>
                                        <p:attrNameLst>
                                          <p:attrName>style.visibility</p:attrName>
                                        </p:attrNameLst>
                                      </p:cBhvr>
                                      <p:to>
                                        <p:strVal val="visible"/>
                                      </p:to>
                                    </p:set>
                                    <p:anim calcmode="lin" valueType="num">
                                      <p:cBhvr>
                                        <p:cTn id="29" dur="1000" fill="hold"/>
                                        <p:tgtEl>
                                          <p:spTgt spid="474126"/>
                                        </p:tgtEl>
                                        <p:attrNameLst>
                                          <p:attrName>ppt_x</p:attrName>
                                        </p:attrNameLst>
                                      </p:cBhvr>
                                      <p:tavLst>
                                        <p:tav tm="0">
                                          <p:val>
                                            <p:strVal val="#ppt_x-.2"/>
                                          </p:val>
                                        </p:tav>
                                        <p:tav tm="100000">
                                          <p:val>
                                            <p:strVal val="#ppt_x"/>
                                          </p:val>
                                        </p:tav>
                                      </p:tavLst>
                                    </p:anim>
                                    <p:anim calcmode="lin" valueType="num">
                                      <p:cBhvr>
                                        <p:cTn id="30" dur="1000" fill="hold"/>
                                        <p:tgtEl>
                                          <p:spTgt spid="47412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74126"/>
                                        </p:tgtEl>
                                      </p:cBhvr>
                                    </p:animEffect>
                                  </p:childTnLst>
                                </p:cTn>
                              </p:par>
                            </p:childTnLst>
                          </p:cTn>
                        </p:par>
                        <p:par>
                          <p:cTn id="32" fill="hold">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474118"/>
                                        </p:tgtEl>
                                        <p:attrNameLst>
                                          <p:attrName>style.visibility</p:attrName>
                                        </p:attrNameLst>
                                      </p:cBhvr>
                                      <p:to>
                                        <p:strVal val="visible"/>
                                      </p:to>
                                    </p:set>
                                    <p:animEffect transition="in" filter="dissolve">
                                      <p:cBhvr>
                                        <p:cTn id="35" dur="500"/>
                                        <p:tgtEl>
                                          <p:spTgt spid="474118"/>
                                        </p:tgtEl>
                                      </p:cBhvr>
                                    </p:animEffect>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grpId="0" nodeType="clickEffect">
                                  <p:stCondLst>
                                    <p:cond delay="0"/>
                                  </p:stCondLst>
                                  <p:childTnLst>
                                    <p:set>
                                      <p:cBhvr>
                                        <p:cTn id="39" dur="1" fill="hold">
                                          <p:stCondLst>
                                            <p:cond delay="0"/>
                                          </p:stCondLst>
                                        </p:cTn>
                                        <p:tgtEl>
                                          <p:spTgt spid="474121"/>
                                        </p:tgtEl>
                                        <p:attrNameLst>
                                          <p:attrName>style.visibility</p:attrName>
                                        </p:attrNameLst>
                                      </p:cBhvr>
                                      <p:to>
                                        <p:strVal val="visible"/>
                                      </p:to>
                                    </p:set>
                                    <p:anim from="(-#ppt_w/2)" to="(#ppt_x)" calcmode="lin" valueType="num">
                                      <p:cBhvr>
                                        <p:cTn id="40" dur="600" fill="hold">
                                          <p:stCondLst>
                                            <p:cond delay="0"/>
                                          </p:stCondLst>
                                        </p:cTn>
                                        <p:tgtEl>
                                          <p:spTgt spid="474121"/>
                                        </p:tgtEl>
                                        <p:attrNameLst>
                                          <p:attrName>ppt_x</p:attrName>
                                        </p:attrNameLst>
                                      </p:cBhvr>
                                    </p:anim>
                                    <p:anim from="0" to="-1.0" calcmode="lin" valueType="num">
                                      <p:cBhvr>
                                        <p:cTn id="41" dur="200" decel="50000" autoRev="1" fill="hold">
                                          <p:stCondLst>
                                            <p:cond delay="600"/>
                                          </p:stCondLst>
                                        </p:cTn>
                                        <p:tgtEl>
                                          <p:spTgt spid="474121"/>
                                        </p:tgtEl>
                                        <p:attrNameLst>
                                          <p:attrName>xshear</p:attrName>
                                        </p:attrNameLst>
                                      </p:cBhvr>
                                    </p:anim>
                                    <p:animScale>
                                      <p:cBhvr>
                                        <p:cTn id="42" dur="200" decel="100000" autoRev="1" fill="hold">
                                          <p:stCondLst>
                                            <p:cond delay="600"/>
                                          </p:stCondLst>
                                        </p:cTn>
                                        <p:tgtEl>
                                          <p:spTgt spid="474121"/>
                                        </p:tgtEl>
                                      </p:cBhvr>
                                      <p:from x="100000" y="100000"/>
                                      <p:to x="80000" y="100000"/>
                                    </p:animScale>
                                    <p:anim by="(#ppt_h/3+#ppt_w*0.1)" calcmode="lin" valueType="num">
                                      <p:cBhvr additive="sum">
                                        <p:cTn id="43" dur="200" decel="100000" autoRev="1" fill="hold">
                                          <p:stCondLst>
                                            <p:cond delay="600"/>
                                          </p:stCondLst>
                                        </p:cTn>
                                        <p:tgtEl>
                                          <p:spTgt spid="474121"/>
                                        </p:tgtEl>
                                        <p:attrNameLst>
                                          <p:attrName>ppt_x</p:attrName>
                                        </p:attrNameLst>
                                      </p:cBhvr>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nodeType="clickEffect">
                                  <p:stCondLst>
                                    <p:cond delay="0"/>
                                  </p:stCondLst>
                                  <p:childTnLst>
                                    <p:set>
                                      <p:cBhvr>
                                        <p:cTn id="47" dur="1" fill="hold">
                                          <p:stCondLst>
                                            <p:cond delay="0"/>
                                          </p:stCondLst>
                                        </p:cTn>
                                        <p:tgtEl>
                                          <p:spTgt spid="474128"/>
                                        </p:tgtEl>
                                        <p:attrNameLst>
                                          <p:attrName>style.visibility</p:attrName>
                                        </p:attrNameLst>
                                      </p:cBhvr>
                                      <p:to>
                                        <p:strVal val="visible"/>
                                      </p:to>
                                    </p:set>
                                    <p:animEffect transition="in" filter="fade">
                                      <p:cBhvr>
                                        <p:cTn id="48" dur="2000"/>
                                        <p:tgtEl>
                                          <p:spTgt spid="474128"/>
                                        </p:tgtEl>
                                      </p:cBhvr>
                                    </p:animEffect>
                                    <p:anim calcmode="lin" valueType="num">
                                      <p:cBhvr>
                                        <p:cTn id="49" dur="2000" fill="hold"/>
                                        <p:tgtEl>
                                          <p:spTgt spid="474128"/>
                                        </p:tgtEl>
                                        <p:attrNameLst>
                                          <p:attrName>style.rotation</p:attrName>
                                        </p:attrNameLst>
                                      </p:cBhvr>
                                      <p:tavLst>
                                        <p:tav tm="0">
                                          <p:val>
                                            <p:fltVal val="720"/>
                                          </p:val>
                                        </p:tav>
                                        <p:tav tm="100000">
                                          <p:val>
                                            <p:fltVal val="0"/>
                                          </p:val>
                                        </p:tav>
                                      </p:tavLst>
                                    </p:anim>
                                    <p:anim calcmode="lin" valueType="num">
                                      <p:cBhvr>
                                        <p:cTn id="50" dur="2000" fill="hold"/>
                                        <p:tgtEl>
                                          <p:spTgt spid="474128"/>
                                        </p:tgtEl>
                                        <p:attrNameLst>
                                          <p:attrName>ppt_h</p:attrName>
                                        </p:attrNameLst>
                                      </p:cBhvr>
                                      <p:tavLst>
                                        <p:tav tm="0">
                                          <p:val>
                                            <p:fltVal val="0"/>
                                          </p:val>
                                        </p:tav>
                                        <p:tav tm="100000">
                                          <p:val>
                                            <p:strVal val="#ppt_h"/>
                                          </p:val>
                                        </p:tav>
                                      </p:tavLst>
                                    </p:anim>
                                    <p:anim calcmode="lin" valueType="num">
                                      <p:cBhvr>
                                        <p:cTn id="51" dur="2000" fill="hold"/>
                                        <p:tgtEl>
                                          <p:spTgt spid="474128"/>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474129"/>
                                        </p:tgtEl>
                                        <p:attrNameLst>
                                          <p:attrName>style.visibility</p:attrName>
                                        </p:attrNameLst>
                                      </p:cBhvr>
                                      <p:to>
                                        <p:strVal val="visible"/>
                                      </p:to>
                                    </p:set>
                                    <p:anim calcmode="lin" valueType="num">
                                      <p:cBhvr>
                                        <p:cTn id="56" dur="1000" fill="hold"/>
                                        <p:tgtEl>
                                          <p:spTgt spid="474129"/>
                                        </p:tgtEl>
                                        <p:attrNameLst>
                                          <p:attrName>ppt_x</p:attrName>
                                        </p:attrNameLst>
                                      </p:cBhvr>
                                      <p:tavLst>
                                        <p:tav tm="0">
                                          <p:val>
                                            <p:strVal val="#ppt_x-.2"/>
                                          </p:val>
                                        </p:tav>
                                        <p:tav tm="100000">
                                          <p:val>
                                            <p:strVal val="#ppt_x"/>
                                          </p:val>
                                        </p:tav>
                                      </p:tavLst>
                                    </p:anim>
                                    <p:anim calcmode="lin" valueType="num">
                                      <p:cBhvr>
                                        <p:cTn id="57" dur="1000" fill="hold"/>
                                        <p:tgtEl>
                                          <p:spTgt spid="474129"/>
                                        </p:tgtEl>
                                        <p:attrNameLst>
                                          <p:attrName>ppt_y</p:attrName>
                                        </p:attrNameLst>
                                      </p:cBhvr>
                                      <p:tavLst>
                                        <p:tav tm="0">
                                          <p:val>
                                            <p:strVal val="#ppt_y"/>
                                          </p:val>
                                        </p:tav>
                                        <p:tav tm="100000">
                                          <p:val>
                                            <p:strVal val="#ppt_y"/>
                                          </p:val>
                                        </p:tav>
                                      </p:tavLst>
                                    </p:anim>
                                    <p:animEffect transition="in" filter="wipe(right)" prLst="gradientSize: 0.1">
                                      <p:cBhvr>
                                        <p:cTn id="58" dur="1000"/>
                                        <p:tgtEl>
                                          <p:spTgt spid="474129"/>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474130"/>
                                        </p:tgtEl>
                                        <p:attrNameLst>
                                          <p:attrName>style.visibility</p:attrName>
                                        </p:attrNameLst>
                                      </p:cBhvr>
                                      <p:to>
                                        <p:strVal val="visible"/>
                                      </p:to>
                                    </p:set>
                                    <p:anim calcmode="lin" valueType="num">
                                      <p:cBhvr>
                                        <p:cTn id="63" dur="1000" fill="hold"/>
                                        <p:tgtEl>
                                          <p:spTgt spid="474130"/>
                                        </p:tgtEl>
                                        <p:attrNameLst>
                                          <p:attrName>ppt_x</p:attrName>
                                        </p:attrNameLst>
                                      </p:cBhvr>
                                      <p:tavLst>
                                        <p:tav tm="0">
                                          <p:val>
                                            <p:strVal val="#ppt_x-.2"/>
                                          </p:val>
                                        </p:tav>
                                        <p:tav tm="100000">
                                          <p:val>
                                            <p:strVal val="#ppt_x"/>
                                          </p:val>
                                        </p:tav>
                                      </p:tavLst>
                                    </p:anim>
                                    <p:anim calcmode="lin" valueType="num">
                                      <p:cBhvr>
                                        <p:cTn id="64" dur="1000" fill="hold"/>
                                        <p:tgtEl>
                                          <p:spTgt spid="474130"/>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74130"/>
                                        </p:tgtEl>
                                      </p:cBhvr>
                                    </p:animEffect>
                                  </p:childTnLst>
                                </p:cTn>
                              </p:par>
                            </p:childTnLst>
                          </p:cTn>
                        </p:par>
                        <p:par>
                          <p:cTn id="66" fill="hold">
                            <p:stCondLst>
                              <p:cond delay="1000"/>
                            </p:stCondLst>
                            <p:childTnLst>
                              <p:par>
                                <p:cTn id="67" presetID="9" presetClass="entr" presetSubtype="0" fill="hold" grpId="0" nodeType="afterEffect">
                                  <p:stCondLst>
                                    <p:cond delay="0"/>
                                  </p:stCondLst>
                                  <p:childTnLst>
                                    <p:set>
                                      <p:cBhvr>
                                        <p:cTn id="68" dur="1" fill="hold">
                                          <p:stCondLst>
                                            <p:cond delay="0"/>
                                          </p:stCondLst>
                                        </p:cTn>
                                        <p:tgtEl>
                                          <p:spTgt spid="474127"/>
                                        </p:tgtEl>
                                        <p:attrNameLst>
                                          <p:attrName>style.visibility</p:attrName>
                                        </p:attrNameLst>
                                      </p:cBhvr>
                                      <p:to>
                                        <p:strVal val="visible"/>
                                      </p:to>
                                    </p:set>
                                    <p:animEffect transition="in" filter="dissolve">
                                      <p:cBhvr>
                                        <p:cTn id="69" dur="500"/>
                                        <p:tgtEl>
                                          <p:spTgt spid="474127"/>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par>
                          <p:cTn id="74" fill="hold">
                            <p:stCondLst>
                              <p:cond delay="3500"/>
                            </p:stCondLst>
                            <p:childTnLst>
                              <p:par>
                                <p:cTn id="75" presetID="47"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8" grpId="0" animBg="1"/>
      <p:bldP spid="474121" grpId="0"/>
      <p:bldP spid="474122" grpId="0"/>
      <p:bldP spid="474126" grpId="0"/>
      <p:bldP spid="474127" grpId="0" animBg="1"/>
      <p:bldP spid="474130"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4110890" y="2482138"/>
            <a:ext cx="1495425" cy="114617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6" name="Rectangle 5"/>
          <p:cNvSpPr>
            <a:spLocks noChangeArrowheads="1"/>
          </p:cNvSpPr>
          <p:nvPr/>
        </p:nvSpPr>
        <p:spPr bwMode="auto">
          <a:xfrm>
            <a:off x="6428095" y="2700501"/>
            <a:ext cx="1495425" cy="640080"/>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13" name="Rectangle 6"/>
          <p:cNvSpPr>
            <a:spLocks noChangeArrowheads="1"/>
          </p:cNvSpPr>
          <p:nvPr/>
        </p:nvSpPr>
        <p:spPr bwMode="auto">
          <a:xfrm>
            <a:off x="229426" y="757205"/>
            <a:ext cx="8659743" cy="5509200"/>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lumMod val="85000"/>
                    <a:lumOff val="15000"/>
                  </a:srgbClr>
                </a:solidFill>
              </a:rPr>
              <a:t>1. Ohm’s law gives the </a:t>
            </a:r>
            <a:r>
              <a:rPr lang="en-US" dirty="0" smtClean="0">
                <a:solidFill>
                  <a:srgbClr val="000000">
                    <a:lumMod val="85000"/>
                    <a:lumOff val="15000"/>
                  </a:srgbClr>
                </a:solidFill>
                <a:sym typeface="Wingdings" panose="05000000000000000000" pitchFamily="2" charset="2"/>
              </a:rPr>
              <a:t>relationship between the </a:t>
            </a:r>
          </a:p>
          <a:p>
            <a:pPr marL="342900" indent="-342900" algn="l">
              <a:spcBef>
                <a:spcPct val="20000"/>
              </a:spcBef>
            </a:pPr>
            <a:r>
              <a:rPr lang="en-US" dirty="0">
                <a:solidFill>
                  <a:srgbClr val="000000">
                    <a:lumMod val="85000"/>
                    <a:lumOff val="15000"/>
                  </a:srgbClr>
                </a:solidFill>
                <a:sym typeface="Wingdings" panose="05000000000000000000" pitchFamily="2" charset="2"/>
              </a:rPr>
              <a:t>	</a:t>
            </a:r>
            <a:r>
              <a:rPr lang="en-US" dirty="0" smtClean="0">
                <a:solidFill>
                  <a:srgbClr val="000000">
                    <a:lumMod val="85000"/>
                    <a:lumOff val="15000"/>
                  </a:srgbClr>
                </a:solidFill>
                <a:sym typeface="Wingdings" panose="05000000000000000000" pitchFamily="2" charset="2"/>
              </a:rPr>
              <a:t>potential difference (i.e., the voltage) across a </a:t>
            </a:r>
          </a:p>
          <a:p>
            <a:pPr marL="342900" indent="-342900" algn="l">
              <a:spcBef>
                <a:spcPct val="20000"/>
              </a:spcBef>
            </a:pPr>
            <a:r>
              <a:rPr lang="en-US" dirty="0">
                <a:solidFill>
                  <a:srgbClr val="000000">
                    <a:lumMod val="85000"/>
                    <a:lumOff val="15000"/>
                  </a:srgbClr>
                </a:solidFill>
                <a:sym typeface="Wingdings" panose="05000000000000000000" pitchFamily="2" charset="2"/>
              </a:rPr>
              <a:t>	</a:t>
            </a:r>
            <a:r>
              <a:rPr lang="en-US" dirty="0" smtClean="0">
                <a:solidFill>
                  <a:srgbClr val="000000">
                    <a:lumMod val="85000"/>
                    <a:lumOff val="15000"/>
                  </a:srgbClr>
                </a:solidFill>
                <a:sym typeface="Wingdings" panose="05000000000000000000" pitchFamily="2" charset="2"/>
              </a:rPr>
              <a:t>resistor, the resistance of the resistor, and the </a:t>
            </a:r>
          </a:p>
          <a:p>
            <a:pPr marL="342900" indent="-342900" algn="l">
              <a:spcBef>
                <a:spcPct val="20000"/>
              </a:spcBef>
            </a:pPr>
            <a:r>
              <a:rPr lang="en-US" dirty="0">
                <a:solidFill>
                  <a:srgbClr val="000000">
                    <a:lumMod val="85000"/>
                    <a:lumOff val="15000"/>
                  </a:srgbClr>
                </a:solidFill>
                <a:sym typeface="Wingdings" panose="05000000000000000000" pitchFamily="2" charset="2"/>
              </a:rPr>
              <a:t>	</a:t>
            </a:r>
            <a:r>
              <a:rPr lang="en-US" dirty="0" smtClean="0">
                <a:solidFill>
                  <a:srgbClr val="000000">
                    <a:lumMod val="85000"/>
                    <a:lumOff val="15000"/>
                  </a:srgbClr>
                </a:solidFill>
                <a:sym typeface="Wingdings" panose="05000000000000000000" pitchFamily="2" charset="2"/>
              </a:rPr>
              <a:t>current through it.</a:t>
            </a:r>
          </a:p>
          <a:p>
            <a:pPr marL="342900" indent="-342900" algn="l">
              <a:spcBef>
                <a:spcPct val="20000"/>
              </a:spcBef>
            </a:pPr>
            <a:r>
              <a:rPr lang="en-US" dirty="0" smtClean="0">
                <a:solidFill>
                  <a:srgbClr val="000000">
                    <a:lumMod val="85000"/>
                    <a:lumOff val="15000"/>
                  </a:srgbClr>
                </a:solidFill>
                <a:sym typeface="Wingdings" panose="05000000000000000000" pitchFamily="2" charset="2"/>
              </a:rPr>
              <a:t>							or    </a:t>
            </a:r>
            <a:r>
              <a:rPr lang="en-US" dirty="0" smtClean="0">
                <a:solidFill>
                  <a:srgbClr val="000000">
                    <a:lumMod val="85000"/>
                    <a:lumOff val="15000"/>
                  </a:srgbClr>
                </a:solidFill>
                <a:latin typeface="Symbol" panose="05050102010706020507" pitchFamily="18" charset="2"/>
                <a:sym typeface="Wingdings" panose="05000000000000000000" pitchFamily="2" charset="2"/>
              </a:rPr>
              <a:t>D</a:t>
            </a:r>
            <a:r>
              <a:rPr lang="en-US" dirty="0" smtClean="0">
                <a:solidFill>
                  <a:srgbClr val="000000">
                    <a:lumMod val="85000"/>
                    <a:lumOff val="15000"/>
                  </a:srgbClr>
                </a:solidFill>
                <a:sym typeface="Wingdings" panose="05000000000000000000" pitchFamily="2" charset="2"/>
              </a:rPr>
              <a:t>V = I R</a:t>
            </a:r>
            <a:endParaRPr lang="en-US" dirty="0">
              <a:solidFill>
                <a:srgbClr val="000000">
                  <a:lumMod val="85000"/>
                  <a:lumOff val="15000"/>
                </a:srgbClr>
              </a:solidFill>
              <a:sym typeface="Wingdings" panose="05000000000000000000" pitchFamily="2" charset="2"/>
            </a:endParaRPr>
          </a:p>
          <a:p>
            <a:pPr marL="342900" indent="-342900" algn="l">
              <a:spcBef>
                <a:spcPct val="20000"/>
              </a:spcBef>
            </a:pPr>
            <a:endParaRPr lang="en-US" sz="1800" dirty="0" smtClean="0">
              <a:solidFill>
                <a:srgbClr val="000000">
                  <a:lumMod val="85000"/>
                  <a:lumOff val="15000"/>
                </a:srgbClr>
              </a:solidFill>
              <a:sym typeface="Wingdings" panose="05000000000000000000" pitchFamily="2" charset="2"/>
            </a:endParaRPr>
          </a:p>
          <a:p>
            <a:pPr marL="342900" indent="-342900" algn="l">
              <a:spcBef>
                <a:spcPct val="20000"/>
              </a:spcBef>
            </a:pPr>
            <a:r>
              <a:rPr lang="en-US" dirty="0" smtClean="0">
                <a:solidFill>
                  <a:srgbClr val="000000">
                    <a:lumMod val="85000"/>
                    <a:lumOff val="15000"/>
                  </a:srgbClr>
                </a:solidFill>
                <a:sym typeface="Wingdings" panose="05000000000000000000" pitchFamily="2" charset="2"/>
              </a:rPr>
              <a:t>2. Resistance is measured in ohms (</a:t>
            </a:r>
            <a:r>
              <a:rPr lang="en-US" dirty="0" smtClean="0">
                <a:solidFill>
                  <a:srgbClr val="000000">
                    <a:lumMod val="85000"/>
                    <a:lumOff val="15000"/>
                  </a:srgbClr>
                </a:solidFill>
                <a:latin typeface="Symbol" panose="05050102010706020507" pitchFamily="18" charset="2"/>
                <a:sym typeface="Wingdings" panose="05000000000000000000" pitchFamily="2" charset="2"/>
              </a:rPr>
              <a:t>W</a:t>
            </a:r>
            <a:r>
              <a:rPr lang="en-US" dirty="0" smtClean="0">
                <a:solidFill>
                  <a:srgbClr val="000000">
                    <a:lumMod val="85000"/>
                    <a:lumOff val="15000"/>
                  </a:srgbClr>
                </a:solidFill>
                <a:sym typeface="Wingdings" panose="05000000000000000000" pitchFamily="2" charset="2"/>
              </a:rPr>
              <a:t>).</a:t>
            </a:r>
            <a:endParaRPr lang="en-US" dirty="0">
              <a:solidFill>
                <a:srgbClr val="000000">
                  <a:lumMod val="85000"/>
                  <a:lumOff val="15000"/>
                </a:srgbClr>
              </a:solidFill>
              <a:sym typeface="Wingdings" panose="05000000000000000000" pitchFamily="2" charset="2"/>
            </a:endParaRPr>
          </a:p>
          <a:p>
            <a:pPr marL="342900" indent="-342900" algn="l">
              <a:spcBef>
                <a:spcPct val="20000"/>
              </a:spcBef>
            </a:pPr>
            <a:r>
              <a:rPr lang="en-US" dirty="0">
                <a:solidFill>
                  <a:srgbClr val="000000">
                    <a:lumMod val="85000"/>
                    <a:lumOff val="15000"/>
                  </a:srgbClr>
                </a:solidFill>
              </a:rPr>
              <a:t>3</a:t>
            </a:r>
            <a:r>
              <a:rPr lang="en-US" dirty="0" smtClean="0">
                <a:solidFill>
                  <a:srgbClr val="000000">
                    <a:lumMod val="85000"/>
                    <a:lumOff val="15000"/>
                  </a:srgbClr>
                </a:solidFill>
              </a:rPr>
              <a:t>. </a:t>
            </a:r>
            <a:r>
              <a:rPr lang="en-US" u="sng" dirty="0" err="1" smtClean="0">
                <a:solidFill>
                  <a:srgbClr val="000000">
                    <a:lumMod val="85000"/>
                    <a:lumOff val="15000"/>
                  </a:srgbClr>
                </a:solidFill>
              </a:rPr>
              <a:t>Ohmic</a:t>
            </a:r>
            <a:r>
              <a:rPr lang="en-US" dirty="0" smtClean="0">
                <a:solidFill>
                  <a:srgbClr val="000000">
                    <a:lumMod val="85000"/>
                    <a:lumOff val="15000"/>
                  </a:srgbClr>
                </a:solidFill>
              </a:rPr>
              <a:t> resistors maintain the same resistance over</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a wide range of potential differences, while the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resistance of a </a:t>
            </a:r>
            <a:r>
              <a:rPr lang="en-US" u="sng" dirty="0" smtClean="0">
                <a:solidFill>
                  <a:srgbClr val="000000">
                    <a:lumMod val="85000"/>
                    <a:lumOff val="15000"/>
                  </a:srgbClr>
                </a:solidFill>
              </a:rPr>
              <a:t>non-</a:t>
            </a:r>
            <a:r>
              <a:rPr lang="en-US" u="sng" dirty="0" err="1" smtClean="0">
                <a:solidFill>
                  <a:srgbClr val="000000">
                    <a:lumMod val="85000"/>
                    <a:lumOff val="15000"/>
                  </a:srgbClr>
                </a:solidFill>
              </a:rPr>
              <a:t>ohmic</a:t>
            </a:r>
            <a:r>
              <a:rPr lang="en-US" dirty="0" smtClean="0">
                <a:solidFill>
                  <a:srgbClr val="000000">
                    <a:lumMod val="85000"/>
                    <a:lumOff val="15000"/>
                  </a:srgbClr>
                </a:solidFill>
              </a:rPr>
              <a:t> resistor depends</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greatly on the applied </a:t>
            </a:r>
            <a:r>
              <a:rPr lang="en-US" dirty="0" smtClean="0">
                <a:solidFill>
                  <a:srgbClr val="000000">
                    <a:lumMod val="85000"/>
                    <a:lumOff val="15000"/>
                  </a:srgbClr>
                </a:solidFill>
                <a:latin typeface="Symbol" panose="05050102010706020507" pitchFamily="18" charset="2"/>
              </a:rPr>
              <a:t>D</a:t>
            </a:r>
            <a:r>
              <a:rPr lang="en-US" dirty="0" smtClean="0">
                <a:solidFill>
                  <a:srgbClr val="000000">
                    <a:lumMod val="85000"/>
                    <a:lumOff val="15000"/>
                  </a:srgbClr>
                </a:solidFill>
              </a:rPr>
              <a:t>V.</a:t>
            </a:r>
          </a:p>
        </p:txBody>
      </p:sp>
      <p:sp>
        <p:nvSpPr>
          <p:cNvPr id="9" name="Rectangle 6"/>
          <p:cNvSpPr>
            <a:spLocks noChangeArrowheads="1"/>
          </p:cNvSpPr>
          <p:nvPr/>
        </p:nvSpPr>
        <p:spPr bwMode="auto">
          <a:xfrm>
            <a:off x="5094884" y="5839928"/>
            <a:ext cx="4046812" cy="1040285"/>
          </a:xfrm>
          <a:prstGeom prst="rect">
            <a:avLst/>
          </a:prstGeom>
          <a:noFill/>
          <a:ln w="9525">
            <a:noFill/>
            <a:miter lim="800000"/>
            <a:headEnd/>
            <a:tailEnd/>
          </a:ln>
        </p:spPr>
        <p:txBody>
          <a:bodyPr wrap="none">
            <a:spAutoFit/>
          </a:bodyPr>
          <a:lstStyle/>
          <a:p>
            <a:pPr marL="342900" indent="-342900" algn="r">
              <a:spcBef>
                <a:spcPct val="20000"/>
              </a:spcBef>
            </a:pPr>
            <a:r>
              <a:rPr lang="en-US" b="1" dirty="0" smtClean="0">
                <a:solidFill>
                  <a:srgbClr val="000000"/>
                </a:solidFill>
                <a:latin typeface="Arial Narrow" panose="020B0606020202030204" pitchFamily="34" charset="0"/>
              </a:rPr>
              <a:t>John Bergmann</a:t>
            </a:r>
          </a:p>
          <a:p>
            <a:pPr marL="342900" indent="-342900" algn="r">
              <a:spcBef>
                <a:spcPct val="20000"/>
              </a:spcBef>
            </a:pPr>
            <a:r>
              <a:rPr lang="en-US" b="1" dirty="0" err="1" smtClean="0">
                <a:solidFill>
                  <a:srgbClr val="000000"/>
                </a:solidFill>
                <a:latin typeface="Arial Narrow" panose="020B0606020202030204" pitchFamily="34" charset="0"/>
              </a:rPr>
              <a:t>www.teachnlearnchem.com</a:t>
            </a:r>
            <a:endParaRPr lang="en-US" b="1" dirty="0">
              <a:solidFill>
                <a:srgbClr val="000000"/>
              </a:solidFill>
              <a:latin typeface="Arial Narrow" panose="020B0606020202030204" pitchFamily="34" charset="0"/>
            </a:endParaRPr>
          </a:p>
        </p:txBody>
      </p:sp>
      <p:sp>
        <p:nvSpPr>
          <p:cNvPr id="7" name="Rectangle 6"/>
          <p:cNvSpPr>
            <a:spLocks noChangeArrowheads="1"/>
          </p:cNvSpPr>
          <p:nvPr/>
        </p:nvSpPr>
        <p:spPr bwMode="auto">
          <a:xfrm>
            <a:off x="1878689" y="170019"/>
            <a:ext cx="5472396" cy="523220"/>
          </a:xfrm>
          <a:prstGeom prst="rect">
            <a:avLst/>
          </a:prstGeom>
          <a:solidFill>
            <a:schemeClr val="tx1">
              <a:lumMod val="75000"/>
              <a:lumOff val="25000"/>
            </a:schemeClr>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Ohm’s Law</a:t>
            </a:r>
          </a:p>
        </p:txBody>
      </p:sp>
      <p:graphicFrame>
        <p:nvGraphicFramePr>
          <p:cNvPr id="2" name="Object 1"/>
          <p:cNvGraphicFramePr>
            <a:graphicFrameLocks noChangeAspect="1"/>
          </p:cNvGraphicFramePr>
          <p:nvPr>
            <p:extLst/>
          </p:nvPr>
        </p:nvGraphicFramePr>
        <p:xfrm>
          <a:off x="4282579" y="2641690"/>
          <a:ext cx="1143000" cy="838200"/>
        </p:xfrm>
        <a:graphic>
          <a:graphicData uri="http://schemas.openxmlformats.org/presentationml/2006/ole">
            <mc:AlternateContent xmlns:mc="http://schemas.openxmlformats.org/markup-compatibility/2006">
              <mc:Choice xmlns:v="urn:schemas-microsoft-com:vml" Requires="v">
                <p:oleObj spid="_x0000_s21534" name="Equation" r:id="rId3" imgW="1143000" imgH="838200" progId="Equation.3">
                  <p:embed/>
                </p:oleObj>
              </mc:Choice>
              <mc:Fallback>
                <p:oleObj name="Equation" r:id="rId3" imgW="11430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579" y="264169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4265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8" descr="http://www.hhgregg.com/images/BuyGuide_Microwave2.jpg"/>
          <p:cNvPicPr>
            <a:picLocks noChangeAspect="1" noChangeArrowheads="1"/>
          </p:cNvPicPr>
          <p:nvPr/>
        </p:nvPicPr>
        <p:blipFill>
          <a:blip r:embed="rId3" cstate="print"/>
          <a:srcRect/>
          <a:stretch>
            <a:fillRect/>
          </a:stretch>
        </p:blipFill>
        <p:spPr bwMode="auto">
          <a:xfrm>
            <a:off x="6329363" y="2417763"/>
            <a:ext cx="2600325" cy="1908175"/>
          </a:xfrm>
          <a:prstGeom prst="rect">
            <a:avLst/>
          </a:prstGeom>
          <a:noFill/>
          <a:ln w="9525">
            <a:noFill/>
            <a:miter lim="800000"/>
            <a:headEnd/>
            <a:tailEnd/>
          </a:ln>
        </p:spPr>
      </p:pic>
      <p:sp>
        <p:nvSpPr>
          <p:cNvPr id="19" name="Rectangle 5"/>
          <p:cNvSpPr>
            <a:spLocks noChangeArrowheads="1"/>
          </p:cNvSpPr>
          <p:nvPr/>
        </p:nvSpPr>
        <p:spPr bwMode="auto">
          <a:xfrm>
            <a:off x="2408238" y="893763"/>
            <a:ext cx="1755775" cy="757237"/>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75142" name="Rectangle 6"/>
          <p:cNvSpPr>
            <a:spLocks noChangeArrowheads="1"/>
          </p:cNvSpPr>
          <p:nvPr/>
        </p:nvSpPr>
        <p:spPr bwMode="auto">
          <a:xfrm>
            <a:off x="6194425" y="5792788"/>
            <a:ext cx="1363663" cy="579437"/>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75158" name="Rectangle 22"/>
          <p:cNvSpPr>
            <a:spLocks noChangeArrowheads="1"/>
          </p:cNvSpPr>
          <p:nvPr/>
        </p:nvSpPr>
        <p:spPr bwMode="auto">
          <a:xfrm>
            <a:off x="5048250" y="4102100"/>
            <a:ext cx="1146175" cy="606425"/>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75141" name="Rectangle 5"/>
          <p:cNvSpPr>
            <a:spLocks noChangeArrowheads="1"/>
          </p:cNvSpPr>
          <p:nvPr/>
        </p:nvSpPr>
        <p:spPr bwMode="auto">
          <a:xfrm>
            <a:off x="2489200" y="971550"/>
            <a:ext cx="1597025" cy="59372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15369" name="Rectangle 8"/>
          <p:cNvSpPr>
            <a:spLocks noChangeArrowheads="1"/>
          </p:cNvSpPr>
          <p:nvPr/>
        </p:nvSpPr>
        <p:spPr bwMode="auto">
          <a:xfrm>
            <a:off x="3336925" y="268288"/>
            <a:ext cx="2733675" cy="519112"/>
          </a:xfrm>
          <a:prstGeom prst="rect">
            <a:avLst/>
          </a:prstGeom>
          <a:noFill/>
          <a:ln w="15875" algn="ctr">
            <a:noFill/>
            <a:miter lim="800000"/>
            <a:headEnd/>
            <a:tailEnd/>
          </a:ln>
        </p:spPr>
        <p:txBody>
          <a:bodyPr wrap="none" anchor="ctr">
            <a:spAutoFit/>
          </a:bodyPr>
          <a:lstStyle/>
          <a:p>
            <a:pPr algn="l"/>
            <a:r>
              <a:rPr lang="en-US" b="1">
                <a:solidFill>
                  <a:srgbClr val="FF0000"/>
                </a:solidFill>
              </a:rPr>
              <a:t>Electric Power</a:t>
            </a:r>
            <a:r>
              <a:rPr lang="en-US">
                <a:solidFill>
                  <a:srgbClr val="FF0000"/>
                </a:solidFill>
              </a:rPr>
              <a:t> </a:t>
            </a:r>
          </a:p>
        </p:txBody>
      </p:sp>
      <p:sp>
        <p:nvSpPr>
          <p:cNvPr id="15370" name="Rectangle 9"/>
          <p:cNvSpPr>
            <a:spLocks noChangeArrowheads="1"/>
          </p:cNvSpPr>
          <p:nvPr/>
        </p:nvSpPr>
        <p:spPr bwMode="auto">
          <a:xfrm>
            <a:off x="474663" y="1008063"/>
            <a:ext cx="1808162" cy="519112"/>
          </a:xfrm>
          <a:prstGeom prst="rect">
            <a:avLst/>
          </a:prstGeom>
          <a:noFill/>
          <a:ln w="15875" algn="ctr">
            <a:noFill/>
            <a:miter lim="800000"/>
            <a:headEnd/>
            <a:tailEnd/>
          </a:ln>
        </p:spPr>
        <p:txBody>
          <a:bodyPr wrap="none" anchor="ctr">
            <a:spAutoFit/>
          </a:bodyPr>
          <a:lstStyle/>
          <a:p>
            <a:pPr algn="l"/>
            <a:r>
              <a:rPr lang="en-US">
                <a:solidFill>
                  <a:srgbClr val="FF0000"/>
                </a:solidFill>
              </a:rPr>
              <a:t>Equation</a:t>
            </a:r>
            <a:r>
              <a:rPr lang="en-US" b="1">
                <a:solidFill>
                  <a:srgbClr val="FF0000"/>
                </a:solidFill>
              </a:rPr>
              <a:t>:</a:t>
            </a:r>
            <a:r>
              <a:rPr lang="en-US">
                <a:solidFill>
                  <a:srgbClr val="FF0000"/>
                </a:solidFill>
              </a:rPr>
              <a:t> </a:t>
            </a:r>
          </a:p>
        </p:txBody>
      </p:sp>
      <p:sp>
        <p:nvSpPr>
          <p:cNvPr id="475146" name="Rectangle 10"/>
          <p:cNvSpPr>
            <a:spLocks noChangeArrowheads="1"/>
          </p:cNvSpPr>
          <p:nvPr/>
        </p:nvSpPr>
        <p:spPr bwMode="auto">
          <a:xfrm>
            <a:off x="4524375" y="954088"/>
            <a:ext cx="4308475" cy="946150"/>
          </a:xfrm>
          <a:prstGeom prst="rect">
            <a:avLst/>
          </a:prstGeom>
          <a:noFill/>
          <a:ln w="15875" algn="ctr">
            <a:noFill/>
            <a:miter lim="800000"/>
            <a:headEnd/>
            <a:tailEnd/>
          </a:ln>
        </p:spPr>
        <p:txBody>
          <a:bodyPr wrap="none" anchor="ctr">
            <a:spAutoFit/>
          </a:bodyPr>
          <a:lstStyle/>
          <a:p>
            <a:pPr algn="l"/>
            <a:r>
              <a:rPr lang="en-US">
                <a:solidFill>
                  <a:srgbClr val="FF0000"/>
                </a:solidFill>
              </a:rPr>
              <a:t>P = power rating /</a:t>
            </a:r>
          </a:p>
          <a:p>
            <a:pPr algn="l"/>
            <a:r>
              <a:rPr lang="en-US">
                <a:solidFill>
                  <a:srgbClr val="FF0000"/>
                </a:solidFill>
              </a:rPr>
              <a:t>      </a:t>
            </a:r>
            <a:r>
              <a:rPr lang="en-US" sz="1400">
                <a:solidFill>
                  <a:srgbClr val="FF0000"/>
                </a:solidFill>
              </a:rPr>
              <a:t> </a:t>
            </a:r>
            <a:r>
              <a:rPr lang="en-US">
                <a:solidFill>
                  <a:srgbClr val="FF0000"/>
                </a:solidFill>
              </a:rPr>
              <a:t>power consumed </a:t>
            </a:r>
            <a:r>
              <a:rPr lang="en-US">
                <a:solidFill>
                  <a:srgbClr val="000000"/>
                </a:solidFill>
              </a:rPr>
              <a:t>(W)</a:t>
            </a:r>
            <a:r>
              <a:rPr lang="en-US">
                <a:solidFill>
                  <a:srgbClr val="FF0000"/>
                </a:solidFill>
              </a:rPr>
              <a:t> </a:t>
            </a:r>
          </a:p>
        </p:txBody>
      </p:sp>
      <p:sp>
        <p:nvSpPr>
          <p:cNvPr id="475147" name="Rectangle 11"/>
          <p:cNvSpPr>
            <a:spLocks noChangeArrowheads="1"/>
          </p:cNvSpPr>
          <p:nvPr/>
        </p:nvSpPr>
        <p:spPr bwMode="auto">
          <a:xfrm>
            <a:off x="317500" y="2044700"/>
            <a:ext cx="6988175" cy="946150"/>
          </a:xfrm>
          <a:prstGeom prst="rect">
            <a:avLst/>
          </a:prstGeom>
          <a:noFill/>
          <a:ln w="15875" algn="ctr">
            <a:noFill/>
            <a:miter lim="800000"/>
            <a:headEnd/>
            <a:tailEnd/>
          </a:ln>
        </p:spPr>
        <p:txBody>
          <a:bodyPr wrap="none" anchor="ctr">
            <a:spAutoFit/>
          </a:bodyPr>
          <a:lstStyle/>
          <a:p>
            <a:pPr algn="l"/>
            <a:r>
              <a:rPr lang="en-US">
                <a:solidFill>
                  <a:srgbClr val="FF0000"/>
                </a:solidFill>
              </a:rPr>
              <a:t>A microwave has power rating 1.0 x 10</a:t>
            </a:r>
            <a:r>
              <a:rPr lang="en-US" baseline="30000">
                <a:solidFill>
                  <a:srgbClr val="FF0000"/>
                </a:solidFill>
              </a:rPr>
              <a:t>3</a:t>
            </a:r>
            <a:r>
              <a:rPr lang="en-US">
                <a:solidFill>
                  <a:srgbClr val="FF0000"/>
                </a:solidFill>
              </a:rPr>
              <a:t> W.</a:t>
            </a:r>
          </a:p>
          <a:p>
            <a:pPr algn="l"/>
            <a:r>
              <a:rPr lang="en-US">
                <a:solidFill>
                  <a:srgbClr val="FF0000"/>
                </a:solidFill>
              </a:rPr>
              <a:t>What current flows through it?</a:t>
            </a:r>
          </a:p>
        </p:txBody>
      </p:sp>
      <p:sp>
        <p:nvSpPr>
          <p:cNvPr id="475148" name="Rectangle 12"/>
          <p:cNvSpPr>
            <a:spLocks noChangeArrowheads="1"/>
          </p:cNvSpPr>
          <p:nvPr/>
        </p:nvSpPr>
        <p:spPr bwMode="auto">
          <a:xfrm>
            <a:off x="301625" y="5030788"/>
            <a:ext cx="8556625" cy="519112"/>
          </a:xfrm>
          <a:prstGeom prst="rect">
            <a:avLst/>
          </a:prstGeom>
          <a:noFill/>
          <a:ln w="15875" algn="ctr">
            <a:noFill/>
            <a:miter lim="800000"/>
            <a:headEnd/>
            <a:tailEnd/>
          </a:ln>
        </p:spPr>
        <p:txBody>
          <a:bodyPr wrap="none" anchor="ctr">
            <a:spAutoFit/>
          </a:bodyPr>
          <a:lstStyle/>
          <a:p>
            <a:pPr algn="l"/>
            <a:r>
              <a:rPr lang="en-US">
                <a:solidFill>
                  <a:srgbClr val="FF0000"/>
                </a:solidFill>
              </a:rPr>
              <a:t>A refrigerator “pulls” 6.25 A. What is its power rating?</a:t>
            </a:r>
          </a:p>
        </p:txBody>
      </p:sp>
      <p:sp>
        <p:nvSpPr>
          <p:cNvPr id="475149" name="Text Box 13"/>
          <p:cNvSpPr txBox="1">
            <a:spLocks noChangeArrowheads="1"/>
          </p:cNvSpPr>
          <p:nvPr/>
        </p:nvSpPr>
        <p:spPr bwMode="auto">
          <a:xfrm>
            <a:off x="2566988" y="990600"/>
            <a:ext cx="1476375" cy="519113"/>
          </a:xfrm>
          <a:prstGeom prst="rect">
            <a:avLst/>
          </a:prstGeom>
          <a:noFill/>
          <a:ln w="9525">
            <a:noFill/>
            <a:miter lim="800000"/>
            <a:headEnd/>
            <a:tailEnd/>
          </a:ln>
        </p:spPr>
        <p:txBody>
          <a:bodyPr wrap="none">
            <a:spAutoFit/>
          </a:bodyPr>
          <a:lstStyle/>
          <a:p>
            <a:pPr algn="l"/>
            <a:r>
              <a:rPr lang="en-US">
                <a:solidFill>
                  <a:srgbClr val="000000"/>
                </a:solidFill>
              </a:rPr>
              <a:t>P = I </a:t>
            </a:r>
            <a:r>
              <a:rPr lang="en-US">
                <a:solidFill>
                  <a:srgbClr val="000000"/>
                </a:solidFill>
                <a:latin typeface="Symbol" pitchFamily="18" charset="2"/>
              </a:rPr>
              <a:t>D</a:t>
            </a:r>
            <a:r>
              <a:rPr lang="en-US">
                <a:solidFill>
                  <a:srgbClr val="000000"/>
                </a:solidFill>
              </a:rPr>
              <a:t>V</a:t>
            </a:r>
          </a:p>
        </p:txBody>
      </p:sp>
      <p:graphicFrame>
        <p:nvGraphicFramePr>
          <p:cNvPr id="475150" name="Object 14"/>
          <p:cNvGraphicFramePr>
            <a:graphicFrameLocks noChangeAspect="1"/>
          </p:cNvGraphicFramePr>
          <p:nvPr/>
        </p:nvGraphicFramePr>
        <p:xfrm>
          <a:off x="908050" y="4008438"/>
          <a:ext cx="1143000" cy="841375"/>
        </p:xfrm>
        <a:graphic>
          <a:graphicData uri="http://schemas.openxmlformats.org/presentationml/2006/ole">
            <mc:AlternateContent xmlns:mc="http://schemas.openxmlformats.org/markup-compatibility/2006">
              <mc:Choice xmlns:v="urn:schemas-microsoft-com:vml" Requires="v">
                <p:oleObj spid="_x0000_s22586" name="Equation" r:id="rId4" imgW="1143000" imgH="838080" progId="Equation.3">
                  <p:embed/>
                </p:oleObj>
              </mc:Choice>
              <mc:Fallback>
                <p:oleObj name="Equation" r:id="rId4" imgW="114300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050" y="4008438"/>
                        <a:ext cx="11430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5152" name="Text Box 16"/>
          <p:cNvSpPr txBox="1">
            <a:spLocks noChangeArrowheads="1"/>
          </p:cNvSpPr>
          <p:nvPr/>
        </p:nvSpPr>
        <p:spPr bwMode="auto">
          <a:xfrm>
            <a:off x="896938" y="3228975"/>
            <a:ext cx="1476375" cy="519113"/>
          </a:xfrm>
          <a:prstGeom prst="rect">
            <a:avLst/>
          </a:prstGeom>
          <a:noFill/>
          <a:ln w="9525">
            <a:noFill/>
            <a:miter lim="800000"/>
            <a:headEnd/>
            <a:tailEnd/>
          </a:ln>
        </p:spPr>
        <p:txBody>
          <a:bodyPr wrap="none">
            <a:spAutoFit/>
          </a:bodyPr>
          <a:lstStyle/>
          <a:p>
            <a:pPr algn="l"/>
            <a:r>
              <a:rPr lang="en-US">
                <a:solidFill>
                  <a:srgbClr val="000000"/>
                </a:solidFill>
              </a:rPr>
              <a:t>P = I </a:t>
            </a:r>
            <a:r>
              <a:rPr lang="en-US">
                <a:solidFill>
                  <a:srgbClr val="000000"/>
                </a:solidFill>
                <a:latin typeface="Symbol" pitchFamily="18" charset="2"/>
              </a:rPr>
              <a:t>D</a:t>
            </a:r>
            <a:r>
              <a:rPr lang="en-US">
                <a:solidFill>
                  <a:srgbClr val="000000"/>
                </a:solidFill>
              </a:rPr>
              <a:t>V</a:t>
            </a:r>
          </a:p>
        </p:txBody>
      </p:sp>
      <p:graphicFrame>
        <p:nvGraphicFramePr>
          <p:cNvPr id="475153" name="Object 17"/>
          <p:cNvGraphicFramePr>
            <a:graphicFrameLocks noChangeAspect="1"/>
          </p:cNvGraphicFramePr>
          <p:nvPr/>
        </p:nvGraphicFramePr>
        <p:xfrm>
          <a:off x="2233613" y="3970338"/>
          <a:ext cx="2222500" cy="879475"/>
        </p:xfrm>
        <a:graphic>
          <a:graphicData uri="http://schemas.openxmlformats.org/presentationml/2006/ole">
            <mc:AlternateContent xmlns:mc="http://schemas.openxmlformats.org/markup-compatibility/2006">
              <mc:Choice xmlns:v="urn:schemas-microsoft-com:vml" Requires="v">
                <p:oleObj spid="_x0000_s22587" name="Equation" r:id="rId6" imgW="2222280" imgH="876240" progId="Equation.3">
                  <p:embed/>
                </p:oleObj>
              </mc:Choice>
              <mc:Fallback>
                <p:oleObj name="Equation" r:id="rId6" imgW="2222280" imgH="876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13" y="3970338"/>
                        <a:ext cx="2222500"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5154" name="Text Box 18"/>
          <p:cNvSpPr txBox="1">
            <a:spLocks noChangeArrowheads="1"/>
          </p:cNvSpPr>
          <p:nvPr/>
        </p:nvSpPr>
        <p:spPr bwMode="auto">
          <a:xfrm>
            <a:off x="4606925" y="4168775"/>
            <a:ext cx="1517650" cy="519113"/>
          </a:xfrm>
          <a:prstGeom prst="rect">
            <a:avLst/>
          </a:prstGeom>
          <a:noFill/>
          <a:ln w="9525">
            <a:noFill/>
            <a:miter lim="800000"/>
            <a:headEnd/>
            <a:tailEnd/>
          </a:ln>
        </p:spPr>
        <p:txBody>
          <a:bodyPr wrap="none">
            <a:spAutoFit/>
          </a:bodyPr>
          <a:lstStyle/>
          <a:p>
            <a:pPr algn="l"/>
            <a:r>
              <a:rPr lang="en-US">
                <a:solidFill>
                  <a:srgbClr val="000000"/>
                </a:solidFill>
              </a:rPr>
              <a:t>=   8.3 A</a:t>
            </a:r>
          </a:p>
        </p:txBody>
      </p:sp>
      <p:sp>
        <p:nvSpPr>
          <p:cNvPr id="475155" name="Text Box 19"/>
          <p:cNvSpPr txBox="1">
            <a:spLocks noChangeArrowheads="1"/>
          </p:cNvSpPr>
          <p:nvPr/>
        </p:nvSpPr>
        <p:spPr bwMode="auto">
          <a:xfrm>
            <a:off x="1511300" y="5846763"/>
            <a:ext cx="1476375" cy="519112"/>
          </a:xfrm>
          <a:prstGeom prst="rect">
            <a:avLst/>
          </a:prstGeom>
          <a:noFill/>
          <a:ln w="9525">
            <a:noFill/>
            <a:miter lim="800000"/>
            <a:headEnd/>
            <a:tailEnd/>
          </a:ln>
        </p:spPr>
        <p:txBody>
          <a:bodyPr wrap="none">
            <a:spAutoFit/>
          </a:bodyPr>
          <a:lstStyle/>
          <a:p>
            <a:pPr algn="l"/>
            <a:r>
              <a:rPr lang="en-US">
                <a:solidFill>
                  <a:srgbClr val="000000"/>
                </a:solidFill>
              </a:rPr>
              <a:t>P = I </a:t>
            </a:r>
            <a:r>
              <a:rPr lang="en-US">
                <a:solidFill>
                  <a:srgbClr val="000000"/>
                </a:solidFill>
                <a:latin typeface="Symbol" pitchFamily="18" charset="2"/>
              </a:rPr>
              <a:t>D</a:t>
            </a:r>
            <a:r>
              <a:rPr lang="en-US">
                <a:solidFill>
                  <a:srgbClr val="000000"/>
                </a:solidFill>
              </a:rPr>
              <a:t>V</a:t>
            </a:r>
          </a:p>
        </p:txBody>
      </p:sp>
      <p:sp>
        <p:nvSpPr>
          <p:cNvPr id="475156" name="Text Box 20"/>
          <p:cNvSpPr txBox="1">
            <a:spLocks noChangeArrowheads="1"/>
          </p:cNvSpPr>
          <p:nvPr/>
        </p:nvSpPr>
        <p:spPr bwMode="auto">
          <a:xfrm>
            <a:off x="2924175" y="5846763"/>
            <a:ext cx="2786063" cy="519112"/>
          </a:xfrm>
          <a:prstGeom prst="rect">
            <a:avLst/>
          </a:prstGeom>
          <a:noFill/>
          <a:ln w="9525">
            <a:noFill/>
            <a:miter lim="800000"/>
            <a:headEnd/>
            <a:tailEnd/>
          </a:ln>
        </p:spPr>
        <p:txBody>
          <a:bodyPr wrap="none">
            <a:spAutoFit/>
          </a:bodyPr>
          <a:lstStyle/>
          <a:p>
            <a:pPr algn="l"/>
            <a:r>
              <a:rPr lang="en-US">
                <a:solidFill>
                  <a:srgbClr val="000000"/>
                </a:solidFill>
              </a:rPr>
              <a:t>= 6.25 A (120 V)</a:t>
            </a:r>
          </a:p>
        </p:txBody>
      </p:sp>
      <p:sp>
        <p:nvSpPr>
          <p:cNvPr id="475157" name="Text Box 21"/>
          <p:cNvSpPr txBox="1">
            <a:spLocks noChangeArrowheads="1"/>
          </p:cNvSpPr>
          <p:nvPr/>
        </p:nvSpPr>
        <p:spPr bwMode="auto">
          <a:xfrm>
            <a:off x="5753100" y="5846763"/>
            <a:ext cx="1716088" cy="519112"/>
          </a:xfrm>
          <a:prstGeom prst="rect">
            <a:avLst/>
          </a:prstGeom>
          <a:noFill/>
          <a:ln w="9525">
            <a:noFill/>
            <a:miter lim="800000"/>
            <a:headEnd/>
            <a:tailEnd/>
          </a:ln>
        </p:spPr>
        <p:txBody>
          <a:bodyPr wrap="none">
            <a:spAutoFit/>
          </a:bodyPr>
          <a:lstStyle/>
          <a:p>
            <a:pPr algn="l"/>
            <a:r>
              <a:rPr lang="en-US">
                <a:solidFill>
                  <a:srgbClr val="000000"/>
                </a:solidFill>
              </a:rPr>
              <a:t>=   750 W</a:t>
            </a:r>
          </a:p>
        </p:txBody>
      </p:sp>
      <p:sp>
        <p:nvSpPr>
          <p:cNvPr id="20" name="Rectangle 19"/>
          <p:cNvSpPr>
            <a:spLocks noChangeArrowheads="1"/>
          </p:cNvSpPr>
          <p:nvPr/>
        </p:nvSpPr>
        <p:spPr bwMode="auto">
          <a:xfrm>
            <a:off x="8051800" y="1377950"/>
            <a:ext cx="652463" cy="665163"/>
          </a:xfrm>
          <a:prstGeom prst="rect">
            <a:avLst/>
          </a:prstGeom>
          <a:solidFill>
            <a:schemeClr val="bg1"/>
          </a:solidFill>
          <a:ln w="15875" algn="ctr">
            <a:noFill/>
            <a:round/>
            <a:headEnd/>
            <a:tailEnd/>
          </a:ln>
        </p:spPr>
        <p:txBody>
          <a:bodyPr wrap="none">
            <a:spAutoFit/>
          </a:bodyPr>
          <a:lstStyle/>
          <a:p>
            <a:endParaRPr lang="en-US">
              <a:solidFill>
                <a:srgbClr val="000000"/>
              </a:solidFill>
            </a:endParaRPr>
          </a:p>
        </p:txBody>
      </p:sp>
    </p:spTree>
    <p:extLst>
      <p:ext uri="{BB962C8B-B14F-4D97-AF65-F5344CB8AC3E}">
        <p14:creationId xmlns:p14="http://schemas.microsoft.com/office/powerpoint/2010/main" val="442182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75149"/>
                                        </p:tgtEl>
                                        <p:attrNameLst>
                                          <p:attrName>style.visibility</p:attrName>
                                        </p:attrNameLst>
                                      </p:cBhvr>
                                      <p:to>
                                        <p:strVal val="visible"/>
                                      </p:to>
                                    </p:set>
                                    <p:animEffect transition="in" filter="fade">
                                      <p:cBhvr>
                                        <p:cTn id="7" dur="2000"/>
                                        <p:tgtEl>
                                          <p:spTgt spid="475149"/>
                                        </p:tgtEl>
                                      </p:cBhvr>
                                    </p:animEffect>
                                    <p:anim calcmode="lin" valueType="num">
                                      <p:cBhvr>
                                        <p:cTn id="8" dur="2000" fill="hold"/>
                                        <p:tgtEl>
                                          <p:spTgt spid="475149"/>
                                        </p:tgtEl>
                                        <p:attrNameLst>
                                          <p:attrName>style.rotation</p:attrName>
                                        </p:attrNameLst>
                                      </p:cBhvr>
                                      <p:tavLst>
                                        <p:tav tm="0">
                                          <p:val>
                                            <p:fltVal val="720"/>
                                          </p:val>
                                        </p:tav>
                                        <p:tav tm="100000">
                                          <p:val>
                                            <p:fltVal val="0"/>
                                          </p:val>
                                        </p:tav>
                                      </p:tavLst>
                                    </p:anim>
                                    <p:anim calcmode="lin" valueType="num">
                                      <p:cBhvr>
                                        <p:cTn id="9" dur="2000" fill="hold"/>
                                        <p:tgtEl>
                                          <p:spTgt spid="475149"/>
                                        </p:tgtEl>
                                        <p:attrNameLst>
                                          <p:attrName>ppt_h</p:attrName>
                                        </p:attrNameLst>
                                      </p:cBhvr>
                                      <p:tavLst>
                                        <p:tav tm="0">
                                          <p:val>
                                            <p:fltVal val="0"/>
                                          </p:val>
                                        </p:tav>
                                        <p:tav tm="100000">
                                          <p:val>
                                            <p:strVal val="#ppt_h"/>
                                          </p:val>
                                        </p:tav>
                                      </p:tavLst>
                                    </p:anim>
                                    <p:anim calcmode="lin" valueType="num">
                                      <p:cBhvr>
                                        <p:cTn id="10" dur="2000" fill="hold"/>
                                        <p:tgtEl>
                                          <p:spTgt spid="475149"/>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475141"/>
                                        </p:tgtEl>
                                        <p:attrNameLst>
                                          <p:attrName>style.visibility</p:attrName>
                                        </p:attrNameLst>
                                      </p:cBhvr>
                                      <p:to>
                                        <p:strVal val="visible"/>
                                      </p:to>
                                    </p:set>
                                    <p:animEffect transition="in" filter="dissolve">
                                      <p:cBhvr>
                                        <p:cTn id="14" dur="500"/>
                                        <p:tgtEl>
                                          <p:spTgt spid="475141"/>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par>
                          <p:cTn id="18" fill="hold">
                            <p:stCondLst>
                              <p:cond delay="2500"/>
                            </p:stCondLst>
                            <p:childTnLst>
                              <p:par>
                                <p:cTn id="19" presetID="45" presetClass="entr" presetSubtype="0" fill="hold" grpId="0" nodeType="afterEffect">
                                  <p:stCondLst>
                                    <p:cond delay="0"/>
                                  </p:stCondLst>
                                  <p:iterate type="lt">
                                    <p:tmPct val="10000"/>
                                  </p:iterate>
                                  <p:childTnLst>
                                    <p:set>
                                      <p:cBhvr>
                                        <p:cTn id="20" dur="1" fill="hold">
                                          <p:stCondLst>
                                            <p:cond delay="0"/>
                                          </p:stCondLst>
                                        </p:cTn>
                                        <p:tgtEl>
                                          <p:spTgt spid="475146"/>
                                        </p:tgtEl>
                                        <p:attrNameLst>
                                          <p:attrName>style.visibility</p:attrName>
                                        </p:attrNameLst>
                                      </p:cBhvr>
                                      <p:to>
                                        <p:strVal val="visible"/>
                                      </p:to>
                                    </p:set>
                                    <p:animEffect transition="in" filter="fade">
                                      <p:cBhvr>
                                        <p:cTn id="21" dur="2000"/>
                                        <p:tgtEl>
                                          <p:spTgt spid="475146"/>
                                        </p:tgtEl>
                                      </p:cBhvr>
                                    </p:animEffect>
                                    <p:anim calcmode="lin" valueType="num">
                                      <p:cBhvr>
                                        <p:cTn id="22" dur="2000" fill="hold"/>
                                        <p:tgtEl>
                                          <p:spTgt spid="475146"/>
                                        </p:tgtEl>
                                        <p:attrNameLst>
                                          <p:attrName>ppt_w</p:attrName>
                                        </p:attrNameLst>
                                      </p:cBhvr>
                                      <p:tavLst>
                                        <p:tav tm="0" fmla="#ppt_w*sin(2.5*pi*$)">
                                          <p:val>
                                            <p:fltVal val="0"/>
                                          </p:val>
                                        </p:tav>
                                        <p:tav tm="100000">
                                          <p:val>
                                            <p:fltVal val="1"/>
                                          </p:val>
                                        </p:tav>
                                      </p:tavLst>
                                    </p:anim>
                                    <p:anim calcmode="lin" valueType="num">
                                      <p:cBhvr>
                                        <p:cTn id="23" dur="2000" fill="hold"/>
                                        <p:tgtEl>
                                          <p:spTgt spid="47514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8" presetClass="exit" presetSubtype="16" fill="hold" grpId="0" nodeType="clickEffect">
                                  <p:stCondLst>
                                    <p:cond delay="0"/>
                                  </p:stCondLst>
                                  <p:childTnLst>
                                    <p:animEffect transition="out" filter="diamond(in)">
                                      <p:cBhvr>
                                        <p:cTn id="27" dur="2000"/>
                                        <p:tgtEl>
                                          <p:spTgt spid="20"/>
                                        </p:tgtEl>
                                      </p:cBhvr>
                                    </p:animEffect>
                                    <p:set>
                                      <p:cBhvr>
                                        <p:cTn id="28" dur="1" fill="hold">
                                          <p:stCondLst>
                                            <p:cond delay="1999"/>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475147"/>
                                        </p:tgtEl>
                                        <p:attrNameLst>
                                          <p:attrName>style.visibility</p:attrName>
                                        </p:attrNameLst>
                                      </p:cBhvr>
                                      <p:to>
                                        <p:strVal val="visible"/>
                                      </p:to>
                                    </p:set>
                                    <p:anim from="(-#ppt_w/2)" to="(#ppt_x)" calcmode="lin" valueType="num">
                                      <p:cBhvr>
                                        <p:cTn id="33" dur="600" fill="hold">
                                          <p:stCondLst>
                                            <p:cond delay="0"/>
                                          </p:stCondLst>
                                        </p:cTn>
                                        <p:tgtEl>
                                          <p:spTgt spid="475147"/>
                                        </p:tgtEl>
                                        <p:attrNameLst>
                                          <p:attrName>ppt_x</p:attrName>
                                        </p:attrNameLst>
                                      </p:cBhvr>
                                    </p:anim>
                                    <p:anim from="0" to="-1.0" calcmode="lin" valueType="num">
                                      <p:cBhvr>
                                        <p:cTn id="34" dur="200" decel="50000" autoRev="1" fill="hold">
                                          <p:stCondLst>
                                            <p:cond delay="600"/>
                                          </p:stCondLst>
                                        </p:cTn>
                                        <p:tgtEl>
                                          <p:spTgt spid="475147"/>
                                        </p:tgtEl>
                                        <p:attrNameLst>
                                          <p:attrName>xshear</p:attrName>
                                        </p:attrNameLst>
                                      </p:cBhvr>
                                    </p:anim>
                                    <p:animScale>
                                      <p:cBhvr>
                                        <p:cTn id="35" dur="200" decel="100000" autoRev="1" fill="hold">
                                          <p:stCondLst>
                                            <p:cond delay="600"/>
                                          </p:stCondLst>
                                        </p:cTn>
                                        <p:tgtEl>
                                          <p:spTgt spid="475147"/>
                                        </p:tgtEl>
                                      </p:cBhvr>
                                      <p:from x="100000" y="100000"/>
                                      <p:to x="80000" y="100000"/>
                                    </p:animScale>
                                    <p:anim by="(#ppt_h/3+#ppt_w*0.1)" calcmode="lin" valueType="num">
                                      <p:cBhvr additive="sum">
                                        <p:cTn id="36" dur="200" decel="100000" autoRev="1" fill="hold">
                                          <p:stCondLst>
                                            <p:cond delay="600"/>
                                          </p:stCondLst>
                                        </p:cTn>
                                        <p:tgtEl>
                                          <p:spTgt spid="475147"/>
                                        </p:tgtEl>
                                        <p:attrNameLst>
                                          <p:attrName>ppt_x</p:attrName>
                                        </p:attrNameLst>
                                      </p:cBhvr>
                                    </p:anim>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grpId="0" nodeType="clickEffect">
                                  <p:stCondLst>
                                    <p:cond delay="0"/>
                                  </p:stCondLst>
                                  <p:childTnLst>
                                    <p:set>
                                      <p:cBhvr>
                                        <p:cTn id="43" dur="1" fill="hold">
                                          <p:stCondLst>
                                            <p:cond delay="0"/>
                                          </p:stCondLst>
                                        </p:cTn>
                                        <p:tgtEl>
                                          <p:spTgt spid="475152"/>
                                        </p:tgtEl>
                                        <p:attrNameLst>
                                          <p:attrName>style.visibility</p:attrName>
                                        </p:attrNameLst>
                                      </p:cBhvr>
                                      <p:to>
                                        <p:strVal val="visible"/>
                                      </p:to>
                                    </p:set>
                                    <p:animEffect transition="in" filter="fade">
                                      <p:cBhvr>
                                        <p:cTn id="44" dur="2000"/>
                                        <p:tgtEl>
                                          <p:spTgt spid="475152"/>
                                        </p:tgtEl>
                                      </p:cBhvr>
                                    </p:animEffect>
                                    <p:anim calcmode="lin" valueType="num">
                                      <p:cBhvr>
                                        <p:cTn id="45" dur="2000" fill="hold"/>
                                        <p:tgtEl>
                                          <p:spTgt spid="475152"/>
                                        </p:tgtEl>
                                        <p:attrNameLst>
                                          <p:attrName>style.rotation</p:attrName>
                                        </p:attrNameLst>
                                      </p:cBhvr>
                                      <p:tavLst>
                                        <p:tav tm="0">
                                          <p:val>
                                            <p:fltVal val="720"/>
                                          </p:val>
                                        </p:tav>
                                        <p:tav tm="100000">
                                          <p:val>
                                            <p:fltVal val="0"/>
                                          </p:val>
                                        </p:tav>
                                      </p:tavLst>
                                    </p:anim>
                                    <p:anim calcmode="lin" valueType="num">
                                      <p:cBhvr>
                                        <p:cTn id="46" dur="2000" fill="hold"/>
                                        <p:tgtEl>
                                          <p:spTgt spid="475152"/>
                                        </p:tgtEl>
                                        <p:attrNameLst>
                                          <p:attrName>ppt_h</p:attrName>
                                        </p:attrNameLst>
                                      </p:cBhvr>
                                      <p:tavLst>
                                        <p:tav tm="0">
                                          <p:val>
                                            <p:fltVal val="0"/>
                                          </p:val>
                                        </p:tav>
                                        <p:tav tm="100000">
                                          <p:val>
                                            <p:strVal val="#ppt_h"/>
                                          </p:val>
                                        </p:tav>
                                      </p:tavLst>
                                    </p:anim>
                                    <p:anim calcmode="lin" valueType="num">
                                      <p:cBhvr>
                                        <p:cTn id="47" dur="2000" fill="hold"/>
                                        <p:tgtEl>
                                          <p:spTgt spid="475152"/>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475150"/>
                                        </p:tgtEl>
                                        <p:attrNameLst>
                                          <p:attrName>style.visibility</p:attrName>
                                        </p:attrNameLst>
                                      </p:cBhvr>
                                      <p:to>
                                        <p:strVal val="visible"/>
                                      </p:to>
                                    </p:set>
                                    <p:animEffect transition="in" filter="fade">
                                      <p:cBhvr>
                                        <p:cTn id="52" dur="1000"/>
                                        <p:tgtEl>
                                          <p:spTgt spid="475150"/>
                                        </p:tgtEl>
                                      </p:cBhvr>
                                    </p:animEffect>
                                    <p:anim calcmode="lin" valueType="num">
                                      <p:cBhvr>
                                        <p:cTn id="53" dur="1000" fill="hold"/>
                                        <p:tgtEl>
                                          <p:spTgt spid="475150"/>
                                        </p:tgtEl>
                                        <p:attrNameLst>
                                          <p:attrName>ppt_x</p:attrName>
                                        </p:attrNameLst>
                                      </p:cBhvr>
                                      <p:tavLst>
                                        <p:tav tm="0">
                                          <p:val>
                                            <p:strVal val="#ppt_x"/>
                                          </p:val>
                                        </p:tav>
                                        <p:tav tm="100000">
                                          <p:val>
                                            <p:strVal val="#ppt_x"/>
                                          </p:val>
                                        </p:tav>
                                      </p:tavLst>
                                    </p:anim>
                                    <p:anim calcmode="lin" valueType="num">
                                      <p:cBhvr>
                                        <p:cTn id="54" dur="1000" fill="hold"/>
                                        <p:tgtEl>
                                          <p:spTgt spid="47515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475153"/>
                                        </p:tgtEl>
                                        <p:attrNameLst>
                                          <p:attrName>style.visibility</p:attrName>
                                        </p:attrNameLst>
                                      </p:cBhvr>
                                      <p:to>
                                        <p:strVal val="visible"/>
                                      </p:to>
                                    </p:set>
                                    <p:anim calcmode="lin" valueType="num">
                                      <p:cBhvr>
                                        <p:cTn id="59" dur="1000" fill="hold"/>
                                        <p:tgtEl>
                                          <p:spTgt spid="475153"/>
                                        </p:tgtEl>
                                        <p:attrNameLst>
                                          <p:attrName>ppt_x</p:attrName>
                                        </p:attrNameLst>
                                      </p:cBhvr>
                                      <p:tavLst>
                                        <p:tav tm="0">
                                          <p:val>
                                            <p:strVal val="#ppt_x-.2"/>
                                          </p:val>
                                        </p:tav>
                                        <p:tav tm="100000">
                                          <p:val>
                                            <p:strVal val="#ppt_x"/>
                                          </p:val>
                                        </p:tav>
                                      </p:tavLst>
                                    </p:anim>
                                    <p:anim calcmode="lin" valueType="num">
                                      <p:cBhvr>
                                        <p:cTn id="60" dur="1000" fill="hold"/>
                                        <p:tgtEl>
                                          <p:spTgt spid="475153"/>
                                        </p:tgtEl>
                                        <p:attrNameLst>
                                          <p:attrName>ppt_y</p:attrName>
                                        </p:attrNameLst>
                                      </p:cBhvr>
                                      <p:tavLst>
                                        <p:tav tm="0">
                                          <p:val>
                                            <p:strVal val="#ppt_y"/>
                                          </p:val>
                                        </p:tav>
                                        <p:tav tm="100000">
                                          <p:val>
                                            <p:strVal val="#ppt_y"/>
                                          </p:val>
                                        </p:tav>
                                      </p:tavLst>
                                    </p:anim>
                                    <p:animEffect transition="in" filter="wipe(right)" prLst="gradientSize: 0.1">
                                      <p:cBhvr>
                                        <p:cTn id="61" dur="1000"/>
                                        <p:tgtEl>
                                          <p:spTgt spid="475153"/>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475154"/>
                                        </p:tgtEl>
                                        <p:attrNameLst>
                                          <p:attrName>style.visibility</p:attrName>
                                        </p:attrNameLst>
                                      </p:cBhvr>
                                      <p:to>
                                        <p:strVal val="visible"/>
                                      </p:to>
                                    </p:set>
                                    <p:anim calcmode="lin" valueType="num">
                                      <p:cBhvr>
                                        <p:cTn id="66" dur="1000" fill="hold"/>
                                        <p:tgtEl>
                                          <p:spTgt spid="475154"/>
                                        </p:tgtEl>
                                        <p:attrNameLst>
                                          <p:attrName>ppt_x</p:attrName>
                                        </p:attrNameLst>
                                      </p:cBhvr>
                                      <p:tavLst>
                                        <p:tav tm="0">
                                          <p:val>
                                            <p:strVal val="#ppt_x-.2"/>
                                          </p:val>
                                        </p:tav>
                                        <p:tav tm="100000">
                                          <p:val>
                                            <p:strVal val="#ppt_x"/>
                                          </p:val>
                                        </p:tav>
                                      </p:tavLst>
                                    </p:anim>
                                    <p:anim calcmode="lin" valueType="num">
                                      <p:cBhvr>
                                        <p:cTn id="67" dur="1000" fill="hold"/>
                                        <p:tgtEl>
                                          <p:spTgt spid="475154"/>
                                        </p:tgtEl>
                                        <p:attrNameLst>
                                          <p:attrName>ppt_y</p:attrName>
                                        </p:attrNameLst>
                                      </p:cBhvr>
                                      <p:tavLst>
                                        <p:tav tm="0">
                                          <p:val>
                                            <p:strVal val="#ppt_y"/>
                                          </p:val>
                                        </p:tav>
                                        <p:tav tm="100000">
                                          <p:val>
                                            <p:strVal val="#ppt_y"/>
                                          </p:val>
                                        </p:tav>
                                      </p:tavLst>
                                    </p:anim>
                                    <p:animEffect transition="in" filter="wipe(right)" prLst="gradientSize: 0.1">
                                      <p:cBhvr>
                                        <p:cTn id="68" dur="1000"/>
                                        <p:tgtEl>
                                          <p:spTgt spid="475154"/>
                                        </p:tgtEl>
                                      </p:cBhvr>
                                    </p:animEffect>
                                  </p:childTnLst>
                                </p:cTn>
                              </p:par>
                            </p:childTnLst>
                          </p:cTn>
                        </p:par>
                        <p:par>
                          <p:cTn id="69" fill="hold">
                            <p:stCondLst>
                              <p:cond delay="1000"/>
                            </p:stCondLst>
                            <p:childTnLst>
                              <p:par>
                                <p:cTn id="70" presetID="9" presetClass="entr" presetSubtype="0" fill="hold" grpId="0" nodeType="afterEffect">
                                  <p:stCondLst>
                                    <p:cond delay="0"/>
                                  </p:stCondLst>
                                  <p:childTnLst>
                                    <p:set>
                                      <p:cBhvr>
                                        <p:cTn id="71" dur="1" fill="hold">
                                          <p:stCondLst>
                                            <p:cond delay="0"/>
                                          </p:stCondLst>
                                        </p:cTn>
                                        <p:tgtEl>
                                          <p:spTgt spid="475158"/>
                                        </p:tgtEl>
                                        <p:attrNameLst>
                                          <p:attrName>style.visibility</p:attrName>
                                        </p:attrNameLst>
                                      </p:cBhvr>
                                      <p:to>
                                        <p:strVal val="visible"/>
                                      </p:to>
                                    </p:set>
                                    <p:animEffect transition="in" filter="dissolve">
                                      <p:cBhvr>
                                        <p:cTn id="72" dur="500"/>
                                        <p:tgtEl>
                                          <p:spTgt spid="475158"/>
                                        </p:tgtEl>
                                      </p:cBhvr>
                                    </p:animEffect>
                                  </p:childTnLst>
                                </p:cTn>
                              </p:par>
                            </p:childTnLst>
                          </p:cTn>
                        </p:par>
                      </p:childTnLst>
                    </p:cTn>
                  </p:par>
                  <p:par>
                    <p:cTn id="73" fill="hold">
                      <p:stCondLst>
                        <p:cond delay="indefinite"/>
                      </p:stCondLst>
                      <p:childTnLst>
                        <p:par>
                          <p:cTn id="74" fill="hold">
                            <p:stCondLst>
                              <p:cond delay="0"/>
                            </p:stCondLst>
                            <p:childTnLst>
                              <p:par>
                                <p:cTn id="75" presetID="34" presetClass="entr" presetSubtype="0" fill="hold" grpId="0" nodeType="clickEffect">
                                  <p:stCondLst>
                                    <p:cond delay="0"/>
                                  </p:stCondLst>
                                  <p:childTnLst>
                                    <p:set>
                                      <p:cBhvr>
                                        <p:cTn id="76" dur="1" fill="hold">
                                          <p:stCondLst>
                                            <p:cond delay="0"/>
                                          </p:stCondLst>
                                        </p:cTn>
                                        <p:tgtEl>
                                          <p:spTgt spid="475148"/>
                                        </p:tgtEl>
                                        <p:attrNameLst>
                                          <p:attrName>style.visibility</p:attrName>
                                        </p:attrNameLst>
                                      </p:cBhvr>
                                      <p:to>
                                        <p:strVal val="visible"/>
                                      </p:to>
                                    </p:set>
                                    <p:anim from="(-#ppt_w/2)" to="(#ppt_x)" calcmode="lin" valueType="num">
                                      <p:cBhvr>
                                        <p:cTn id="77" dur="600" fill="hold">
                                          <p:stCondLst>
                                            <p:cond delay="0"/>
                                          </p:stCondLst>
                                        </p:cTn>
                                        <p:tgtEl>
                                          <p:spTgt spid="475148"/>
                                        </p:tgtEl>
                                        <p:attrNameLst>
                                          <p:attrName>ppt_x</p:attrName>
                                        </p:attrNameLst>
                                      </p:cBhvr>
                                    </p:anim>
                                    <p:anim from="0" to="-1.0" calcmode="lin" valueType="num">
                                      <p:cBhvr>
                                        <p:cTn id="78" dur="200" decel="50000" autoRev="1" fill="hold">
                                          <p:stCondLst>
                                            <p:cond delay="600"/>
                                          </p:stCondLst>
                                        </p:cTn>
                                        <p:tgtEl>
                                          <p:spTgt spid="475148"/>
                                        </p:tgtEl>
                                        <p:attrNameLst>
                                          <p:attrName>xshear</p:attrName>
                                        </p:attrNameLst>
                                      </p:cBhvr>
                                    </p:anim>
                                    <p:animScale>
                                      <p:cBhvr>
                                        <p:cTn id="79" dur="200" decel="100000" autoRev="1" fill="hold">
                                          <p:stCondLst>
                                            <p:cond delay="600"/>
                                          </p:stCondLst>
                                        </p:cTn>
                                        <p:tgtEl>
                                          <p:spTgt spid="475148"/>
                                        </p:tgtEl>
                                      </p:cBhvr>
                                      <p:from x="100000" y="100000"/>
                                      <p:to x="80000" y="100000"/>
                                    </p:animScale>
                                    <p:anim by="(#ppt_h/3+#ppt_w*0.1)" calcmode="lin" valueType="num">
                                      <p:cBhvr additive="sum">
                                        <p:cTn id="80" dur="200" decel="100000" autoRev="1" fill="hold">
                                          <p:stCondLst>
                                            <p:cond delay="600"/>
                                          </p:stCondLst>
                                        </p:cTn>
                                        <p:tgtEl>
                                          <p:spTgt spid="475148"/>
                                        </p:tgtEl>
                                        <p:attrNameLst>
                                          <p:attrName>ppt_x</p:attrName>
                                        </p:attrNameLst>
                                      </p:cBhvr>
                                    </p:anim>
                                  </p:childTnLst>
                                </p:cTn>
                              </p:par>
                            </p:childTnLst>
                          </p:cTn>
                        </p:par>
                      </p:childTnLst>
                    </p:cTn>
                  </p:par>
                  <p:par>
                    <p:cTn id="81" fill="hold">
                      <p:stCondLst>
                        <p:cond delay="indefinite"/>
                      </p:stCondLst>
                      <p:childTnLst>
                        <p:par>
                          <p:cTn id="82" fill="hold">
                            <p:stCondLst>
                              <p:cond delay="0"/>
                            </p:stCondLst>
                            <p:childTnLst>
                              <p:par>
                                <p:cTn id="83" presetID="35" presetClass="entr" presetSubtype="0" fill="hold" grpId="0" nodeType="clickEffect">
                                  <p:stCondLst>
                                    <p:cond delay="0"/>
                                  </p:stCondLst>
                                  <p:childTnLst>
                                    <p:set>
                                      <p:cBhvr>
                                        <p:cTn id="84" dur="1" fill="hold">
                                          <p:stCondLst>
                                            <p:cond delay="0"/>
                                          </p:stCondLst>
                                        </p:cTn>
                                        <p:tgtEl>
                                          <p:spTgt spid="475155"/>
                                        </p:tgtEl>
                                        <p:attrNameLst>
                                          <p:attrName>style.visibility</p:attrName>
                                        </p:attrNameLst>
                                      </p:cBhvr>
                                      <p:to>
                                        <p:strVal val="visible"/>
                                      </p:to>
                                    </p:set>
                                    <p:animEffect transition="in" filter="fade">
                                      <p:cBhvr>
                                        <p:cTn id="85" dur="2000"/>
                                        <p:tgtEl>
                                          <p:spTgt spid="475155"/>
                                        </p:tgtEl>
                                      </p:cBhvr>
                                    </p:animEffect>
                                    <p:anim calcmode="lin" valueType="num">
                                      <p:cBhvr>
                                        <p:cTn id="86" dur="2000" fill="hold"/>
                                        <p:tgtEl>
                                          <p:spTgt spid="475155"/>
                                        </p:tgtEl>
                                        <p:attrNameLst>
                                          <p:attrName>style.rotation</p:attrName>
                                        </p:attrNameLst>
                                      </p:cBhvr>
                                      <p:tavLst>
                                        <p:tav tm="0">
                                          <p:val>
                                            <p:fltVal val="720"/>
                                          </p:val>
                                        </p:tav>
                                        <p:tav tm="100000">
                                          <p:val>
                                            <p:fltVal val="0"/>
                                          </p:val>
                                        </p:tav>
                                      </p:tavLst>
                                    </p:anim>
                                    <p:anim calcmode="lin" valueType="num">
                                      <p:cBhvr>
                                        <p:cTn id="87" dur="2000" fill="hold"/>
                                        <p:tgtEl>
                                          <p:spTgt spid="475155"/>
                                        </p:tgtEl>
                                        <p:attrNameLst>
                                          <p:attrName>ppt_h</p:attrName>
                                        </p:attrNameLst>
                                      </p:cBhvr>
                                      <p:tavLst>
                                        <p:tav tm="0">
                                          <p:val>
                                            <p:fltVal val="0"/>
                                          </p:val>
                                        </p:tav>
                                        <p:tav tm="100000">
                                          <p:val>
                                            <p:strVal val="#ppt_h"/>
                                          </p:val>
                                        </p:tav>
                                      </p:tavLst>
                                    </p:anim>
                                    <p:anim calcmode="lin" valueType="num">
                                      <p:cBhvr>
                                        <p:cTn id="88" dur="2000" fill="hold"/>
                                        <p:tgtEl>
                                          <p:spTgt spid="475155"/>
                                        </p:tgtEl>
                                        <p:attrNameLst>
                                          <p:attrName>ppt_w</p:attrName>
                                        </p:attrNameLst>
                                      </p:cBhvr>
                                      <p:tavLst>
                                        <p:tav tm="0">
                                          <p:val>
                                            <p:fltVal val="0"/>
                                          </p:val>
                                        </p:tav>
                                        <p:tav tm="100000">
                                          <p:val>
                                            <p:strVal val="#ppt_w"/>
                                          </p:val>
                                        </p:tav>
                                      </p:tavLst>
                                    </p:anim>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grpId="0" nodeType="clickEffect">
                                  <p:stCondLst>
                                    <p:cond delay="0"/>
                                  </p:stCondLst>
                                  <p:childTnLst>
                                    <p:set>
                                      <p:cBhvr>
                                        <p:cTn id="92" dur="1" fill="hold">
                                          <p:stCondLst>
                                            <p:cond delay="0"/>
                                          </p:stCondLst>
                                        </p:cTn>
                                        <p:tgtEl>
                                          <p:spTgt spid="475156"/>
                                        </p:tgtEl>
                                        <p:attrNameLst>
                                          <p:attrName>style.visibility</p:attrName>
                                        </p:attrNameLst>
                                      </p:cBhvr>
                                      <p:to>
                                        <p:strVal val="visible"/>
                                      </p:to>
                                    </p:set>
                                    <p:anim calcmode="lin" valueType="num">
                                      <p:cBhvr>
                                        <p:cTn id="93" dur="1000" fill="hold"/>
                                        <p:tgtEl>
                                          <p:spTgt spid="475156"/>
                                        </p:tgtEl>
                                        <p:attrNameLst>
                                          <p:attrName>ppt_x</p:attrName>
                                        </p:attrNameLst>
                                      </p:cBhvr>
                                      <p:tavLst>
                                        <p:tav tm="0">
                                          <p:val>
                                            <p:strVal val="#ppt_x-.2"/>
                                          </p:val>
                                        </p:tav>
                                        <p:tav tm="100000">
                                          <p:val>
                                            <p:strVal val="#ppt_x"/>
                                          </p:val>
                                        </p:tav>
                                      </p:tavLst>
                                    </p:anim>
                                    <p:anim calcmode="lin" valueType="num">
                                      <p:cBhvr>
                                        <p:cTn id="94" dur="1000" fill="hold"/>
                                        <p:tgtEl>
                                          <p:spTgt spid="475156"/>
                                        </p:tgtEl>
                                        <p:attrNameLst>
                                          <p:attrName>ppt_y</p:attrName>
                                        </p:attrNameLst>
                                      </p:cBhvr>
                                      <p:tavLst>
                                        <p:tav tm="0">
                                          <p:val>
                                            <p:strVal val="#ppt_y"/>
                                          </p:val>
                                        </p:tav>
                                        <p:tav tm="100000">
                                          <p:val>
                                            <p:strVal val="#ppt_y"/>
                                          </p:val>
                                        </p:tav>
                                      </p:tavLst>
                                    </p:anim>
                                    <p:animEffect transition="in" filter="wipe(right)" prLst="gradientSize: 0.1">
                                      <p:cBhvr>
                                        <p:cTn id="95" dur="1000"/>
                                        <p:tgtEl>
                                          <p:spTgt spid="475156"/>
                                        </p:tgtEl>
                                      </p:cBhvr>
                                    </p:animEffect>
                                  </p:childTnLst>
                                </p:cTn>
                              </p:par>
                            </p:childTnLst>
                          </p:cTn>
                        </p:par>
                      </p:childTnLst>
                    </p:cTn>
                  </p:par>
                  <p:par>
                    <p:cTn id="96" fill="hold">
                      <p:stCondLst>
                        <p:cond delay="indefinite"/>
                      </p:stCondLst>
                      <p:childTnLst>
                        <p:par>
                          <p:cTn id="97" fill="hold">
                            <p:stCondLst>
                              <p:cond delay="0"/>
                            </p:stCondLst>
                            <p:childTnLst>
                              <p:par>
                                <p:cTn id="98" presetID="29" presetClass="entr" presetSubtype="0" fill="hold" grpId="0" nodeType="clickEffect">
                                  <p:stCondLst>
                                    <p:cond delay="0"/>
                                  </p:stCondLst>
                                  <p:childTnLst>
                                    <p:set>
                                      <p:cBhvr>
                                        <p:cTn id="99" dur="1" fill="hold">
                                          <p:stCondLst>
                                            <p:cond delay="0"/>
                                          </p:stCondLst>
                                        </p:cTn>
                                        <p:tgtEl>
                                          <p:spTgt spid="475157"/>
                                        </p:tgtEl>
                                        <p:attrNameLst>
                                          <p:attrName>style.visibility</p:attrName>
                                        </p:attrNameLst>
                                      </p:cBhvr>
                                      <p:to>
                                        <p:strVal val="visible"/>
                                      </p:to>
                                    </p:set>
                                    <p:anim calcmode="lin" valueType="num">
                                      <p:cBhvr>
                                        <p:cTn id="100" dur="1000" fill="hold"/>
                                        <p:tgtEl>
                                          <p:spTgt spid="475157"/>
                                        </p:tgtEl>
                                        <p:attrNameLst>
                                          <p:attrName>ppt_x</p:attrName>
                                        </p:attrNameLst>
                                      </p:cBhvr>
                                      <p:tavLst>
                                        <p:tav tm="0">
                                          <p:val>
                                            <p:strVal val="#ppt_x-.2"/>
                                          </p:val>
                                        </p:tav>
                                        <p:tav tm="100000">
                                          <p:val>
                                            <p:strVal val="#ppt_x"/>
                                          </p:val>
                                        </p:tav>
                                      </p:tavLst>
                                    </p:anim>
                                    <p:anim calcmode="lin" valueType="num">
                                      <p:cBhvr>
                                        <p:cTn id="101" dur="1000" fill="hold"/>
                                        <p:tgtEl>
                                          <p:spTgt spid="475157"/>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475157"/>
                                        </p:tgtEl>
                                      </p:cBhvr>
                                    </p:animEffect>
                                  </p:childTnLst>
                                </p:cTn>
                              </p:par>
                            </p:childTnLst>
                          </p:cTn>
                        </p:par>
                        <p:par>
                          <p:cTn id="103" fill="hold">
                            <p:stCondLst>
                              <p:cond delay="1000"/>
                            </p:stCondLst>
                            <p:childTnLst>
                              <p:par>
                                <p:cTn id="104" presetID="9" presetClass="entr" presetSubtype="0" fill="hold" grpId="0" nodeType="afterEffect">
                                  <p:stCondLst>
                                    <p:cond delay="0"/>
                                  </p:stCondLst>
                                  <p:childTnLst>
                                    <p:set>
                                      <p:cBhvr>
                                        <p:cTn id="105" dur="1" fill="hold">
                                          <p:stCondLst>
                                            <p:cond delay="0"/>
                                          </p:stCondLst>
                                        </p:cTn>
                                        <p:tgtEl>
                                          <p:spTgt spid="475142"/>
                                        </p:tgtEl>
                                        <p:attrNameLst>
                                          <p:attrName>style.visibility</p:attrName>
                                        </p:attrNameLst>
                                      </p:cBhvr>
                                      <p:to>
                                        <p:strVal val="visible"/>
                                      </p:to>
                                    </p:set>
                                    <p:animEffect transition="in" filter="dissolve">
                                      <p:cBhvr>
                                        <p:cTn id="106" dur="500"/>
                                        <p:tgtEl>
                                          <p:spTgt spid="47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75142" grpId="0" animBg="1"/>
      <p:bldP spid="475158" grpId="0" animBg="1"/>
      <p:bldP spid="475141" grpId="0" animBg="1"/>
      <p:bldP spid="475146" grpId="0"/>
      <p:bldP spid="475147" grpId="0"/>
      <p:bldP spid="475148" grpId="0"/>
      <p:bldP spid="475149" grpId="0"/>
      <p:bldP spid="475152" grpId="0"/>
      <p:bldP spid="475154" grpId="0"/>
      <p:bldP spid="475155" grpId="0"/>
      <p:bldP spid="475156" grpId="0"/>
      <p:bldP spid="475157" grpId="0"/>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6" name="Rectangle 6"/>
          <p:cNvSpPr>
            <a:spLocks noChangeArrowheads="1"/>
          </p:cNvSpPr>
          <p:nvPr/>
        </p:nvSpPr>
        <p:spPr bwMode="auto">
          <a:xfrm>
            <a:off x="6567488" y="4057650"/>
            <a:ext cx="1262062" cy="595313"/>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16392" name="Rectangle 8"/>
          <p:cNvSpPr>
            <a:spLocks noChangeArrowheads="1"/>
          </p:cNvSpPr>
          <p:nvPr/>
        </p:nvSpPr>
        <p:spPr bwMode="auto">
          <a:xfrm>
            <a:off x="1317625" y="587375"/>
            <a:ext cx="4081463" cy="946150"/>
          </a:xfrm>
          <a:prstGeom prst="rect">
            <a:avLst/>
          </a:prstGeom>
          <a:noFill/>
          <a:ln w="15875" algn="ctr">
            <a:noFill/>
            <a:miter lim="800000"/>
            <a:headEnd/>
            <a:tailEnd/>
          </a:ln>
        </p:spPr>
        <p:txBody>
          <a:bodyPr wrap="none" anchor="ctr">
            <a:spAutoFit/>
          </a:bodyPr>
          <a:lstStyle/>
          <a:p>
            <a:pPr algn="l"/>
            <a:r>
              <a:rPr lang="en-US">
                <a:solidFill>
                  <a:srgbClr val="FF0000"/>
                </a:solidFill>
              </a:rPr>
              <a:t>What is the resistance of</a:t>
            </a:r>
          </a:p>
          <a:p>
            <a:pPr algn="l"/>
            <a:r>
              <a:rPr lang="en-US">
                <a:solidFill>
                  <a:srgbClr val="FF0000"/>
                </a:solidFill>
              </a:rPr>
              <a:t>a 75 W light bulb?</a:t>
            </a:r>
          </a:p>
        </p:txBody>
      </p:sp>
      <p:sp>
        <p:nvSpPr>
          <p:cNvPr id="476169" name="Rectangle 9"/>
          <p:cNvSpPr>
            <a:spLocks noChangeArrowheads="1"/>
          </p:cNvSpPr>
          <p:nvPr/>
        </p:nvSpPr>
        <p:spPr bwMode="auto">
          <a:xfrm>
            <a:off x="1285875" y="4903788"/>
            <a:ext cx="3271838" cy="519112"/>
          </a:xfrm>
          <a:prstGeom prst="rect">
            <a:avLst/>
          </a:prstGeom>
          <a:noFill/>
          <a:ln w="15875" algn="ctr">
            <a:noFill/>
            <a:miter lim="800000"/>
            <a:headEnd/>
            <a:tailEnd/>
          </a:ln>
        </p:spPr>
        <p:txBody>
          <a:bodyPr wrap="none" anchor="ctr">
            <a:spAutoFit/>
          </a:bodyPr>
          <a:lstStyle/>
          <a:p>
            <a:pPr algn="l"/>
            <a:r>
              <a:rPr lang="en-US">
                <a:solidFill>
                  <a:srgbClr val="FF0000"/>
                </a:solidFill>
              </a:rPr>
              <a:t>For a 100 W bulb…</a:t>
            </a:r>
          </a:p>
        </p:txBody>
      </p:sp>
      <p:sp>
        <p:nvSpPr>
          <p:cNvPr id="476170" name="Rectangle 10"/>
          <p:cNvSpPr>
            <a:spLocks noChangeArrowheads="1"/>
          </p:cNvSpPr>
          <p:nvPr/>
        </p:nvSpPr>
        <p:spPr bwMode="auto">
          <a:xfrm>
            <a:off x="854075" y="2125663"/>
            <a:ext cx="1528763" cy="519112"/>
          </a:xfrm>
          <a:prstGeom prst="rect">
            <a:avLst/>
          </a:prstGeom>
          <a:noFill/>
          <a:ln w="15875" algn="ctr">
            <a:noFill/>
            <a:miter lim="800000"/>
            <a:headEnd/>
            <a:tailEnd/>
          </a:ln>
        </p:spPr>
        <p:txBody>
          <a:bodyPr wrap="none" anchor="ctr">
            <a:spAutoFit/>
          </a:bodyPr>
          <a:lstStyle/>
          <a:p>
            <a:pPr algn="l"/>
            <a:r>
              <a:rPr lang="en-US" dirty="0">
                <a:solidFill>
                  <a:srgbClr val="000000"/>
                </a:solidFill>
              </a:rPr>
              <a:t>Since… </a:t>
            </a:r>
          </a:p>
        </p:txBody>
      </p:sp>
      <p:graphicFrame>
        <p:nvGraphicFramePr>
          <p:cNvPr id="476171" name="Object 11"/>
          <p:cNvGraphicFramePr>
            <a:graphicFrameLocks noChangeAspect="1"/>
          </p:cNvGraphicFramePr>
          <p:nvPr/>
        </p:nvGraphicFramePr>
        <p:xfrm>
          <a:off x="2525713" y="1989138"/>
          <a:ext cx="3784600" cy="1844675"/>
        </p:xfrm>
        <a:graphic>
          <a:graphicData uri="http://schemas.openxmlformats.org/presentationml/2006/ole">
            <mc:AlternateContent xmlns:mc="http://schemas.openxmlformats.org/markup-compatibility/2006">
              <mc:Choice xmlns:v="urn:schemas-microsoft-com:vml" Requires="v">
                <p:oleObj spid="_x0000_s23722" name="Equation" r:id="rId3" imgW="3784320" imgH="1854000" progId="Equation.3">
                  <p:embed/>
                </p:oleObj>
              </mc:Choice>
              <mc:Fallback>
                <p:oleObj name="Equation" r:id="rId3" imgW="3784320" imgH="18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713" y="1989138"/>
                        <a:ext cx="3784600" cy="184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5" name="Rectangle 14"/>
          <p:cNvSpPr>
            <a:spLocks noChangeArrowheads="1"/>
          </p:cNvSpPr>
          <p:nvPr/>
        </p:nvSpPr>
        <p:spPr bwMode="auto">
          <a:xfrm>
            <a:off x="0" y="3128963"/>
            <a:ext cx="9144000" cy="0"/>
          </a:xfrm>
          <a:prstGeom prst="rect">
            <a:avLst/>
          </a:prstGeom>
          <a:noFill/>
          <a:ln w="15875" algn="ctr">
            <a:noFill/>
            <a:miter lim="800000"/>
            <a:headEnd/>
            <a:tailEnd/>
          </a:ln>
        </p:spPr>
        <p:txBody>
          <a:bodyPr wrap="none" anchor="ctr">
            <a:spAutoFit/>
          </a:bodyPr>
          <a:lstStyle/>
          <a:p>
            <a:endParaRPr lang="en-US">
              <a:solidFill>
                <a:srgbClr val="000000"/>
              </a:solidFill>
            </a:endParaRPr>
          </a:p>
        </p:txBody>
      </p:sp>
      <p:graphicFrame>
        <p:nvGraphicFramePr>
          <p:cNvPr id="476173" name="Object 13"/>
          <p:cNvGraphicFramePr>
            <a:graphicFrameLocks noChangeAspect="1"/>
          </p:cNvGraphicFramePr>
          <p:nvPr>
            <p:extLst/>
          </p:nvPr>
        </p:nvGraphicFramePr>
        <p:xfrm>
          <a:off x="2520950" y="3890963"/>
          <a:ext cx="1689100" cy="881062"/>
        </p:xfrm>
        <a:graphic>
          <a:graphicData uri="http://schemas.openxmlformats.org/presentationml/2006/ole">
            <mc:AlternateContent xmlns:mc="http://schemas.openxmlformats.org/markup-compatibility/2006">
              <mc:Choice xmlns:v="urn:schemas-microsoft-com:vml" Requires="v">
                <p:oleObj spid="_x0000_s23723" name="Equation" r:id="rId5" imgW="1688760" imgH="876240" progId="Equation.3">
                  <p:embed/>
                </p:oleObj>
              </mc:Choice>
              <mc:Fallback>
                <p:oleObj name="Equation" r:id="rId5" imgW="1688760" imgH="876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950" y="3890963"/>
                        <a:ext cx="1689100"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6175" name="Object 15"/>
          <p:cNvGraphicFramePr>
            <a:graphicFrameLocks noChangeAspect="1"/>
          </p:cNvGraphicFramePr>
          <p:nvPr/>
        </p:nvGraphicFramePr>
        <p:xfrm>
          <a:off x="4240213" y="3897313"/>
          <a:ext cx="1725612" cy="881062"/>
        </p:xfrm>
        <a:graphic>
          <a:graphicData uri="http://schemas.openxmlformats.org/presentationml/2006/ole">
            <mc:AlternateContent xmlns:mc="http://schemas.openxmlformats.org/markup-compatibility/2006">
              <mc:Choice xmlns:v="urn:schemas-microsoft-com:vml" Requires="v">
                <p:oleObj spid="_x0000_s23724" name="Equation" r:id="rId7" imgW="1726920" imgH="876240" progId="Equation.3">
                  <p:embed/>
                </p:oleObj>
              </mc:Choice>
              <mc:Fallback>
                <p:oleObj name="Equation" r:id="rId7" imgW="1726920" imgH="876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0213" y="3897313"/>
                        <a:ext cx="1725612"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6176" name="Text Box 16"/>
          <p:cNvSpPr txBox="1">
            <a:spLocks noChangeArrowheads="1"/>
          </p:cNvSpPr>
          <p:nvPr/>
        </p:nvSpPr>
        <p:spPr bwMode="auto">
          <a:xfrm>
            <a:off x="6111875" y="4095750"/>
            <a:ext cx="1654175" cy="519113"/>
          </a:xfrm>
          <a:prstGeom prst="rect">
            <a:avLst/>
          </a:prstGeom>
          <a:noFill/>
          <a:ln w="9525">
            <a:noFill/>
            <a:miter lim="800000"/>
            <a:headEnd/>
            <a:tailEnd/>
          </a:ln>
        </p:spPr>
        <p:txBody>
          <a:bodyPr wrap="none">
            <a:spAutoFit/>
          </a:bodyPr>
          <a:lstStyle/>
          <a:p>
            <a:pPr algn="l"/>
            <a:r>
              <a:rPr lang="en-US">
                <a:solidFill>
                  <a:srgbClr val="000000"/>
                </a:solidFill>
              </a:rPr>
              <a:t>=   190 </a:t>
            </a:r>
            <a:r>
              <a:rPr lang="en-US">
                <a:solidFill>
                  <a:srgbClr val="000000"/>
                </a:solidFill>
                <a:latin typeface="Symbol" pitchFamily="18" charset="2"/>
              </a:rPr>
              <a:t>W</a:t>
            </a:r>
          </a:p>
        </p:txBody>
      </p:sp>
      <p:sp>
        <p:nvSpPr>
          <p:cNvPr id="476177" name="Rectangle 17"/>
          <p:cNvSpPr>
            <a:spLocks noChangeArrowheads="1"/>
          </p:cNvSpPr>
          <p:nvPr/>
        </p:nvSpPr>
        <p:spPr bwMode="auto">
          <a:xfrm>
            <a:off x="6581775" y="5799138"/>
            <a:ext cx="1262063" cy="622300"/>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graphicFrame>
        <p:nvGraphicFramePr>
          <p:cNvPr id="476178" name="Object 18"/>
          <p:cNvGraphicFramePr>
            <a:graphicFrameLocks noChangeAspect="1"/>
          </p:cNvGraphicFramePr>
          <p:nvPr/>
        </p:nvGraphicFramePr>
        <p:xfrm>
          <a:off x="2520950" y="5646738"/>
          <a:ext cx="1689100" cy="881062"/>
        </p:xfrm>
        <a:graphic>
          <a:graphicData uri="http://schemas.openxmlformats.org/presentationml/2006/ole">
            <mc:AlternateContent xmlns:mc="http://schemas.openxmlformats.org/markup-compatibility/2006">
              <mc:Choice xmlns:v="urn:schemas-microsoft-com:vml" Requires="v">
                <p:oleObj spid="_x0000_s23725" name="Equation" r:id="rId9" imgW="1688760" imgH="876240" progId="Equation.3">
                  <p:embed/>
                </p:oleObj>
              </mc:Choice>
              <mc:Fallback>
                <p:oleObj name="Equation" r:id="rId9" imgW="1688760" imgH="876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0950" y="5646738"/>
                        <a:ext cx="1689100"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6179" name="Object 19"/>
          <p:cNvGraphicFramePr>
            <a:graphicFrameLocks noChangeAspect="1"/>
          </p:cNvGraphicFramePr>
          <p:nvPr/>
        </p:nvGraphicFramePr>
        <p:xfrm>
          <a:off x="4240213" y="5653088"/>
          <a:ext cx="1725612" cy="881062"/>
        </p:xfrm>
        <a:graphic>
          <a:graphicData uri="http://schemas.openxmlformats.org/presentationml/2006/ole">
            <mc:AlternateContent xmlns:mc="http://schemas.openxmlformats.org/markup-compatibility/2006">
              <mc:Choice xmlns:v="urn:schemas-microsoft-com:vml" Requires="v">
                <p:oleObj spid="_x0000_s23726" name="Equation" r:id="rId11" imgW="1726920" imgH="876240" progId="Equation.3">
                  <p:embed/>
                </p:oleObj>
              </mc:Choice>
              <mc:Fallback>
                <p:oleObj name="Equation" r:id="rId11" imgW="1726920" imgH="876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40213" y="5653088"/>
                        <a:ext cx="1725612"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6180" name="Text Box 20"/>
          <p:cNvSpPr txBox="1">
            <a:spLocks noChangeArrowheads="1"/>
          </p:cNvSpPr>
          <p:nvPr/>
        </p:nvSpPr>
        <p:spPr bwMode="auto">
          <a:xfrm>
            <a:off x="6111875" y="5851525"/>
            <a:ext cx="1654175" cy="519113"/>
          </a:xfrm>
          <a:prstGeom prst="rect">
            <a:avLst/>
          </a:prstGeom>
          <a:noFill/>
          <a:ln w="9525">
            <a:noFill/>
            <a:miter lim="800000"/>
            <a:headEnd/>
            <a:tailEnd/>
          </a:ln>
        </p:spPr>
        <p:txBody>
          <a:bodyPr wrap="none">
            <a:spAutoFit/>
          </a:bodyPr>
          <a:lstStyle/>
          <a:p>
            <a:pPr algn="l"/>
            <a:r>
              <a:rPr lang="en-US">
                <a:solidFill>
                  <a:srgbClr val="000000"/>
                </a:solidFill>
              </a:rPr>
              <a:t>=   140 </a:t>
            </a:r>
            <a:r>
              <a:rPr lang="en-US">
                <a:solidFill>
                  <a:srgbClr val="000000"/>
                </a:solidFill>
                <a:latin typeface="Symbol" pitchFamily="18" charset="2"/>
              </a:rPr>
              <a:t>W</a:t>
            </a:r>
          </a:p>
        </p:txBody>
      </p:sp>
      <p:grpSp>
        <p:nvGrpSpPr>
          <p:cNvPr id="2" name="Group 25"/>
          <p:cNvGrpSpPr>
            <a:grpSpLocks/>
          </p:cNvGrpSpPr>
          <p:nvPr/>
        </p:nvGrpSpPr>
        <p:grpSpPr bwMode="auto">
          <a:xfrm>
            <a:off x="3325813" y="1651000"/>
            <a:ext cx="2563812" cy="485775"/>
            <a:chOff x="3348842" y="1650670"/>
            <a:chExt cx="2565070" cy="486889"/>
          </a:xfrm>
        </p:grpSpPr>
        <p:cxnSp>
          <p:nvCxnSpPr>
            <p:cNvPr id="16403" name="Straight Connector 19"/>
            <p:cNvCxnSpPr>
              <a:cxnSpLocks noChangeShapeType="1"/>
            </p:cNvCxnSpPr>
            <p:nvPr/>
          </p:nvCxnSpPr>
          <p:spPr bwMode="auto">
            <a:xfrm rot="5400000" flipH="1" flipV="1">
              <a:off x="5771410" y="1793173"/>
              <a:ext cx="261257" cy="0"/>
            </a:xfrm>
            <a:prstGeom prst="line">
              <a:avLst/>
            </a:prstGeom>
            <a:noFill/>
            <a:ln w="22225" algn="ctr">
              <a:solidFill>
                <a:schemeClr val="tx1"/>
              </a:solidFill>
              <a:round/>
              <a:headEnd/>
              <a:tailEnd/>
            </a:ln>
          </p:spPr>
        </p:cxnSp>
        <p:cxnSp>
          <p:nvCxnSpPr>
            <p:cNvPr id="16404" name="Straight Connector 20"/>
            <p:cNvCxnSpPr>
              <a:cxnSpLocks noChangeShapeType="1"/>
            </p:cNvCxnSpPr>
            <p:nvPr/>
          </p:nvCxnSpPr>
          <p:spPr bwMode="auto">
            <a:xfrm rot="5400000" flipH="1" flipV="1">
              <a:off x="3117274" y="1894115"/>
              <a:ext cx="486889" cy="0"/>
            </a:xfrm>
            <a:prstGeom prst="line">
              <a:avLst/>
            </a:prstGeom>
            <a:noFill/>
            <a:ln w="22225" algn="ctr">
              <a:solidFill>
                <a:schemeClr val="tx1"/>
              </a:solidFill>
              <a:round/>
              <a:headEnd type="triangle" w="lg" len="lg"/>
              <a:tailEnd/>
            </a:ln>
          </p:spPr>
        </p:cxnSp>
        <p:cxnSp>
          <p:nvCxnSpPr>
            <p:cNvPr id="16405" name="Straight Connector 23"/>
            <p:cNvCxnSpPr>
              <a:cxnSpLocks noChangeShapeType="1"/>
            </p:cNvCxnSpPr>
            <p:nvPr/>
          </p:nvCxnSpPr>
          <p:spPr bwMode="auto">
            <a:xfrm>
              <a:off x="3348842" y="1650670"/>
              <a:ext cx="2565070" cy="0"/>
            </a:xfrm>
            <a:prstGeom prst="line">
              <a:avLst/>
            </a:prstGeom>
            <a:noFill/>
            <a:ln w="22225" algn="ctr">
              <a:solidFill>
                <a:schemeClr val="tx1"/>
              </a:solidFill>
              <a:round/>
              <a:headEnd/>
              <a:tailEnd/>
            </a:ln>
          </p:spPr>
        </p:cxnSp>
      </p:grpSp>
      <p:sp>
        <p:nvSpPr>
          <p:cNvPr id="25" name="Rectangle 24"/>
          <p:cNvSpPr>
            <a:spLocks noChangeArrowheads="1"/>
          </p:cNvSpPr>
          <p:nvPr/>
        </p:nvSpPr>
        <p:spPr bwMode="auto">
          <a:xfrm>
            <a:off x="2523157" y="2790185"/>
            <a:ext cx="3200400" cy="1054100"/>
          </a:xfrm>
          <a:prstGeom prst="rect">
            <a:avLst/>
          </a:prstGeom>
          <a:solidFill>
            <a:schemeClr val="bg1"/>
          </a:solidFill>
          <a:ln w="22225" algn="ctr">
            <a:noFill/>
            <a:round/>
            <a:headEnd/>
            <a:tailEnd/>
          </a:ln>
        </p:spPr>
        <p:txBody>
          <a:bodyPr wrap="none">
            <a:spAutoFit/>
          </a:bodyPr>
          <a:lstStyle/>
          <a:p>
            <a:endParaRPr lang="en-US">
              <a:solidFill>
                <a:srgbClr val="000000"/>
              </a:solidFill>
            </a:endParaRPr>
          </a:p>
        </p:txBody>
      </p:sp>
      <p:sp>
        <p:nvSpPr>
          <p:cNvPr id="16" name="Rectangle 15"/>
          <p:cNvSpPr>
            <a:spLocks noChangeArrowheads="1"/>
          </p:cNvSpPr>
          <p:nvPr/>
        </p:nvSpPr>
        <p:spPr bwMode="auto">
          <a:xfrm>
            <a:off x="5605463" y="1924050"/>
            <a:ext cx="617537" cy="949325"/>
          </a:xfrm>
          <a:prstGeom prst="rect">
            <a:avLst/>
          </a:prstGeom>
          <a:noFill/>
          <a:ln w="22225" algn="ctr">
            <a:solidFill>
              <a:schemeClr val="tx1"/>
            </a:solidFill>
            <a:round/>
            <a:headEnd/>
            <a:tailEnd/>
          </a:ln>
        </p:spPr>
        <p:txBody>
          <a:bodyPr wrap="none">
            <a:spAutoFit/>
          </a:bodyPr>
          <a:lstStyle/>
          <a:p>
            <a:endParaRPr lang="en-US">
              <a:solidFill>
                <a:srgbClr val="000000"/>
              </a:solidFill>
            </a:endParaRPr>
          </a:p>
        </p:txBody>
      </p:sp>
      <p:pic>
        <p:nvPicPr>
          <p:cNvPr id="16402" name="Picture 12" descr="http://hobrosolutions.com/wp-content/uploads/2010/08/lightbulb1.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467475" y="130175"/>
            <a:ext cx="2498725" cy="2944813"/>
          </a:xfrm>
          <a:prstGeom prst="rect">
            <a:avLst/>
          </a:prstGeom>
          <a:noFill/>
          <a:ln w="9525">
            <a:noFill/>
            <a:miter lim="800000"/>
            <a:headEnd/>
            <a:tailEnd/>
          </a:ln>
        </p:spPr>
      </p:pic>
      <p:grpSp>
        <p:nvGrpSpPr>
          <p:cNvPr id="4" name="Group 3"/>
          <p:cNvGrpSpPr/>
          <p:nvPr/>
        </p:nvGrpSpPr>
        <p:grpSpPr>
          <a:xfrm>
            <a:off x="1727524" y="2853734"/>
            <a:ext cx="2455231" cy="961580"/>
            <a:chOff x="-551652" y="3126688"/>
            <a:chExt cx="2455231" cy="961580"/>
          </a:xfrm>
        </p:grpSpPr>
        <p:grpSp>
          <p:nvGrpSpPr>
            <p:cNvPr id="3" name="Group 2"/>
            <p:cNvGrpSpPr/>
            <p:nvPr/>
          </p:nvGrpSpPr>
          <p:grpSpPr>
            <a:xfrm>
              <a:off x="214479" y="3126688"/>
              <a:ext cx="1689100" cy="961580"/>
              <a:chOff x="214479" y="3126688"/>
              <a:chExt cx="1689100" cy="961580"/>
            </a:xfrm>
          </p:grpSpPr>
          <p:graphicFrame>
            <p:nvGraphicFramePr>
              <p:cNvPr id="22" name="Object 13"/>
              <p:cNvGraphicFramePr>
                <a:graphicFrameLocks noChangeAspect="1"/>
              </p:cNvGraphicFramePr>
              <p:nvPr>
                <p:extLst/>
              </p:nvPr>
            </p:nvGraphicFramePr>
            <p:xfrm>
              <a:off x="214479" y="3126688"/>
              <a:ext cx="1689100" cy="881062"/>
            </p:xfrm>
            <a:graphic>
              <a:graphicData uri="http://schemas.openxmlformats.org/presentationml/2006/ole">
                <mc:AlternateContent xmlns:mc="http://schemas.openxmlformats.org/markup-compatibility/2006">
                  <mc:Choice xmlns:v="urn:schemas-microsoft-com:vml" Requires="v">
                    <p:oleObj spid="_x0000_s23727" name="Equation" r:id="rId14" imgW="1688760" imgH="876240" progId="Equation.3">
                      <p:embed/>
                    </p:oleObj>
                  </mc:Choice>
                  <mc:Fallback>
                    <p:oleObj name="Equation" r:id="rId14" imgW="1688760" imgH="876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79" y="3126688"/>
                            <a:ext cx="1689100"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0"/>
              <p:cNvSpPr>
                <a:spLocks noChangeArrowheads="1"/>
              </p:cNvSpPr>
              <p:nvPr/>
            </p:nvSpPr>
            <p:spPr bwMode="auto">
              <a:xfrm>
                <a:off x="1318098" y="3657381"/>
                <a:ext cx="259686" cy="430887"/>
              </a:xfrm>
              <a:prstGeom prst="rect">
                <a:avLst/>
              </a:prstGeom>
              <a:solidFill>
                <a:schemeClr val="bg1"/>
              </a:solidFill>
              <a:ln w="15875" algn="ctr">
                <a:noFill/>
                <a:miter lim="800000"/>
                <a:headEnd/>
                <a:tailEnd/>
              </a:ln>
            </p:spPr>
            <p:txBody>
              <a:bodyPr wrap="none" lIns="0" tIns="0" rIns="0" bIns="0" anchor="ctr">
                <a:spAutoFit/>
              </a:bodyPr>
              <a:lstStyle/>
              <a:p>
                <a:pPr algn="l"/>
                <a:r>
                  <a:rPr lang="en-US" dirty="0" smtClean="0">
                    <a:solidFill>
                      <a:srgbClr val="000000"/>
                    </a:solidFill>
                  </a:rPr>
                  <a:t>R</a:t>
                </a:r>
                <a:endParaRPr lang="en-US" dirty="0">
                  <a:solidFill>
                    <a:srgbClr val="000000"/>
                  </a:solidFill>
                </a:endParaRPr>
              </a:p>
            </p:txBody>
          </p:sp>
          <p:sp>
            <p:nvSpPr>
              <p:cNvPr id="24" name="Rectangle 10"/>
              <p:cNvSpPr>
                <a:spLocks noChangeArrowheads="1"/>
              </p:cNvSpPr>
              <p:nvPr/>
            </p:nvSpPr>
            <p:spPr bwMode="auto">
              <a:xfrm>
                <a:off x="226278" y="3357131"/>
                <a:ext cx="238848" cy="430887"/>
              </a:xfrm>
              <a:prstGeom prst="rect">
                <a:avLst/>
              </a:prstGeom>
              <a:solidFill>
                <a:schemeClr val="bg1"/>
              </a:solidFill>
              <a:ln w="15875" algn="ctr">
                <a:noFill/>
                <a:miter lim="800000"/>
                <a:headEnd/>
                <a:tailEnd/>
              </a:ln>
            </p:spPr>
            <p:txBody>
              <a:bodyPr wrap="none" lIns="0" tIns="0" rIns="0" bIns="0" anchor="ctr">
                <a:spAutoFit/>
              </a:bodyPr>
              <a:lstStyle/>
              <a:p>
                <a:pPr algn="l"/>
                <a:r>
                  <a:rPr lang="en-US" dirty="0" smtClean="0">
                    <a:solidFill>
                      <a:srgbClr val="000000"/>
                    </a:solidFill>
                  </a:rPr>
                  <a:t>P</a:t>
                </a:r>
                <a:endParaRPr lang="en-US" dirty="0">
                  <a:solidFill>
                    <a:srgbClr val="000000"/>
                  </a:solidFill>
                </a:endParaRPr>
              </a:p>
            </p:txBody>
          </p:sp>
        </p:grpSp>
        <p:sp>
          <p:nvSpPr>
            <p:cNvPr id="26" name="Rectangle 10"/>
            <p:cNvSpPr>
              <a:spLocks noChangeArrowheads="1"/>
            </p:cNvSpPr>
            <p:nvPr/>
          </p:nvSpPr>
          <p:spPr bwMode="auto">
            <a:xfrm>
              <a:off x="-551652" y="3310965"/>
              <a:ext cx="623889" cy="523220"/>
            </a:xfrm>
            <a:prstGeom prst="rect">
              <a:avLst/>
            </a:prstGeom>
            <a:noFill/>
            <a:ln w="15875" algn="ctr">
              <a:noFill/>
              <a:miter lim="800000"/>
              <a:headEnd/>
              <a:tailEnd/>
            </a:ln>
          </p:spPr>
          <p:txBody>
            <a:bodyPr wrap="none" anchor="ctr">
              <a:spAutoFit/>
            </a:bodyPr>
            <a:lstStyle/>
            <a:p>
              <a:pPr algn="l"/>
              <a:r>
                <a:rPr lang="en-US" dirty="0" smtClean="0">
                  <a:solidFill>
                    <a:srgbClr val="000000"/>
                  </a:solidFill>
                </a:rPr>
                <a:t>So</a:t>
              </a:r>
              <a:endParaRPr lang="en-US" dirty="0">
                <a:solidFill>
                  <a:srgbClr val="000000"/>
                </a:solidFill>
              </a:endParaRPr>
            </a:p>
          </p:txBody>
        </p:sp>
      </p:grpSp>
      <p:sp>
        <p:nvSpPr>
          <p:cNvPr id="28" name="Rectangle 10"/>
          <p:cNvSpPr>
            <a:spLocks noChangeArrowheads="1"/>
          </p:cNvSpPr>
          <p:nvPr/>
        </p:nvSpPr>
        <p:spPr bwMode="auto">
          <a:xfrm>
            <a:off x="1566024" y="4077516"/>
            <a:ext cx="785793" cy="523220"/>
          </a:xfrm>
          <a:prstGeom prst="rect">
            <a:avLst/>
          </a:prstGeom>
          <a:noFill/>
          <a:ln w="15875" algn="ctr">
            <a:noFill/>
            <a:miter lim="800000"/>
            <a:headEnd/>
            <a:tailEnd/>
          </a:ln>
        </p:spPr>
        <p:txBody>
          <a:bodyPr wrap="none" anchor="ctr">
            <a:spAutoFit/>
          </a:bodyPr>
          <a:lstStyle/>
          <a:p>
            <a:pPr algn="l"/>
            <a:r>
              <a:rPr lang="en-US" dirty="0" smtClean="0">
                <a:solidFill>
                  <a:srgbClr val="000000"/>
                </a:solidFill>
              </a:rPr>
              <a:t>and</a:t>
            </a:r>
            <a:endParaRPr lang="en-US" dirty="0">
              <a:solidFill>
                <a:srgbClr val="000000"/>
              </a:solidFill>
            </a:endParaRPr>
          </a:p>
        </p:txBody>
      </p:sp>
    </p:spTree>
    <p:extLst>
      <p:ext uri="{BB962C8B-B14F-4D97-AF65-F5344CB8AC3E}">
        <p14:creationId xmlns:p14="http://schemas.microsoft.com/office/powerpoint/2010/main" val="1316959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76170"/>
                                        </p:tgtEl>
                                        <p:attrNameLst>
                                          <p:attrName>style.visibility</p:attrName>
                                        </p:attrNameLst>
                                      </p:cBhvr>
                                      <p:to>
                                        <p:strVal val="visible"/>
                                      </p:to>
                                    </p:set>
                                    <p:anim by="(-#ppt_w*2)" calcmode="lin" valueType="num">
                                      <p:cBhvr rctx="PPT">
                                        <p:cTn id="7" dur="500" autoRev="1" fill="hold">
                                          <p:stCondLst>
                                            <p:cond delay="0"/>
                                          </p:stCondLst>
                                        </p:cTn>
                                        <p:tgtEl>
                                          <p:spTgt spid="476170"/>
                                        </p:tgtEl>
                                        <p:attrNameLst>
                                          <p:attrName>ppt_w</p:attrName>
                                        </p:attrNameLst>
                                      </p:cBhvr>
                                    </p:anim>
                                    <p:anim by="(#ppt_w*0.50)" calcmode="lin" valueType="num">
                                      <p:cBhvr>
                                        <p:cTn id="8" dur="500" decel="50000" autoRev="1" fill="hold">
                                          <p:stCondLst>
                                            <p:cond delay="0"/>
                                          </p:stCondLst>
                                        </p:cTn>
                                        <p:tgtEl>
                                          <p:spTgt spid="476170"/>
                                        </p:tgtEl>
                                        <p:attrNameLst>
                                          <p:attrName>ppt_x</p:attrName>
                                        </p:attrNameLst>
                                      </p:cBhvr>
                                    </p:anim>
                                    <p:anim from="(-#ppt_h/2)" to="(#ppt_y)" calcmode="lin" valueType="num">
                                      <p:cBhvr>
                                        <p:cTn id="9" dur="1000" fill="hold">
                                          <p:stCondLst>
                                            <p:cond delay="0"/>
                                          </p:stCondLst>
                                        </p:cTn>
                                        <p:tgtEl>
                                          <p:spTgt spid="476170"/>
                                        </p:tgtEl>
                                        <p:attrNameLst>
                                          <p:attrName>ppt_y</p:attrName>
                                        </p:attrNameLst>
                                      </p:cBhvr>
                                    </p:anim>
                                    <p:animRot by="21600000">
                                      <p:cBhvr>
                                        <p:cTn id="10" dur="1000" fill="hold">
                                          <p:stCondLst>
                                            <p:cond delay="0"/>
                                          </p:stCondLst>
                                        </p:cTn>
                                        <p:tgtEl>
                                          <p:spTgt spid="476170"/>
                                        </p:tgtEl>
                                        <p:attrNameLst>
                                          <p:attrName>r</p:attrName>
                                        </p:attrNameLst>
                                      </p:cBhvr>
                                    </p:animRo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476171"/>
                                        </p:tgtEl>
                                        <p:attrNameLst>
                                          <p:attrName>style.visibility</p:attrName>
                                        </p:attrNameLst>
                                      </p:cBhvr>
                                      <p:to>
                                        <p:strVal val="visible"/>
                                      </p:to>
                                    </p:set>
                                    <p:animEffect transition="in" filter="fade">
                                      <p:cBhvr>
                                        <p:cTn id="14" dur="2000"/>
                                        <p:tgtEl>
                                          <p:spTgt spid="47617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0" fill="hold"/>
                                        <p:tgtEl>
                                          <p:spTgt spid="16"/>
                                        </p:tgtEl>
                                        <p:attrNameLst>
                                          <p:attrName>ppt_w</p:attrName>
                                        </p:attrNameLst>
                                      </p:cBhvr>
                                      <p:tavLst>
                                        <p:tav tm="0">
                                          <p:val>
                                            <p:fltVal val="0"/>
                                          </p:val>
                                        </p:tav>
                                        <p:tav tm="100000">
                                          <p:val>
                                            <p:strVal val="#ppt_w"/>
                                          </p:val>
                                        </p:tav>
                                      </p:tavLst>
                                    </p:anim>
                                    <p:anim calcmode="lin" valueType="num">
                                      <p:cBhvr>
                                        <p:cTn id="20" dur="5000" fill="hold"/>
                                        <p:tgtEl>
                                          <p:spTgt spid="16"/>
                                        </p:tgtEl>
                                        <p:attrNameLst>
                                          <p:attrName>ppt_h</p:attrName>
                                        </p:attrNameLst>
                                      </p:cBhvr>
                                      <p:tavLst>
                                        <p:tav tm="0">
                                          <p:val>
                                            <p:fltVal val="0"/>
                                          </p:val>
                                        </p:tav>
                                        <p:tav tm="100000">
                                          <p:val>
                                            <p:strVal val="#ppt_h"/>
                                          </p:val>
                                        </p:tav>
                                      </p:tavLst>
                                    </p:anim>
                                    <p:animEffect transition="in" filter="fade">
                                      <p:cBhvr>
                                        <p:cTn id="21" dur="5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par>
                          <p:cTn id="32" fill="hold">
                            <p:stCondLst>
                              <p:cond delay="2000"/>
                            </p:stCondLst>
                            <p:childTnLst>
                              <p:par>
                                <p:cTn id="33" presetID="26"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80">
                                          <p:stCondLst>
                                            <p:cond delay="0"/>
                                          </p:stCondLst>
                                        </p:cTn>
                                        <p:tgtEl>
                                          <p:spTgt spid="28"/>
                                        </p:tgtEl>
                                      </p:cBhvr>
                                    </p:animEffect>
                                    <p:anim calcmode="lin" valueType="num">
                                      <p:cBhvr>
                                        <p:cTn id="3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1" dur="26">
                                          <p:stCondLst>
                                            <p:cond delay="650"/>
                                          </p:stCondLst>
                                        </p:cTn>
                                        <p:tgtEl>
                                          <p:spTgt spid="28"/>
                                        </p:tgtEl>
                                      </p:cBhvr>
                                      <p:to x="100000" y="60000"/>
                                    </p:animScale>
                                    <p:animScale>
                                      <p:cBhvr>
                                        <p:cTn id="42" dur="166" decel="50000">
                                          <p:stCondLst>
                                            <p:cond delay="676"/>
                                          </p:stCondLst>
                                        </p:cTn>
                                        <p:tgtEl>
                                          <p:spTgt spid="28"/>
                                        </p:tgtEl>
                                      </p:cBhvr>
                                      <p:to x="100000" y="100000"/>
                                    </p:animScale>
                                    <p:animScale>
                                      <p:cBhvr>
                                        <p:cTn id="43" dur="26">
                                          <p:stCondLst>
                                            <p:cond delay="1312"/>
                                          </p:stCondLst>
                                        </p:cTn>
                                        <p:tgtEl>
                                          <p:spTgt spid="28"/>
                                        </p:tgtEl>
                                      </p:cBhvr>
                                      <p:to x="100000" y="80000"/>
                                    </p:animScale>
                                    <p:animScale>
                                      <p:cBhvr>
                                        <p:cTn id="44" dur="166" decel="50000">
                                          <p:stCondLst>
                                            <p:cond delay="1338"/>
                                          </p:stCondLst>
                                        </p:cTn>
                                        <p:tgtEl>
                                          <p:spTgt spid="28"/>
                                        </p:tgtEl>
                                      </p:cBhvr>
                                      <p:to x="100000" y="100000"/>
                                    </p:animScale>
                                    <p:animScale>
                                      <p:cBhvr>
                                        <p:cTn id="45" dur="26">
                                          <p:stCondLst>
                                            <p:cond delay="1642"/>
                                          </p:stCondLst>
                                        </p:cTn>
                                        <p:tgtEl>
                                          <p:spTgt spid="28"/>
                                        </p:tgtEl>
                                      </p:cBhvr>
                                      <p:to x="100000" y="90000"/>
                                    </p:animScale>
                                    <p:animScale>
                                      <p:cBhvr>
                                        <p:cTn id="46" dur="166" decel="50000">
                                          <p:stCondLst>
                                            <p:cond delay="1668"/>
                                          </p:stCondLst>
                                        </p:cTn>
                                        <p:tgtEl>
                                          <p:spTgt spid="28"/>
                                        </p:tgtEl>
                                      </p:cBhvr>
                                      <p:to x="100000" y="100000"/>
                                    </p:animScale>
                                    <p:animScale>
                                      <p:cBhvr>
                                        <p:cTn id="47" dur="26">
                                          <p:stCondLst>
                                            <p:cond delay="1808"/>
                                          </p:stCondLst>
                                        </p:cTn>
                                        <p:tgtEl>
                                          <p:spTgt spid="28"/>
                                        </p:tgtEl>
                                      </p:cBhvr>
                                      <p:to x="100000" y="95000"/>
                                    </p:animScale>
                                    <p:animScale>
                                      <p:cBhvr>
                                        <p:cTn id="48" dur="166" decel="50000">
                                          <p:stCondLst>
                                            <p:cond delay="1834"/>
                                          </p:stCondLst>
                                        </p:cTn>
                                        <p:tgtEl>
                                          <p:spTgt spid="28"/>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476173"/>
                                        </p:tgtEl>
                                        <p:attrNameLst>
                                          <p:attrName>style.visibility</p:attrName>
                                        </p:attrNameLst>
                                      </p:cBhvr>
                                      <p:to>
                                        <p:strVal val="visible"/>
                                      </p:to>
                                    </p:set>
                                    <p:animEffect transition="in" filter="fade">
                                      <p:cBhvr>
                                        <p:cTn id="53" dur="1000"/>
                                        <p:tgtEl>
                                          <p:spTgt spid="476173"/>
                                        </p:tgtEl>
                                      </p:cBhvr>
                                    </p:animEffect>
                                    <p:anim calcmode="lin" valueType="num">
                                      <p:cBhvr>
                                        <p:cTn id="54" dur="1000" fill="hold"/>
                                        <p:tgtEl>
                                          <p:spTgt spid="476173"/>
                                        </p:tgtEl>
                                        <p:attrNameLst>
                                          <p:attrName>ppt_x</p:attrName>
                                        </p:attrNameLst>
                                      </p:cBhvr>
                                      <p:tavLst>
                                        <p:tav tm="0">
                                          <p:val>
                                            <p:strVal val="#ppt_x"/>
                                          </p:val>
                                        </p:tav>
                                        <p:tav tm="100000">
                                          <p:val>
                                            <p:strVal val="#ppt_x"/>
                                          </p:val>
                                        </p:tav>
                                      </p:tavLst>
                                    </p:anim>
                                    <p:anim calcmode="lin" valueType="num">
                                      <p:cBhvr>
                                        <p:cTn id="55" dur="1000" fill="hold"/>
                                        <p:tgtEl>
                                          <p:spTgt spid="47617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476175"/>
                                        </p:tgtEl>
                                        <p:attrNameLst>
                                          <p:attrName>style.visibility</p:attrName>
                                        </p:attrNameLst>
                                      </p:cBhvr>
                                      <p:to>
                                        <p:strVal val="visible"/>
                                      </p:to>
                                    </p:set>
                                    <p:anim calcmode="lin" valueType="num">
                                      <p:cBhvr>
                                        <p:cTn id="60" dur="1000" fill="hold"/>
                                        <p:tgtEl>
                                          <p:spTgt spid="476175"/>
                                        </p:tgtEl>
                                        <p:attrNameLst>
                                          <p:attrName>ppt_x</p:attrName>
                                        </p:attrNameLst>
                                      </p:cBhvr>
                                      <p:tavLst>
                                        <p:tav tm="0">
                                          <p:val>
                                            <p:strVal val="#ppt_x-.2"/>
                                          </p:val>
                                        </p:tav>
                                        <p:tav tm="100000">
                                          <p:val>
                                            <p:strVal val="#ppt_x"/>
                                          </p:val>
                                        </p:tav>
                                      </p:tavLst>
                                    </p:anim>
                                    <p:anim calcmode="lin" valueType="num">
                                      <p:cBhvr>
                                        <p:cTn id="61" dur="1000" fill="hold"/>
                                        <p:tgtEl>
                                          <p:spTgt spid="476175"/>
                                        </p:tgtEl>
                                        <p:attrNameLst>
                                          <p:attrName>ppt_y</p:attrName>
                                        </p:attrNameLst>
                                      </p:cBhvr>
                                      <p:tavLst>
                                        <p:tav tm="0">
                                          <p:val>
                                            <p:strVal val="#ppt_y"/>
                                          </p:val>
                                        </p:tav>
                                        <p:tav tm="100000">
                                          <p:val>
                                            <p:strVal val="#ppt_y"/>
                                          </p:val>
                                        </p:tav>
                                      </p:tavLst>
                                    </p:anim>
                                    <p:animEffect transition="in" filter="wipe(right)" prLst="gradientSize: 0.1">
                                      <p:cBhvr>
                                        <p:cTn id="62" dur="1000"/>
                                        <p:tgtEl>
                                          <p:spTgt spid="476175"/>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476176"/>
                                        </p:tgtEl>
                                        <p:attrNameLst>
                                          <p:attrName>style.visibility</p:attrName>
                                        </p:attrNameLst>
                                      </p:cBhvr>
                                      <p:to>
                                        <p:strVal val="visible"/>
                                      </p:to>
                                    </p:set>
                                    <p:anim calcmode="lin" valueType="num">
                                      <p:cBhvr>
                                        <p:cTn id="67" dur="1000" fill="hold"/>
                                        <p:tgtEl>
                                          <p:spTgt spid="476176"/>
                                        </p:tgtEl>
                                        <p:attrNameLst>
                                          <p:attrName>ppt_x</p:attrName>
                                        </p:attrNameLst>
                                      </p:cBhvr>
                                      <p:tavLst>
                                        <p:tav tm="0">
                                          <p:val>
                                            <p:strVal val="#ppt_x-.2"/>
                                          </p:val>
                                        </p:tav>
                                        <p:tav tm="100000">
                                          <p:val>
                                            <p:strVal val="#ppt_x"/>
                                          </p:val>
                                        </p:tav>
                                      </p:tavLst>
                                    </p:anim>
                                    <p:anim calcmode="lin" valueType="num">
                                      <p:cBhvr>
                                        <p:cTn id="68" dur="1000" fill="hold"/>
                                        <p:tgtEl>
                                          <p:spTgt spid="476176"/>
                                        </p:tgtEl>
                                        <p:attrNameLst>
                                          <p:attrName>ppt_y</p:attrName>
                                        </p:attrNameLst>
                                      </p:cBhvr>
                                      <p:tavLst>
                                        <p:tav tm="0">
                                          <p:val>
                                            <p:strVal val="#ppt_y"/>
                                          </p:val>
                                        </p:tav>
                                        <p:tav tm="100000">
                                          <p:val>
                                            <p:strVal val="#ppt_y"/>
                                          </p:val>
                                        </p:tav>
                                      </p:tavLst>
                                    </p:anim>
                                    <p:animEffect transition="in" filter="wipe(right)" prLst="gradientSize: 0.1">
                                      <p:cBhvr>
                                        <p:cTn id="69" dur="1000"/>
                                        <p:tgtEl>
                                          <p:spTgt spid="476176"/>
                                        </p:tgtEl>
                                      </p:cBhvr>
                                    </p:animEffect>
                                  </p:childTnLst>
                                </p:cTn>
                              </p:par>
                            </p:childTnLst>
                          </p:cTn>
                        </p:par>
                        <p:par>
                          <p:cTn id="70" fill="hold">
                            <p:stCondLst>
                              <p:cond delay="1000"/>
                            </p:stCondLst>
                            <p:childTnLst>
                              <p:par>
                                <p:cTn id="71" presetID="9" presetClass="entr" presetSubtype="0" fill="hold" grpId="0" nodeType="afterEffect">
                                  <p:stCondLst>
                                    <p:cond delay="0"/>
                                  </p:stCondLst>
                                  <p:childTnLst>
                                    <p:set>
                                      <p:cBhvr>
                                        <p:cTn id="72" dur="1" fill="hold">
                                          <p:stCondLst>
                                            <p:cond delay="0"/>
                                          </p:stCondLst>
                                        </p:cTn>
                                        <p:tgtEl>
                                          <p:spTgt spid="476166"/>
                                        </p:tgtEl>
                                        <p:attrNameLst>
                                          <p:attrName>style.visibility</p:attrName>
                                        </p:attrNameLst>
                                      </p:cBhvr>
                                      <p:to>
                                        <p:strVal val="visible"/>
                                      </p:to>
                                    </p:set>
                                    <p:animEffect transition="in" filter="dissolve">
                                      <p:cBhvr>
                                        <p:cTn id="73" dur="500"/>
                                        <p:tgtEl>
                                          <p:spTgt spid="476166"/>
                                        </p:tgtEl>
                                      </p:cBhvr>
                                    </p:animEffect>
                                  </p:childTnLst>
                                </p:cTn>
                              </p:par>
                            </p:childTnLst>
                          </p:cTn>
                        </p:par>
                      </p:childTnLst>
                    </p:cTn>
                  </p:par>
                  <p:par>
                    <p:cTn id="74" fill="hold">
                      <p:stCondLst>
                        <p:cond delay="indefinite"/>
                      </p:stCondLst>
                      <p:childTnLst>
                        <p:par>
                          <p:cTn id="75" fill="hold">
                            <p:stCondLst>
                              <p:cond delay="0"/>
                            </p:stCondLst>
                            <p:childTnLst>
                              <p:par>
                                <p:cTn id="76" presetID="34" presetClass="entr" presetSubtype="0" fill="hold" grpId="0" nodeType="clickEffect">
                                  <p:stCondLst>
                                    <p:cond delay="0"/>
                                  </p:stCondLst>
                                  <p:childTnLst>
                                    <p:set>
                                      <p:cBhvr>
                                        <p:cTn id="77" dur="1" fill="hold">
                                          <p:stCondLst>
                                            <p:cond delay="0"/>
                                          </p:stCondLst>
                                        </p:cTn>
                                        <p:tgtEl>
                                          <p:spTgt spid="476169"/>
                                        </p:tgtEl>
                                        <p:attrNameLst>
                                          <p:attrName>style.visibility</p:attrName>
                                        </p:attrNameLst>
                                      </p:cBhvr>
                                      <p:to>
                                        <p:strVal val="visible"/>
                                      </p:to>
                                    </p:set>
                                    <p:anim from="(-#ppt_w/2)" to="(#ppt_x)" calcmode="lin" valueType="num">
                                      <p:cBhvr>
                                        <p:cTn id="78" dur="600" fill="hold">
                                          <p:stCondLst>
                                            <p:cond delay="0"/>
                                          </p:stCondLst>
                                        </p:cTn>
                                        <p:tgtEl>
                                          <p:spTgt spid="476169"/>
                                        </p:tgtEl>
                                        <p:attrNameLst>
                                          <p:attrName>ppt_x</p:attrName>
                                        </p:attrNameLst>
                                      </p:cBhvr>
                                    </p:anim>
                                    <p:anim from="0" to="-1.0" calcmode="lin" valueType="num">
                                      <p:cBhvr>
                                        <p:cTn id="79" dur="200" decel="50000" autoRev="1" fill="hold">
                                          <p:stCondLst>
                                            <p:cond delay="600"/>
                                          </p:stCondLst>
                                        </p:cTn>
                                        <p:tgtEl>
                                          <p:spTgt spid="476169"/>
                                        </p:tgtEl>
                                        <p:attrNameLst>
                                          <p:attrName>xshear</p:attrName>
                                        </p:attrNameLst>
                                      </p:cBhvr>
                                    </p:anim>
                                    <p:animScale>
                                      <p:cBhvr>
                                        <p:cTn id="80" dur="200" decel="100000" autoRev="1" fill="hold">
                                          <p:stCondLst>
                                            <p:cond delay="600"/>
                                          </p:stCondLst>
                                        </p:cTn>
                                        <p:tgtEl>
                                          <p:spTgt spid="476169"/>
                                        </p:tgtEl>
                                      </p:cBhvr>
                                      <p:from x="100000" y="100000"/>
                                      <p:to x="80000" y="100000"/>
                                    </p:animScale>
                                    <p:anim by="(#ppt_h/3+#ppt_w*0.1)" calcmode="lin" valueType="num">
                                      <p:cBhvr additive="sum">
                                        <p:cTn id="81" dur="200" decel="100000" autoRev="1" fill="hold">
                                          <p:stCondLst>
                                            <p:cond delay="600"/>
                                          </p:stCondLst>
                                        </p:cTn>
                                        <p:tgtEl>
                                          <p:spTgt spid="476169"/>
                                        </p:tgtEl>
                                        <p:attrNameLst>
                                          <p:attrName>ppt_x</p:attrName>
                                        </p:attrNameLst>
                                      </p:cBhvr>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476178"/>
                                        </p:tgtEl>
                                        <p:attrNameLst>
                                          <p:attrName>style.visibility</p:attrName>
                                        </p:attrNameLst>
                                      </p:cBhvr>
                                      <p:to>
                                        <p:strVal val="visible"/>
                                      </p:to>
                                    </p:set>
                                    <p:animEffect transition="in" filter="fade">
                                      <p:cBhvr>
                                        <p:cTn id="86" dur="1000"/>
                                        <p:tgtEl>
                                          <p:spTgt spid="476178"/>
                                        </p:tgtEl>
                                      </p:cBhvr>
                                    </p:animEffect>
                                    <p:anim calcmode="lin" valueType="num">
                                      <p:cBhvr>
                                        <p:cTn id="87" dur="1000" fill="hold"/>
                                        <p:tgtEl>
                                          <p:spTgt spid="476178"/>
                                        </p:tgtEl>
                                        <p:attrNameLst>
                                          <p:attrName>ppt_x</p:attrName>
                                        </p:attrNameLst>
                                      </p:cBhvr>
                                      <p:tavLst>
                                        <p:tav tm="0">
                                          <p:val>
                                            <p:strVal val="#ppt_x"/>
                                          </p:val>
                                        </p:tav>
                                        <p:tav tm="100000">
                                          <p:val>
                                            <p:strVal val="#ppt_x"/>
                                          </p:val>
                                        </p:tav>
                                      </p:tavLst>
                                    </p:anim>
                                    <p:anim calcmode="lin" valueType="num">
                                      <p:cBhvr>
                                        <p:cTn id="88" dur="1000" fill="hold"/>
                                        <p:tgtEl>
                                          <p:spTgt spid="47617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nodeType="clickEffect">
                                  <p:stCondLst>
                                    <p:cond delay="0"/>
                                  </p:stCondLst>
                                  <p:childTnLst>
                                    <p:set>
                                      <p:cBhvr>
                                        <p:cTn id="92" dur="1" fill="hold">
                                          <p:stCondLst>
                                            <p:cond delay="0"/>
                                          </p:stCondLst>
                                        </p:cTn>
                                        <p:tgtEl>
                                          <p:spTgt spid="476179"/>
                                        </p:tgtEl>
                                        <p:attrNameLst>
                                          <p:attrName>style.visibility</p:attrName>
                                        </p:attrNameLst>
                                      </p:cBhvr>
                                      <p:to>
                                        <p:strVal val="visible"/>
                                      </p:to>
                                    </p:set>
                                    <p:anim calcmode="lin" valueType="num">
                                      <p:cBhvr>
                                        <p:cTn id="93" dur="1000" fill="hold"/>
                                        <p:tgtEl>
                                          <p:spTgt spid="476179"/>
                                        </p:tgtEl>
                                        <p:attrNameLst>
                                          <p:attrName>ppt_x</p:attrName>
                                        </p:attrNameLst>
                                      </p:cBhvr>
                                      <p:tavLst>
                                        <p:tav tm="0">
                                          <p:val>
                                            <p:strVal val="#ppt_x-.2"/>
                                          </p:val>
                                        </p:tav>
                                        <p:tav tm="100000">
                                          <p:val>
                                            <p:strVal val="#ppt_x"/>
                                          </p:val>
                                        </p:tav>
                                      </p:tavLst>
                                    </p:anim>
                                    <p:anim calcmode="lin" valueType="num">
                                      <p:cBhvr>
                                        <p:cTn id="94" dur="1000" fill="hold"/>
                                        <p:tgtEl>
                                          <p:spTgt spid="476179"/>
                                        </p:tgtEl>
                                        <p:attrNameLst>
                                          <p:attrName>ppt_y</p:attrName>
                                        </p:attrNameLst>
                                      </p:cBhvr>
                                      <p:tavLst>
                                        <p:tav tm="0">
                                          <p:val>
                                            <p:strVal val="#ppt_y"/>
                                          </p:val>
                                        </p:tav>
                                        <p:tav tm="100000">
                                          <p:val>
                                            <p:strVal val="#ppt_y"/>
                                          </p:val>
                                        </p:tav>
                                      </p:tavLst>
                                    </p:anim>
                                    <p:animEffect transition="in" filter="wipe(right)" prLst="gradientSize: 0.1">
                                      <p:cBhvr>
                                        <p:cTn id="95" dur="1000"/>
                                        <p:tgtEl>
                                          <p:spTgt spid="476179"/>
                                        </p:tgtEl>
                                      </p:cBhvr>
                                    </p:animEffect>
                                  </p:childTnLst>
                                </p:cTn>
                              </p:par>
                            </p:childTnLst>
                          </p:cTn>
                        </p:par>
                      </p:childTnLst>
                    </p:cTn>
                  </p:par>
                  <p:par>
                    <p:cTn id="96" fill="hold">
                      <p:stCondLst>
                        <p:cond delay="indefinite"/>
                      </p:stCondLst>
                      <p:childTnLst>
                        <p:par>
                          <p:cTn id="97" fill="hold">
                            <p:stCondLst>
                              <p:cond delay="0"/>
                            </p:stCondLst>
                            <p:childTnLst>
                              <p:par>
                                <p:cTn id="98" presetID="29" presetClass="entr" presetSubtype="0" fill="hold" grpId="0" nodeType="clickEffect">
                                  <p:stCondLst>
                                    <p:cond delay="0"/>
                                  </p:stCondLst>
                                  <p:childTnLst>
                                    <p:set>
                                      <p:cBhvr>
                                        <p:cTn id="99" dur="1" fill="hold">
                                          <p:stCondLst>
                                            <p:cond delay="0"/>
                                          </p:stCondLst>
                                        </p:cTn>
                                        <p:tgtEl>
                                          <p:spTgt spid="476180"/>
                                        </p:tgtEl>
                                        <p:attrNameLst>
                                          <p:attrName>style.visibility</p:attrName>
                                        </p:attrNameLst>
                                      </p:cBhvr>
                                      <p:to>
                                        <p:strVal val="visible"/>
                                      </p:to>
                                    </p:set>
                                    <p:anim calcmode="lin" valueType="num">
                                      <p:cBhvr>
                                        <p:cTn id="100" dur="1000" fill="hold"/>
                                        <p:tgtEl>
                                          <p:spTgt spid="476180"/>
                                        </p:tgtEl>
                                        <p:attrNameLst>
                                          <p:attrName>ppt_x</p:attrName>
                                        </p:attrNameLst>
                                      </p:cBhvr>
                                      <p:tavLst>
                                        <p:tav tm="0">
                                          <p:val>
                                            <p:strVal val="#ppt_x-.2"/>
                                          </p:val>
                                        </p:tav>
                                        <p:tav tm="100000">
                                          <p:val>
                                            <p:strVal val="#ppt_x"/>
                                          </p:val>
                                        </p:tav>
                                      </p:tavLst>
                                    </p:anim>
                                    <p:anim calcmode="lin" valueType="num">
                                      <p:cBhvr>
                                        <p:cTn id="101" dur="1000" fill="hold"/>
                                        <p:tgtEl>
                                          <p:spTgt spid="476180"/>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476180"/>
                                        </p:tgtEl>
                                      </p:cBhvr>
                                    </p:animEffect>
                                  </p:childTnLst>
                                </p:cTn>
                              </p:par>
                            </p:childTnLst>
                          </p:cTn>
                        </p:par>
                        <p:par>
                          <p:cTn id="103" fill="hold">
                            <p:stCondLst>
                              <p:cond delay="1000"/>
                            </p:stCondLst>
                            <p:childTnLst>
                              <p:par>
                                <p:cTn id="104" presetID="9" presetClass="entr" presetSubtype="0" fill="hold" grpId="0" nodeType="afterEffect">
                                  <p:stCondLst>
                                    <p:cond delay="0"/>
                                  </p:stCondLst>
                                  <p:childTnLst>
                                    <p:set>
                                      <p:cBhvr>
                                        <p:cTn id="105" dur="1" fill="hold">
                                          <p:stCondLst>
                                            <p:cond delay="0"/>
                                          </p:stCondLst>
                                        </p:cTn>
                                        <p:tgtEl>
                                          <p:spTgt spid="476177"/>
                                        </p:tgtEl>
                                        <p:attrNameLst>
                                          <p:attrName>style.visibility</p:attrName>
                                        </p:attrNameLst>
                                      </p:cBhvr>
                                      <p:to>
                                        <p:strVal val="visible"/>
                                      </p:to>
                                    </p:set>
                                    <p:animEffect transition="in" filter="dissolve">
                                      <p:cBhvr>
                                        <p:cTn id="106" dur="500"/>
                                        <p:tgtEl>
                                          <p:spTgt spid="476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6" grpId="0" animBg="1"/>
      <p:bldP spid="476169" grpId="0"/>
      <p:bldP spid="476170" grpId="0"/>
      <p:bldP spid="476176" grpId="0"/>
      <p:bldP spid="476177" grpId="0" animBg="1"/>
      <p:bldP spid="476180" grpId="0"/>
      <p:bldP spid="16"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p:cNvSpPr>
            <a:spLocks noChangeArrowheads="1"/>
          </p:cNvSpPr>
          <p:nvPr/>
        </p:nvSpPr>
        <p:spPr bwMode="auto">
          <a:xfrm>
            <a:off x="1391930" y="243631"/>
            <a:ext cx="6481261" cy="523220"/>
          </a:xfrm>
          <a:prstGeom prst="rect">
            <a:avLst/>
          </a:prstGeom>
          <a:noFill/>
          <a:ln w="15875" algn="ctr">
            <a:noFill/>
            <a:miter lim="800000"/>
            <a:headEnd/>
            <a:tailEnd/>
          </a:ln>
        </p:spPr>
        <p:txBody>
          <a:bodyPr wrap="none" anchor="ctr">
            <a:spAutoFit/>
          </a:bodyPr>
          <a:lstStyle/>
          <a:p>
            <a:pPr algn="l"/>
            <a:r>
              <a:rPr lang="en-US" b="1" dirty="0" smtClean="0">
                <a:solidFill>
                  <a:srgbClr val="FF0000"/>
                </a:solidFill>
              </a:rPr>
              <a:t>Electrostatics: </a:t>
            </a:r>
            <a:r>
              <a:rPr lang="en-US" dirty="0" smtClean="0"/>
              <a:t>electric charges at rest </a:t>
            </a:r>
            <a:endParaRPr lang="en-US" dirty="0"/>
          </a:p>
        </p:txBody>
      </p:sp>
      <p:sp>
        <p:nvSpPr>
          <p:cNvPr id="1028" name="Rectangle 9"/>
          <p:cNvSpPr>
            <a:spLocks noChangeArrowheads="1"/>
          </p:cNvSpPr>
          <p:nvPr/>
        </p:nvSpPr>
        <p:spPr bwMode="auto">
          <a:xfrm>
            <a:off x="604838" y="861659"/>
            <a:ext cx="4737100" cy="519113"/>
          </a:xfrm>
          <a:prstGeom prst="rect">
            <a:avLst/>
          </a:prstGeom>
          <a:noFill/>
          <a:ln w="15875" algn="ctr">
            <a:noFill/>
            <a:miter lim="800000"/>
            <a:headEnd/>
            <a:tailEnd/>
          </a:ln>
        </p:spPr>
        <p:txBody>
          <a:bodyPr wrap="none" anchor="ctr">
            <a:spAutoFit/>
          </a:bodyPr>
          <a:lstStyle/>
          <a:p>
            <a:pPr algn="l"/>
            <a:r>
              <a:rPr lang="en-US" dirty="0">
                <a:solidFill>
                  <a:srgbClr val="FF0000"/>
                </a:solidFill>
              </a:rPr>
              <a:t>Electric charge is </a:t>
            </a:r>
            <a:r>
              <a:rPr lang="en-US" u="sng" dirty="0">
                <a:solidFill>
                  <a:srgbClr val="FF0000"/>
                </a:solidFill>
              </a:rPr>
              <a:t>quantized</a:t>
            </a:r>
            <a:r>
              <a:rPr lang="en-US" dirty="0">
                <a:solidFill>
                  <a:srgbClr val="FF0000"/>
                </a:solidFill>
              </a:rPr>
              <a:t>: </a:t>
            </a:r>
          </a:p>
        </p:txBody>
      </p:sp>
      <p:sp>
        <p:nvSpPr>
          <p:cNvPr id="453642" name="Rectangle 10"/>
          <p:cNvSpPr>
            <a:spLocks noChangeArrowheads="1"/>
          </p:cNvSpPr>
          <p:nvPr/>
        </p:nvSpPr>
        <p:spPr bwMode="auto">
          <a:xfrm>
            <a:off x="873125" y="1783997"/>
            <a:ext cx="6245225" cy="519112"/>
          </a:xfrm>
          <a:prstGeom prst="rect">
            <a:avLst/>
          </a:prstGeom>
          <a:noFill/>
          <a:ln w="15875" algn="ctr">
            <a:noFill/>
            <a:miter lim="800000"/>
            <a:headEnd/>
            <a:tailEnd/>
          </a:ln>
        </p:spPr>
        <p:txBody>
          <a:bodyPr wrap="none" anchor="ctr">
            <a:spAutoFit/>
          </a:bodyPr>
          <a:lstStyle/>
          <a:p>
            <a:pPr algn="l"/>
            <a:r>
              <a:rPr lang="en-US" dirty="0">
                <a:solidFill>
                  <a:srgbClr val="FF0000"/>
                </a:solidFill>
              </a:rPr>
              <a:t>-- charge is measured in coulombs (C)</a:t>
            </a:r>
          </a:p>
        </p:txBody>
      </p:sp>
      <p:sp>
        <p:nvSpPr>
          <p:cNvPr id="453643" name="Rectangle 11"/>
          <p:cNvSpPr>
            <a:spLocks noChangeArrowheads="1"/>
          </p:cNvSpPr>
          <p:nvPr/>
        </p:nvSpPr>
        <p:spPr bwMode="auto">
          <a:xfrm>
            <a:off x="869950" y="2291997"/>
            <a:ext cx="4491038" cy="519112"/>
          </a:xfrm>
          <a:prstGeom prst="rect">
            <a:avLst/>
          </a:prstGeom>
          <a:noFill/>
          <a:ln w="15875" algn="ctr">
            <a:noFill/>
            <a:miter lim="800000"/>
            <a:headEnd/>
            <a:tailEnd/>
          </a:ln>
        </p:spPr>
        <p:txBody>
          <a:bodyPr wrap="none" anchor="ctr">
            <a:spAutoFit/>
          </a:bodyPr>
          <a:lstStyle/>
          <a:p>
            <a:pPr algn="l"/>
            <a:r>
              <a:rPr lang="en-US">
                <a:solidFill>
                  <a:srgbClr val="FF0000"/>
                </a:solidFill>
              </a:rPr>
              <a:t>-- charge on one p</a:t>
            </a:r>
            <a:r>
              <a:rPr lang="en-US" baseline="30000">
                <a:solidFill>
                  <a:srgbClr val="FF0000"/>
                </a:solidFill>
              </a:rPr>
              <a:t>+</a:t>
            </a:r>
            <a:r>
              <a:rPr lang="en-US">
                <a:solidFill>
                  <a:srgbClr val="FF0000"/>
                </a:solidFill>
              </a:rPr>
              <a:t> or e</a:t>
            </a:r>
            <a:r>
              <a:rPr lang="en-US" baseline="30000">
                <a:solidFill>
                  <a:srgbClr val="FF0000"/>
                </a:solidFill>
              </a:rPr>
              <a:t>–</a:t>
            </a:r>
            <a:r>
              <a:rPr lang="en-US">
                <a:solidFill>
                  <a:srgbClr val="FF0000"/>
                </a:solidFill>
              </a:rPr>
              <a:t> = </a:t>
            </a:r>
          </a:p>
        </p:txBody>
      </p:sp>
      <p:sp>
        <p:nvSpPr>
          <p:cNvPr id="453645" name="Rectangle 13"/>
          <p:cNvSpPr>
            <a:spLocks noChangeArrowheads="1"/>
          </p:cNvSpPr>
          <p:nvPr/>
        </p:nvSpPr>
        <p:spPr bwMode="auto">
          <a:xfrm>
            <a:off x="5364163" y="864834"/>
            <a:ext cx="3154362" cy="946150"/>
          </a:xfrm>
          <a:prstGeom prst="rect">
            <a:avLst/>
          </a:prstGeom>
          <a:noFill/>
          <a:ln w="15875" algn="ctr">
            <a:noFill/>
            <a:miter lim="800000"/>
            <a:headEnd/>
            <a:tailEnd/>
          </a:ln>
        </p:spPr>
        <p:txBody>
          <a:bodyPr wrap="none" anchor="ctr">
            <a:spAutoFit/>
          </a:bodyPr>
          <a:lstStyle/>
          <a:p>
            <a:pPr algn="l"/>
            <a:r>
              <a:rPr lang="en-US" dirty="0"/>
              <a:t>it exists in certain</a:t>
            </a:r>
          </a:p>
          <a:p>
            <a:pPr algn="l"/>
            <a:r>
              <a:rPr lang="en-US" dirty="0"/>
              <a:t>specified amounts </a:t>
            </a:r>
          </a:p>
        </p:txBody>
      </p:sp>
      <p:sp>
        <p:nvSpPr>
          <p:cNvPr id="453656" name="Rectangle 24"/>
          <p:cNvSpPr>
            <a:spLocks noChangeArrowheads="1"/>
          </p:cNvSpPr>
          <p:nvPr/>
        </p:nvSpPr>
        <p:spPr bwMode="auto">
          <a:xfrm>
            <a:off x="5311775" y="2296759"/>
            <a:ext cx="2409825" cy="519113"/>
          </a:xfrm>
          <a:prstGeom prst="rect">
            <a:avLst/>
          </a:prstGeom>
          <a:noFill/>
          <a:ln w="15875" algn="ctr">
            <a:noFill/>
            <a:miter lim="800000"/>
            <a:headEnd/>
            <a:tailEnd/>
          </a:ln>
        </p:spPr>
        <p:txBody>
          <a:bodyPr wrap="none" anchor="ctr">
            <a:spAutoFit/>
          </a:bodyPr>
          <a:lstStyle/>
          <a:p>
            <a:pPr algn="l"/>
            <a:r>
              <a:rPr lang="en-US" dirty="0"/>
              <a:t>1.60 x 10</a:t>
            </a:r>
            <a:r>
              <a:rPr lang="en-US" baseline="30000" dirty="0"/>
              <a:t>–19</a:t>
            </a:r>
            <a:r>
              <a:rPr lang="en-US" dirty="0"/>
              <a:t> C</a:t>
            </a:r>
          </a:p>
        </p:txBody>
      </p:sp>
      <p:sp>
        <p:nvSpPr>
          <p:cNvPr id="453661" name="Rectangle 29"/>
          <p:cNvSpPr>
            <a:spLocks noChangeArrowheads="1"/>
          </p:cNvSpPr>
          <p:nvPr/>
        </p:nvSpPr>
        <p:spPr bwMode="auto">
          <a:xfrm>
            <a:off x="1488909" y="4508137"/>
            <a:ext cx="3264035" cy="954107"/>
          </a:xfrm>
          <a:prstGeom prst="rect">
            <a:avLst/>
          </a:prstGeom>
          <a:noFill/>
          <a:ln w="15875" algn="ctr">
            <a:noFill/>
            <a:miter lim="800000"/>
            <a:headEnd/>
            <a:tailEnd/>
          </a:ln>
        </p:spPr>
        <p:txBody>
          <a:bodyPr wrap="none" anchor="ctr">
            <a:spAutoFit/>
          </a:bodyPr>
          <a:lstStyle/>
          <a:p>
            <a:r>
              <a:rPr lang="en-US" u="sng" dirty="0">
                <a:solidFill>
                  <a:srgbClr val="FF0000"/>
                </a:solidFill>
              </a:rPr>
              <a:t>law of </a:t>
            </a:r>
            <a:r>
              <a:rPr lang="en-US" u="sng" dirty="0" smtClean="0">
                <a:solidFill>
                  <a:srgbClr val="FF0000"/>
                </a:solidFill>
              </a:rPr>
              <a:t>conservation</a:t>
            </a:r>
          </a:p>
          <a:p>
            <a:r>
              <a:rPr lang="en-US" u="sng" dirty="0" smtClean="0">
                <a:solidFill>
                  <a:srgbClr val="FF0000"/>
                </a:solidFill>
              </a:rPr>
              <a:t>of charge</a:t>
            </a:r>
            <a:r>
              <a:rPr lang="en-US" dirty="0" smtClean="0">
                <a:solidFill>
                  <a:srgbClr val="FF0000"/>
                </a:solidFill>
              </a:rPr>
              <a:t>:</a:t>
            </a:r>
            <a:endParaRPr lang="en-US" dirty="0">
              <a:solidFill>
                <a:srgbClr val="FF0000"/>
              </a:solidFill>
            </a:endParaRPr>
          </a:p>
        </p:txBody>
      </p:sp>
      <p:sp>
        <p:nvSpPr>
          <p:cNvPr id="19" name="Rectangle 13"/>
          <p:cNvSpPr>
            <a:spLocks noChangeArrowheads="1"/>
          </p:cNvSpPr>
          <p:nvPr/>
        </p:nvSpPr>
        <p:spPr bwMode="auto">
          <a:xfrm>
            <a:off x="1583737" y="5473794"/>
            <a:ext cx="3163045" cy="954107"/>
          </a:xfrm>
          <a:prstGeom prst="rect">
            <a:avLst/>
          </a:prstGeom>
          <a:noFill/>
          <a:ln w="15875" algn="ctr">
            <a:noFill/>
            <a:miter lim="800000"/>
            <a:headEnd/>
            <a:tailEnd/>
          </a:ln>
        </p:spPr>
        <p:txBody>
          <a:bodyPr wrap="none" anchor="ctr">
            <a:spAutoFit/>
          </a:bodyPr>
          <a:lstStyle/>
          <a:p>
            <a:r>
              <a:rPr lang="en-US" dirty="0" smtClean="0"/>
              <a:t>the total amount of</a:t>
            </a:r>
          </a:p>
          <a:p>
            <a:r>
              <a:rPr lang="en-US" dirty="0" smtClean="0"/>
              <a:t>charge is fixed</a:t>
            </a:r>
            <a:endParaRPr lang="en-US" dirty="0"/>
          </a:p>
        </p:txBody>
      </p:sp>
      <p:sp>
        <p:nvSpPr>
          <p:cNvPr id="21" name="Rectangle 10"/>
          <p:cNvSpPr>
            <a:spLocks noChangeArrowheads="1"/>
          </p:cNvSpPr>
          <p:nvPr/>
        </p:nvSpPr>
        <p:spPr bwMode="auto">
          <a:xfrm>
            <a:off x="873125" y="2819173"/>
            <a:ext cx="6938118" cy="523220"/>
          </a:xfrm>
          <a:prstGeom prst="rect">
            <a:avLst/>
          </a:prstGeom>
          <a:noFill/>
          <a:ln w="15875" algn="ctr">
            <a:noFill/>
            <a:miter lim="800000"/>
            <a:headEnd/>
            <a:tailEnd/>
          </a:ln>
        </p:spPr>
        <p:txBody>
          <a:bodyPr wrap="none" anchor="ctr">
            <a:spAutoFit/>
          </a:bodyPr>
          <a:lstStyle/>
          <a:p>
            <a:pPr algn="l"/>
            <a:r>
              <a:rPr lang="en-US" dirty="0">
                <a:solidFill>
                  <a:srgbClr val="FF0000"/>
                </a:solidFill>
              </a:rPr>
              <a:t>-- </a:t>
            </a:r>
            <a:r>
              <a:rPr lang="en-US" dirty="0" smtClean="0">
                <a:solidFill>
                  <a:srgbClr val="FF0000"/>
                </a:solidFill>
              </a:rPr>
              <a:t>WHICH of these particles tend to move?</a:t>
            </a:r>
            <a:endParaRPr lang="en-US" dirty="0">
              <a:solidFill>
                <a:srgbClr val="FF0000"/>
              </a:solidFill>
            </a:endParaRPr>
          </a:p>
        </p:txBody>
      </p:sp>
      <p:sp>
        <p:nvSpPr>
          <p:cNvPr id="22" name="Rectangle 10"/>
          <p:cNvSpPr>
            <a:spLocks noChangeArrowheads="1"/>
          </p:cNvSpPr>
          <p:nvPr/>
        </p:nvSpPr>
        <p:spPr bwMode="auto">
          <a:xfrm>
            <a:off x="873125" y="3365084"/>
            <a:ext cx="1561646" cy="523220"/>
          </a:xfrm>
          <a:prstGeom prst="rect">
            <a:avLst/>
          </a:prstGeom>
          <a:noFill/>
          <a:ln w="15875" algn="ctr">
            <a:noFill/>
            <a:miter lim="800000"/>
            <a:headEnd/>
            <a:tailEnd/>
          </a:ln>
        </p:spPr>
        <p:txBody>
          <a:bodyPr wrap="none" anchor="ctr">
            <a:spAutoFit/>
          </a:bodyPr>
          <a:lstStyle/>
          <a:p>
            <a:pPr algn="l"/>
            <a:r>
              <a:rPr lang="en-US" dirty="0">
                <a:solidFill>
                  <a:srgbClr val="FF0000"/>
                </a:solidFill>
              </a:rPr>
              <a:t>-- </a:t>
            </a:r>
            <a:r>
              <a:rPr lang="en-US" dirty="0" smtClean="0">
                <a:solidFill>
                  <a:srgbClr val="FF0000"/>
                </a:solidFill>
              </a:rPr>
              <a:t>WHY?</a:t>
            </a:r>
            <a:endParaRPr lang="en-US" dirty="0">
              <a:solidFill>
                <a:srgbClr val="FF0000"/>
              </a:solidFill>
            </a:endParaRPr>
          </a:p>
        </p:txBody>
      </p:sp>
      <p:sp>
        <p:nvSpPr>
          <p:cNvPr id="23" name="Rectangle 24"/>
          <p:cNvSpPr>
            <a:spLocks noChangeArrowheads="1"/>
          </p:cNvSpPr>
          <p:nvPr/>
        </p:nvSpPr>
        <p:spPr bwMode="auto">
          <a:xfrm>
            <a:off x="7877557" y="2813321"/>
            <a:ext cx="518091" cy="523220"/>
          </a:xfrm>
          <a:prstGeom prst="rect">
            <a:avLst/>
          </a:prstGeom>
          <a:noFill/>
          <a:ln w="15875" algn="ctr">
            <a:noFill/>
            <a:miter lim="800000"/>
            <a:headEnd/>
            <a:tailEnd/>
          </a:ln>
        </p:spPr>
        <p:txBody>
          <a:bodyPr wrap="none" anchor="ctr">
            <a:spAutoFit/>
          </a:bodyPr>
          <a:lstStyle/>
          <a:p>
            <a:pPr algn="l"/>
            <a:r>
              <a:rPr lang="en-US" dirty="0" smtClean="0"/>
              <a:t>e</a:t>
            </a:r>
            <a:r>
              <a:rPr lang="en-US" baseline="30000" dirty="0" smtClean="0"/>
              <a:t>–</a:t>
            </a:r>
            <a:endParaRPr lang="en-US" baseline="30000" dirty="0"/>
          </a:p>
        </p:txBody>
      </p:sp>
      <p:sp>
        <p:nvSpPr>
          <p:cNvPr id="25" name="Rectangle 24"/>
          <p:cNvSpPr>
            <a:spLocks noChangeArrowheads="1"/>
          </p:cNvSpPr>
          <p:nvPr/>
        </p:nvSpPr>
        <p:spPr bwMode="auto">
          <a:xfrm>
            <a:off x="2459408" y="3362157"/>
            <a:ext cx="4985660" cy="954107"/>
          </a:xfrm>
          <a:prstGeom prst="rect">
            <a:avLst/>
          </a:prstGeom>
          <a:noFill/>
          <a:ln w="15875" algn="ctr">
            <a:noFill/>
            <a:miter lim="800000"/>
            <a:headEnd/>
            <a:tailEnd/>
          </a:ln>
        </p:spPr>
        <p:txBody>
          <a:bodyPr wrap="none" anchor="ctr">
            <a:spAutoFit/>
          </a:bodyPr>
          <a:lstStyle/>
          <a:p>
            <a:pPr algn="l"/>
            <a:r>
              <a:rPr lang="en-US" dirty="0" smtClean="0"/>
              <a:t>p</a:t>
            </a:r>
            <a:r>
              <a:rPr lang="en-US" baseline="30000" dirty="0" smtClean="0"/>
              <a:t>+</a:t>
            </a:r>
            <a:r>
              <a:rPr lang="en-US" dirty="0" smtClean="0"/>
              <a:t> are bound within nuclei; </a:t>
            </a:r>
          </a:p>
          <a:p>
            <a:pPr algn="l"/>
            <a:r>
              <a:rPr lang="en-US" dirty="0" smtClean="0"/>
              <a:t>e</a:t>
            </a:r>
            <a:r>
              <a:rPr lang="en-US" baseline="30000" dirty="0" smtClean="0"/>
              <a:t>–</a:t>
            </a:r>
            <a:r>
              <a:rPr lang="en-US" dirty="0" smtClean="0"/>
              <a:t> are more easily transferred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85423" y="4372223"/>
            <a:ext cx="3062287" cy="230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53645"/>
                                        </p:tgtEl>
                                        <p:attrNameLst>
                                          <p:attrName>style.visibility</p:attrName>
                                        </p:attrNameLst>
                                      </p:cBhvr>
                                      <p:to>
                                        <p:strVal val="visible"/>
                                      </p:to>
                                    </p:set>
                                    <p:anim by="(-#ppt_w*2)" calcmode="lin" valueType="num">
                                      <p:cBhvr rctx="PPT">
                                        <p:cTn id="12" dur="500" autoRev="1" fill="hold">
                                          <p:stCondLst>
                                            <p:cond delay="0"/>
                                          </p:stCondLst>
                                        </p:cTn>
                                        <p:tgtEl>
                                          <p:spTgt spid="453645"/>
                                        </p:tgtEl>
                                        <p:attrNameLst>
                                          <p:attrName>ppt_w</p:attrName>
                                        </p:attrNameLst>
                                      </p:cBhvr>
                                    </p:anim>
                                    <p:anim by="(#ppt_w*0.50)" calcmode="lin" valueType="num">
                                      <p:cBhvr>
                                        <p:cTn id="13" dur="500" decel="50000" autoRev="1" fill="hold">
                                          <p:stCondLst>
                                            <p:cond delay="0"/>
                                          </p:stCondLst>
                                        </p:cTn>
                                        <p:tgtEl>
                                          <p:spTgt spid="453645"/>
                                        </p:tgtEl>
                                        <p:attrNameLst>
                                          <p:attrName>ppt_x</p:attrName>
                                        </p:attrNameLst>
                                      </p:cBhvr>
                                    </p:anim>
                                    <p:anim from="(-#ppt_h/2)" to="(#ppt_y)" calcmode="lin" valueType="num">
                                      <p:cBhvr>
                                        <p:cTn id="14" dur="1000" fill="hold">
                                          <p:stCondLst>
                                            <p:cond delay="0"/>
                                          </p:stCondLst>
                                        </p:cTn>
                                        <p:tgtEl>
                                          <p:spTgt spid="453645"/>
                                        </p:tgtEl>
                                        <p:attrNameLst>
                                          <p:attrName>ppt_y</p:attrName>
                                        </p:attrNameLst>
                                      </p:cBhvr>
                                    </p:anim>
                                    <p:animRot by="21600000">
                                      <p:cBhvr>
                                        <p:cTn id="15" dur="1000" fill="hold">
                                          <p:stCondLst>
                                            <p:cond delay="0"/>
                                          </p:stCondLst>
                                        </p:cTn>
                                        <p:tgtEl>
                                          <p:spTgt spid="45364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453642"/>
                                        </p:tgtEl>
                                        <p:attrNameLst>
                                          <p:attrName>style.visibility</p:attrName>
                                        </p:attrNameLst>
                                      </p:cBhvr>
                                      <p:to>
                                        <p:strVal val="visible"/>
                                      </p:to>
                                    </p:set>
                                    <p:anim from="(-#ppt_w/2)" to="(#ppt_x)" calcmode="lin" valueType="num">
                                      <p:cBhvr>
                                        <p:cTn id="20" dur="600" fill="hold">
                                          <p:stCondLst>
                                            <p:cond delay="0"/>
                                          </p:stCondLst>
                                        </p:cTn>
                                        <p:tgtEl>
                                          <p:spTgt spid="453642"/>
                                        </p:tgtEl>
                                        <p:attrNameLst>
                                          <p:attrName>ppt_x</p:attrName>
                                        </p:attrNameLst>
                                      </p:cBhvr>
                                    </p:anim>
                                    <p:anim from="0" to="-1.0" calcmode="lin" valueType="num">
                                      <p:cBhvr>
                                        <p:cTn id="21" dur="200" decel="50000" autoRev="1" fill="hold">
                                          <p:stCondLst>
                                            <p:cond delay="600"/>
                                          </p:stCondLst>
                                        </p:cTn>
                                        <p:tgtEl>
                                          <p:spTgt spid="453642"/>
                                        </p:tgtEl>
                                        <p:attrNameLst>
                                          <p:attrName>xshear</p:attrName>
                                        </p:attrNameLst>
                                      </p:cBhvr>
                                    </p:anim>
                                    <p:animScale>
                                      <p:cBhvr>
                                        <p:cTn id="22" dur="200" decel="100000" autoRev="1" fill="hold">
                                          <p:stCondLst>
                                            <p:cond delay="600"/>
                                          </p:stCondLst>
                                        </p:cTn>
                                        <p:tgtEl>
                                          <p:spTgt spid="453642"/>
                                        </p:tgtEl>
                                      </p:cBhvr>
                                      <p:from x="100000" y="100000"/>
                                      <p:to x="80000" y="100000"/>
                                    </p:animScale>
                                    <p:anim by="(#ppt_h/3+#ppt_w*0.1)" calcmode="lin" valueType="num">
                                      <p:cBhvr additive="sum">
                                        <p:cTn id="23" dur="200" decel="100000" autoRev="1" fill="hold">
                                          <p:stCondLst>
                                            <p:cond delay="600"/>
                                          </p:stCondLst>
                                        </p:cTn>
                                        <p:tgtEl>
                                          <p:spTgt spid="453642"/>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453643"/>
                                        </p:tgtEl>
                                        <p:attrNameLst>
                                          <p:attrName>style.visibility</p:attrName>
                                        </p:attrNameLst>
                                      </p:cBhvr>
                                      <p:to>
                                        <p:strVal val="visible"/>
                                      </p:to>
                                    </p:set>
                                    <p:anim from="(-#ppt_w/2)" to="(#ppt_x)" calcmode="lin" valueType="num">
                                      <p:cBhvr>
                                        <p:cTn id="28" dur="600" fill="hold">
                                          <p:stCondLst>
                                            <p:cond delay="0"/>
                                          </p:stCondLst>
                                        </p:cTn>
                                        <p:tgtEl>
                                          <p:spTgt spid="453643"/>
                                        </p:tgtEl>
                                        <p:attrNameLst>
                                          <p:attrName>ppt_x</p:attrName>
                                        </p:attrNameLst>
                                      </p:cBhvr>
                                    </p:anim>
                                    <p:anim from="0" to="-1.0" calcmode="lin" valueType="num">
                                      <p:cBhvr>
                                        <p:cTn id="29" dur="200" decel="50000" autoRev="1" fill="hold">
                                          <p:stCondLst>
                                            <p:cond delay="600"/>
                                          </p:stCondLst>
                                        </p:cTn>
                                        <p:tgtEl>
                                          <p:spTgt spid="453643"/>
                                        </p:tgtEl>
                                        <p:attrNameLst>
                                          <p:attrName>xshear</p:attrName>
                                        </p:attrNameLst>
                                      </p:cBhvr>
                                    </p:anim>
                                    <p:animScale>
                                      <p:cBhvr>
                                        <p:cTn id="30" dur="200" decel="100000" autoRev="1" fill="hold">
                                          <p:stCondLst>
                                            <p:cond delay="600"/>
                                          </p:stCondLst>
                                        </p:cTn>
                                        <p:tgtEl>
                                          <p:spTgt spid="453643"/>
                                        </p:tgtEl>
                                      </p:cBhvr>
                                      <p:from x="100000" y="100000"/>
                                      <p:to x="80000" y="100000"/>
                                    </p:animScale>
                                    <p:anim by="(#ppt_h/3+#ppt_w*0.1)" calcmode="lin" valueType="num">
                                      <p:cBhvr additive="sum">
                                        <p:cTn id="31" dur="200" decel="100000" autoRev="1" fill="hold">
                                          <p:stCondLst>
                                            <p:cond delay="600"/>
                                          </p:stCondLst>
                                        </p:cTn>
                                        <p:tgtEl>
                                          <p:spTgt spid="453643"/>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453656"/>
                                        </p:tgtEl>
                                        <p:attrNameLst>
                                          <p:attrName>style.visibility</p:attrName>
                                        </p:attrNameLst>
                                      </p:cBhvr>
                                      <p:to>
                                        <p:strVal val="visible"/>
                                      </p:to>
                                    </p:set>
                                    <p:anim by="(-#ppt_w*2)" calcmode="lin" valueType="num">
                                      <p:cBhvr rctx="PPT">
                                        <p:cTn id="36" dur="500" autoRev="1" fill="hold">
                                          <p:stCondLst>
                                            <p:cond delay="0"/>
                                          </p:stCondLst>
                                        </p:cTn>
                                        <p:tgtEl>
                                          <p:spTgt spid="453656"/>
                                        </p:tgtEl>
                                        <p:attrNameLst>
                                          <p:attrName>ppt_w</p:attrName>
                                        </p:attrNameLst>
                                      </p:cBhvr>
                                    </p:anim>
                                    <p:anim by="(#ppt_w*0.50)" calcmode="lin" valueType="num">
                                      <p:cBhvr>
                                        <p:cTn id="37" dur="500" decel="50000" autoRev="1" fill="hold">
                                          <p:stCondLst>
                                            <p:cond delay="0"/>
                                          </p:stCondLst>
                                        </p:cTn>
                                        <p:tgtEl>
                                          <p:spTgt spid="453656"/>
                                        </p:tgtEl>
                                        <p:attrNameLst>
                                          <p:attrName>ppt_x</p:attrName>
                                        </p:attrNameLst>
                                      </p:cBhvr>
                                    </p:anim>
                                    <p:anim from="(-#ppt_h/2)" to="(#ppt_y)" calcmode="lin" valueType="num">
                                      <p:cBhvr>
                                        <p:cTn id="38" dur="1000" fill="hold">
                                          <p:stCondLst>
                                            <p:cond delay="0"/>
                                          </p:stCondLst>
                                        </p:cTn>
                                        <p:tgtEl>
                                          <p:spTgt spid="453656"/>
                                        </p:tgtEl>
                                        <p:attrNameLst>
                                          <p:attrName>ppt_y</p:attrName>
                                        </p:attrNameLst>
                                      </p:cBhvr>
                                    </p:anim>
                                    <p:animRot by="21600000">
                                      <p:cBhvr>
                                        <p:cTn id="39" dur="1000" fill="hold">
                                          <p:stCondLst>
                                            <p:cond delay="0"/>
                                          </p:stCondLst>
                                        </p:cTn>
                                        <p:tgtEl>
                                          <p:spTgt spid="453656"/>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from="(-#ppt_w/2)" to="(#ppt_x)" calcmode="lin" valueType="num">
                                      <p:cBhvr>
                                        <p:cTn id="44" dur="600" fill="hold">
                                          <p:stCondLst>
                                            <p:cond delay="0"/>
                                          </p:stCondLst>
                                        </p:cTn>
                                        <p:tgtEl>
                                          <p:spTgt spid="21"/>
                                        </p:tgtEl>
                                        <p:attrNameLst>
                                          <p:attrName>ppt_x</p:attrName>
                                        </p:attrNameLst>
                                      </p:cBhvr>
                                    </p:anim>
                                    <p:anim from="0" to="-1.0" calcmode="lin" valueType="num">
                                      <p:cBhvr>
                                        <p:cTn id="45" dur="200" decel="50000" autoRev="1" fill="hold">
                                          <p:stCondLst>
                                            <p:cond delay="600"/>
                                          </p:stCondLst>
                                        </p:cTn>
                                        <p:tgtEl>
                                          <p:spTgt spid="21"/>
                                        </p:tgtEl>
                                        <p:attrNameLst>
                                          <p:attrName>xshear</p:attrName>
                                        </p:attrNameLst>
                                      </p:cBhvr>
                                    </p:anim>
                                    <p:animScale>
                                      <p:cBhvr>
                                        <p:cTn id="46" dur="200" decel="100000" autoRev="1" fill="hold">
                                          <p:stCondLst>
                                            <p:cond delay="600"/>
                                          </p:stCondLst>
                                        </p:cTn>
                                        <p:tgtEl>
                                          <p:spTgt spid="21"/>
                                        </p:tgtEl>
                                      </p:cBhvr>
                                      <p:from x="100000" y="100000"/>
                                      <p:to x="80000" y="100000"/>
                                    </p:animScale>
                                    <p:anim by="(#ppt_h/3+#ppt_w*0.1)" calcmode="lin" valueType="num">
                                      <p:cBhvr additive="sum">
                                        <p:cTn id="47" dur="200" decel="100000" autoRev="1" fill="hold">
                                          <p:stCondLst>
                                            <p:cond delay="600"/>
                                          </p:stCondLst>
                                        </p:cTn>
                                        <p:tgtEl>
                                          <p:spTgt spid="21"/>
                                        </p:tgtEl>
                                        <p:attrNameLst>
                                          <p:attrName>ppt_x</p:attrName>
                                        </p:attrNameLst>
                                      </p:cBhvr>
                                    </p:anim>
                                  </p:childTnLst>
                                </p:cTn>
                              </p:par>
                            </p:childTnLst>
                          </p:cTn>
                        </p:par>
                        <p:par>
                          <p:cTn id="48" fill="hold">
                            <p:stCondLst>
                              <p:cond delay="1000"/>
                            </p:stCondLst>
                            <p:childTnLst>
                              <p:par>
                                <p:cTn id="49" presetID="34"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from="(-#ppt_w/2)" to="(#ppt_x)" calcmode="lin" valueType="num">
                                      <p:cBhvr>
                                        <p:cTn id="51" dur="600" fill="hold">
                                          <p:stCondLst>
                                            <p:cond delay="0"/>
                                          </p:stCondLst>
                                        </p:cTn>
                                        <p:tgtEl>
                                          <p:spTgt spid="22"/>
                                        </p:tgtEl>
                                        <p:attrNameLst>
                                          <p:attrName>ppt_x</p:attrName>
                                        </p:attrNameLst>
                                      </p:cBhvr>
                                    </p:anim>
                                    <p:anim from="0" to="-1.0" calcmode="lin" valueType="num">
                                      <p:cBhvr>
                                        <p:cTn id="52" dur="200" decel="50000" autoRev="1" fill="hold">
                                          <p:stCondLst>
                                            <p:cond delay="600"/>
                                          </p:stCondLst>
                                        </p:cTn>
                                        <p:tgtEl>
                                          <p:spTgt spid="22"/>
                                        </p:tgtEl>
                                        <p:attrNameLst>
                                          <p:attrName>xshear</p:attrName>
                                        </p:attrNameLst>
                                      </p:cBhvr>
                                    </p:anim>
                                    <p:animScale>
                                      <p:cBhvr>
                                        <p:cTn id="53" dur="200" decel="100000" autoRev="1" fill="hold">
                                          <p:stCondLst>
                                            <p:cond delay="600"/>
                                          </p:stCondLst>
                                        </p:cTn>
                                        <p:tgtEl>
                                          <p:spTgt spid="22"/>
                                        </p:tgtEl>
                                      </p:cBhvr>
                                      <p:from x="100000" y="100000"/>
                                      <p:to x="80000" y="100000"/>
                                    </p:animScale>
                                    <p:anim by="(#ppt_h/3+#ppt_w*0.1)" calcmode="lin" valueType="num">
                                      <p:cBhvr additive="sum">
                                        <p:cTn id="54" dur="200" decel="100000" autoRev="1" fill="hold">
                                          <p:stCondLst>
                                            <p:cond delay="600"/>
                                          </p:stCondLst>
                                        </p:cTn>
                                        <p:tgtEl>
                                          <p:spTgt spid="22"/>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grpId="0" nodeType="clickEffect">
                                  <p:stCondLst>
                                    <p:cond delay="0"/>
                                  </p:stCondLst>
                                  <p:iterate type="lt">
                                    <p:tmPct val="10000"/>
                                  </p:iterate>
                                  <p:childTnLst>
                                    <p:set>
                                      <p:cBhvr>
                                        <p:cTn id="58" dur="1" fill="hold">
                                          <p:stCondLst>
                                            <p:cond delay="0"/>
                                          </p:stCondLst>
                                        </p:cTn>
                                        <p:tgtEl>
                                          <p:spTgt spid="23"/>
                                        </p:tgtEl>
                                        <p:attrNameLst>
                                          <p:attrName>style.visibility</p:attrName>
                                        </p:attrNameLst>
                                      </p:cBhvr>
                                      <p:to>
                                        <p:strVal val="visible"/>
                                      </p:to>
                                    </p:set>
                                    <p:anim by="(-#ppt_w*2)" calcmode="lin" valueType="num">
                                      <p:cBhvr rctx="PPT">
                                        <p:cTn id="59" dur="500" autoRev="1" fill="hold">
                                          <p:stCondLst>
                                            <p:cond delay="0"/>
                                          </p:stCondLst>
                                        </p:cTn>
                                        <p:tgtEl>
                                          <p:spTgt spid="23"/>
                                        </p:tgtEl>
                                        <p:attrNameLst>
                                          <p:attrName>ppt_w</p:attrName>
                                        </p:attrNameLst>
                                      </p:cBhvr>
                                    </p:anim>
                                    <p:anim by="(#ppt_w*0.50)" calcmode="lin" valueType="num">
                                      <p:cBhvr>
                                        <p:cTn id="60" dur="500" decel="50000" autoRev="1" fill="hold">
                                          <p:stCondLst>
                                            <p:cond delay="0"/>
                                          </p:stCondLst>
                                        </p:cTn>
                                        <p:tgtEl>
                                          <p:spTgt spid="23"/>
                                        </p:tgtEl>
                                        <p:attrNameLst>
                                          <p:attrName>ppt_x</p:attrName>
                                        </p:attrNameLst>
                                      </p:cBhvr>
                                    </p:anim>
                                    <p:anim from="(-#ppt_h/2)" to="(#ppt_y)" calcmode="lin" valueType="num">
                                      <p:cBhvr>
                                        <p:cTn id="61" dur="1000" fill="hold">
                                          <p:stCondLst>
                                            <p:cond delay="0"/>
                                          </p:stCondLst>
                                        </p:cTn>
                                        <p:tgtEl>
                                          <p:spTgt spid="23"/>
                                        </p:tgtEl>
                                        <p:attrNameLst>
                                          <p:attrName>ppt_y</p:attrName>
                                        </p:attrNameLst>
                                      </p:cBhvr>
                                    </p:anim>
                                    <p:animRot by="21600000">
                                      <p:cBhvr>
                                        <p:cTn id="62" dur="1000" fill="hold">
                                          <p:stCondLst>
                                            <p:cond delay="0"/>
                                          </p:stCondLst>
                                        </p:cTn>
                                        <p:tgtEl>
                                          <p:spTgt spid="23"/>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25"/>
                                        </p:tgtEl>
                                        <p:attrNameLst>
                                          <p:attrName>style.visibility</p:attrName>
                                        </p:attrNameLst>
                                      </p:cBhvr>
                                      <p:to>
                                        <p:strVal val="visible"/>
                                      </p:to>
                                    </p:set>
                                    <p:anim by="(-#ppt_w*2)" calcmode="lin" valueType="num">
                                      <p:cBhvr rctx="PPT">
                                        <p:cTn id="67" dur="500" autoRev="1" fill="hold">
                                          <p:stCondLst>
                                            <p:cond delay="0"/>
                                          </p:stCondLst>
                                        </p:cTn>
                                        <p:tgtEl>
                                          <p:spTgt spid="25"/>
                                        </p:tgtEl>
                                        <p:attrNameLst>
                                          <p:attrName>ppt_w</p:attrName>
                                        </p:attrNameLst>
                                      </p:cBhvr>
                                    </p:anim>
                                    <p:anim by="(#ppt_w*0.50)" calcmode="lin" valueType="num">
                                      <p:cBhvr>
                                        <p:cTn id="68" dur="500" decel="50000" autoRev="1" fill="hold">
                                          <p:stCondLst>
                                            <p:cond delay="0"/>
                                          </p:stCondLst>
                                        </p:cTn>
                                        <p:tgtEl>
                                          <p:spTgt spid="25"/>
                                        </p:tgtEl>
                                        <p:attrNameLst>
                                          <p:attrName>ppt_x</p:attrName>
                                        </p:attrNameLst>
                                      </p:cBhvr>
                                    </p:anim>
                                    <p:anim from="(-#ppt_h/2)" to="(#ppt_y)" calcmode="lin" valueType="num">
                                      <p:cBhvr>
                                        <p:cTn id="69" dur="1000" fill="hold">
                                          <p:stCondLst>
                                            <p:cond delay="0"/>
                                          </p:stCondLst>
                                        </p:cTn>
                                        <p:tgtEl>
                                          <p:spTgt spid="25"/>
                                        </p:tgtEl>
                                        <p:attrNameLst>
                                          <p:attrName>ppt_y</p:attrName>
                                        </p:attrNameLst>
                                      </p:cBhvr>
                                    </p:anim>
                                    <p:animRot by="21600000">
                                      <p:cBhvr>
                                        <p:cTn id="70" dur="1000" fill="hold">
                                          <p:stCondLst>
                                            <p:cond delay="0"/>
                                          </p:stCondLst>
                                        </p:cTn>
                                        <p:tgtEl>
                                          <p:spTgt spid="25"/>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53661"/>
                                        </p:tgtEl>
                                        <p:attrNameLst>
                                          <p:attrName>style.visibility</p:attrName>
                                        </p:attrNameLst>
                                      </p:cBhvr>
                                      <p:to>
                                        <p:strVal val="visible"/>
                                      </p:to>
                                    </p:set>
                                    <p:animEffect transition="in" filter="wipe(left)">
                                      <p:cBhvr>
                                        <p:cTn id="75" dur="5000"/>
                                        <p:tgtEl>
                                          <p:spTgt spid="453661"/>
                                        </p:tgtEl>
                                      </p:cBhvr>
                                    </p:animEffect>
                                  </p:childTnLst>
                                </p:cTn>
                              </p:par>
                            </p:childTnLst>
                          </p:cTn>
                        </p:par>
                      </p:childTnLst>
                    </p:cTn>
                  </p:par>
                  <p:par>
                    <p:cTn id="76" fill="hold">
                      <p:stCondLst>
                        <p:cond delay="indefinite"/>
                      </p:stCondLst>
                      <p:childTnLst>
                        <p:par>
                          <p:cTn id="77" fill="hold">
                            <p:stCondLst>
                              <p:cond delay="0"/>
                            </p:stCondLst>
                            <p:childTnLst>
                              <p:par>
                                <p:cTn id="78" presetID="56" presetClass="entr" presetSubtype="0" fill="hold" grpId="0" nodeType="clickEffect">
                                  <p:stCondLst>
                                    <p:cond delay="0"/>
                                  </p:stCondLst>
                                  <p:iterate type="lt">
                                    <p:tmPct val="10000"/>
                                  </p:iterate>
                                  <p:childTnLst>
                                    <p:set>
                                      <p:cBhvr>
                                        <p:cTn id="79" dur="1" fill="hold">
                                          <p:stCondLst>
                                            <p:cond delay="0"/>
                                          </p:stCondLst>
                                        </p:cTn>
                                        <p:tgtEl>
                                          <p:spTgt spid="19"/>
                                        </p:tgtEl>
                                        <p:attrNameLst>
                                          <p:attrName>style.visibility</p:attrName>
                                        </p:attrNameLst>
                                      </p:cBhvr>
                                      <p:to>
                                        <p:strVal val="visible"/>
                                      </p:to>
                                    </p:set>
                                    <p:anim by="(-#ppt_w*2)" calcmode="lin" valueType="num">
                                      <p:cBhvr rctx="PPT">
                                        <p:cTn id="80" dur="500" autoRev="1" fill="hold">
                                          <p:stCondLst>
                                            <p:cond delay="0"/>
                                          </p:stCondLst>
                                        </p:cTn>
                                        <p:tgtEl>
                                          <p:spTgt spid="19"/>
                                        </p:tgtEl>
                                        <p:attrNameLst>
                                          <p:attrName>ppt_w</p:attrName>
                                        </p:attrNameLst>
                                      </p:cBhvr>
                                    </p:anim>
                                    <p:anim by="(#ppt_w*0.50)" calcmode="lin" valueType="num">
                                      <p:cBhvr>
                                        <p:cTn id="81" dur="500" decel="50000" autoRev="1" fill="hold">
                                          <p:stCondLst>
                                            <p:cond delay="0"/>
                                          </p:stCondLst>
                                        </p:cTn>
                                        <p:tgtEl>
                                          <p:spTgt spid="19"/>
                                        </p:tgtEl>
                                        <p:attrNameLst>
                                          <p:attrName>ppt_x</p:attrName>
                                        </p:attrNameLst>
                                      </p:cBhvr>
                                    </p:anim>
                                    <p:anim from="(-#ppt_h/2)" to="(#ppt_y)" calcmode="lin" valueType="num">
                                      <p:cBhvr>
                                        <p:cTn id="82" dur="1000" fill="hold">
                                          <p:stCondLst>
                                            <p:cond delay="0"/>
                                          </p:stCondLst>
                                        </p:cTn>
                                        <p:tgtEl>
                                          <p:spTgt spid="19"/>
                                        </p:tgtEl>
                                        <p:attrNameLst>
                                          <p:attrName>ppt_y</p:attrName>
                                        </p:attrNameLst>
                                      </p:cBhvr>
                                    </p:anim>
                                    <p:animRot by="21600000">
                                      <p:cBhvr>
                                        <p:cTn id="83" dur="1000" fill="hold">
                                          <p:stCondLst>
                                            <p:cond delay="0"/>
                                          </p:stCondLst>
                                        </p:cTn>
                                        <p:tgtEl>
                                          <p:spTgt spid="19"/>
                                        </p:tgtEl>
                                        <p:attrNameLst>
                                          <p:attrName>r</p:attrName>
                                        </p:attrNameLst>
                                      </p:cBhvr>
                                    </p:animRot>
                                  </p:childTnLst>
                                </p:cTn>
                              </p:par>
                            </p:childTnLst>
                          </p:cTn>
                        </p:par>
                        <p:par>
                          <p:cTn id="84" fill="hold">
                            <p:stCondLst>
                              <p:cond delay="3800"/>
                            </p:stCondLst>
                            <p:childTnLst>
                              <p:par>
                                <p:cTn id="85" presetID="10" presetClass="entr" presetSubtype="0" fill="hold" nodeType="afterEffect">
                                  <p:stCondLst>
                                    <p:cond delay="0"/>
                                  </p:stCondLst>
                                  <p:childTnLst>
                                    <p:set>
                                      <p:cBhvr>
                                        <p:cTn id="86" dur="1" fill="hold">
                                          <p:stCondLst>
                                            <p:cond delay="0"/>
                                          </p:stCondLst>
                                        </p:cTn>
                                        <p:tgtEl>
                                          <p:spTgt spid="6146"/>
                                        </p:tgtEl>
                                        <p:attrNameLst>
                                          <p:attrName>style.visibility</p:attrName>
                                        </p:attrNameLst>
                                      </p:cBhvr>
                                      <p:to>
                                        <p:strVal val="visible"/>
                                      </p:to>
                                    </p:set>
                                    <p:animEffect transition="in" filter="fade">
                                      <p:cBhvr>
                                        <p:cTn id="8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453642" grpId="0"/>
      <p:bldP spid="453643" grpId="0"/>
      <p:bldP spid="453645" grpId="0"/>
      <p:bldP spid="453656" grpId="0"/>
      <p:bldP spid="453661" grpId="0"/>
      <p:bldP spid="19" grpId="0"/>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5"/>
          <p:cNvSpPr>
            <a:spLocks noChangeArrowheads="1"/>
          </p:cNvSpPr>
          <p:nvPr/>
        </p:nvSpPr>
        <p:spPr bwMode="auto">
          <a:xfrm>
            <a:off x="3671248" y="3740766"/>
            <a:ext cx="1856095" cy="762995"/>
          </a:xfrm>
          <a:prstGeom prst="rect">
            <a:avLst/>
          </a:prstGeom>
          <a:solidFill>
            <a:srgbClr val="FFFF00"/>
          </a:solidFill>
          <a:ln w="9525" algn="ctr">
            <a:solidFill>
              <a:schemeClr val="tx1"/>
            </a:solidFill>
            <a:miter lim="800000"/>
            <a:headEnd/>
            <a:tailEnd/>
          </a:ln>
        </p:spPr>
        <p:txBody>
          <a:bodyPr wrap="square" anchor="ctr">
            <a:spAutoFit/>
          </a:bodyPr>
          <a:lstStyle/>
          <a:p>
            <a:endParaRPr lang="en-US">
              <a:solidFill>
                <a:srgbClr val="000000"/>
              </a:solidFill>
            </a:endParaRPr>
          </a:p>
        </p:txBody>
      </p:sp>
      <p:sp>
        <p:nvSpPr>
          <p:cNvPr id="13" name="Rectangle 6"/>
          <p:cNvSpPr>
            <a:spLocks noChangeArrowheads="1"/>
          </p:cNvSpPr>
          <p:nvPr/>
        </p:nvSpPr>
        <p:spPr bwMode="auto">
          <a:xfrm>
            <a:off x="556973" y="1494190"/>
            <a:ext cx="8175636" cy="4093428"/>
          </a:xfrm>
          <a:prstGeom prst="rect">
            <a:avLst/>
          </a:prstGeom>
          <a:noFill/>
          <a:ln w="9525">
            <a:noFill/>
            <a:miter lim="800000"/>
            <a:headEnd/>
            <a:tailEnd/>
          </a:ln>
        </p:spPr>
        <p:txBody>
          <a:bodyPr wrap="none">
            <a:spAutoFit/>
          </a:bodyPr>
          <a:lstStyle/>
          <a:p>
            <a:pPr marL="342900" indent="-342900" algn="l">
              <a:spcBef>
                <a:spcPct val="20000"/>
              </a:spcBef>
            </a:pPr>
            <a:r>
              <a:rPr lang="en-US" sz="3200" dirty="0" smtClean="0">
                <a:solidFill>
                  <a:srgbClr val="000000">
                    <a:lumMod val="85000"/>
                    <a:lumOff val="15000"/>
                  </a:srgbClr>
                </a:solidFill>
              </a:rPr>
              <a:t>The </a:t>
            </a:r>
            <a:r>
              <a:rPr lang="en-US" sz="3200" u="sng" dirty="0" smtClean="0">
                <a:solidFill>
                  <a:srgbClr val="000000">
                    <a:lumMod val="85000"/>
                    <a:lumOff val="15000"/>
                  </a:srgbClr>
                </a:solidFill>
              </a:rPr>
              <a:t>electric power</a:t>
            </a:r>
            <a:r>
              <a:rPr lang="en-US" sz="3200" dirty="0" smtClean="0">
                <a:solidFill>
                  <a:srgbClr val="000000">
                    <a:lumMod val="85000"/>
                    <a:lumOff val="15000"/>
                  </a:srgbClr>
                </a:solidFill>
              </a:rPr>
              <a:t> consumed by a resistor </a:t>
            </a:r>
          </a:p>
          <a:p>
            <a:pPr marL="342900" indent="-342900" algn="l">
              <a:spcBef>
                <a:spcPct val="20000"/>
              </a:spcBef>
            </a:pPr>
            <a:r>
              <a:rPr lang="en-US" sz="3200" dirty="0" smtClean="0">
                <a:solidFill>
                  <a:srgbClr val="000000">
                    <a:lumMod val="85000"/>
                    <a:lumOff val="15000"/>
                  </a:srgbClr>
                </a:solidFill>
              </a:rPr>
              <a:t>is the product of the </a:t>
            </a:r>
            <a:r>
              <a:rPr lang="en-US" sz="3200" dirty="0">
                <a:solidFill>
                  <a:srgbClr val="000000">
                    <a:lumMod val="85000"/>
                    <a:lumOff val="15000"/>
                  </a:srgbClr>
                </a:solidFill>
              </a:rPr>
              <a:t>current flowing through </a:t>
            </a:r>
            <a:endParaRPr lang="en-US" sz="3200" dirty="0" smtClean="0">
              <a:solidFill>
                <a:srgbClr val="000000">
                  <a:lumMod val="85000"/>
                  <a:lumOff val="15000"/>
                </a:srgbClr>
              </a:solidFill>
            </a:endParaRPr>
          </a:p>
          <a:p>
            <a:pPr marL="342900" indent="-342900" algn="l">
              <a:spcBef>
                <a:spcPct val="20000"/>
              </a:spcBef>
            </a:pPr>
            <a:r>
              <a:rPr lang="en-US" sz="3200" dirty="0" smtClean="0">
                <a:solidFill>
                  <a:srgbClr val="000000">
                    <a:lumMod val="85000"/>
                    <a:lumOff val="15000"/>
                  </a:srgbClr>
                </a:solidFill>
              </a:rPr>
              <a:t>the resistor and the </a:t>
            </a:r>
            <a:r>
              <a:rPr lang="en-US" sz="3200" dirty="0">
                <a:solidFill>
                  <a:srgbClr val="000000">
                    <a:lumMod val="85000"/>
                    <a:lumOff val="15000"/>
                  </a:srgbClr>
                </a:solidFill>
              </a:rPr>
              <a:t>potential difference </a:t>
            </a:r>
            <a:endParaRPr lang="en-US" sz="3200" dirty="0" smtClean="0">
              <a:solidFill>
                <a:srgbClr val="000000">
                  <a:lumMod val="85000"/>
                  <a:lumOff val="15000"/>
                </a:srgbClr>
              </a:solidFill>
            </a:endParaRPr>
          </a:p>
          <a:p>
            <a:pPr marL="342900" indent="-342900" algn="l">
              <a:spcBef>
                <a:spcPct val="20000"/>
              </a:spcBef>
            </a:pPr>
            <a:r>
              <a:rPr lang="en-US" sz="3200" dirty="0" smtClean="0">
                <a:solidFill>
                  <a:srgbClr val="000000">
                    <a:lumMod val="85000"/>
                    <a:lumOff val="15000"/>
                  </a:srgbClr>
                </a:solidFill>
              </a:rPr>
              <a:t>across it.</a:t>
            </a:r>
          </a:p>
          <a:p>
            <a:pPr marL="342900" indent="-342900" algn="l">
              <a:spcBef>
                <a:spcPct val="20000"/>
              </a:spcBef>
            </a:pPr>
            <a:r>
              <a:rPr lang="en-US" sz="3200" dirty="0" smtClean="0">
                <a:solidFill>
                  <a:srgbClr val="000000">
                    <a:lumMod val="85000"/>
                    <a:lumOff val="15000"/>
                  </a:srgbClr>
                </a:solidFill>
              </a:rPr>
              <a:t>				    P = I </a:t>
            </a:r>
            <a:r>
              <a:rPr lang="en-US" sz="3200" dirty="0" smtClean="0">
                <a:solidFill>
                  <a:srgbClr val="000000">
                    <a:lumMod val="85000"/>
                    <a:lumOff val="15000"/>
                  </a:srgbClr>
                </a:solidFill>
                <a:latin typeface="Symbol" panose="05050102010706020507" pitchFamily="18" charset="2"/>
              </a:rPr>
              <a:t>D</a:t>
            </a:r>
            <a:r>
              <a:rPr lang="en-US" sz="3200" dirty="0" smtClean="0">
                <a:solidFill>
                  <a:srgbClr val="000000">
                    <a:lumMod val="85000"/>
                    <a:lumOff val="15000"/>
                  </a:srgbClr>
                </a:solidFill>
              </a:rPr>
              <a:t>V	</a:t>
            </a:r>
          </a:p>
          <a:p>
            <a:pPr marL="342900" indent="-342900" algn="l">
              <a:spcBef>
                <a:spcPct val="20000"/>
              </a:spcBef>
            </a:pPr>
            <a:r>
              <a:rPr lang="en-US" sz="1800" dirty="0" smtClean="0">
                <a:solidFill>
                  <a:srgbClr val="000000">
                    <a:lumMod val="85000"/>
                    <a:lumOff val="15000"/>
                  </a:srgbClr>
                </a:solidFill>
              </a:rPr>
              <a:t>	</a:t>
            </a:r>
          </a:p>
          <a:p>
            <a:pPr marL="342900" indent="-342900" algn="l">
              <a:spcBef>
                <a:spcPct val="20000"/>
              </a:spcBef>
            </a:pPr>
            <a:r>
              <a:rPr lang="en-US" sz="3200" dirty="0" smtClean="0">
                <a:solidFill>
                  <a:srgbClr val="000000">
                    <a:lumMod val="85000"/>
                    <a:lumOff val="15000"/>
                  </a:srgbClr>
                </a:solidFill>
              </a:rPr>
              <a:t>		   (P is in W, I in A, and </a:t>
            </a:r>
            <a:r>
              <a:rPr lang="en-US" sz="3200" dirty="0" smtClean="0">
                <a:solidFill>
                  <a:srgbClr val="000000">
                    <a:lumMod val="85000"/>
                    <a:lumOff val="15000"/>
                  </a:srgbClr>
                </a:solidFill>
                <a:latin typeface="Symbol" panose="05050102010706020507" pitchFamily="18" charset="2"/>
              </a:rPr>
              <a:t>D</a:t>
            </a:r>
            <a:r>
              <a:rPr lang="en-US" sz="3200" dirty="0" smtClean="0">
                <a:solidFill>
                  <a:srgbClr val="000000">
                    <a:lumMod val="85000"/>
                    <a:lumOff val="15000"/>
                  </a:srgbClr>
                </a:solidFill>
              </a:rPr>
              <a:t>V in V)</a:t>
            </a:r>
          </a:p>
          <a:p>
            <a:pPr marL="342900" indent="-342900" algn="l">
              <a:spcBef>
                <a:spcPct val="20000"/>
              </a:spcBef>
            </a:pPr>
            <a:endParaRPr lang="en-US" sz="1000" dirty="0">
              <a:solidFill>
                <a:srgbClr val="000000">
                  <a:lumMod val="85000"/>
                  <a:lumOff val="15000"/>
                </a:srgbClr>
              </a:solidFill>
            </a:endParaRPr>
          </a:p>
        </p:txBody>
      </p:sp>
      <p:sp>
        <p:nvSpPr>
          <p:cNvPr id="9" name="Rectangle 6"/>
          <p:cNvSpPr>
            <a:spLocks noChangeArrowheads="1"/>
          </p:cNvSpPr>
          <p:nvPr/>
        </p:nvSpPr>
        <p:spPr bwMode="auto">
          <a:xfrm>
            <a:off x="5094884" y="5839928"/>
            <a:ext cx="4046812" cy="1040285"/>
          </a:xfrm>
          <a:prstGeom prst="rect">
            <a:avLst/>
          </a:prstGeom>
          <a:solidFill>
            <a:schemeClr val="tx1"/>
          </a:solidFill>
          <a:ln w="9525">
            <a:noFill/>
            <a:miter lim="800000"/>
            <a:headEnd/>
            <a:tailEnd/>
          </a:ln>
        </p:spPr>
        <p:txBody>
          <a:bodyPr wrap="none">
            <a:spAutoFit/>
          </a:bodyPr>
          <a:lstStyle/>
          <a:p>
            <a:pPr marL="342900" indent="-342900" algn="r">
              <a:spcBef>
                <a:spcPct val="20000"/>
              </a:spcBef>
            </a:pPr>
            <a:r>
              <a:rPr lang="en-US" b="1" dirty="0" smtClean="0">
                <a:solidFill>
                  <a:srgbClr val="FFFF00"/>
                </a:solidFill>
                <a:latin typeface="Arial Narrow" panose="020B0606020202030204" pitchFamily="34" charset="0"/>
              </a:rPr>
              <a:t>John Bergmann</a:t>
            </a:r>
          </a:p>
          <a:p>
            <a:pPr marL="342900" indent="-342900" algn="r">
              <a:spcBef>
                <a:spcPct val="20000"/>
              </a:spcBef>
            </a:pPr>
            <a:r>
              <a:rPr lang="en-US" b="1" dirty="0" err="1" smtClean="0">
                <a:solidFill>
                  <a:srgbClr val="FFFF00"/>
                </a:solidFill>
                <a:latin typeface="Arial Narrow" panose="020B0606020202030204" pitchFamily="34" charset="0"/>
              </a:rPr>
              <a:t>www.teachnlearnchem.com</a:t>
            </a:r>
            <a:endParaRPr lang="en-US" b="1" dirty="0">
              <a:solidFill>
                <a:srgbClr val="FFFF00"/>
              </a:solidFill>
              <a:latin typeface="Arial Narrow" panose="020B0606020202030204" pitchFamily="34" charset="0"/>
            </a:endParaRPr>
          </a:p>
        </p:txBody>
      </p:sp>
      <p:sp>
        <p:nvSpPr>
          <p:cNvPr id="7" name="Rectangle 6"/>
          <p:cNvSpPr>
            <a:spLocks noChangeArrowheads="1"/>
          </p:cNvSpPr>
          <p:nvPr/>
        </p:nvSpPr>
        <p:spPr bwMode="auto">
          <a:xfrm>
            <a:off x="1246443" y="442979"/>
            <a:ext cx="6627712" cy="707886"/>
          </a:xfrm>
          <a:prstGeom prst="rect">
            <a:avLst/>
          </a:prstGeom>
          <a:solidFill>
            <a:schemeClr val="tx1"/>
          </a:solidFill>
          <a:ln w="9525">
            <a:noFill/>
            <a:miter lim="800000"/>
            <a:headEnd/>
            <a:tailEnd/>
          </a:ln>
        </p:spPr>
        <p:txBody>
          <a:bodyPr wrap="none">
            <a:spAutoFit/>
          </a:bodyPr>
          <a:lstStyle/>
          <a:p>
            <a:pPr marL="342900" indent="-342900">
              <a:spcBef>
                <a:spcPct val="20000"/>
              </a:spcBef>
            </a:pPr>
            <a:r>
              <a:rPr lang="en-US" sz="4000" b="1" dirty="0" smtClean="0">
                <a:solidFill>
                  <a:srgbClr val="FFFF00"/>
                </a:solidFill>
              </a:rPr>
              <a:t>SUMMARY: </a:t>
            </a:r>
            <a:r>
              <a:rPr lang="en-US" sz="4000" b="1" u="sng" dirty="0" smtClean="0">
                <a:solidFill>
                  <a:srgbClr val="FFFF00"/>
                </a:solidFill>
              </a:rPr>
              <a:t>Electric Power</a:t>
            </a:r>
          </a:p>
        </p:txBody>
      </p:sp>
    </p:spTree>
    <p:extLst>
      <p:ext uri="{BB962C8B-B14F-4D97-AF65-F5344CB8AC3E}">
        <p14:creationId xmlns:p14="http://schemas.microsoft.com/office/powerpoint/2010/main" val="2934673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nvSpPr>
        <p:spPr bwMode="auto">
          <a:xfrm>
            <a:off x="2492375" y="857250"/>
            <a:ext cx="5970588" cy="795338"/>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77189" name="Rectangle 5"/>
          <p:cNvSpPr>
            <a:spLocks noChangeArrowheads="1"/>
          </p:cNvSpPr>
          <p:nvPr/>
        </p:nvSpPr>
        <p:spPr bwMode="auto">
          <a:xfrm>
            <a:off x="2582863" y="942975"/>
            <a:ext cx="5805487" cy="622300"/>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77190" name="Rectangle 6"/>
          <p:cNvSpPr>
            <a:spLocks noChangeArrowheads="1"/>
          </p:cNvSpPr>
          <p:nvPr/>
        </p:nvSpPr>
        <p:spPr bwMode="auto">
          <a:xfrm>
            <a:off x="6580654" y="5929027"/>
            <a:ext cx="1103312" cy="577850"/>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17416" name="Rectangle 8"/>
          <p:cNvSpPr>
            <a:spLocks noChangeArrowheads="1"/>
          </p:cNvSpPr>
          <p:nvPr/>
        </p:nvSpPr>
        <p:spPr bwMode="auto">
          <a:xfrm>
            <a:off x="2932113" y="214335"/>
            <a:ext cx="3309937" cy="519113"/>
          </a:xfrm>
          <a:prstGeom prst="rect">
            <a:avLst/>
          </a:prstGeom>
          <a:noFill/>
          <a:ln w="15875" algn="ctr">
            <a:noFill/>
            <a:miter lim="800000"/>
            <a:headEnd/>
            <a:tailEnd/>
          </a:ln>
        </p:spPr>
        <p:txBody>
          <a:bodyPr wrap="none" anchor="ctr">
            <a:spAutoFit/>
          </a:bodyPr>
          <a:lstStyle/>
          <a:p>
            <a:pPr algn="l"/>
            <a:r>
              <a:rPr lang="en-US" b="1" dirty="0">
                <a:solidFill>
                  <a:srgbClr val="FF0000"/>
                </a:solidFill>
              </a:rPr>
              <a:t>Cost of Electricity</a:t>
            </a:r>
            <a:r>
              <a:rPr lang="en-US" dirty="0">
                <a:solidFill>
                  <a:srgbClr val="FF0000"/>
                </a:solidFill>
              </a:rPr>
              <a:t> </a:t>
            </a:r>
          </a:p>
        </p:txBody>
      </p:sp>
      <p:sp>
        <p:nvSpPr>
          <p:cNvPr id="17417" name="Rectangle 9"/>
          <p:cNvSpPr>
            <a:spLocks noChangeArrowheads="1"/>
          </p:cNvSpPr>
          <p:nvPr/>
        </p:nvSpPr>
        <p:spPr bwMode="auto">
          <a:xfrm>
            <a:off x="701675" y="1022350"/>
            <a:ext cx="1787525" cy="519113"/>
          </a:xfrm>
          <a:prstGeom prst="rect">
            <a:avLst/>
          </a:prstGeom>
          <a:noFill/>
          <a:ln w="15875" algn="ctr">
            <a:noFill/>
            <a:miter lim="800000"/>
            <a:headEnd/>
            <a:tailEnd/>
          </a:ln>
        </p:spPr>
        <p:txBody>
          <a:bodyPr wrap="none" anchor="ctr">
            <a:spAutoFit/>
          </a:bodyPr>
          <a:lstStyle/>
          <a:p>
            <a:pPr algn="l"/>
            <a:r>
              <a:rPr lang="en-US" dirty="0">
                <a:solidFill>
                  <a:srgbClr val="FF0000"/>
                </a:solidFill>
              </a:rPr>
              <a:t>Equation: </a:t>
            </a:r>
          </a:p>
        </p:txBody>
      </p:sp>
      <p:sp>
        <p:nvSpPr>
          <p:cNvPr id="477194" name="Rectangle 10"/>
          <p:cNvSpPr>
            <a:spLocks noChangeArrowheads="1"/>
          </p:cNvSpPr>
          <p:nvPr/>
        </p:nvSpPr>
        <p:spPr bwMode="auto">
          <a:xfrm>
            <a:off x="317018" y="2647140"/>
            <a:ext cx="8666732" cy="1384995"/>
          </a:xfrm>
          <a:prstGeom prst="rect">
            <a:avLst/>
          </a:prstGeom>
          <a:noFill/>
          <a:ln w="15875" algn="ctr">
            <a:noFill/>
            <a:miter lim="800000"/>
            <a:headEnd/>
            <a:tailEnd/>
          </a:ln>
        </p:spPr>
        <p:txBody>
          <a:bodyPr wrap="none" anchor="ctr">
            <a:spAutoFit/>
          </a:bodyPr>
          <a:lstStyle/>
          <a:p>
            <a:pPr algn="l"/>
            <a:r>
              <a:rPr lang="en-US" dirty="0" smtClean="0">
                <a:solidFill>
                  <a:srgbClr val="FF0000"/>
                </a:solidFill>
              </a:rPr>
              <a:t>A drying oven in a chemistry lab pulls </a:t>
            </a:r>
            <a:r>
              <a:rPr lang="en-US" dirty="0">
                <a:solidFill>
                  <a:srgbClr val="FF0000"/>
                </a:solidFill>
              </a:rPr>
              <a:t>4.0 A </a:t>
            </a:r>
            <a:r>
              <a:rPr lang="en-US" dirty="0" smtClean="0">
                <a:solidFill>
                  <a:srgbClr val="FF0000"/>
                </a:solidFill>
              </a:rPr>
              <a:t>and runs</a:t>
            </a:r>
          </a:p>
          <a:p>
            <a:pPr algn="l"/>
            <a:r>
              <a:rPr lang="en-US" dirty="0" smtClean="0">
                <a:solidFill>
                  <a:srgbClr val="FF0000"/>
                </a:solidFill>
              </a:rPr>
              <a:t>constantly</a:t>
            </a:r>
            <a:r>
              <a:rPr lang="en-US" dirty="0">
                <a:solidFill>
                  <a:srgbClr val="FF0000"/>
                </a:solidFill>
              </a:rPr>
              <a:t>. </a:t>
            </a:r>
            <a:r>
              <a:rPr lang="en-US" dirty="0" smtClean="0">
                <a:solidFill>
                  <a:srgbClr val="FF0000"/>
                </a:solidFill>
              </a:rPr>
              <a:t>Electricity </a:t>
            </a:r>
            <a:r>
              <a:rPr lang="en-US" dirty="0">
                <a:solidFill>
                  <a:srgbClr val="FF0000"/>
                </a:solidFill>
              </a:rPr>
              <a:t>costs $0.080/kWh</a:t>
            </a:r>
            <a:r>
              <a:rPr lang="en-US" dirty="0" smtClean="0">
                <a:solidFill>
                  <a:srgbClr val="FF0000"/>
                </a:solidFill>
              </a:rPr>
              <a:t>. Find the </a:t>
            </a:r>
          </a:p>
          <a:p>
            <a:pPr algn="l"/>
            <a:r>
              <a:rPr lang="en-US" dirty="0" smtClean="0">
                <a:solidFill>
                  <a:srgbClr val="FF0000"/>
                </a:solidFill>
              </a:rPr>
              <a:t>cost </a:t>
            </a:r>
            <a:r>
              <a:rPr lang="en-US" dirty="0">
                <a:solidFill>
                  <a:srgbClr val="FF0000"/>
                </a:solidFill>
              </a:rPr>
              <a:t>to </a:t>
            </a:r>
            <a:r>
              <a:rPr lang="en-US" dirty="0" smtClean="0">
                <a:solidFill>
                  <a:srgbClr val="FF0000"/>
                </a:solidFill>
              </a:rPr>
              <a:t>run the oven for </a:t>
            </a:r>
            <a:r>
              <a:rPr lang="en-US" dirty="0">
                <a:solidFill>
                  <a:srgbClr val="FF0000"/>
                </a:solidFill>
              </a:rPr>
              <a:t>one year. </a:t>
            </a:r>
          </a:p>
        </p:txBody>
      </p:sp>
      <p:sp>
        <p:nvSpPr>
          <p:cNvPr id="477195" name="Text Box 11"/>
          <p:cNvSpPr txBox="1">
            <a:spLocks noChangeArrowheads="1"/>
          </p:cNvSpPr>
          <p:nvPr/>
        </p:nvSpPr>
        <p:spPr bwMode="auto">
          <a:xfrm>
            <a:off x="2649538" y="1020763"/>
            <a:ext cx="5662612" cy="519112"/>
          </a:xfrm>
          <a:prstGeom prst="rect">
            <a:avLst/>
          </a:prstGeom>
          <a:noFill/>
          <a:ln w="9525">
            <a:noFill/>
            <a:miter lim="800000"/>
            <a:headEnd/>
            <a:tailEnd/>
          </a:ln>
        </p:spPr>
        <p:txBody>
          <a:bodyPr wrap="none">
            <a:spAutoFit/>
          </a:bodyPr>
          <a:lstStyle/>
          <a:p>
            <a:pPr algn="l"/>
            <a:r>
              <a:rPr lang="en-US" dirty="0">
                <a:solidFill>
                  <a:srgbClr val="000000"/>
                </a:solidFill>
              </a:rPr>
              <a:t>COST = POWER x TIME x $RATE</a:t>
            </a:r>
          </a:p>
        </p:txBody>
      </p:sp>
      <p:grpSp>
        <p:nvGrpSpPr>
          <p:cNvPr id="2" name="Group 16"/>
          <p:cNvGrpSpPr>
            <a:grpSpLocks/>
          </p:cNvGrpSpPr>
          <p:nvPr/>
        </p:nvGrpSpPr>
        <p:grpSpPr bwMode="auto">
          <a:xfrm>
            <a:off x="4533900" y="1727200"/>
            <a:ext cx="3709988" cy="950913"/>
            <a:chOff x="2856" y="1088"/>
            <a:chExt cx="2337" cy="599"/>
          </a:xfrm>
        </p:grpSpPr>
        <p:sp>
          <p:nvSpPr>
            <p:cNvPr id="17439" name="Rectangle 12"/>
            <p:cNvSpPr>
              <a:spLocks noChangeArrowheads="1"/>
            </p:cNvSpPr>
            <p:nvPr/>
          </p:nvSpPr>
          <p:spPr bwMode="auto">
            <a:xfrm>
              <a:off x="2856" y="1360"/>
              <a:ext cx="2337" cy="327"/>
            </a:xfrm>
            <a:prstGeom prst="rect">
              <a:avLst/>
            </a:prstGeom>
            <a:noFill/>
            <a:ln w="15875" algn="ctr">
              <a:noFill/>
              <a:miter lim="800000"/>
              <a:headEnd/>
              <a:tailEnd/>
            </a:ln>
          </p:spPr>
          <p:txBody>
            <a:bodyPr wrap="none" anchor="ctr">
              <a:spAutoFit/>
            </a:bodyPr>
            <a:lstStyle/>
            <a:p>
              <a:pPr algn="l"/>
              <a:r>
                <a:rPr lang="en-US" dirty="0">
                  <a:solidFill>
                    <a:srgbClr val="000000"/>
                  </a:solidFill>
                </a:rPr>
                <a:t>kW	      h	      $/kWh </a:t>
              </a:r>
            </a:p>
          </p:txBody>
        </p:sp>
        <p:sp>
          <p:nvSpPr>
            <p:cNvPr id="17440" name="Line 13"/>
            <p:cNvSpPr>
              <a:spLocks noChangeShapeType="1"/>
            </p:cNvSpPr>
            <p:nvPr/>
          </p:nvSpPr>
          <p:spPr bwMode="auto">
            <a:xfrm flipV="1">
              <a:off x="3082" y="1088"/>
              <a:ext cx="0" cy="238"/>
            </a:xfrm>
            <a:prstGeom prst="line">
              <a:avLst/>
            </a:prstGeom>
            <a:noFill/>
            <a:ln w="25400">
              <a:solidFill>
                <a:schemeClr val="tx1"/>
              </a:solidFill>
              <a:round/>
              <a:headEnd/>
              <a:tailEnd type="triangle" w="lg" len="lg"/>
            </a:ln>
          </p:spPr>
          <p:txBody>
            <a:bodyPr wrap="none">
              <a:spAutoFit/>
            </a:bodyPr>
            <a:lstStyle/>
            <a:p>
              <a:endParaRPr lang="en-US">
                <a:solidFill>
                  <a:srgbClr val="000000"/>
                </a:solidFill>
              </a:endParaRPr>
            </a:p>
          </p:txBody>
        </p:sp>
        <p:sp>
          <p:nvSpPr>
            <p:cNvPr id="17441" name="Line 14"/>
            <p:cNvSpPr>
              <a:spLocks noChangeShapeType="1"/>
            </p:cNvSpPr>
            <p:nvPr/>
          </p:nvSpPr>
          <p:spPr bwMode="auto">
            <a:xfrm flipV="1">
              <a:off x="3923" y="1088"/>
              <a:ext cx="0" cy="238"/>
            </a:xfrm>
            <a:prstGeom prst="line">
              <a:avLst/>
            </a:prstGeom>
            <a:noFill/>
            <a:ln w="25400">
              <a:solidFill>
                <a:schemeClr val="tx1"/>
              </a:solidFill>
              <a:round/>
              <a:headEnd/>
              <a:tailEnd type="triangle" w="lg" len="lg"/>
            </a:ln>
          </p:spPr>
          <p:txBody>
            <a:bodyPr wrap="none">
              <a:spAutoFit/>
            </a:bodyPr>
            <a:lstStyle/>
            <a:p>
              <a:endParaRPr lang="en-US">
                <a:solidFill>
                  <a:srgbClr val="000000"/>
                </a:solidFill>
              </a:endParaRPr>
            </a:p>
          </p:txBody>
        </p:sp>
        <p:sp>
          <p:nvSpPr>
            <p:cNvPr id="17442" name="Line 15"/>
            <p:cNvSpPr>
              <a:spLocks noChangeShapeType="1"/>
            </p:cNvSpPr>
            <p:nvPr/>
          </p:nvSpPr>
          <p:spPr bwMode="auto">
            <a:xfrm flipV="1">
              <a:off x="4728" y="1088"/>
              <a:ext cx="0" cy="238"/>
            </a:xfrm>
            <a:prstGeom prst="line">
              <a:avLst/>
            </a:prstGeom>
            <a:noFill/>
            <a:ln w="25400">
              <a:solidFill>
                <a:schemeClr val="tx1"/>
              </a:solidFill>
              <a:round/>
              <a:headEnd/>
              <a:tailEnd type="triangle" w="lg" len="lg"/>
            </a:ln>
          </p:spPr>
          <p:txBody>
            <a:bodyPr wrap="none">
              <a:spAutoFit/>
            </a:bodyPr>
            <a:lstStyle/>
            <a:p>
              <a:endParaRPr lang="en-US">
                <a:solidFill>
                  <a:srgbClr val="000000"/>
                </a:solidFill>
              </a:endParaRPr>
            </a:p>
          </p:txBody>
        </p:sp>
      </p:grpSp>
      <p:sp>
        <p:nvSpPr>
          <p:cNvPr id="477203" name="Text Box 19"/>
          <p:cNvSpPr txBox="1">
            <a:spLocks noChangeArrowheads="1"/>
          </p:cNvSpPr>
          <p:nvPr/>
        </p:nvSpPr>
        <p:spPr bwMode="auto">
          <a:xfrm>
            <a:off x="500529" y="4305300"/>
            <a:ext cx="1377950" cy="519113"/>
          </a:xfrm>
          <a:prstGeom prst="rect">
            <a:avLst/>
          </a:prstGeom>
          <a:noFill/>
          <a:ln w="9525">
            <a:noFill/>
            <a:miter lim="800000"/>
            <a:headEnd/>
            <a:tailEnd/>
          </a:ln>
        </p:spPr>
        <p:txBody>
          <a:bodyPr wrap="none">
            <a:spAutoFit/>
          </a:bodyPr>
          <a:lstStyle/>
          <a:p>
            <a:pPr algn="l"/>
            <a:r>
              <a:rPr lang="en-US">
                <a:solidFill>
                  <a:srgbClr val="000000"/>
                </a:solidFill>
              </a:rPr>
              <a:t>P = I</a:t>
            </a:r>
            <a:r>
              <a:rPr lang="en-US">
                <a:solidFill>
                  <a:srgbClr val="000000"/>
                </a:solidFill>
                <a:latin typeface="Symbol" pitchFamily="18" charset="2"/>
              </a:rPr>
              <a:t>D</a:t>
            </a:r>
            <a:r>
              <a:rPr lang="en-US">
                <a:solidFill>
                  <a:srgbClr val="000000"/>
                </a:solidFill>
              </a:rPr>
              <a:t>V</a:t>
            </a:r>
          </a:p>
        </p:txBody>
      </p:sp>
      <p:sp>
        <p:nvSpPr>
          <p:cNvPr id="477204" name="Text Box 20"/>
          <p:cNvSpPr txBox="1">
            <a:spLocks noChangeArrowheads="1"/>
          </p:cNvSpPr>
          <p:nvPr/>
        </p:nvSpPr>
        <p:spPr bwMode="auto">
          <a:xfrm>
            <a:off x="1749891" y="4305300"/>
            <a:ext cx="2686050" cy="519113"/>
          </a:xfrm>
          <a:prstGeom prst="rect">
            <a:avLst/>
          </a:prstGeom>
          <a:noFill/>
          <a:ln w="9525">
            <a:noFill/>
            <a:miter lim="800000"/>
            <a:headEnd/>
            <a:tailEnd/>
          </a:ln>
        </p:spPr>
        <p:txBody>
          <a:bodyPr wrap="none">
            <a:spAutoFit/>
          </a:bodyPr>
          <a:lstStyle/>
          <a:p>
            <a:pPr algn="l"/>
            <a:r>
              <a:rPr lang="en-US" dirty="0">
                <a:solidFill>
                  <a:srgbClr val="000000"/>
                </a:solidFill>
              </a:rPr>
              <a:t> = 4.0 A (120 V)</a:t>
            </a:r>
          </a:p>
        </p:txBody>
      </p:sp>
      <p:sp>
        <p:nvSpPr>
          <p:cNvPr id="477205" name="Text Box 21"/>
          <p:cNvSpPr txBox="1">
            <a:spLocks noChangeArrowheads="1"/>
          </p:cNvSpPr>
          <p:nvPr/>
        </p:nvSpPr>
        <p:spPr bwMode="auto">
          <a:xfrm>
            <a:off x="4293066" y="4305300"/>
            <a:ext cx="1617663" cy="519113"/>
          </a:xfrm>
          <a:prstGeom prst="rect">
            <a:avLst/>
          </a:prstGeom>
          <a:noFill/>
          <a:ln w="9525">
            <a:noFill/>
            <a:miter lim="800000"/>
            <a:headEnd/>
            <a:tailEnd/>
          </a:ln>
        </p:spPr>
        <p:txBody>
          <a:bodyPr wrap="none">
            <a:spAutoFit/>
          </a:bodyPr>
          <a:lstStyle/>
          <a:p>
            <a:pPr algn="l"/>
            <a:r>
              <a:rPr lang="en-US" dirty="0">
                <a:solidFill>
                  <a:srgbClr val="000000"/>
                </a:solidFill>
              </a:rPr>
              <a:t> = 480 W</a:t>
            </a:r>
          </a:p>
        </p:txBody>
      </p:sp>
      <p:sp>
        <p:nvSpPr>
          <p:cNvPr id="477206" name="Text Box 22"/>
          <p:cNvSpPr txBox="1">
            <a:spLocks noChangeArrowheads="1"/>
          </p:cNvSpPr>
          <p:nvPr/>
        </p:nvSpPr>
        <p:spPr bwMode="auto">
          <a:xfrm>
            <a:off x="7072689" y="4305300"/>
            <a:ext cx="1893887" cy="519113"/>
          </a:xfrm>
          <a:prstGeom prst="rect">
            <a:avLst/>
          </a:prstGeom>
          <a:noFill/>
          <a:ln w="9525">
            <a:noFill/>
            <a:miter lim="800000"/>
            <a:headEnd/>
            <a:tailEnd/>
          </a:ln>
        </p:spPr>
        <p:txBody>
          <a:bodyPr wrap="none">
            <a:spAutoFit/>
          </a:bodyPr>
          <a:lstStyle/>
          <a:p>
            <a:pPr algn="l"/>
            <a:r>
              <a:rPr lang="en-US" dirty="0">
                <a:solidFill>
                  <a:srgbClr val="000000"/>
                </a:solidFill>
              </a:rPr>
              <a:t> = 0.48 kW</a:t>
            </a:r>
          </a:p>
        </p:txBody>
      </p:sp>
      <p:graphicFrame>
        <p:nvGraphicFramePr>
          <p:cNvPr id="477207" name="Object 23"/>
          <p:cNvGraphicFramePr>
            <a:graphicFrameLocks noChangeAspect="1"/>
          </p:cNvGraphicFramePr>
          <p:nvPr>
            <p:extLst>
              <p:ext uri="{D42A27DB-BD31-4B8C-83A1-F6EECF244321}">
                <p14:modId xmlns:p14="http://schemas.microsoft.com/office/powerpoint/2010/main" val="1635916461"/>
              </p:ext>
            </p:extLst>
          </p:nvPr>
        </p:nvGraphicFramePr>
        <p:xfrm>
          <a:off x="3685054" y="4918406"/>
          <a:ext cx="1041400" cy="914400"/>
        </p:xfrm>
        <a:graphic>
          <a:graphicData uri="http://schemas.openxmlformats.org/presentationml/2006/ole">
            <mc:AlternateContent xmlns:mc="http://schemas.openxmlformats.org/markup-compatibility/2006">
              <mc:Choice xmlns:v="urn:schemas-microsoft-com:vml" Requires="v">
                <p:oleObj spid="_x0000_s24662" name="Equation" r:id="rId3" imgW="1041120" imgH="914400" progId="Equation.3">
                  <p:embed/>
                </p:oleObj>
              </mc:Choice>
              <mc:Fallback>
                <p:oleObj name="Equation" r:id="rId3" imgW="104112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054" y="4918406"/>
                        <a:ext cx="1041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7209" name="Text Box 25"/>
          <p:cNvSpPr txBox="1">
            <a:spLocks noChangeArrowheads="1"/>
          </p:cNvSpPr>
          <p:nvPr/>
        </p:nvSpPr>
        <p:spPr bwMode="auto">
          <a:xfrm>
            <a:off x="511641" y="5034294"/>
            <a:ext cx="1912938" cy="519112"/>
          </a:xfrm>
          <a:prstGeom prst="rect">
            <a:avLst/>
          </a:prstGeom>
          <a:noFill/>
          <a:ln w="9525">
            <a:noFill/>
            <a:miter lim="800000"/>
            <a:headEnd/>
            <a:tailEnd/>
          </a:ln>
        </p:spPr>
        <p:txBody>
          <a:bodyPr wrap="none">
            <a:spAutoFit/>
          </a:bodyPr>
          <a:lstStyle/>
          <a:p>
            <a:pPr algn="l"/>
            <a:r>
              <a:rPr lang="en-US">
                <a:solidFill>
                  <a:srgbClr val="000000"/>
                </a:solidFill>
              </a:rPr>
              <a:t>TIME = 1 y</a:t>
            </a:r>
          </a:p>
        </p:txBody>
      </p:sp>
      <p:graphicFrame>
        <p:nvGraphicFramePr>
          <p:cNvPr id="477210" name="Object 26"/>
          <p:cNvGraphicFramePr>
            <a:graphicFrameLocks noChangeAspect="1"/>
          </p:cNvGraphicFramePr>
          <p:nvPr>
            <p:extLst>
              <p:ext uri="{D42A27DB-BD31-4B8C-83A1-F6EECF244321}">
                <p14:modId xmlns:p14="http://schemas.microsoft.com/office/powerpoint/2010/main" val="1630164298"/>
              </p:ext>
            </p:extLst>
          </p:nvPr>
        </p:nvGraphicFramePr>
        <p:xfrm>
          <a:off x="2415054" y="4897769"/>
          <a:ext cx="1246187" cy="965200"/>
        </p:xfrm>
        <a:graphic>
          <a:graphicData uri="http://schemas.openxmlformats.org/presentationml/2006/ole">
            <mc:AlternateContent xmlns:mc="http://schemas.openxmlformats.org/markup-compatibility/2006">
              <mc:Choice xmlns:v="urn:schemas-microsoft-com:vml" Requires="v">
                <p:oleObj spid="_x0000_s24663" name="Equation" r:id="rId5" imgW="1244520" imgH="965160" progId="Equation.3">
                  <p:embed/>
                </p:oleObj>
              </mc:Choice>
              <mc:Fallback>
                <p:oleObj name="Equation" r:id="rId5" imgW="1244520" imgH="965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5054" y="4897769"/>
                        <a:ext cx="1246187"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7211" name="Text Box 27"/>
          <p:cNvSpPr txBox="1">
            <a:spLocks noChangeArrowheads="1"/>
          </p:cNvSpPr>
          <p:nvPr/>
        </p:nvSpPr>
        <p:spPr bwMode="auto">
          <a:xfrm>
            <a:off x="4815354" y="5035881"/>
            <a:ext cx="1581150" cy="519113"/>
          </a:xfrm>
          <a:prstGeom prst="rect">
            <a:avLst/>
          </a:prstGeom>
          <a:noFill/>
          <a:ln w="9525">
            <a:noFill/>
            <a:miter lim="800000"/>
            <a:headEnd/>
            <a:tailEnd/>
          </a:ln>
        </p:spPr>
        <p:txBody>
          <a:bodyPr wrap="none">
            <a:spAutoFit/>
          </a:bodyPr>
          <a:lstStyle/>
          <a:p>
            <a:pPr algn="l"/>
            <a:r>
              <a:rPr lang="en-US">
                <a:solidFill>
                  <a:srgbClr val="000000"/>
                </a:solidFill>
              </a:rPr>
              <a:t>= 8760 h</a:t>
            </a:r>
          </a:p>
        </p:txBody>
      </p:sp>
      <p:sp>
        <p:nvSpPr>
          <p:cNvPr id="477212" name="Line 28"/>
          <p:cNvSpPr>
            <a:spLocks noChangeShapeType="1"/>
          </p:cNvSpPr>
          <p:nvPr/>
        </p:nvSpPr>
        <p:spPr bwMode="auto">
          <a:xfrm flipV="1">
            <a:off x="2148354" y="5224794"/>
            <a:ext cx="260350" cy="160337"/>
          </a:xfrm>
          <a:prstGeom prst="line">
            <a:avLst/>
          </a:prstGeom>
          <a:noFill/>
          <a:ln w="25400">
            <a:solidFill>
              <a:srgbClr val="3333FF"/>
            </a:solidFill>
            <a:round/>
            <a:headEnd/>
            <a:tailEnd/>
          </a:ln>
        </p:spPr>
        <p:txBody>
          <a:bodyPr wrap="none">
            <a:spAutoFit/>
          </a:bodyPr>
          <a:lstStyle/>
          <a:p>
            <a:endParaRPr lang="en-US">
              <a:solidFill>
                <a:srgbClr val="000000"/>
              </a:solidFill>
            </a:endParaRPr>
          </a:p>
        </p:txBody>
      </p:sp>
      <p:sp>
        <p:nvSpPr>
          <p:cNvPr id="477213" name="Line 29"/>
          <p:cNvSpPr>
            <a:spLocks noChangeShapeType="1"/>
          </p:cNvSpPr>
          <p:nvPr/>
        </p:nvSpPr>
        <p:spPr bwMode="auto">
          <a:xfrm flipV="1">
            <a:off x="3011954" y="5545469"/>
            <a:ext cx="260350" cy="160337"/>
          </a:xfrm>
          <a:prstGeom prst="line">
            <a:avLst/>
          </a:prstGeom>
          <a:noFill/>
          <a:ln w="25400">
            <a:solidFill>
              <a:srgbClr val="3333FF"/>
            </a:solidFill>
            <a:round/>
            <a:headEnd/>
            <a:tailEnd/>
          </a:ln>
        </p:spPr>
        <p:txBody>
          <a:bodyPr wrap="none">
            <a:spAutoFit/>
          </a:bodyPr>
          <a:lstStyle/>
          <a:p>
            <a:endParaRPr lang="en-US">
              <a:solidFill>
                <a:srgbClr val="000000"/>
              </a:solidFill>
            </a:endParaRPr>
          </a:p>
        </p:txBody>
      </p:sp>
      <p:sp>
        <p:nvSpPr>
          <p:cNvPr id="477214" name="Line 30"/>
          <p:cNvSpPr>
            <a:spLocks noChangeShapeType="1"/>
          </p:cNvSpPr>
          <p:nvPr/>
        </p:nvSpPr>
        <p:spPr bwMode="auto">
          <a:xfrm flipH="1" flipV="1">
            <a:off x="3245316" y="5086681"/>
            <a:ext cx="260350" cy="160338"/>
          </a:xfrm>
          <a:prstGeom prst="line">
            <a:avLst/>
          </a:prstGeom>
          <a:noFill/>
          <a:ln w="25400">
            <a:solidFill>
              <a:srgbClr val="3333FF"/>
            </a:solidFill>
            <a:round/>
            <a:headEnd/>
            <a:tailEnd/>
          </a:ln>
        </p:spPr>
        <p:txBody>
          <a:bodyPr wrap="none">
            <a:spAutoFit/>
          </a:bodyPr>
          <a:lstStyle/>
          <a:p>
            <a:endParaRPr lang="en-US">
              <a:solidFill>
                <a:srgbClr val="000000"/>
              </a:solidFill>
            </a:endParaRPr>
          </a:p>
        </p:txBody>
      </p:sp>
      <p:sp>
        <p:nvSpPr>
          <p:cNvPr id="477215" name="Line 31"/>
          <p:cNvSpPr>
            <a:spLocks noChangeShapeType="1"/>
          </p:cNvSpPr>
          <p:nvPr/>
        </p:nvSpPr>
        <p:spPr bwMode="auto">
          <a:xfrm flipH="1" flipV="1">
            <a:off x="4166066" y="5524831"/>
            <a:ext cx="260350" cy="160338"/>
          </a:xfrm>
          <a:prstGeom prst="line">
            <a:avLst/>
          </a:prstGeom>
          <a:noFill/>
          <a:ln w="25400">
            <a:solidFill>
              <a:srgbClr val="3333FF"/>
            </a:solidFill>
            <a:round/>
            <a:headEnd/>
            <a:tailEnd/>
          </a:ln>
        </p:spPr>
        <p:txBody>
          <a:bodyPr wrap="none">
            <a:spAutoFit/>
          </a:bodyPr>
          <a:lstStyle/>
          <a:p>
            <a:endParaRPr lang="en-US">
              <a:solidFill>
                <a:srgbClr val="000000"/>
              </a:solidFill>
            </a:endParaRPr>
          </a:p>
        </p:txBody>
      </p:sp>
      <p:sp>
        <p:nvSpPr>
          <p:cNvPr id="477218" name="Text Box 34"/>
          <p:cNvSpPr txBox="1">
            <a:spLocks noChangeArrowheads="1"/>
          </p:cNvSpPr>
          <p:nvPr/>
        </p:nvSpPr>
        <p:spPr bwMode="auto">
          <a:xfrm>
            <a:off x="511641" y="5976652"/>
            <a:ext cx="1576388" cy="519112"/>
          </a:xfrm>
          <a:prstGeom prst="rect">
            <a:avLst/>
          </a:prstGeom>
          <a:noFill/>
          <a:ln w="9525">
            <a:noFill/>
            <a:miter lim="800000"/>
            <a:headEnd/>
            <a:tailEnd/>
          </a:ln>
        </p:spPr>
        <p:txBody>
          <a:bodyPr wrap="none">
            <a:spAutoFit/>
          </a:bodyPr>
          <a:lstStyle/>
          <a:p>
            <a:pPr algn="l"/>
            <a:r>
              <a:rPr lang="en-US">
                <a:solidFill>
                  <a:srgbClr val="000000"/>
                </a:solidFill>
              </a:rPr>
              <a:t>COST = </a:t>
            </a:r>
          </a:p>
        </p:txBody>
      </p:sp>
      <p:sp>
        <p:nvSpPr>
          <p:cNvPr id="477219" name="Text Box 35"/>
          <p:cNvSpPr txBox="1">
            <a:spLocks noChangeArrowheads="1"/>
          </p:cNvSpPr>
          <p:nvPr/>
        </p:nvSpPr>
        <p:spPr bwMode="auto">
          <a:xfrm>
            <a:off x="1919754" y="5976652"/>
            <a:ext cx="1587500" cy="519112"/>
          </a:xfrm>
          <a:prstGeom prst="rect">
            <a:avLst/>
          </a:prstGeom>
          <a:noFill/>
          <a:ln w="9525">
            <a:noFill/>
            <a:miter lim="800000"/>
            <a:headEnd/>
            <a:tailEnd/>
          </a:ln>
        </p:spPr>
        <p:txBody>
          <a:bodyPr wrap="none">
            <a:spAutoFit/>
          </a:bodyPr>
          <a:lstStyle/>
          <a:p>
            <a:pPr algn="l"/>
            <a:r>
              <a:rPr lang="en-US">
                <a:solidFill>
                  <a:srgbClr val="000000"/>
                </a:solidFill>
              </a:rPr>
              <a:t>0.48 kW </a:t>
            </a:r>
          </a:p>
        </p:txBody>
      </p:sp>
      <p:sp>
        <p:nvSpPr>
          <p:cNvPr id="477220" name="Text Box 36"/>
          <p:cNvSpPr txBox="1">
            <a:spLocks noChangeArrowheads="1"/>
          </p:cNvSpPr>
          <p:nvPr/>
        </p:nvSpPr>
        <p:spPr bwMode="auto">
          <a:xfrm>
            <a:off x="3329454" y="5976652"/>
            <a:ext cx="1512887" cy="519112"/>
          </a:xfrm>
          <a:prstGeom prst="rect">
            <a:avLst/>
          </a:prstGeom>
          <a:noFill/>
          <a:ln w="9525">
            <a:noFill/>
            <a:miter lim="800000"/>
            <a:headEnd/>
            <a:tailEnd/>
          </a:ln>
        </p:spPr>
        <p:txBody>
          <a:bodyPr wrap="none">
            <a:spAutoFit/>
          </a:bodyPr>
          <a:lstStyle/>
          <a:p>
            <a:pPr algn="l"/>
            <a:r>
              <a:rPr lang="en-US">
                <a:solidFill>
                  <a:srgbClr val="000000"/>
                </a:solidFill>
              </a:rPr>
              <a:t>(8760 h)</a:t>
            </a:r>
          </a:p>
        </p:txBody>
      </p:sp>
      <p:graphicFrame>
        <p:nvGraphicFramePr>
          <p:cNvPr id="477221" name="Object 37"/>
          <p:cNvGraphicFramePr>
            <a:graphicFrameLocks noChangeAspect="1"/>
          </p:cNvGraphicFramePr>
          <p:nvPr>
            <p:extLst>
              <p:ext uri="{D42A27DB-BD31-4B8C-83A1-F6EECF244321}">
                <p14:modId xmlns:p14="http://schemas.microsoft.com/office/powerpoint/2010/main" val="4215422568"/>
              </p:ext>
            </p:extLst>
          </p:nvPr>
        </p:nvGraphicFramePr>
        <p:xfrm>
          <a:off x="4824239" y="5802027"/>
          <a:ext cx="1282700" cy="914400"/>
        </p:xfrm>
        <a:graphic>
          <a:graphicData uri="http://schemas.openxmlformats.org/presentationml/2006/ole">
            <mc:AlternateContent xmlns:mc="http://schemas.openxmlformats.org/markup-compatibility/2006">
              <mc:Choice xmlns:v="urn:schemas-microsoft-com:vml" Requires="v">
                <p:oleObj spid="_x0000_s24664" name="Equation" r:id="rId7" imgW="1282680" imgH="914400" progId="Equation.3">
                  <p:embed/>
                </p:oleObj>
              </mc:Choice>
              <mc:Fallback>
                <p:oleObj name="Equation" r:id="rId7" imgW="128268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4239" y="5802027"/>
                        <a:ext cx="12827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7222" name="Text Box 38"/>
          <p:cNvSpPr txBox="1">
            <a:spLocks noChangeArrowheads="1"/>
          </p:cNvSpPr>
          <p:nvPr/>
        </p:nvSpPr>
        <p:spPr bwMode="auto">
          <a:xfrm>
            <a:off x="6129804" y="5976652"/>
            <a:ext cx="1481137" cy="519112"/>
          </a:xfrm>
          <a:prstGeom prst="rect">
            <a:avLst/>
          </a:prstGeom>
          <a:noFill/>
          <a:ln w="9525">
            <a:noFill/>
            <a:miter lim="800000"/>
            <a:headEnd/>
            <a:tailEnd/>
          </a:ln>
        </p:spPr>
        <p:txBody>
          <a:bodyPr wrap="none">
            <a:spAutoFit/>
          </a:bodyPr>
          <a:lstStyle/>
          <a:p>
            <a:pPr algn="l"/>
            <a:r>
              <a:rPr lang="en-US">
                <a:solidFill>
                  <a:srgbClr val="000000"/>
                </a:solidFill>
              </a:rPr>
              <a:t>=   $340</a:t>
            </a:r>
          </a:p>
        </p:txBody>
      </p:sp>
      <p:sp>
        <p:nvSpPr>
          <p:cNvPr id="477223" name="Line 39"/>
          <p:cNvSpPr>
            <a:spLocks noChangeShapeType="1"/>
          </p:cNvSpPr>
          <p:nvPr/>
        </p:nvSpPr>
        <p:spPr bwMode="auto">
          <a:xfrm flipV="1">
            <a:off x="2924641" y="6202077"/>
            <a:ext cx="260350" cy="160337"/>
          </a:xfrm>
          <a:prstGeom prst="line">
            <a:avLst/>
          </a:prstGeom>
          <a:noFill/>
          <a:ln w="25400">
            <a:solidFill>
              <a:srgbClr val="3333FF"/>
            </a:solidFill>
            <a:round/>
            <a:headEnd/>
            <a:tailEnd/>
          </a:ln>
        </p:spPr>
        <p:txBody>
          <a:bodyPr wrap="none">
            <a:spAutoFit/>
          </a:bodyPr>
          <a:lstStyle/>
          <a:p>
            <a:endParaRPr lang="en-US">
              <a:solidFill>
                <a:srgbClr val="000000"/>
              </a:solidFill>
            </a:endParaRPr>
          </a:p>
        </p:txBody>
      </p:sp>
      <p:sp>
        <p:nvSpPr>
          <p:cNvPr id="477224" name="Line 40"/>
          <p:cNvSpPr>
            <a:spLocks noChangeShapeType="1"/>
          </p:cNvSpPr>
          <p:nvPr/>
        </p:nvSpPr>
        <p:spPr bwMode="auto">
          <a:xfrm flipV="1">
            <a:off x="5224929" y="6383052"/>
            <a:ext cx="260350" cy="160337"/>
          </a:xfrm>
          <a:prstGeom prst="line">
            <a:avLst/>
          </a:prstGeom>
          <a:noFill/>
          <a:ln w="25400">
            <a:solidFill>
              <a:srgbClr val="3333FF"/>
            </a:solidFill>
            <a:round/>
            <a:headEnd/>
            <a:tailEnd/>
          </a:ln>
        </p:spPr>
        <p:txBody>
          <a:bodyPr wrap="none">
            <a:spAutoFit/>
          </a:bodyPr>
          <a:lstStyle/>
          <a:p>
            <a:endParaRPr lang="en-US">
              <a:solidFill>
                <a:srgbClr val="000000"/>
              </a:solidFill>
            </a:endParaRPr>
          </a:p>
        </p:txBody>
      </p:sp>
      <p:sp>
        <p:nvSpPr>
          <p:cNvPr id="477225" name="Line 41"/>
          <p:cNvSpPr>
            <a:spLocks noChangeShapeType="1"/>
          </p:cNvSpPr>
          <p:nvPr/>
        </p:nvSpPr>
        <p:spPr bwMode="auto">
          <a:xfrm flipH="1" flipV="1">
            <a:off x="4412129" y="6165564"/>
            <a:ext cx="260350" cy="160338"/>
          </a:xfrm>
          <a:prstGeom prst="line">
            <a:avLst/>
          </a:prstGeom>
          <a:noFill/>
          <a:ln w="25400">
            <a:solidFill>
              <a:srgbClr val="3333FF"/>
            </a:solidFill>
            <a:round/>
            <a:headEnd/>
            <a:tailEnd/>
          </a:ln>
        </p:spPr>
        <p:txBody>
          <a:bodyPr wrap="none">
            <a:spAutoFit/>
          </a:bodyPr>
          <a:lstStyle/>
          <a:p>
            <a:endParaRPr lang="en-US">
              <a:solidFill>
                <a:srgbClr val="000000"/>
              </a:solidFill>
            </a:endParaRPr>
          </a:p>
        </p:txBody>
      </p:sp>
      <p:sp>
        <p:nvSpPr>
          <p:cNvPr id="477226" name="Line 42"/>
          <p:cNvSpPr>
            <a:spLocks noChangeShapeType="1"/>
          </p:cNvSpPr>
          <p:nvPr/>
        </p:nvSpPr>
        <p:spPr bwMode="auto">
          <a:xfrm flipH="1" flipV="1">
            <a:off x="5596404" y="6433852"/>
            <a:ext cx="260350" cy="160337"/>
          </a:xfrm>
          <a:prstGeom prst="line">
            <a:avLst/>
          </a:prstGeom>
          <a:noFill/>
          <a:ln w="25400">
            <a:solidFill>
              <a:srgbClr val="3333FF"/>
            </a:solidFill>
            <a:round/>
            <a:headEnd/>
            <a:tailEnd/>
          </a:ln>
        </p:spPr>
        <p:txBody>
          <a:bodyPr wrap="none">
            <a:spAutoFit/>
          </a:bodyPr>
          <a:lstStyle/>
          <a:p>
            <a:endParaRPr lang="en-US">
              <a:solidFill>
                <a:srgbClr val="000000"/>
              </a:solidFill>
            </a:endParaRPr>
          </a:p>
        </p:txBody>
      </p:sp>
      <p:sp>
        <p:nvSpPr>
          <p:cNvPr id="35" name="Rectangle 9"/>
          <p:cNvSpPr>
            <a:spLocks noChangeArrowheads="1"/>
          </p:cNvSpPr>
          <p:nvPr/>
        </p:nvSpPr>
        <p:spPr bwMode="auto">
          <a:xfrm>
            <a:off x="496960" y="1948345"/>
            <a:ext cx="2922531" cy="523220"/>
          </a:xfrm>
          <a:prstGeom prst="rect">
            <a:avLst/>
          </a:prstGeom>
          <a:noFill/>
          <a:ln w="15875" algn="ctr">
            <a:noFill/>
            <a:miter lim="800000"/>
            <a:headEnd/>
            <a:tailEnd/>
          </a:ln>
        </p:spPr>
        <p:txBody>
          <a:bodyPr wrap="none" anchor="ctr">
            <a:spAutoFit/>
          </a:bodyPr>
          <a:lstStyle/>
          <a:p>
            <a:pPr algn="l"/>
            <a:r>
              <a:rPr lang="en-US" dirty="0" smtClean="0">
                <a:solidFill>
                  <a:srgbClr val="000000"/>
                </a:solidFill>
              </a:rPr>
              <a:t>(Recall: P = I </a:t>
            </a:r>
            <a:r>
              <a:rPr lang="en-US" dirty="0" smtClean="0">
                <a:solidFill>
                  <a:srgbClr val="000000"/>
                </a:solidFill>
                <a:latin typeface="Symbol" panose="05050102010706020507" pitchFamily="18" charset="2"/>
              </a:rPr>
              <a:t>D</a:t>
            </a:r>
            <a:r>
              <a:rPr lang="en-US" dirty="0" smtClean="0">
                <a:solidFill>
                  <a:srgbClr val="000000"/>
                </a:solidFill>
              </a:rPr>
              <a:t>V)</a:t>
            </a:r>
            <a:endParaRPr lang="en-US" dirty="0">
              <a:solidFill>
                <a:srgbClr val="000000"/>
              </a:solidFill>
            </a:endParaRPr>
          </a:p>
        </p:txBody>
      </p:sp>
      <p:grpSp>
        <p:nvGrpSpPr>
          <p:cNvPr id="6" name="Group 5"/>
          <p:cNvGrpSpPr/>
          <p:nvPr/>
        </p:nvGrpSpPr>
        <p:grpSpPr>
          <a:xfrm>
            <a:off x="5854902" y="4060438"/>
            <a:ext cx="1452642" cy="830997"/>
            <a:chOff x="450384" y="-140239"/>
            <a:chExt cx="1452642" cy="830997"/>
          </a:xfrm>
        </p:grpSpPr>
        <p:sp>
          <p:nvSpPr>
            <p:cNvPr id="37" name="Rectangle 8"/>
            <p:cNvSpPr>
              <a:spLocks noChangeArrowheads="1"/>
            </p:cNvSpPr>
            <p:nvPr/>
          </p:nvSpPr>
          <p:spPr bwMode="auto">
            <a:xfrm>
              <a:off x="450384" y="-140239"/>
              <a:ext cx="1452642" cy="830997"/>
            </a:xfrm>
            <a:prstGeom prst="rect">
              <a:avLst/>
            </a:prstGeom>
            <a:noFill/>
            <a:ln w="15875" algn="ctr">
              <a:noFill/>
              <a:miter lim="800000"/>
              <a:headEnd/>
              <a:tailEnd/>
            </a:ln>
          </p:spPr>
          <p:txBody>
            <a:bodyPr wrap="none" anchor="ctr">
              <a:spAutoFit/>
            </a:bodyPr>
            <a:lstStyle/>
            <a:p>
              <a:pPr algn="l"/>
              <a:r>
                <a:rPr lang="en-US" sz="4800" dirty="0" smtClean="0">
                  <a:solidFill>
                    <a:srgbClr val="000000"/>
                  </a:solidFill>
                </a:rPr>
                <a:t>(     )</a:t>
              </a:r>
              <a:endParaRPr lang="en-US" sz="4800" dirty="0">
                <a:solidFill>
                  <a:srgbClr val="000000"/>
                </a:solidFill>
              </a:endParaRPr>
            </a:p>
          </p:txBody>
        </p:sp>
        <p:sp>
          <p:nvSpPr>
            <p:cNvPr id="38" name="Rectangle 8"/>
            <p:cNvSpPr>
              <a:spLocks noChangeArrowheads="1"/>
            </p:cNvSpPr>
            <p:nvPr/>
          </p:nvSpPr>
          <p:spPr bwMode="auto">
            <a:xfrm>
              <a:off x="775762" y="-54592"/>
              <a:ext cx="768159" cy="400110"/>
            </a:xfrm>
            <a:prstGeom prst="rect">
              <a:avLst/>
            </a:prstGeom>
            <a:noFill/>
            <a:ln w="15875" algn="ctr">
              <a:noFill/>
              <a:miter lim="800000"/>
              <a:headEnd/>
              <a:tailEnd/>
            </a:ln>
          </p:spPr>
          <p:txBody>
            <a:bodyPr wrap="none" anchor="ctr">
              <a:spAutoFit/>
            </a:bodyPr>
            <a:lstStyle/>
            <a:p>
              <a:pPr algn="l"/>
              <a:r>
                <a:rPr lang="en-US" sz="2000" dirty="0" smtClean="0">
                  <a:solidFill>
                    <a:srgbClr val="000000"/>
                  </a:solidFill>
                </a:rPr>
                <a:t>1 kW</a:t>
              </a:r>
              <a:endParaRPr lang="en-US" sz="2000" dirty="0">
                <a:solidFill>
                  <a:srgbClr val="000000"/>
                </a:solidFill>
              </a:endParaRPr>
            </a:p>
          </p:txBody>
        </p:sp>
        <p:sp>
          <p:nvSpPr>
            <p:cNvPr id="39" name="Rectangle 8"/>
            <p:cNvSpPr>
              <a:spLocks noChangeArrowheads="1"/>
            </p:cNvSpPr>
            <p:nvPr/>
          </p:nvSpPr>
          <p:spPr bwMode="auto">
            <a:xfrm>
              <a:off x="611990" y="288961"/>
              <a:ext cx="1067921" cy="400110"/>
            </a:xfrm>
            <a:prstGeom prst="rect">
              <a:avLst/>
            </a:prstGeom>
            <a:noFill/>
            <a:ln w="15875" algn="ctr">
              <a:noFill/>
              <a:miter lim="800000"/>
              <a:headEnd/>
              <a:tailEnd/>
            </a:ln>
          </p:spPr>
          <p:txBody>
            <a:bodyPr wrap="none" anchor="ctr">
              <a:spAutoFit/>
            </a:bodyPr>
            <a:lstStyle/>
            <a:p>
              <a:pPr algn="l"/>
              <a:r>
                <a:rPr lang="en-US" sz="2000" dirty="0" smtClean="0">
                  <a:solidFill>
                    <a:srgbClr val="000000"/>
                  </a:solidFill>
                </a:rPr>
                <a:t>1000 W</a:t>
              </a:r>
              <a:endParaRPr lang="en-US" sz="2000" dirty="0">
                <a:solidFill>
                  <a:srgbClr val="000000"/>
                </a:solidFill>
              </a:endParaRPr>
            </a:p>
          </p:txBody>
        </p:sp>
        <p:cxnSp>
          <p:nvCxnSpPr>
            <p:cNvPr id="5" name="Straight Connector 4"/>
            <p:cNvCxnSpPr/>
            <p:nvPr/>
          </p:nvCxnSpPr>
          <p:spPr bwMode="auto">
            <a:xfrm>
              <a:off x="723331" y="313899"/>
              <a:ext cx="9144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43" name="Line 28"/>
          <p:cNvSpPr>
            <a:spLocks noChangeShapeType="1"/>
          </p:cNvSpPr>
          <p:nvPr/>
        </p:nvSpPr>
        <p:spPr bwMode="auto">
          <a:xfrm flipV="1">
            <a:off x="5467911" y="4431726"/>
            <a:ext cx="386971" cy="238317"/>
          </a:xfrm>
          <a:prstGeom prst="line">
            <a:avLst/>
          </a:prstGeom>
          <a:noFill/>
          <a:ln w="25400">
            <a:solidFill>
              <a:srgbClr val="3333FF"/>
            </a:solidFill>
            <a:round/>
            <a:headEnd/>
            <a:tailEnd/>
          </a:ln>
        </p:spPr>
        <p:txBody>
          <a:bodyPr wrap="square">
            <a:spAutoFit/>
          </a:bodyPr>
          <a:lstStyle/>
          <a:p>
            <a:endParaRPr lang="en-US">
              <a:solidFill>
                <a:srgbClr val="000000"/>
              </a:solidFill>
            </a:endParaRPr>
          </a:p>
        </p:txBody>
      </p:sp>
      <p:sp>
        <p:nvSpPr>
          <p:cNvPr id="44" name="Line 29"/>
          <p:cNvSpPr>
            <a:spLocks noChangeShapeType="1"/>
          </p:cNvSpPr>
          <p:nvPr/>
        </p:nvSpPr>
        <p:spPr bwMode="auto">
          <a:xfrm flipV="1">
            <a:off x="6713661" y="4555519"/>
            <a:ext cx="360882" cy="222250"/>
          </a:xfrm>
          <a:prstGeom prst="line">
            <a:avLst/>
          </a:prstGeom>
          <a:noFill/>
          <a:ln w="25400">
            <a:solidFill>
              <a:srgbClr val="3333FF"/>
            </a:solidFill>
            <a:round/>
            <a:headEnd/>
            <a:tailEnd/>
          </a:ln>
        </p:spPr>
        <p:txBody>
          <a:bodyPr wrap="square">
            <a:spAutoFit/>
          </a:bodyPr>
          <a:lstStyle/>
          <a:p>
            <a:endParaRPr lang="en-US">
              <a:solidFill>
                <a:srgbClr val="000000"/>
              </a:solidFill>
            </a:endParaRPr>
          </a:p>
        </p:txBody>
      </p:sp>
      <p:sp>
        <p:nvSpPr>
          <p:cNvPr id="7" name="5-Point Star 6"/>
          <p:cNvSpPr/>
          <p:nvPr/>
        </p:nvSpPr>
        <p:spPr bwMode="auto">
          <a:xfrm>
            <a:off x="3466532" y="3982304"/>
            <a:ext cx="382136" cy="382136"/>
          </a:xfrm>
          <a:prstGeom prst="star5">
            <a:avLst/>
          </a:prstGeom>
          <a:solidFill>
            <a:schemeClr val="tx1"/>
          </a:solid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endParaRPr>
          </a:p>
        </p:txBody>
      </p:sp>
    </p:spTree>
    <p:extLst>
      <p:ext uri="{BB962C8B-B14F-4D97-AF65-F5344CB8AC3E}">
        <p14:creationId xmlns:p14="http://schemas.microsoft.com/office/powerpoint/2010/main" val="1365388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77195"/>
                                        </p:tgtEl>
                                        <p:attrNameLst>
                                          <p:attrName>style.visibility</p:attrName>
                                        </p:attrNameLst>
                                      </p:cBhvr>
                                      <p:to>
                                        <p:strVal val="visible"/>
                                      </p:to>
                                    </p:set>
                                    <p:animEffect transition="in" filter="fade">
                                      <p:cBhvr>
                                        <p:cTn id="7" dur="2000"/>
                                        <p:tgtEl>
                                          <p:spTgt spid="477195"/>
                                        </p:tgtEl>
                                      </p:cBhvr>
                                    </p:animEffect>
                                    <p:anim calcmode="lin" valueType="num">
                                      <p:cBhvr>
                                        <p:cTn id="8" dur="2000" fill="hold"/>
                                        <p:tgtEl>
                                          <p:spTgt spid="477195"/>
                                        </p:tgtEl>
                                        <p:attrNameLst>
                                          <p:attrName>style.rotation</p:attrName>
                                        </p:attrNameLst>
                                      </p:cBhvr>
                                      <p:tavLst>
                                        <p:tav tm="0">
                                          <p:val>
                                            <p:fltVal val="720"/>
                                          </p:val>
                                        </p:tav>
                                        <p:tav tm="100000">
                                          <p:val>
                                            <p:fltVal val="0"/>
                                          </p:val>
                                        </p:tav>
                                      </p:tavLst>
                                    </p:anim>
                                    <p:anim calcmode="lin" valueType="num">
                                      <p:cBhvr>
                                        <p:cTn id="9" dur="2000" fill="hold"/>
                                        <p:tgtEl>
                                          <p:spTgt spid="477195"/>
                                        </p:tgtEl>
                                        <p:attrNameLst>
                                          <p:attrName>ppt_h</p:attrName>
                                        </p:attrNameLst>
                                      </p:cBhvr>
                                      <p:tavLst>
                                        <p:tav tm="0">
                                          <p:val>
                                            <p:fltVal val="0"/>
                                          </p:val>
                                        </p:tav>
                                        <p:tav tm="100000">
                                          <p:val>
                                            <p:strVal val="#ppt_h"/>
                                          </p:val>
                                        </p:tav>
                                      </p:tavLst>
                                    </p:anim>
                                    <p:anim calcmode="lin" valueType="num">
                                      <p:cBhvr>
                                        <p:cTn id="10" dur="2000" fill="hold"/>
                                        <p:tgtEl>
                                          <p:spTgt spid="47719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477189"/>
                                        </p:tgtEl>
                                        <p:attrNameLst>
                                          <p:attrName>style.visibility</p:attrName>
                                        </p:attrNameLst>
                                      </p:cBhvr>
                                      <p:to>
                                        <p:strVal val="visible"/>
                                      </p:to>
                                    </p:set>
                                    <p:animEffect transition="in" filter="dissolve">
                                      <p:cBhvr>
                                        <p:cTn id="14" dur="500"/>
                                        <p:tgtEl>
                                          <p:spTgt spid="477189"/>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000"/>
                                        <p:tgtEl>
                                          <p:spTgt spid="35"/>
                                        </p:tgtEl>
                                      </p:cBhvr>
                                    </p:animEffect>
                                    <p:anim calcmode="lin" valueType="num">
                                      <p:cBhvr>
                                        <p:cTn id="23" dur="2000" fill="hold"/>
                                        <p:tgtEl>
                                          <p:spTgt spid="35"/>
                                        </p:tgtEl>
                                        <p:attrNameLst>
                                          <p:attrName>ppt_w</p:attrName>
                                        </p:attrNameLst>
                                      </p:cBhvr>
                                      <p:tavLst>
                                        <p:tav tm="0" fmla="#ppt_w*sin(2.5*pi*$)">
                                          <p:val>
                                            <p:fltVal val="0"/>
                                          </p:val>
                                        </p:tav>
                                        <p:tav tm="100000">
                                          <p:val>
                                            <p:fltVal val="1"/>
                                          </p:val>
                                        </p:tav>
                                      </p:tavLst>
                                    </p:anim>
                                    <p:anim calcmode="lin" valueType="num">
                                      <p:cBhvr>
                                        <p:cTn id="24"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477194"/>
                                        </p:tgtEl>
                                        <p:attrNameLst>
                                          <p:attrName>style.visibility</p:attrName>
                                        </p:attrNameLst>
                                      </p:cBhvr>
                                      <p:to>
                                        <p:strVal val="visible"/>
                                      </p:to>
                                    </p:set>
                                    <p:anim from="(-#ppt_w/2)" to="(#ppt_x)" calcmode="lin" valueType="num">
                                      <p:cBhvr>
                                        <p:cTn id="36" dur="600" fill="hold">
                                          <p:stCondLst>
                                            <p:cond delay="0"/>
                                          </p:stCondLst>
                                        </p:cTn>
                                        <p:tgtEl>
                                          <p:spTgt spid="477194"/>
                                        </p:tgtEl>
                                        <p:attrNameLst>
                                          <p:attrName>ppt_x</p:attrName>
                                        </p:attrNameLst>
                                      </p:cBhvr>
                                    </p:anim>
                                    <p:anim from="0" to="-1.0" calcmode="lin" valueType="num">
                                      <p:cBhvr>
                                        <p:cTn id="37" dur="200" decel="50000" autoRev="1" fill="hold">
                                          <p:stCondLst>
                                            <p:cond delay="600"/>
                                          </p:stCondLst>
                                        </p:cTn>
                                        <p:tgtEl>
                                          <p:spTgt spid="477194"/>
                                        </p:tgtEl>
                                        <p:attrNameLst>
                                          <p:attrName>xshear</p:attrName>
                                        </p:attrNameLst>
                                      </p:cBhvr>
                                    </p:anim>
                                    <p:animScale>
                                      <p:cBhvr>
                                        <p:cTn id="38" dur="200" decel="100000" autoRev="1" fill="hold">
                                          <p:stCondLst>
                                            <p:cond delay="600"/>
                                          </p:stCondLst>
                                        </p:cTn>
                                        <p:tgtEl>
                                          <p:spTgt spid="477194"/>
                                        </p:tgtEl>
                                      </p:cBhvr>
                                      <p:from x="100000" y="100000"/>
                                      <p:to x="80000" y="100000"/>
                                    </p:animScale>
                                    <p:anim by="(#ppt_h/3+#ppt_w*0.1)" calcmode="lin" valueType="num">
                                      <p:cBhvr additive="sum">
                                        <p:cTn id="39" dur="200" decel="100000" autoRev="1" fill="hold">
                                          <p:stCondLst>
                                            <p:cond delay="600"/>
                                          </p:stCondLst>
                                        </p:cTn>
                                        <p:tgtEl>
                                          <p:spTgt spid="477194"/>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grpId="0" nodeType="clickEffect">
                                  <p:stCondLst>
                                    <p:cond delay="0"/>
                                  </p:stCondLst>
                                  <p:childTnLst>
                                    <p:set>
                                      <p:cBhvr>
                                        <p:cTn id="43" dur="1" fill="hold">
                                          <p:stCondLst>
                                            <p:cond delay="0"/>
                                          </p:stCondLst>
                                        </p:cTn>
                                        <p:tgtEl>
                                          <p:spTgt spid="477203"/>
                                        </p:tgtEl>
                                        <p:attrNameLst>
                                          <p:attrName>style.visibility</p:attrName>
                                        </p:attrNameLst>
                                      </p:cBhvr>
                                      <p:to>
                                        <p:strVal val="visible"/>
                                      </p:to>
                                    </p:set>
                                    <p:animEffect transition="in" filter="fade">
                                      <p:cBhvr>
                                        <p:cTn id="44" dur="2000"/>
                                        <p:tgtEl>
                                          <p:spTgt spid="477203"/>
                                        </p:tgtEl>
                                      </p:cBhvr>
                                    </p:animEffect>
                                    <p:anim calcmode="lin" valueType="num">
                                      <p:cBhvr>
                                        <p:cTn id="45" dur="2000" fill="hold"/>
                                        <p:tgtEl>
                                          <p:spTgt spid="477203"/>
                                        </p:tgtEl>
                                        <p:attrNameLst>
                                          <p:attrName>style.rotation</p:attrName>
                                        </p:attrNameLst>
                                      </p:cBhvr>
                                      <p:tavLst>
                                        <p:tav tm="0">
                                          <p:val>
                                            <p:fltVal val="720"/>
                                          </p:val>
                                        </p:tav>
                                        <p:tav tm="100000">
                                          <p:val>
                                            <p:fltVal val="0"/>
                                          </p:val>
                                        </p:tav>
                                      </p:tavLst>
                                    </p:anim>
                                    <p:anim calcmode="lin" valueType="num">
                                      <p:cBhvr>
                                        <p:cTn id="46" dur="2000" fill="hold"/>
                                        <p:tgtEl>
                                          <p:spTgt spid="477203"/>
                                        </p:tgtEl>
                                        <p:attrNameLst>
                                          <p:attrName>ppt_h</p:attrName>
                                        </p:attrNameLst>
                                      </p:cBhvr>
                                      <p:tavLst>
                                        <p:tav tm="0">
                                          <p:val>
                                            <p:fltVal val="0"/>
                                          </p:val>
                                        </p:tav>
                                        <p:tav tm="100000">
                                          <p:val>
                                            <p:strVal val="#ppt_h"/>
                                          </p:val>
                                        </p:tav>
                                      </p:tavLst>
                                    </p:anim>
                                    <p:anim calcmode="lin" valueType="num">
                                      <p:cBhvr>
                                        <p:cTn id="47" dur="2000" fill="hold"/>
                                        <p:tgtEl>
                                          <p:spTgt spid="477203"/>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477204"/>
                                        </p:tgtEl>
                                        <p:attrNameLst>
                                          <p:attrName>style.visibility</p:attrName>
                                        </p:attrNameLst>
                                      </p:cBhvr>
                                      <p:to>
                                        <p:strVal val="visible"/>
                                      </p:to>
                                    </p:set>
                                    <p:anim calcmode="lin" valueType="num">
                                      <p:cBhvr>
                                        <p:cTn id="52" dur="1000" fill="hold"/>
                                        <p:tgtEl>
                                          <p:spTgt spid="477204"/>
                                        </p:tgtEl>
                                        <p:attrNameLst>
                                          <p:attrName>ppt_x</p:attrName>
                                        </p:attrNameLst>
                                      </p:cBhvr>
                                      <p:tavLst>
                                        <p:tav tm="0">
                                          <p:val>
                                            <p:strVal val="#ppt_x-.2"/>
                                          </p:val>
                                        </p:tav>
                                        <p:tav tm="100000">
                                          <p:val>
                                            <p:strVal val="#ppt_x"/>
                                          </p:val>
                                        </p:tav>
                                      </p:tavLst>
                                    </p:anim>
                                    <p:anim calcmode="lin" valueType="num">
                                      <p:cBhvr>
                                        <p:cTn id="53" dur="1000" fill="hold"/>
                                        <p:tgtEl>
                                          <p:spTgt spid="477204"/>
                                        </p:tgtEl>
                                        <p:attrNameLst>
                                          <p:attrName>ppt_y</p:attrName>
                                        </p:attrNameLst>
                                      </p:cBhvr>
                                      <p:tavLst>
                                        <p:tav tm="0">
                                          <p:val>
                                            <p:strVal val="#ppt_y"/>
                                          </p:val>
                                        </p:tav>
                                        <p:tav tm="100000">
                                          <p:val>
                                            <p:strVal val="#ppt_y"/>
                                          </p:val>
                                        </p:tav>
                                      </p:tavLst>
                                    </p:anim>
                                    <p:animEffect transition="in" filter="wipe(right)" prLst="gradientSize: 0.1">
                                      <p:cBhvr>
                                        <p:cTn id="54" dur="1000"/>
                                        <p:tgtEl>
                                          <p:spTgt spid="477204"/>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80">
                                          <p:stCondLst>
                                            <p:cond delay="0"/>
                                          </p:stCondLst>
                                        </p:cTn>
                                        <p:tgtEl>
                                          <p:spTgt spid="7"/>
                                        </p:tgtEl>
                                      </p:cBhvr>
                                    </p:animEffect>
                                    <p:anim calcmode="lin" valueType="num">
                                      <p:cBhvr>
                                        <p:cTn id="6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5" dur="26">
                                          <p:stCondLst>
                                            <p:cond delay="650"/>
                                          </p:stCondLst>
                                        </p:cTn>
                                        <p:tgtEl>
                                          <p:spTgt spid="7"/>
                                        </p:tgtEl>
                                      </p:cBhvr>
                                      <p:to x="100000" y="60000"/>
                                    </p:animScale>
                                    <p:animScale>
                                      <p:cBhvr>
                                        <p:cTn id="66" dur="166" decel="50000">
                                          <p:stCondLst>
                                            <p:cond delay="676"/>
                                          </p:stCondLst>
                                        </p:cTn>
                                        <p:tgtEl>
                                          <p:spTgt spid="7"/>
                                        </p:tgtEl>
                                      </p:cBhvr>
                                      <p:to x="100000" y="100000"/>
                                    </p:animScale>
                                    <p:animScale>
                                      <p:cBhvr>
                                        <p:cTn id="67" dur="26">
                                          <p:stCondLst>
                                            <p:cond delay="1312"/>
                                          </p:stCondLst>
                                        </p:cTn>
                                        <p:tgtEl>
                                          <p:spTgt spid="7"/>
                                        </p:tgtEl>
                                      </p:cBhvr>
                                      <p:to x="100000" y="80000"/>
                                    </p:animScale>
                                    <p:animScale>
                                      <p:cBhvr>
                                        <p:cTn id="68" dur="166" decel="50000">
                                          <p:stCondLst>
                                            <p:cond delay="1338"/>
                                          </p:stCondLst>
                                        </p:cTn>
                                        <p:tgtEl>
                                          <p:spTgt spid="7"/>
                                        </p:tgtEl>
                                      </p:cBhvr>
                                      <p:to x="100000" y="100000"/>
                                    </p:animScale>
                                    <p:animScale>
                                      <p:cBhvr>
                                        <p:cTn id="69" dur="26">
                                          <p:stCondLst>
                                            <p:cond delay="1642"/>
                                          </p:stCondLst>
                                        </p:cTn>
                                        <p:tgtEl>
                                          <p:spTgt spid="7"/>
                                        </p:tgtEl>
                                      </p:cBhvr>
                                      <p:to x="100000" y="90000"/>
                                    </p:animScale>
                                    <p:animScale>
                                      <p:cBhvr>
                                        <p:cTn id="70" dur="166" decel="50000">
                                          <p:stCondLst>
                                            <p:cond delay="1668"/>
                                          </p:stCondLst>
                                        </p:cTn>
                                        <p:tgtEl>
                                          <p:spTgt spid="7"/>
                                        </p:tgtEl>
                                      </p:cBhvr>
                                      <p:to x="100000" y="100000"/>
                                    </p:animScale>
                                    <p:animScale>
                                      <p:cBhvr>
                                        <p:cTn id="71" dur="26">
                                          <p:stCondLst>
                                            <p:cond delay="1808"/>
                                          </p:stCondLst>
                                        </p:cTn>
                                        <p:tgtEl>
                                          <p:spTgt spid="7"/>
                                        </p:tgtEl>
                                      </p:cBhvr>
                                      <p:to x="100000" y="95000"/>
                                    </p:animScale>
                                    <p:animScale>
                                      <p:cBhvr>
                                        <p:cTn id="72" dur="166" decel="50000">
                                          <p:stCondLst>
                                            <p:cond delay="1834"/>
                                          </p:stCondLst>
                                        </p:cTn>
                                        <p:tgtEl>
                                          <p:spTgt spid="7"/>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477205"/>
                                        </p:tgtEl>
                                        <p:attrNameLst>
                                          <p:attrName>style.visibility</p:attrName>
                                        </p:attrNameLst>
                                      </p:cBhvr>
                                      <p:to>
                                        <p:strVal val="visible"/>
                                      </p:to>
                                    </p:set>
                                    <p:anim calcmode="lin" valueType="num">
                                      <p:cBhvr>
                                        <p:cTn id="77" dur="1000" fill="hold"/>
                                        <p:tgtEl>
                                          <p:spTgt spid="477205"/>
                                        </p:tgtEl>
                                        <p:attrNameLst>
                                          <p:attrName>ppt_x</p:attrName>
                                        </p:attrNameLst>
                                      </p:cBhvr>
                                      <p:tavLst>
                                        <p:tav tm="0">
                                          <p:val>
                                            <p:strVal val="#ppt_x-.2"/>
                                          </p:val>
                                        </p:tav>
                                        <p:tav tm="100000">
                                          <p:val>
                                            <p:strVal val="#ppt_x"/>
                                          </p:val>
                                        </p:tav>
                                      </p:tavLst>
                                    </p:anim>
                                    <p:anim calcmode="lin" valueType="num">
                                      <p:cBhvr>
                                        <p:cTn id="78" dur="1000" fill="hold"/>
                                        <p:tgtEl>
                                          <p:spTgt spid="47720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477205"/>
                                        </p:tgtEl>
                                      </p:cBhvr>
                                    </p:animEffect>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2000"/>
                                        <p:tgtEl>
                                          <p:spTgt spid="6"/>
                                        </p:tgtEl>
                                      </p:cBhvr>
                                    </p:animEffect>
                                    <p:anim calcmode="lin" valueType="num">
                                      <p:cBhvr>
                                        <p:cTn id="85" dur="2000" fill="hold"/>
                                        <p:tgtEl>
                                          <p:spTgt spid="6"/>
                                        </p:tgtEl>
                                        <p:attrNameLst>
                                          <p:attrName>ppt_w</p:attrName>
                                        </p:attrNameLst>
                                      </p:cBhvr>
                                      <p:tavLst>
                                        <p:tav tm="0" fmla="#ppt_w*sin(2.5*pi*$)">
                                          <p:val>
                                            <p:fltVal val="0"/>
                                          </p:val>
                                        </p:tav>
                                        <p:tav tm="100000">
                                          <p:val>
                                            <p:fltVal val="1"/>
                                          </p:val>
                                        </p:tav>
                                      </p:tavLst>
                                    </p:anim>
                                    <p:anim calcmode="lin" valueType="num">
                                      <p:cBhvr>
                                        <p:cTn id="8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35"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2000"/>
                                        <p:tgtEl>
                                          <p:spTgt spid="43"/>
                                        </p:tgtEl>
                                      </p:cBhvr>
                                    </p:animEffect>
                                    <p:anim calcmode="lin" valueType="num">
                                      <p:cBhvr>
                                        <p:cTn id="92" dur="2000" fill="hold"/>
                                        <p:tgtEl>
                                          <p:spTgt spid="43"/>
                                        </p:tgtEl>
                                        <p:attrNameLst>
                                          <p:attrName>style.rotation</p:attrName>
                                        </p:attrNameLst>
                                      </p:cBhvr>
                                      <p:tavLst>
                                        <p:tav tm="0">
                                          <p:val>
                                            <p:fltVal val="720"/>
                                          </p:val>
                                        </p:tav>
                                        <p:tav tm="100000">
                                          <p:val>
                                            <p:fltVal val="0"/>
                                          </p:val>
                                        </p:tav>
                                      </p:tavLst>
                                    </p:anim>
                                    <p:anim calcmode="lin" valueType="num">
                                      <p:cBhvr>
                                        <p:cTn id="93" dur="2000" fill="hold"/>
                                        <p:tgtEl>
                                          <p:spTgt spid="43"/>
                                        </p:tgtEl>
                                        <p:attrNameLst>
                                          <p:attrName>ppt_h</p:attrName>
                                        </p:attrNameLst>
                                      </p:cBhvr>
                                      <p:tavLst>
                                        <p:tav tm="0">
                                          <p:val>
                                            <p:fltVal val="0"/>
                                          </p:val>
                                        </p:tav>
                                        <p:tav tm="100000">
                                          <p:val>
                                            <p:strVal val="#ppt_h"/>
                                          </p:val>
                                        </p:tav>
                                      </p:tavLst>
                                    </p:anim>
                                    <p:anim calcmode="lin" valueType="num">
                                      <p:cBhvr>
                                        <p:cTn id="94" dur="2000" fill="hold"/>
                                        <p:tgtEl>
                                          <p:spTgt spid="43"/>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2000"/>
                                        <p:tgtEl>
                                          <p:spTgt spid="44"/>
                                        </p:tgtEl>
                                      </p:cBhvr>
                                    </p:animEffect>
                                    <p:anim calcmode="lin" valueType="num">
                                      <p:cBhvr>
                                        <p:cTn id="98" dur="2000" fill="hold"/>
                                        <p:tgtEl>
                                          <p:spTgt spid="44"/>
                                        </p:tgtEl>
                                        <p:attrNameLst>
                                          <p:attrName>style.rotation</p:attrName>
                                        </p:attrNameLst>
                                      </p:cBhvr>
                                      <p:tavLst>
                                        <p:tav tm="0">
                                          <p:val>
                                            <p:fltVal val="720"/>
                                          </p:val>
                                        </p:tav>
                                        <p:tav tm="100000">
                                          <p:val>
                                            <p:fltVal val="0"/>
                                          </p:val>
                                        </p:tav>
                                      </p:tavLst>
                                    </p:anim>
                                    <p:anim calcmode="lin" valueType="num">
                                      <p:cBhvr>
                                        <p:cTn id="99" dur="2000" fill="hold"/>
                                        <p:tgtEl>
                                          <p:spTgt spid="44"/>
                                        </p:tgtEl>
                                        <p:attrNameLst>
                                          <p:attrName>ppt_h</p:attrName>
                                        </p:attrNameLst>
                                      </p:cBhvr>
                                      <p:tavLst>
                                        <p:tav tm="0">
                                          <p:val>
                                            <p:fltVal val="0"/>
                                          </p:val>
                                        </p:tav>
                                        <p:tav tm="100000">
                                          <p:val>
                                            <p:strVal val="#ppt_h"/>
                                          </p:val>
                                        </p:tav>
                                      </p:tavLst>
                                    </p:anim>
                                    <p:anim calcmode="lin" valueType="num">
                                      <p:cBhvr>
                                        <p:cTn id="100" dur="2000" fill="hold"/>
                                        <p:tgtEl>
                                          <p:spTgt spid="44"/>
                                        </p:tgtEl>
                                        <p:attrNameLst>
                                          <p:attrName>ppt_w</p:attrName>
                                        </p:attrNameLst>
                                      </p:cBhvr>
                                      <p:tavLst>
                                        <p:tav tm="0">
                                          <p:val>
                                            <p:fltVal val="0"/>
                                          </p:val>
                                        </p:tav>
                                        <p:tav tm="100000">
                                          <p:val>
                                            <p:strVal val="#ppt_w"/>
                                          </p:val>
                                        </p:tav>
                                      </p:tavLst>
                                    </p:anim>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477206"/>
                                        </p:tgtEl>
                                        <p:attrNameLst>
                                          <p:attrName>style.visibility</p:attrName>
                                        </p:attrNameLst>
                                      </p:cBhvr>
                                      <p:to>
                                        <p:strVal val="visible"/>
                                      </p:to>
                                    </p:set>
                                    <p:anim calcmode="lin" valueType="num">
                                      <p:cBhvr>
                                        <p:cTn id="105" dur="1000" fill="hold"/>
                                        <p:tgtEl>
                                          <p:spTgt spid="477206"/>
                                        </p:tgtEl>
                                        <p:attrNameLst>
                                          <p:attrName>ppt_x</p:attrName>
                                        </p:attrNameLst>
                                      </p:cBhvr>
                                      <p:tavLst>
                                        <p:tav tm="0">
                                          <p:val>
                                            <p:strVal val="#ppt_x-.2"/>
                                          </p:val>
                                        </p:tav>
                                        <p:tav tm="100000">
                                          <p:val>
                                            <p:strVal val="#ppt_x"/>
                                          </p:val>
                                        </p:tav>
                                      </p:tavLst>
                                    </p:anim>
                                    <p:anim calcmode="lin" valueType="num">
                                      <p:cBhvr>
                                        <p:cTn id="106" dur="1000" fill="hold"/>
                                        <p:tgtEl>
                                          <p:spTgt spid="477206"/>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477206"/>
                                        </p:tgtEl>
                                      </p:cBhvr>
                                    </p:animEffec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477209"/>
                                        </p:tgtEl>
                                        <p:attrNameLst>
                                          <p:attrName>style.visibility</p:attrName>
                                        </p:attrNameLst>
                                      </p:cBhvr>
                                      <p:to>
                                        <p:strVal val="visible"/>
                                      </p:to>
                                    </p:set>
                                    <p:animEffect transition="in" filter="wipe(down)">
                                      <p:cBhvr>
                                        <p:cTn id="112" dur="580">
                                          <p:stCondLst>
                                            <p:cond delay="0"/>
                                          </p:stCondLst>
                                        </p:cTn>
                                        <p:tgtEl>
                                          <p:spTgt spid="477209"/>
                                        </p:tgtEl>
                                      </p:cBhvr>
                                    </p:animEffect>
                                    <p:anim calcmode="lin" valueType="num">
                                      <p:cBhvr>
                                        <p:cTn id="113" dur="1822" tmFilter="0,0; 0.14,0.36; 0.43,0.73; 0.71,0.91; 1.0,1.0">
                                          <p:stCondLst>
                                            <p:cond delay="0"/>
                                          </p:stCondLst>
                                        </p:cTn>
                                        <p:tgtEl>
                                          <p:spTgt spid="477209"/>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77209"/>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77209"/>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77209"/>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77209"/>
                                        </p:tgtEl>
                                        <p:attrNameLst>
                                          <p:attrName>ppt_y</p:attrName>
                                        </p:attrNameLst>
                                      </p:cBhvr>
                                      <p:tavLst>
                                        <p:tav tm="0" fmla="#ppt_y-sin(pi*$)/81">
                                          <p:val>
                                            <p:fltVal val="0"/>
                                          </p:val>
                                        </p:tav>
                                        <p:tav tm="100000">
                                          <p:val>
                                            <p:fltVal val="1"/>
                                          </p:val>
                                        </p:tav>
                                      </p:tavLst>
                                    </p:anim>
                                    <p:animScale>
                                      <p:cBhvr>
                                        <p:cTn id="118" dur="26">
                                          <p:stCondLst>
                                            <p:cond delay="650"/>
                                          </p:stCondLst>
                                        </p:cTn>
                                        <p:tgtEl>
                                          <p:spTgt spid="477209"/>
                                        </p:tgtEl>
                                      </p:cBhvr>
                                      <p:to x="100000" y="60000"/>
                                    </p:animScale>
                                    <p:animScale>
                                      <p:cBhvr>
                                        <p:cTn id="119" dur="166" decel="50000">
                                          <p:stCondLst>
                                            <p:cond delay="676"/>
                                          </p:stCondLst>
                                        </p:cTn>
                                        <p:tgtEl>
                                          <p:spTgt spid="477209"/>
                                        </p:tgtEl>
                                      </p:cBhvr>
                                      <p:to x="100000" y="100000"/>
                                    </p:animScale>
                                    <p:animScale>
                                      <p:cBhvr>
                                        <p:cTn id="120" dur="26">
                                          <p:stCondLst>
                                            <p:cond delay="1312"/>
                                          </p:stCondLst>
                                        </p:cTn>
                                        <p:tgtEl>
                                          <p:spTgt spid="477209"/>
                                        </p:tgtEl>
                                      </p:cBhvr>
                                      <p:to x="100000" y="80000"/>
                                    </p:animScale>
                                    <p:animScale>
                                      <p:cBhvr>
                                        <p:cTn id="121" dur="166" decel="50000">
                                          <p:stCondLst>
                                            <p:cond delay="1338"/>
                                          </p:stCondLst>
                                        </p:cTn>
                                        <p:tgtEl>
                                          <p:spTgt spid="477209"/>
                                        </p:tgtEl>
                                      </p:cBhvr>
                                      <p:to x="100000" y="100000"/>
                                    </p:animScale>
                                    <p:animScale>
                                      <p:cBhvr>
                                        <p:cTn id="122" dur="26">
                                          <p:stCondLst>
                                            <p:cond delay="1642"/>
                                          </p:stCondLst>
                                        </p:cTn>
                                        <p:tgtEl>
                                          <p:spTgt spid="477209"/>
                                        </p:tgtEl>
                                      </p:cBhvr>
                                      <p:to x="100000" y="90000"/>
                                    </p:animScale>
                                    <p:animScale>
                                      <p:cBhvr>
                                        <p:cTn id="123" dur="166" decel="50000">
                                          <p:stCondLst>
                                            <p:cond delay="1668"/>
                                          </p:stCondLst>
                                        </p:cTn>
                                        <p:tgtEl>
                                          <p:spTgt spid="477209"/>
                                        </p:tgtEl>
                                      </p:cBhvr>
                                      <p:to x="100000" y="100000"/>
                                    </p:animScale>
                                    <p:animScale>
                                      <p:cBhvr>
                                        <p:cTn id="124" dur="26">
                                          <p:stCondLst>
                                            <p:cond delay="1808"/>
                                          </p:stCondLst>
                                        </p:cTn>
                                        <p:tgtEl>
                                          <p:spTgt spid="477209"/>
                                        </p:tgtEl>
                                      </p:cBhvr>
                                      <p:to x="100000" y="95000"/>
                                    </p:animScale>
                                    <p:animScale>
                                      <p:cBhvr>
                                        <p:cTn id="125" dur="166" decel="50000">
                                          <p:stCondLst>
                                            <p:cond delay="1834"/>
                                          </p:stCondLst>
                                        </p:cTn>
                                        <p:tgtEl>
                                          <p:spTgt spid="477209"/>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nodeType="clickEffect">
                                  <p:stCondLst>
                                    <p:cond delay="0"/>
                                  </p:stCondLst>
                                  <p:childTnLst>
                                    <p:set>
                                      <p:cBhvr>
                                        <p:cTn id="129" dur="1" fill="hold">
                                          <p:stCondLst>
                                            <p:cond delay="0"/>
                                          </p:stCondLst>
                                        </p:cTn>
                                        <p:tgtEl>
                                          <p:spTgt spid="477210"/>
                                        </p:tgtEl>
                                        <p:attrNameLst>
                                          <p:attrName>style.visibility</p:attrName>
                                        </p:attrNameLst>
                                      </p:cBhvr>
                                      <p:to>
                                        <p:strVal val="visible"/>
                                      </p:to>
                                    </p:set>
                                    <p:anim calcmode="lin" valueType="num">
                                      <p:cBhvr>
                                        <p:cTn id="130" dur="1000" fill="hold"/>
                                        <p:tgtEl>
                                          <p:spTgt spid="477210"/>
                                        </p:tgtEl>
                                        <p:attrNameLst>
                                          <p:attrName>ppt_x</p:attrName>
                                        </p:attrNameLst>
                                      </p:cBhvr>
                                      <p:tavLst>
                                        <p:tav tm="0">
                                          <p:val>
                                            <p:strVal val="#ppt_x-.2"/>
                                          </p:val>
                                        </p:tav>
                                        <p:tav tm="100000">
                                          <p:val>
                                            <p:strVal val="#ppt_x"/>
                                          </p:val>
                                        </p:tav>
                                      </p:tavLst>
                                    </p:anim>
                                    <p:anim calcmode="lin" valueType="num">
                                      <p:cBhvr>
                                        <p:cTn id="131" dur="1000" fill="hold"/>
                                        <p:tgtEl>
                                          <p:spTgt spid="477210"/>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477210"/>
                                        </p:tgtEl>
                                      </p:cBhvr>
                                    </p:animEffect>
                                  </p:childTnLst>
                                </p:cTn>
                              </p:par>
                            </p:childTnLst>
                          </p:cTn>
                        </p:par>
                      </p:childTnLst>
                    </p:cTn>
                  </p:par>
                  <p:par>
                    <p:cTn id="133" fill="hold">
                      <p:stCondLst>
                        <p:cond delay="indefinite"/>
                      </p:stCondLst>
                      <p:childTnLst>
                        <p:par>
                          <p:cTn id="134" fill="hold">
                            <p:stCondLst>
                              <p:cond delay="0"/>
                            </p:stCondLst>
                            <p:childTnLst>
                              <p:par>
                                <p:cTn id="135" presetID="35" presetClass="entr" presetSubtype="0" fill="hold" grpId="0" nodeType="clickEffect">
                                  <p:stCondLst>
                                    <p:cond delay="0"/>
                                  </p:stCondLst>
                                  <p:childTnLst>
                                    <p:set>
                                      <p:cBhvr>
                                        <p:cTn id="136" dur="1" fill="hold">
                                          <p:stCondLst>
                                            <p:cond delay="0"/>
                                          </p:stCondLst>
                                        </p:cTn>
                                        <p:tgtEl>
                                          <p:spTgt spid="477212"/>
                                        </p:tgtEl>
                                        <p:attrNameLst>
                                          <p:attrName>style.visibility</p:attrName>
                                        </p:attrNameLst>
                                      </p:cBhvr>
                                      <p:to>
                                        <p:strVal val="visible"/>
                                      </p:to>
                                    </p:set>
                                    <p:animEffect transition="in" filter="fade">
                                      <p:cBhvr>
                                        <p:cTn id="137" dur="2000"/>
                                        <p:tgtEl>
                                          <p:spTgt spid="477212"/>
                                        </p:tgtEl>
                                      </p:cBhvr>
                                    </p:animEffect>
                                    <p:anim calcmode="lin" valueType="num">
                                      <p:cBhvr>
                                        <p:cTn id="138" dur="2000" fill="hold"/>
                                        <p:tgtEl>
                                          <p:spTgt spid="477212"/>
                                        </p:tgtEl>
                                        <p:attrNameLst>
                                          <p:attrName>style.rotation</p:attrName>
                                        </p:attrNameLst>
                                      </p:cBhvr>
                                      <p:tavLst>
                                        <p:tav tm="0">
                                          <p:val>
                                            <p:fltVal val="720"/>
                                          </p:val>
                                        </p:tav>
                                        <p:tav tm="100000">
                                          <p:val>
                                            <p:fltVal val="0"/>
                                          </p:val>
                                        </p:tav>
                                      </p:tavLst>
                                    </p:anim>
                                    <p:anim calcmode="lin" valueType="num">
                                      <p:cBhvr>
                                        <p:cTn id="139" dur="2000" fill="hold"/>
                                        <p:tgtEl>
                                          <p:spTgt spid="477212"/>
                                        </p:tgtEl>
                                        <p:attrNameLst>
                                          <p:attrName>ppt_h</p:attrName>
                                        </p:attrNameLst>
                                      </p:cBhvr>
                                      <p:tavLst>
                                        <p:tav tm="0">
                                          <p:val>
                                            <p:fltVal val="0"/>
                                          </p:val>
                                        </p:tav>
                                        <p:tav tm="100000">
                                          <p:val>
                                            <p:strVal val="#ppt_h"/>
                                          </p:val>
                                        </p:tav>
                                      </p:tavLst>
                                    </p:anim>
                                    <p:anim calcmode="lin" valueType="num">
                                      <p:cBhvr>
                                        <p:cTn id="140" dur="2000" fill="hold"/>
                                        <p:tgtEl>
                                          <p:spTgt spid="477212"/>
                                        </p:tgtEl>
                                        <p:attrNameLst>
                                          <p:attrName>ppt_w</p:attrName>
                                        </p:attrNameLst>
                                      </p:cBhvr>
                                      <p:tavLst>
                                        <p:tav tm="0">
                                          <p:val>
                                            <p:fltVal val="0"/>
                                          </p:val>
                                        </p:tav>
                                        <p:tav tm="100000">
                                          <p:val>
                                            <p:strVal val="#ppt_w"/>
                                          </p:val>
                                        </p:tav>
                                      </p:tavLst>
                                    </p:anim>
                                  </p:childTnLst>
                                </p:cTn>
                              </p:par>
                              <p:par>
                                <p:cTn id="141" presetID="35" presetClass="entr" presetSubtype="0" fill="hold" grpId="0" nodeType="withEffect">
                                  <p:stCondLst>
                                    <p:cond delay="0"/>
                                  </p:stCondLst>
                                  <p:childTnLst>
                                    <p:set>
                                      <p:cBhvr>
                                        <p:cTn id="142" dur="1" fill="hold">
                                          <p:stCondLst>
                                            <p:cond delay="0"/>
                                          </p:stCondLst>
                                        </p:cTn>
                                        <p:tgtEl>
                                          <p:spTgt spid="477213"/>
                                        </p:tgtEl>
                                        <p:attrNameLst>
                                          <p:attrName>style.visibility</p:attrName>
                                        </p:attrNameLst>
                                      </p:cBhvr>
                                      <p:to>
                                        <p:strVal val="visible"/>
                                      </p:to>
                                    </p:set>
                                    <p:animEffect transition="in" filter="fade">
                                      <p:cBhvr>
                                        <p:cTn id="143" dur="2000"/>
                                        <p:tgtEl>
                                          <p:spTgt spid="477213"/>
                                        </p:tgtEl>
                                      </p:cBhvr>
                                    </p:animEffect>
                                    <p:anim calcmode="lin" valueType="num">
                                      <p:cBhvr>
                                        <p:cTn id="144" dur="2000" fill="hold"/>
                                        <p:tgtEl>
                                          <p:spTgt spid="477213"/>
                                        </p:tgtEl>
                                        <p:attrNameLst>
                                          <p:attrName>style.rotation</p:attrName>
                                        </p:attrNameLst>
                                      </p:cBhvr>
                                      <p:tavLst>
                                        <p:tav tm="0">
                                          <p:val>
                                            <p:fltVal val="720"/>
                                          </p:val>
                                        </p:tav>
                                        <p:tav tm="100000">
                                          <p:val>
                                            <p:fltVal val="0"/>
                                          </p:val>
                                        </p:tav>
                                      </p:tavLst>
                                    </p:anim>
                                    <p:anim calcmode="lin" valueType="num">
                                      <p:cBhvr>
                                        <p:cTn id="145" dur="2000" fill="hold"/>
                                        <p:tgtEl>
                                          <p:spTgt spid="477213"/>
                                        </p:tgtEl>
                                        <p:attrNameLst>
                                          <p:attrName>ppt_h</p:attrName>
                                        </p:attrNameLst>
                                      </p:cBhvr>
                                      <p:tavLst>
                                        <p:tav tm="0">
                                          <p:val>
                                            <p:fltVal val="0"/>
                                          </p:val>
                                        </p:tav>
                                        <p:tav tm="100000">
                                          <p:val>
                                            <p:strVal val="#ppt_h"/>
                                          </p:val>
                                        </p:tav>
                                      </p:tavLst>
                                    </p:anim>
                                    <p:anim calcmode="lin" valueType="num">
                                      <p:cBhvr>
                                        <p:cTn id="146" dur="2000" fill="hold"/>
                                        <p:tgtEl>
                                          <p:spTgt spid="477213"/>
                                        </p:tgtEl>
                                        <p:attrNameLst>
                                          <p:attrName>ppt_w</p:attrName>
                                        </p:attrNameLst>
                                      </p:cBhvr>
                                      <p:tavLst>
                                        <p:tav tm="0">
                                          <p:val>
                                            <p:fltVal val="0"/>
                                          </p:val>
                                        </p:tav>
                                        <p:tav tm="100000">
                                          <p:val>
                                            <p:strVal val="#ppt_w"/>
                                          </p:val>
                                        </p:tav>
                                      </p:tavLst>
                                    </p:anim>
                                  </p:childTnLst>
                                </p:cTn>
                              </p:par>
                            </p:childTnLst>
                          </p:cTn>
                        </p:par>
                      </p:childTnLst>
                    </p:cTn>
                  </p:par>
                  <p:par>
                    <p:cTn id="147" fill="hold">
                      <p:stCondLst>
                        <p:cond delay="indefinite"/>
                      </p:stCondLst>
                      <p:childTnLst>
                        <p:par>
                          <p:cTn id="148" fill="hold">
                            <p:stCondLst>
                              <p:cond delay="0"/>
                            </p:stCondLst>
                            <p:childTnLst>
                              <p:par>
                                <p:cTn id="149" presetID="29" presetClass="entr" presetSubtype="0" fill="hold" nodeType="clickEffect">
                                  <p:stCondLst>
                                    <p:cond delay="0"/>
                                  </p:stCondLst>
                                  <p:childTnLst>
                                    <p:set>
                                      <p:cBhvr>
                                        <p:cTn id="150" dur="1" fill="hold">
                                          <p:stCondLst>
                                            <p:cond delay="0"/>
                                          </p:stCondLst>
                                        </p:cTn>
                                        <p:tgtEl>
                                          <p:spTgt spid="477207"/>
                                        </p:tgtEl>
                                        <p:attrNameLst>
                                          <p:attrName>style.visibility</p:attrName>
                                        </p:attrNameLst>
                                      </p:cBhvr>
                                      <p:to>
                                        <p:strVal val="visible"/>
                                      </p:to>
                                    </p:set>
                                    <p:anim calcmode="lin" valueType="num">
                                      <p:cBhvr>
                                        <p:cTn id="151" dur="1000" fill="hold"/>
                                        <p:tgtEl>
                                          <p:spTgt spid="477207"/>
                                        </p:tgtEl>
                                        <p:attrNameLst>
                                          <p:attrName>ppt_x</p:attrName>
                                        </p:attrNameLst>
                                      </p:cBhvr>
                                      <p:tavLst>
                                        <p:tav tm="0">
                                          <p:val>
                                            <p:strVal val="#ppt_x-.2"/>
                                          </p:val>
                                        </p:tav>
                                        <p:tav tm="100000">
                                          <p:val>
                                            <p:strVal val="#ppt_x"/>
                                          </p:val>
                                        </p:tav>
                                      </p:tavLst>
                                    </p:anim>
                                    <p:anim calcmode="lin" valueType="num">
                                      <p:cBhvr>
                                        <p:cTn id="152" dur="1000" fill="hold"/>
                                        <p:tgtEl>
                                          <p:spTgt spid="477207"/>
                                        </p:tgtEl>
                                        <p:attrNameLst>
                                          <p:attrName>ppt_y</p:attrName>
                                        </p:attrNameLst>
                                      </p:cBhvr>
                                      <p:tavLst>
                                        <p:tav tm="0">
                                          <p:val>
                                            <p:strVal val="#ppt_y"/>
                                          </p:val>
                                        </p:tav>
                                        <p:tav tm="100000">
                                          <p:val>
                                            <p:strVal val="#ppt_y"/>
                                          </p:val>
                                        </p:tav>
                                      </p:tavLst>
                                    </p:anim>
                                    <p:animEffect transition="in" filter="wipe(right)" prLst="gradientSize: 0.1">
                                      <p:cBhvr>
                                        <p:cTn id="153" dur="1000"/>
                                        <p:tgtEl>
                                          <p:spTgt spid="477207"/>
                                        </p:tgtEl>
                                      </p:cBhvr>
                                    </p:animEffect>
                                  </p:childTnLst>
                                </p:cTn>
                              </p:par>
                            </p:childTnLst>
                          </p:cTn>
                        </p:par>
                      </p:childTnLst>
                    </p:cTn>
                  </p:par>
                  <p:par>
                    <p:cTn id="154" fill="hold">
                      <p:stCondLst>
                        <p:cond delay="indefinite"/>
                      </p:stCondLst>
                      <p:childTnLst>
                        <p:par>
                          <p:cTn id="155" fill="hold">
                            <p:stCondLst>
                              <p:cond delay="0"/>
                            </p:stCondLst>
                            <p:childTnLst>
                              <p:par>
                                <p:cTn id="156" presetID="35" presetClass="entr" presetSubtype="0" fill="hold" grpId="0" nodeType="clickEffect">
                                  <p:stCondLst>
                                    <p:cond delay="0"/>
                                  </p:stCondLst>
                                  <p:childTnLst>
                                    <p:set>
                                      <p:cBhvr>
                                        <p:cTn id="157" dur="1" fill="hold">
                                          <p:stCondLst>
                                            <p:cond delay="0"/>
                                          </p:stCondLst>
                                        </p:cTn>
                                        <p:tgtEl>
                                          <p:spTgt spid="477214"/>
                                        </p:tgtEl>
                                        <p:attrNameLst>
                                          <p:attrName>style.visibility</p:attrName>
                                        </p:attrNameLst>
                                      </p:cBhvr>
                                      <p:to>
                                        <p:strVal val="visible"/>
                                      </p:to>
                                    </p:set>
                                    <p:animEffect transition="in" filter="fade">
                                      <p:cBhvr>
                                        <p:cTn id="158" dur="2000"/>
                                        <p:tgtEl>
                                          <p:spTgt spid="477214"/>
                                        </p:tgtEl>
                                      </p:cBhvr>
                                    </p:animEffect>
                                    <p:anim calcmode="lin" valueType="num">
                                      <p:cBhvr>
                                        <p:cTn id="159" dur="2000" fill="hold"/>
                                        <p:tgtEl>
                                          <p:spTgt spid="477214"/>
                                        </p:tgtEl>
                                        <p:attrNameLst>
                                          <p:attrName>style.rotation</p:attrName>
                                        </p:attrNameLst>
                                      </p:cBhvr>
                                      <p:tavLst>
                                        <p:tav tm="0">
                                          <p:val>
                                            <p:fltVal val="720"/>
                                          </p:val>
                                        </p:tav>
                                        <p:tav tm="100000">
                                          <p:val>
                                            <p:fltVal val="0"/>
                                          </p:val>
                                        </p:tav>
                                      </p:tavLst>
                                    </p:anim>
                                    <p:anim calcmode="lin" valueType="num">
                                      <p:cBhvr>
                                        <p:cTn id="160" dur="2000" fill="hold"/>
                                        <p:tgtEl>
                                          <p:spTgt spid="477214"/>
                                        </p:tgtEl>
                                        <p:attrNameLst>
                                          <p:attrName>ppt_h</p:attrName>
                                        </p:attrNameLst>
                                      </p:cBhvr>
                                      <p:tavLst>
                                        <p:tav tm="0">
                                          <p:val>
                                            <p:fltVal val="0"/>
                                          </p:val>
                                        </p:tav>
                                        <p:tav tm="100000">
                                          <p:val>
                                            <p:strVal val="#ppt_h"/>
                                          </p:val>
                                        </p:tav>
                                      </p:tavLst>
                                    </p:anim>
                                    <p:anim calcmode="lin" valueType="num">
                                      <p:cBhvr>
                                        <p:cTn id="161" dur="2000" fill="hold"/>
                                        <p:tgtEl>
                                          <p:spTgt spid="477214"/>
                                        </p:tgtEl>
                                        <p:attrNameLst>
                                          <p:attrName>ppt_w</p:attrName>
                                        </p:attrNameLst>
                                      </p:cBhvr>
                                      <p:tavLst>
                                        <p:tav tm="0">
                                          <p:val>
                                            <p:fltVal val="0"/>
                                          </p:val>
                                        </p:tav>
                                        <p:tav tm="100000">
                                          <p:val>
                                            <p:strVal val="#ppt_w"/>
                                          </p:val>
                                        </p:tav>
                                      </p:tavLst>
                                    </p:anim>
                                  </p:childTnLst>
                                </p:cTn>
                              </p:par>
                              <p:par>
                                <p:cTn id="162" presetID="35" presetClass="entr" presetSubtype="0" fill="hold" grpId="0" nodeType="withEffect">
                                  <p:stCondLst>
                                    <p:cond delay="0"/>
                                  </p:stCondLst>
                                  <p:childTnLst>
                                    <p:set>
                                      <p:cBhvr>
                                        <p:cTn id="163" dur="1" fill="hold">
                                          <p:stCondLst>
                                            <p:cond delay="0"/>
                                          </p:stCondLst>
                                        </p:cTn>
                                        <p:tgtEl>
                                          <p:spTgt spid="477215"/>
                                        </p:tgtEl>
                                        <p:attrNameLst>
                                          <p:attrName>style.visibility</p:attrName>
                                        </p:attrNameLst>
                                      </p:cBhvr>
                                      <p:to>
                                        <p:strVal val="visible"/>
                                      </p:to>
                                    </p:set>
                                    <p:animEffect transition="in" filter="fade">
                                      <p:cBhvr>
                                        <p:cTn id="164" dur="2000"/>
                                        <p:tgtEl>
                                          <p:spTgt spid="477215"/>
                                        </p:tgtEl>
                                      </p:cBhvr>
                                    </p:animEffect>
                                    <p:anim calcmode="lin" valueType="num">
                                      <p:cBhvr>
                                        <p:cTn id="165" dur="2000" fill="hold"/>
                                        <p:tgtEl>
                                          <p:spTgt spid="477215"/>
                                        </p:tgtEl>
                                        <p:attrNameLst>
                                          <p:attrName>style.rotation</p:attrName>
                                        </p:attrNameLst>
                                      </p:cBhvr>
                                      <p:tavLst>
                                        <p:tav tm="0">
                                          <p:val>
                                            <p:fltVal val="720"/>
                                          </p:val>
                                        </p:tav>
                                        <p:tav tm="100000">
                                          <p:val>
                                            <p:fltVal val="0"/>
                                          </p:val>
                                        </p:tav>
                                      </p:tavLst>
                                    </p:anim>
                                    <p:anim calcmode="lin" valueType="num">
                                      <p:cBhvr>
                                        <p:cTn id="166" dur="2000" fill="hold"/>
                                        <p:tgtEl>
                                          <p:spTgt spid="477215"/>
                                        </p:tgtEl>
                                        <p:attrNameLst>
                                          <p:attrName>ppt_h</p:attrName>
                                        </p:attrNameLst>
                                      </p:cBhvr>
                                      <p:tavLst>
                                        <p:tav tm="0">
                                          <p:val>
                                            <p:fltVal val="0"/>
                                          </p:val>
                                        </p:tav>
                                        <p:tav tm="100000">
                                          <p:val>
                                            <p:strVal val="#ppt_h"/>
                                          </p:val>
                                        </p:tav>
                                      </p:tavLst>
                                    </p:anim>
                                    <p:anim calcmode="lin" valueType="num">
                                      <p:cBhvr>
                                        <p:cTn id="167" dur="2000" fill="hold"/>
                                        <p:tgtEl>
                                          <p:spTgt spid="477215"/>
                                        </p:tgtEl>
                                        <p:attrNameLst>
                                          <p:attrName>ppt_w</p:attrName>
                                        </p:attrNameLst>
                                      </p:cBhvr>
                                      <p:tavLst>
                                        <p:tav tm="0">
                                          <p:val>
                                            <p:fltVal val="0"/>
                                          </p:val>
                                        </p:tav>
                                        <p:tav tm="100000">
                                          <p:val>
                                            <p:strVal val="#ppt_w"/>
                                          </p:val>
                                        </p:tav>
                                      </p:tavLst>
                                    </p:anim>
                                  </p:childTnLst>
                                </p:cTn>
                              </p:par>
                            </p:childTnLst>
                          </p:cTn>
                        </p:par>
                      </p:childTnLst>
                    </p:cTn>
                  </p:par>
                  <p:par>
                    <p:cTn id="168" fill="hold">
                      <p:stCondLst>
                        <p:cond delay="indefinite"/>
                      </p:stCondLst>
                      <p:childTnLst>
                        <p:par>
                          <p:cTn id="169" fill="hold">
                            <p:stCondLst>
                              <p:cond delay="0"/>
                            </p:stCondLst>
                            <p:childTnLst>
                              <p:par>
                                <p:cTn id="170" presetID="29" presetClass="entr" presetSubtype="0" fill="hold" grpId="0" nodeType="clickEffect">
                                  <p:stCondLst>
                                    <p:cond delay="0"/>
                                  </p:stCondLst>
                                  <p:childTnLst>
                                    <p:set>
                                      <p:cBhvr>
                                        <p:cTn id="171" dur="1" fill="hold">
                                          <p:stCondLst>
                                            <p:cond delay="0"/>
                                          </p:stCondLst>
                                        </p:cTn>
                                        <p:tgtEl>
                                          <p:spTgt spid="477211"/>
                                        </p:tgtEl>
                                        <p:attrNameLst>
                                          <p:attrName>style.visibility</p:attrName>
                                        </p:attrNameLst>
                                      </p:cBhvr>
                                      <p:to>
                                        <p:strVal val="visible"/>
                                      </p:to>
                                    </p:set>
                                    <p:anim calcmode="lin" valueType="num">
                                      <p:cBhvr>
                                        <p:cTn id="172" dur="1000" fill="hold"/>
                                        <p:tgtEl>
                                          <p:spTgt spid="477211"/>
                                        </p:tgtEl>
                                        <p:attrNameLst>
                                          <p:attrName>ppt_x</p:attrName>
                                        </p:attrNameLst>
                                      </p:cBhvr>
                                      <p:tavLst>
                                        <p:tav tm="0">
                                          <p:val>
                                            <p:strVal val="#ppt_x-.2"/>
                                          </p:val>
                                        </p:tav>
                                        <p:tav tm="100000">
                                          <p:val>
                                            <p:strVal val="#ppt_x"/>
                                          </p:val>
                                        </p:tav>
                                      </p:tavLst>
                                    </p:anim>
                                    <p:anim calcmode="lin" valueType="num">
                                      <p:cBhvr>
                                        <p:cTn id="173" dur="1000" fill="hold"/>
                                        <p:tgtEl>
                                          <p:spTgt spid="477211"/>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477211"/>
                                        </p:tgtEl>
                                      </p:cBhvr>
                                    </p:animEffect>
                                  </p:childTnLst>
                                </p:cTn>
                              </p:par>
                            </p:childTnLst>
                          </p:cTn>
                        </p:par>
                      </p:childTnLst>
                    </p:cTn>
                  </p:par>
                  <p:par>
                    <p:cTn id="175" fill="hold">
                      <p:stCondLst>
                        <p:cond delay="indefinite"/>
                      </p:stCondLst>
                      <p:childTnLst>
                        <p:par>
                          <p:cTn id="176" fill="hold">
                            <p:stCondLst>
                              <p:cond delay="0"/>
                            </p:stCondLst>
                            <p:childTnLst>
                              <p:par>
                                <p:cTn id="177" presetID="26" presetClass="entr" presetSubtype="0" fill="hold" grpId="0" nodeType="clickEffect">
                                  <p:stCondLst>
                                    <p:cond delay="0"/>
                                  </p:stCondLst>
                                  <p:childTnLst>
                                    <p:set>
                                      <p:cBhvr>
                                        <p:cTn id="178" dur="1" fill="hold">
                                          <p:stCondLst>
                                            <p:cond delay="0"/>
                                          </p:stCondLst>
                                        </p:cTn>
                                        <p:tgtEl>
                                          <p:spTgt spid="477218"/>
                                        </p:tgtEl>
                                        <p:attrNameLst>
                                          <p:attrName>style.visibility</p:attrName>
                                        </p:attrNameLst>
                                      </p:cBhvr>
                                      <p:to>
                                        <p:strVal val="visible"/>
                                      </p:to>
                                    </p:set>
                                    <p:animEffect transition="in" filter="wipe(down)">
                                      <p:cBhvr>
                                        <p:cTn id="179" dur="580">
                                          <p:stCondLst>
                                            <p:cond delay="0"/>
                                          </p:stCondLst>
                                        </p:cTn>
                                        <p:tgtEl>
                                          <p:spTgt spid="477218"/>
                                        </p:tgtEl>
                                      </p:cBhvr>
                                    </p:animEffect>
                                    <p:anim calcmode="lin" valueType="num">
                                      <p:cBhvr>
                                        <p:cTn id="180" dur="1822" tmFilter="0,0; 0.14,0.36; 0.43,0.73; 0.71,0.91; 1.0,1.0">
                                          <p:stCondLst>
                                            <p:cond delay="0"/>
                                          </p:stCondLst>
                                        </p:cTn>
                                        <p:tgtEl>
                                          <p:spTgt spid="477218"/>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477218"/>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477218"/>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477218"/>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477218"/>
                                        </p:tgtEl>
                                        <p:attrNameLst>
                                          <p:attrName>ppt_y</p:attrName>
                                        </p:attrNameLst>
                                      </p:cBhvr>
                                      <p:tavLst>
                                        <p:tav tm="0" fmla="#ppt_y-sin(pi*$)/81">
                                          <p:val>
                                            <p:fltVal val="0"/>
                                          </p:val>
                                        </p:tav>
                                        <p:tav tm="100000">
                                          <p:val>
                                            <p:fltVal val="1"/>
                                          </p:val>
                                        </p:tav>
                                      </p:tavLst>
                                    </p:anim>
                                    <p:animScale>
                                      <p:cBhvr>
                                        <p:cTn id="185" dur="26">
                                          <p:stCondLst>
                                            <p:cond delay="650"/>
                                          </p:stCondLst>
                                        </p:cTn>
                                        <p:tgtEl>
                                          <p:spTgt spid="477218"/>
                                        </p:tgtEl>
                                      </p:cBhvr>
                                      <p:to x="100000" y="60000"/>
                                    </p:animScale>
                                    <p:animScale>
                                      <p:cBhvr>
                                        <p:cTn id="186" dur="166" decel="50000">
                                          <p:stCondLst>
                                            <p:cond delay="676"/>
                                          </p:stCondLst>
                                        </p:cTn>
                                        <p:tgtEl>
                                          <p:spTgt spid="477218"/>
                                        </p:tgtEl>
                                      </p:cBhvr>
                                      <p:to x="100000" y="100000"/>
                                    </p:animScale>
                                    <p:animScale>
                                      <p:cBhvr>
                                        <p:cTn id="187" dur="26">
                                          <p:stCondLst>
                                            <p:cond delay="1312"/>
                                          </p:stCondLst>
                                        </p:cTn>
                                        <p:tgtEl>
                                          <p:spTgt spid="477218"/>
                                        </p:tgtEl>
                                      </p:cBhvr>
                                      <p:to x="100000" y="80000"/>
                                    </p:animScale>
                                    <p:animScale>
                                      <p:cBhvr>
                                        <p:cTn id="188" dur="166" decel="50000">
                                          <p:stCondLst>
                                            <p:cond delay="1338"/>
                                          </p:stCondLst>
                                        </p:cTn>
                                        <p:tgtEl>
                                          <p:spTgt spid="477218"/>
                                        </p:tgtEl>
                                      </p:cBhvr>
                                      <p:to x="100000" y="100000"/>
                                    </p:animScale>
                                    <p:animScale>
                                      <p:cBhvr>
                                        <p:cTn id="189" dur="26">
                                          <p:stCondLst>
                                            <p:cond delay="1642"/>
                                          </p:stCondLst>
                                        </p:cTn>
                                        <p:tgtEl>
                                          <p:spTgt spid="477218"/>
                                        </p:tgtEl>
                                      </p:cBhvr>
                                      <p:to x="100000" y="90000"/>
                                    </p:animScale>
                                    <p:animScale>
                                      <p:cBhvr>
                                        <p:cTn id="190" dur="166" decel="50000">
                                          <p:stCondLst>
                                            <p:cond delay="1668"/>
                                          </p:stCondLst>
                                        </p:cTn>
                                        <p:tgtEl>
                                          <p:spTgt spid="477218"/>
                                        </p:tgtEl>
                                      </p:cBhvr>
                                      <p:to x="100000" y="100000"/>
                                    </p:animScale>
                                    <p:animScale>
                                      <p:cBhvr>
                                        <p:cTn id="191" dur="26">
                                          <p:stCondLst>
                                            <p:cond delay="1808"/>
                                          </p:stCondLst>
                                        </p:cTn>
                                        <p:tgtEl>
                                          <p:spTgt spid="477218"/>
                                        </p:tgtEl>
                                      </p:cBhvr>
                                      <p:to x="100000" y="95000"/>
                                    </p:animScale>
                                    <p:animScale>
                                      <p:cBhvr>
                                        <p:cTn id="192" dur="166" decel="50000">
                                          <p:stCondLst>
                                            <p:cond delay="1834"/>
                                          </p:stCondLst>
                                        </p:cTn>
                                        <p:tgtEl>
                                          <p:spTgt spid="477218"/>
                                        </p:tgtEl>
                                      </p:cBhvr>
                                      <p:to x="100000" y="100000"/>
                                    </p:animScale>
                                  </p:childTnLst>
                                </p:cTn>
                              </p:par>
                            </p:childTnLst>
                          </p:cTn>
                        </p:par>
                      </p:childTnLst>
                    </p:cTn>
                  </p:par>
                  <p:par>
                    <p:cTn id="193" fill="hold">
                      <p:stCondLst>
                        <p:cond delay="indefinite"/>
                      </p:stCondLst>
                      <p:childTnLst>
                        <p:par>
                          <p:cTn id="194" fill="hold">
                            <p:stCondLst>
                              <p:cond delay="0"/>
                            </p:stCondLst>
                            <p:childTnLst>
                              <p:par>
                                <p:cTn id="195" presetID="29" presetClass="entr" presetSubtype="0" fill="hold" grpId="0" nodeType="clickEffect">
                                  <p:stCondLst>
                                    <p:cond delay="0"/>
                                  </p:stCondLst>
                                  <p:childTnLst>
                                    <p:set>
                                      <p:cBhvr>
                                        <p:cTn id="196" dur="1" fill="hold">
                                          <p:stCondLst>
                                            <p:cond delay="0"/>
                                          </p:stCondLst>
                                        </p:cTn>
                                        <p:tgtEl>
                                          <p:spTgt spid="477219"/>
                                        </p:tgtEl>
                                        <p:attrNameLst>
                                          <p:attrName>style.visibility</p:attrName>
                                        </p:attrNameLst>
                                      </p:cBhvr>
                                      <p:to>
                                        <p:strVal val="visible"/>
                                      </p:to>
                                    </p:set>
                                    <p:anim calcmode="lin" valueType="num">
                                      <p:cBhvr>
                                        <p:cTn id="197" dur="1000" fill="hold"/>
                                        <p:tgtEl>
                                          <p:spTgt spid="477219"/>
                                        </p:tgtEl>
                                        <p:attrNameLst>
                                          <p:attrName>ppt_x</p:attrName>
                                        </p:attrNameLst>
                                      </p:cBhvr>
                                      <p:tavLst>
                                        <p:tav tm="0">
                                          <p:val>
                                            <p:strVal val="#ppt_x-.2"/>
                                          </p:val>
                                        </p:tav>
                                        <p:tav tm="100000">
                                          <p:val>
                                            <p:strVal val="#ppt_x"/>
                                          </p:val>
                                        </p:tav>
                                      </p:tavLst>
                                    </p:anim>
                                    <p:anim calcmode="lin" valueType="num">
                                      <p:cBhvr>
                                        <p:cTn id="198" dur="1000" fill="hold"/>
                                        <p:tgtEl>
                                          <p:spTgt spid="477219"/>
                                        </p:tgtEl>
                                        <p:attrNameLst>
                                          <p:attrName>ppt_y</p:attrName>
                                        </p:attrNameLst>
                                      </p:cBhvr>
                                      <p:tavLst>
                                        <p:tav tm="0">
                                          <p:val>
                                            <p:strVal val="#ppt_y"/>
                                          </p:val>
                                        </p:tav>
                                        <p:tav tm="100000">
                                          <p:val>
                                            <p:strVal val="#ppt_y"/>
                                          </p:val>
                                        </p:tav>
                                      </p:tavLst>
                                    </p:anim>
                                    <p:animEffect transition="in" filter="wipe(right)" prLst="gradientSize: 0.1">
                                      <p:cBhvr>
                                        <p:cTn id="199" dur="1000"/>
                                        <p:tgtEl>
                                          <p:spTgt spid="477219"/>
                                        </p:tgtEl>
                                      </p:cBhvr>
                                    </p:animEffect>
                                  </p:childTnLst>
                                </p:cTn>
                              </p:par>
                            </p:childTnLst>
                          </p:cTn>
                        </p:par>
                      </p:childTnLst>
                    </p:cTn>
                  </p:par>
                  <p:par>
                    <p:cTn id="200" fill="hold">
                      <p:stCondLst>
                        <p:cond delay="indefinite"/>
                      </p:stCondLst>
                      <p:childTnLst>
                        <p:par>
                          <p:cTn id="201" fill="hold">
                            <p:stCondLst>
                              <p:cond delay="0"/>
                            </p:stCondLst>
                            <p:childTnLst>
                              <p:par>
                                <p:cTn id="202" presetID="29" presetClass="entr" presetSubtype="0" fill="hold" grpId="0" nodeType="clickEffect">
                                  <p:stCondLst>
                                    <p:cond delay="0"/>
                                  </p:stCondLst>
                                  <p:childTnLst>
                                    <p:set>
                                      <p:cBhvr>
                                        <p:cTn id="203" dur="1" fill="hold">
                                          <p:stCondLst>
                                            <p:cond delay="0"/>
                                          </p:stCondLst>
                                        </p:cTn>
                                        <p:tgtEl>
                                          <p:spTgt spid="477220"/>
                                        </p:tgtEl>
                                        <p:attrNameLst>
                                          <p:attrName>style.visibility</p:attrName>
                                        </p:attrNameLst>
                                      </p:cBhvr>
                                      <p:to>
                                        <p:strVal val="visible"/>
                                      </p:to>
                                    </p:set>
                                    <p:anim calcmode="lin" valueType="num">
                                      <p:cBhvr>
                                        <p:cTn id="204" dur="1000" fill="hold"/>
                                        <p:tgtEl>
                                          <p:spTgt spid="477220"/>
                                        </p:tgtEl>
                                        <p:attrNameLst>
                                          <p:attrName>ppt_x</p:attrName>
                                        </p:attrNameLst>
                                      </p:cBhvr>
                                      <p:tavLst>
                                        <p:tav tm="0">
                                          <p:val>
                                            <p:strVal val="#ppt_x-.2"/>
                                          </p:val>
                                        </p:tav>
                                        <p:tav tm="100000">
                                          <p:val>
                                            <p:strVal val="#ppt_x"/>
                                          </p:val>
                                        </p:tav>
                                      </p:tavLst>
                                    </p:anim>
                                    <p:anim calcmode="lin" valueType="num">
                                      <p:cBhvr>
                                        <p:cTn id="205" dur="1000" fill="hold"/>
                                        <p:tgtEl>
                                          <p:spTgt spid="477220"/>
                                        </p:tgtEl>
                                        <p:attrNameLst>
                                          <p:attrName>ppt_y</p:attrName>
                                        </p:attrNameLst>
                                      </p:cBhvr>
                                      <p:tavLst>
                                        <p:tav tm="0">
                                          <p:val>
                                            <p:strVal val="#ppt_y"/>
                                          </p:val>
                                        </p:tav>
                                        <p:tav tm="100000">
                                          <p:val>
                                            <p:strVal val="#ppt_y"/>
                                          </p:val>
                                        </p:tav>
                                      </p:tavLst>
                                    </p:anim>
                                    <p:animEffect transition="in" filter="wipe(right)" prLst="gradientSize: 0.1">
                                      <p:cBhvr>
                                        <p:cTn id="206" dur="1000"/>
                                        <p:tgtEl>
                                          <p:spTgt spid="477220"/>
                                        </p:tgtEl>
                                      </p:cBhvr>
                                    </p:animEffect>
                                  </p:childTnLst>
                                </p:cTn>
                              </p:par>
                            </p:childTnLst>
                          </p:cTn>
                        </p:par>
                      </p:childTnLst>
                    </p:cTn>
                  </p:par>
                  <p:par>
                    <p:cTn id="207" fill="hold">
                      <p:stCondLst>
                        <p:cond delay="indefinite"/>
                      </p:stCondLst>
                      <p:childTnLst>
                        <p:par>
                          <p:cTn id="208" fill="hold">
                            <p:stCondLst>
                              <p:cond delay="0"/>
                            </p:stCondLst>
                            <p:childTnLst>
                              <p:par>
                                <p:cTn id="209" presetID="29" presetClass="entr" presetSubtype="0" fill="hold" nodeType="clickEffect">
                                  <p:stCondLst>
                                    <p:cond delay="0"/>
                                  </p:stCondLst>
                                  <p:childTnLst>
                                    <p:set>
                                      <p:cBhvr>
                                        <p:cTn id="210" dur="1" fill="hold">
                                          <p:stCondLst>
                                            <p:cond delay="0"/>
                                          </p:stCondLst>
                                        </p:cTn>
                                        <p:tgtEl>
                                          <p:spTgt spid="477221"/>
                                        </p:tgtEl>
                                        <p:attrNameLst>
                                          <p:attrName>style.visibility</p:attrName>
                                        </p:attrNameLst>
                                      </p:cBhvr>
                                      <p:to>
                                        <p:strVal val="visible"/>
                                      </p:to>
                                    </p:set>
                                    <p:anim calcmode="lin" valueType="num">
                                      <p:cBhvr>
                                        <p:cTn id="211" dur="1000" fill="hold"/>
                                        <p:tgtEl>
                                          <p:spTgt spid="477221"/>
                                        </p:tgtEl>
                                        <p:attrNameLst>
                                          <p:attrName>ppt_x</p:attrName>
                                        </p:attrNameLst>
                                      </p:cBhvr>
                                      <p:tavLst>
                                        <p:tav tm="0">
                                          <p:val>
                                            <p:strVal val="#ppt_x-.2"/>
                                          </p:val>
                                        </p:tav>
                                        <p:tav tm="100000">
                                          <p:val>
                                            <p:strVal val="#ppt_x"/>
                                          </p:val>
                                        </p:tav>
                                      </p:tavLst>
                                    </p:anim>
                                    <p:anim calcmode="lin" valueType="num">
                                      <p:cBhvr>
                                        <p:cTn id="212" dur="1000" fill="hold"/>
                                        <p:tgtEl>
                                          <p:spTgt spid="477221"/>
                                        </p:tgtEl>
                                        <p:attrNameLst>
                                          <p:attrName>ppt_y</p:attrName>
                                        </p:attrNameLst>
                                      </p:cBhvr>
                                      <p:tavLst>
                                        <p:tav tm="0">
                                          <p:val>
                                            <p:strVal val="#ppt_y"/>
                                          </p:val>
                                        </p:tav>
                                        <p:tav tm="100000">
                                          <p:val>
                                            <p:strVal val="#ppt_y"/>
                                          </p:val>
                                        </p:tav>
                                      </p:tavLst>
                                    </p:anim>
                                    <p:animEffect transition="in" filter="wipe(right)" prLst="gradientSize: 0.1">
                                      <p:cBhvr>
                                        <p:cTn id="213" dur="1000"/>
                                        <p:tgtEl>
                                          <p:spTgt spid="477221"/>
                                        </p:tgtEl>
                                      </p:cBhvr>
                                    </p:animEffect>
                                  </p:childTnLst>
                                </p:cTn>
                              </p:par>
                            </p:childTnLst>
                          </p:cTn>
                        </p:par>
                      </p:childTnLst>
                    </p:cTn>
                  </p:par>
                  <p:par>
                    <p:cTn id="214" fill="hold">
                      <p:stCondLst>
                        <p:cond delay="indefinite"/>
                      </p:stCondLst>
                      <p:childTnLst>
                        <p:par>
                          <p:cTn id="215" fill="hold">
                            <p:stCondLst>
                              <p:cond delay="0"/>
                            </p:stCondLst>
                            <p:childTnLst>
                              <p:par>
                                <p:cTn id="216" presetID="35" presetClass="entr" presetSubtype="0" fill="hold" grpId="0" nodeType="clickEffect">
                                  <p:stCondLst>
                                    <p:cond delay="0"/>
                                  </p:stCondLst>
                                  <p:childTnLst>
                                    <p:set>
                                      <p:cBhvr>
                                        <p:cTn id="217" dur="1" fill="hold">
                                          <p:stCondLst>
                                            <p:cond delay="0"/>
                                          </p:stCondLst>
                                        </p:cTn>
                                        <p:tgtEl>
                                          <p:spTgt spid="477223"/>
                                        </p:tgtEl>
                                        <p:attrNameLst>
                                          <p:attrName>style.visibility</p:attrName>
                                        </p:attrNameLst>
                                      </p:cBhvr>
                                      <p:to>
                                        <p:strVal val="visible"/>
                                      </p:to>
                                    </p:set>
                                    <p:animEffect transition="in" filter="fade">
                                      <p:cBhvr>
                                        <p:cTn id="218" dur="2000"/>
                                        <p:tgtEl>
                                          <p:spTgt spid="477223"/>
                                        </p:tgtEl>
                                      </p:cBhvr>
                                    </p:animEffect>
                                    <p:anim calcmode="lin" valueType="num">
                                      <p:cBhvr>
                                        <p:cTn id="219" dur="2000" fill="hold"/>
                                        <p:tgtEl>
                                          <p:spTgt spid="477223"/>
                                        </p:tgtEl>
                                        <p:attrNameLst>
                                          <p:attrName>style.rotation</p:attrName>
                                        </p:attrNameLst>
                                      </p:cBhvr>
                                      <p:tavLst>
                                        <p:tav tm="0">
                                          <p:val>
                                            <p:fltVal val="720"/>
                                          </p:val>
                                        </p:tav>
                                        <p:tav tm="100000">
                                          <p:val>
                                            <p:fltVal val="0"/>
                                          </p:val>
                                        </p:tav>
                                      </p:tavLst>
                                    </p:anim>
                                    <p:anim calcmode="lin" valueType="num">
                                      <p:cBhvr>
                                        <p:cTn id="220" dur="2000" fill="hold"/>
                                        <p:tgtEl>
                                          <p:spTgt spid="477223"/>
                                        </p:tgtEl>
                                        <p:attrNameLst>
                                          <p:attrName>ppt_h</p:attrName>
                                        </p:attrNameLst>
                                      </p:cBhvr>
                                      <p:tavLst>
                                        <p:tav tm="0">
                                          <p:val>
                                            <p:fltVal val="0"/>
                                          </p:val>
                                        </p:tav>
                                        <p:tav tm="100000">
                                          <p:val>
                                            <p:strVal val="#ppt_h"/>
                                          </p:val>
                                        </p:tav>
                                      </p:tavLst>
                                    </p:anim>
                                    <p:anim calcmode="lin" valueType="num">
                                      <p:cBhvr>
                                        <p:cTn id="221" dur="2000" fill="hold"/>
                                        <p:tgtEl>
                                          <p:spTgt spid="477223"/>
                                        </p:tgtEl>
                                        <p:attrNameLst>
                                          <p:attrName>ppt_w</p:attrName>
                                        </p:attrNameLst>
                                      </p:cBhvr>
                                      <p:tavLst>
                                        <p:tav tm="0">
                                          <p:val>
                                            <p:fltVal val="0"/>
                                          </p:val>
                                        </p:tav>
                                        <p:tav tm="100000">
                                          <p:val>
                                            <p:strVal val="#ppt_w"/>
                                          </p:val>
                                        </p:tav>
                                      </p:tavLst>
                                    </p:anim>
                                  </p:childTnLst>
                                </p:cTn>
                              </p:par>
                              <p:par>
                                <p:cTn id="222" presetID="35" presetClass="entr" presetSubtype="0" fill="hold" grpId="0" nodeType="withEffect">
                                  <p:stCondLst>
                                    <p:cond delay="0"/>
                                  </p:stCondLst>
                                  <p:childTnLst>
                                    <p:set>
                                      <p:cBhvr>
                                        <p:cTn id="223" dur="1" fill="hold">
                                          <p:stCondLst>
                                            <p:cond delay="0"/>
                                          </p:stCondLst>
                                        </p:cTn>
                                        <p:tgtEl>
                                          <p:spTgt spid="477224"/>
                                        </p:tgtEl>
                                        <p:attrNameLst>
                                          <p:attrName>style.visibility</p:attrName>
                                        </p:attrNameLst>
                                      </p:cBhvr>
                                      <p:to>
                                        <p:strVal val="visible"/>
                                      </p:to>
                                    </p:set>
                                    <p:animEffect transition="in" filter="fade">
                                      <p:cBhvr>
                                        <p:cTn id="224" dur="2000"/>
                                        <p:tgtEl>
                                          <p:spTgt spid="477224"/>
                                        </p:tgtEl>
                                      </p:cBhvr>
                                    </p:animEffect>
                                    <p:anim calcmode="lin" valueType="num">
                                      <p:cBhvr>
                                        <p:cTn id="225" dur="2000" fill="hold"/>
                                        <p:tgtEl>
                                          <p:spTgt spid="477224"/>
                                        </p:tgtEl>
                                        <p:attrNameLst>
                                          <p:attrName>style.rotation</p:attrName>
                                        </p:attrNameLst>
                                      </p:cBhvr>
                                      <p:tavLst>
                                        <p:tav tm="0">
                                          <p:val>
                                            <p:fltVal val="720"/>
                                          </p:val>
                                        </p:tav>
                                        <p:tav tm="100000">
                                          <p:val>
                                            <p:fltVal val="0"/>
                                          </p:val>
                                        </p:tav>
                                      </p:tavLst>
                                    </p:anim>
                                    <p:anim calcmode="lin" valueType="num">
                                      <p:cBhvr>
                                        <p:cTn id="226" dur="2000" fill="hold"/>
                                        <p:tgtEl>
                                          <p:spTgt spid="477224"/>
                                        </p:tgtEl>
                                        <p:attrNameLst>
                                          <p:attrName>ppt_h</p:attrName>
                                        </p:attrNameLst>
                                      </p:cBhvr>
                                      <p:tavLst>
                                        <p:tav tm="0">
                                          <p:val>
                                            <p:fltVal val="0"/>
                                          </p:val>
                                        </p:tav>
                                        <p:tav tm="100000">
                                          <p:val>
                                            <p:strVal val="#ppt_h"/>
                                          </p:val>
                                        </p:tav>
                                      </p:tavLst>
                                    </p:anim>
                                    <p:anim calcmode="lin" valueType="num">
                                      <p:cBhvr>
                                        <p:cTn id="227" dur="2000" fill="hold"/>
                                        <p:tgtEl>
                                          <p:spTgt spid="477224"/>
                                        </p:tgtEl>
                                        <p:attrNameLst>
                                          <p:attrName>ppt_w</p:attrName>
                                        </p:attrNameLst>
                                      </p:cBhvr>
                                      <p:tavLst>
                                        <p:tav tm="0">
                                          <p:val>
                                            <p:fltVal val="0"/>
                                          </p:val>
                                        </p:tav>
                                        <p:tav tm="100000">
                                          <p:val>
                                            <p:strVal val="#ppt_w"/>
                                          </p:val>
                                        </p:tav>
                                      </p:tavLst>
                                    </p:anim>
                                  </p:childTnLst>
                                </p:cTn>
                              </p:par>
                              <p:par>
                                <p:cTn id="228" presetID="35" presetClass="entr" presetSubtype="0" fill="hold" grpId="0" nodeType="withEffect">
                                  <p:stCondLst>
                                    <p:cond delay="0"/>
                                  </p:stCondLst>
                                  <p:childTnLst>
                                    <p:set>
                                      <p:cBhvr>
                                        <p:cTn id="229" dur="1" fill="hold">
                                          <p:stCondLst>
                                            <p:cond delay="0"/>
                                          </p:stCondLst>
                                        </p:cTn>
                                        <p:tgtEl>
                                          <p:spTgt spid="477225"/>
                                        </p:tgtEl>
                                        <p:attrNameLst>
                                          <p:attrName>style.visibility</p:attrName>
                                        </p:attrNameLst>
                                      </p:cBhvr>
                                      <p:to>
                                        <p:strVal val="visible"/>
                                      </p:to>
                                    </p:set>
                                    <p:animEffect transition="in" filter="fade">
                                      <p:cBhvr>
                                        <p:cTn id="230" dur="2000"/>
                                        <p:tgtEl>
                                          <p:spTgt spid="477225"/>
                                        </p:tgtEl>
                                      </p:cBhvr>
                                    </p:animEffect>
                                    <p:anim calcmode="lin" valueType="num">
                                      <p:cBhvr>
                                        <p:cTn id="231" dur="2000" fill="hold"/>
                                        <p:tgtEl>
                                          <p:spTgt spid="477225"/>
                                        </p:tgtEl>
                                        <p:attrNameLst>
                                          <p:attrName>style.rotation</p:attrName>
                                        </p:attrNameLst>
                                      </p:cBhvr>
                                      <p:tavLst>
                                        <p:tav tm="0">
                                          <p:val>
                                            <p:fltVal val="720"/>
                                          </p:val>
                                        </p:tav>
                                        <p:tav tm="100000">
                                          <p:val>
                                            <p:fltVal val="0"/>
                                          </p:val>
                                        </p:tav>
                                      </p:tavLst>
                                    </p:anim>
                                    <p:anim calcmode="lin" valueType="num">
                                      <p:cBhvr>
                                        <p:cTn id="232" dur="2000" fill="hold"/>
                                        <p:tgtEl>
                                          <p:spTgt spid="477225"/>
                                        </p:tgtEl>
                                        <p:attrNameLst>
                                          <p:attrName>ppt_h</p:attrName>
                                        </p:attrNameLst>
                                      </p:cBhvr>
                                      <p:tavLst>
                                        <p:tav tm="0">
                                          <p:val>
                                            <p:fltVal val="0"/>
                                          </p:val>
                                        </p:tav>
                                        <p:tav tm="100000">
                                          <p:val>
                                            <p:strVal val="#ppt_h"/>
                                          </p:val>
                                        </p:tav>
                                      </p:tavLst>
                                    </p:anim>
                                    <p:anim calcmode="lin" valueType="num">
                                      <p:cBhvr>
                                        <p:cTn id="233" dur="2000" fill="hold"/>
                                        <p:tgtEl>
                                          <p:spTgt spid="477225"/>
                                        </p:tgtEl>
                                        <p:attrNameLst>
                                          <p:attrName>ppt_w</p:attrName>
                                        </p:attrNameLst>
                                      </p:cBhvr>
                                      <p:tavLst>
                                        <p:tav tm="0">
                                          <p:val>
                                            <p:fltVal val="0"/>
                                          </p:val>
                                        </p:tav>
                                        <p:tav tm="100000">
                                          <p:val>
                                            <p:strVal val="#ppt_w"/>
                                          </p:val>
                                        </p:tav>
                                      </p:tavLst>
                                    </p:anim>
                                  </p:childTnLst>
                                </p:cTn>
                              </p:par>
                              <p:par>
                                <p:cTn id="234" presetID="35" presetClass="entr" presetSubtype="0" fill="hold" grpId="0" nodeType="withEffect">
                                  <p:stCondLst>
                                    <p:cond delay="0"/>
                                  </p:stCondLst>
                                  <p:childTnLst>
                                    <p:set>
                                      <p:cBhvr>
                                        <p:cTn id="235" dur="1" fill="hold">
                                          <p:stCondLst>
                                            <p:cond delay="0"/>
                                          </p:stCondLst>
                                        </p:cTn>
                                        <p:tgtEl>
                                          <p:spTgt spid="477226"/>
                                        </p:tgtEl>
                                        <p:attrNameLst>
                                          <p:attrName>style.visibility</p:attrName>
                                        </p:attrNameLst>
                                      </p:cBhvr>
                                      <p:to>
                                        <p:strVal val="visible"/>
                                      </p:to>
                                    </p:set>
                                    <p:animEffect transition="in" filter="fade">
                                      <p:cBhvr>
                                        <p:cTn id="236" dur="2000"/>
                                        <p:tgtEl>
                                          <p:spTgt spid="477226"/>
                                        </p:tgtEl>
                                      </p:cBhvr>
                                    </p:animEffect>
                                    <p:anim calcmode="lin" valueType="num">
                                      <p:cBhvr>
                                        <p:cTn id="237" dur="2000" fill="hold"/>
                                        <p:tgtEl>
                                          <p:spTgt spid="477226"/>
                                        </p:tgtEl>
                                        <p:attrNameLst>
                                          <p:attrName>style.rotation</p:attrName>
                                        </p:attrNameLst>
                                      </p:cBhvr>
                                      <p:tavLst>
                                        <p:tav tm="0">
                                          <p:val>
                                            <p:fltVal val="720"/>
                                          </p:val>
                                        </p:tav>
                                        <p:tav tm="100000">
                                          <p:val>
                                            <p:fltVal val="0"/>
                                          </p:val>
                                        </p:tav>
                                      </p:tavLst>
                                    </p:anim>
                                    <p:anim calcmode="lin" valueType="num">
                                      <p:cBhvr>
                                        <p:cTn id="238" dur="2000" fill="hold"/>
                                        <p:tgtEl>
                                          <p:spTgt spid="477226"/>
                                        </p:tgtEl>
                                        <p:attrNameLst>
                                          <p:attrName>ppt_h</p:attrName>
                                        </p:attrNameLst>
                                      </p:cBhvr>
                                      <p:tavLst>
                                        <p:tav tm="0">
                                          <p:val>
                                            <p:fltVal val="0"/>
                                          </p:val>
                                        </p:tav>
                                        <p:tav tm="100000">
                                          <p:val>
                                            <p:strVal val="#ppt_h"/>
                                          </p:val>
                                        </p:tav>
                                      </p:tavLst>
                                    </p:anim>
                                    <p:anim calcmode="lin" valueType="num">
                                      <p:cBhvr>
                                        <p:cTn id="239" dur="2000" fill="hold"/>
                                        <p:tgtEl>
                                          <p:spTgt spid="477226"/>
                                        </p:tgtEl>
                                        <p:attrNameLst>
                                          <p:attrName>ppt_w</p:attrName>
                                        </p:attrNameLst>
                                      </p:cBhvr>
                                      <p:tavLst>
                                        <p:tav tm="0">
                                          <p:val>
                                            <p:fltVal val="0"/>
                                          </p:val>
                                        </p:tav>
                                        <p:tav tm="100000">
                                          <p:val>
                                            <p:strVal val="#ppt_w"/>
                                          </p:val>
                                        </p:tav>
                                      </p:tavLst>
                                    </p:anim>
                                  </p:childTnLst>
                                </p:cTn>
                              </p:par>
                            </p:childTnLst>
                          </p:cTn>
                        </p:par>
                      </p:childTnLst>
                    </p:cTn>
                  </p:par>
                  <p:par>
                    <p:cTn id="240" fill="hold">
                      <p:stCondLst>
                        <p:cond delay="indefinite"/>
                      </p:stCondLst>
                      <p:childTnLst>
                        <p:par>
                          <p:cTn id="241" fill="hold">
                            <p:stCondLst>
                              <p:cond delay="0"/>
                            </p:stCondLst>
                            <p:childTnLst>
                              <p:par>
                                <p:cTn id="242" presetID="29" presetClass="entr" presetSubtype="0" fill="hold" grpId="0" nodeType="clickEffect">
                                  <p:stCondLst>
                                    <p:cond delay="0"/>
                                  </p:stCondLst>
                                  <p:childTnLst>
                                    <p:set>
                                      <p:cBhvr>
                                        <p:cTn id="243" dur="1" fill="hold">
                                          <p:stCondLst>
                                            <p:cond delay="0"/>
                                          </p:stCondLst>
                                        </p:cTn>
                                        <p:tgtEl>
                                          <p:spTgt spid="477222"/>
                                        </p:tgtEl>
                                        <p:attrNameLst>
                                          <p:attrName>style.visibility</p:attrName>
                                        </p:attrNameLst>
                                      </p:cBhvr>
                                      <p:to>
                                        <p:strVal val="visible"/>
                                      </p:to>
                                    </p:set>
                                    <p:anim calcmode="lin" valueType="num">
                                      <p:cBhvr>
                                        <p:cTn id="244" dur="1000" fill="hold"/>
                                        <p:tgtEl>
                                          <p:spTgt spid="477222"/>
                                        </p:tgtEl>
                                        <p:attrNameLst>
                                          <p:attrName>ppt_x</p:attrName>
                                        </p:attrNameLst>
                                      </p:cBhvr>
                                      <p:tavLst>
                                        <p:tav tm="0">
                                          <p:val>
                                            <p:strVal val="#ppt_x-.2"/>
                                          </p:val>
                                        </p:tav>
                                        <p:tav tm="100000">
                                          <p:val>
                                            <p:strVal val="#ppt_x"/>
                                          </p:val>
                                        </p:tav>
                                      </p:tavLst>
                                    </p:anim>
                                    <p:anim calcmode="lin" valueType="num">
                                      <p:cBhvr>
                                        <p:cTn id="245" dur="1000" fill="hold"/>
                                        <p:tgtEl>
                                          <p:spTgt spid="477222"/>
                                        </p:tgtEl>
                                        <p:attrNameLst>
                                          <p:attrName>ppt_y</p:attrName>
                                        </p:attrNameLst>
                                      </p:cBhvr>
                                      <p:tavLst>
                                        <p:tav tm="0">
                                          <p:val>
                                            <p:strVal val="#ppt_y"/>
                                          </p:val>
                                        </p:tav>
                                        <p:tav tm="100000">
                                          <p:val>
                                            <p:strVal val="#ppt_y"/>
                                          </p:val>
                                        </p:tav>
                                      </p:tavLst>
                                    </p:anim>
                                    <p:animEffect transition="in" filter="wipe(right)" prLst="gradientSize: 0.1">
                                      <p:cBhvr>
                                        <p:cTn id="246" dur="1000"/>
                                        <p:tgtEl>
                                          <p:spTgt spid="477222"/>
                                        </p:tgtEl>
                                      </p:cBhvr>
                                    </p:animEffect>
                                  </p:childTnLst>
                                </p:cTn>
                              </p:par>
                            </p:childTnLst>
                          </p:cTn>
                        </p:par>
                        <p:par>
                          <p:cTn id="247" fill="hold">
                            <p:stCondLst>
                              <p:cond delay="1000"/>
                            </p:stCondLst>
                            <p:childTnLst>
                              <p:par>
                                <p:cTn id="248" presetID="9" presetClass="entr" presetSubtype="0" fill="hold" grpId="0" nodeType="afterEffect">
                                  <p:stCondLst>
                                    <p:cond delay="0"/>
                                  </p:stCondLst>
                                  <p:childTnLst>
                                    <p:set>
                                      <p:cBhvr>
                                        <p:cTn id="249" dur="1" fill="hold">
                                          <p:stCondLst>
                                            <p:cond delay="0"/>
                                          </p:stCondLst>
                                        </p:cTn>
                                        <p:tgtEl>
                                          <p:spTgt spid="477190"/>
                                        </p:tgtEl>
                                        <p:attrNameLst>
                                          <p:attrName>style.visibility</p:attrName>
                                        </p:attrNameLst>
                                      </p:cBhvr>
                                      <p:to>
                                        <p:strVal val="visible"/>
                                      </p:to>
                                    </p:set>
                                    <p:animEffect transition="in" filter="dissolve">
                                      <p:cBhvr>
                                        <p:cTn id="250" dur="500"/>
                                        <p:tgtEl>
                                          <p:spTgt spid="47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77189" grpId="0" animBg="1"/>
      <p:bldP spid="477190" grpId="0" animBg="1"/>
      <p:bldP spid="477194" grpId="0"/>
      <p:bldP spid="477195" grpId="0"/>
      <p:bldP spid="477203" grpId="0"/>
      <p:bldP spid="477204" grpId="0"/>
      <p:bldP spid="477205" grpId="0"/>
      <p:bldP spid="477206" grpId="0"/>
      <p:bldP spid="477209" grpId="0"/>
      <p:bldP spid="477211" grpId="0"/>
      <p:bldP spid="477212" grpId="0" animBg="1"/>
      <p:bldP spid="477213" grpId="0" animBg="1"/>
      <p:bldP spid="477214" grpId="0" animBg="1"/>
      <p:bldP spid="477215" grpId="0" animBg="1"/>
      <p:bldP spid="477218" grpId="0"/>
      <p:bldP spid="477219" grpId="0"/>
      <p:bldP spid="477220" grpId="0"/>
      <p:bldP spid="477222" grpId="0"/>
      <p:bldP spid="477223" grpId="0" animBg="1"/>
      <p:bldP spid="477224" grpId="0" animBg="1"/>
      <p:bldP spid="477225" grpId="0" animBg="1"/>
      <p:bldP spid="477226" grpId="0" animBg="1"/>
      <p:bldP spid="35" grpId="0"/>
      <p:bldP spid="43" grpId="0" animBg="1"/>
      <p:bldP spid="44"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447" name="Picture 239" descr="j0432538[1]"/>
          <p:cNvPicPr>
            <a:picLocks noChangeAspect="1" noChangeArrowheads="1"/>
          </p:cNvPicPr>
          <p:nvPr/>
        </p:nvPicPr>
        <p:blipFill>
          <a:blip r:embed="rId2" cstate="print"/>
          <a:srcRect/>
          <a:stretch>
            <a:fillRect/>
          </a:stretch>
        </p:blipFill>
        <p:spPr bwMode="auto">
          <a:xfrm>
            <a:off x="2573338" y="2000250"/>
            <a:ext cx="1752600" cy="1727200"/>
          </a:xfrm>
          <a:prstGeom prst="rect">
            <a:avLst/>
          </a:prstGeom>
          <a:noFill/>
          <a:ln w="9525">
            <a:noFill/>
            <a:miter lim="800000"/>
            <a:headEnd/>
            <a:tailEnd/>
          </a:ln>
        </p:spPr>
      </p:pic>
      <p:pic>
        <p:nvPicPr>
          <p:cNvPr id="478424" name="Picture 216" descr="j0432538[1]"/>
          <p:cNvPicPr>
            <a:picLocks noChangeAspect="1" noChangeArrowheads="1"/>
          </p:cNvPicPr>
          <p:nvPr/>
        </p:nvPicPr>
        <p:blipFill>
          <a:blip r:embed="rId2" cstate="print"/>
          <a:srcRect/>
          <a:stretch>
            <a:fillRect/>
          </a:stretch>
        </p:blipFill>
        <p:spPr bwMode="auto">
          <a:xfrm>
            <a:off x="2536825" y="4300538"/>
            <a:ext cx="1752600" cy="1727200"/>
          </a:xfrm>
          <a:prstGeom prst="rect">
            <a:avLst/>
          </a:prstGeom>
          <a:noFill/>
          <a:ln w="9525">
            <a:noFill/>
            <a:miter lim="800000"/>
            <a:headEnd/>
            <a:tailEnd/>
          </a:ln>
        </p:spPr>
      </p:pic>
      <p:pic>
        <p:nvPicPr>
          <p:cNvPr id="478408" name="Picture 200" descr="j0432538[1]"/>
          <p:cNvPicPr>
            <a:picLocks noChangeAspect="1" noChangeArrowheads="1"/>
          </p:cNvPicPr>
          <p:nvPr/>
        </p:nvPicPr>
        <p:blipFill>
          <a:blip r:embed="rId2" cstate="print"/>
          <a:srcRect/>
          <a:stretch>
            <a:fillRect/>
          </a:stretch>
        </p:blipFill>
        <p:spPr bwMode="auto">
          <a:xfrm>
            <a:off x="5402263" y="2000250"/>
            <a:ext cx="1752600" cy="1727200"/>
          </a:xfrm>
          <a:prstGeom prst="rect">
            <a:avLst/>
          </a:prstGeom>
          <a:noFill/>
          <a:ln w="9525">
            <a:noFill/>
            <a:miter lim="800000"/>
            <a:headEnd/>
            <a:tailEnd/>
          </a:ln>
        </p:spPr>
      </p:pic>
      <p:sp>
        <p:nvSpPr>
          <p:cNvPr id="28677" name="Line 3"/>
          <p:cNvSpPr>
            <a:spLocks noChangeShapeType="1"/>
          </p:cNvSpPr>
          <p:nvPr/>
        </p:nvSpPr>
        <p:spPr bwMode="auto">
          <a:xfrm>
            <a:off x="1423988" y="1747838"/>
            <a:ext cx="6235700"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28678" name="Line 4"/>
          <p:cNvSpPr>
            <a:spLocks noChangeShapeType="1"/>
          </p:cNvSpPr>
          <p:nvPr/>
        </p:nvSpPr>
        <p:spPr bwMode="auto">
          <a:xfrm flipV="1">
            <a:off x="2047875" y="1254125"/>
            <a:ext cx="0" cy="5002213"/>
          </a:xfrm>
          <a:prstGeom prst="line">
            <a:avLst/>
          </a:prstGeom>
          <a:noFill/>
          <a:ln w="22225">
            <a:solidFill>
              <a:schemeClr val="tx1"/>
            </a:solidFill>
            <a:round/>
            <a:headEnd/>
            <a:tailEnd/>
          </a:ln>
        </p:spPr>
        <p:txBody>
          <a:bodyPr/>
          <a:lstStyle/>
          <a:p>
            <a:endParaRPr lang="en-US">
              <a:solidFill>
                <a:srgbClr val="000000"/>
              </a:solidFill>
            </a:endParaRPr>
          </a:p>
        </p:txBody>
      </p:sp>
      <p:sp>
        <p:nvSpPr>
          <p:cNvPr id="28679" name="Rectangle 8"/>
          <p:cNvSpPr>
            <a:spLocks noChangeArrowheads="1"/>
          </p:cNvSpPr>
          <p:nvPr/>
        </p:nvSpPr>
        <p:spPr bwMode="auto">
          <a:xfrm>
            <a:off x="668338" y="227013"/>
            <a:ext cx="3865562" cy="519112"/>
          </a:xfrm>
          <a:prstGeom prst="rect">
            <a:avLst/>
          </a:prstGeom>
          <a:noFill/>
          <a:ln w="15875" algn="ctr">
            <a:noFill/>
            <a:miter lim="800000"/>
            <a:headEnd/>
            <a:tailEnd/>
          </a:ln>
        </p:spPr>
        <p:txBody>
          <a:bodyPr wrap="none" anchor="ctr">
            <a:spAutoFit/>
          </a:bodyPr>
          <a:lstStyle/>
          <a:p>
            <a:pPr algn="l"/>
            <a:r>
              <a:rPr lang="en-US" u="sng" dirty="0">
                <a:solidFill>
                  <a:srgbClr val="FF0000"/>
                </a:solidFill>
              </a:rPr>
              <a:t>voltmeter</a:t>
            </a:r>
            <a:r>
              <a:rPr lang="en-US" dirty="0">
                <a:solidFill>
                  <a:srgbClr val="FF0000"/>
                </a:solidFill>
              </a:rPr>
              <a:t>: measures… </a:t>
            </a:r>
          </a:p>
        </p:txBody>
      </p:sp>
      <p:sp>
        <p:nvSpPr>
          <p:cNvPr id="478217" name="Rectangle 9"/>
          <p:cNvSpPr>
            <a:spLocks noChangeArrowheads="1"/>
          </p:cNvSpPr>
          <p:nvPr/>
        </p:nvSpPr>
        <p:spPr bwMode="auto">
          <a:xfrm>
            <a:off x="2320925" y="639763"/>
            <a:ext cx="3294063" cy="519112"/>
          </a:xfrm>
          <a:prstGeom prst="rect">
            <a:avLst/>
          </a:prstGeom>
          <a:noFill/>
          <a:ln w="15875" algn="ctr">
            <a:noFill/>
            <a:miter lim="800000"/>
            <a:headEnd/>
            <a:tailEnd/>
          </a:ln>
        </p:spPr>
        <p:txBody>
          <a:bodyPr wrap="none" anchor="ctr">
            <a:spAutoFit/>
          </a:bodyPr>
          <a:lstStyle/>
          <a:p>
            <a:pPr algn="l"/>
            <a:r>
              <a:rPr lang="en-US">
                <a:solidFill>
                  <a:srgbClr val="000000"/>
                </a:solidFill>
              </a:rPr>
              <a:t>potential difference </a:t>
            </a:r>
          </a:p>
        </p:txBody>
      </p:sp>
      <p:sp>
        <p:nvSpPr>
          <p:cNvPr id="28681" name="Rectangle 10"/>
          <p:cNvSpPr>
            <a:spLocks noChangeArrowheads="1"/>
          </p:cNvSpPr>
          <p:nvPr/>
        </p:nvSpPr>
        <p:spPr bwMode="auto">
          <a:xfrm>
            <a:off x="5583238" y="206375"/>
            <a:ext cx="1504950" cy="822325"/>
          </a:xfrm>
          <a:prstGeom prst="rect">
            <a:avLst/>
          </a:prstGeom>
          <a:noFill/>
          <a:ln w="15875" algn="ctr">
            <a:noFill/>
            <a:miter lim="800000"/>
            <a:headEnd/>
            <a:tailEnd/>
          </a:ln>
        </p:spPr>
        <p:txBody>
          <a:bodyPr wrap="none" anchor="ctr">
            <a:spAutoFit/>
          </a:bodyPr>
          <a:lstStyle/>
          <a:p>
            <a:r>
              <a:rPr lang="en-US" sz="2400">
                <a:solidFill>
                  <a:srgbClr val="FF0000"/>
                </a:solidFill>
              </a:rPr>
              <a:t>TARGET</a:t>
            </a:r>
          </a:p>
          <a:p>
            <a:r>
              <a:rPr lang="en-US" sz="2400">
                <a:solidFill>
                  <a:srgbClr val="FF0000"/>
                </a:solidFill>
              </a:rPr>
              <a:t>CIRCUIT </a:t>
            </a:r>
          </a:p>
        </p:txBody>
      </p:sp>
      <p:grpSp>
        <p:nvGrpSpPr>
          <p:cNvPr id="28682" name="Group 11"/>
          <p:cNvGrpSpPr>
            <a:grpSpLocks/>
          </p:cNvGrpSpPr>
          <p:nvPr/>
        </p:nvGrpSpPr>
        <p:grpSpPr bwMode="auto">
          <a:xfrm>
            <a:off x="7046913" y="138113"/>
            <a:ext cx="1287462" cy="1000125"/>
            <a:chOff x="7230" y="996"/>
            <a:chExt cx="2562" cy="2166"/>
          </a:xfrm>
        </p:grpSpPr>
        <p:sp>
          <p:nvSpPr>
            <p:cNvPr id="28876" name="Line 12"/>
            <p:cNvSpPr>
              <a:spLocks noChangeShapeType="1"/>
            </p:cNvSpPr>
            <p:nvPr/>
          </p:nvSpPr>
          <p:spPr bwMode="auto">
            <a:xfrm>
              <a:off x="7590" y="999"/>
              <a:ext cx="162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877" name="Freeform 13"/>
            <p:cNvSpPr>
              <a:spLocks/>
            </p:cNvSpPr>
            <p:nvPr/>
          </p:nvSpPr>
          <p:spPr bwMode="auto">
            <a:xfrm>
              <a:off x="9210" y="996"/>
              <a:ext cx="1" cy="144"/>
            </a:xfrm>
            <a:custGeom>
              <a:avLst/>
              <a:gdLst>
                <a:gd name="T0" fmla="*/ 0 w 1"/>
                <a:gd name="T1" fmla="*/ 0 h 144"/>
                <a:gd name="T2" fmla="*/ 0 w 1"/>
                <a:gd name="T3" fmla="*/ 144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lnTo>
                    <a:pt x="0" y="144"/>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878" name="Freeform 14"/>
            <p:cNvSpPr>
              <a:spLocks/>
            </p:cNvSpPr>
            <p:nvPr/>
          </p:nvSpPr>
          <p:spPr bwMode="auto">
            <a:xfrm>
              <a:off x="7590" y="996"/>
              <a:ext cx="1" cy="900"/>
            </a:xfrm>
            <a:custGeom>
              <a:avLst/>
              <a:gdLst>
                <a:gd name="T0" fmla="*/ 0 w 1"/>
                <a:gd name="T1" fmla="*/ 0 h 900"/>
                <a:gd name="T2" fmla="*/ 0 w 1"/>
                <a:gd name="T3" fmla="*/ 900 h 900"/>
                <a:gd name="T4" fmla="*/ 0 60000 65536"/>
                <a:gd name="T5" fmla="*/ 0 60000 65536"/>
                <a:gd name="T6" fmla="*/ 0 w 1"/>
                <a:gd name="T7" fmla="*/ 0 h 900"/>
                <a:gd name="T8" fmla="*/ 1 w 1"/>
                <a:gd name="T9" fmla="*/ 900 h 900"/>
              </a:gdLst>
              <a:ahLst/>
              <a:cxnLst>
                <a:cxn ang="T4">
                  <a:pos x="T0" y="T1"/>
                </a:cxn>
                <a:cxn ang="T5">
                  <a:pos x="T2" y="T3"/>
                </a:cxn>
              </a:cxnLst>
              <a:rect l="T6" t="T7" r="T8" b="T9"/>
              <a:pathLst>
                <a:path w="1" h="900">
                  <a:moveTo>
                    <a:pt x="0" y="0"/>
                  </a:moveTo>
                  <a:lnTo>
                    <a:pt x="0" y="90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879" name="Freeform 15"/>
            <p:cNvSpPr>
              <a:spLocks/>
            </p:cNvSpPr>
            <p:nvPr/>
          </p:nvSpPr>
          <p:spPr bwMode="auto">
            <a:xfrm>
              <a:off x="7590" y="2079"/>
              <a:ext cx="1" cy="1080"/>
            </a:xfrm>
            <a:custGeom>
              <a:avLst/>
              <a:gdLst>
                <a:gd name="T0" fmla="*/ 0 w 1"/>
                <a:gd name="T1" fmla="*/ 0 h 1080"/>
                <a:gd name="T2" fmla="*/ 0 w 1"/>
                <a:gd name="T3" fmla="*/ 1080 h 1080"/>
                <a:gd name="T4" fmla="*/ 0 60000 65536"/>
                <a:gd name="T5" fmla="*/ 0 60000 65536"/>
                <a:gd name="T6" fmla="*/ 0 w 1"/>
                <a:gd name="T7" fmla="*/ 0 h 1080"/>
                <a:gd name="T8" fmla="*/ 1 w 1"/>
                <a:gd name="T9" fmla="*/ 1080 h 1080"/>
              </a:gdLst>
              <a:ahLst/>
              <a:cxnLst>
                <a:cxn ang="T4">
                  <a:pos x="T0" y="T1"/>
                </a:cxn>
                <a:cxn ang="T5">
                  <a:pos x="T2" y="T3"/>
                </a:cxn>
              </a:cxnLst>
              <a:rect l="T6" t="T7" r="T8" b="T9"/>
              <a:pathLst>
                <a:path w="1" h="1080">
                  <a:moveTo>
                    <a:pt x="0" y="0"/>
                  </a:moveTo>
                  <a:lnTo>
                    <a:pt x="0" y="108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880" name="Freeform 16"/>
            <p:cNvSpPr>
              <a:spLocks/>
            </p:cNvSpPr>
            <p:nvPr/>
          </p:nvSpPr>
          <p:spPr bwMode="auto">
            <a:xfrm>
              <a:off x="9210" y="2979"/>
              <a:ext cx="1" cy="183"/>
            </a:xfrm>
            <a:custGeom>
              <a:avLst/>
              <a:gdLst>
                <a:gd name="T0" fmla="*/ 0 w 1"/>
                <a:gd name="T1" fmla="*/ 0 h 183"/>
                <a:gd name="T2" fmla="*/ 0 w 1"/>
                <a:gd name="T3" fmla="*/ 183 h 183"/>
                <a:gd name="T4" fmla="*/ 0 60000 65536"/>
                <a:gd name="T5" fmla="*/ 0 60000 65536"/>
                <a:gd name="T6" fmla="*/ 0 w 1"/>
                <a:gd name="T7" fmla="*/ 0 h 183"/>
                <a:gd name="T8" fmla="*/ 1 w 1"/>
                <a:gd name="T9" fmla="*/ 183 h 183"/>
              </a:gdLst>
              <a:ahLst/>
              <a:cxnLst>
                <a:cxn ang="T4">
                  <a:pos x="T0" y="T1"/>
                </a:cxn>
                <a:cxn ang="T5">
                  <a:pos x="T2" y="T3"/>
                </a:cxn>
              </a:cxnLst>
              <a:rect l="T6" t="T7" r="T8" b="T9"/>
              <a:pathLst>
                <a:path w="1" h="183">
                  <a:moveTo>
                    <a:pt x="0" y="0"/>
                  </a:moveTo>
                  <a:lnTo>
                    <a:pt x="0" y="18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881" name="Line 17"/>
            <p:cNvSpPr>
              <a:spLocks noChangeShapeType="1"/>
            </p:cNvSpPr>
            <p:nvPr/>
          </p:nvSpPr>
          <p:spPr bwMode="auto">
            <a:xfrm>
              <a:off x="7410" y="2079"/>
              <a:ext cx="36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882" name="Line 18"/>
            <p:cNvSpPr>
              <a:spLocks noChangeShapeType="1"/>
            </p:cNvSpPr>
            <p:nvPr/>
          </p:nvSpPr>
          <p:spPr bwMode="auto">
            <a:xfrm>
              <a:off x="7230" y="1899"/>
              <a:ext cx="66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883" name="Line 19"/>
            <p:cNvSpPr>
              <a:spLocks noChangeShapeType="1"/>
            </p:cNvSpPr>
            <p:nvPr/>
          </p:nvSpPr>
          <p:spPr bwMode="auto">
            <a:xfrm>
              <a:off x="7590" y="3159"/>
              <a:ext cx="162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884" name="Oval 20"/>
            <p:cNvSpPr>
              <a:spLocks noChangeArrowheads="1"/>
            </p:cNvSpPr>
            <p:nvPr/>
          </p:nvSpPr>
          <p:spPr bwMode="auto">
            <a:xfrm>
              <a:off x="8988" y="2535"/>
              <a:ext cx="444" cy="44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8885" name="Freeform 21"/>
            <p:cNvSpPr>
              <a:spLocks/>
            </p:cNvSpPr>
            <p:nvPr/>
          </p:nvSpPr>
          <p:spPr bwMode="auto">
            <a:xfrm>
              <a:off x="9531" y="1358"/>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86" name="Freeform 22"/>
            <p:cNvSpPr>
              <a:spLocks/>
            </p:cNvSpPr>
            <p:nvPr/>
          </p:nvSpPr>
          <p:spPr bwMode="auto">
            <a:xfrm>
              <a:off x="8607" y="1359"/>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87" name="Oval 23"/>
            <p:cNvSpPr>
              <a:spLocks noChangeArrowheads="1"/>
            </p:cNvSpPr>
            <p:nvPr/>
          </p:nvSpPr>
          <p:spPr bwMode="auto">
            <a:xfrm>
              <a:off x="8988" y="1137"/>
              <a:ext cx="444" cy="44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8888" name="Freeform 24"/>
            <p:cNvSpPr>
              <a:spLocks/>
            </p:cNvSpPr>
            <p:nvPr/>
          </p:nvSpPr>
          <p:spPr bwMode="auto">
            <a:xfrm>
              <a:off x="9207" y="1581"/>
              <a:ext cx="3" cy="951"/>
            </a:xfrm>
            <a:custGeom>
              <a:avLst/>
              <a:gdLst>
                <a:gd name="T0" fmla="*/ 3 w 3"/>
                <a:gd name="T1" fmla="*/ 0 h 951"/>
                <a:gd name="T2" fmla="*/ 0 w 3"/>
                <a:gd name="T3" fmla="*/ 951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889" name="Freeform 25"/>
            <p:cNvSpPr>
              <a:spLocks/>
            </p:cNvSpPr>
            <p:nvPr/>
          </p:nvSpPr>
          <p:spPr bwMode="auto">
            <a:xfrm>
              <a:off x="9489" y="1509"/>
              <a:ext cx="234" cy="78"/>
            </a:xfrm>
            <a:custGeom>
              <a:avLst/>
              <a:gdLst>
                <a:gd name="T0" fmla="*/ 0 w 234"/>
                <a:gd name="T1" fmla="*/ 0 h 78"/>
                <a:gd name="T2" fmla="*/ 234 w 234"/>
                <a:gd name="T3" fmla="*/ 78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90" name="Freeform 26"/>
            <p:cNvSpPr>
              <a:spLocks/>
            </p:cNvSpPr>
            <p:nvPr/>
          </p:nvSpPr>
          <p:spPr bwMode="auto">
            <a:xfrm>
              <a:off x="9498" y="1170"/>
              <a:ext cx="264" cy="51"/>
            </a:xfrm>
            <a:custGeom>
              <a:avLst/>
              <a:gdLst>
                <a:gd name="T0" fmla="*/ 0 w 264"/>
                <a:gd name="T1" fmla="*/ 51 h 51"/>
                <a:gd name="T2" fmla="*/ 2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91" name="Freeform 27"/>
            <p:cNvSpPr>
              <a:spLocks/>
            </p:cNvSpPr>
            <p:nvPr/>
          </p:nvSpPr>
          <p:spPr bwMode="auto">
            <a:xfrm>
              <a:off x="8634" y="1488"/>
              <a:ext cx="243" cy="51"/>
            </a:xfrm>
            <a:custGeom>
              <a:avLst/>
              <a:gdLst>
                <a:gd name="T0" fmla="*/ 0 w 243"/>
                <a:gd name="T1" fmla="*/ 51 h 51"/>
                <a:gd name="T2" fmla="*/ 243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92" name="Freeform 28"/>
            <p:cNvSpPr>
              <a:spLocks/>
            </p:cNvSpPr>
            <p:nvPr/>
          </p:nvSpPr>
          <p:spPr bwMode="auto">
            <a:xfrm>
              <a:off x="8634" y="1194"/>
              <a:ext cx="252" cy="36"/>
            </a:xfrm>
            <a:custGeom>
              <a:avLst/>
              <a:gdLst>
                <a:gd name="T0" fmla="*/ 0 w 252"/>
                <a:gd name="T1" fmla="*/ 0 h 36"/>
                <a:gd name="T2" fmla="*/ 252 w 252"/>
                <a:gd name="T3" fmla="*/ 36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93" name="Freeform 29"/>
            <p:cNvSpPr>
              <a:spLocks/>
            </p:cNvSpPr>
            <p:nvPr/>
          </p:nvSpPr>
          <p:spPr bwMode="auto">
            <a:xfrm>
              <a:off x="8631" y="2745"/>
              <a:ext cx="267" cy="1"/>
            </a:xfrm>
            <a:custGeom>
              <a:avLst/>
              <a:gdLst>
                <a:gd name="T0" fmla="*/ 0 w 267"/>
                <a:gd name="T1" fmla="*/ 0 h 1"/>
                <a:gd name="T2" fmla="*/ 267 w 267"/>
                <a:gd name="T3" fmla="*/ 0 h 1"/>
                <a:gd name="T4" fmla="*/ 0 60000 65536"/>
                <a:gd name="T5" fmla="*/ 0 60000 65536"/>
                <a:gd name="T6" fmla="*/ 0 w 267"/>
                <a:gd name="T7" fmla="*/ 0 h 1"/>
                <a:gd name="T8" fmla="*/ 267 w 267"/>
                <a:gd name="T9" fmla="*/ 1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94" name="Freeform 30"/>
            <p:cNvSpPr>
              <a:spLocks/>
            </p:cNvSpPr>
            <p:nvPr/>
          </p:nvSpPr>
          <p:spPr bwMode="auto">
            <a:xfrm>
              <a:off x="8661" y="2871"/>
              <a:ext cx="252" cy="54"/>
            </a:xfrm>
            <a:custGeom>
              <a:avLst/>
              <a:gdLst>
                <a:gd name="T0" fmla="*/ 0 w 252"/>
                <a:gd name="T1" fmla="*/ 54 h 54"/>
                <a:gd name="T2" fmla="*/ 252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95" name="Freeform 31"/>
            <p:cNvSpPr>
              <a:spLocks/>
            </p:cNvSpPr>
            <p:nvPr/>
          </p:nvSpPr>
          <p:spPr bwMode="auto">
            <a:xfrm>
              <a:off x="8667" y="2556"/>
              <a:ext cx="249" cy="72"/>
            </a:xfrm>
            <a:custGeom>
              <a:avLst/>
              <a:gdLst>
                <a:gd name="T0" fmla="*/ 0 w 249"/>
                <a:gd name="T1" fmla="*/ 0 h 72"/>
                <a:gd name="T2" fmla="*/ 249 w 249"/>
                <a:gd name="T3" fmla="*/ 72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96" name="Freeform 32"/>
            <p:cNvSpPr>
              <a:spLocks/>
            </p:cNvSpPr>
            <p:nvPr/>
          </p:nvSpPr>
          <p:spPr bwMode="auto">
            <a:xfrm>
              <a:off x="9531" y="2750"/>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97" name="Freeform 33"/>
            <p:cNvSpPr>
              <a:spLocks/>
            </p:cNvSpPr>
            <p:nvPr/>
          </p:nvSpPr>
          <p:spPr bwMode="auto">
            <a:xfrm>
              <a:off x="9489" y="2901"/>
              <a:ext cx="234" cy="78"/>
            </a:xfrm>
            <a:custGeom>
              <a:avLst/>
              <a:gdLst>
                <a:gd name="T0" fmla="*/ 0 w 234"/>
                <a:gd name="T1" fmla="*/ 0 h 78"/>
                <a:gd name="T2" fmla="*/ 234 w 234"/>
                <a:gd name="T3" fmla="*/ 78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98" name="Freeform 34"/>
            <p:cNvSpPr>
              <a:spLocks/>
            </p:cNvSpPr>
            <p:nvPr/>
          </p:nvSpPr>
          <p:spPr bwMode="auto">
            <a:xfrm>
              <a:off x="9498" y="2562"/>
              <a:ext cx="264" cy="51"/>
            </a:xfrm>
            <a:custGeom>
              <a:avLst/>
              <a:gdLst>
                <a:gd name="T0" fmla="*/ 0 w 264"/>
                <a:gd name="T1" fmla="*/ 51 h 51"/>
                <a:gd name="T2" fmla="*/ 2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sp>
        <p:nvSpPr>
          <p:cNvPr id="28683" name="Line 35"/>
          <p:cNvSpPr>
            <a:spLocks noChangeShapeType="1"/>
          </p:cNvSpPr>
          <p:nvPr/>
        </p:nvSpPr>
        <p:spPr bwMode="auto">
          <a:xfrm>
            <a:off x="2441575" y="1881188"/>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684" name="Freeform 36"/>
          <p:cNvSpPr>
            <a:spLocks/>
          </p:cNvSpPr>
          <p:nvPr/>
        </p:nvSpPr>
        <p:spPr bwMode="auto">
          <a:xfrm>
            <a:off x="3702050" y="1874838"/>
            <a:ext cx="1588" cy="252412"/>
          </a:xfrm>
          <a:custGeom>
            <a:avLst/>
            <a:gdLst>
              <a:gd name="T0" fmla="*/ 2147483647 w 2"/>
              <a:gd name="T1" fmla="*/ 0 h 325"/>
              <a:gd name="T2" fmla="*/ 0 w 2"/>
              <a:gd name="T3" fmla="*/ 2147483647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685" name="Freeform 37"/>
          <p:cNvSpPr>
            <a:spLocks/>
          </p:cNvSpPr>
          <p:nvPr/>
        </p:nvSpPr>
        <p:spPr bwMode="auto">
          <a:xfrm>
            <a:off x="2441575" y="1874838"/>
            <a:ext cx="1588" cy="841375"/>
          </a:xfrm>
          <a:custGeom>
            <a:avLst/>
            <a:gdLst>
              <a:gd name="T0" fmla="*/ 2147483647 w 2"/>
              <a:gd name="T1" fmla="*/ 0 h 1081"/>
              <a:gd name="T2" fmla="*/ 0 w 2"/>
              <a:gd name="T3" fmla="*/ 2147483647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686" name="Freeform 38"/>
          <p:cNvSpPr>
            <a:spLocks/>
          </p:cNvSpPr>
          <p:nvPr/>
        </p:nvSpPr>
        <p:spPr bwMode="auto">
          <a:xfrm>
            <a:off x="2441575" y="2860675"/>
            <a:ext cx="1588" cy="976313"/>
          </a:xfrm>
          <a:custGeom>
            <a:avLst/>
            <a:gdLst>
              <a:gd name="T0" fmla="*/ 0 w 2"/>
              <a:gd name="T1" fmla="*/ 0 h 1256"/>
              <a:gd name="T2" fmla="*/ 2147483647 w 2"/>
              <a:gd name="T3" fmla="*/ 2147483647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687" name="Freeform 39"/>
          <p:cNvSpPr>
            <a:spLocks/>
          </p:cNvSpPr>
          <p:nvPr/>
        </p:nvSpPr>
        <p:spPr bwMode="auto">
          <a:xfrm>
            <a:off x="3702050" y="3560763"/>
            <a:ext cx="1588" cy="276225"/>
          </a:xfrm>
          <a:custGeom>
            <a:avLst/>
            <a:gdLst>
              <a:gd name="T0" fmla="*/ 0 w 2"/>
              <a:gd name="T1" fmla="*/ 0 h 356"/>
              <a:gd name="T2" fmla="*/ 2147483647 w 2"/>
              <a:gd name="T3" fmla="*/ 2147483647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688" name="Line 40"/>
          <p:cNvSpPr>
            <a:spLocks noChangeShapeType="1"/>
          </p:cNvSpPr>
          <p:nvPr/>
        </p:nvSpPr>
        <p:spPr bwMode="auto">
          <a:xfrm>
            <a:off x="2300288" y="2860675"/>
            <a:ext cx="280987"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689" name="Line 41"/>
          <p:cNvSpPr>
            <a:spLocks noChangeShapeType="1"/>
          </p:cNvSpPr>
          <p:nvPr/>
        </p:nvSpPr>
        <p:spPr bwMode="auto">
          <a:xfrm>
            <a:off x="2160588" y="2719388"/>
            <a:ext cx="51435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690" name="Line 42"/>
          <p:cNvSpPr>
            <a:spLocks noChangeShapeType="1"/>
          </p:cNvSpPr>
          <p:nvPr/>
        </p:nvSpPr>
        <p:spPr bwMode="auto">
          <a:xfrm>
            <a:off x="2441575" y="3843338"/>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691" name="Oval 43"/>
          <p:cNvSpPr>
            <a:spLocks noChangeArrowheads="1"/>
          </p:cNvSpPr>
          <p:nvPr/>
        </p:nvSpPr>
        <p:spPr bwMode="auto">
          <a:xfrm>
            <a:off x="3529013" y="3214688"/>
            <a:ext cx="346075" cy="346075"/>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8692" name="Oval 46"/>
          <p:cNvSpPr>
            <a:spLocks noChangeArrowheads="1"/>
          </p:cNvSpPr>
          <p:nvPr/>
        </p:nvSpPr>
        <p:spPr bwMode="auto">
          <a:xfrm>
            <a:off x="3529013" y="2125663"/>
            <a:ext cx="346075" cy="344487"/>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8693" name="Freeform 47"/>
          <p:cNvSpPr>
            <a:spLocks/>
          </p:cNvSpPr>
          <p:nvPr/>
        </p:nvSpPr>
        <p:spPr bwMode="auto">
          <a:xfrm>
            <a:off x="3700463" y="2470150"/>
            <a:ext cx="1587" cy="128588"/>
          </a:xfrm>
          <a:custGeom>
            <a:avLst/>
            <a:gdLst>
              <a:gd name="T0" fmla="*/ 2147483647 w 3"/>
              <a:gd name="T1" fmla="*/ 0 h 165"/>
              <a:gd name="T2" fmla="*/ 0 w 3"/>
              <a:gd name="T3" fmla="*/ 2147483647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nvGrpSpPr>
          <p:cNvPr id="3" name="Group 185"/>
          <p:cNvGrpSpPr>
            <a:grpSpLocks/>
          </p:cNvGrpSpPr>
          <p:nvPr/>
        </p:nvGrpSpPr>
        <p:grpSpPr bwMode="auto">
          <a:xfrm>
            <a:off x="3232150" y="2151063"/>
            <a:ext cx="923925" cy="325437"/>
            <a:chOff x="2036" y="1355"/>
            <a:chExt cx="582" cy="205"/>
          </a:xfrm>
        </p:grpSpPr>
        <p:sp>
          <p:nvSpPr>
            <p:cNvPr id="28870" name="Freeform 44"/>
            <p:cNvSpPr>
              <a:spLocks/>
            </p:cNvSpPr>
            <p:nvPr/>
          </p:nvSpPr>
          <p:spPr bwMode="auto">
            <a:xfrm>
              <a:off x="2490" y="1447"/>
              <a:ext cx="128" cy="1"/>
            </a:xfrm>
            <a:custGeom>
              <a:avLst/>
              <a:gdLst>
                <a:gd name="T0" fmla="*/ 0 w 261"/>
                <a:gd name="T1" fmla="*/ 0 h 1"/>
                <a:gd name="T2" fmla="*/ 0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71" name="Freeform 45"/>
            <p:cNvSpPr>
              <a:spLocks/>
            </p:cNvSpPr>
            <p:nvPr/>
          </p:nvSpPr>
          <p:spPr bwMode="auto">
            <a:xfrm>
              <a:off x="2036" y="1448"/>
              <a:ext cx="128"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72" name="Freeform 48"/>
            <p:cNvSpPr>
              <a:spLocks/>
            </p:cNvSpPr>
            <p:nvPr/>
          </p:nvSpPr>
          <p:spPr bwMode="auto">
            <a:xfrm>
              <a:off x="2469" y="1522"/>
              <a:ext cx="114" cy="38"/>
            </a:xfrm>
            <a:custGeom>
              <a:avLst/>
              <a:gdLst>
                <a:gd name="T0" fmla="*/ 0 w 234"/>
                <a:gd name="T1" fmla="*/ 0 h 78"/>
                <a:gd name="T2" fmla="*/ 0 w 234"/>
                <a:gd name="T3" fmla="*/ 0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73" name="Freeform 49"/>
            <p:cNvSpPr>
              <a:spLocks/>
            </p:cNvSpPr>
            <p:nvPr/>
          </p:nvSpPr>
          <p:spPr bwMode="auto">
            <a:xfrm>
              <a:off x="2473" y="1355"/>
              <a:ext cx="130" cy="25"/>
            </a:xfrm>
            <a:custGeom>
              <a:avLst/>
              <a:gdLst>
                <a:gd name="T0" fmla="*/ 0 w 264"/>
                <a:gd name="T1" fmla="*/ 0 h 51"/>
                <a:gd name="T2" fmla="*/ 1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74" name="Freeform 50"/>
            <p:cNvSpPr>
              <a:spLocks/>
            </p:cNvSpPr>
            <p:nvPr/>
          </p:nvSpPr>
          <p:spPr bwMode="auto">
            <a:xfrm>
              <a:off x="2050" y="1511"/>
              <a:ext cx="119" cy="26"/>
            </a:xfrm>
            <a:custGeom>
              <a:avLst/>
              <a:gdLst>
                <a:gd name="T0" fmla="*/ 0 w 243"/>
                <a:gd name="T1" fmla="*/ 1 h 51"/>
                <a:gd name="T2" fmla="*/ 0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75" name="Freeform 51"/>
            <p:cNvSpPr>
              <a:spLocks/>
            </p:cNvSpPr>
            <p:nvPr/>
          </p:nvSpPr>
          <p:spPr bwMode="auto">
            <a:xfrm>
              <a:off x="2050" y="1367"/>
              <a:ext cx="124" cy="18"/>
            </a:xfrm>
            <a:custGeom>
              <a:avLst/>
              <a:gdLst>
                <a:gd name="T0" fmla="*/ 0 w 252"/>
                <a:gd name="T1" fmla="*/ 0 h 36"/>
                <a:gd name="T2" fmla="*/ 0 w 252"/>
                <a:gd name="T3" fmla="*/ 1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grpSp>
        <p:nvGrpSpPr>
          <p:cNvPr id="4" name="Group 186"/>
          <p:cNvGrpSpPr>
            <a:grpSpLocks/>
          </p:cNvGrpSpPr>
          <p:nvPr/>
        </p:nvGrpSpPr>
        <p:grpSpPr bwMode="auto">
          <a:xfrm>
            <a:off x="3252788" y="3230563"/>
            <a:ext cx="903287" cy="330200"/>
            <a:chOff x="2049" y="2035"/>
            <a:chExt cx="569" cy="208"/>
          </a:xfrm>
        </p:grpSpPr>
        <p:sp>
          <p:nvSpPr>
            <p:cNvPr id="28864" name="Freeform 52"/>
            <p:cNvSpPr>
              <a:spLocks/>
            </p:cNvSpPr>
            <p:nvPr/>
          </p:nvSpPr>
          <p:spPr bwMode="auto">
            <a:xfrm>
              <a:off x="2049" y="2128"/>
              <a:ext cx="130" cy="0"/>
            </a:xfrm>
            <a:custGeom>
              <a:avLst/>
              <a:gdLst>
                <a:gd name="T0" fmla="*/ 0 w 267"/>
                <a:gd name="T1" fmla="*/ 0 h 1"/>
                <a:gd name="T2" fmla="*/ 0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65" name="Freeform 53"/>
            <p:cNvSpPr>
              <a:spLocks/>
            </p:cNvSpPr>
            <p:nvPr/>
          </p:nvSpPr>
          <p:spPr bwMode="auto">
            <a:xfrm>
              <a:off x="2063" y="2189"/>
              <a:ext cx="123" cy="27"/>
            </a:xfrm>
            <a:custGeom>
              <a:avLst/>
              <a:gdLst>
                <a:gd name="T0" fmla="*/ 0 w 252"/>
                <a:gd name="T1" fmla="*/ 1 h 54"/>
                <a:gd name="T2" fmla="*/ 0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66" name="Freeform 54"/>
            <p:cNvSpPr>
              <a:spLocks/>
            </p:cNvSpPr>
            <p:nvPr/>
          </p:nvSpPr>
          <p:spPr bwMode="auto">
            <a:xfrm>
              <a:off x="2066" y="2035"/>
              <a:ext cx="123" cy="35"/>
            </a:xfrm>
            <a:custGeom>
              <a:avLst/>
              <a:gdLst>
                <a:gd name="T0" fmla="*/ 0 w 249"/>
                <a:gd name="T1" fmla="*/ 0 h 72"/>
                <a:gd name="T2" fmla="*/ 0 w 249"/>
                <a:gd name="T3" fmla="*/ 0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67" name="Freeform 55"/>
            <p:cNvSpPr>
              <a:spLocks/>
            </p:cNvSpPr>
            <p:nvPr/>
          </p:nvSpPr>
          <p:spPr bwMode="auto">
            <a:xfrm>
              <a:off x="2490" y="2130"/>
              <a:ext cx="128"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68" name="Freeform 56"/>
            <p:cNvSpPr>
              <a:spLocks/>
            </p:cNvSpPr>
            <p:nvPr/>
          </p:nvSpPr>
          <p:spPr bwMode="auto">
            <a:xfrm>
              <a:off x="2469" y="2204"/>
              <a:ext cx="114" cy="39"/>
            </a:xfrm>
            <a:custGeom>
              <a:avLst/>
              <a:gdLst>
                <a:gd name="T0" fmla="*/ 0 w 234"/>
                <a:gd name="T1" fmla="*/ 0 h 78"/>
                <a:gd name="T2" fmla="*/ 0 w 234"/>
                <a:gd name="T3" fmla="*/ 1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69" name="Freeform 57"/>
            <p:cNvSpPr>
              <a:spLocks/>
            </p:cNvSpPr>
            <p:nvPr/>
          </p:nvSpPr>
          <p:spPr bwMode="auto">
            <a:xfrm>
              <a:off x="2473" y="2038"/>
              <a:ext cx="130" cy="25"/>
            </a:xfrm>
            <a:custGeom>
              <a:avLst/>
              <a:gdLst>
                <a:gd name="T0" fmla="*/ 0 w 264"/>
                <a:gd name="T1" fmla="*/ 0 h 51"/>
                <a:gd name="T2" fmla="*/ 1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sp>
        <p:nvSpPr>
          <p:cNvPr id="28696" name="Line 58"/>
          <p:cNvSpPr>
            <a:spLocks noChangeShapeType="1"/>
          </p:cNvSpPr>
          <p:nvPr/>
        </p:nvSpPr>
        <p:spPr bwMode="auto">
          <a:xfrm>
            <a:off x="5259388" y="4157663"/>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697" name="Freeform 59"/>
          <p:cNvSpPr>
            <a:spLocks/>
          </p:cNvSpPr>
          <p:nvPr/>
        </p:nvSpPr>
        <p:spPr bwMode="auto">
          <a:xfrm>
            <a:off x="6519863" y="4154488"/>
            <a:ext cx="0" cy="249237"/>
          </a:xfrm>
          <a:custGeom>
            <a:avLst/>
            <a:gdLst>
              <a:gd name="T0" fmla="*/ 0 w 1"/>
              <a:gd name="T1" fmla="*/ 0 h 320"/>
              <a:gd name="T2" fmla="*/ 0 w 1"/>
              <a:gd name="T3" fmla="*/ 2147483647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698" name="Freeform 60"/>
          <p:cNvSpPr>
            <a:spLocks/>
          </p:cNvSpPr>
          <p:nvPr/>
        </p:nvSpPr>
        <p:spPr bwMode="auto">
          <a:xfrm>
            <a:off x="5259388" y="4154488"/>
            <a:ext cx="0" cy="838200"/>
          </a:xfrm>
          <a:custGeom>
            <a:avLst/>
            <a:gdLst>
              <a:gd name="T0" fmla="*/ 0 w 1"/>
              <a:gd name="T1" fmla="*/ 0 h 1076"/>
              <a:gd name="T2" fmla="*/ 0 w 1"/>
              <a:gd name="T3" fmla="*/ 2147483647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699" name="Freeform 61"/>
          <p:cNvSpPr>
            <a:spLocks/>
          </p:cNvSpPr>
          <p:nvPr/>
        </p:nvSpPr>
        <p:spPr bwMode="auto">
          <a:xfrm>
            <a:off x="5251450" y="5135563"/>
            <a:ext cx="7938" cy="977900"/>
          </a:xfrm>
          <a:custGeom>
            <a:avLst/>
            <a:gdLst>
              <a:gd name="T0" fmla="*/ 2147483647 w 10"/>
              <a:gd name="T1" fmla="*/ 0 h 1256"/>
              <a:gd name="T2" fmla="*/ 0 w 10"/>
              <a:gd name="T3" fmla="*/ 2147483647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00" name="Freeform 62"/>
          <p:cNvSpPr>
            <a:spLocks/>
          </p:cNvSpPr>
          <p:nvPr/>
        </p:nvSpPr>
        <p:spPr bwMode="auto">
          <a:xfrm>
            <a:off x="6519863" y="5837238"/>
            <a:ext cx="0" cy="273050"/>
          </a:xfrm>
          <a:custGeom>
            <a:avLst/>
            <a:gdLst>
              <a:gd name="T0" fmla="*/ 0 w 1"/>
              <a:gd name="T1" fmla="*/ 0 h 351"/>
              <a:gd name="T2" fmla="*/ 0 w 1"/>
              <a:gd name="T3" fmla="*/ 2147483647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01" name="Line 63"/>
          <p:cNvSpPr>
            <a:spLocks noChangeShapeType="1"/>
          </p:cNvSpPr>
          <p:nvPr/>
        </p:nvSpPr>
        <p:spPr bwMode="auto">
          <a:xfrm>
            <a:off x="5118100" y="5135563"/>
            <a:ext cx="280988"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702" name="Line 64"/>
          <p:cNvSpPr>
            <a:spLocks noChangeShapeType="1"/>
          </p:cNvSpPr>
          <p:nvPr/>
        </p:nvSpPr>
        <p:spPr bwMode="auto">
          <a:xfrm>
            <a:off x="4978400" y="4995863"/>
            <a:ext cx="51435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703" name="Line 65"/>
          <p:cNvSpPr>
            <a:spLocks noChangeShapeType="1"/>
          </p:cNvSpPr>
          <p:nvPr/>
        </p:nvSpPr>
        <p:spPr bwMode="auto">
          <a:xfrm>
            <a:off x="5259388" y="6119813"/>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704" name="Oval 66"/>
          <p:cNvSpPr>
            <a:spLocks noChangeArrowheads="1"/>
          </p:cNvSpPr>
          <p:nvPr/>
        </p:nvSpPr>
        <p:spPr bwMode="auto">
          <a:xfrm>
            <a:off x="6346825" y="5491163"/>
            <a:ext cx="346075" cy="346075"/>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8705" name="Oval 69"/>
          <p:cNvSpPr>
            <a:spLocks noChangeArrowheads="1"/>
          </p:cNvSpPr>
          <p:nvPr/>
        </p:nvSpPr>
        <p:spPr bwMode="auto">
          <a:xfrm>
            <a:off x="6346825" y="4402138"/>
            <a:ext cx="346075" cy="344487"/>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8706" name="Freeform 70"/>
          <p:cNvSpPr>
            <a:spLocks/>
          </p:cNvSpPr>
          <p:nvPr/>
        </p:nvSpPr>
        <p:spPr bwMode="auto">
          <a:xfrm>
            <a:off x="6518275" y="4746625"/>
            <a:ext cx="1588" cy="741363"/>
          </a:xfrm>
          <a:custGeom>
            <a:avLst/>
            <a:gdLst>
              <a:gd name="T0" fmla="*/ 2147483647 w 3"/>
              <a:gd name="T1" fmla="*/ 0 h 951"/>
              <a:gd name="T2" fmla="*/ 0 w 3"/>
              <a:gd name="T3" fmla="*/ 2147483647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nvGrpSpPr>
          <p:cNvPr id="5" name="Group 238"/>
          <p:cNvGrpSpPr>
            <a:grpSpLocks/>
          </p:cNvGrpSpPr>
          <p:nvPr/>
        </p:nvGrpSpPr>
        <p:grpSpPr bwMode="auto">
          <a:xfrm>
            <a:off x="6051550" y="4427538"/>
            <a:ext cx="922338" cy="325437"/>
            <a:chOff x="3812" y="2789"/>
            <a:chExt cx="581" cy="205"/>
          </a:xfrm>
        </p:grpSpPr>
        <p:sp>
          <p:nvSpPr>
            <p:cNvPr id="28858" name="Freeform 67"/>
            <p:cNvSpPr>
              <a:spLocks/>
            </p:cNvSpPr>
            <p:nvPr/>
          </p:nvSpPr>
          <p:spPr bwMode="auto">
            <a:xfrm>
              <a:off x="4264" y="2881"/>
              <a:ext cx="129" cy="1"/>
            </a:xfrm>
            <a:custGeom>
              <a:avLst/>
              <a:gdLst>
                <a:gd name="T0" fmla="*/ 0 w 261"/>
                <a:gd name="T1" fmla="*/ 0 h 1"/>
                <a:gd name="T2" fmla="*/ 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59" name="Freeform 68"/>
            <p:cNvSpPr>
              <a:spLocks/>
            </p:cNvSpPr>
            <p:nvPr/>
          </p:nvSpPr>
          <p:spPr bwMode="auto">
            <a:xfrm>
              <a:off x="3812" y="2882"/>
              <a:ext cx="127"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60" name="Freeform 71"/>
            <p:cNvSpPr>
              <a:spLocks/>
            </p:cNvSpPr>
            <p:nvPr/>
          </p:nvSpPr>
          <p:spPr bwMode="auto">
            <a:xfrm>
              <a:off x="4244" y="2956"/>
              <a:ext cx="114" cy="38"/>
            </a:xfrm>
            <a:custGeom>
              <a:avLst/>
              <a:gdLst>
                <a:gd name="T0" fmla="*/ 0 w 234"/>
                <a:gd name="T1" fmla="*/ 0 h 78"/>
                <a:gd name="T2" fmla="*/ 0 w 234"/>
                <a:gd name="T3" fmla="*/ 0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61" name="Freeform 72"/>
            <p:cNvSpPr>
              <a:spLocks/>
            </p:cNvSpPr>
            <p:nvPr/>
          </p:nvSpPr>
          <p:spPr bwMode="auto">
            <a:xfrm>
              <a:off x="4248" y="2789"/>
              <a:ext cx="130" cy="25"/>
            </a:xfrm>
            <a:custGeom>
              <a:avLst/>
              <a:gdLst>
                <a:gd name="T0" fmla="*/ 0 w 264"/>
                <a:gd name="T1" fmla="*/ 0 h 51"/>
                <a:gd name="T2" fmla="*/ 1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62" name="Freeform 73"/>
            <p:cNvSpPr>
              <a:spLocks/>
            </p:cNvSpPr>
            <p:nvPr/>
          </p:nvSpPr>
          <p:spPr bwMode="auto">
            <a:xfrm>
              <a:off x="3825" y="2945"/>
              <a:ext cx="119" cy="26"/>
            </a:xfrm>
            <a:custGeom>
              <a:avLst/>
              <a:gdLst>
                <a:gd name="T0" fmla="*/ 0 w 243"/>
                <a:gd name="T1" fmla="*/ 1 h 51"/>
                <a:gd name="T2" fmla="*/ 0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63" name="Freeform 74"/>
            <p:cNvSpPr>
              <a:spLocks/>
            </p:cNvSpPr>
            <p:nvPr/>
          </p:nvSpPr>
          <p:spPr bwMode="auto">
            <a:xfrm>
              <a:off x="3825" y="2801"/>
              <a:ext cx="123" cy="18"/>
            </a:xfrm>
            <a:custGeom>
              <a:avLst/>
              <a:gdLst>
                <a:gd name="T0" fmla="*/ 0 w 252"/>
                <a:gd name="T1" fmla="*/ 0 h 36"/>
                <a:gd name="T2" fmla="*/ 0 w 252"/>
                <a:gd name="T3" fmla="*/ 1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grpSp>
        <p:nvGrpSpPr>
          <p:cNvPr id="6" name="Group 237"/>
          <p:cNvGrpSpPr>
            <a:grpSpLocks/>
          </p:cNvGrpSpPr>
          <p:nvPr/>
        </p:nvGrpSpPr>
        <p:grpSpPr bwMode="auto">
          <a:xfrm>
            <a:off x="6069013" y="5505450"/>
            <a:ext cx="904875" cy="331788"/>
            <a:chOff x="3823" y="3468"/>
            <a:chExt cx="570" cy="209"/>
          </a:xfrm>
        </p:grpSpPr>
        <p:sp>
          <p:nvSpPr>
            <p:cNvPr id="28852" name="Freeform 75"/>
            <p:cNvSpPr>
              <a:spLocks/>
            </p:cNvSpPr>
            <p:nvPr/>
          </p:nvSpPr>
          <p:spPr bwMode="auto">
            <a:xfrm>
              <a:off x="3823" y="3562"/>
              <a:ext cx="131" cy="0"/>
            </a:xfrm>
            <a:custGeom>
              <a:avLst/>
              <a:gdLst>
                <a:gd name="T0" fmla="*/ 0 w 267"/>
                <a:gd name="T1" fmla="*/ 0 h 1"/>
                <a:gd name="T2" fmla="*/ 0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53" name="Freeform 76"/>
            <p:cNvSpPr>
              <a:spLocks/>
            </p:cNvSpPr>
            <p:nvPr/>
          </p:nvSpPr>
          <p:spPr bwMode="auto">
            <a:xfrm>
              <a:off x="3837" y="3623"/>
              <a:ext cx="124" cy="27"/>
            </a:xfrm>
            <a:custGeom>
              <a:avLst/>
              <a:gdLst>
                <a:gd name="T0" fmla="*/ 0 w 252"/>
                <a:gd name="T1" fmla="*/ 1 h 54"/>
                <a:gd name="T2" fmla="*/ 0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54" name="Freeform 77"/>
            <p:cNvSpPr>
              <a:spLocks/>
            </p:cNvSpPr>
            <p:nvPr/>
          </p:nvSpPr>
          <p:spPr bwMode="auto">
            <a:xfrm>
              <a:off x="3841" y="3468"/>
              <a:ext cx="121" cy="36"/>
            </a:xfrm>
            <a:custGeom>
              <a:avLst/>
              <a:gdLst>
                <a:gd name="T0" fmla="*/ 0 w 249"/>
                <a:gd name="T1" fmla="*/ 0 h 72"/>
                <a:gd name="T2" fmla="*/ 0 w 249"/>
                <a:gd name="T3" fmla="*/ 1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55" name="Freeform 78"/>
            <p:cNvSpPr>
              <a:spLocks/>
            </p:cNvSpPr>
            <p:nvPr/>
          </p:nvSpPr>
          <p:spPr bwMode="auto">
            <a:xfrm>
              <a:off x="4264" y="3564"/>
              <a:ext cx="129" cy="0"/>
            </a:xfrm>
            <a:custGeom>
              <a:avLst/>
              <a:gdLst>
                <a:gd name="T0" fmla="*/ 0 w 261"/>
                <a:gd name="T1" fmla="*/ 0 h 1"/>
                <a:gd name="T2" fmla="*/ 1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56" name="Freeform 79"/>
            <p:cNvSpPr>
              <a:spLocks/>
            </p:cNvSpPr>
            <p:nvPr/>
          </p:nvSpPr>
          <p:spPr bwMode="auto">
            <a:xfrm>
              <a:off x="4244" y="3638"/>
              <a:ext cx="114" cy="39"/>
            </a:xfrm>
            <a:custGeom>
              <a:avLst/>
              <a:gdLst>
                <a:gd name="T0" fmla="*/ 0 w 234"/>
                <a:gd name="T1" fmla="*/ 0 h 78"/>
                <a:gd name="T2" fmla="*/ 0 w 234"/>
                <a:gd name="T3" fmla="*/ 1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57" name="Freeform 80"/>
            <p:cNvSpPr>
              <a:spLocks/>
            </p:cNvSpPr>
            <p:nvPr/>
          </p:nvSpPr>
          <p:spPr bwMode="auto">
            <a:xfrm>
              <a:off x="4248" y="3472"/>
              <a:ext cx="130" cy="25"/>
            </a:xfrm>
            <a:custGeom>
              <a:avLst/>
              <a:gdLst>
                <a:gd name="T0" fmla="*/ 0 w 264"/>
                <a:gd name="T1" fmla="*/ 0 h 51"/>
                <a:gd name="T2" fmla="*/ 1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sp>
        <p:nvSpPr>
          <p:cNvPr id="28709" name="Freeform 81"/>
          <p:cNvSpPr>
            <a:spLocks/>
          </p:cNvSpPr>
          <p:nvPr/>
        </p:nvSpPr>
        <p:spPr bwMode="auto">
          <a:xfrm>
            <a:off x="3890963" y="2603500"/>
            <a:ext cx="0" cy="447675"/>
          </a:xfrm>
          <a:custGeom>
            <a:avLst/>
            <a:gdLst>
              <a:gd name="T0" fmla="*/ 0 w 1"/>
              <a:gd name="T1" fmla="*/ 0 h 576"/>
              <a:gd name="T2" fmla="*/ 0 w 1"/>
              <a:gd name="T3" fmla="*/ 2147483647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10" name="Freeform 82"/>
          <p:cNvSpPr>
            <a:spLocks/>
          </p:cNvSpPr>
          <p:nvPr/>
        </p:nvSpPr>
        <p:spPr bwMode="auto">
          <a:xfrm>
            <a:off x="3486150" y="2598738"/>
            <a:ext cx="1588" cy="447675"/>
          </a:xfrm>
          <a:custGeom>
            <a:avLst/>
            <a:gdLst>
              <a:gd name="T0" fmla="*/ 2147483647 w 2"/>
              <a:gd name="T1" fmla="*/ 0 h 574"/>
              <a:gd name="T2" fmla="*/ 0 w 2"/>
              <a:gd name="T3" fmla="*/ 2147483647 h 574"/>
              <a:gd name="T4" fmla="*/ 0 w 2"/>
              <a:gd name="T5" fmla="*/ 2147483647 h 574"/>
              <a:gd name="T6" fmla="*/ 0 60000 65536"/>
              <a:gd name="T7" fmla="*/ 0 60000 65536"/>
              <a:gd name="T8" fmla="*/ 0 60000 65536"/>
              <a:gd name="T9" fmla="*/ 0 w 2"/>
              <a:gd name="T10" fmla="*/ 0 h 574"/>
              <a:gd name="T11" fmla="*/ 2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11" name="Freeform 83"/>
          <p:cNvSpPr>
            <a:spLocks/>
          </p:cNvSpPr>
          <p:nvPr/>
        </p:nvSpPr>
        <p:spPr bwMode="auto">
          <a:xfrm>
            <a:off x="3497263" y="3051175"/>
            <a:ext cx="382587" cy="0"/>
          </a:xfrm>
          <a:custGeom>
            <a:avLst/>
            <a:gdLst>
              <a:gd name="T0" fmla="*/ 0 w 490"/>
              <a:gd name="T1" fmla="*/ 0 h 1"/>
              <a:gd name="T2" fmla="*/ 2147483647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12" name="Freeform 84"/>
          <p:cNvSpPr>
            <a:spLocks/>
          </p:cNvSpPr>
          <p:nvPr/>
        </p:nvSpPr>
        <p:spPr bwMode="auto">
          <a:xfrm>
            <a:off x="3487738" y="2597150"/>
            <a:ext cx="403225" cy="1588"/>
          </a:xfrm>
          <a:custGeom>
            <a:avLst/>
            <a:gdLst>
              <a:gd name="T0" fmla="*/ 0 w 519"/>
              <a:gd name="T1" fmla="*/ 0 h 3"/>
              <a:gd name="T2" fmla="*/ 2147483647 w 519"/>
              <a:gd name="T3" fmla="*/ 2147483647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13" name="Freeform 85"/>
          <p:cNvSpPr>
            <a:spLocks/>
          </p:cNvSpPr>
          <p:nvPr/>
        </p:nvSpPr>
        <p:spPr bwMode="auto">
          <a:xfrm>
            <a:off x="3700463" y="3054350"/>
            <a:ext cx="0" cy="147638"/>
          </a:xfrm>
          <a:custGeom>
            <a:avLst/>
            <a:gdLst>
              <a:gd name="T0" fmla="*/ 0 w 1"/>
              <a:gd name="T1" fmla="*/ 0 h 190"/>
              <a:gd name="T2" fmla="*/ 0 w 1"/>
              <a:gd name="T3" fmla="*/ 21474836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14" name="Freeform 86"/>
          <p:cNvSpPr>
            <a:spLocks/>
          </p:cNvSpPr>
          <p:nvPr/>
        </p:nvSpPr>
        <p:spPr bwMode="auto">
          <a:xfrm>
            <a:off x="3697288" y="2720975"/>
            <a:ext cx="109537" cy="246063"/>
          </a:xfrm>
          <a:custGeom>
            <a:avLst/>
            <a:gdLst>
              <a:gd name="T0" fmla="*/ 0 w 139"/>
              <a:gd name="T1" fmla="*/ 2147483647 h 315"/>
              <a:gd name="T2" fmla="*/ 2147483647 w 139"/>
              <a:gd name="T3" fmla="*/ 0 h 315"/>
              <a:gd name="T4" fmla="*/ 0 60000 65536"/>
              <a:gd name="T5" fmla="*/ 0 60000 65536"/>
              <a:gd name="T6" fmla="*/ 0 w 139"/>
              <a:gd name="T7" fmla="*/ 0 h 315"/>
              <a:gd name="T8" fmla="*/ 139 w 139"/>
              <a:gd name="T9" fmla="*/ 315 h 315"/>
            </a:gdLst>
            <a:ahLst/>
            <a:cxnLst>
              <a:cxn ang="T4">
                <a:pos x="T0" y="T1"/>
              </a:cxn>
              <a:cxn ang="T5">
                <a:pos x="T2" y="T3"/>
              </a:cxn>
            </a:cxnLst>
            <a:rect l="T6" t="T7" r="T8" b="T9"/>
            <a:pathLst>
              <a:path w="139" h="315">
                <a:moveTo>
                  <a:pt x="0" y="315"/>
                </a:moveTo>
                <a:lnTo>
                  <a:pt x="139"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15" name="Freeform 87"/>
          <p:cNvSpPr>
            <a:spLocks/>
          </p:cNvSpPr>
          <p:nvPr/>
        </p:nvSpPr>
        <p:spPr bwMode="auto">
          <a:xfrm>
            <a:off x="3595688" y="2720975"/>
            <a:ext cx="107950" cy="236538"/>
          </a:xfrm>
          <a:custGeom>
            <a:avLst/>
            <a:gdLst>
              <a:gd name="T0" fmla="*/ 2147483647 w 141"/>
              <a:gd name="T1" fmla="*/ 2147483647 h 303"/>
              <a:gd name="T2" fmla="*/ 0 w 141"/>
              <a:gd name="T3" fmla="*/ 0 h 303"/>
              <a:gd name="T4" fmla="*/ 0 60000 65536"/>
              <a:gd name="T5" fmla="*/ 0 60000 65536"/>
              <a:gd name="T6" fmla="*/ 0 w 141"/>
              <a:gd name="T7" fmla="*/ 0 h 303"/>
              <a:gd name="T8" fmla="*/ 141 w 141"/>
              <a:gd name="T9" fmla="*/ 303 h 303"/>
            </a:gdLst>
            <a:ahLst/>
            <a:cxnLst>
              <a:cxn ang="T4">
                <a:pos x="T0" y="T1"/>
              </a:cxn>
              <a:cxn ang="T5">
                <a:pos x="T2" y="T3"/>
              </a:cxn>
            </a:cxnLst>
            <a:rect l="T6" t="T7" r="T8" b="T9"/>
            <a:pathLst>
              <a:path w="141" h="303">
                <a:moveTo>
                  <a:pt x="141" y="303"/>
                </a:moveTo>
                <a:lnTo>
                  <a:pt x="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16" name="Line 88"/>
          <p:cNvSpPr>
            <a:spLocks noChangeShapeType="1"/>
          </p:cNvSpPr>
          <p:nvPr/>
        </p:nvSpPr>
        <p:spPr bwMode="auto">
          <a:xfrm>
            <a:off x="5278438" y="1885950"/>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717" name="Freeform 89"/>
          <p:cNvSpPr>
            <a:spLocks/>
          </p:cNvSpPr>
          <p:nvPr/>
        </p:nvSpPr>
        <p:spPr bwMode="auto">
          <a:xfrm>
            <a:off x="6538913" y="1881188"/>
            <a:ext cx="3175" cy="252412"/>
          </a:xfrm>
          <a:custGeom>
            <a:avLst/>
            <a:gdLst>
              <a:gd name="T0" fmla="*/ 2147483647 w 2"/>
              <a:gd name="T1" fmla="*/ 0 h 325"/>
              <a:gd name="T2" fmla="*/ 0 w 2"/>
              <a:gd name="T3" fmla="*/ 2147483647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18" name="Freeform 90"/>
          <p:cNvSpPr>
            <a:spLocks/>
          </p:cNvSpPr>
          <p:nvPr/>
        </p:nvSpPr>
        <p:spPr bwMode="auto">
          <a:xfrm>
            <a:off x="5278438" y="1881188"/>
            <a:ext cx="1587" cy="839787"/>
          </a:xfrm>
          <a:custGeom>
            <a:avLst/>
            <a:gdLst>
              <a:gd name="T0" fmla="*/ 2147483647 w 2"/>
              <a:gd name="T1" fmla="*/ 0 h 1081"/>
              <a:gd name="T2" fmla="*/ 0 w 2"/>
              <a:gd name="T3" fmla="*/ 2147483647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19" name="Freeform 91"/>
          <p:cNvSpPr>
            <a:spLocks/>
          </p:cNvSpPr>
          <p:nvPr/>
        </p:nvSpPr>
        <p:spPr bwMode="auto">
          <a:xfrm>
            <a:off x="5278438" y="2863850"/>
            <a:ext cx="1587" cy="979488"/>
          </a:xfrm>
          <a:custGeom>
            <a:avLst/>
            <a:gdLst>
              <a:gd name="T0" fmla="*/ 0 w 2"/>
              <a:gd name="T1" fmla="*/ 0 h 1256"/>
              <a:gd name="T2" fmla="*/ 2147483647 w 2"/>
              <a:gd name="T3" fmla="*/ 2147483647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20" name="Freeform 92"/>
          <p:cNvSpPr>
            <a:spLocks/>
          </p:cNvSpPr>
          <p:nvPr/>
        </p:nvSpPr>
        <p:spPr bwMode="auto">
          <a:xfrm>
            <a:off x="6538913" y="3563938"/>
            <a:ext cx="3175" cy="279400"/>
          </a:xfrm>
          <a:custGeom>
            <a:avLst/>
            <a:gdLst>
              <a:gd name="T0" fmla="*/ 0 w 2"/>
              <a:gd name="T1" fmla="*/ 0 h 356"/>
              <a:gd name="T2" fmla="*/ 2147483647 w 2"/>
              <a:gd name="T3" fmla="*/ 2147483647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21" name="Line 93"/>
          <p:cNvSpPr>
            <a:spLocks noChangeShapeType="1"/>
          </p:cNvSpPr>
          <p:nvPr/>
        </p:nvSpPr>
        <p:spPr bwMode="auto">
          <a:xfrm>
            <a:off x="5138738" y="2863850"/>
            <a:ext cx="27940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722" name="Line 94"/>
          <p:cNvSpPr>
            <a:spLocks noChangeShapeType="1"/>
          </p:cNvSpPr>
          <p:nvPr/>
        </p:nvSpPr>
        <p:spPr bwMode="auto">
          <a:xfrm>
            <a:off x="4997450" y="2724150"/>
            <a:ext cx="51435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723" name="Line 95"/>
          <p:cNvSpPr>
            <a:spLocks noChangeShapeType="1"/>
          </p:cNvSpPr>
          <p:nvPr/>
        </p:nvSpPr>
        <p:spPr bwMode="auto">
          <a:xfrm>
            <a:off x="5278438" y="3848100"/>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724" name="Oval 96"/>
          <p:cNvSpPr>
            <a:spLocks noChangeArrowheads="1"/>
          </p:cNvSpPr>
          <p:nvPr/>
        </p:nvSpPr>
        <p:spPr bwMode="auto">
          <a:xfrm>
            <a:off x="6365875" y="3219450"/>
            <a:ext cx="346075" cy="344488"/>
          </a:xfrm>
          <a:prstGeom prst="ellipse">
            <a:avLst/>
          </a:prstGeom>
          <a:noFill/>
          <a:ln w="22225">
            <a:solidFill>
              <a:srgbClr val="000000"/>
            </a:solidFill>
            <a:round/>
            <a:headEnd/>
            <a:tailEnd/>
          </a:ln>
        </p:spPr>
        <p:txBody>
          <a:bodyPr/>
          <a:lstStyle/>
          <a:p>
            <a:endParaRPr lang="en-US">
              <a:solidFill>
                <a:srgbClr val="000000"/>
              </a:solidFill>
            </a:endParaRPr>
          </a:p>
        </p:txBody>
      </p:sp>
      <p:grpSp>
        <p:nvGrpSpPr>
          <p:cNvPr id="7" name="Group 198"/>
          <p:cNvGrpSpPr>
            <a:grpSpLocks/>
          </p:cNvGrpSpPr>
          <p:nvPr/>
        </p:nvGrpSpPr>
        <p:grpSpPr bwMode="auto">
          <a:xfrm>
            <a:off x="6070600" y="2303463"/>
            <a:ext cx="922338" cy="1587"/>
            <a:chOff x="3824" y="1451"/>
            <a:chExt cx="581" cy="1"/>
          </a:xfrm>
        </p:grpSpPr>
        <p:sp>
          <p:nvSpPr>
            <p:cNvPr id="28850" name="Freeform 97"/>
            <p:cNvSpPr>
              <a:spLocks/>
            </p:cNvSpPr>
            <p:nvPr/>
          </p:nvSpPr>
          <p:spPr bwMode="auto">
            <a:xfrm>
              <a:off x="4278" y="1451"/>
              <a:ext cx="127"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solidFill>
                  <a:srgbClr val="000000"/>
                </a:solidFill>
              </a:endParaRPr>
            </a:p>
          </p:txBody>
        </p:sp>
        <p:sp>
          <p:nvSpPr>
            <p:cNvPr id="28851" name="Freeform 98"/>
            <p:cNvSpPr>
              <a:spLocks/>
            </p:cNvSpPr>
            <p:nvPr/>
          </p:nvSpPr>
          <p:spPr bwMode="auto">
            <a:xfrm>
              <a:off x="3824" y="1451"/>
              <a:ext cx="127" cy="1"/>
            </a:xfrm>
            <a:custGeom>
              <a:avLst/>
              <a:gdLst>
                <a:gd name="T0" fmla="*/ 0 w 261"/>
                <a:gd name="T1" fmla="*/ 0 h 1"/>
                <a:gd name="T2" fmla="*/ 0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solidFill>
                  <a:srgbClr val="000000"/>
                </a:solidFill>
              </a:endParaRPr>
            </a:p>
          </p:txBody>
        </p:sp>
      </p:grpSp>
      <p:sp>
        <p:nvSpPr>
          <p:cNvPr id="28726" name="Oval 99"/>
          <p:cNvSpPr>
            <a:spLocks noChangeArrowheads="1"/>
          </p:cNvSpPr>
          <p:nvPr/>
        </p:nvSpPr>
        <p:spPr bwMode="auto">
          <a:xfrm>
            <a:off x="6365875" y="2132013"/>
            <a:ext cx="346075" cy="344487"/>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8727" name="Freeform 100"/>
          <p:cNvSpPr>
            <a:spLocks/>
          </p:cNvSpPr>
          <p:nvPr/>
        </p:nvSpPr>
        <p:spPr bwMode="auto">
          <a:xfrm>
            <a:off x="6537325" y="2476500"/>
            <a:ext cx="1588" cy="128588"/>
          </a:xfrm>
          <a:custGeom>
            <a:avLst/>
            <a:gdLst>
              <a:gd name="T0" fmla="*/ 2147483647 w 3"/>
              <a:gd name="T1" fmla="*/ 0 h 165"/>
              <a:gd name="T2" fmla="*/ 0 w 3"/>
              <a:gd name="T3" fmla="*/ 2147483647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nvGrpSpPr>
          <p:cNvPr id="8" name="Group 199"/>
          <p:cNvGrpSpPr>
            <a:grpSpLocks/>
          </p:cNvGrpSpPr>
          <p:nvPr/>
        </p:nvGrpSpPr>
        <p:grpSpPr bwMode="auto">
          <a:xfrm>
            <a:off x="6089650" y="3382963"/>
            <a:ext cx="903288" cy="4762"/>
            <a:chOff x="3836" y="2131"/>
            <a:chExt cx="569" cy="3"/>
          </a:xfrm>
        </p:grpSpPr>
        <p:sp>
          <p:nvSpPr>
            <p:cNvPr id="28848" name="Freeform 101"/>
            <p:cNvSpPr>
              <a:spLocks/>
            </p:cNvSpPr>
            <p:nvPr/>
          </p:nvSpPr>
          <p:spPr bwMode="auto">
            <a:xfrm>
              <a:off x="3836" y="2131"/>
              <a:ext cx="130" cy="0"/>
            </a:xfrm>
            <a:custGeom>
              <a:avLst/>
              <a:gdLst>
                <a:gd name="T0" fmla="*/ 0 w 267"/>
                <a:gd name="T1" fmla="*/ 0 h 1"/>
                <a:gd name="T2" fmla="*/ 0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25400" cap="flat">
              <a:solidFill>
                <a:srgbClr val="000000"/>
              </a:solidFill>
              <a:prstDash val="sysDot"/>
              <a:round/>
              <a:headEnd type="none" w="med" len="med"/>
              <a:tailEnd type="none" w="med" len="med"/>
            </a:ln>
          </p:spPr>
          <p:txBody>
            <a:bodyPr/>
            <a:lstStyle/>
            <a:p>
              <a:endParaRPr lang="en-US">
                <a:solidFill>
                  <a:srgbClr val="000000"/>
                </a:solidFill>
              </a:endParaRPr>
            </a:p>
          </p:txBody>
        </p:sp>
        <p:sp>
          <p:nvSpPr>
            <p:cNvPr id="28849" name="Freeform 102"/>
            <p:cNvSpPr>
              <a:spLocks/>
            </p:cNvSpPr>
            <p:nvPr/>
          </p:nvSpPr>
          <p:spPr bwMode="auto">
            <a:xfrm>
              <a:off x="4278" y="2134"/>
              <a:ext cx="127"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solidFill>
                  <a:srgbClr val="000000"/>
                </a:solidFill>
              </a:endParaRPr>
            </a:p>
          </p:txBody>
        </p:sp>
      </p:grpSp>
      <p:sp>
        <p:nvSpPr>
          <p:cNvPr id="28729" name="Freeform 103"/>
          <p:cNvSpPr>
            <a:spLocks/>
          </p:cNvSpPr>
          <p:nvPr/>
        </p:nvSpPr>
        <p:spPr bwMode="auto">
          <a:xfrm>
            <a:off x="6727825" y="2606675"/>
            <a:ext cx="0" cy="449263"/>
          </a:xfrm>
          <a:custGeom>
            <a:avLst/>
            <a:gdLst>
              <a:gd name="T0" fmla="*/ 0 w 1"/>
              <a:gd name="T1" fmla="*/ 0 h 576"/>
              <a:gd name="T2" fmla="*/ 0 w 1"/>
              <a:gd name="T3" fmla="*/ 2147483647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30" name="Freeform 104"/>
          <p:cNvSpPr>
            <a:spLocks/>
          </p:cNvSpPr>
          <p:nvPr/>
        </p:nvSpPr>
        <p:spPr bwMode="auto">
          <a:xfrm>
            <a:off x="6323013" y="2605088"/>
            <a:ext cx="3175" cy="447675"/>
          </a:xfrm>
          <a:custGeom>
            <a:avLst/>
            <a:gdLst>
              <a:gd name="T0" fmla="*/ 2147483647 w 2"/>
              <a:gd name="T1" fmla="*/ 0 h 574"/>
              <a:gd name="T2" fmla="*/ 0 w 2"/>
              <a:gd name="T3" fmla="*/ 2147483647 h 574"/>
              <a:gd name="T4" fmla="*/ 0 w 2"/>
              <a:gd name="T5" fmla="*/ 2147483647 h 574"/>
              <a:gd name="T6" fmla="*/ 0 60000 65536"/>
              <a:gd name="T7" fmla="*/ 0 60000 65536"/>
              <a:gd name="T8" fmla="*/ 0 60000 65536"/>
              <a:gd name="T9" fmla="*/ 0 w 2"/>
              <a:gd name="T10" fmla="*/ 0 h 574"/>
              <a:gd name="T11" fmla="*/ 2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31" name="Freeform 105"/>
          <p:cNvSpPr>
            <a:spLocks/>
          </p:cNvSpPr>
          <p:nvPr/>
        </p:nvSpPr>
        <p:spPr bwMode="auto">
          <a:xfrm>
            <a:off x="6335713" y="3055938"/>
            <a:ext cx="381000" cy="0"/>
          </a:xfrm>
          <a:custGeom>
            <a:avLst/>
            <a:gdLst>
              <a:gd name="T0" fmla="*/ 0 w 490"/>
              <a:gd name="T1" fmla="*/ 0 h 1"/>
              <a:gd name="T2" fmla="*/ 2147483647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32" name="Freeform 106"/>
          <p:cNvSpPr>
            <a:spLocks/>
          </p:cNvSpPr>
          <p:nvPr/>
        </p:nvSpPr>
        <p:spPr bwMode="auto">
          <a:xfrm>
            <a:off x="6326188" y="2603500"/>
            <a:ext cx="401637" cy="1588"/>
          </a:xfrm>
          <a:custGeom>
            <a:avLst/>
            <a:gdLst>
              <a:gd name="T0" fmla="*/ 0 w 519"/>
              <a:gd name="T1" fmla="*/ 0 h 3"/>
              <a:gd name="T2" fmla="*/ 2147483647 w 519"/>
              <a:gd name="T3" fmla="*/ 2147483647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33" name="Freeform 107"/>
          <p:cNvSpPr>
            <a:spLocks/>
          </p:cNvSpPr>
          <p:nvPr/>
        </p:nvSpPr>
        <p:spPr bwMode="auto">
          <a:xfrm>
            <a:off x="6537325" y="3060700"/>
            <a:ext cx="0" cy="147638"/>
          </a:xfrm>
          <a:custGeom>
            <a:avLst/>
            <a:gdLst>
              <a:gd name="T0" fmla="*/ 0 w 1"/>
              <a:gd name="T1" fmla="*/ 0 h 190"/>
              <a:gd name="T2" fmla="*/ 0 w 1"/>
              <a:gd name="T3" fmla="*/ 21474836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34" name="Freeform 108"/>
          <p:cNvSpPr>
            <a:spLocks/>
          </p:cNvSpPr>
          <p:nvPr/>
        </p:nvSpPr>
        <p:spPr bwMode="auto">
          <a:xfrm>
            <a:off x="6535738" y="2727325"/>
            <a:ext cx="109537" cy="246063"/>
          </a:xfrm>
          <a:custGeom>
            <a:avLst/>
            <a:gdLst>
              <a:gd name="T0" fmla="*/ 0 w 139"/>
              <a:gd name="T1" fmla="*/ 2147483647 h 315"/>
              <a:gd name="T2" fmla="*/ 2147483647 w 139"/>
              <a:gd name="T3" fmla="*/ 0 h 315"/>
              <a:gd name="T4" fmla="*/ 0 60000 65536"/>
              <a:gd name="T5" fmla="*/ 0 60000 65536"/>
              <a:gd name="T6" fmla="*/ 0 w 139"/>
              <a:gd name="T7" fmla="*/ 0 h 315"/>
              <a:gd name="T8" fmla="*/ 139 w 139"/>
              <a:gd name="T9" fmla="*/ 315 h 315"/>
            </a:gdLst>
            <a:ahLst/>
            <a:cxnLst>
              <a:cxn ang="T4">
                <a:pos x="T0" y="T1"/>
              </a:cxn>
              <a:cxn ang="T5">
                <a:pos x="T2" y="T3"/>
              </a:cxn>
            </a:cxnLst>
            <a:rect l="T6" t="T7" r="T8" b="T9"/>
            <a:pathLst>
              <a:path w="139" h="315">
                <a:moveTo>
                  <a:pt x="0" y="315"/>
                </a:moveTo>
                <a:lnTo>
                  <a:pt x="139"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35" name="Freeform 109"/>
          <p:cNvSpPr>
            <a:spLocks/>
          </p:cNvSpPr>
          <p:nvPr/>
        </p:nvSpPr>
        <p:spPr bwMode="auto">
          <a:xfrm>
            <a:off x="6432550" y="2727325"/>
            <a:ext cx="109538" cy="236538"/>
          </a:xfrm>
          <a:custGeom>
            <a:avLst/>
            <a:gdLst>
              <a:gd name="T0" fmla="*/ 2147483647 w 141"/>
              <a:gd name="T1" fmla="*/ 2147483647 h 303"/>
              <a:gd name="T2" fmla="*/ 0 w 141"/>
              <a:gd name="T3" fmla="*/ 0 h 303"/>
              <a:gd name="T4" fmla="*/ 0 60000 65536"/>
              <a:gd name="T5" fmla="*/ 0 60000 65536"/>
              <a:gd name="T6" fmla="*/ 0 w 141"/>
              <a:gd name="T7" fmla="*/ 0 h 303"/>
              <a:gd name="T8" fmla="*/ 141 w 141"/>
              <a:gd name="T9" fmla="*/ 303 h 303"/>
            </a:gdLst>
            <a:ahLst/>
            <a:cxnLst>
              <a:cxn ang="T4">
                <a:pos x="T0" y="T1"/>
              </a:cxn>
              <a:cxn ang="T5">
                <a:pos x="T2" y="T3"/>
              </a:cxn>
            </a:cxnLst>
            <a:rect l="T6" t="T7" r="T8" b="T9"/>
            <a:pathLst>
              <a:path w="141" h="303">
                <a:moveTo>
                  <a:pt x="141" y="303"/>
                </a:moveTo>
                <a:lnTo>
                  <a:pt x="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36" name="Freeform 110"/>
          <p:cNvSpPr>
            <a:spLocks/>
          </p:cNvSpPr>
          <p:nvPr/>
        </p:nvSpPr>
        <p:spPr bwMode="auto">
          <a:xfrm>
            <a:off x="7310438" y="4265613"/>
            <a:ext cx="1587" cy="128587"/>
          </a:xfrm>
          <a:custGeom>
            <a:avLst/>
            <a:gdLst>
              <a:gd name="T0" fmla="*/ 2147483647 w 3"/>
              <a:gd name="T1" fmla="*/ 0 h 165"/>
              <a:gd name="T2" fmla="*/ 0 w 3"/>
              <a:gd name="T3" fmla="*/ 2147483647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37" name="Freeform 111"/>
          <p:cNvSpPr>
            <a:spLocks/>
          </p:cNvSpPr>
          <p:nvPr/>
        </p:nvSpPr>
        <p:spPr bwMode="auto">
          <a:xfrm>
            <a:off x="7500938" y="4395788"/>
            <a:ext cx="0" cy="450850"/>
          </a:xfrm>
          <a:custGeom>
            <a:avLst/>
            <a:gdLst>
              <a:gd name="T0" fmla="*/ 0 w 1"/>
              <a:gd name="T1" fmla="*/ 0 h 576"/>
              <a:gd name="T2" fmla="*/ 0 w 1"/>
              <a:gd name="T3" fmla="*/ 2147483647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38" name="Freeform 112"/>
          <p:cNvSpPr>
            <a:spLocks/>
          </p:cNvSpPr>
          <p:nvPr/>
        </p:nvSpPr>
        <p:spPr bwMode="auto">
          <a:xfrm>
            <a:off x="7096125" y="4394200"/>
            <a:ext cx="0" cy="447675"/>
          </a:xfrm>
          <a:custGeom>
            <a:avLst/>
            <a:gdLst>
              <a:gd name="T0" fmla="*/ 0 w 2"/>
              <a:gd name="T1" fmla="*/ 0 h 574"/>
              <a:gd name="T2" fmla="*/ 0 w 2"/>
              <a:gd name="T3" fmla="*/ 2147483647 h 574"/>
              <a:gd name="T4" fmla="*/ 0 w 2"/>
              <a:gd name="T5" fmla="*/ 2147483647 h 574"/>
              <a:gd name="T6" fmla="*/ 0 60000 65536"/>
              <a:gd name="T7" fmla="*/ 0 60000 65536"/>
              <a:gd name="T8" fmla="*/ 0 60000 65536"/>
              <a:gd name="T9" fmla="*/ 0 w 2"/>
              <a:gd name="T10" fmla="*/ 0 h 574"/>
              <a:gd name="T11" fmla="*/ 0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39" name="Freeform 113"/>
          <p:cNvSpPr>
            <a:spLocks/>
          </p:cNvSpPr>
          <p:nvPr/>
        </p:nvSpPr>
        <p:spPr bwMode="auto">
          <a:xfrm>
            <a:off x="7107238" y="4846638"/>
            <a:ext cx="382587" cy="0"/>
          </a:xfrm>
          <a:custGeom>
            <a:avLst/>
            <a:gdLst>
              <a:gd name="T0" fmla="*/ 0 w 490"/>
              <a:gd name="T1" fmla="*/ 0 h 1"/>
              <a:gd name="T2" fmla="*/ 2147483647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40" name="Freeform 114"/>
          <p:cNvSpPr>
            <a:spLocks/>
          </p:cNvSpPr>
          <p:nvPr/>
        </p:nvSpPr>
        <p:spPr bwMode="auto">
          <a:xfrm>
            <a:off x="7096125" y="4392613"/>
            <a:ext cx="404813" cy="1587"/>
          </a:xfrm>
          <a:custGeom>
            <a:avLst/>
            <a:gdLst>
              <a:gd name="T0" fmla="*/ 0 w 519"/>
              <a:gd name="T1" fmla="*/ 0 h 3"/>
              <a:gd name="T2" fmla="*/ 2147483647 w 519"/>
              <a:gd name="T3" fmla="*/ 2147483647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41" name="Freeform 115"/>
          <p:cNvSpPr>
            <a:spLocks/>
          </p:cNvSpPr>
          <p:nvPr/>
        </p:nvSpPr>
        <p:spPr bwMode="auto">
          <a:xfrm>
            <a:off x="7310438" y="4849813"/>
            <a:ext cx="0" cy="147637"/>
          </a:xfrm>
          <a:custGeom>
            <a:avLst/>
            <a:gdLst>
              <a:gd name="T0" fmla="*/ 0 w 1"/>
              <a:gd name="T1" fmla="*/ 0 h 190"/>
              <a:gd name="T2" fmla="*/ 0 w 1"/>
              <a:gd name="T3" fmla="*/ 21474836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42" name="Freeform 116"/>
          <p:cNvSpPr>
            <a:spLocks/>
          </p:cNvSpPr>
          <p:nvPr/>
        </p:nvSpPr>
        <p:spPr bwMode="auto">
          <a:xfrm>
            <a:off x="7308850" y="4518025"/>
            <a:ext cx="106363" cy="244475"/>
          </a:xfrm>
          <a:custGeom>
            <a:avLst/>
            <a:gdLst>
              <a:gd name="T0" fmla="*/ 0 w 139"/>
              <a:gd name="T1" fmla="*/ 2147483647 h 315"/>
              <a:gd name="T2" fmla="*/ 2147483647 w 139"/>
              <a:gd name="T3" fmla="*/ 0 h 315"/>
              <a:gd name="T4" fmla="*/ 0 60000 65536"/>
              <a:gd name="T5" fmla="*/ 0 60000 65536"/>
              <a:gd name="T6" fmla="*/ 0 w 139"/>
              <a:gd name="T7" fmla="*/ 0 h 315"/>
              <a:gd name="T8" fmla="*/ 139 w 139"/>
              <a:gd name="T9" fmla="*/ 315 h 315"/>
            </a:gdLst>
            <a:ahLst/>
            <a:cxnLst>
              <a:cxn ang="T4">
                <a:pos x="T0" y="T1"/>
              </a:cxn>
              <a:cxn ang="T5">
                <a:pos x="T2" y="T3"/>
              </a:cxn>
            </a:cxnLst>
            <a:rect l="T6" t="T7" r="T8" b="T9"/>
            <a:pathLst>
              <a:path w="139" h="315">
                <a:moveTo>
                  <a:pt x="0" y="315"/>
                </a:moveTo>
                <a:lnTo>
                  <a:pt x="139"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43" name="Freeform 117"/>
          <p:cNvSpPr>
            <a:spLocks/>
          </p:cNvSpPr>
          <p:nvPr/>
        </p:nvSpPr>
        <p:spPr bwMode="auto">
          <a:xfrm>
            <a:off x="7205663" y="4518025"/>
            <a:ext cx="107950" cy="234950"/>
          </a:xfrm>
          <a:custGeom>
            <a:avLst/>
            <a:gdLst>
              <a:gd name="T0" fmla="*/ 2147483647 w 141"/>
              <a:gd name="T1" fmla="*/ 2147483647 h 303"/>
              <a:gd name="T2" fmla="*/ 0 w 141"/>
              <a:gd name="T3" fmla="*/ 0 h 303"/>
              <a:gd name="T4" fmla="*/ 0 60000 65536"/>
              <a:gd name="T5" fmla="*/ 0 60000 65536"/>
              <a:gd name="T6" fmla="*/ 0 w 141"/>
              <a:gd name="T7" fmla="*/ 0 h 303"/>
              <a:gd name="T8" fmla="*/ 141 w 141"/>
              <a:gd name="T9" fmla="*/ 303 h 303"/>
            </a:gdLst>
            <a:ahLst/>
            <a:cxnLst>
              <a:cxn ang="T4">
                <a:pos x="T0" y="T1"/>
              </a:cxn>
              <a:cxn ang="T5">
                <a:pos x="T2" y="T3"/>
              </a:cxn>
            </a:cxnLst>
            <a:rect l="T6" t="T7" r="T8" b="T9"/>
            <a:pathLst>
              <a:path w="141" h="303">
                <a:moveTo>
                  <a:pt x="141" y="303"/>
                </a:moveTo>
                <a:lnTo>
                  <a:pt x="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44" name="Freeform 118"/>
          <p:cNvSpPr>
            <a:spLocks/>
          </p:cNvSpPr>
          <p:nvPr/>
        </p:nvSpPr>
        <p:spPr bwMode="auto">
          <a:xfrm>
            <a:off x="6518275" y="4271963"/>
            <a:ext cx="792163" cy="1587"/>
          </a:xfrm>
          <a:custGeom>
            <a:avLst/>
            <a:gdLst>
              <a:gd name="T0" fmla="*/ 0 w 1017"/>
              <a:gd name="T1" fmla="*/ 0 h 3"/>
              <a:gd name="T2" fmla="*/ 2147483647 w 1017"/>
              <a:gd name="T3" fmla="*/ 2147483647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45" name="Freeform 119"/>
          <p:cNvSpPr>
            <a:spLocks/>
          </p:cNvSpPr>
          <p:nvPr/>
        </p:nvSpPr>
        <p:spPr bwMode="auto">
          <a:xfrm>
            <a:off x="6518275" y="4995863"/>
            <a:ext cx="792163" cy="0"/>
          </a:xfrm>
          <a:custGeom>
            <a:avLst/>
            <a:gdLst>
              <a:gd name="T0" fmla="*/ 0 w 1017"/>
              <a:gd name="T1" fmla="*/ 0 h 1"/>
              <a:gd name="T2" fmla="*/ 2147483647 w 1017"/>
              <a:gd name="T3" fmla="*/ 0 h 1"/>
              <a:gd name="T4" fmla="*/ 0 60000 65536"/>
              <a:gd name="T5" fmla="*/ 0 60000 65536"/>
              <a:gd name="T6" fmla="*/ 0 w 1017"/>
              <a:gd name="T7" fmla="*/ 0 h 1"/>
              <a:gd name="T8" fmla="*/ 1017 w 1017"/>
              <a:gd name="T9" fmla="*/ 0 h 1"/>
            </a:gdLst>
            <a:ahLst/>
            <a:cxnLst>
              <a:cxn ang="T4">
                <a:pos x="T0" y="T1"/>
              </a:cxn>
              <a:cxn ang="T5">
                <a:pos x="T2" y="T3"/>
              </a:cxn>
            </a:cxnLst>
            <a:rect l="T6" t="T7" r="T8" b="T9"/>
            <a:pathLst>
              <a:path w="1017" h="1">
                <a:moveTo>
                  <a:pt x="0" y="0"/>
                </a:moveTo>
                <a:lnTo>
                  <a:pt x="1017"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46" name="Line 120"/>
          <p:cNvSpPr>
            <a:spLocks noChangeShapeType="1"/>
          </p:cNvSpPr>
          <p:nvPr/>
        </p:nvSpPr>
        <p:spPr bwMode="auto">
          <a:xfrm>
            <a:off x="2455863" y="4159250"/>
            <a:ext cx="1262062"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747" name="Freeform 121"/>
          <p:cNvSpPr>
            <a:spLocks/>
          </p:cNvSpPr>
          <p:nvPr/>
        </p:nvSpPr>
        <p:spPr bwMode="auto">
          <a:xfrm>
            <a:off x="3717925" y="4157663"/>
            <a:ext cx="0" cy="249237"/>
          </a:xfrm>
          <a:custGeom>
            <a:avLst/>
            <a:gdLst>
              <a:gd name="T0" fmla="*/ 0 w 1"/>
              <a:gd name="T1" fmla="*/ 0 h 320"/>
              <a:gd name="T2" fmla="*/ 0 w 1"/>
              <a:gd name="T3" fmla="*/ 2147483647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48" name="Freeform 122"/>
          <p:cNvSpPr>
            <a:spLocks/>
          </p:cNvSpPr>
          <p:nvPr/>
        </p:nvSpPr>
        <p:spPr bwMode="auto">
          <a:xfrm>
            <a:off x="2455863" y="4157663"/>
            <a:ext cx="0" cy="836612"/>
          </a:xfrm>
          <a:custGeom>
            <a:avLst/>
            <a:gdLst>
              <a:gd name="T0" fmla="*/ 0 w 1"/>
              <a:gd name="T1" fmla="*/ 0 h 1076"/>
              <a:gd name="T2" fmla="*/ 0 w 1"/>
              <a:gd name="T3" fmla="*/ 2147483647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49" name="Freeform 123"/>
          <p:cNvSpPr>
            <a:spLocks/>
          </p:cNvSpPr>
          <p:nvPr/>
        </p:nvSpPr>
        <p:spPr bwMode="auto">
          <a:xfrm>
            <a:off x="2447925" y="5135563"/>
            <a:ext cx="7938" cy="979487"/>
          </a:xfrm>
          <a:custGeom>
            <a:avLst/>
            <a:gdLst>
              <a:gd name="T0" fmla="*/ 2147483647 w 10"/>
              <a:gd name="T1" fmla="*/ 0 h 1256"/>
              <a:gd name="T2" fmla="*/ 0 w 10"/>
              <a:gd name="T3" fmla="*/ 2147483647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50" name="Freeform 124"/>
          <p:cNvSpPr>
            <a:spLocks/>
          </p:cNvSpPr>
          <p:nvPr/>
        </p:nvSpPr>
        <p:spPr bwMode="auto">
          <a:xfrm>
            <a:off x="3717925" y="5837238"/>
            <a:ext cx="0" cy="274637"/>
          </a:xfrm>
          <a:custGeom>
            <a:avLst/>
            <a:gdLst>
              <a:gd name="T0" fmla="*/ 0 w 1"/>
              <a:gd name="T1" fmla="*/ 0 h 351"/>
              <a:gd name="T2" fmla="*/ 0 w 1"/>
              <a:gd name="T3" fmla="*/ 2147483647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51" name="Line 125"/>
          <p:cNvSpPr>
            <a:spLocks noChangeShapeType="1"/>
          </p:cNvSpPr>
          <p:nvPr/>
        </p:nvSpPr>
        <p:spPr bwMode="auto">
          <a:xfrm>
            <a:off x="2316163" y="5135563"/>
            <a:ext cx="280987"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752" name="Line 126"/>
          <p:cNvSpPr>
            <a:spLocks noChangeShapeType="1"/>
          </p:cNvSpPr>
          <p:nvPr/>
        </p:nvSpPr>
        <p:spPr bwMode="auto">
          <a:xfrm>
            <a:off x="2176463" y="4995863"/>
            <a:ext cx="512762"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753" name="Line 127"/>
          <p:cNvSpPr>
            <a:spLocks noChangeShapeType="1"/>
          </p:cNvSpPr>
          <p:nvPr/>
        </p:nvSpPr>
        <p:spPr bwMode="auto">
          <a:xfrm>
            <a:off x="2455863" y="6121400"/>
            <a:ext cx="1262062"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8754" name="Oval 128"/>
          <p:cNvSpPr>
            <a:spLocks noChangeArrowheads="1"/>
          </p:cNvSpPr>
          <p:nvPr/>
        </p:nvSpPr>
        <p:spPr bwMode="auto">
          <a:xfrm>
            <a:off x="3544888" y="5492750"/>
            <a:ext cx="346075" cy="344488"/>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8755" name="Oval 129"/>
          <p:cNvSpPr>
            <a:spLocks noChangeArrowheads="1"/>
          </p:cNvSpPr>
          <p:nvPr/>
        </p:nvSpPr>
        <p:spPr bwMode="auto">
          <a:xfrm>
            <a:off x="3544888" y="4403725"/>
            <a:ext cx="346075" cy="344488"/>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8756" name="Freeform 130"/>
          <p:cNvSpPr>
            <a:spLocks/>
          </p:cNvSpPr>
          <p:nvPr/>
        </p:nvSpPr>
        <p:spPr bwMode="auto">
          <a:xfrm>
            <a:off x="3716338" y="4748213"/>
            <a:ext cx="1587" cy="742950"/>
          </a:xfrm>
          <a:custGeom>
            <a:avLst/>
            <a:gdLst>
              <a:gd name="T0" fmla="*/ 2147483647 w 3"/>
              <a:gd name="T1" fmla="*/ 0 h 951"/>
              <a:gd name="T2" fmla="*/ 0 w 3"/>
              <a:gd name="T3" fmla="*/ 2147483647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57" name="Freeform 137"/>
          <p:cNvSpPr>
            <a:spLocks/>
          </p:cNvSpPr>
          <p:nvPr/>
        </p:nvSpPr>
        <p:spPr bwMode="auto">
          <a:xfrm>
            <a:off x="4506913" y="4268788"/>
            <a:ext cx="3175" cy="127000"/>
          </a:xfrm>
          <a:custGeom>
            <a:avLst/>
            <a:gdLst>
              <a:gd name="T0" fmla="*/ 2147483647 w 3"/>
              <a:gd name="T1" fmla="*/ 0 h 165"/>
              <a:gd name="T2" fmla="*/ 0 w 3"/>
              <a:gd name="T3" fmla="*/ 2147483647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58" name="Freeform 138"/>
          <p:cNvSpPr>
            <a:spLocks/>
          </p:cNvSpPr>
          <p:nvPr/>
        </p:nvSpPr>
        <p:spPr bwMode="auto">
          <a:xfrm>
            <a:off x="4699000" y="4398963"/>
            <a:ext cx="0" cy="449262"/>
          </a:xfrm>
          <a:custGeom>
            <a:avLst/>
            <a:gdLst>
              <a:gd name="T0" fmla="*/ 0 w 1"/>
              <a:gd name="T1" fmla="*/ 0 h 576"/>
              <a:gd name="T2" fmla="*/ 0 w 1"/>
              <a:gd name="T3" fmla="*/ 2147483647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59" name="Freeform 139"/>
          <p:cNvSpPr>
            <a:spLocks/>
          </p:cNvSpPr>
          <p:nvPr/>
        </p:nvSpPr>
        <p:spPr bwMode="auto">
          <a:xfrm>
            <a:off x="4294188" y="4395788"/>
            <a:ext cx="0" cy="449262"/>
          </a:xfrm>
          <a:custGeom>
            <a:avLst/>
            <a:gdLst>
              <a:gd name="T0" fmla="*/ 0 w 2"/>
              <a:gd name="T1" fmla="*/ 0 h 574"/>
              <a:gd name="T2" fmla="*/ 0 w 2"/>
              <a:gd name="T3" fmla="*/ 2147483647 h 574"/>
              <a:gd name="T4" fmla="*/ 0 w 2"/>
              <a:gd name="T5" fmla="*/ 2147483647 h 574"/>
              <a:gd name="T6" fmla="*/ 0 60000 65536"/>
              <a:gd name="T7" fmla="*/ 0 60000 65536"/>
              <a:gd name="T8" fmla="*/ 0 60000 65536"/>
              <a:gd name="T9" fmla="*/ 0 w 2"/>
              <a:gd name="T10" fmla="*/ 0 h 574"/>
              <a:gd name="T11" fmla="*/ 0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60" name="Freeform 140"/>
          <p:cNvSpPr>
            <a:spLocks/>
          </p:cNvSpPr>
          <p:nvPr/>
        </p:nvSpPr>
        <p:spPr bwMode="auto">
          <a:xfrm>
            <a:off x="4305300" y="4848225"/>
            <a:ext cx="381000" cy="0"/>
          </a:xfrm>
          <a:custGeom>
            <a:avLst/>
            <a:gdLst>
              <a:gd name="T0" fmla="*/ 0 w 490"/>
              <a:gd name="T1" fmla="*/ 0 h 1"/>
              <a:gd name="T2" fmla="*/ 2147483647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61" name="Freeform 141"/>
          <p:cNvSpPr>
            <a:spLocks/>
          </p:cNvSpPr>
          <p:nvPr/>
        </p:nvSpPr>
        <p:spPr bwMode="auto">
          <a:xfrm>
            <a:off x="4294188" y="4394200"/>
            <a:ext cx="404812" cy="1588"/>
          </a:xfrm>
          <a:custGeom>
            <a:avLst/>
            <a:gdLst>
              <a:gd name="T0" fmla="*/ 0 w 519"/>
              <a:gd name="T1" fmla="*/ 0 h 3"/>
              <a:gd name="T2" fmla="*/ 2147483647 w 519"/>
              <a:gd name="T3" fmla="*/ 2147483647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62" name="Freeform 142"/>
          <p:cNvSpPr>
            <a:spLocks/>
          </p:cNvSpPr>
          <p:nvPr/>
        </p:nvSpPr>
        <p:spPr bwMode="auto">
          <a:xfrm>
            <a:off x="4506913" y="4851400"/>
            <a:ext cx="0" cy="149225"/>
          </a:xfrm>
          <a:custGeom>
            <a:avLst/>
            <a:gdLst>
              <a:gd name="T0" fmla="*/ 0 w 1"/>
              <a:gd name="T1" fmla="*/ 0 h 190"/>
              <a:gd name="T2" fmla="*/ 0 w 1"/>
              <a:gd name="T3" fmla="*/ 21474836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63" name="Freeform 143"/>
          <p:cNvSpPr>
            <a:spLocks/>
          </p:cNvSpPr>
          <p:nvPr/>
        </p:nvSpPr>
        <p:spPr bwMode="auto">
          <a:xfrm>
            <a:off x="4505325" y="4518025"/>
            <a:ext cx="107950" cy="244475"/>
          </a:xfrm>
          <a:custGeom>
            <a:avLst/>
            <a:gdLst>
              <a:gd name="T0" fmla="*/ 0 w 139"/>
              <a:gd name="T1" fmla="*/ 2147483647 h 315"/>
              <a:gd name="T2" fmla="*/ 2147483647 w 139"/>
              <a:gd name="T3" fmla="*/ 0 h 315"/>
              <a:gd name="T4" fmla="*/ 0 60000 65536"/>
              <a:gd name="T5" fmla="*/ 0 60000 65536"/>
              <a:gd name="T6" fmla="*/ 0 w 139"/>
              <a:gd name="T7" fmla="*/ 0 h 315"/>
              <a:gd name="T8" fmla="*/ 139 w 139"/>
              <a:gd name="T9" fmla="*/ 315 h 315"/>
            </a:gdLst>
            <a:ahLst/>
            <a:cxnLst>
              <a:cxn ang="T4">
                <a:pos x="T0" y="T1"/>
              </a:cxn>
              <a:cxn ang="T5">
                <a:pos x="T2" y="T3"/>
              </a:cxn>
            </a:cxnLst>
            <a:rect l="T6" t="T7" r="T8" b="T9"/>
            <a:pathLst>
              <a:path w="139" h="315">
                <a:moveTo>
                  <a:pt x="0" y="315"/>
                </a:moveTo>
                <a:lnTo>
                  <a:pt x="139"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64" name="Freeform 144"/>
          <p:cNvSpPr>
            <a:spLocks/>
          </p:cNvSpPr>
          <p:nvPr/>
        </p:nvSpPr>
        <p:spPr bwMode="auto">
          <a:xfrm>
            <a:off x="4402138" y="4518025"/>
            <a:ext cx="109537" cy="236538"/>
          </a:xfrm>
          <a:custGeom>
            <a:avLst/>
            <a:gdLst>
              <a:gd name="T0" fmla="*/ 2147483647 w 141"/>
              <a:gd name="T1" fmla="*/ 2147483647 h 303"/>
              <a:gd name="T2" fmla="*/ 0 w 141"/>
              <a:gd name="T3" fmla="*/ 0 h 303"/>
              <a:gd name="T4" fmla="*/ 0 60000 65536"/>
              <a:gd name="T5" fmla="*/ 0 60000 65536"/>
              <a:gd name="T6" fmla="*/ 0 w 141"/>
              <a:gd name="T7" fmla="*/ 0 h 303"/>
              <a:gd name="T8" fmla="*/ 141 w 141"/>
              <a:gd name="T9" fmla="*/ 303 h 303"/>
            </a:gdLst>
            <a:ahLst/>
            <a:cxnLst>
              <a:cxn ang="T4">
                <a:pos x="T0" y="T1"/>
              </a:cxn>
              <a:cxn ang="T5">
                <a:pos x="T2" y="T3"/>
              </a:cxn>
            </a:cxnLst>
            <a:rect l="T6" t="T7" r="T8" b="T9"/>
            <a:pathLst>
              <a:path w="141" h="303">
                <a:moveTo>
                  <a:pt x="141" y="303"/>
                </a:moveTo>
                <a:lnTo>
                  <a:pt x="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65" name="Freeform 145"/>
          <p:cNvSpPr>
            <a:spLocks/>
          </p:cNvSpPr>
          <p:nvPr/>
        </p:nvSpPr>
        <p:spPr bwMode="auto">
          <a:xfrm>
            <a:off x="3716338" y="4271963"/>
            <a:ext cx="790575" cy="3175"/>
          </a:xfrm>
          <a:custGeom>
            <a:avLst/>
            <a:gdLst>
              <a:gd name="T0" fmla="*/ 0 w 1017"/>
              <a:gd name="T1" fmla="*/ 0 h 3"/>
              <a:gd name="T2" fmla="*/ 2147483647 w 1017"/>
              <a:gd name="T3" fmla="*/ 2147483647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8766" name="Freeform 146"/>
          <p:cNvSpPr>
            <a:spLocks/>
          </p:cNvSpPr>
          <p:nvPr/>
        </p:nvSpPr>
        <p:spPr bwMode="auto">
          <a:xfrm>
            <a:off x="3716338" y="4995863"/>
            <a:ext cx="790575" cy="1587"/>
          </a:xfrm>
          <a:custGeom>
            <a:avLst/>
            <a:gdLst>
              <a:gd name="T0" fmla="*/ 0 w 1017"/>
              <a:gd name="T1" fmla="*/ 0 h 1"/>
              <a:gd name="T2" fmla="*/ 2147483647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nvGrpSpPr>
          <p:cNvPr id="9" name="Group 215"/>
          <p:cNvGrpSpPr>
            <a:grpSpLocks/>
          </p:cNvGrpSpPr>
          <p:nvPr/>
        </p:nvGrpSpPr>
        <p:grpSpPr bwMode="auto">
          <a:xfrm>
            <a:off x="3265488" y="5383213"/>
            <a:ext cx="904875" cy="573087"/>
            <a:chOff x="2057" y="3391"/>
            <a:chExt cx="570" cy="361"/>
          </a:xfrm>
        </p:grpSpPr>
        <p:sp>
          <p:nvSpPr>
            <p:cNvPr id="28838" name="Freeform 131"/>
            <p:cNvSpPr>
              <a:spLocks/>
            </p:cNvSpPr>
            <p:nvPr/>
          </p:nvSpPr>
          <p:spPr bwMode="auto">
            <a:xfrm>
              <a:off x="2057" y="3563"/>
              <a:ext cx="132" cy="0"/>
            </a:xfrm>
            <a:custGeom>
              <a:avLst/>
              <a:gdLst>
                <a:gd name="T0" fmla="*/ 0 w 267"/>
                <a:gd name="T1" fmla="*/ 0 h 1"/>
                <a:gd name="T2" fmla="*/ 1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39" name="Freeform 132"/>
            <p:cNvSpPr>
              <a:spLocks/>
            </p:cNvSpPr>
            <p:nvPr/>
          </p:nvSpPr>
          <p:spPr bwMode="auto">
            <a:xfrm>
              <a:off x="2072" y="3624"/>
              <a:ext cx="124" cy="27"/>
            </a:xfrm>
            <a:custGeom>
              <a:avLst/>
              <a:gdLst>
                <a:gd name="T0" fmla="*/ 0 w 252"/>
                <a:gd name="T1" fmla="*/ 1 h 54"/>
                <a:gd name="T2" fmla="*/ 0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40" name="Freeform 133"/>
            <p:cNvSpPr>
              <a:spLocks/>
            </p:cNvSpPr>
            <p:nvPr/>
          </p:nvSpPr>
          <p:spPr bwMode="auto">
            <a:xfrm>
              <a:off x="2076" y="3470"/>
              <a:ext cx="121" cy="35"/>
            </a:xfrm>
            <a:custGeom>
              <a:avLst/>
              <a:gdLst>
                <a:gd name="T0" fmla="*/ 0 w 249"/>
                <a:gd name="T1" fmla="*/ 0 h 72"/>
                <a:gd name="T2" fmla="*/ 0 w 249"/>
                <a:gd name="T3" fmla="*/ 0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41" name="Freeform 134"/>
            <p:cNvSpPr>
              <a:spLocks/>
            </p:cNvSpPr>
            <p:nvPr/>
          </p:nvSpPr>
          <p:spPr bwMode="auto">
            <a:xfrm>
              <a:off x="2499" y="3565"/>
              <a:ext cx="128"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42" name="Freeform 135"/>
            <p:cNvSpPr>
              <a:spLocks/>
            </p:cNvSpPr>
            <p:nvPr/>
          </p:nvSpPr>
          <p:spPr bwMode="auto">
            <a:xfrm>
              <a:off x="2479" y="3639"/>
              <a:ext cx="114" cy="38"/>
            </a:xfrm>
            <a:custGeom>
              <a:avLst/>
              <a:gdLst>
                <a:gd name="T0" fmla="*/ 0 w 234"/>
                <a:gd name="T1" fmla="*/ 0 h 78"/>
                <a:gd name="T2" fmla="*/ 0 w 234"/>
                <a:gd name="T3" fmla="*/ 0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43" name="Freeform 136"/>
            <p:cNvSpPr>
              <a:spLocks/>
            </p:cNvSpPr>
            <p:nvPr/>
          </p:nvSpPr>
          <p:spPr bwMode="auto">
            <a:xfrm>
              <a:off x="2483" y="3473"/>
              <a:ext cx="130" cy="25"/>
            </a:xfrm>
            <a:custGeom>
              <a:avLst/>
              <a:gdLst>
                <a:gd name="T0" fmla="*/ 0 w 264"/>
                <a:gd name="T1" fmla="*/ 0 h 51"/>
                <a:gd name="T2" fmla="*/ 1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44" name="Freeform 147"/>
            <p:cNvSpPr>
              <a:spLocks/>
            </p:cNvSpPr>
            <p:nvPr/>
          </p:nvSpPr>
          <p:spPr bwMode="auto">
            <a:xfrm>
              <a:off x="2451" y="3395"/>
              <a:ext cx="111" cy="50"/>
            </a:xfrm>
            <a:custGeom>
              <a:avLst/>
              <a:gdLst>
                <a:gd name="T0" fmla="*/ 0 w 228"/>
                <a:gd name="T1" fmla="*/ 0 h 102"/>
                <a:gd name="T2" fmla="*/ 0 w 228"/>
                <a:gd name="T3" fmla="*/ 0 h 102"/>
                <a:gd name="T4" fmla="*/ 0 60000 65536"/>
                <a:gd name="T5" fmla="*/ 0 60000 65536"/>
                <a:gd name="T6" fmla="*/ 0 w 228"/>
                <a:gd name="T7" fmla="*/ 0 h 102"/>
                <a:gd name="T8" fmla="*/ 228 w 228"/>
                <a:gd name="T9" fmla="*/ 102 h 102"/>
              </a:gdLst>
              <a:ahLst/>
              <a:cxnLst>
                <a:cxn ang="T4">
                  <a:pos x="T0" y="T1"/>
                </a:cxn>
                <a:cxn ang="T5">
                  <a:pos x="T2" y="T3"/>
                </a:cxn>
              </a:cxnLst>
              <a:rect l="T6" t="T7" r="T8" b="T9"/>
              <a:pathLst>
                <a:path w="228" h="102">
                  <a:moveTo>
                    <a:pt x="0" y="102"/>
                  </a:moveTo>
                  <a:lnTo>
                    <a:pt x="228"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45" name="Freeform 148"/>
            <p:cNvSpPr>
              <a:spLocks/>
            </p:cNvSpPr>
            <p:nvPr/>
          </p:nvSpPr>
          <p:spPr bwMode="auto">
            <a:xfrm>
              <a:off x="2452" y="3689"/>
              <a:ext cx="103" cy="63"/>
            </a:xfrm>
            <a:custGeom>
              <a:avLst/>
              <a:gdLst>
                <a:gd name="T0" fmla="*/ 0 w 210"/>
                <a:gd name="T1" fmla="*/ 0 h 126"/>
                <a:gd name="T2" fmla="*/ 0 w 210"/>
                <a:gd name="T3" fmla="*/ 1 h 126"/>
                <a:gd name="T4" fmla="*/ 0 60000 65536"/>
                <a:gd name="T5" fmla="*/ 0 60000 65536"/>
                <a:gd name="T6" fmla="*/ 0 w 210"/>
                <a:gd name="T7" fmla="*/ 0 h 126"/>
                <a:gd name="T8" fmla="*/ 210 w 210"/>
                <a:gd name="T9" fmla="*/ 126 h 126"/>
              </a:gdLst>
              <a:ahLst/>
              <a:cxnLst>
                <a:cxn ang="T4">
                  <a:pos x="T0" y="T1"/>
                </a:cxn>
                <a:cxn ang="T5">
                  <a:pos x="T2" y="T3"/>
                </a:cxn>
              </a:cxnLst>
              <a:rect l="T6" t="T7" r="T8" b="T9"/>
              <a:pathLst>
                <a:path w="210" h="126">
                  <a:moveTo>
                    <a:pt x="0" y="0"/>
                  </a:moveTo>
                  <a:lnTo>
                    <a:pt x="210" y="126"/>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46" name="Freeform 149"/>
            <p:cNvSpPr>
              <a:spLocks/>
            </p:cNvSpPr>
            <p:nvPr/>
          </p:nvSpPr>
          <p:spPr bwMode="auto">
            <a:xfrm>
              <a:off x="2109" y="3391"/>
              <a:ext cx="108" cy="60"/>
            </a:xfrm>
            <a:custGeom>
              <a:avLst/>
              <a:gdLst>
                <a:gd name="T0" fmla="*/ 0 w 219"/>
                <a:gd name="T1" fmla="*/ 0 h 123"/>
                <a:gd name="T2" fmla="*/ 0 w 219"/>
                <a:gd name="T3" fmla="*/ 0 h 123"/>
                <a:gd name="T4" fmla="*/ 0 60000 65536"/>
                <a:gd name="T5" fmla="*/ 0 60000 65536"/>
                <a:gd name="T6" fmla="*/ 0 w 219"/>
                <a:gd name="T7" fmla="*/ 0 h 123"/>
                <a:gd name="T8" fmla="*/ 219 w 219"/>
                <a:gd name="T9" fmla="*/ 123 h 123"/>
              </a:gdLst>
              <a:ahLst/>
              <a:cxnLst>
                <a:cxn ang="T4">
                  <a:pos x="T0" y="T1"/>
                </a:cxn>
                <a:cxn ang="T5">
                  <a:pos x="T2" y="T3"/>
                </a:cxn>
              </a:cxnLst>
              <a:rect l="T6" t="T7" r="T8" b="T9"/>
              <a:pathLst>
                <a:path w="219" h="123">
                  <a:moveTo>
                    <a:pt x="0" y="0"/>
                  </a:moveTo>
                  <a:lnTo>
                    <a:pt x="219" y="123"/>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8847" name="Freeform 150"/>
            <p:cNvSpPr>
              <a:spLocks/>
            </p:cNvSpPr>
            <p:nvPr/>
          </p:nvSpPr>
          <p:spPr bwMode="auto">
            <a:xfrm>
              <a:off x="2100" y="3678"/>
              <a:ext cx="112" cy="44"/>
            </a:xfrm>
            <a:custGeom>
              <a:avLst/>
              <a:gdLst>
                <a:gd name="T0" fmla="*/ 0 w 228"/>
                <a:gd name="T1" fmla="*/ 0 h 90"/>
                <a:gd name="T2" fmla="*/ 0 w 228"/>
                <a:gd name="T3" fmla="*/ 0 h 90"/>
                <a:gd name="T4" fmla="*/ 0 60000 65536"/>
                <a:gd name="T5" fmla="*/ 0 60000 65536"/>
                <a:gd name="T6" fmla="*/ 0 w 228"/>
                <a:gd name="T7" fmla="*/ 0 h 90"/>
                <a:gd name="T8" fmla="*/ 228 w 228"/>
                <a:gd name="T9" fmla="*/ 90 h 90"/>
              </a:gdLst>
              <a:ahLst/>
              <a:cxnLst>
                <a:cxn ang="T4">
                  <a:pos x="T0" y="T1"/>
                </a:cxn>
                <a:cxn ang="T5">
                  <a:pos x="T2" y="T3"/>
                </a:cxn>
              </a:cxnLst>
              <a:rect l="T6" t="T7" r="T8" b="T9"/>
              <a:pathLst>
                <a:path w="228" h="90">
                  <a:moveTo>
                    <a:pt x="0" y="90"/>
                  </a:moveTo>
                  <a:lnTo>
                    <a:pt x="228"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sp>
        <p:nvSpPr>
          <p:cNvPr id="478359" name="Rectangle 151"/>
          <p:cNvSpPr>
            <a:spLocks noChangeArrowheads="1"/>
          </p:cNvSpPr>
          <p:nvPr/>
        </p:nvSpPr>
        <p:spPr bwMode="auto">
          <a:xfrm>
            <a:off x="836613" y="6267450"/>
            <a:ext cx="2095500" cy="519113"/>
          </a:xfrm>
          <a:prstGeom prst="rect">
            <a:avLst/>
          </a:prstGeom>
          <a:noFill/>
          <a:ln w="15875" algn="ctr">
            <a:noFill/>
            <a:miter lim="800000"/>
            <a:headEnd/>
            <a:tailEnd/>
          </a:ln>
        </p:spPr>
        <p:txBody>
          <a:bodyPr wrap="none" anchor="ctr">
            <a:spAutoFit/>
          </a:bodyPr>
          <a:lstStyle/>
          <a:p>
            <a:pPr algn="l"/>
            <a:r>
              <a:rPr lang="en-US">
                <a:solidFill>
                  <a:srgbClr val="FF0000"/>
                </a:solidFill>
              </a:rPr>
              <a:t>voltmeter </a:t>
            </a:r>
            <a:r>
              <a:rPr lang="en-US">
                <a:solidFill>
                  <a:srgbClr val="FF0000"/>
                </a:solidFill>
                <a:sym typeface="Wingdings" pitchFamily="2" charset="2"/>
              </a:rPr>
              <a:t></a:t>
            </a:r>
            <a:endParaRPr lang="en-US">
              <a:solidFill>
                <a:srgbClr val="000000"/>
              </a:solidFill>
              <a:sym typeface="Wingdings" pitchFamily="2" charset="2"/>
            </a:endParaRPr>
          </a:p>
        </p:txBody>
      </p:sp>
      <p:sp>
        <p:nvSpPr>
          <p:cNvPr id="478360" name="Rectangle 152"/>
          <p:cNvSpPr>
            <a:spLocks noChangeArrowheads="1"/>
          </p:cNvSpPr>
          <p:nvPr/>
        </p:nvSpPr>
        <p:spPr bwMode="auto">
          <a:xfrm>
            <a:off x="2905125" y="6267450"/>
            <a:ext cx="5749925" cy="519113"/>
          </a:xfrm>
          <a:prstGeom prst="rect">
            <a:avLst/>
          </a:prstGeom>
          <a:noFill/>
          <a:ln w="15875" algn="ctr">
            <a:noFill/>
            <a:miter lim="800000"/>
            <a:headEnd/>
            <a:tailEnd/>
          </a:ln>
        </p:spPr>
        <p:txBody>
          <a:bodyPr wrap="none" anchor="ctr">
            <a:spAutoFit/>
          </a:bodyPr>
          <a:lstStyle/>
          <a:p>
            <a:pPr algn="l"/>
            <a:r>
              <a:rPr lang="en-US">
                <a:solidFill>
                  <a:srgbClr val="000000"/>
                </a:solidFill>
              </a:rPr>
              <a:t>high resistance; connect in parallel</a:t>
            </a:r>
            <a:r>
              <a:rPr lang="en-US">
                <a:solidFill>
                  <a:srgbClr val="000000"/>
                </a:solidFill>
                <a:sym typeface="Wingdings" pitchFamily="2" charset="2"/>
              </a:rPr>
              <a:t> </a:t>
            </a:r>
          </a:p>
        </p:txBody>
      </p:sp>
      <p:sp>
        <p:nvSpPr>
          <p:cNvPr id="28770" name="Line 154"/>
          <p:cNvSpPr>
            <a:spLocks noChangeShapeType="1"/>
          </p:cNvSpPr>
          <p:nvPr/>
        </p:nvSpPr>
        <p:spPr bwMode="auto">
          <a:xfrm>
            <a:off x="1430338" y="3998913"/>
            <a:ext cx="6223000"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28771" name="Line 155"/>
          <p:cNvSpPr>
            <a:spLocks noChangeShapeType="1"/>
          </p:cNvSpPr>
          <p:nvPr/>
        </p:nvSpPr>
        <p:spPr bwMode="auto">
          <a:xfrm>
            <a:off x="1420813" y="6264275"/>
            <a:ext cx="6235700"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28772" name="Line 156"/>
          <p:cNvSpPr>
            <a:spLocks noChangeShapeType="1"/>
          </p:cNvSpPr>
          <p:nvPr/>
        </p:nvSpPr>
        <p:spPr bwMode="auto">
          <a:xfrm flipV="1">
            <a:off x="1423988" y="1749425"/>
            <a:ext cx="0" cy="4506913"/>
          </a:xfrm>
          <a:prstGeom prst="line">
            <a:avLst/>
          </a:prstGeom>
          <a:noFill/>
          <a:ln w="22225">
            <a:solidFill>
              <a:schemeClr val="tx1"/>
            </a:solidFill>
            <a:round/>
            <a:headEnd/>
            <a:tailEnd/>
          </a:ln>
        </p:spPr>
        <p:txBody>
          <a:bodyPr/>
          <a:lstStyle/>
          <a:p>
            <a:endParaRPr lang="en-US">
              <a:solidFill>
                <a:srgbClr val="000000"/>
              </a:solidFill>
            </a:endParaRPr>
          </a:p>
        </p:txBody>
      </p:sp>
      <p:sp>
        <p:nvSpPr>
          <p:cNvPr id="28773" name="Line 157"/>
          <p:cNvSpPr>
            <a:spLocks noChangeShapeType="1"/>
          </p:cNvSpPr>
          <p:nvPr/>
        </p:nvSpPr>
        <p:spPr bwMode="auto">
          <a:xfrm>
            <a:off x="2052638" y="1254125"/>
            <a:ext cx="5610225"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28774" name="Line 158"/>
          <p:cNvSpPr>
            <a:spLocks noChangeShapeType="1"/>
          </p:cNvSpPr>
          <p:nvPr/>
        </p:nvSpPr>
        <p:spPr bwMode="auto">
          <a:xfrm flipV="1">
            <a:off x="7664450" y="1254125"/>
            <a:ext cx="0" cy="5005388"/>
          </a:xfrm>
          <a:prstGeom prst="line">
            <a:avLst/>
          </a:prstGeom>
          <a:noFill/>
          <a:ln w="22225">
            <a:solidFill>
              <a:schemeClr val="tx1"/>
            </a:solidFill>
            <a:round/>
            <a:headEnd/>
            <a:tailEnd/>
          </a:ln>
        </p:spPr>
        <p:txBody>
          <a:bodyPr/>
          <a:lstStyle/>
          <a:p>
            <a:endParaRPr lang="en-US">
              <a:solidFill>
                <a:srgbClr val="000000"/>
              </a:solidFill>
            </a:endParaRPr>
          </a:p>
        </p:txBody>
      </p:sp>
      <p:sp>
        <p:nvSpPr>
          <p:cNvPr id="28775" name="Line 159"/>
          <p:cNvSpPr>
            <a:spLocks noChangeShapeType="1"/>
          </p:cNvSpPr>
          <p:nvPr/>
        </p:nvSpPr>
        <p:spPr bwMode="auto">
          <a:xfrm>
            <a:off x="6823075" y="1254125"/>
            <a:ext cx="838200"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28776" name="Line 160"/>
          <p:cNvSpPr>
            <a:spLocks noChangeShapeType="1"/>
          </p:cNvSpPr>
          <p:nvPr/>
        </p:nvSpPr>
        <p:spPr bwMode="auto">
          <a:xfrm flipV="1">
            <a:off x="4835525" y="1257300"/>
            <a:ext cx="0" cy="5005388"/>
          </a:xfrm>
          <a:prstGeom prst="line">
            <a:avLst/>
          </a:prstGeom>
          <a:noFill/>
          <a:ln w="22225">
            <a:solidFill>
              <a:schemeClr val="tx1"/>
            </a:solidFill>
            <a:round/>
            <a:headEnd/>
            <a:tailEnd/>
          </a:ln>
        </p:spPr>
        <p:txBody>
          <a:bodyPr/>
          <a:lstStyle/>
          <a:p>
            <a:endParaRPr lang="en-US">
              <a:solidFill>
                <a:srgbClr val="000000"/>
              </a:solidFill>
            </a:endParaRPr>
          </a:p>
        </p:txBody>
      </p:sp>
      <p:sp>
        <p:nvSpPr>
          <p:cNvPr id="28777" name="Rectangle 162"/>
          <p:cNvSpPr>
            <a:spLocks noChangeArrowheads="1"/>
          </p:cNvSpPr>
          <p:nvPr/>
        </p:nvSpPr>
        <p:spPr bwMode="auto">
          <a:xfrm>
            <a:off x="2155825" y="1243013"/>
            <a:ext cx="2540000" cy="519112"/>
          </a:xfrm>
          <a:prstGeom prst="rect">
            <a:avLst/>
          </a:prstGeom>
          <a:noFill/>
          <a:ln w="15875" algn="ctr">
            <a:noFill/>
            <a:miter lim="800000"/>
            <a:headEnd/>
            <a:tailEnd/>
          </a:ln>
        </p:spPr>
        <p:txBody>
          <a:bodyPr wrap="none" anchor="ctr">
            <a:spAutoFit/>
          </a:bodyPr>
          <a:lstStyle/>
          <a:p>
            <a:pPr algn="l"/>
            <a:r>
              <a:rPr lang="en-US">
                <a:solidFill>
                  <a:srgbClr val="FF0000"/>
                </a:solidFill>
              </a:rPr>
              <a:t>low resistance </a:t>
            </a:r>
          </a:p>
        </p:txBody>
      </p:sp>
      <p:sp>
        <p:nvSpPr>
          <p:cNvPr id="28778" name="Rectangle 163"/>
          <p:cNvSpPr>
            <a:spLocks noChangeArrowheads="1"/>
          </p:cNvSpPr>
          <p:nvPr/>
        </p:nvSpPr>
        <p:spPr bwMode="auto">
          <a:xfrm>
            <a:off x="4956175" y="1243013"/>
            <a:ext cx="2679700" cy="519112"/>
          </a:xfrm>
          <a:prstGeom prst="rect">
            <a:avLst/>
          </a:prstGeom>
          <a:noFill/>
          <a:ln w="15875" algn="ctr">
            <a:noFill/>
            <a:miter lim="800000"/>
            <a:headEnd/>
            <a:tailEnd/>
          </a:ln>
        </p:spPr>
        <p:txBody>
          <a:bodyPr wrap="none" anchor="ctr">
            <a:spAutoFit/>
          </a:bodyPr>
          <a:lstStyle/>
          <a:p>
            <a:pPr algn="l"/>
            <a:r>
              <a:rPr lang="en-US">
                <a:solidFill>
                  <a:srgbClr val="FF0000"/>
                </a:solidFill>
              </a:rPr>
              <a:t>high resistance </a:t>
            </a:r>
          </a:p>
        </p:txBody>
      </p:sp>
      <p:sp>
        <p:nvSpPr>
          <p:cNvPr id="28779" name="Rectangle 164"/>
          <p:cNvSpPr>
            <a:spLocks noChangeArrowheads="1"/>
          </p:cNvSpPr>
          <p:nvPr/>
        </p:nvSpPr>
        <p:spPr bwMode="auto">
          <a:xfrm rot="-5400000">
            <a:off x="1082675" y="2595563"/>
            <a:ext cx="1233488" cy="519112"/>
          </a:xfrm>
          <a:prstGeom prst="rect">
            <a:avLst/>
          </a:prstGeom>
          <a:noFill/>
          <a:ln w="15875" algn="ctr">
            <a:noFill/>
            <a:miter lim="800000"/>
            <a:headEnd/>
            <a:tailEnd/>
          </a:ln>
        </p:spPr>
        <p:txBody>
          <a:bodyPr wrap="none" anchor="ctr">
            <a:spAutoFit/>
          </a:bodyPr>
          <a:lstStyle/>
          <a:p>
            <a:pPr algn="l"/>
            <a:r>
              <a:rPr lang="en-US">
                <a:solidFill>
                  <a:srgbClr val="FF0000"/>
                </a:solidFill>
              </a:rPr>
              <a:t>series </a:t>
            </a:r>
          </a:p>
        </p:txBody>
      </p:sp>
      <p:sp>
        <p:nvSpPr>
          <p:cNvPr id="28780" name="Rectangle 165"/>
          <p:cNvSpPr>
            <a:spLocks noChangeArrowheads="1"/>
          </p:cNvSpPr>
          <p:nvPr/>
        </p:nvSpPr>
        <p:spPr bwMode="auto">
          <a:xfrm rot="-5400000">
            <a:off x="982663" y="4818063"/>
            <a:ext cx="1433512" cy="519112"/>
          </a:xfrm>
          <a:prstGeom prst="rect">
            <a:avLst/>
          </a:prstGeom>
          <a:noFill/>
          <a:ln w="15875" algn="ctr">
            <a:noFill/>
            <a:miter lim="800000"/>
            <a:headEnd/>
            <a:tailEnd/>
          </a:ln>
        </p:spPr>
        <p:txBody>
          <a:bodyPr wrap="none" anchor="ctr">
            <a:spAutoFit/>
          </a:bodyPr>
          <a:lstStyle/>
          <a:p>
            <a:pPr algn="l"/>
            <a:r>
              <a:rPr lang="en-US">
                <a:solidFill>
                  <a:srgbClr val="FF0000"/>
                </a:solidFill>
              </a:rPr>
              <a:t>parallel </a:t>
            </a:r>
          </a:p>
        </p:txBody>
      </p:sp>
      <p:grpSp>
        <p:nvGrpSpPr>
          <p:cNvPr id="10" name="Group 174"/>
          <p:cNvGrpSpPr>
            <a:grpSpLocks/>
          </p:cNvGrpSpPr>
          <p:nvPr/>
        </p:nvGrpSpPr>
        <p:grpSpPr bwMode="auto">
          <a:xfrm>
            <a:off x="3651250" y="2470150"/>
            <a:ext cx="101600" cy="727075"/>
            <a:chOff x="2300" y="1556"/>
            <a:chExt cx="64" cy="458"/>
          </a:xfrm>
        </p:grpSpPr>
        <p:sp>
          <p:nvSpPr>
            <p:cNvPr id="28836" name="Rectangle 175"/>
            <p:cNvSpPr>
              <a:spLocks noChangeArrowheads="1"/>
            </p:cNvSpPr>
            <p:nvPr/>
          </p:nvSpPr>
          <p:spPr bwMode="auto">
            <a:xfrm>
              <a:off x="2300" y="1925"/>
              <a:ext cx="64" cy="89"/>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28837" name="Rectangle 176"/>
            <p:cNvSpPr>
              <a:spLocks noChangeArrowheads="1"/>
            </p:cNvSpPr>
            <p:nvPr/>
          </p:nvSpPr>
          <p:spPr bwMode="auto">
            <a:xfrm>
              <a:off x="2300" y="1556"/>
              <a:ext cx="64" cy="79"/>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pSp>
      <p:grpSp>
        <p:nvGrpSpPr>
          <p:cNvPr id="11" name="Group 177"/>
          <p:cNvGrpSpPr>
            <a:grpSpLocks/>
          </p:cNvGrpSpPr>
          <p:nvPr/>
        </p:nvGrpSpPr>
        <p:grpSpPr bwMode="auto">
          <a:xfrm>
            <a:off x="2441575" y="1874838"/>
            <a:ext cx="1262063" cy="841375"/>
            <a:chOff x="1538" y="1181"/>
            <a:chExt cx="795" cy="530"/>
          </a:xfrm>
        </p:grpSpPr>
        <p:sp>
          <p:nvSpPr>
            <p:cNvPr id="28833" name="Line 178"/>
            <p:cNvSpPr>
              <a:spLocks noChangeShapeType="1"/>
            </p:cNvSpPr>
            <p:nvPr/>
          </p:nvSpPr>
          <p:spPr bwMode="auto">
            <a:xfrm>
              <a:off x="1538" y="1185"/>
              <a:ext cx="794"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28834" name="Freeform 179"/>
            <p:cNvSpPr>
              <a:spLocks/>
            </p:cNvSpPr>
            <p:nvPr/>
          </p:nvSpPr>
          <p:spPr bwMode="auto">
            <a:xfrm>
              <a:off x="2332" y="1181"/>
              <a:ext cx="1" cy="159"/>
            </a:xfrm>
            <a:custGeom>
              <a:avLst/>
              <a:gdLst>
                <a:gd name="T0" fmla="*/ 1 w 2"/>
                <a:gd name="T1" fmla="*/ 0 h 325"/>
                <a:gd name="T2" fmla="*/ 0 w 2"/>
                <a:gd name="T3" fmla="*/ 1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35" name="Freeform 180"/>
            <p:cNvSpPr>
              <a:spLocks/>
            </p:cNvSpPr>
            <p:nvPr/>
          </p:nvSpPr>
          <p:spPr bwMode="auto">
            <a:xfrm>
              <a:off x="1538" y="1181"/>
              <a:ext cx="1" cy="530"/>
            </a:xfrm>
            <a:custGeom>
              <a:avLst/>
              <a:gdLst>
                <a:gd name="T0" fmla="*/ 1 w 2"/>
                <a:gd name="T1" fmla="*/ 0 h 1081"/>
                <a:gd name="T2" fmla="*/ 0 w 2"/>
                <a:gd name="T3" fmla="*/ 3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grpSp>
        <p:nvGrpSpPr>
          <p:cNvPr id="12" name="Group 181"/>
          <p:cNvGrpSpPr>
            <a:grpSpLocks/>
          </p:cNvGrpSpPr>
          <p:nvPr/>
        </p:nvGrpSpPr>
        <p:grpSpPr bwMode="auto">
          <a:xfrm>
            <a:off x="2441575" y="2860675"/>
            <a:ext cx="1262063" cy="982663"/>
            <a:chOff x="1538" y="1802"/>
            <a:chExt cx="795" cy="619"/>
          </a:xfrm>
        </p:grpSpPr>
        <p:sp>
          <p:nvSpPr>
            <p:cNvPr id="28830" name="Freeform 182"/>
            <p:cNvSpPr>
              <a:spLocks/>
            </p:cNvSpPr>
            <p:nvPr/>
          </p:nvSpPr>
          <p:spPr bwMode="auto">
            <a:xfrm>
              <a:off x="1538" y="1802"/>
              <a:ext cx="1" cy="615"/>
            </a:xfrm>
            <a:custGeom>
              <a:avLst/>
              <a:gdLst>
                <a:gd name="T0" fmla="*/ 0 w 2"/>
                <a:gd name="T1" fmla="*/ 0 h 1256"/>
                <a:gd name="T2" fmla="*/ 1 w 2"/>
                <a:gd name="T3" fmla="*/ 4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8831" name="Freeform 183"/>
            <p:cNvSpPr>
              <a:spLocks/>
            </p:cNvSpPr>
            <p:nvPr/>
          </p:nvSpPr>
          <p:spPr bwMode="auto">
            <a:xfrm>
              <a:off x="2332" y="2243"/>
              <a:ext cx="1" cy="174"/>
            </a:xfrm>
            <a:custGeom>
              <a:avLst/>
              <a:gdLst>
                <a:gd name="T0" fmla="*/ 0 w 2"/>
                <a:gd name="T1" fmla="*/ 0 h 356"/>
                <a:gd name="T2" fmla="*/ 1 w 2"/>
                <a:gd name="T3" fmla="*/ 1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8832" name="Line 184"/>
            <p:cNvSpPr>
              <a:spLocks noChangeShapeType="1"/>
            </p:cNvSpPr>
            <p:nvPr/>
          </p:nvSpPr>
          <p:spPr bwMode="auto">
            <a:xfrm>
              <a:off x="1538" y="2421"/>
              <a:ext cx="794" cy="0"/>
            </a:xfrm>
            <a:prstGeom prst="line">
              <a:avLst/>
            </a:prstGeom>
            <a:noFill/>
            <a:ln w="38100">
              <a:solidFill>
                <a:srgbClr val="3333FF"/>
              </a:solidFill>
              <a:round/>
              <a:headEnd/>
              <a:tailEnd/>
            </a:ln>
          </p:spPr>
          <p:txBody>
            <a:bodyPr/>
            <a:lstStyle/>
            <a:p>
              <a:endParaRPr lang="en-US">
                <a:solidFill>
                  <a:srgbClr val="000000"/>
                </a:solidFill>
              </a:endParaRPr>
            </a:p>
          </p:txBody>
        </p:sp>
      </p:grpSp>
      <p:grpSp>
        <p:nvGrpSpPr>
          <p:cNvPr id="13" name="Group 187"/>
          <p:cNvGrpSpPr>
            <a:grpSpLocks/>
          </p:cNvGrpSpPr>
          <p:nvPr/>
        </p:nvGrpSpPr>
        <p:grpSpPr bwMode="auto">
          <a:xfrm>
            <a:off x="6489700" y="2470150"/>
            <a:ext cx="101600" cy="727075"/>
            <a:chOff x="2300" y="1556"/>
            <a:chExt cx="64" cy="458"/>
          </a:xfrm>
        </p:grpSpPr>
        <p:sp>
          <p:nvSpPr>
            <p:cNvPr id="28828" name="Rectangle 188"/>
            <p:cNvSpPr>
              <a:spLocks noChangeArrowheads="1"/>
            </p:cNvSpPr>
            <p:nvPr/>
          </p:nvSpPr>
          <p:spPr bwMode="auto">
            <a:xfrm>
              <a:off x="2300" y="1925"/>
              <a:ext cx="64" cy="89"/>
            </a:xfrm>
            <a:prstGeom prst="rect">
              <a:avLst/>
            </a:prstGeom>
            <a:solidFill>
              <a:srgbClr val="3333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28829" name="Rectangle 189"/>
            <p:cNvSpPr>
              <a:spLocks noChangeArrowheads="1"/>
            </p:cNvSpPr>
            <p:nvPr/>
          </p:nvSpPr>
          <p:spPr bwMode="auto">
            <a:xfrm>
              <a:off x="2300" y="1556"/>
              <a:ext cx="64" cy="79"/>
            </a:xfrm>
            <a:prstGeom prst="rect">
              <a:avLst/>
            </a:prstGeom>
            <a:solidFill>
              <a:srgbClr val="FF0000"/>
            </a:solidFill>
            <a:ln w="9525" algn="ctr">
              <a:solidFill>
                <a:schemeClr val="tx1"/>
              </a:solidFill>
              <a:miter lim="800000"/>
              <a:headEnd/>
              <a:tailEnd/>
            </a:ln>
          </p:spPr>
          <p:txBody>
            <a:bodyPr anchor="ctr">
              <a:spAutoFit/>
            </a:bodyPr>
            <a:lstStyle/>
            <a:p>
              <a:endParaRPr lang="en-US">
                <a:solidFill>
                  <a:srgbClr val="000000"/>
                </a:solidFill>
              </a:endParaRPr>
            </a:p>
          </p:txBody>
        </p:sp>
      </p:grpSp>
      <p:grpSp>
        <p:nvGrpSpPr>
          <p:cNvPr id="14" name="Group 190"/>
          <p:cNvGrpSpPr>
            <a:grpSpLocks/>
          </p:cNvGrpSpPr>
          <p:nvPr/>
        </p:nvGrpSpPr>
        <p:grpSpPr bwMode="auto">
          <a:xfrm>
            <a:off x="5280025" y="1874838"/>
            <a:ext cx="1262063" cy="841375"/>
            <a:chOff x="1538" y="1181"/>
            <a:chExt cx="795" cy="530"/>
          </a:xfrm>
        </p:grpSpPr>
        <p:sp>
          <p:nvSpPr>
            <p:cNvPr id="28825" name="Line 191"/>
            <p:cNvSpPr>
              <a:spLocks noChangeShapeType="1"/>
            </p:cNvSpPr>
            <p:nvPr/>
          </p:nvSpPr>
          <p:spPr bwMode="auto">
            <a:xfrm>
              <a:off x="1538" y="1185"/>
              <a:ext cx="794"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28826" name="Freeform 192"/>
            <p:cNvSpPr>
              <a:spLocks/>
            </p:cNvSpPr>
            <p:nvPr/>
          </p:nvSpPr>
          <p:spPr bwMode="auto">
            <a:xfrm>
              <a:off x="2332" y="1181"/>
              <a:ext cx="1" cy="159"/>
            </a:xfrm>
            <a:custGeom>
              <a:avLst/>
              <a:gdLst>
                <a:gd name="T0" fmla="*/ 1 w 2"/>
                <a:gd name="T1" fmla="*/ 0 h 325"/>
                <a:gd name="T2" fmla="*/ 0 w 2"/>
                <a:gd name="T3" fmla="*/ 1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27" name="Freeform 193"/>
            <p:cNvSpPr>
              <a:spLocks/>
            </p:cNvSpPr>
            <p:nvPr/>
          </p:nvSpPr>
          <p:spPr bwMode="auto">
            <a:xfrm>
              <a:off x="1538" y="1181"/>
              <a:ext cx="1" cy="530"/>
            </a:xfrm>
            <a:custGeom>
              <a:avLst/>
              <a:gdLst>
                <a:gd name="T0" fmla="*/ 1 w 2"/>
                <a:gd name="T1" fmla="*/ 0 h 1081"/>
                <a:gd name="T2" fmla="*/ 0 w 2"/>
                <a:gd name="T3" fmla="*/ 3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grpSp>
        <p:nvGrpSpPr>
          <p:cNvPr id="15" name="Group 194"/>
          <p:cNvGrpSpPr>
            <a:grpSpLocks/>
          </p:cNvGrpSpPr>
          <p:nvPr/>
        </p:nvGrpSpPr>
        <p:grpSpPr bwMode="auto">
          <a:xfrm>
            <a:off x="5280025" y="2860675"/>
            <a:ext cx="1262063" cy="982663"/>
            <a:chOff x="1538" y="1802"/>
            <a:chExt cx="795" cy="619"/>
          </a:xfrm>
        </p:grpSpPr>
        <p:sp>
          <p:nvSpPr>
            <p:cNvPr id="28822" name="Freeform 195"/>
            <p:cNvSpPr>
              <a:spLocks/>
            </p:cNvSpPr>
            <p:nvPr/>
          </p:nvSpPr>
          <p:spPr bwMode="auto">
            <a:xfrm>
              <a:off x="1538" y="1802"/>
              <a:ext cx="1" cy="615"/>
            </a:xfrm>
            <a:custGeom>
              <a:avLst/>
              <a:gdLst>
                <a:gd name="T0" fmla="*/ 0 w 2"/>
                <a:gd name="T1" fmla="*/ 0 h 1256"/>
                <a:gd name="T2" fmla="*/ 1 w 2"/>
                <a:gd name="T3" fmla="*/ 4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8823" name="Freeform 196"/>
            <p:cNvSpPr>
              <a:spLocks/>
            </p:cNvSpPr>
            <p:nvPr/>
          </p:nvSpPr>
          <p:spPr bwMode="auto">
            <a:xfrm>
              <a:off x="2332" y="2243"/>
              <a:ext cx="1" cy="174"/>
            </a:xfrm>
            <a:custGeom>
              <a:avLst/>
              <a:gdLst>
                <a:gd name="T0" fmla="*/ 0 w 2"/>
                <a:gd name="T1" fmla="*/ 0 h 356"/>
                <a:gd name="T2" fmla="*/ 1 w 2"/>
                <a:gd name="T3" fmla="*/ 1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8824" name="Line 197"/>
            <p:cNvSpPr>
              <a:spLocks noChangeShapeType="1"/>
            </p:cNvSpPr>
            <p:nvPr/>
          </p:nvSpPr>
          <p:spPr bwMode="auto">
            <a:xfrm>
              <a:off x="1538" y="2421"/>
              <a:ext cx="794" cy="0"/>
            </a:xfrm>
            <a:prstGeom prst="line">
              <a:avLst/>
            </a:prstGeom>
            <a:noFill/>
            <a:ln w="38100">
              <a:solidFill>
                <a:srgbClr val="3333FF"/>
              </a:solidFill>
              <a:round/>
              <a:headEnd/>
              <a:tailEnd/>
            </a:ln>
          </p:spPr>
          <p:txBody>
            <a:bodyPr/>
            <a:lstStyle/>
            <a:p>
              <a:endParaRPr lang="en-US">
                <a:solidFill>
                  <a:srgbClr val="000000"/>
                </a:solidFill>
              </a:endParaRPr>
            </a:p>
          </p:txBody>
        </p:sp>
      </p:grpSp>
      <p:grpSp>
        <p:nvGrpSpPr>
          <p:cNvPr id="16" name="Group 201"/>
          <p:cNvGrpSpPr>
            <a:grpSpLocks/>
          </p:cNvGrpSpPr>
          <p:nvPr/>
        </p:nvGrpSpPr>
        <p:grpSpPr bwMode="auto">
          <a:xfrm>
            <a:off x="2447925" y="5135563"/>
            <a:ext cx="1270000" cy="985837"/>
            <a:chOff x="1542" y="3235"/>
            <a:chExt cx="800" cy="621"/>
          </a:xfrm>
        </p:grpSpPr>
        <p:sp>
          <p:nvSpPr>
            <p:cNvPr id="28819" name="Freeform 202"/>
            <p:cNvSpPr>
              <a:spLocks/>
            </p:cNvSpPr>
            <p:nvPr/>
          </p:nvSpPr>
          <p:spPr bwMode="auto">
            <a:xfrm>
              <a:off x="1542" y="3235"/>
              <a:ext cx="5" cy="617"/>
            </a:xfrm>
            <a:custGeom>
              <a:avLst/>
              <a:gdLst>
                <a:gd name="T0" fmla="*/ 1 w 10"/>
                <a:gd name="T1" fmla="*/ 0 h 1256"/>
                <a:gd name="T2" fmla="*/ 0 w 10"/>
                <a:gd name="T3" fmla="*/ 4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8820" name="Freeform 203"/>
            <p:cNvSpPr>
              <a:spLocks/>
            </p:cNvSpPr>
            <p:nvPr/>
          </p:nvSpPr>
          <p:spPr bwMode="auto">
            <a:xfrm>
              <a:off x="2342" y="3677"/>
              <a:ext cx="0" cy="173"/>
            </a:xfrm>
            <a:custGeom>
              <a:avLst/>
              <a:gdLst>
                <a:gd name="T0" fmla="*/ 0 w 1"/>
                <a:gd name="T1" fmla="*/ 0 h 351"/>
                <a:gd name="T2" fmla="*/ 0 w 1"/>
                <a:gd name="T3" fmla="*/ 1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8821" name="Line 204"/>
            <p:cNvSpPr>
              <a:spLocks noChangeShapeType="1"/>
            </p:cNvSpPr>
            <p:nvPr/>
          </p:nvSpPr>
          <p:spPr bwMode="auto">
            <a:xfrm>
              <a:off x="1547" y="3856"/>
              <a:ext cx="795" cy="0"/>
            </a:xfrm>
            <a:prstGeom prst="line">
              <a:avLst/>
            </a:prstGeom>
            <a:noFill/>
            <a:ln w="38100">
              <a:solidFill>
                <a:srgbClr val="3333FF"/>
              </a:solidFill>
              <a:round/>
              <a:headEnd/>
              <a:tailEnd/>
            </a:ln>
          </p:spPr>
          <p:txBody>
            <a:bodyPr/>
            <a:lstStyle/>
            <a:p>
              <a:endParaRPr lang="en-US">
                <a:solidFill>
                  <a:srgbClr val="000000"/>
                </a:solidFill>
              </a:endParaRPr>
            </a:p>
          </p:txBody>
        </p:sp>
      </p:grpSp>
      <p:grpSp>
        <p:nvGrpSpPr>
          <p:cNvPr id="17" name="Group 205"/>
          <p:cNvGrpSpPr>
            <a:grpSpLocks/>
          </p:cNvGrpSpPr>
          <p:nvPr/>
        </p:nvGrpSpPr>
        <p:grpSpPr bwMode="auto">
          <a:xfrm>
            <a:off x="2455863" y="4157663"/>
            <a:ext cx="2054225" cy="836612"/>
            <a:chOff x="1547" y="2619"/>
            <a:chExt cx="1294" cy="527"/>
          </a:xfrm>
        </p:grpSpPr>
        <p:sp>
          <p:nvSpPr>
            <p:cNvPr id="28814" name="Line 206"/>
            <p:cNvSpPr>
              <a:spLocks noChangeShapeType="1"/>
            </p:cNvSpPr>
            <p:nvPr/>
          </p:nvSpPr>
          <p:spPr bwMode="auto">
            <a:xfrm>
              <a:off x="1547" y="2620"/>
              <a:ext cx="795"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28815" name="Freeform 207"/>
            <p:cNvSpPr>
              <a:spLocks/>
            </p:cNvSpPr>
            <p:nvPr/>
          </p:nvSpPr>
          <p:spPr bwMode="auto">
            <a:xfrm>
              <a:off x="2342" y="2619"/>
              <a:ext cx="0" cy="157"/>
            </a:xfrm>
            <a:custGeom>
              <a:avLst/>
              <a:gdLst>
                <a:gd name="T0" fmla="*/ 0 w 1"/>
                <a:gd name="T1" fmla="*/ 0 h 320"/>
                <a:gd name="T2" fmla="*/ 0 w 1"/>
                <a:gd name="T3" fmla="*/ 1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16" name="Freeform 208"/>
            <p:cNvSpPr>
              <a:spLocks/>
            </p:cNvSpPr>
            <p:nvPr/>
          </p:nvSpPr>
          <p:spPr bwMode="auto">
            <a:xfrm>
              <a:off x="1547" y="2619"/>
              <a:ext cx="0" cy="527"/>
            </a:xfrm>
            <a:custGeom>
              <a:avLst/>
              <a:gdLst>
                <a:gd name="T0" fmla="*/ 0 w 1"/>
                <a:gd name="T1" fmla="*/ 0 h 1076"/>
                <a:gd name="T2" fmla="*/ 0 w 1"/>
                <a:gd name="T3" fmla="*/ 3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17" name="Freeform 209"/>
            <p:cNvSpPr>
              <a:spLocks/>
            </p:cNvSpPr>
            <p:nvPr/>
          </p:nvSpPr>
          <p:spPr bwMode="auto">
            <a:xfrm>
              <a:off x="2839" y="2689"/>
              <a:ext cx="2" cy="80"/>
            </a:xfrm>
            <a:custGeom>
              <a:avLst/>
              <a:gdLst>
                <a:gd name="T0" fmla="*/ 1 w 3"/>
                <a:gd name="T1" fmla="*/ 0 h 165"/>
                <a:gd name="T2" fmla="*/ 0 w 3"/>
                <a:gd name="T3" fmla="*/ 0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18" name="Freeform 210"/>
            <p:cNvSpPr>
              <a:spLocks/>
            </p:cNvSpPr>
            <p:nvPr/>
          </p:nvSpPr>
          <p:spPr bwMode="auto">
            <a:xfrm>
              <a:off x="2341" y="2691"/>
              <a:ext cx="498" cy="2"/>
            </a:xfrm>
            <a:custGeom>
              <a:avLst/>
              <a:gdLst>
                <a:gd name="T0" fmla="*/ 0 w 1017"/>
                <a:gd name="T1" fmla="*/ 0 h 3"/>
                <a:gd name="T2" fmla="*/ 3 w 1017"/>
                <a:gd name="T3" fmla="*/ 1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grpSp>
        <p:nvGrpSpPr>
          <p:cNvPr id="18" name="Group 211"/>
          <p:cNvGrpSpPr>
            <a:grpSpLocks/>
          </p:cNvGrpSpPr>
          <p:nvPr/>
        </p:nvGrpSpPr>
        <p:grpSpPr bwMode="auto">
          <a:xfrm>
            <a:off x="3716338" y="4748213"/>
            <a:ext cx="790575" cy="742950"/>
            <a:chOff x="2341" y="2991"/>
            <a:chExt cx="498" cy="468"/>
          </a:xfrm>
        </p:grpSpPr>
        <p:sp>
          <p:nvSpPr>
            <p:cNvPr id="28811" name="Freeform 212"/>
            <p:cNvSpPr>
              <a:spLocks/>
            </p:cNvSpPr>
            <p:nvPr/>
          </p:nvSpPr>
          <p:spPr bwMode="auto">
            <a:xfrm>
              <a:off x="2341" y="2991"/>
              <a:ext cx="1" cy="468"/>
            </a:xfrm>
            <a:custGeom>
              <a:avLst/>
              <a:gdLst>
                <a:gd name="T0" fmla="*/ 0 w 3"/>
                <a:gd name="T1" fmla="*/ 0 h 951"/>
                <a:gd name="T2" fmla="*/ 0 w 3"/>
                <a:gd name="T3" fmla="*/ 3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12" name="Freeform 213"/>
            <p:cNvSpPr>
              <a:spLocks/>
            </p:cNvSpPr>
            <p:nvPr/>
          </p:nvSpPr>
          <p:spPr bwMode="auto">
            <a:xfrm>
              <a:off x="2839" y="3056"/>
              <a:ext cx="0" cy="94"/>
            </a:xfrm>
            <a:custGeom>
              <a:avLst/>
              <a:gdLst>
                <a:gd name="T0" fmla="*/ 0 w 1"/>
                <a:gd name="T1" fmla="*/ 0 h 190"/>
                <a:gd name="T2" fmla="*/ 0 w 1"/>
                <a:gd name="T3" fmla="*/ 0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13" name="Freeform 214"/>
            <p:cNvSpPr>
              <a:spLocks/>
            </p:cNvSpPr>
            <p:nvPr/>
          </p:nvSpPr>
          <p:spPr bwMode="auto">
            <a:xfrm>
              <a:off x="2341" y="3147"/>
              <a:ext cx="498" cy="1"/>
            </a:xfrm>
            <a:custGeom>
              <a:avLst/>
              <a:gdLst>
                <a:gd name="T0" fmla="*/ 0 w 1017"/>
                <a:gd name="T1" fmla="*/ 0 h 1"/>
                <a:gd name="T2" fmla="*/ 3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grpSp>
        <p:nvGrpSpPr>
          <p:cNvPr id="19" name="Group 217"/>
          <p:cNvGrpSpPr>
            <a:grpSpLocks/>
          </p:cNvGrpSpPr>
          <p:nvPr/>
        </p:nvGrpSpPr>
        <p:grpSpPr bwMode="auto">
          <a:xfrm>
            <a:off x="5249863" y="5135563"/>
            <a:ext cx="1270000" cy="985837"/>
            <a:chOff x="1542" y="3235"/>
            <a:chExt cx="800" cy="621"/>
          </a:xfrm>
        </p:grpSpPr>
        <p:sp>
          <p:nvSpPr>
            <p:cNvPr id="28808" name="Freeform 218"/>
            <p:cNvSpPr>
              <a:spLocks/>
            </p:cNvSpPr>
            <p:nvPr/>
          </p:nvSpPr>
          <p:spPr bwMode="auto">
            <a:xfrm>
              <a:off x="1542" y="3235"/>
              <a:ext cx="5" cy="617"/>
            </a:xfrm>
            <a:custGeom>
              <a:avLst/>
              <a:gdLst>
                <a:gd name="T0" fmla="*/ 1 w 10"/>
                <a:gd name="T1" fmla="*/ 0 h 1256"/>
                <a:gd name="T2" fmla="*/ 0 w 10"/>
                <a:gd name="T3" fmla="*/ 4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8809" name="Freeform 219"/>
            <p:cNvSpPr>
              <a:spLocks/>
            </p:cNvSpPr>
            <p:nvPr/>
          </p:nvSpPr>
          <p:spPr bwMode="auto">
            <a:xfrm>
              <a:off x="2342" y="3677"/>
              <a:ext cx="0" cy="173"/>
            </a:xfrm>
            <a:custGeom>
              <a:avLst/>
              <a:gdLst>
                <a:gd name="T0" fmla="*/ 0 w 1"/>
                <a:gd name="T1" fmla="*/ 0 h 351"/>
                <a:gd name="T2" fmla="*/ 0 w 1"/>
                <a:gd name="T3" fmla="*/ 1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8810" name="Line 220"/>
            <p:cNvSpPr>
              <a:spLocks noChangeShapeType="1"/>
            </p:cNvSpPr>
            <p:nvPr/>
          </p:nvSpPr>
          <p:spPr bwMode="auto">
            <a:xfrm>
              <a:off x="1547" y="3856"/>
              <a:ext cx="795" cy="0"/>
            </a:xfrm>
            <a:prstGeom prst="line">
              <a:avLst/>
            </a:prstGeom>
            <a:noFill/>
            <a:ln w="38100">
              <a:solidFill>
                <a:srgbClr val="3333FF"/>
              </a:solidFill>
              <a:round/>
              <a:headEnd/>
              <a:tailEnd/>
            </a:ln>
          </p:spPr>
          <p:txBody>
            <a:bodyPr/>
            <a:lstStyle/>
            <a:p>
              <a:endParaRPr lang="en-US">
                <a:solidFill>
                  <a:srgbClr val="000000"/>
                </a:solidFill>
              </a:endParaRPr>
            </a:p>
          </p:txBody>
        </p:sp>
      </p:grpSp>
      <p:grpSp>
        <p:nvGrpSpPr>
          <p:cNvPr id="20" name="Group 221"/>
          <p:cNvGrpSpPr>
            <a:grpSpLocks/>
          </p:cNvGrpSpPr>
          <p:nvPr/>
        </p:nvGrpSpPr>
        <p:grpSpPr bwMode="auto">
          <a:xfrm>
            <a:off x="5257800" y="4157663"/>
            <a:ext cx="2054225" cy="836612"/>
            <a:chOff x="1547" y="2619"/>
            <a:chExt cx="1294" cy="527"/>
          </a:xfrm>
        </p:grpSpPr>
        <p:sp>
          <p:nvSpPr>
            <p:cNvPr id="28803" name="Line 222"/>
            <p:cNvSpPr>
              <a:spLocks noChangeShapeType="1"/>
            </p:cNvSpPr>
            <p:nvPr/>
          </p:nvSpPr>
          <p:spPr bwMode="auto">
            <a:xfrm>
              <a:off x="1547" y="2620"/>
              <a:ext cx="795"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28804" name="Freeform 223"/>
            <p:cNvSpPr>
              <a:spLocks/>
            </p:cNvSpPr>
            <p:nvPr/>
          </p:nvSpPr>
          <p:spPr bwMode="auto">
            <a:xfrm>
              <a:off x="2342" y="2619"/>
              <a:ext cx="0" cy="157"/>
            </a:xfrm>
            <a:custGeom>
              <a:avLst/>
              <a:gdLst>
                <a:gd name="T0" fmla="*/ 0 w 1"/>
                <a:gd name="T1" fmla="*/ 0 h 320"/>
                <a:gd name="T2" fmla="*/ 0 w 1"/>
                <a:gd name="T3" fmla="*/ 1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05" name="Freeform 224"/>
            <p:cNvSpPr>
              <a:spLocks/>
            </p:cNvSpPr>
            <p:nvPr/>
          </p:nvSpPr>
          <p:spPr bwMode="auto">
            <a:xfrm>
              <a:off x="1547" y="2619"/>
              <a:ext cx="0" cy="527"/>
            </a:xfrm>
            <a:custGeom>
              <a:avLst/>
              <a:gdLst>
                <a:gd name="T0" fmla="*/ 0 w 1"/>
                <a:gd name="T1" fmla="*/ 0 h 1076"/>
                <a:gd name="T2" fmla="*/ 0 w 1"/>
                <a:gd name="T3" fmla="*/ 3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06" name="Freeform 225"/>
            <p:cNvSpPr>
              <a:spLocks/>
            </p:cNvSpPr>
            <p:nvPr/>
          </p:nvSpPr>
          <p:spPr bwMode="auto">
            <a:xfrm>
              <a:off x="2839" y="2689"/>
              <a:ext cx="2" cy="80"/>
            </a:xfrm>
            <a:custGeom>
              <a:avLst/>
              <a:gdLst>
                <a:gd name="T0" fmla="*/ 1 w 3"/>
                <a:gd name="T1" fmla="*/ 0 h 165"/>
                <a:gd name="T2" fmla="*/ 0 w 3"/>
                <a:gd name="T3" fmla="*/ 0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07" name="Freeform 226"/>
            <p:cNvSpPr>
              <a:spLocks/>
            </p:cNvSpPr>
            <p:nvPr/>
          </p:nvSpPr>
          <p:spPr bwMode="auto">
            <a:xfrm>
              <a:off x="2341" y="2691"/>
              <a:ext cx="498" cy="2"/>
            </a:xfrm>
            <a:custGeom>
              <a:avLst/>
              <a:gdLst>
                <a:gd name="T0" fmla="*/ 0 w 1017"/>
                <a:gd name="T1" fmla="*/ 0 h 3"/>
                <a:gd name="T2" fmla="*/ 3 w 1017"/>
                <a:gd name="T3" fmla="*/ 1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grpSp>
        <p:nvGrpSpPr>
          <p:cNvPr id="21" name="Group 227"/>
          <p:cNvGrpSpPr>
            <a:grpSpLocks/>
          </p:cNvGrpSpPr>
          <p:nvPr/>
        </p:nvGrpSpPr>
        <p:grpSpPr bwMode="auto">
          <a:xfrm>
            <a:off x="6469063" y="4748213"/>
            <a:ext cx="890587" cy="742950"/>
            <a:chOff x="2310" y="2991"/>
            <a:chExt cx="561" cy="468"/>
          </a:xfrm>
        </p:grpSpPr>
        <p:grpSp>
          <p:nvGrpSpPr>
            <p:cNvPr id="28794" name="Group 228"/>
            <p:cNvGrpSpPr>
              <a:grpSpLocks/>
            </p:cNvGrpSpPr>
            <p:nvPr/>
          </p:nvGrpSpPr>
          <p:grpSpPr bwMode="auto">
            <a:xfrm>
              <a:off x="2341" y="2991"/>
              <a:ext cx="498" cy="468"/>
              <a:chOff x="2341" y="2991"/>
              <a:chExt cx="498" cy="468"/>
            </a:xfrm>
          </p:grpSpPr>
          <p:sp>
            <p:nvSpPr>
              <p:cNvPr id="28800" name="Freeform 229"/>
              <p:cNvSpPr>
                <a:spLocks/>
              </p:cNvSpPr>
              <p:nvPr/>
            </p:nvSpPr>
            <p:spPr bwMode="auto">
              <a:xfrm>
                <a:off x="2341" y="2991"/>
                <a:ext cx="1" cy="468"/>
              </a:xfrm>
              <a:custGeom>
                <a:avLst/>
                <a:gdLst>
                  <a:gd name="T0" fmla="*/ 0 w 3"/>
                  <a:gd name="T1" fmla="*/ 0 h 951"/>
                  <a:gd name="T2" fmla="*/ 0 w 3"/>
                  <a:gd name="T3" fmla="*/ 3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01" name="Freeform 230"/>
              <p:cNvSpPr>
                <a:spLocks/>
              </p:cNvSpPr>
              <p:nvPr/>
            </p:nvSpPr>
            <p:spPr bwMode="auto">
              <a:xfrm>
                <a:off x="2839" y="3056"/>
                <a:ext cx="0" cy="94"/>
              </a:xfrm>
              <a:custGeom>
                <a:avLst/>
                <a:gdLst>
                  <a:gd name="T0" fmla="*/ 0 w 1"/>
                  <a:gd name="T1" fmla="*/ 0 h 190"/>
                  <a:gd name="T2" fmla="*/ 0 w 1"/>
                  <a:gd name="T3" fmla="*/ 0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8802" name="Freeform 231"/>
              <p:cNvSpPr>
                <a:spLocks/>
              </p:cNvSpPr>
              <p:nvPr/>
            </p:nvSpPr>
            <p:spPr bwMode="auto">
              <a:xfrm>
                <a:off x="2341" y="3147"/>
                <a:ext cx="498" cy="1"/>
              </a:xfrm>
              <a:custGeom>
                <a:avLst/>
                <a:gdLst>
                  <a:gd name="T0" fmla="*/ 0 w 1017"/>
                  <a:gd name="T1" fmla="*/ 0 h 1"/>
                  <a:gd name="T2" fmla="*/ 3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sp>
          <p:nvSpPr>
            <p:cNvPr id="28795" name="Rectangle 232"/>
            <p:cNvSpPr>
              <a:spLocks noChangeArrowheads="1"/>
            </p:cNvSpPr>
            <p:nvPr/>
          </p:nvSpPr>
          <p:spPr bwMode="auto">
            <a:xfrm>
              <a:off x="2310" y="2991"/>
              <a:ext cx="64" cy="466"/>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28796" name="Rectangle 233"/>
            <p:cNvSpPr>
              <a:spLocks noChangeArrowheads="1"/>
            </p:cNvSpPr>
            <p:nvPr/>
          </p:nvSpPr>
          <p:spPr bwMode="auto">
            <a:xfrm>
              <a:off x="2807" y="3055"/>
              <a:ext cx="64" cy="129"/>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28797" name="Rectangle 234"/>
            <p:cNvSpPr>
              <a:spLocks noChangeArrowheads="1"/>
            </p:cNvSpPr>
            <p:nvPr/>
          </p:nvSpPr>
          <p:spPr bwMode="auto">
            <a:xfrm rot="5400000">
              <a:off x="2557" y="2899"/>
              <a:ext cx="64" cy="508"/>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28798" name="Rectangle 235"/>
            <p:cNvSpPr>
              <a:spLocks noChangeArrowheads="1"/>
            </p:cNvSpPr>
            <p:nvPr/>
          </p:nvSpPr>
          <p:spPr bwMode="auto">
            <a:xfrm>
              <a:off x="2814" y="3075"/>
              <a:ext cx="42" cy="107"/>
            </a:xfrm>
            <a:prstGeom prst="rect">
              <a:avLst/>
            </a:prstGeom>
            <a:solidFill>
              <a:srgbClr val="FFFF00"/>
            </a:solidFill>
            <a:ln w="9525" algn="ctr">
              <a:noFill/>
              <a:miter lim="800000"/>
              <a:headEnd/>
              <a:tailEnd/>
            </a:ln>
          </p:spPr>
          <p:txBody>
            <a:bodyPr anchor="ctr">
              <a:spAutoFit/>
            </a:bodyPr>
            <a:lstStyle/>
            <a:p>
              <a:endParaRPr lang="en-US">
                <a:solidFill>
                  <a:srgbClr val="000000"/>
                </a:solidFill>
              </a:endParaRPr>
            </a:p>
          </p:txBody>
        </p:sp>
        <p:sp>
          <p:nvSpPr>
            <p:cNvPr id="28799" name="Rectangle 236"/>
            <p:cNvSpPr>
              <a:spLocks noChangeArrowheads="1"/>
            </p:cNvSpPr>
            <p:nvPr/>
          </p:nvSpPr>
          <p:spPr bwMode="auto">
            <a:xfrm>
              <a:off x="2326" y="3097"/>
              <a:ext cx="46" cy="107"/>
            </a:xfrm>
            <a:prstGeom prst="rect">
              <a:avLst/>
            </a:prstGeom>
            <a:solidFill>
              <a:srgbClr val="FFFF00"/>
            </a:solidFill>
            <a:ln w="9525" algn="ctr">
              <a:noFill/>
              <a:miter lim="800000"/>
              <a:headEnd/>
              <a:tailEnd/>
            </a:ln>
          </p:spPr>
          <p:txBody>
            <a:bodyPr anchor="ctr">
              <a:spAutoFit/>
            </a:bodyPr>
            <a:lstStyle/>
            <a:p>
              <a:endParaRPr lang="en-US">
                <a:solidFill>
                  <a:srgbClr val="000000"/>
                </a:solidFill>
              </a:endParaRPr>
            </a:p>
          </p:txBody>
        </p:sp>
      </p:grpSp>
      <p:pic>
        <p:nvPicPr>
          <p:cNvPr id="478448" name="Picture 240" descr="j0425822[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78475" y="4281488"/>
            <a:ext cx="1733550" cy="1924050"/>
          </a:xfrm>
          <a:prstGeom prst="rect">
            <a:avLst/>
          </a:prstGeom>
          <a:noFill/>
          <a:ln w="9525">
            <a:noFill/>
            <a:miter lim="800000"/>
            <a:headEnd/>
            <a:tailEnd/>
          </a:ln>
        </p:spPr>
      </p:pic>
    </p:spTree>
    <p:extLst>
      <p:ext uri="{BB962C8B-B14F-4D97-AF65-F5344CB8AC3E}">
        <p14:creationId xmlns:p14="http://schemas.microsoft.com/office/powerpoint/2010/main" val="1061864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78217"/>
                                        </p:tgtEl>
                                        <p:attrNameLst>
                                          <p:attrName>style.visibility</p:attrName>
                                        </p:attrNameLst>
                                      </p:cBhvr>
                                      <p:to>
                                        <p:strVal val="visible"/>
                                      </p:to>
                                    </p:set>
                                    <p:anim calcmode="lin" valueType="num">
                                      <p:cBhvr>
                                        <p:cTn id="7" dur="500" fill="hold"/>
                                        <p:tgtEl>
                                          <p:spTgt spid="478217"/>
                                        </p:tgtEl>
                                        <p:attrNameLst>
                                          <p:attrName>ppt_w</p:attrName>
                                        </p:attrNameLst>
                                      </p:cBhvr>
                                      <p:tavLst>
                                        <p:tav tm="0">
                                          <p:val>
                                            <p:fltVal val="0"/>
                                          </p:val>
                                        </p:tav>
                                        <p:tav tm="100000">
                                          <p:val>
                                            <p:strVal val="#ppt_w"/>
                                          </p:val>
                                        </p:tav>
                                      </p:tavLst>
                                    </p:anim>
                                    <p:anim calcmode="lin" valueType="num">
                                      <p:cBhvr>
                                        <p:cTn id="8" dur="500" fill="hold"/>
                                        <p:tgtEl>
                                          <p:spTgt spid="47821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iterate type="lt">
                                    <p:tmPct val="5000"/>
                                  </p:iterate>
                                  <p:childTnLst>
                                    <p:set>
                                      <p:cBhvr>
                                        <p:cTn id="39" dur="1" fill="hold">
                                          <p:stCondLst>
                                            <p:cond delay="0"/>
                                          </p:stCondLst>
                                        </p:cTn>
                                        <p:tgtEl>
                                          <p:spTgt spid="478447"/>
                                        </p:tgtEl>
                                        <p:attrNameLst>
                                          <p:attrName>style.visibility</p:attrName>
                                        </p:attrNameLst>
                                      </p:cBhvr>
                                      <p:to>
                                        <p:strVal val="visible"/>
                                      </p:to>
                                    </p:set>
                                    <p:anim calcmode="lin" valueType="num">
                                      <p:cBhvr>
                                        <p:cTn id="40" dur="1000" fill="hold"/>
                                        <p:tgtEl>
                                          <p:spTgt spid="478447"/>
                                        </p:tgtEl>
                                        <p:attrNameLst>
                                          <p:attrName>ppt_w</p:attrName>
                                        </p:attrNameLst>
                                      </p:cBhvr>
                                      <p:tavLst>
                                        <p:tav tm="0">
                                          <p:val>
                                            <p:fltVal val="0"/>
                                          </p:val>
                                        </p:tav>
                                        <p:tav tm="100000">
                                          <p:val>
                                            <p:strVal val="#ppt_w"/>
                                          </p:val>
                                        </p:tav>
                                      </p:tavLst>
                                    </p:anim>
                                    <p:anim calcmode="lin" valueType="num">
                                      <p:cBhvr>
                                        <p:cTn id="41" dur="1000" fill="hold"/>
                                        <p:tgtEl>
                                          <p:spTgt spid="478447"/>
                                        </p:tgtEl>
                                        <p:attrNameLst>
                                          <p:attrName>ppt_h</p:attrName>
                                        </p:attrNameLst>
                                      </p:cBhvr>
                                      <p:tavLst>
                                        <p:tav tm="0">
                                          <p:val>
                                            <p:fltVal val="0"/>
                                          </p:val>
                                        </p:tav>
                                        <p:tav tm="100000">
                                          <p:val>
                                            <p:strVal val="#ppt_h"/>
                                          </p:val>
                                        </p:tav>
                                      </p:tavLst>
                                    </p:anim>
                                    <p:anim calcmode="lin" valueType="num">
                                      <p:cBhvr>
                                        <p:cTn id="42" dur="1000" fill="hold"/>
                                        <p:tgtEl>
                                          <p:spTgt spid="478447"/>
                                        </p:tgtEl>
                                        <p:attrNameLst>
                                          <p:attrName>style.rotation</p:attrName>
                                        </p:attrNameLst>
                                      </p:cBhvr>
                                      <p:tavLst>
                                        <p:tav tm="0">
                                          <p:val>
                                            <p:fltVal val="90"/>
                                          </p:val>
                                        </p:tav>
                                        <p:tav tm="100000">
                                          <p:val>
                                            <p:fltVal val="0"/>
                                          </p:val>
                                        </p:tav>
                                      </p:tavLst>
                                    </p:anim>
                                    <p:animEffect transition="in" filter="fade">
                                      <p:cBhvr>
                                        <p:cTn id="43" dur="1000"/>
                                        <p:tgtEl>
                                          <p:spTgt spid="47844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0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iterate type="lt">
                                    <p:tmPct val="5000"/>
                                  </p:iterate>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fltVal val="0"/>
                                          </p:val>
                                        </p:tav>
                                        <p:tav tm="100000">
                                          <p:val>
                                            <p:strVal val="#ppt_w"/>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anim calcmode="lin" valueType="num">
                                      <p:cBhvr>
                                        <p:cTn id="63" dur="1000" fill="hold"/>
                                        <p:tgtEl>
                                          <p:spTgt spid="8"/>
                                        </p:tgtEl>
                                        <p:attrNameLst>
                                          <p:attrName>style.rotation</p:attrName>
                                        </p:attrNameLst>
                                      </p:cBhvr>
                                      <p:tavLst>
                                        <p:tav tm="0">
                                          <p:val>
                                            <p:fltVal val="90"/>
                                          </p:val>
                                        </p:tav>
                                        <p:tav tm="100000">
                                          <p:val>
                                            <p:fltVal val="0"/>
                                          </p:val>
                                        </p:tav>
                                      </p:tavLst>
                                    </p:anim>
                                    <p:animEffect transition="in" filter="fade">
                                      <p:cBhvr>
                                        <p:cTn id="64" dur="1000"/>
                                        <p:tgtEl>
                                          <p:spTgt spid="8"/>
                                        </p:tgtEl>
                                      </p:cBhvr>
                                    </p:animEffect>
                                  </p:childTnLst>
                                </p:cTn>
                              </p:par>
                              <p:par>
                                <p:cTn id="65" presetID="31" presetClass="entr" presetSubtype="0" fill="hold" nodeType="withEffect">
                                  <p:stCondLst>
                                    <p:cond delay="0"/>
                                  </p:stCondLst>
                                  <p:iterate type="lt">
                                    <p:tmPct val="5000"/>
                                  </p:iterate>
                                  <p:childTnLst>
                                    <p:set>
                                      <p:cBhvr>
                                        <p:cTn id="66" dur="1" fill="hold">
                                          <p:stCondLst>
                                            <p:cond delay="0"/>
                                          </p:stCondLst>
                                        </p:cTn>
                                        <p:tgtEl>
                                          <p:spTgt spid="7"/>
                                        </p:tgtEl>
                                        <p:attrNameLst>
                                          <p:attrName>style.visibility</p:attrName>
                                        </p:attrNameLst>
                                      </p:cBhvr>
                                      <p:to>
                                        <p:strVal val="visible"/>
                                      </p:to>
                                    </p:set>
                                    <p:anim calcmode="lin" valueType="num">
                                      <p:cBhvr>
                                        <p:cTn id="67" dur="1000" fill="hold"/>
                                        <p:tgtEl>
                                          <p:spTgt spid="7"/>
                                        </p:tgtEl>
                                        <p:attrNameLst>
                                          <p:attrName>ppt_w</p:attrName>
                                        </p:attrNameLst>
                                      </p:cBhvr>
                                      <p:tavLst>
                                        <p:tav tm="0">
                                          <p:val>
                                            <p:fltVal val="0"/>
                                          </p:val>
                                        </p:tav>
                                        <p:tav tm="100000">
                                          <p:val>
                                            <p:strVal val="#ppt_w"/>
                                          </p:val>
                                        </p:tav>
                                      </p:tavLst>
                                    </p:anim>
                                    <p:anim calcmode="lin" valueType="num">
                                      <p:cBhvr>
                                        <p:cTn id="68" dur="1000" fill="hold"/>
                                        <p:tgtEl>
                                          <p:spTgt spid="7"/>
                                        </p:tgtEl>
                                        <p:attrNameLst>
                                          <p:attrName>ppt_h</p:attrName>
                                        </p:attrNameLst>
                                      </p:cBhvr>
                                      <p:tavLst>
                                        <p:tav tm="0">
                                          <p:val>
                                            <p:fltVal val="0"/>
                                          </p:val>
                                        </p:tav>
                                        <p:tav tm="100000">
                                          <p:val>
                                            <p:strVal val="#ppt_h"/>
                                          </p:val>
                                        </p:tav>
                                      </p:tavLst>
                                    </p:anim>
                                    <p:anim calcmode="lin" valueType="num">
                                      <p:cBhvr>
                                        <p:cTn id="69" dur="1000" fill="hold"/>
                                        <p:tgtEl>
                                          <p:spTgt spid="7"/>
                                        </p:tgtEl>
                                        <p:attrNameLst>
                                          <p:attrName>style.rotation</p:attrName>
                                        </p:attrNameLst>
                                      </p:cBhvr>
                                      <p:tavLst>
                                        <p:tav tm="0">
                                          <p:val>
                                            <p:fltVal val="90"/>
                                          </p:val>
                                        </p:tav>
                                        <p:tav tm="100000">
                                          <p:val>
                                            <p:fltVal val="0"/>
                                          </p:val>
                                        </p:tav>
                                      </p:tavLst>
                                    </p:anim>
                                    <p:animEffect transition="in" filter="fade">
                                      <p:cBhvr>
                                        <p:cTn id="70" dur="10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iterate type="lt">
                                    <p:tmPct val="5000"/>
                                  </p:iterate>
                                  <p:childTnLst>
                                    <p:set>
                                      <p:cBhvr>
                                        <p:cTn id="74" dur="1" fill="hold">
                                          <p:stCondLst>
                                            <p:cond delay="0"/>
                                          </p:stCondLst>
                                        </p:cTn>
                                        <p:tgtEl>
                                          <p:spTgt spid="478408"/>
                                        </p:tgtEl>
                                        <p:attrNameLst>
                                          <p:attrName>style.visibility</p:attrName>
                                        </p:attrNameLst>
                                      </p:cBhvr>
                                      <p:to>
                                        <p:strVal val="visible"/>
                                      </p:to>
                                    </p:set>
                                    <p:anim calcmode="lin" valueType="num">
                                      <p:cBhvr>
                                        <p:cTn id="75" dur="1000" fill="hold"/>
                                        <p:tgtEl>
                                          <p:spTgt spid="478408"/>
                                        </p:tgtEl>
                                        <p:attrNameLst>
                                          <p:attrName>ppt_w</p:attrName>
                                        </p:attrNameLst>
                                      </p:cBhvr>
                                      <p:tavLst>
                                        <p:tav tm="0">
                                          <p:val>
                                            <p:fltVal val="0"/>
                                          </p:val>
                                        </p:tav>
                                        <p:tav tm="100000">
                                          <p:val>
                                            <p:strVal val="#ppt_w"/>
                                          </p:val>
                                        </p:tav>
                                      </p:tavLst>
                                    </p:anim>
                                    <p:anim calcmode="lin" valueType="num">
                                      <p:cBhvr>
                                        <p:cTn id="76" dur="1000" fill="hold"/>
                                        <p:tgtEl>
                                          <p:spTgt spid="478408"/>
                                        </p:tgtEl>
                                        <p:attrNameLst>
                                          <p:attrName>ppt_h</p:attrName>
                                        </p:attrNameLst>
                                      </p:cBhvr>
                                      <p:tavLst>
                                        <p:tav tm="0">
                                          <p:val>
                                            <p:fltVal val="0"/>
                                          </p:val>
                                        </p:tav>
                                        <p:tav tm="100000">
                                          <p:val>
                                            <p:strVal val="#ppt_h"/>
                                          </p:val>
                                        </p:tav>
                                      </p:tavLst>
                                    </p:anim>
                                    <p:anim calcmode="lin" valueType="num">
                                      <p:cBhvr>
                                        <p:cTn id="77" dur="1000" fill="hold"/>
                                        <p:tgtEl>
                                          <p:spTgt spid="478408"/>
                                        </p:tgtEl>
                                        <p:attrNameLst>
                                          <p:attrName>style.rotation</p:attrName>
                                        </p:attrNameLst>
                                      </p:cBhvr>
                                      <p:tavLst>
                                        <p:tav tm="0">
                                          <p:val>
                                            <p:fltVal val="90"/>
                                          </p:val>
                                        </p:tav>
                                        <p:tav tm="100000">
                                          <p:val>
                                            <p:fltVal val="0"/>
                                          </p:val>
                                        </p:tav>
                                      </p:tavLst>
                                    </p:anim>
                                    <p:animEffect transition="in" filter="fade">
                                      <p:cBhvr>
                                        <p:cTn id="78" dur="1000"/>
                                        <p:tgtEl>
                                          <p:spTgt spid="47840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2000"/>
                                        <p:tgtEl>
                                          <p:spTgt spid="17"/>
                                        </p:tgtEl>
                                      </p:cBhvr>
                                    </p:animEffect>
                                  </p:childTnLst>
                                </p:cTn>
                              </p:par>
                              <p:par>
                                <p:cTn id="84" presetID="10" presetClass="entr" presetSubtype="0"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20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20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iterate type="lt">
                                    <p:tmPct val="5000"/>
                                  </p:iterate>
                                  <p:childTnLst>
                                    <p:set>
                                      <p:cBhvr>
                                        <p:cTn id="95" dur="1" fill="hold">
                                          <p:stCondLst>
                                            <p:cond delay="0"/>
                                          </p:stCondLst>
                                        </p:cTn>
                                        <p:tgtEl>
                                          <p:spTgt spid="9"/>
                                        </p:tgtEl>
                                        <p:attrNameLst>
                                          <p:attrName>style.visibility</p:attrName>
                                        </p:attrNameLst>
                                      </p:cBhvr>
                                      <p:to>
                                        <p:strVal val="visible"/>
                                      </p:to>
                                    </p:set>
                                    <p:anim calcmode="lin" valueType="num">
                                      <p:cBhvr>
                                        <p:cTn id="96" dur="1000" fill="hold"/>
                                        <p:tgtEl>
                                          <p:spTgt spid="9"/>
                                        </p:tgtEl>
                                        <p:attrNameLst>
                                          <p:attrName>ppt_w</p:attrName>
                                        </p:attrNameLst>
                                      </p:cBhvr>
                                      <p:tavLst>
                                        <p:tav tm="0">
                                          <p:val>
                                            <p:fltVal val="0"/>
                                          </p:val>
                                        </p:tav>
                                        <p:tav tm="100000">
                                          <p:val>
                                            <p:strVal val="#ppt_w"/>
                                          </p:val>
                                        </p:tav>
                                      </p:tavLst>
                                    </p:anim>
                                    <p:anim calcmode="lin" valueType="num">
                                      <p:cBhvr>
                                        <p:cTn id="97" dur="1000" fill="hold"/>
                                        <p:tgtEl>
                                          <p:spTgt spid="9"/>
                                        </p:tgtEl>
                                        <p:attrNameLst>
                                          <p:attrName>ppt_h</p:attrName>
                                        </p:attrNameLst>
                                      </p:cBhvr>
                                      <p:tavLst>
                                        <p:tav tm="0">
                                          <p:val>
                                            <p:fltVal val="0"/>
                                          </p:val>
                                        </p:tav>
                                        <p:tav tm="100000">
                                          <p:val>
                                            <p:strVal val="#ppt_h"/>
                                          </p:val>
                                        </p:tav>
                                      </p:tavLst>
                                    </p:anim>
                                    <p:anim calcmode="lin" valueType="num">
                                      <p:cBhvr>
                                        <p:cTn id="98" dur="1000" fill="hold"/>
                                        <p:tgtEl>
                                          <p:spTgt spid="9"/>
                                        </p:tgtEl>
                                        <p:attrNameLst>
                                          <p:attrName>style.rotation</p:attrName>
                                        </p:attrNameLst>
                                      </p:cBhvr>
                                      <p:tavLst>
                                        <p:tav tm="0">
                                          <p:val>
                                            <p:fltVal val="90"/>
                                          </p:val>
                                        </p:tav>
                                        <p:tav tm="100000">
                                          <p:val>
                                            <p:fltVal val="0"/>
                                          </p:val>
                                        </p:tav>
                                      </p:tavLst>
                                    </p:anim>
                                    <p:animEffect transition="in" filter="fade">
                                      <p:cBhvr>
                                        <p:cTn id="99" dur="1000"/>
                                        <p:tgtEl>
                                          <p:spTgt spid="9"/>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nodeType="clickEffect">
                                  <p:stCondLst>
                                    <p:cond delay="0"/>
                                  </p:stCondLst>
                                  <p:iterate type="lt">
                                    <p:tmPct val="5000"/>
                                  </p:iterate>
                                  <p:childTnLst>
                                    <p:set>
                                      <p:cBhvr>
                                        <p:cTn id="103" dur="1" fill="hold">
                                          <p:stCondLst>
                                            <p:cond delay="0"/>
                                          </p:stCondLst>
                                        </p:cTn>
                                        <p:tgtEl>
                                          <p:spTgt spid="478424"/>
                                        </p:tgtEl>
                                        <p:attrNameLst>
                                          <p:attrName>style.visibility</p:attrName>
                                        </p:attrNameLst>
                                      </p:cBhvr>
                                      <p:to>
                                        <p:strVal val="visible"/>
                                      </p:to>
                                    </p:set>
                                    <p:anim calcmode="lin" valueType="num">
                                      <p:cBhvr>
                                        <p:cTn id="104" dur="1000" fill="hold"/>
                                        <p:tgtEl>
                                          <p:spTgt spid="478424"/>
                                        </p:tgtEl>
                                        <p:attrNameLst>
                                          <p:attrName>ppt_w</p:attrName>
                                        </p:attrNameLst>
                                      </p:cBhvr>
                                      <p:tavLst>
                                        <p:tav tm="0">
                                          <p:val>
                                            <p:fltVal val="0"/>
                                          </p:val>
                                        </p:tav>
                                        <p:tav tm="100000">
                                          <p:val>
                                            <p:strVal val="#ppt_w"/>
                                          </p:val>
                                        </p:tav>
                                      </p:tavLst>
                                    </p:anim>
                                    <p:anim calcmode="lin" valueType="num">
                                      <p:cBhvr>
                                        <p:cTn id="105" dur="1000" fill="hold"/>
                                        <p:tgtEl>
                                          <p:spTgt spid="478424"/>
                                        </p:tgtEl>
                                        <p:attrNameLst>
                                          <p:attrName>ppt_h</p:attrName>
                                        </p:attrNameLst>
                                      </p:cBhvr>
                                      <p:tavLst>
                                        <p:tav tm="0">
                                          <p:val>
                                            <p:fltVal val="0"/>
                                          </p:val>
                                        </p:tav>
                                        <p:tav tm="100000">
                                          <p:val>
                                            <p:strVal val="#ppt_h"/>
                                          </p:val>
                                        </p:tav>
                                      </p:tavLst>
                                    </p:anim>
                                    <p:anim calcmode="lin" valueType="num">
                                      <p:cBhvr>
                                        <p:cTn id="106" dur="1000" fill="hold"/>
                                        <p:tgtEl>
                                          <p:spTgt spid="478424"/>
                                        </p:tgtEl>
                                        <p:attrNameLst>
                                          <p:attrName>style.rotation</p:attrName>
                                        </p:attrNameLst>
                                      </p:cBhvr>
                                      <p:tavLst>
                                        <p:tav tm="0">
                                          <p:val>
                                            <p:fltVal val="90"/>
                                          </p:val>
                                        </p:tav>
                                        <p:tav tm="100000">
                                          <p:val>
                                            <p:fltVal val="0"/>
                                          </p:val>
                                        </p:tav>
                                      </p:tavLst>
                                    </p:anim>
                                    <p:animEffect transition="in" filter="fade">
                                      <p:cBhvr>
                                        <p:cTn id="107" dur="1000"/>
                                        <p:tgtEl>
                                          <p:spTgt spid="47842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2000"/>
                                        <p:tgtEl>
                                          <p:spTgt spid="20"/>
                                        </p:tgtEl>
                                      </p:cBhvr>
                                    </p:animEffect>
                                  </p:childTnLst>
                                </p:cTn>
                              </p:par>
                              <p:par>
                                <p:cTn id="113" presetID="10" presetClass="entr" presetSubtype="0" fill="hold" nodeType="with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200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20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nodeType="clickEffect">
                                  <p:stCondLst>
                                    <p:cond delay="0"/>
                                  </p:stCondLst>
                                  <p:iterate type="lt">
                                    <p:tmPct val="5000"/>
                                  </p:iterate>
                                  <p:childTnLst>
                                    <p:set>
                                      <p:cBhvr>
                                        <p:cTn id="124" dur="1" fill="hold">
                                          <p:stCondLst>
                                            <p:cond delay="0"/>
                                          </p:stCondLst>
                                        </p:cTn>
                                        <p:tgtEl>
                                          <p:spTgt spid="5"/>
                                        </p:tgtEl>
                                        <p:attrNameLst>
                                          <p:attrName>style.visibility</p:attrName>
                                        </p:attrNameLst>
                                      </p:cBhvr>
                                      <p:to>
                                        <p:strVal val="visible"/>
                                      </p:to>
                                    </p:set>
                                    <p:anim calcmode="lin" valueType="num">
                                      <p:cBhvr>
                                        <p:cTn id="125" dur="1000" fill="hold"/>
                                        <p:tgtEl>
                                          <p:spTgt spid="5"/>
                                        </p:tgtEl>
                                        <p:attrNameLst>
                                          <p:attrName>ppt_w</p:attrName>
                                        </p:attrNameLst>
                                      </p:cBhvr>
                                      <p:tavLst>
                                        <p:tav tm="0">
                                          <p:val>
                                            <p:fltVal val="0"/>
                                          </p:val>
                                        </p:tav>
                                        <p:tav tm="100000">
                                          <p:val>
                                            <p:strVal val="#ppt_w"/>
                                          </p:val>
                                        </p:tav>
                                      </p:tavLst>
                                    </p:anim>
                                    <p:anim calcmode="lin" valueType="num">
                                      <p:cBhvr>
                                        <p:cTn id="126" dur="1000" fill="hold"/>
                                        <p:tgtEl>
                                          <p:spTgt spid="5"/>
                                        </p:tgtEl>
                                        <p:attrNameLst>
                                          <p:attrName>ppt_h</p:attrName>
                                        </p:attrNameLst>
                                      </p:cBhvr>
                                      <p:tavLst>
                                        <p:tav tm="0">
                                          <p:val>
                                            <p:fltVal val="0"/>
                                          </p:val>
                                        </p:tav>
                                        <p:tav tm="100000">
                                          <p:val>
                                            <p:strVal val="#ppt_h"/>
                                          </p:val>
                                        </p:tav>
                                      </p:tavLst>
                                    </p:anim>
                                    <p:anim calcmode="lin" valueType="num">
                                      <p:cBhvr>
                                        <p:cTn id="127" dur="1000" fill="hold"/>
                                        <p:tgtEl>
                                          <p:spTgt spid="5"/>
                                        </p:tgtEl>
                                        <p:attrNameLst>
                                          <p:attrName>style.rotation</p:attrName>
                                        </p:attrNameLst>
                                      </p:cBhvr>
                                      <p:tavLst>
                                        <p:tav tm="0">
                                          <p:val>
                                            <p:fltVal val="90"/>
                                          </p:val>
                                        </p:tav>
                                        <p:tav tm="100000">
                                          <p:val>
                                            <p:fltVal val="0"/>
                                          </p:val>
                                        </p:tav>
                                      </p:tavLst>
                                    </p:anim>
                                    <p:animEffect transition="in" filter="fade">
                                      <p:cBhvr>
                                        <p:cTn id="128" dur="1000"/>
                                        <p:tgtEl>
                                          <p:spTgt spid="5"/>
                                        </p:tgtEl>
                                      </p:cBhvr>
                                    </p:animEffect>
                                  </p:childTnLst>
                                </p:cTn>
                              </p:par>
                              <p:par>
                                <p:cTn id="129" presetID="31" presetClass="entr" presetSubtype="0" fill="hold" nodeType="withEffect">
                                  <p:stCondLst>
                                    <p:cond delay="0"/>
                                  </p:stCondLst>
                                  <p:iterate type="lt">
                                    <p:tmPct val="5000"/>
                                  </p:iterate>
                                  <p:childTnLst>
                                    <p:set>
                                      <p:cBhvr>
                                        <p:cTn id="130" dur="1" fill="hold">
                                          <p:stCondLst>
                                            <p:cond delay="0"/>
                                          </p:stCondLst>
                                        </p:cTn>
                                        <p:tgtEl>
                                          <p:spTgt spid="6"/>
                                        </p:tgtEl>
                                        <p:attrNameLst>
                                          <p:attrName>style.visibility</p:attrName>
                                        </p:attrNameLst>
                                      </p:cBhvr>
                                      <p:to>
                                        <p:strVal val="visible"/>
                                      </p:to>
                                    </p:set>
                                    <p:anim calcmode="lin" valueType="num">
                                      <p:cBhvr>
                                        <p:cTn id="131" dur="1000" fill="hold"/>
                                        <p:tgtEl>
                                          <p:spTgt spid="6"/>
                                        </p:tgtEl>
                                        <p:attrNameLst>
                                          <p:attrName>ppt_w</p:attrName>
                                        </p:attrNameLst>
                                      </p:cBhvr>
                                      <p:tavLst>
                                        <p:tav tm="0">
                                          <p:val>
                                            <p:fltVal val="0"/>
                                          </p:val>
                                        </p:tav>
                                        <p:tav tm="100000">
                                          <p:val>
                                            <p:strVal val="#ppt_w"/>
                                          </p:val>
                                        </p:tav>
                                      </p:tavLst>
                                    </p:anim>
                                    <p:anim calcmode="lin" valueType="num">
                                      <p:cBhvr>
                                        <p:cTn id="132" dur="1000" fill="hold"/>
                                        <p:tgtEl>
                                          <p:spTgt spid="6"/>
                                        </p:tgtEl>
                                        <p:attrNameLst>
                                          <p:attrName>ppt_h</p:attrName>
                                        </p:attrNameLst>
                                      </p:cBhvr>
                                      <p:tavLst>
                                        <p:tav tm="0">
                                          <p:val>
                                            <p:fltVal val="0"/>
                                          </p:val>
                                        </p:tav>
                                        <p:tav tm="100000">
                                          <p:val>
                                            <p:strVal val="#ppt_h"/>
                                          </p:val>
                                        </p:tav>
                                      </p:tavLst>
                                    </p:anim>
                                    <p:anim calcmode="lin" valueType="num">
                                      <p:cBhvr>
                                        <p:cTn id="133" dur="1000" fill="hold"/>
                                        <p:tgtEl>
                                          <p:spTgt spid="6"/>
                                        </p:tgtEl>
                                        <p:attrNameLst>
                                          <p:attrName>style.rotation</p:attrName>
                                        </p:attrNameLst>
                                      </p:cBhvr>
                                      <p:tavLst>
                                        <p:tav tm="0">
                                          <p:val>
                                            <p:fltVal val="90"/>
                                          </p:val>
                                        </p:tav>
                                        <p:tav tm="100000">
                                          <p:val>
                                            <p:fltVal val="0"/>
                                          </p:val>
                                        </p:tav>
                                      </p:tavLst>
                                    </p:anim>
                                    <p:animEffect transition="in" filter="fade">
                                      <p:cBhvr>
                                        <p:cTn id="134" dur="1000"/>
                                        <p:tgtEl>
                                          <p:spTgt spid="6"/>
                                        </p:tgtEl>
                                      </p:cBhvr>
                                    </p:animEffec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nodeType="clickEffect">
                                  <p:stCondLst>
                                    <p:cond delay="0"/>
                                  </p:stCondLst>
                                  <p:iterate type="lt">
                                    <p:tmPct val="5000"/>
                                  </p:iterate>
                                  <p:childTnLst>
                                    <p:set>
                                      <p:cBhvr>
                                        <p:cTn id="138" dur="1" fill="hold">
                                          <p:stCondLst>
                                            <p:cond delay="0"/>
                                          </p:stCondLst>
                                        </p:cTn>
                                        <p:tgtEl>
                                          <p:spTgt spid="478448"/>
                                        </p:tgtEl>
                                        <p:attrNameLst>
                                          <p:attrName>style.visibility</p:attrName>
                                        </p:attrNameLst>
                                      </p:cBhvr>
                                      <p:to>
                                        <p:strVal val="visible"/>
                                      </p:to>
                                    </p:set>
                                    <p:anim calcmode="lin" valueType="num">
                                      <p:cBhvr>
                                        <p:cTn id="139" dur="1000" fill="hold"/>
                                        <p:tgtEl>
                                          <p:spTgt spid="478448"/>
                                        </p:tgtEl>
                                        <p:attrNameLst>
                                          <p:attrName>ppt_w</p:attrName>
                                        </p:attrNameLst>
                                      </p:cBhvr>
                                      <p:tavLst>
                                        <p:tav tm="0">
                                          <p:val>
                                            <p:fltVal val="0"/>
                                          </p:val>
                                        </p:tav>
                                        <p:tav tm="100000">
                                          <p:val>
                                            <p:strVal val="#ppt_w"/>
                                          </p:val>
                                        </p:tav>
                                      </p:tavLst>
                                    </p:anim>
                                    <p:anim calcmode="lin" valueType="num">
                                      <p:cBhvr>
                                        <p:cTn id="140" dur="1000" fill="hold"/>
                                        <p:tgtEl>
                                          <p:spTgt spid="478448"/>
                                        </p:tgtEl>
                                        <p:attrNameLst>
                                          <p:attrName>ppt_h</p:attrName>
                                        </p:attrNameLst>
                                      </p:cBhvr>
                                      <p:tavLst>
                                        <p:tav tm="0">
                                          <p:val>
                                            <p:fltVal val="0"/>
                                          </p:val>
                                        </p:tav>
                                        <p:tav tm="100000">
                                          <p:val>
                                            <p:strVal val="#ppt_h"/>
                                          </p:val>
                                        </p:tav>
                                      </p:tavLst>
                                    </p:anim>
                                    <p:anim calcmode="lin" valueType="num">
                                      <p:cBhvr>
                                        <p:cTn id="141" dur="1000" fill="hold"/>
                                        <p:tgtEl>
                                          <p:spTgt spid="478448"/>
                                        </p:tgtEl>
                                        <p:attrNameLst>
                                          <p:attrName>style.rotation</p:attrName>
                                        </p:attrNameLst>
                                      </p:cBhvr>
                                      <p:tavLst>
                                        <p:tav tm="0">
                                          <p:val>
                                            <p:fltVal val="90"/>
                                          </p:val>
                                        </p:tav>
                                        <p:tav tm="100000">
                                          <p:val>
                                            <p:fltVal val="0"/>
                                          </p:val>
                                        </p:tav>
                                      </p:tavLst>
                                    </p:anim>
                                    <p:animEffect transition="in" filter="fade">
                                      <p:cBhvr>
                                        <p:cTn id="142" dur="1000"/>
                                        <p:tgtEl>
                                          <p:spTgt spid="478448"/>
                                        </p:tgtEl>
                                      </p:cBhvr>
                                    </p:animEffect>
                                  </p:childTnLst>
                                </p:cTn>
                              </p:par>
                            </p:childTnLst>
                          </p:cTn>
                        </p:par>
                      </p:childTnLst>
                    </p:cTn>
                  </p:par>
                  <p:par>
                    <p:cTn id="143" fill="hold">
                      <p:stCondLst>
                        <p:cond delay="indefinite"/>
                      </p:stCondLst>
                      <p:childTnLst>
                        <p:par>
                          <p:cTn id="144" fill="hold">
                            <p:stCondLst>
                              <p:cond delay="0"/>
                            </p:stCondLst>
                            <p:childTnLst>
                              <p:par>
                                <p:cTn id="145" presetID="34" presetClass="entr" presetSubtype="0" fill="hold" grpId="0" nodeType="clickEffect">
                                  <p:stCondLst>
                                    <p:cond delay="0"/>
                                  </p:stCondLst>
                                  <p:childTnLst>
                                    <p:set>
                                      <p:cBhvr>
                                        <p:cTn id="146" dur="1" fill="hold">
                                          <p:stCondLst>
                                            <p:cond delay="0"/>
                                          </p:stCondLst>
                                        </p:cTn>
                                        <p:tgtEl>
                                          <p:spTgt spid="478359"/>
                                        </p:tgtEl>
                                        <p:attrNameLst>
                                          <p:attrName>style.visibility</p:attrName>
                                        </p:attrNameLst>
                                      </p:cBhvr>
                                      <p:to>
                                        <p:strVal val="visible"/>
                                      </p:to>
                                    </p:set>
                                    <p:anim from="(-#ppt_w/2)" to="(#ppt_x)" calcmode="lin" valueType="num">
                                      <p:cBhvr>
                                        <p:cTn id="147" dur="600" fill="hold">
                                          <p:stCondLst>
                                            <p:cond delay="0"/>
                                          </p:stCondLst>
                                        </p:cTn>
                                        <p:tgtEl>
                                          <p:spTgt spid="478359"/>
                                        </p:tgtEl>
                                        <p:attrNameLst>
                                          <p:attrName>ppt_x</p:attrName>
                                        </p:attrNameLst>
                                      </p:cBhvr>
                                    </p:anim>
                                    <p:anim from="0" to="-1.0" calcmode="lin" valueType="num">
                                      <p:cBhvr>
                                        <p:cTn id="148" dur="200" decel="50000" autoRev="1" fill="hold">
                                          <p:stCondLst>
                                            <p:cond delay="600"/>
                                          </p:stCondLst>
                                        </p:cTn>
                                        <p:tgtEl>
                                          <p:spTgt spid="478359"/>
                                        </p:tgtEl>
                                        <p:attrNameLst>
                                          <p:attrName>xshear</p:attrName>
                                        </p:attrNameLst>
                                      </p:cBhvr>
                                    </p:anim>
                                    <p:animScale>
                                      <p:cBhvr>
                                        <p:cTn id="149" dur="200" decel="100000" autoRev="1" fill="hold">
                                          <p:stCondLst>
                                            <p:cond delay="600"/>
                                          </p:stCondLst>
                                        </p:cTn>
                                        <p:tgtEl>
                                          <p:spTgt spid="478359"/>
                                        </p:tgtEl>
                                      </p:cBhvr>
                                      <p:from x="100000" y="100000"/>
                                      <p:to x="80000" y="100000"/>
                                    </p:animScale>
                                    <p:anim by="(#ppt_h/3+#ppt_w*0.1)" calcmode="lin" valueType="num">
                                      <p:cBhvr additive="sum">
                                        <p:cTn id="150" dur="200" decel="100000" autoRev="1" fill="hold">
                                          <p:stCondLst>
                                            <p:cond delay="600"/>
                                          </p:stCondLst>
                                        </p:cTn>
                                        <p:tgtEl>
                                          <p:spTgt spid="478359"/>
                                        </p:tgtEl>
                                        <p:attrNameLst>
                                          <p:attrName>ppt_x</p:attrName>
                                        </p:attrNameLst>
                                      </p:cBhvr>
                                    </p:anim>
                                  </p:childTnLst>
                                </p:cTn>
                              </p:par>
                            </p:childTnLst>
                          </p:cTn>
                        </p:par>
                      </p:childTnLst>
                    </p:cTn>
                  </p:par>
                  <p:par>
                    <p:cTn id="151" fill="hold">
                      <p:stCondLst>
                        <p:cond delay="indefinite"/>
                      </p:stCondLst>
                      <p:childTnLst>
                        <p:par>
                          <p:cTn id="152" fill="hold">
                            <p:stCondLst>
                              <p:cond delay="0"/>
                            </p:stCondLst>
                            <p:childTnLst>
                              <p:par>
                                <p:cTn id="153" presetID="56" presetClass="entr" presetSubtype="0" fill="hold" grpId="0" nodeType="clickEffect">
                                  <p:stCondLst>
                                    <p:cond delay="0"/>
                                  </p:stCondLst>
                                  <p:iterate type="lt">
                                    <p:tmPct val="10000"/>
                                  </p:iterate>
                                  <p:childTnLst>
                                    <p:set>
                                      <p:cBhvr>
                                        <p:cTn id="154" dur="1" fill="hold">
                                          <p:stCondLst>
                                            <p:cond delay="0"/>
                                          </p:stCondLst>
                                        </p:cTn>
                                        <p:tgtEl>
                                          <p:spTgt spid="478360"/>
                                        </p:tgtEl>
                                        <p:attrNameLst>
                                          <p:attrName>style.visibility</p:attrName>
                                        </p:attrNameLst>
                                      </p:cBhvr>
                                      <p:to>
                                        <p:strVal val="visible"/>
                                      </p:to>
                                    </p:set>
                                    <p:anim by="(-#ppt_w*2)" calcmode="lin" valueType="num">
                                      <p:cBhvr rctx="PPT">
                                        <p:cTn id="155" dur="500" autoRev="1" fill="hold">
                                          <p:stCondLst>
                                            <p:cond delay="0"/>
                                          </p:stCondLst>
                                        </p:cTn>
                                        <p:tgtEl>
                                          <p:spTgt spid="478360"/>
                                        </p:tgtEl>
                                        <p:attrNameLst>
                                          <p:attrName>ppt_w</p:attrName>
                                        </p:attrNameLst>
                                      </p:cBhvr>
                                    </p:anim>
                                    <p:anim by="(#ppt_w*0.50)" calcmode="lin" valueType="num">
                                      <p:cBhvr>
                                        <p:cTn id="156" dur="500" decel="50000" autoRev="1" fill="hold">
                                          <p:stCondLst>
                                            <p:cond delay="0"/>
                                          </p:stCondLst>
                                        </p:cTn>
                                        <p:tgtEl>
                                          <p:spTgt spid="478360"/>
                                        </p:tgtEl>
                                        <p:attrNameLst>
                                          <p:attrName>ppt_x</p:attrName>
                                        </p:attrNameLst>
                                      </p:cBhvr>
                                    </p:anim>
                                    <p:anim from="(-#ppt_h/2)" to="(#ppt_y)" calcmode="lin" valueType="num">
                                      <p:cBhvr>
                                        <p:cTn id="157" dur="1000" fill="hold">
                                          <p:stCondLst>
                                            <p:cond delay="0"/>
                                          </p:stCondLst>
                                        </p:cTn>
                                        <p:tgtEl>
                                          <p:spTgt spid="478360"/>
                                        </p:tgtEl>
                                        <p:attrNameLst>
                                          <p:attrName>ppt_y</p:attrName>
                                        </p:attrNameLst>
                                      </p:cBhvr>
                                    </p:anim>
                                    <p:animRot by="21600000">
                                      <p:cBhvr>
                                        <p:cTn id="158" dur="1000" fill="hold">
                                          <p:stCondLst>
                                            <p:cond delay="0"/>
                                          </p:stCondLst>
                                        </p:cTn>
                                        <p:tgtEl>
                                          <p:spTgt spid="4783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7" grpId="0"/>
      <p:bldP spid="478359" grpId="0"/>
      <p:bldP spid="47836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j0432538[1]"/>
          <p:cNvPicPr>
            <a:picLocks noChangeAspect="1" noChangeArrowheads="1"/>
          </p:cNvPicPr>
          <p:nvPr/>
        </p:nvPicPr>
        <p:blipFill>
          <a:blip r:embed="rId2" cstate="print"/>
          <a:srcRect/>
          <a:stretch>
            <a:fillRect/>
          </a:stretch>
        </p:blipFill>
        <p:spPr bwMode="auto">
          <a:xfrm>
            <a:off x="5376863" y="4278313"/>
            <a:ext cx="1752600" cy="1727200"/>
          </a:xfrm>
          <a:prstGeom prst="rect">
            <a:avLst/>
          </a:prstGeom>
          <a:noFill/>
          <a:ln w="9525">
            <a:noFill/>
            <a:miter lim="800000"/>
            <a:headEnd/>
            <a:tailEnd/>
          </a:ln>
        </p:spPr>
      </p:pic>
      <p:pic>
        <p:nvPicPr>
          <p:cNvPr id="495619" name="Picture 3" descr="j0432538[1]"/>
          <p:cNvPicPr>
            <a:picLocks noChangeAspect="1" noChangeArrowheads="1"/>
          </p:cNvPicPr>
          <p:nvPr/>
        </p:nvPicPr>
        <p:blipFill>
          <a:blip r:embed="rId2" cstate="print"/>
          <a:srcRect/>
          <a:stretch>
            <a:fillRect/>
          </a:stretch>
        </p:blipFill>
        <p:spPr bwMode="auto">
          <a:xfrm>
            <a:off x="2536825" y="4300538"/>
            <a:ext cx="1752600" cy="1727200"/>
          </a:xfrm>
          <a:prstGeom prst="rect">
            <a:avLst/>
          </a:prstGeom>
          <a:noFill/>
          <a:ln w="9525">
            <a:noFill/>
            <a:miter lim="800000"/>
            <a:headEnd/>
            <a:tailEnd/>
          </a:ln>
        </p:spPr>
      </p:pic>
      <p:pic>
        <p:nvPicPr>
          <p:cNvPr id="495620" name="Picture 4" descr="j0432538[1]"/>
          <p:cNvPicPr>
            <a:picLocks noChangeAspect="1" noChangeArrowheads="1"/>
          </p:cNvPicPr>
          <p:nvPr/>
        </p:nvPicPr>
        <p:blipFill>
          <a:blip r:embed="rId2" cstate="print"/>
          <a:srcRect/>
          <a:stretch>
            <a:fillRect/>
          </a:stretch>
        </p:blipFill>
        <p:spPr bwMode="auto">
          <a:xfrm>
            <a:off x="5402263" y="2000250"/>
            <a:ext cx="1752600" cy="1727200"/>
          </a:xfrm>
          <a:prstGeom prst="rect">
            <a:avLst/>
          </a:prstGeom>
          <a:noFill/>
          <a:ln w="9525">
            <a:noFill/>
            <a:miter lim="800000"/>
            <a:headEnd/>
            <a:tailEnd/>
          </a:ln>
        </p:spPr>
      </p:pic>
      <p:sp>
        <p:nvSpPr>
          <p:cNvPr id="29701" name="Line 5"/>
          <p:cNvSpPr>
            <a:spLocks noChangeShapeType="1"/>
          </p:cNvSpPr>
          <p:nvPr/>
        </p:nvSpPr>
        <p:spPr bwMode="auto">
          <a:xfrm>
            <a:off x="1423988" y="1747838"/>
            <a:ext cx="6235700"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29702" name="Line 6"/>
          <p:cNvSpPr>
            <a:spLocks noChangeShapeType="1"/>
          </p:cNvSpPr>
          <p:nvPr/>
        </p:nvSpPr>
        <p:spPr bwMode="auto">
          <a:xfrm flipV="1">
            <a:off x="2047875" y="1254125"/>
            <a:ext cx="0" cy="5002213"/>
          </a:xfrm>
          <a:prstGeom prst="line">
            <a:avLst/>
          </a:prstGeom>
          <a:noFill/>
          <a:ln w="22225">
            <a:solidFill>
              <a:schemeClr val="tx1"/>
            </a:solidFill>
            <a:round/>
            <a:headEnd/>
            <a:tailEnd/>
          </a:ln>
        </p:spPr>
        <p:txBody>
          <a:bodyPr/>
          <a:lstStyle/>
          <a:p>
            <a:endParaRPr lang="en-US">
              <a:solidFill>
                <a:srgbClr val="000000"/>
              </a:solidFill>
            </a:endParaRPr>
          </a:p>
        </p:txBody>
      </p:sp>
      <p:sp>
        <p:nvSpPr>
          <p:cNvPr id="29703" name="Rectangle 7"/>
          <p:cNvSpPr>
            <a:spLocks noChangeArrowheads="1"/>
          </p:cNvSpPr>
          <p:nvPr/>
        </p:nvSpPr>
        <p:spPr bwMode="auto">
          <a:xfrm>
            <a:off x="668338" y="227013"/>
            <a:ext cx="3806825" cy="519112"/>
          </a:xfrm>
          <a:prstGeom prst="rect">
            <a:avLst/>
          </a:prstGeom>
          <a:noFill/>
          <a:ln w="15875" algn="ctr">
            <a:noFill/>
            <a:miter lim="800000"/>
            <a:headEnd/>
            <a:tailEnd/>
          </a:ln>
        </p:spPr>
        <p:txBody>
          <a:bodyPr wrap="none" anchor="ctr">
            <a:spAutoFit/>
          </a:bodyPr>
          <a:lstStyle/>
          <a:p>
            <a:pPr algn="l"/>
            <a:r>
              <a:rPr lang="en-US" u="sng">
                <a:solidFill>
                  <a:srgbClr val="FF0000"/>
                </a:solidFill>
              </a:rPr>
              <a:t>ammeter</a:t>
            </a:r>
            <a:r>
              <a:rPr lang="en-US">
                <a:solidFill>
                  <a:srgbClr val="FF0000"/>
                </a:solidFill>
              </a:rPr>
              <a:t>: measures… </a:t>
            </a:r>
          </a:p>
        </p:txBody>
      </p:sp>
      <p:sp>
        <p:nvSpPr>
          <p:cNvPr id="495624" name="Rectangle 8"/>
          <p:cNvSpPr>
            <a:spLocks noChangeArrowheads="1"/>
          </p:cNvSpPr>
          <p:nvPr/>
        </p:nvSpPr>
        <p:spPr bwMode="auto">
          <a:xfrm>
            <a:off x="2255838" y="661988"/>
            <a:ext cx="1392237" cy="519112"/>
          </a:xfrm>
          <a:prstGeom prst="rect">
            <a:avLst/>
          </a:prstGeom>
          <a:noFill/>
          <a:ln w="15875" algn="ctr">
            <a:noFill/>
            <a:miter lim="800000"/>
            <a:headEnd/>
            <a:tailEnd/>
          </a:ln>
        </p:spPr>
        <p:txBody>
          <a:bodyPr wrap="none" anchor="ctr">
            <a:spAutoFit/>
          </a:bodyPr>
          <a:lstStyle/>
          <a:p>
            <a:pPr algn="l"/>
            <a:r>
              <a:rPr lang="en-US">
                <a:solidFill>
                  <a:srgbClr val="000000"/>
                </a:solidFill>
              </a:rPr>
              <a:t>current </a:t>
            </a:r>
          </a:p>
        </p:txBody>
      </p:sp>
      <p:sp>
        <p:nvSpPr>
          <p:cNvPr id="29705" name="Rectangle 9"/>
          <p:cNvSpPr>
            <a:spLocks noChangeArrowheads="1"/>
          </p:cNvSpPr>
          <p:nvPr/>
        </p:nvSpPr>
        <p:spPr bwMode="auto">
          <a:xfrm>
            <a:off x="5583238" y="206375"/>
            <a:ext cx="1504950" cy="822325"/>
          </a:xfrm>
          <a:prstGeom prst="rect">
            <a:avLst/>
          </a:prstGeom>
          <a:noFill/>
          <a:ln w="15875" algn="ctr">
            <a:noFill/>
            <a:miter lim="800000"/>
            <a:headEnd/>
            <a:tailEnd/>
          </a:ln>
        </p:spPr>
        <p:txBody>
          <a:bodyPr wrap="none" anchor="ctr">
            <a:spAutoFit/>
          </a:bodyPr>
          <a:lstStyle/>
          <a:p>
            <a:r>
              <a:rPr lang="en-US" sz="2400">
                <a:solidFill>
                  <a:srgbClr val="FF0000"/>
                </a:solidFill>
              </a:rPr>
              <a:t>TARGET</a:t>
            </a:r>
          </a:p>
          <a:p>
            <a:r>
              <a:rPr lang="en-US" sz="2400">
                <a:solidFill>
                  <a:srgbClr val="FF0000"/>
                </a:solidFill>
              </a:rPr>
              <a:t>CIRCUIT </a:t>
            </a:r>
          </a:p>
        </p:txBody>
      </p:sp>
      <p:grpSp>
        <p:nvGrpSpPr>
          <p:cNvPr id="29706" name="Group 10"/>
          <p:cNvGrpSpPr>
            <a:grpSpLocks/>
          </p:cNvGrpSpPr>
          <p:nvPr/>
        </p:nvGrpSpPr>
        <p:grpSpPr bwMode="auto">
          <a:xfrm>
            <a:off x="7046913" y="138113"/>
            <a:ext cx="1287462" cy="1000125"/>
            <a:chOff x="7230" y="996"/>
            <a:chExt cx="2562" cy="2166"/>
          </a:xfrm>
        </p:grpSpPr>
        <p:sp>
          <p:nvSpPr>
            <p:cNvPr id="29908" name="Line 11"/>
            <p:cNvSpPr>
              <a:spLocks noChangeShapeType="1"/>
            </p:cNvSpPr>
            <p:nvPr/>
          </p:nvSpPr>
          <p:spPr bwMode="auto">
            <a:xfrm>
              <a:off x="7590" y="999"/>
              <a:ext cx="162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909" name="Freeform 12"/>
            <p:cNvSpPr>
              <a:spLocks/>
            </p:cNvSpPr>
            <p:nvPr/>
          </p:nvSpPr>
          <p:spPr bwMode="auto">
            <a:xfrm>
              <a:off x="9210" y="996"/>
              <a:ext cx="1" cy="144"/>
            </a:xfrm>
            <a:custGeom>
              <a:avLst/>
              <a:gdLst>
                <a:gd name="T0" fmla="*/ 0 w 1"/>
                <a:gd name="T1" fmla="*/ 0 h 144"/>
                <a:gd name="T2" fmla="*/ 0 w 1"/>
                <a:gd name="T3" fmla="*/ 144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lnTo>
                    <a:pt x="0" y="144"/>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910" name="Freeform 13"/>
            <p:cNvSpPr>
              <a:spLocks/>
            </p:cNvSpPr>
            <p:nvPr/>
          </p:nvSpPr>
          <p:spPr bwMode="auto">
            <a:xfrm>
              <a:off x="7590" y="996"/>
              <a:ext cx="1" cy="900"/>
            </a:xfrm>
            <a:custGeom>
              <a:avLst/>
              <a:gdLst>
                <a:gd name="T0" fmla="*/ 0 w 1"/>
                <a:gd name="T1" fmla="*/ 0 h 900"/>
                <a:gd name="T2" fmla="*/ 0 w 1"/>
                <a:gd name="T3" fmla="*/ 900 h 900"/>
                <a:gd name="T4" fmla="*/ 0 60000 65536"/>
                <a:gd name="T5" fmla="*/ 0 60000 65536"/>
                <a:gd name="T6" fmla="*/ 0 w 1"/>
                <a:gd name="T7" fmla="*/ 0 h 900"/>
                <a:gd name="T8" fmla="*/ 1 w 1"/>
                <a:gd name="T9" fmla="*/ 900 h 900"/>
              </a:gdLst>
              <a:ahLst/>
              <a:cxnLst>
                <a:cxn ang="T4">
                  <a:pos x="T0" y="T1"/>
                </a:cxn>
                <a:cxn ang="T5">
                  <a:pos x="T2" y="T3"/>
                </a:cxn>
              </a:cxnLst>
              <a:rect l="T6" t="T7" r="T8" b="T9"/>
              <a:pathLst>
                <a:path w="1" h="900">
                  <a:moveTo>
                    <a:pt x="0" y="0"/>
                  </a:moveTo>
                  <a:lnTo>
                    <a:pt x="0" y="90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911" name="Freeform 14"/>
            <p:cNvSpPr>
              <a:spLocks/>
            </p:cNvSpPr>
            <p:nvPr/>
          </p:nvSpPr>
          <p:spPr bwMode="auto">
            <a:xfrm>
              <a:off x="7590" y="2079"/>
              <a:ext cx="1" cy="1080"/>
            </a:xfrm>
            <a:custGeom>
              <a:avLst/>
              <a:gdLst>
                <a:gd name="T0" fmla="*/ 0 w 1"/>
                <a:gd name="T1" fmla="*/ 0 h 1080"/>
                <a:gd name="T2" fmla="*/ 0 w 1"/>
                <a:gd name="T3" fmla="*/ 1080 h 1080"/>
                <a:gd name="T4" fmla="*/ 0 60000 65536"/>
                <a:gd name="T5" fmla="*/ 0 60000 65536"/>
                <a:gd name="T6" fmla="*/ 0 w 1"/>
                <a:gd name="T7" fmla="*/ 0 h 1080"/>
                <a:gd name="T8" fmla="*/ 1 w 1"/>
                <a:gd name="T9" fmla="*/ 1080 h 1080"/>
              </a:gdLst>
              <a:ahLst/>
              <a:cxnLst>
                <a:cxn ang="T4">
                  <a:pos x="T0" y="T1"/>
                </a:cxn>
                <a:cxn ang="T5">
                  <a:pos x="T2" y="T3"/>
                </a:cxn>
              </a:cxnLst>
              <a:rect l="T6" t="T7" r="T8" b="T9"/>
              <a:pathLst>
                <a:path w="1" h="1080">
                  <a:moveTo>
                    <a:pt x="0" y="0"/>
                  </a:moveTo>
                  <a:lnTo>
                    <a:pt x="0" y="108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912" name="Freeform 15"/>
            <p:cNvSpPr>
              <a:spLocks/>
            </p:cNvSpPr>
            <p:nvPr/>
          </p:nvSpPr>
          <p:spPr bwMode="auto">
            <a:xfrm>
              <a:off x="9210" y="2979"/>
              <a:ext cx="1" cy="183"/>
            </a:xfrm>
            <a:custGeom>
              <a:avLst/>
              <a:gdLst>
                <a:gd name="T0" fmla="*/ 0 w 1"/>
                <a:gd name="T1" fmla="*/ 0 h 183"/>
                <a:gd name="T2" fmla="*/ 0 w 1"/>
                <a:gd name="T3" fmla="*/ 183 h 183"/>
                <a:gd name="T4" fmla="*/ 0 60000 65536"/>
                <a:gd name="T5" fmla="*/ 0 60000 65536"/>
                <a:gd name="T6" fmla="*/ 0 w 1"/>
                <a:gd name="T7" fmla="*/ 0 h 183"/>
                <a:gd name="T8" fmla="*/ 1 w 1"/>
                <a:gd name="T9" fmla="*/ 183 h 183"/>
              </a:gdLst>
              <a:ahLst/>
              <a:cxnLst>
                <a:cxn ang="T4">
                  <a:pos x="T0" y="T1"/>
                </a:cxn>
                <a:cxn ang="T5">
                  <a:pos x="T2" y="T3"/>
                </a:cxn>
              </a:cxnLst>
              <a:rect l="T6" t="T7" r="T8" b="T9"/>
              <a:pathLst>
                <a:path w="1" h="183">
                  <a:moveTo>
                    <a:pt x="0" y="0"/>
                  </a:moveTo>
                  <a:lnTo>
                    <a:pt x="0" y="18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913" name="Line 16"/>
            <p:cNvSpPr>
              <a:spLocks noChangeShapeType="1"/>
            </p:cNvSpPr>
            <p:nvPr/>
          </p:nvSpPr>
          <p:spPr bwMode="auto">
            <a:xfrm>
              <a:off x="7410" y="2079"/>
              <a:ext cx="36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914" name="Line 17"/>
            <p:cNvSpPr>
              <a:spLocks noChangeShapeType="1"/>
            </p:cNvSpPr>
            <p:nvPr/>
          </p:nvSpPr>
          <p:spPr bwMode="auto">
            <a:xfrm>
              <a:off x="7230" y="1899"/>
              <a:ext cx="66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915" name="Line 18"/>
            <p:cNvSpPr>
              <a:spLocks noChangeShapeType="1"/>
            </p:cNvSpPr>
            <p:nvPr/>
          </p:nvSpPr>
          <p:spPr bwMode="auto">
            <a:xfrm>
              <a:off x="7590" y="3159"/>
              <a:ext cx="162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916" name="Oval 19"/>
            <p:cNvSpPr>
              <a:spLocks noChangeArrowheads="1"/>
            </p:cNvSpPr>
            <p:nvPr/>
          </p:nvSpPr>
          <p:spPr bwMode="auto">
            <a:xfrm>
              <a:off x="8988" y="2535"/>
              <a:ext cx="444" cy="44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9917" name="Freeform 20"/>
            <p:cNvSpPr>
              <a:spLocks/>
            </p:cNvSpPr>
            <p:nvPr/>
          </p:nvSpPr>
          <p:spPr bwMode="auto">
            <a:xfrm>
              <a:off x="9531" y="1358"/>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18" name="Freeform 21"/>
            <p:cNvSpPr>
              <a:spLocks/>
            </p:cNvSpPr>
            <p:nvPr/>
          </p:nvSpPr>
          <p:spPr bwMode="auto">
            <a:xfrm>
              <a:off x="8607" y="1359"/>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19" name="Oval 22"/>
            <p:cNvSpPr>
              <a:spLocks noChangeArrowheads="1"/>
            </p:cNvSpPr>
            <p:nvPr/>
          </p:nvSpPr>
          <p:spPr bwMode="auto">
            <a:xfrm>
              <a:off x="8988" y="1137"/>
              <a:ext cx="444" cy="44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9920" name="Freeform 23"/>
            <p:cNvSpPr>
              <a:spLocks/>
            </p:cNvSpPr>
            <p:nvPr/>
          </p:nvSpPr>
          <p:spPr bwMode="auto">
            <a:xfrm>
              <a:off x="9207" y="1581"/>
              <a:ext cx="3" cy="951"/>
            </a:xfrm>
            <a:custGeom>
              <a:avLst/>
              <a:gdLst>
                <a:gd name="T0" fmla="*/ 3 w 3"/>
                <a:gd name="T1" fmla="*/ 0 h 951"/>
                <a:gd name="T2" fmla="*/ 0 w 3"/>
                <a:gd name="T3" fmla="*/ 951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921" name="Freeform 24"/>
            <p:cNvSpPr>
              <a:spLocks/>
            </p:cNvSpPr>
            <p:nvPr/>
          </p:nvSpPr>
          <p:spPr bwMode="auto">
            <a:xfrm>
              <a:off x="9489" y="1509"/>
              <a:ext cx="234" cy="78"/>
            </a:xfrm>
            <a:custGeom>
              <a:avLst/>
              <a:gdLst>
                <a:gd name="T0" fmla="*/ 0 w 234"/>
                <a:gd name="T1" fmla="*/ 0 h 78"/>
                <a:gd name="T2" fmla="*/ 234 w 234"/>
                <a:gd name="T3" fmla="*/ 78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22" name="Freeform 25"/>
            <p:cNvSpPr>
              <a:spLocks/>
            </p:cNvSpPr>
            <p:nvPr/>
          </p:nvSpPr>
          <p:spPr bwMode="auto">
            <a:xfrm>
              <a:off x="9498" y="1170"/>
              <a:ext cx="264" cy="51"/>
            </a:xfrm>
            <a:custGeom>
              <a:avLst/>
              <a:gdLst>
                <a:gd name="T0" fmla="*/ 0 w 264"/>
                <a:gd name="T1" fmla="*/ 51 h 51"/>
                <a:gd name="T2" fmla="*/ 2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23" name="Freeform 26"/>
            <p:cNvSpPr>
              <a:spLocks/>
            </p:cNvSpPr>
            <p:nvPr/>
          </p:nvSpPr>
          <p:spPr bwMode="auto">
            <a:xfrm>
              <a:off x="8634" y="1488"/>
              <a:ext cx="243" cy="51"/>
            </a:xfrm>
            <a:custGeom>
              <a:avLst/>
              <a:gdLst>
                <a:gd name="T0" fmla="*/ 0 w 243"/>
                <a:gd name="T1" fmla="*/ 51 h 51"/>
                <a:gd name="T2" fmla="*/ 243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24" name="Freeform 27"/>
            <p:cNvSpPr>
              <a:spLocks/>
            </p:cNvSpPr>
            <p:nvPr/>
          </p:nvSpPr>
          <p:spPr bwMode="auto">
            <a:xfrm>
              <a:off x="8634" y="1194"/>
              <a:ext cx="252" cy="36"/>
            </a:xfrm>
            <a:custGeom>
              <a:avLst/>
              <a:gdLst>
                <a:gd name="T0" fmla="*/ 0 w 252"/>
                <a:gd name="T1" fmla="*/ 0 h 36"/>
                <a:gd name="T2" fmla="*/ 252 w 252"/>
                <a:gd name="T3" fmla="*/ 36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25" name="Freeform 28"/>
            <p:cNvSpPr>
              <a:spLocks/>
            </p:cNvSpPr>
            <p:nvPr/>
          </p:nvSpPr>
          <p:spPr bwMode="auto">
            <a:xfrm>
              <a:off x="8631" y="2745"/>
              <a:ext cx="267" cy="1"/>
            </a:xfrm>
            <a:custGeom>
              <a:avLst/>
              <a:gdLst>
                <a:gd name="T0" fmla="*/ 0 w 267"/>
                <a:gd name="T1" fmla="*/ 0 h 1"/>
                <a:gd name="T2" fmla="*/ 267 w 267"/>
                <a:gd name="T3" fmla="*/ 0 h 1"/>
                <a:gd name="T4" fmla="*/ 0 60000 65536"/>
                <a:gd name="T5" fmla="*/ 0 60000 65536"/>
                <a:gd name="T6" fmla="*/ 0 w 267"/>
                <a:gd name="T7" fmla="*/ 0 h 1"/>
                <a:gd name="T8" fmla="*/ 267 w 267"/>
                <a:gd name="T9" fmla="*/ 1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26" name="Freeform 29"/>
            <p:cNvSpPr>
              <a:spLocks/>
            </p:cNvSpPr>
            <p:nvPr/>
          </p:nvSpPr>
          <p:spPr bwMode="auto">
            <a:xfrm>
              <a:off x="8661" y="2871"/>
              <a:ext cx="252" cy="54"/>
            </a:xfrm>
            <a:custGeom>
              <a:avLst/>
              <a:gdLst>
                <a:gd name="T0" fmla="*/ 0 w 252"/>
                <a:gd name="T1" fmla="*/ 54 h 54"/>
                <a:gd name="T2" fmla="*/ 252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27" name="Freeform 30"/>
            <p:cNvSpPr>
              <a:spLocks/>
            </p:cNvSpPr>
            <p:nvPr/>
          </p:nvSpPr>
          <p:spPr bwMode="auto">
            <a:xfrm>
              <a:off x="8667" y="2556"/>
              <a:ext cx="249" cy="72"/>
            </a:xfrm>
            <a:custGeom>
              <a:avLst/>
              <a:gdLst>
                <a:gd name="T0" fmla="*/ 0 w 249"/>
                <a:gd name="T1" fmla="*/ 0 h 72"/>
                <a:gd name="T2" fmla="*/ 249 w 249"/>
                <a:gd name="T3" fmla="*/ 72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28" name="Freeform 31"/>
            <p:cNvSpPr>
              <a:spLocks/>
            </p:cNvSpPr>
            <p:nvPr/>
          </p:nvSpPr>
          <p:spPr bwMode="auto">
            <a:xfrm>
              <a:off x="9531" y="2750"/>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29" name="Freeform 32"/>
            <p:cNvSpPr>
              <a:spLocks/>
            </p:cNvSpPr>
            <p:nvPr/>
          </p:nvSpPr>
          <p:spPr bwMode="auto">
            <a:xfrm>
              <a:off x="9489" y="2901"/>
              <a:ext cx="234" cy="78"/>
            </a:xfrm>
            <a:custGeom>
              <a:avLst/>
              <a:gdLst>
                <a:gd name="T0" fmla="*/ 0 w 234"/>
                <a:gd name="T1" fmla="*/ 0 h 78"/>
                <a:gd name="T2" fmla="*/ 234 w 234"/>
                <a:gd name="T3" fmla="*/ 78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30" name="Freeform 33"/>
            <p:cNvSpPr>
              <a:spLocks/>
            </p:cNvSpPr>
            <p:nvPr/>
          </p:nvSpPr>
          <p:spPr bwMode="auto">
            <a:xfrm>
              <a:off x="9498" y="2562"/>
              <a:ext cx="264" cy="51"/>
            </a:xfrm>
            <a:custGeom>
              <a:avLst/>
              <a:gdLst>
                <a:gd name="T0" fmla="*/ 0 w 264"/>
                <a:gd name="T1" fmla="*/ 51 h 51"/>
                <a:gd name="T2" fmla="*/ 2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sp>
        <p:nvSpPr>
          <p:cNvPr id="29707" name="Line 34"/>
          <p:cNvSpPr>
            <a:spLocks noChangeShapeType="1"/>
          </p:cNvSpPr>
          <p:nvPr/>
        </p:nvSpPr>
        <p:spPr bwMode="auto">
          <a:xfrm>
            <a:off x="2441575" y="1881188"/>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08" name="Freeform 35"/>
          <p:cNvSpPr>
            <a:spLocks/>
          </p:cNvSpPr>
          <p:nvPr/>
        </p:nvSpPr>
        <p:spPr bwMode="auto">
          <a:xfrm>
            <a:off x="3702050" y="1874838"/>
            <a:ext cx="1588" cy="252412"/>
          </a:xfrm>
          <a:custGeom>
            <a:avLst/>
            <a:gdLst>
              <a:gd name="T0" fmla="*/ 2147483647 w 2"/>
              <a:gd name="T1" fmla="*/ 0 h 325"/>
              <a:gd name="T2" fmla="*/ 0 w 2"/>
              <a:gd name="T3" fmla="*/ 2147483647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09" name="Freeform 36"/>
          <p:cNvSpPr>
            <a:spLocks/>
          </p:cNvSpPr>
          <p:nvPr/>
        </p:nvSpPr>
        <p:spPr bwMode="auto">
          <a:xfrm>
            <a:off x="2441575" y="1874838"/>
            <a:ext cx="1588" cy="841375"/>
          </a:xfrm>
          <a:custGeom>
            <a:avLst/>
            <a:gdLst>
              <a:gd name="T0" fmla="*/ 2147483647 w 2"/>
              <a:gd name="T1" fmla="*/ 0 h 1081"/>
              <a:gd name="T2" fmla="*/ 0 w 2"/>
              <a:gd name="T3" fmla="*/ 2147483647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10" name="Freeform 37"/>
          <p:cNvSpPr>
            <a:spLocks/>
          </p:cNvSpPr>
          <p:nvPr/>
        </p:nvSpPr>
        <p:spPr bwMode="auto">
          <a:xfrm>
            <a:off x="2441575" y="2860675"/>
            <a:ext cx="1588" cy="976313"/>
          </a:xfrm>
          <a:custGeom>
            <a:avLst/>
            <a:gdLst>
              <a:gd name="T0" fmla="*/ 0 w 2"/>
              <a:gd name="T1" fmla="*/ 0 h 1256"/>
              <a:gd name="T2" fmla="*/ 2147483647 w 2"/>
              <a:gd name="T3" fmla="*/ 2147483647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11" name="Freeform 38"/>
          <p:cNvSpPr>
            <a:spLocks/>
          </p:cNvSpPr>
          <p:nvPr/>
        </p:nvSpPr>
        <p:spPr bwMode="auto">
          <a:xfrm>
            <a:off x="3702050" y="3560763"/>
            <a:ext cx="1588" cy="276225"/>
          </a:xfrm>
          <a:custGeom>
            <a:avLst/>
            <a:gdLst>
              <a:gd name="T0" fmla="*/ 0 w 2"/>
              <a:gd name="T1" fmla="*/ 0 h 356"/>
              <a:gd name="T2" fmla="*/ 2147483647 w 2"/>
              <a:gd name="T3" fmla="*/ 2147483647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12" name="Line 39"/>
          <p:cNvSpPr>
            <a:spLocks noChangeShapeType="1"/>
          </p:cNvSpPr>
          <p:nvPr/>
        </p:nvSpPr>
        <p:spPr bwMode="auto">
          <a:xfrm>
            <a:off x="2300288" y="2860675"/>
            <a:ext cx="280987"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13" name="Line 40"/>
          <p:cNvSpPr>
            <a:spLocks noChangeShapeType="1"/>
          </p:cNvSpPr>
          <p:nvPr/>
        </p:nvSpPr>
        <p:spPr bwMode="auto">
          <a:xfrm>
            <a:off x="2160588" y="2719388"/>
            <a:ext cx="51435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14" name="Line 41"/>
          <p:cNvSpPr>
            <a:spLocks noChangeShapeType="1"/>
          </p:cNvSpPr>
          <p:nvPr/>
        </p:nvSpPr>
        <p:spPr bwMode="auto">
          <a:xfrm>
            <a:off x="2441575" y="3843338"/>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15" name="Oval 42"/>
          <p:cNvSpPr>
            <a:spLocks noChangeArrowheads="1"/>
          </p:cNvSpPr>
          <p:nvPr/>
        </p:nvSpPr>
        <p:spPr bwMode="auto">
          <a:xfrm>
            <a:off x="3529013" y="3214688"/>
            <a:ext cx="346075" cy="346075"/>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9716" name="Oval 43"/>
          <p:cNvSpPr>
            <a:spLocks noChangeArrowheads="1"/>
          </p:cNvSpPr>
          <p:nvPr/>
        </p:nvSpPr>
        <p:spPr bwMode="auto">
          <a:xfrm>
            <a:off x="3529013" y="2125663"/>
            <a:ext cx="346075" cy="344487"/>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9717" name="Freeform 44"/>
          <p:cNvSpPr>
            <a:spLocks/>
          </p:cNvSpPr>
          <p:nvPr/>
        </p:nvSpPr>
        <p:spPr bwMode="auto">
          <a:xfrm>
            <a:off x="3700463" y="2470150"/>
            <a:ext cx="1587" cy="128588"/>
          </a:xfrm>
          <a:custGeom>
            <a:avLst/>
            <a:gdLst>
              <a:gd name="T0" fmla="*/ 2147483647 w 3"/>
              <a:gd name="T1" fmla="*/ 0 h 165"/>
              <a:gd name="T2" fmla="*/ 0 w 3"/>
              <a:gd name="T3" fmla="*/ 2147483647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nvGrpSpPr>
          <p:cNvPr id="3" name="Group 45"/>
          <p:cNvGrpSpPr>
            <a:grpSpLocks/>
          </p:cNvGrpSpPr>
          <p:nvPr/>
        </p:nvGrpSpPr>
        <p:grpSpPr bwMode="auto">
          <a:xfrm>
            <a:off x="3232150" y="2151063"/>
            <a:ext cx="923925" cy="325437"/>
            <a:chOff x="2036" y="1355"/>
            <a:chExt cx="582" cy="205"/>
          </a:xfrm>
        </p:grpSpPr>
        <p:sp>
          <p:nvSpPr>
            <p:cNvPr id="29902" name="Freeform 46"/>
            <p:cNvSpPr>
              <a:spLocks/>
            </p:cNvSpPr>
            <p:nvPr/>
          </p:nvSpPr>
          <p:spPr bwMode="auto">
            <a:xfrm>
              <a:off x="2490" y="1447"/>
              <a:ext cx="128" cy="1"/>
            </a:xfrm>
            <a:custGeom>
              <a:avLst/>
              <a:gdLst>
                <a:gd name="T0" fmla="*/ 0 w 261"/>
                <a:gd name="T1" fmla="*/ 0 h 1"/>
                <a:gd name="T2" fmla="*/ 0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03" name="Freeform 47"/>
            <p:cNvSpPr>
              <a:spLocks/>
            </p:cNvSpPr>
            <p:nvPr/>
          </p:nvSpPr>
          <p:spPr bwMode="auto">
            <a:xfrm>
              <a:off x="2036" y="1448"/>
              <a:ext cx="128"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04" name="Freeform 48"/>
            <p:cNvSpPr>
              <a:spLocks/>
            </p:cNvSpPr>
            <p:nvPr/>
          </p:nvSpPr>
          <p:spPr bwMode="auto">
            <a:xfrm>
              <a:off x="2469" y="1522"/>
              <a:ext cx="114" cy="38"/>
            </a:xfrm>
            <a:custGeom>
              <a:avLst/>
              <a:gdLst>
                <a:gd name="T0" fmla="*/ 0 w 234"/>
                <a:gd name="T1" fmla="*/ 0 h 78"/>
                <a:gd name="T2" fmla="*/ 0 w 234"/>
                <a:gd name="T3" fmla="*/ 0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05" name="Freeform 49"/>
            <p:cNvSpPr>
              <a:spLocks/>
            </p:cNvSpPr>
            <p:nvPr/>
          </p:nvSpPr>
          <p:spPr bwMode="auto">
            <a:xfrm>
              <a:off x="2473" y="1355"/>
              <a:ext cx="130" cy="25"/>
            </a:xfrm>
            <a:custGeom>
              <a:avLst/>
              <a:gdLst>
                <a:gd name="T0" fmla="*/ 0 w 264"/>
                <a:gd name="T1" fmla="*/ 0 h 51"/>
                <a:gd name="T2" fmla="*/ 1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06" name="Freeform 50"/>
            <p:cNvSpPr>
              <a:spLocks/>
            </p:cNvSpPr>
            <p:nvPr/>
          </p:nvSpPr>
          <p:spPr bwMode="auto">
            <a:xfrm>
              <a:off x="2050" y="1511"/>
              <a:ext cx="119" cy="26"/>
            </a:xfrm>
            <a:custGeom>
              <a:avLst/>
              <a:gdLst>
                <a:gd name="T0" fmla="*/ 0 w 243"/>
                <a:gd name="T1" fmla="*/ 1 h 51"/>
                <a:gd name="T2" fmla="*/ 0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07" name="Freeform 51"/>
            <p:cNvSpPr>
              <a:spLocks/>
            </p:cNvSpPr>
            <p:nvPr/>
          </p:nvSpPr>
          <p:spPr bwMode="auto">
            <a:xfrm>
              <a:off x="2050" y="1367"/>
              <a:ext cx="124" cy="18"/>
            </a:xfrm>
            <a:custGeom>
              <a:avLst/>
              <a:gdLst>
                <a:gd name="T0" fmla="*/ 0 w 252"/>
                <a:gd name="T1" fmla="*/ 0 h 36"/>
                <a:gd name="T2" fmla="*/ 0 w 252"/>
                <a:gd name="T3" fmla="*/ 1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grpSp>
        <p:nvGrpSpPr>
          <p:cNvPr id="4" name="Group 52"/>
          <p:cNvGrpSpPr>
            <a:grpSpLocks/>
          </p:cNvGrpSpPr>
          <p:nvPr/>
        </p:nvGrpSpPr>
        <p:grpSpPr bwMode="auto">
          <a:xfrm>
            <a:off x="3252788" y="3230563"/>
            <a:ext cx="903287" cy="330200"/>
            <a:chOff x="2049" y="2035"/>
            <a:chExt cx="569" cy="208"/>
          </a:xfrm>
        </p:grpSpPr>
        <p:sp>
          <p:nvSpPr>
            <p:cNvPr id="29896" name="Freeform 53"/>
            <p:cNvSpPr>
              <a:spLocks/>
            </p:cNvSpPr>
            <p:nvPr/>
          </p:nvSpPr>
          <p:spPr bwMode="auto">
            <a:xfrm>
              <a:off x="2049" y="2128"/>
              <a:ext cx="130" cy="0"/>
            </a:xfrm>
            <a:custGeom>
              <a:avLst/>
              <a:gdLst>
                <a:gd name="T0" fmla="*/ 0 w 267"/>
                <a:gd name="T1" fmla="*/ 0 h 1"/>
                <a:gd name="T2" fmla="*/ 0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97" name="Freeform 54"/>
            <p:cNvSpPr>
              <a:spLocks/>
            </p:cNvSpPr>
            <p:nvPr/>
          </p:nvSpPr>
          <p:spPr bwMode="auto">
            <a:xfrm>
              <a:off x="2063" y="2189"/>
              <a:ext cx="123" cy="27"/>
            </a:xfrm>
            <a:custGeom>
              <a:avLst/>
              <a:gdLst>
                <a:gd name="T0" fmla="*/ 0 w 252"/>
                <a:gd name="T1" fmla="*/ 1 h 54"/>
                <a:gd name="T2" fmla="*/ 0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98" name="Freeform 55"/>
            <p:cNvSpPr>
              <a:spLocks/>
            </p:cNvSpPr>
            <p:nvPr/>
          </p:nvSpPr>
          <p:spPr bwMode="auto">
            <a:xfrm>
              <a:off x="2066" y="2035"/>
              <a:ext cx="123" cy="35"/>
            </a:xfrm>
            <a:custGeom>
              <a:avLst/>
              <a:gdLst>
                <a:gd name="T0" fmla="*/ 0 w 249"/>
                <a:gd name="T1" fmla="*/ 0 h 72"/>
                <a:gd name="T2" fmla="*/ 0 w 249"/>
                <a:gd name="T3" fmla="*/ 0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99" name="Freeform 56"/>
            <p:cNvSpPr>
              <a:spLocks/>
            </p:cNvSpPr>
            <p:nvPr/>
          </p:nvSpPr>
          <p:spPr bwMode="auto">
            <a:xfrm>
              <a:off x="2490" y="2130"/>
              <a:ext cx="128"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00" name="Freeform 57"/>
            <p:cNvSpPr>
              <a:spLocks/>
            </p:cNvSpPr>
            <p:nvPr/>
          </p:nvSpPr>
          <p:spPr bwMode="auto">
            <a:xfrm>
              <a:off x="2469" y="2204"/>
              <a:ext cx="114" cy="39"/>
            </a:xfrm>
            <a:custGeom>
              <a:avLst/>
              <a:gdLst>
                <a:gd name="T0" fmla="*/ 0 w 234"/>
                <a:gd name="T1" fmla="*/ 0 h 78"/>
                <a:gd name="T2" fmla="*/ 0 w 234"/>
                <a:gd name="T3" fmla="*/ 1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901" name="Freeform 58"/>
            <p:cNvSpPr>
              <a:spLocks/>
            </p:cNvSpPr>
            <p:nvPr/>
          </p:nvSpPr>
          <p:spPr bwMode="auto">
            <a:xfrm>
              <a:off x="2473" y="2038"/>
              <a:ext cx="130" cy="25"/>
            </a:xfrm>
            <a:custGeom>
              <a:avLst/>
              <a:gdLst>
                <a:gd name="T0" fmla="*/ 0 w 264"/>
                <a:gd name="T1" fmla="*/ 0 h 51"/>
                <a:gd name="T2" fmla="*/ 1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sp>
        <p:nvSpPr>
          <p:cNvPr id="29720" name="Line 59"/>
          <p:cNvSpPr>
            <a:spLocks noChangeShapeType="1"/>
          </p:cNvSpPr>
          <p:nvPr/>
        </p:nvSpPr>
        <p:spPr bwMode="auto">
          <a:xfrm>
            <a:off x="5259388" y="4157663"/>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21" name="Freeform 60"/>
          <p:cNvSpPr>
            <a:spLocks/>
          </p:cNvSpPr>
          <p:nvPr/>
        </p:nvSpPr>
        <p:spPr bwMode="auto">
          <a:xfrm>
            <a:off x="6519863" y="4154488"/>
            <a:ext cx="0" cy="249237"/>
          </a:xfrm>
          <a:custGeom>
            <a:avLst/>
            <a:gdLst>
              <a:gd name="T0" fmla="*/ 0 w 1"/>
              <a:gd name="T1" fmla="*/ 0 h 320"/>
              <a:gd name="T2" fmla="*/ 0 w 1"/>
              <a:gd name="T3" fmla="*/ 2147483647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22" name="Freeform 61"/>
          <p:cNvSpPr>
            <a:spLocks/>
          </p:cNvSpPr>
          <p:nvPr/>
        </p:nvSpPr>
        <p:spPr bwMode="auto">
          <a:xfrm>
            <a:off x="5259388" y="4154488"/>
            <a:ext cx="0" cy="838200"/>
          </a:xfrm>
          <a:custGeom>
            <a:avLst/>
            <a:gdLst>
              <a:gd name="T0" fmla="*/ 0 w 1"/>
              <a:gd name="T1" fmla="*/ 0 h 1076"/>
              <a:gd name="T2" fmla="*/ 0 w 1"/>
              <a:gd name="T3" fmla="*/ 2147483647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23" name="Freeform 62"/>
          <p:cNvSpPr>
            <a:spLocks/>
          </p:cNvSpPr>
          <p:nvPr/>
        </p:nvSpPr>
        <p:spPr bwMode="auto">
          <a:xfrm>
            <a:off x="5251450" y="5135563"/>
            <a:ext cx="7938" cy="977900"/>
          </a:xfrm>
          <a:custGeom>
            <a:avLst/>
            <a:gdLst>
              <a:gd name="T0" fmla="*/ 2147483647 w 10"/>
              <a:gd name="T1" fmla="*/ 0 h 1256"/>
              <a:gd name="T2" fmla="*/ 0 w 10"/>
              <a:gd name="T3" fmla="*/ 2147483647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24" name="Freeform 63"/>
          <p:cNvSpPr>
            <a:spLocks/>
          </p:cNvSpPr>
          <p:nvPr/>
        </p:nvSpPr>
        <p:spPr bwMode="auto">
          <a:xfrm>
            <a:off x="6519863" y="5837238"/>
            <a:ext cx="0" cy="273050"/>
          </a:xfrm>
          <a:custGeom>
            <a:avLst/>
            <a:gdLst>
              <a:gd name="T0" fmla="*/ 0 w 1"/>
              <a:gd name="T1" fmla="*/ 0 h 351"/>
              <a:gd name="T2" fmla="*/ 0 w 1"/>
              <a:gd name="T3" fmla="*/ 2147483647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25" name="Line 64"/>
          <p:cNvSpPr>
            <a:spLocks noChangeShapeType="1"/>
          </p:cNvSpPr>
          <p:nvPr/>
        </p:nvSpPr>
        <p:spPr bwMode="auto">
          <a:xfrm>
            <a:off x="5118100" y="5135563"/>
            <a:ext cx="280988"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26" name="Line 65"/>
          <p:cNvSpPr>
            <a:spLocks noChangeShapeType="1"/>
          </p:cNvSpPr>
          <p:nvPr/>
        </p:nvSpPr>
        <p:spPr bwMode="auto">
          <a:xfrm>
            <a:off x="4978400" y="4995863"/>
            <a:ext cx="51435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27" name="Line 66"/>
          <p:cNvSpPr>
            <a:spLocks noChangeShapeType="1"/>
          </p:cNvSpPr>
          <p:nvPr/>
        </p:nvSpPr>
        <p:spPr bwMode="auto">
          <a:xfrm>
            <a:off x="5259388" y="6119813"/>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28" name="Oval 67"/>
          <p:cNvSpPr>
            <a:spLocks noChangeArrowheads="1"/>
          </p:cNvSpPr>
          <p:nvPr/>
        </p:nvSpPr>
        <p:spPr bwMode="auto">
          <a:xfrm>
            <a:off x="6346825" y="5491163"/>
            <a:ext cx="346075" cy="346075"/>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9729" name="Oval 68"/>
          <p:cNvSpPr>
            <a:spLocks noChangeArrowheads="1"/>
          </p:cNvSpPr>
          <p:nvPr/>
        </p:nvSpPr>
        <p:spPr bwMode="auto">
          <a:xfrm>
            <a:off x="6346825" y="4402138"/>
            <a:ext cx="346075" cy="344487"/>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9730" name="Freeform 69"/>
          <p:cNvSpPr>
            <a:spLocks/>
          </p:cNvSpPr>
          <p:nvPr/>
        </p:nvSpPr>
        <p:spPr bwMode="auto">
          <a:xfrm>
            <a:off x="6518275" y="4746625"/>
            <a:ext cx="1588" cy="741363"/>
          </a:xfrm>
          <a:custGeom>
            <a:avLst/>
            <a:gdLst>
              <a:gd name="T0" fmla="*/ 2147483647 w 3"/>
              <a:gd name="T1" fmla="*/ 0 h 951"/>
              <a:gd name="T2" fmla="*/ 0 w 3"/>
              <a:gd name="T3" fmla="*/ 2147483647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nvGrpSpPr>
          <p:cNvPr id="5" name="Group 70"/>
          <p:cNvGrpSpPr>
            <a:grpSpLocks/>
          </p:cNvGrpSpPr>
          <p:nvPr/>
        </p:nvGrpSpPr>
        <p:grpSpPr bwMode="auto">
          <a:xfrm>
            <a:off x="6051550" y="4427538"/>
            <a:ext cx="922338" cy="325437"/>
            <a:chOff x="3812" y="2789"/>
            <a:chExt cx="581" cy="205"/>
          </a:xfrm>
        </p:grpSpPr>
        <p:sp>
          <p:nvSpPr>
            <p:cNvPr id="29890" name="Freeform 71"/>
            <p:cNvSpPr>
              <a:spLocks/>
            </p:cNvSpPr>
            <p:nvPr/>
          </p:nvSpPr>
          <p:spPr bwMode="auto">
            <a:xfrm>
              <a:off x="4264" y="2881"/>
              <a:ext cx="129" cy="1"/>
            </a:xfrm>
            <a:custGeom>
              <a:avLst/>
              <a:gdLst>
                <a:gd name="T0" fmla="*/ 0 w 261"/>
                <a:gd name="T1" fmla="*/ 0 h 1"/>
                <a:gd name="T2" fmla="*/ 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91" name="Freeform 72"/>
            <p:cNvSpPr>
              <a:spLocks/>
            </p:cNvSpPr>
            <p:nvPr/>
          </p:nvSpPr>
          <p:spPr bwMode="auto">
            <a:xfrm>
              <a:off x="3812" y="2882"/>
              <a:ext cx="127"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92" name="Freeform 73"/>
            <p:cNvSpPr>
              <a:spLocks/>
            </p:cNvSpPr>
            <p:nvPr/>
          </p:nvSpPr>
          <p:spPr bwMode="auto">
            <a:xfrm>
              <a:off x="4244" y="2956"/>
              <a:ext cx="114" cy="38"/>
            </a:xfrm>
            <a:custGeom>
              <a:avLst/>
              <a:gdLst>
                <a:gd name="T0" fmla="*/ 0 w 234"/>
                <a:gd name="T1" fmla="*/ 0 h 78"/>
                <a:gd name="T2" fmla="*/ 0 w 234"/>
                <a:gd name="T3" fmla="*/ 0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93" name="Freeform 74"/>
            <p:cNvSpPr>
              <a:spLocks/>
            </p:cNvSpPr>
            <p:nvPr/>
          </p:nvSpPr>
          <p:spPr bwMode="auto">
            <a:xfrm>
              <a:off x="4248" y="2789"/>
              <a:ext cx="130" cy="25"/>
            </a:xfrm>
            <a:custGeom>
              <a:avLst/>
              <a:gdLst>
                <a:gd name="T0" fmla="*/ 0 w 264"/>
                <a:gd name="T1" fmla="*/ 0 h 51"/>
                <a:gd name="T2" fmla="*/ 1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94" name="Freeform 75"/>
            <p:cNvSpPr>
              <a:spLocks/>
            </p:cNvSpPr>
            <p:nvPr/>
          </p:nvSpPr>
          <p:spPr bwMode="auto">
            <a:xfrm>
              <a:off x="3825" y="2945"/>
              <a:ext cx="119" cy="26"/>
            </a:xfrm>
            <a:custGeom>
              <a:avLst/>
              <a:gdLst>
                <a:gd name="T0" fmla="*/ 0 w 243"/>
                <a:gd name="T1" fmla="*/ 1 h 51"/>
                <a:gd name="T2" fmla="*/ 0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95" name="Freeform 76"/>
            <p:cNvSpPr>
              <a:spLocks/>
            </p:cNvSpPr>
            <p:nvPr/>
          </p:nvSpPr>
          <p:spPr bwMode="auto">
            <a:xfrm>
              <a:off x="3825" y="2801"/>
              <a:ext cx="123" cy="18"/>
            </a:xfrm>
            <a:custGeom>
              <a:avLst/>
              <a:gdLst>
                <a:gd name="T0" fmla="*/ 0 w 252"/>
                <a:gd name="T1" fmla="*/ 0 h 36"/>
                <a:gd name="T2" fmla="*/ 0 w 252"/>
                <a:gd name="T3" fmla="*/ 1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grpSp>
        <p:nvGrpSpPr>
          <p:cNvPr id="6" name="Group 77"/>
          <p:cNvGrpSpPr>
            <a:grpSpLocks/>
          </p:cNvGrpSpPr>
          <p:nvPr/>
        </p:nvGrpSpPr>
        <p:grpSpPr bwMode="auto">
          <a:xfrm>
            <a:off x="6069013" y="5505450"/>
            <a:ext cx="904875" cy="331788"/>
            <a:chOff x="3823" y="3468"/>
            <a:chExt cx="570" cy="209"/>
          </a:xfrm>
        </p:grpSpPr>
        <p:sp>
          <p:nvSpPr>
            <p:cNvPr id="29884" name="Freeform 78"/>
            <p:cNvSpPr>
              <a:spLocks/>
            </p:cNvSpPr>
            <p:nvPr/>
          </p:nvSpPr>
          <p:spPr bwMode="auto">
            <a:xfrm>
              <a:off x="3823" y="3562"/>
              <a:ext cx="131" cy="0"/>
            </a:xfrm>
            <a:custGeom>
              <a:avLst/>
              <a:gdLst>
                <a:gd name="T0" fmla="*/ 0 w 267"/>
                <a:gd name="T1" fmla="*/ 0 h 1"/>
                <a:gd name="T2" fmla="*/ 0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85" name="Freeform 79"/>
            <p:cNvSpPr>
              <a:spLocks/>
            </p:cNvSpPr>
            <p:nvPr/>
          </p:nvSpPr>
          <p:spPr bwMode="auto">
            <a:xfrm>
              <a:off x="3837" y="3623"/>
              <a:ext cx="124" cy="27"/>
            </a:xfrm>
            <a:custGeom>
              <a:avLst/>
              <a:gdLst>
                <a:gd name="T0" fmla="*/ 0 w 252"/>
                <a:gd name="T1" fmla="*/ 1 h 54"/>
                <a:gd name="T2" fmla="*/ 0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86" name="Freeform 80"/>
            <p:cNvSpPr>
              <a:spLocks/>
            </p:cNvSpPr>
            <p:nvPr/>
          </p:nvSpPr>
          <p:spPr bwMode="auto">
            <a:xfrm>
              <a:off x="3841" y="3468"/>
              <a:ext cx="121" cy="36"/>
            </a:xfrm>
            <a:custGeom>
              <a:avLst/>
              <a:gdLst>
                <a:gd name="T0" fmla="*/ 0 w 249"/>
                <a:gd name="T1" fmla="*/ 0 h 72"/>
                <a:gd name="T2" fmla="*/ 0 w 249"/>
                <a:gd name="T3" fmla="*/ 1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87" name="Freeform 81"/>
            <p:cNvSpPr>
              <a:spLocks/>
            </p:cNvSpPr>
            <p:nvPr/>
          </p:nvSpPr>
          <p:spPr bwMode="auto">
            <a:xfrm>
              <a:off x="4264" y="3564"/>
              <a:ext cx="129" cy="0"/>
            </a:xfrm>
            <a:custGeom>
              <a:avLst/>
              <a:gdLst>
                <a:gd name="T0" fmla="*/ 0 w 261"/>
                <a:gd name="T1" fmla="*/ 0 h 1"/>
                <a:gd name="T2" fmla="*/ 1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88" name="Freeform 82"/>
            <p:cNvSpPr>
              <a:spLocks/>
            </p:cNvSpPr>
            <p:nvPr/>
          </p:nvSpPr>
          <p:spPr bwMode="auto">
            <a:xfrm>
              <a:off x="4244" y="3638"/>
              <a:ext cx="114" cy="39"/>
            </a:xfrm>
            <a:custGeom>
              <a:avLst/>
              <a:gdLst>
                <a:gd name="T0" fmla="*/ 0 w 234"/>
                <a:gd name="T1" fmla="*/ 0 h 78"/>
                <a:gd name="T2" fmla="*/ 0 w 234"/>
                <a:gd name="T3" fmla="*/ 1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89" name="Freeform 83"/>
            <p:cNvSpPr>
              <a:spLocks/>
            </p:cNvSpPr>
            <p:nvPr/>
          </p:nvSpPr>
          <p:spPr bwMode="auto">
            <a:xfrm>
              <a:off x="4248" y="3472"/>
              <a:ext cx="130" cy="25"/>
            </a:xfrm>
            <a:custGeom>
              <a:avLst/>
              <a:gdLst>
                <a:gd name="T0" fmla="*/ 0 w 264"/>
                <a:gd name="T1" fmla="*/ 0 h 51"/>
                <a:gd name="T2" fmla="*/ 1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sp>
        <p:nvSpPr>
          <p:cNvPr id="29733" name="Freeform 84"/>
          <p:cNvSpPr>
            <a:spLocks/>
          </p:cNvSpPr>
          <p:nvPr/>
        </p:nvSpPr>
        <p:spPr bwMode="auto">
          <a:xfrm>
            <a:off x="3890963" y="2603500"/>
            <a:ext cx="0" cy="447675"/>
          </a:xfrm>
          <a:custGeom>
            <a:avLst/>
            <a:gdLst>
              <a:gd name="T0" fmla="*/ 0 w 1"/>
              <a:gd name="T1" fmla="*/ 0 h 576"/>
              <a:gd name="T2" fmla="*/ 0 w 1"/>
              <a:gd name="T3" fmla="*/ 2147483647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34" name="Freeform 85"/>
          <p:cNvSpPr>
            <a:spLocks/>
          </p:cNvSpPr>
          <p:nvPr/>
        </p:nvSpPr>
        <p:spPr bwMode="auto">
          <a:xfrm>
            <a:off x="3486150" y="2598738"/>
            <a:ext cx="1588" cy="447675"/>
          </a:xfrm>
          <a:custGeom>
            <a:avLst/>
            <a:gdLst>
              <a:gd name="T0" fmla="*/ 2147483647 w 2"/>
              <a:gd name="T1" fmla="*/ 0 h 574"/>
              <a:gd name="T2" fmla="*/ 0 w 2"/>
              <a:gd name="T3" fmla="*/ 2147483647 h 574"/>
              <a:gd name="T4" fmla="*/ 0 w 2"/>
              <a:gd name="T5" fmla="*/ 2147483647 h 574"/>
              <a:gd name="T6" fmla="*/ 0 60000 65536"/>
              <a:gd name="T7" fmla="*/ 0 60000 65536"/>
              <a:gd name="T8" fmla="*/ 0 60000 65536"/>
              <a:gd name="T9" fmla="*/ 0 w 2"/>
              <a:gd name="T10" fmla="*/ 0 h 574"/>
              <a:gd name="T11" fmla="*/ 2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35" name="Freeform 86"/>
          <p:cNvSpPr>
            <a:spLocks/>
          </p:cNvSpPr>
          <p:nvPr/>
        </p:nvSpPr>
        <p:spPr bwMode="auto">
          <a:xfrm>
            <a:off x="3497263" y="3051175"/>
            <a:ext cx="382587" cy="0"/>
          </a:xfrm>
          <a:custGeom>
            <a:avLst/>
            <a:gdLst>
              <a:gd name="T0" fmla="*/ 0 w 490"/>
              <a:gd name="T1" fmla="*/ 0 h 1"/>
              <a:gd name="T2" fmla="*/ 2147483647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36" name="Freeform 87"/>
          <p:cNvSpPr>
            <a:spLocks/>
          </p:cNvSpPr>
          <p:nvPr/>
        </p:nvSpPr>
        <p:spPr bwMode="auto">
          <a:xfrm>
            <a:off x="3487738" y="2597150"/>
            <a:ext cx="403225" cy="1588"/>
          </a:xfrm>
          <a:custGeom>
            <a:avLst/>
            <a:gdLst>
              <a:gd name="T0" fmla="*/ 0 w 519"/>
              <a:gd name="T1" fmla="*/ 0 h 3"/>
              <a:gd name="T2" fmla="*/ 2147483647 w 519"/>
              <a:gd name="T3" fmla="*/ 2147483647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37" name="Freeform 88"/>
          <p:cNvSpPr>
            <a:spLocks/>
          </p:cNvSpPr>
          <p:nvPr/>
        </p:nvSpPr>
        <p:spPr bwMode="auto">
          <a:xfrm>
            <a:off x="3700463" y="3054350"/>
            <a:ext cx="0" cy="147638"/>
          </a:xfrm>
          <a:custGeom>
            <a:avLst/>
            <a:gdLst>
              <a:gd name="T0" fmla="*/ 0 w 1"/>
              <a:gd name="T1" fmla="*/ 0 h 190"/>
              <a:gd name="T2" fmla="*/ 0 w 1"/>
              <a:gd name="T3" fmla="*/ 21474836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38" name="Line 91"/>
          <p:cNvSpPr>
            <a:spLocks noChangeShapeType="1"/>
          </p:cNvSpPr>
          <p:nvPr/>
        </p:nvSpPr>
        <p:spPr bwMode="auto">
          <a:xfrm>
            <a:off x="5278438" y="1885950"/>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39" name="Freeform 92"/>
          <p:cNvSpPr>
            <a:spLocks/>
          </p:cNvSpPr>
          <p:nvPr/>
        </p:nvSpPr>
        <p:spPr bwMode="auto">
          <a:xfrm>
            <a:off x="6538913" y="1881188"/>
            <a:ext cx="3175" cy="252412"/>
          </a:xfrm>
          <a:custGeom>
            <a:avLst/>
            <a:gdLst>
              <a:gd name="T0" fmla="*/ 2147483647 w 2"/>
              <a:gd name="T1" fmla="*/ 0 h 325"/>
              <a:gd name="T2" fmla="*/ 0 w 2"/>
              <a:gd name="T3" fmla="*/ 2147483647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40" name="Freeform 93"/>
          <p:cNvSpPr>
            <a:spLocks/>
          </p:cNvSpPr>
          <p:nvPr/>
        </p:nvSpPr>
        <p:spPr bwMode="auto">
          <a:xfrm>
            <a:off x="5278438" y="1881188"/>
            <a:ext cx="1587" cy="839787"/>
          </a:xfrm>
          <a:custGeom>
            <a:avLst/>
            <a:gdLst>
              <a:gd name="T0" fmla="*/ 2147483647 w 2"/>
              <a:gd name="T1" fmla="*/ 0 h 1081"/>
              <a:gd name="T2" fmla="*/ 0 w 2"/>
              <a:gd name="T3" fmla="*/ 2147483647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41" name="Freeform 94"/>
          <p:cNvSpPr>
            <a:spLocks/>
          </p:cNvSpPr>
          <p:nvPr/>
        </p:nvSpPr>
        <p:spPr bwMode="auto">
          <a:xfrm>
            <a:off x="5278438" y="2863850"/>
            <a:ext cx="1587" cy="979488"/>
          </a:xfrm>
          <a:custGeom>
            <a:avLst/>
            <a:gdLst>
              <a:gd name="T0" fmla="*/ 0 w 2"/>
              <a:gd name="T1" fmla="*/ 0 h 1256"/>
              <a:gd name="T2" fmla="*/ 2147483647 w 2"/>
              <a:gd name="T3" fmla="*/ 2147483647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42" name="Freeform 95"/>
          <p:cNvSpPr>
            <a:spLocks/>
          </p:cNvSpPr>
          <p:nvPr/>
        </p:nvSpPr>
        <p:spPr bwMode="auto">
          <a:xfrm>
            <a:off x="6538913" y="3563938"/>
            <a:ext cx="3175" cy="279400"/>
          </a:xfrm>
          <a:custGeom>
            <a:avLst/>
            <a:gdLst>
              <a:gd name="T0" fmla="*/ 0 w 2"/>
              <a:gd name="T1" fmla="*/ 0 h 356"/>
              <a:gd name="T2" fmla="*/ 2147483647 w 2"/>
              <a:gd name="T3" fmla="*/ 2147483647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43" name="Line 96"/>
          <p:cNvSpPr>
            <a:spLocks noChangeShapeType="1"/>
          </p:cNvSpPr>
          <p:nvPr/>
        </p:nvSpPr>
        <p:spPr bwMode="auto">
          <a:xfrm>
            <a:off x="5138738" y="2863850"/>
            <a:ext cx="27940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44" name="Line 97"/>
          <p:cNvSpPr>
            <a:spLocks noChangeShapeType="1"/>
          </p:cNvSpPr>
          <p:nvPr/>
        </p:nvSpPr>
        <p:spPr bwMode="auto">
          <a:xfrm>
            <a:off x="4997450" y="2724150"/>
            <a:ext cx="51435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45" name="Line 98"/>
          <p:cNvSpPr>
            <a:spLocks noChangeShapeType="1"/>
          </p:cNvSpPr>
          <p:nvPr/>
        </p:nvSpPr>
        <p:spPr bwMode="auto">
          <a:xfrm>
            <a:off x="5278438" y="3848100"/>
            <a:ext cx="126047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46" name="Oval 99"/>
          <p:cNvSpPr>
            <a:spLocks noChangeArrowheads="1"/>
          </p:cNvSpPr>
          <p:nvPr/>
        </p:nvSpPr>
        <p:spPr bwMode="auto">
          <a:xfrm>
            <a:off x="6365875" y="3219450"/>
            <a:ext cx="346075" cy="344488"/>
          </a:xfrm>
          <a:prstGeom prst="ellipse">
            <a:avLst/>
          </a:prstGeom>
          <a:noFill/>
          <a:ln w="22225">
            <a:solidFill>
              <a:srgbClr val="000000"/>
            </a:solidFill>
            <a:round/>
            <a:headEnd/>
            <a:tailEnd/>
          </a:ln>
        </p:spPr>
        <p:txBody>
          <a:bodyPr/>
          <a:lstStyle/>
          <a:p>
            <a:endParaRPr lang="en-US">
              <a:solidFill>
                <a:srgbClr val="000000"/>
              </a:solidFill>
            </a:endParaRPr>
          </a:p>
        </p:txBody>
      </p:sp>
      <p:grpSp>
        <p:nvGrpSpPr>
          <p:cNvPr id="7" name="Group 100"/>
          <p:cNvGrpSpPr>
            <a:grpSpLocks/>
          </p:cNvGrpSpPr>
          <p:nvPr/>
        </p:nvGrpSpPr>
        <p:grpSpPr bwMode="auto">
          <a:xfrm>
            <a:off x="6070600" y="2303463"/>
            <a:ext cx="922338" cy="1587"/>
            <a:chOff x="3824" y="1451"/>
            <a:chExt cx="581" cy="1"/>
          </a:xfrm>
        </p:grpSpPr>
        <p:sp>
          <p:nvSpPr>
            <p:cNvPr id="29882" name="Freeform 101"/>
            <p:cNvSpPr>
              <a:spLocks/>
            </p:cNvSpPr>
            <p:nvPr/>
          </p:nvSpPr>
          <p:spPr bwMode="auto">
            <a:xfrm>
              <a:off x="4278" y="1451"/>
              <a:ext cx="127"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solidFill>
                  <a:srgbClr val="000000"/>
                </a:solidFill>
              </a:endParaRPr>
            </a:p>
          </p:txBody>
        </p:sp>
        <p:sp>
          <p:nvSpPr>
            <p:cNvPr id="29883" name="Freeform 102"/>
            <p:cNvSpPr>
              <a:spLocks/>
            </p:cNvSpPr>
            <p:nvPr/>
          </p:nvSpPr>
          <p:spPr bwMode="auto">
            <a:xfrm>
              <a:off x="3824" y="1451"/>
              <a:ext cx="127" cy="1"/>
            </a:xfrm>
            <a:custGeom>
              <a:avLst/>
              <a:gdLst>
                <a:gd name="T0" fmla="*/ 0 w 261"/>
                <a:gd name="T1" fmla="*/ 0 h 1"/>
                <a:gd name="T2" fmla="*/ 0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solidFill>
                  <a:srgbClr val="000000"/>
                </a:solidFill>
              </a:endParaRPr>
            </a:p>
          </p:txBody>
        </p:sp>
      </p:grpSp>
      <p:sp>
        <p:nvSpPr>
          <p:cNvPr id="29748" name="Oval 103"/>
          <p:cNvSpPr>
            <a:spLocks noChangeArrowheads="1"/>
          </p:cNvSpPr>
          <p:nvPr/>
        </p:nvSpPr>
        <p:spPr bwMode="auto">
          <a:xfrm>
            <a:off x="6365875" y="2132013"/>
            <a:ext cx="346075" cy="344487"/>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9749" name="Freeform 104"/>
          <p:cNvSpPr>
            <a:spLocks/>
          </p:cNvSpPr>
          <p:nvPr/>
        </p:nvSpPr>
        <p:spPr bwMode="auto">
          <a:xfrm>
            <a:off x="6537325" y="2476500"/>
            <a:ext cx="1588" cy="128588"/>
          </a:xfrm>
          <a:custGeom>
            <a:avLst/>
            <a:gdLst>
              <a:gd name="T0" fmla="*/ 2147483647 w 3"/>
              <a:gd name="T1" fmla="*/ 0 h 165"/>
              <a:gd name="T2" fmla="*/ 0 w 3"/>
              <a:gd name="T3" fmla="*/ 2147483647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nvGrpSpPr>
          <p:cNvPr id="8" name="Group 105"/>
          <p:cNvGrpSpPr>
            <a:grpSpLocks/>
          </p:cNvGrpSpPr>
          <p:nvPr/>
        </p:nvGrpSpPr>
        <p:grpSpPr bwMode="auto">
          <a:xfrm>
            <a:off x="6089650" y="3382963"/>
            <a:ext cx="903288" cy="4762"/>
            <a:chOff x="3836" y="2131"/>
            <a:chExt cx="569" cy="3"/>
          </a:xfrm>
        </p:grpSpPr>
        <p:sp>
          <p:nvSpPr>
            <p:cNvPr id="29880" name="Freeform 106"/>
            <p:cNvSpPr>
              <a:spLocks/>
            </p:cNvSpPr>
            <p:nvPr/>
          </p:nvSpPr>
          <p:spPr bwMode="auto">
            <a:xfrm>
              <a:off x="3836" y="2131"/>
              <a:ext cx="130" cy="0"/>
            </a:xfrm>
            <a:custGeom>
              <a:avLst/>
              <a:gdLst>
                <a:gd name="T0" fmla="*/ 0 w 267"/>
                <a:gd name="T1" fmla="*/ 0 h 1"/>
                <a:gd name="T2" fmla="*/ 0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25400" cap="flat">
              <a:solidFill>
                <a:srgbClr val="000000"/>
              </a:solidFill>
              <a:prstDash val="sysDot"/>
              <a:round/>
              <a:headEnd type="none" w="med" len="med"/>
              <a:tailEnd type="none" w="med" len="med"/>
            </a:ln>
          </p:spPr>
          <p:txBody>
            <a:bodyPr/>
            <a:lstStyle/>
            <a:p>
              <a:endParaRPr lang="en-US">
                <a:solidFill>
                  <a:srgbClr val="000000"/>
                </a:solidFill>
              </a:endParaRPr>
            </a:p>
          </p:txBody>
        </p:sp>
        <p:sp>
          <p:nvSpPr>
            <p:cNvPr id="29881" name="Freeform 107"/>
            <p:cNvSpPr>
              <a:spLocks/>
            </p:cNvSpPr>
            <p:nvPr/>
          </p:nvSpPr>
          <p:spPr bwMode="auto">
            <a:xfrm>
              <a:off x="4278" y="2134"/>
              <a:ext cx="127"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solidFill>
                  <a:srgbClr val="000000"/>
                </a:solidFill>
              </a:endParaRPr>
            </a:p>
          </p:txBody>
        </p:sp>
      </p:grpSp>
      <p:sp>
        <p:nvSpPr>
          <p:cNvPr id="29751" name="Freeform 108"/>
          <p:cNvSpPr>
            <a:spLocks/>
          </p:cNvSpPr>
          <p:nvPr/>
        </p:nvSpPr>
        <p:spPr bwMode="auto">
          <a:xfrm>
            <a:off x="6727825" y="2606675"/>
            <a:ext cx="0" cy="449263"/>
          </a:xfrm>
          <a:custGeom>
            <a:avLst/>
            <a:gdLst>
              <a:gd name="T0" fmla="*/ 0 w 1"/>
              <a:gd name="T1" fmla="*/ 0 h 576"/>
              <a:gd name="T2" fmla="*/ 0 w 1"/>
              <a:gd name="T3" fmla="*/ 2147483647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52" name="Freeform 109"/>
          <p:cNvSpPr>
            <a:spLocks/>
          </p:cNvSpPr>
          <p:nvPr/>
        </p:nvSpPr>
        <p:spPr bwMode="auto">
          <a:xfrm>
            <a:off x="6323013" y="2605088"/>
            <a:ext cx="3175" cy="447675"/>
          </a:xfrm>
          <a:custGeom>
            <a:avLst/>
            <a:gdLst>
              <a:gd name="T0" fmla="*/ 2147483647 w 2"/>
              <a:gd name="T1" fmla="*/ 0 h 574"/>
              <a:gd name="T2" fmla="*/ 0 w 2"/>
              <a:gd name="T3" fmla="*/ 2147483647 h 574"/>
              <a:gd name="T4" fmla="*/ 0 w 2"/>
              <a:gd name="T5" fmla="*/ 2147483647 h 574"/>
              <a:gd name="T6" fmla="*/ 0 60000 65536"/>
              <a:gd name="T7" fmla="*/ 0 60000 65536"/>
              <a:gd name="T8" fmla="*/ 0 60000 65536"/>
              <a:gd name="T9" fmla="*/ 0 w 2"/>
              <a:gd name="T10" fmla="*/ 0 h 574"/>
              <a:gd name="T11" fmla="*/ 2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53" name="Freeform 110"/>
          <p:cNvSpPr>
            <a:spLocks/>
          </p:cNvSpPr>
          <p:nvPr/>
        </p:nvSpPr>
        <p:spPr bwMode="auto">
          <a:xfrm>
            <a:off x="6335713" y="3055938"/>
            <a:ext cx="381000" cy="0"/>
          </a:xfrm>
          <a:custGeom>
            <a:avLst/>
            <a:gdLst>
              <a:gd name="T0" fmla="*/ 0 w 490"/>
              <a:gd name="T1" fmla="*/ 0 h 1"/>
              <a:gd name="T2" fmla="*/ 2147483647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54" name="Freeform 111"/>
          <p:cNvSpPr>
            <a:spLocks/>
          </p:cNvSpPr>
          <p:nvPr/>
        </p:nvSpPr>
        <p:spPr bwMode="auto">
          <a:xfrm>
            <a:off x="6326188" y="2603500"/>
            <a:ext cx="401637" cy="1588"/>
          </a:xfrm>
          <a:custGeom>
            <a:avLst/>
            <a:gdLst>
              <a:gd name="T0" fmla="*/ 0 w 519"/>
              <a:gd name="T1" fmla="*/ 0 h 3"/>
              <a:gd name="T2" fmla="*/ 2147483647 w 519"/>
              <a:gd name="T3" fmla="*/ 2147483647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55" name="Freeform 112"/>
          <p:cNvSpPr>
            <a:spLocks/>
          </p:cNvSpPr>
          <p:nvPr/>
        </p:nvSpPr>
        <p:spPr bwMode="auto">
          <a:xfrm>
            <a:off x="6537325" y="3060700"/>
            <a:ext cx="0" cy="147638"/>
          </a:xfrm>
          <a:custGeom>
            <a:avLst/>
            <a:gdLst>
              <a:gd name="T0" fmla="*/ 0 w 1"/>
              <a:gd name="T1" fmla="*/ 0 h 190"/>
              <a:gd name="T2" fmla="*/ 0 w 1"/>
              <a:gd name="T3" fmla="*/ 21474836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56" name="Freeform 115"/>
          <p:cNvSpPr>
            <a:spLocks/>
          </p:cNvSpPr>
          <p:nvPr/>
        </p:nvSpPr>
        <p:spPr bwMode="auto">
          <a:xfrm>
            <a:off x="7310438" y="4265613"/>
            <a:ext cx="1587" cy="128587"/>
          </a:xfrm>
          <a:custGeom>
            <a:avLst/>
            <a:gdLst>
              <a:gd name="T0" fmla="*/ 2147483647 w 3"/>
              <a:gd name="T1" fmla="*/ 0 h 165"/>
              <a:gd name="T2" fmla="*/ 0 w 3"/>
              <a:gd name="T3" fmla="*/ 2147483647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57" name="Freeform 116"/>
          <p:cNvSpPr>
            <a:spLocks/>
          </p:cNvSpPr>
          <p:nvPr/>
        </p:nvSpPr>
        <p:spPr bwMode="auto">
          <a:xfrm>
            <a:off x="7500938" y="4395788"/>
            <a:ext cx="0" cy="450850"/>
          </a:xfrm>
          <a:custGeom>
            <a:avLst/>
            <a:gdLst>
              <a:gd name="T0" fmla="*/ 0 w 1"/>
              <a:gd name="T1" fmla="*/ 0 h 576"/>
              <a:gd name="T2" fmla="*/ 0 w 1"/>
              <a:gd name="T3" fmla="*/ 2147483647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58" name="Freeform 117"/>
          <p:cNvSpPr>
            <a:spLocks/>
          </p:cNvSpPr>
          <p:nvPr/>
        </p:nvSpPr>
        <p:spPr bwMode="auto">
          <a:xfrm>
            <a:off x="7096125" y="4394200"/>
            <a:ext cx="0" cy="447675"/>
          </a:xfrm>
          <a:custGeom>
            <a:avLst/>
            <a:gdLst>
              <a:gd name="T0" fmla="*/ 0 w 2"/>
              <a:gd name="T1" fmla="*/ 0 h 574"/>
              <a:gd name="T2" fmla="*/ 0 w 2"/>
              <a:gd name="T3" fmla="*/ 2147483647 h 574"/>
              <a:gd name="T4" fmla="*/ 0 w 2"/>
              <a:gd name="T5" fmla="*/ 2147483647 h 574"/>
              <a:gd name="T6" fmla="*/ 0 60000 65536"/>
              <a:gd name="T7" fmla="*/ 0 60000 65536"/>
              <a:gd name="T8" fmla="*/ 0 60000 65536"/>
              <a:gd name="T9" fmla="*/ 0 w 2"/>
              <a:gd name="T10" fmla="*/ 0 h 574"/>
              <a:gd name="T11" fmla="*/ 0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59" name="Freeform 118"/>
          <p:cNvSpPr>
            <a:spLocks/>
          </p:cNvSpPr>
          <p:nvPr/>
        </p:nvSpPr>
        <p:spPr bwMode="auto">
          <a:xfrm>
            <a:off x="7107238" y="4846638"/>
            <a:ext cx="382587" cy="0"/>
          </a:xfrm>
          <a:custGeom>
            <a:avLst/>
            <a:gdLst>
              <a:gd name="T0" fmla="*/ 0 w 490"/>
              <a:gd name="T1" fmla="*/ 0 h 1"/>
              <a:gd name="T2" fmla="*/ 2147483647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60" name="Freeform 119"/>
          <p:cNvSpPr>
            <a:spLocks/>
          </p:cNvSpPr>
          <p:nvPr/>
        </p:nvSpPr>
        <p:spPr bwMode="auto">
          <a:xfrm>
            <a:off x="7096125" y="4392613"/>
            <a:ext cx="404813" cy="1587"/>
          </a:xfrm>
          <a:custGeom>
            <a:avLst/>
            <a:gdLst>
              <a:gd name="T0" fmla="*/ 0 w 519"/>
              <a:gd name="T1" fmla="*/ 0 h 3"/>
              <a:gd name="T2" fmla="*/ 2147483647 w 519"/>
              <a:gd name="T3" fmla="*/ 2147483647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61" name="Freeform 120"/>
          <p:cNvSpPr>
            <a:spLocks/>
          </p:cNvSpPr>
          <p:nvPr/>
        </p:nvSpPr>
        <p:spPr bwMode="auto">
          <a:xfrm>
            <a:off x="7310438" y="4849813"/>
            <a:ext cx="0" cy="147637"/>
          </a:xfrm>
          <a:custGeom>
            <a:avLst/>
            <a:gdLst>
              <a:gd name="T0" fmla="*/ 0 w 1"/>
              <a:gd name="T1" fmla="*/ 0 h 190"/>
              <a:gd name="T2" fmla="*/ 0 w 1"/>
              <a:gd name="T3" fmla="*/ 21474836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62" name="Freeform 123"/>
          <p:cNvSpPr>
            <a:spLocks/>
          </p:cNvSpPr>
          <p:nvPr/>
        </p:nvSpPr>
        <p:spPr bwMode="auto">
          <a:xfrm>
            <a:off x="6518275" y="4271963"/>
            <a:ext cx="792163" cy="1587"/>
          </a:xfrm>
          <a:custGeom>
            <a:avLst/>
            <a:gdLst>
              <a:gd name="T0" fmla="*/ 0 w 1017"/>
              <a:gd name="T1" fmla="*/ 0 h 3"/>
              <a:gd name="T2" fmla="*/ 2147483647 w 1017"/>
              <a:gd name="T3" fmla="*/ 2147483647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63" name="Freeform 124"/>
          <p:cNvSpPr>
            <a:spLocks/>
          </p:cNvSpPr>
          <p:nvPr/>
        </p:nvSpPr>
        <p:spPr bwMode="auto">
          <a:xfrm>
            <a:off x="6518275" y="4995863"/>
            <a:ext cx="792163" cy="0"/>
          </a:xfrm>
          <a:custGeom>
            <a:avLst/>
            <a:gdLst>
              <a:gd name="T0" fmla="*/ 0 w 1017"/>
              <a:gd name="T1" fmla="*/ 0 h 1"/>
              <a:gd name="T2" fmla="*/ 2147483647 w 1017"/>
              <a:gd name="T3" fmla="*/ 0 h 1"/>
              <a:gd name="T4" fmla="*/ 0 60000 65536"/>
              <a:gd name="T5" fmla="*/ 0 60000 65536"/>
              <a:gd name="T6" fmla="*/ 0 w 1017"/>
              <a:gd name="T7" fmla="*/ 0 h 1"/>
              <a:gd name="T8" fmla="*/ 1017 w 1017"/>
              <a:gd name="T9" fmla="*/ 0 h 1"/>
            </a:gdLst>
            <a:ahLst/>
            <a:cxnLst>
              <a:cxn ang="T4">
                <a:pos x="T0" y="T1"/>
              </a:cxn>
              <a:cxn ang="T5">
                <a:pos x="T2" y="T3"/>
              </a:cxn>
            </a:cxnLst>
            <a:rect l="T6" t="T7" r="T8" b="T9"/>
            <a:pathLst>
              <a:path w="1017" h="1">
                <a:moveTo>
                  <a:pt x="0" y="0"/>
                </a:moveTo>
                <a:lnTo>
                  <a:pt x="1017"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64" name="Line 125"/>
          <p:cNvSpPr>
            <a:spLocks noChangeShapeType="1"/>
          </p:cNvSpPr>
          <p:nvPr/>
        </p:nvSpPr>
        <p:spPr bwMode="auto">
          <a:xfrm>
            <a:off x="2455863" y="4159250"/>
            <a:ext cx="1262062"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65" name="Freeform 126"/>
          <p:cNvSpPr>
            <a:spLocks/>
          </p:cNvSpPr>
          <p:nvPr/>
        </p:nvSpPr>
        <p:spPr bwMode="auto">
          <a:xfrm>
            <a:off x="3717925" y="4157663"/>
            <a:ext cx="0" cy="249237"/>
          </a:xfrm>
          <a:custGeom>
            <a:avLst/>
            <a:gdLst>
              <a:gd name="T0" fmla="*/ 0 w 1"/>
              <a:gd name="T1" fmla="*/ 0 h 320"/>
              <a:gd name="T2" fmla="*/ 0 w 1"/>
              <a:gd name="T3" fmla="*/ 2147483647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66" name="Freeform 127"/>
          <p:cNvSpPr>
            <a:spLocks/>
          </p:cNvSpPr>
          <p:nvPr/>
        </p:nvSpPr>
        <p:spPr bwMode="auto">
          <a:xfrm>
            <a:off x="2455863" y="4157663"/>
            <a:ext cx="0" cy="836612"/>
          </a:xfrm>
          <a:custGeom>
            <a:avLst/>
            <a:gdLst>
              <a:gd name="T0" fmla="*/ 0 w 1"/>
              <a:gd name="T1" fmla="*/ 0 h 1076"/>
              <a:gd name="T2" fmla="*/ 0 w 1"/>
              <a:gd name="T3" fmla="*/ 2147483647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67" name="Freeform 128"/>
          <p:cNvSpPr>
            <a:spLocks/>
          </p:cNvSpPr>
          <p:nvPr/>
        </p:nvSpPr>
        <p:spPr bwMode="auto">
          <a:xfrm>
            <a:off x="2447925" y="5135563"/>
            <a:ext cx="7938" cy="979487"/>
          </a:xfrm>
          <a:custGeom>
            <a:avLst/>
            <a:gdLst>
              <a:gd name="T0" fmla="*/ 2147483647 w 10"/>
              <a:gd name="T1" fmla="*/ 0 h 1256"/>
              <a:gd name="T2" fmla="*/ 0 w 10"/>
              <a:gd name="T3" fmla="*/ 2147483647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68" name="Freeform 129"/>
          <p:cNvSpPr>
            <a:spLocks/>
          </p:cNvSpPr>
          <p:nvPr/>
        </p:nvSpPr>
        <p:spPr bwMode="auto">
          <a:xfrm>
            <a:off x="3717925" y="5837238"/>
            <a:ext cx="0" cy="274637"/>
          </a:xfrm>
          <a:custGeom>
            <a:avLst/>
            <a:gdLst>
              <a:gd name="T0" fmla="*/ 0 w 1"/>
              <a:gd name="T1" fmla="*/ 0 h 351"/>
              <a:gd name="T2" fmla="*/ 0 w 1"/>
              <a:gd name="T3" fmla="*/ 2147483647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69" name="Line 130"/>
          <p:cNvSpPr>
            <a:spLocks noChangeShapeType="1"/>
          </p:cNvSpPr>
          <p:nvPr/>
        </p:nvSpPr>
        <p:spPr bwMode="auto">
          <a:xfrm>
            <a:off x="2316163" y="5135563"/>
            <a:ext cx="280987"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70" name="Line 131"/>
          <p:cNvSpPr>
            <a:spLocks noChangeShapeType="1"/>
          </p:cNvSpPr>
          <p:nvPr/>
        </p:nvSpPr>
        <p:spPr bwMode="auto">
          <a:xfrm>
            <a:off x="2176463" y="4995863"/>
            <a:ext cx="512762"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71" name="Line 132"/>
          <p:cNvSpPr>
            <a:spLocks noChangeShapeType="1"/>
          </p:cNvSpPr>
          <p:nvPr/>
        </p:nvSpPr>
        <p:spPr bwMode="auto">
          <a:xfrm>
            <a:off x="2455863" y="6121400"/>
            <a:ext cx="1262062"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9772" name="Oval 133"/>
          <p:cNvSpPr>
            <a:spLocks noChangeArrowheads="1"/>
          </p:cNvSpPr>
          <p:nvPr/>
        </p:nvSpPr>
        <p:spPr bwMode="auto">
          <a:xfrm>
            <a:off x="3544888" y="5492750"/>
            <a:ext cx="346075" cy="344488"/>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9773" name="Oval 134"/>
          <p:cNvSpPr>
            <a:spLocks noChangeArrowheads="1"/>
          </p:cNvSpPr>
          <p:nvPr/>
        </p:nvSpPr>
        <p:spPr bwMode="auto">
          <a:xfrm>
            <a:off x="3544888" y="4403725"/>
            <a:ext cx="346075" cy="344488"/>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29774" name="Freeform 135"/>
          <p:cNvSpPr>
            <a:spLocks/>
          </p:cNvSpPr>
          <p:nvPr/>
        </p:nvSpPr>
        <p:spPr bwMode="auto">
          <a:xfrm>
            <a:off x="3716338" y="4748213"/>
            <a:ext cx="1587" cy="742950"/>
          </a:xfrm>
          <a:custGeom>
            <a:avLst/>
            <a:gdLst>
              <a:gd name="T0" fmla="*/ 2147483647 w 3"/>
              <a:gd name="T1" fmla="*/ 0 h 951"/>
              <a:gd name="T2" fmla="*/ 0 w 3"/>
              <a:gd name="T3" fmla="*/ 2147483647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75" name="Freeform 136"/>
          <p:cNvSpPr>
            <a:spLocks/>
          </p:cNvSpPr>
          <p:nvPr/>
        </p:nvSpPr>
        <p:spPr bwMode="auto">
          <a:xfrm>
            <a:off x="4506913" y="4268788"/>
            <a:ext cx="3175" cy="127000"/>
          </a:xfrm>
          <a:custGeom>
            <a:avLst/>
            <a:gdLst>
              <a:gd name="T0" fmla="*/ 2147483647 w 3"/>
              <a:gd name="T1" fmla="*/ 0 h 165"/>
              <a:gd name="T2" fmla="*/ 0 w 3"/>
              <a:gd name="T3" fmla="*/ 2147483647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76" name="Freeform 137"/>
          <p:cNvSpPr>
            <a:spLocks/>
          </p:cNvSpPr>
          <p:nvPr/>
        </p:nvSpPr>
        <p:spPr bwMode="auto">
          <a:xfrm>
            <a:off x="4699000" y="4398963"/>
            <a:ext cx="0" cy="449262"/>
          </a:xfrm>
          <a:custGeom>
            <a:avLst/>
            <a:gdLst>
              <a:gd name="T0" fmla="*/ 0 w 1"/>
              <a:gd name="T1" fmla="*/ 0 h 576"/>
              <a:gd name="T2" fmla="*/ 0 w 1"/>
              <a:gd name="T3" fmla="*/ 2147483647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77" name="Freeform 138"/>
          <p:cNvSpPr>
            <a:spLocks/>
          </p:cNvSpPr>
          <p:nvPr/>
        </p:nvSpPr>
        <p:spPr bwMode="auto">
          <a:xfrm>
            <a:off x="4294188" y="4395788"/>
            <a:ext cx="0" cy="449262"/>
          </a:xfrm>
          <a:custGeom>
            <a:avLst/>
            <a:gdLst>
              <a:gd name="T0" fmla="*/ 0 w 2"/>
              <a:gd name="T1" fmla="*/ 0 h 574"/>
              <a:gd name="T2" fmla="*/ 0 w 2"/>
              <a:gd name="T3" fmla="*/ 2147483647 h 574"/>
              <a:gd name="T4" fmla="*/ 0 w 2"/>
              <a:gd name="T5" fmla="*/ 2147483647 h 574"/>
              <a:gd name="T6" fmla="*/ 0 60000 65536"/>
              <a:gd name="T7" fmla="*/ 0 60000 65536"/>
              <a:gd name="T8" fmla="*/ 0 60000 65536"/>
              <a:gd name="T9" fmla="*/ 0 w 2"/>
              <a:gd name="T10" fmla="*/ 0 h 574"/>
              <a:gd name="T11" fmla="*/ 0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78" name="Freeform 139"/>
          <p:cNvSpPr>
            <a:spLocks/>
          </p:cNvSpPr>
          <p:nvPr/>
        </p:nvSpPr>
        <p:spPr bwMode="auto">
          <a:xfrm>
            <a:off x="4305300" y="4848225"/>
            <a:ext cx="381000" cy="0"/>
          </a:xfrm>
          <a:custGeom>
            <a:avLst/>
            <a:gdLst>
              <a:gd name="T0" fmla="*/ 0 w 490"/>
              <a:gd name="T1" fmla="*/ 0 h 1"/>
              <a:gd name="T2" fmla="*/ 2147483647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79" name="Freeform 140"/>
          <p:cNvSpPr>
            <a:spLocks/>
          </p:cNvSpPr>
          <p:nvPr/>
        </p:nvSpPr>
        <p:spPr bwMode="auto">
          <a:xfrm>
            <a:off x="4294188" y="4394200"/>
            <a:ext cx="404812" cy="1588"/>
          </a:xfrm>
          <a:custGeom>
            <a:avLst/>
            <a:gdLst>
              <a:gd name="T0" fmla="*/ 0 w 519"/>
              <a:gd name="T1" fmla="*/ 0 h 3"/>
              <a:gd name="T2" fmla="*/ 2147483647 w 519"/>
              <a:gd name="T3" fmla="*/ 2147483647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80" name="Freeform 141"/>
          <p:cNvSpPr>
            <a:spLocks/>
          </p:cNvSpPr>
          <p:nvPr/>
        </p:nvSpPr>
        <p:spPr bwMode="auto">
          <a:xfrm>
            <a:off x="4506913" y="4851400"/>
            <a:ext cx="0" cy="149225"/>
          </a:xfrm>
          <a:custGeom>
            <a:avLst/>
            <a:gdLst>
              <a:gd name="T0" fmla="*/ 0 w 1"/>
              <a:gd name="T1" fmla="*/ 0 h 190"/>
              <a:gd name="T2" fmla="*/ 0 w 1"/>
              <a:gd name="T3" fmla="*/ 21474836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81" name="Freeform 144"/>
          <p:cNvSpPr>
            <a:spLocks/>
          </p:cNvSpPr>
          <p:nvPr/>
        </p:nvSpPr>
        <p:spPr bwMode="auto">
          <a:xfrm>
            <a:off x="3716338" y="4271963"/>
            <a:ext cx="790575" cy="3175"/>
          </a:xfrm>
          <a:custGeom>
            <a:avLst/>
            <a:gdLst>
              <a:gd name="T0" fmla="*/ 0 w 1017"/>
              <a:gd name="T1" fmla="*/ 0 h 3"/>
              <a:gd name="T2" fmla="*/ 2147483647 w 1017"/>
              <a:gd name="T3" fmla="*/ 2147483647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782" name="Freeform 145"/>
          <p:cNvSpPr>
            <a:spLocks/>
          </p:cNvSpPr>
          <p:nvPr/>
        </p:nvSpPr>
        <p:spPr bwMode="auto">
          <a:xfrm>
            <a:off x="3716338" y="4995863"/>
            <a:ext cx="790575" cy="1587"/>
          </a:xfrm>
          <a:custGeom>
            <a:avLst/>
            <a:gdLst>
              <a:gd name="T0" fmla="*/ 0 w 1017"/>
              <a:gd name="T1" fmla="*/ 0 h 1"/>
              <a:gd name="T2" fmla="*/ 2147483647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nvGrpSpPr>
          <p:cNvPr id="9" name="Group 146"/>
          <p:cNvGrpSpPr>
            <a:grpSpLocks/>
          </p:cNvGrpSpPr>
          <p:nvPr/>
        </p:nvGrpSpPr>
        <p:grpSpPr bwMode="auto">
          <a:xfrm>
            <a:off x="3265488" y="5383213"/>
            <a:ext cx="904875" cy="573087"/>
            <a:chOff x="2057" y="3391"/>
            <a:chExt cx="570" cy="361"/>
          </a:xfrm>
        </p:grpSpPr>
        <p:sp>
          <p:nvSpPr>
            <p:cNvPr id="29870" name="Freeform 147"/>
            <p:cNvSpPr>
              <a:spLocks/>
            </p:cNvSpPr>
            <p:nvPr/>
          </p:nvSpPr>
          <p:spPr bwMode="auto">
            <a:xfrm>
              <a:off x="2057" y="3563"/>
              <a:ext cx="132" cy="0"/>
            </a:xfrm>
            <a:custGeom>
              <a:avLst/>
              <a:gdLst>
                <a:gd name="T0" fmla="*/ 0 w 267"/>
                <a:gd name="T1" fmla="*/ 0 h 1"/>
                <a:gd name="T2" fmla="*/ 1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71" name="Freeform 148"/>
            <p:cNvSpPr>
              <a:spLocks/>
            </p:cNvSpPr>
            <p:nvPr/>
          </p:nvSpPr>
          <p:spPr bwMode="auto">
            <a:xfrm>
              <a:off x="2072" y="3624"/>
              <a:ext cx="124" cy="27"/>
            </a:xfrm>
            <a:custGeom>
              <a:avLst/>
              <a:gdLst>
                <a:gd name="T0" fmla="*/ 0 w 252"/>
                <a:gd name="T1" fmla="*/ 1 h 54"/>
                <a:gd name="T2" fmla="*/ 0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72" name="Freeform 149"/>
            <p:cNvSpPr>
              <a:spLocks/>
            </p:cNvSpPr>
            <p:nvPr/>
          </p:nvSpPr>
          <p:spPr bwMode="auto">
            <a:xfrm>
              <a:off x="2076" y="3470"/>
              <a:ext cx="121" cy="35"/>
            </a:xfrm>
            <a:custGeom>
              <a:avLst/>
              <a:gdLst>
                <a:gd name="T0" fmla="*/ 0 w 249"/>
                <a:gd name="T1" fmla="*/ 0 h 72"/>
                <a:gd name="T2" fmla="*/ 0 w 249"/>
                <a:gd name="T3" fmla="*/ 0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73" name="Freeform 150"/>
            <p:cNvSpPr>
              <a:spLocks/>
            </p:cNvSpPr>
            <p:nvPr/>
          </p:nvSpPr>
          <p:spPr bwMode="auto">
            <a:xfrm>
              <a:off x="2499" y="3565"/>
              <a:ext cx="128" cy="0"/>
            </a:xfrm>
            <a:custGeom>
              <a:avLst/>
              <a:gdLst>
                <a:gd name="T0" fmla="*/ 0 w 261"/>
                <a:gd name="T1" fmla="*/ 0 h 1"/>
                <a:gd name="T2" fmla="*/ 0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74" name="Freeform 151"/>
            <p:cNvSpPr>
              <a:spLocks/>
            </p:cNvSpPr>
            <p:nvPr/>
          </p:nvSpPr>
          <p:spPr bwMode="auto">
            <a:xfrm>
              <a:off x="2479" y="3639"/>
              <a:ext cx="114" cy="38"/>
            </a:xfrm>
            <a:custGeom>
              <a:avLst/>
              <a:gdLst>
                <a:gd name="T0" fmla="*/ 0 w 234"/>
                <a:gd name="T1" fmla="*/ 0 h 78"/>
                <a:gd name="T2" fmla="*/ 0 w 234"/>
                <a:gd name="T3" fmla="*/ 0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75" name="Freeform 152"/>
            <p:cNvSpPr>
              <a:spLocks/>
            </p:cNvSpPr>
            <p:nvPr/>
          </p:nvSpPr>
          <p:spPr bwMode="auto">
            <a:xfrm>
              <a:off x="2483" y="3473"/>
              <a:ext cx="130" cy="25"/>
            </a:xfrm>
            <a:custGeom>
              <a:avLst/>
              <a:gdLst>
                <a:gd name="T0" fmla="*/ 0 w 264"/>
                <a:gd name="T1" fmla="*/ 0 h 51"/>
                <a:gd name="T2" fmla="*/ 1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76" name="Freeform 153"/>
            <p:cNvSpPr>
              <a:spLocks/>
            </p:cNvSpPr>
            <p:nvPr/>
          </p:nvSpPr>
          <p:spPr bwMode="auto">
            <a:xfrm>
              <a:off x="2451" y="3395"/>
              <a:ext cx="111" cy="50"/>
            </a:xfrm>
            <a:custGeom>
              <a:avLst/>
              <a:gdLst>
                <a:gd name="T0" fmla="*/ 0 w 228"/>
                <a:gd name="T1" fmla="*/ 0 h 102"/>
                <a:gd name="T2" fmla="*/ 0 w 228"/>
                <a:gd name="T3" fmla="*/ 0 h 102"/>
                <a:gd name="T4" fmla="*/ 0 60000 65536"/>
                <a:gd name="T5" fmla="*/ 0 60000 65536"/>
                <a:gd name="T6" fmla="*/ 0 w 228"/>
                <a:gd name="T7" fmla="*/ 0 h 102"/>
                <a:gd name="T8" fmla="*/ 228 w 228"/>
                <a:gd name="T9" fmla="*/ 102 h 102"/>
              </a:gdLst>
              <a:ahLst/>
              <a:cxnLst>
                <a:cxn ang="T4">
                  <a:pos x="T0" y="T1"/>
                </a:cxn>
                <a:cxn ang="T5">
                  <a:pos x="T2" y="T3"/>
                </a:cxn>
              </a:cxnLst>
              <a:rect l="T6" t="T7" r="T8" b="T9"/>
              <a:pathLst>
                <a:path w="228" h="102">
                  <a:moveTo>
                    <a:pt x="0" y="102"/>
                  </a:moveTo>
                  <a:lnTo>
                    <a:pt x="228"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77" name="Freeform 154"/>
            <p:cNvSpPr>
              <a:spLocks/>
            </p:cNvSpPr>
            <p:nvPr/>
          </p:nvSpPr>
          <p:spPr bwMode="auto">
            <a:xfrm>
              <a:off x="2452" y="3689"/>
              <a:ext cx="103" cy="63"/>
            </a:xfrm>
            <a:custGeom>
              <a:avLst/>
              <a:gdLst>
                <a:gd name="T0" fmla="*/ 0 w 210"/>
                <a:gd name="T1" fmla="*/ 0 h 126"/>
                <a:gd name="T2" fmla="*/ 0 w 210"/>
                <a:gd name="T3" fmla="*/ 1 h 126"/>
                <a:gd name="T4" fmla="*/ 0 60000 65536"/>
                <a:gd name="T5" fmla="*/ 0 60000 65536"/>
                <a:gd name="T6" fmla="*/ 0 w 210"/>
                <a:gd name="T7" fmla="*/ 0 h 126"/>
                <a:gd name="T8" fmla="*/ 210 w 210"/>
                <a:gd name="T9" fmla="*/ 126 h 126"/>
              </a:gdLst>
              <a:ahLst/>
              <a:cxnLst>
                <a:cxn ang="T4">
                  <a:pos x="T0" y="T1"/>
                </a:cxn>
                <a:cxn ang="T5">
                  <a:pos x="T2" y="T3"/>
                </a:cxn>
              </a:cxnLst>
              <a:rect l="T6" t="T7" r="T8" b="T9"/>
              <a:pathLst>
                <a:path w="210" h="126">
                  <a:moveTo>
                    <a:pt x="0" y="0"/>
                  </a:moveTo>
                  <a:lnTo>
                    <a:pt x="210" y="126"/>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78" name="Freeform 155"/>
            <p:cNvSpPr>
              <a:spLocks/>
            </p:cNvSpPr>
            <p:nvPr/>
          </p:nvSpPr>
          <p:spPr bwMode="auto">
            <a:xfrm>
              <a:off x="2109" y="3391"/>
              <a:ext cx="108" cy="60"/>
            </a:xfrm>
            <a:custGeom>
              <a:avLst/>
              <a:gdLst>
                <a:gd name="T0" fmla="*/ 0 w 219"/>
                <a:gd name="T1" fmla="*/ 0 h 123"/>
                <a:gd name="T2" fmla="*/ 0 w 219"/>
                <a:gd name="T3" fmla="*/ 0 h 123"/>
                <a:gd name="T4" fmla="*/ 0 60000 65536"/>
                <a:gd name="T5" fmla="*/ 0 60000 65536"/>
                <a:gd name="T6" fmla="*/ 0 w 219"/>
                <a:gd name="T7" fmla="*/ 0 h 123"/>
                <a:gd name="T8" fmla="*/ 219 w 219"/>
                <a:gd name="T9" fmla="*/ 123 h 123"/>
              </a:gdLst>
              <a:ahLst/>
              <a:cxnLst>
                <a:cxn ang="T4">
                  <a:pos x="T0" y="T1"/>
                </a:cxn>
                <a:cxn ang="T5">
                  <a:pos x="T2" y="T3"/>
                </a:cxn>
              </a:cxnLst>
              <a:rect l="T6" t="T7" r="T8" b="T9"/>
              <a:pathLst>
                <a:path w="219" h="123">
                  <a:moveTo>
                    <a:pt x="0" y="0"/>
                  </a:moveTo>
                  <a:lnTo>
                    <a:pt x="219" y="123"/>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sp>
          <p:nvSpPr>
            <p:cNvPr id="29879" name="Freeform 156"/>
            <p:cNvSpPr>
              <a:spLocks/>
            </p:cNvSpPr>
            <p:nvPr/>
          </p:nvSpPr>
          <p:spPr bwMode="auto">
            <a:xfrm>
              <a:off x="2100" y="3678"/>
              <a:ext cx="112" cy="44"/>
            </a:xfrm>
            <a:custGeom>
              <a:avLst/>
              <a:gdLst>
                <a:gd name="T0" fmla="*/ 0 w 228"/>
                <a:gd name="T1" fmla="*/ 0 h 90"/>
                <a:gd name="T2" fmla="*/ 0 w 228"/>
                <a:gd name="T3" fmla="*/ 0 h 90"/>
                <a:gd name="T4" fmla="*/ 0 60000 65536"/>
                <a:gd name="T5" fmla="*/ 0 60000 65536"/>
                <a:gd name="T6" fmla="*/ 0 w 228"/>
                <a:gd name="T7" fmla="*/ 0 h 90"/>
                <a:gd name="T8" fmla="*/ 228 w 228"/>
                <a:gd name="T9" fmla="*/ 90 h 90"/>
              </a:gdLst>
              <a:ahLst/>
              <a:cxnLst>
                <a:cxn ang="T4">
                  <a:pos x="T0" y="T1"/>
                </a:cxn>
                <a:cxn ang="T5">
                  <a:pos x="T2" y="T3"/>
                </a:cxn>
              </a:cxnLst>
              <a:rect l="T6" t="T7" r="T8" b="T9"/>
              <a:pathLst>
                <a:path w="228" h="90">
                  <a:moveTo>
                    <a:pt x="0" y="90"/>
                  </a:moveTo>
                  <a:lnTo>
                    <a:pt x="228" y="0"/>
                  </a:lnTo>
                </a:path>
              </a:pathLst>
            </a:custGeom>
            <a:noFill/>
            <a:ln w="19050">
              <a:solidFill>
                <a:srgbClr val="000000"/>
              </a:solidFill>
              <a:round/>
              <a:headEnd type="none" w="med" len="med"/>
              <a:tailEnd type="none" w="med" len="med"/>
            </a:ln>
          </p:spPr>
          <p:txBody>
            <a:bodyPr/>
            <a:lstStyle/>
            <a:p>
              <a:endParaRPr lang="en-US">
                <a:solidFill>
                  <a:srgbClr val="000000"/>
                </a:solidFill>
              </a:endParaRPr>
            </a:p>
          </p:txBody>
        </p:sp>
      </p:grpSp>
      <p:sp>
        <p:nvSpPr>
          <p:cNvPr id="495773" name="Rectangle 157"/>
          <p:cNvSpPr>
            <a:spLocks noChangeArrowheads="1"/>
          </p:cNvSpPr>
          <p:nvPr/>
        </p:nvSpPr>
        <p:spPr bwMode="auto">
          <a:xfrm>
            <a:off x="836613" y="6267450"/>
            <a:ext cx="2036762" cy="519113"/>
          </a:xfrm>
          <a:prstGeom prst="rect">
            <a:avLst/>
          </a:prstGeom>
          <a:noFill/>
          <a:ln w="15875" algn="ctr">
            <a:noFill/>
            <a:miter lim="800000"/>
            <a:headEnd/>
            <a:tailEnd/>
          </a:ln>
        </p:spPr>
        <p:txBody>
          <a:bodyPr wrap="none" anchor="ctr">
            <a:spAutoFit/>
          </a:bodyPr>
          <a:lstStyle/>
          <a:p>
            <a:pPr algn="l"/>
            <a:r>
              <a:rPr lang="en-US">
                <a:solidFill>
                  <a:srgbClr val="FF0000"/>
                </a:solidFill>
              </a:rPr>
              <a:t>ammeter </a:t>
            </a:r>
            <a:r>
              <a:rPr lang="en-US">
                <a:solidFill>
                  <a:srgbClr val="FF0000"/>
                </a:solidFill>
                <a:sym typeface="Wingdings" pitchFamily="2" charset="2"/>
              </a:rPr>
              <a:t></a:t>
            </a:r>
            <a:endParaRPr lang="en-US">
              <a:solidFill>
                <a:srgbClr val="000000"/>
              </a:solidFill>
              <a:sym typeface="Wingdings" pitchFamily="2" charset="2"/>
            </a:endParaRPr>
          </a:p>
        </p:txBody>
      </p:sp>
      <p:sp>
        <p:nvSpPr>
          <p:cNvPr id="495774" name="Rectangle 158"/>
          <p:cNvSpPr>
            <a:spLocks noChangeArrowheads="1"/>
          </p:cNvSpPr>
          <p:nvPr/>
        </p:nvSpPr>
        <p:spPr bwMode="auto">
          <a:xfrm>
            <a:off x="2905125" y="6267450"/>
            <a:ext cx="5410200" cy="519113"/>
          </a:xfrm>
          <a:prstGeom prst="rect">
            <a:avLst/>
          </a:prstGeom>
          <a:noFill/>
          <a:ln w="15875" algn="ctr">
            <a:noFill/>
            <a:miter lim="800000"/>
            <a:headEnd/>
            <a:tailEnd/>
          </a:ln>
        </p:spPr>
        <p:txBody>
          <a:bodyPr wrap="none" anchor="ctr">
            <a:spAutoFit/>
          </a:bodyPr>
          <a:lstStyle/>
          <a:p>
            <a:pPr algn="l"/>
            <a:r>
              <a:rPr lang="en-US">
                <a:solidFill>
                  <a:srgbClr val="000000"/>
                </a:solidFill>
              </a:rPr>
              <a:t>low resistance; connect in series</a:t>
            </a:r>
            <a:r>
              <a:rPr lang="en-US">
                <a:solidFill>
                  <a:srgbClr val="000000"/>
                </a:solidFill>
                <a:sym typeface="Wingdings" pitchFamily="2" charset="2"/>
              </a:rPr>
              <a:t> </a:t>
            </a:r>
          </a:p>
        </p:txBody>
      </p:sp>
      <p:sp>
        <p:nvSpPr>
          <p:cNvPr id="29786" name="Line 159"/>
          <p:cNvSpPr>
            <a:spLocks noChangeShapeType="1"/>
          </p:cNvSpPr>
          <p:nvPr/>
        </p:nvSpPr>
        <p:spPr bwMode="auto">
          <a:xfrm>
            <a:off x="1430338" y="3998913"/>
            <a:ext cx="6223000"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29787" name="Line 160"/>
          <p:cNvSpPr>
            <a:spLocks noChangeShapeType="1"/>
          </p:cNvSpPr>
          <p:nvPr/>
        </p:nvSpPr>
        <p:spPr bwMode="auto">
          <a:xfrm>
            <a:off x="1420813" y="6264275"/>
            <a:ext cx="6235700"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29788" name="Line 161"/>
          <p:cNvSpPr>
            <a:spLocks noChangeShapeType="1"/>
          </p:cNvSpPr>
          <p:nvPr/>
        </p:nvSpPr>
        <p:spPr bwMode="auto">
          <a:xfrm flipV="1">
            <a:off x="1423988" y="1749425"/>
            <a:ext cx="0" cy="4506913"/>
          </a:xfrm>
          <a:prstGeom prst="line">
            <a:avLst/>
          </a:prstGeom>
          <a:noFill/>
          <a:ln w="22225">
            <a:solidFill>
              <a:schemeClr val="tx1"/>
            </a:solidFill>
            <a:round/>
            <a:headEnd/>
            <a:tailEnd/>
          </a:ln>
        </p:spPr>
        <p:txBody>
          <a:bodyPr/>
          <a:lstStyle/>
          <a:p>
            <a:endParaRPr lang="en-US">
              <a:solidFill>
                <a:srgbClr val="000000"/>
              </a:solidFill>
            </a:endParaRPr>
          </a:p>
        </p:txBody>
      </p:sp>
      <p:sp>
        <p:nvSpPr>
          <p:cNvPr id="29789" name="Line 162"/>
          <p:cNvSpPr>
            <a:spLocks noChangeShapeType="1"/>
          </p:cNvSpPr>
          <p:nvPr/>
        </p:nvSpPr>
        <p:spPr bwMode="auto">
          <a:xfrm>
            <a:off x="2052638" y="1254125"/>
            <a:ext cx="5610225"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29790" name="Line 163"/>
          <p:cNvSpPr>
            <a:spLocks noChangeShapeType="1"/>
          </p:cNvSpPr>
          <p:nvPr/>
        </p:nvSpPr>
        <p:spPr bwMode="auto">
          <a:xfrm flipV="1">
            <a:off x="7664450" y="1254125"/>
            <a:ext cx="0" cy="5005388"/>
          </a:xfrm>
          <a:prstGeom prst="line">
            <a:avLst/>
          </a:prstGeom>
          <a:noFill/>
          <a:ln w="22225">
            <a:solidFill>
              <a:schemeClr val="tx1"/>
            </a:solidFill>
            <a:round/>
            <a:headEnd/>
            <a:tailEnd/>
          </a:ln>
        </p:spPr>
        <p:txBody>
          <a:bodyPr/>
          <a:lstStyle/>
          <a:p>
            <a:endParaRPr lang="en-US">
              <a:solidFill>
                <a:srgbClr val="000000"/>
              </a:solidFill>
            </a:endParaRPr>
          </a:p>
        </p:txBody>
      </p:sp>
      <p:sp>
        <p:nvSpPr>
          <p:cNvPr id="29791" name="Line 164"/>
          <p:cNvSpPr>
            <a:spLocks noChangeShapeType="1"/>
          </p:cNvSpPr>
          <p:nvPr/>
        </p:nvSpPr>
        <p:spPr bwMode="auto">
          <a:xfrm>
            <a:off x="6823075" y="1254125"/>
            <a:ext cx="838200"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29792" name="Line 165"/>
          <p:cNvSpPr>
            <a:spLocks noChangeShapeType="1"/>
          </p:cNvSpPr>
          <p:nvPr/>
        </p:nvSpPr>
        <p:spPr bwMode="auto">
          <a:xfrm flipV="1">
            <a:off x="4835525" y="1257300"/>
            <a:ext cx="0" cy="5005388"/>
          </a:xfrm>
          <a:prstGeom prst="line">
            <a:avLst/>
          </a:prstGeom>
          <a:noFill/>
          <a:ln w="22225">
            <a:solidFill>
              <a:schemeClr val="tx1"/>
            </a:solidFill>
            <a:round/>
            <a:headEnd/>
            <a:tailEnd/>
          </a:ln>
        </p:spPr>
        <p:txBody>
          <a:bodyPr/>
          <a:lstStyle/>
          <a:p>
            <a:endParaRPr lang="en-US">
              <a:solidFill>
                <a:srgbClr val="000000"/>
              </a:solidFill>
            </a:endParaRPr>
          </a:p>
        </p:txBody>
      </p:sp>
      <p:sp>
        <p:nvSpPr>
          <p:cNvPr id="29793" name="Rectangle 166"/>
          <p:cNvSpPr>
            <a:spLocks noChangeArrowheads="1"/>
          </p:cNvSpPr>
          <p:nvPr/>
        </p:nvSpPr>
        <p:spPr bwMode="auto">
          <a:xfrm>
            <a:off x="2155825" y="1243013"/>
            <a:ext cx="2540000" cy="519112"/>
          </a:xfrm>
          <a:prstGeom prst="rect">
            <a:avLst/>
          </a:prstGeom>
          <a:noFill/>
          <a:ln w="15875" algn="ctr">
            <a:noFill/>
            <a:miter lim="800000"/>
            <a:headEnd/>
            <a:tailEnd/>
          </a:ln>
        </p:spPr>
        <p:txBody>
          <a:bodyPr wrap="none" anchor="ctr">
            <a:spAutoFit/>
          </a:bodyPr>
          <a:lstStyle/>
          <a:p>
            <a:pPr algn="l"/>
            <a:r>
              <a:rPr lang="en-US">
                <a:solidFill>
                  <a:srgbClr val="FF0000"/>
                </a:solidFill>
              </a:rPr>
              <a:t>low resistance </a:t>
            </a:r>
          </a:p>
        </p:txBody>
      </p:sp>
      <p:sp>
        <p:nvSpPr>
          <p:cNvPr id="29794" name="Rectangle 167"/>
          <p:cNvSpPr>
            <a:spLocks noChangeArrowheads="1"/>
          </p:cNvSpPr>
          <p:nvPr/>
        </p:nvSpPr>
        <p:spPr bwMode="auto">
          <a:xfrm>
            <a:off x="4956175" y="1243013"/>
            <a:ext cx="2679700" cy="519112"/>
          </a:xfrm>
          <a:prstGeom prst="rect">
            <a:avLst/>
          </a:prstGeom>
          <a:noFill/>
          <a:ln w="15875" algn="ctr">
            <a:noFill/>
            <a:miter lim="800000"/>
            <a:headEnd/>
            <a:tailEnd/>
          </a:ln>
        </p:spPr>
        <p:txBody>
          <a:bodyPr wrap="none" anchor="ctr">
            <a:spAutoFit/>
          </a:bodyPr>
          <a:lstStyle/>
          <a:p>
            <a:pPr algn="l"/>
            <a:r>
              <a:rPr lang="en-US">
                <a:solidFill>
                  <a:srgbClr val="FF0000"/>
                </a:solidFill>
              </a:rPr>
              <a:t>high resistance </a:t>
            </a:r>
          </a:p>
        </p:txBody>
      </p:sp>
      <p:sp>
        <p:nvSpPr>
          <p:cNvPr id="29795" name="Rectangle 168"/>
          <p:cNvSpPr>
            <a:spLocks noChangeArrowheads="1"/>
          </p:cNvSpPr>
          <p:nvPr/>
        </p:nvSpPr>
        <p:spPr bwMode="auto">
          <a:xfrm rot="-5400000">
            <a:off x="1082675" y="2595563"/>
            <a:ext cx="1233488" cy="519112"/>
          </a:xfrm>
          <a:prstGeom prst="rect">
            <a:avLst/>
          </a:prstGeom>
          <a:noFill/>
          <a:ln w="15875" algn="ctr">
            <a:noFill/>
            <a:miter lim="800000"/>
            <a:headEnd/>
            <a:tailEnd/>
          </a:ln>
        </p:spPr>
        <p:txBody>
          <a:bodyPr wrap="none" anchor="ctr">
            <a:spAutoFit/>
          </a:bodyPr>
          <a:lstStyle/>
          <a:p>
            <a:pPr algn="l"/>
            <a:r>
              <a:rPr lang="en-US">
                <a:solidFill>
                  <a:srgbClr val="FF0000"/>
                </a:solidFill>
              </a:rPr>
              <a:t>series </a:t>
            </a:r>
          </a:p>
        </p:txBody>
      </p:sp>
      <p:sp>
        <p:nvSpPr>
          <p:cNvPr id="29796" name="Rectangle 169"/>
          <p:cNvSpPr>
            <a:spLocks noChangeArrowheads="1"/>
          </p:cNvSpPr>
          <p:nvPr/>
        </p:nvSpPr>
        <p:spPr bwMode="auto">
          <a:xfrm rot="-5400000">
            <a:off x="982663" y="4818063"/>
            <a:ext cx="1433512" cy="519112"/>
          </a:xfrm>
          <a:prstGeom prst="rect">
            <a:avLst/>
          </a:prstGeom>
          <a:noFill/>
          <a:ln w="15875" algn="ctr">
            <a:noFill/>
            <a:miter lim="800000"/>
            <a:headEnd/>
            <a:tailEnd/>
          </a:ln>
        </p:spPr>
        <p:txBody>
          <a:bodyPr wrap="none" anchor="ctr">
            <a:spAutoFit/>
          </a:bodyPr>
          <a:lstStyle/>
          <a:p>
            <a:pPr algn="l"/>
            <a:r>
              <a:rPr lang="en-US">
                <a:solidFill>
                  <a:srgbClr val="FF0000"/>
                </a:solidFill>
              </a:rPr>
              <a:t>parallel </a:t>
            </a:r>
          </a:p>
        </p:txBody>
      </p:sp>
      <p:grpSp>
        <p:nvGrpSpPr>
          <p:cNvPr id="10" name="Group 170"/>
          <p:cNvGrpSpPr>
            <a:grpSpLocks/>
          </p:cNvGrpSpPr>
          <p:nvPr/>
        </p:nvGrpSpPr>
        <p:grpSpPr bwMode="auto">
          <a:xfrm>
            <a:off x="3651250" y="2470150"/>
            <a:ext cx="101600" cy="727075"/>
            <a:chOff x="2300" y="1556"/>
            <a:chExt cx="64" cy="458"/>
          </a:xfrm>
        </p:grpSpPr>
        <p:sp>
          <p:nvSpPr>
            <p:cNvPr id="29868" name="Rectangle 171"/>
            <p:cNvSpPr>
              <a:spLocks noChangeArrowheads="1"/>
            </p:cNvSpPr>
            <p:nvPr/>
          </p:nvSpPr>
          <p:spPr bwMode="auto">
            <a:xfrm>
              <a:off x="2300" y="1925"/>
              <a:ext cx="64" cy="89"/>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29869" name="Rectangle 172"/>
            <p:cNvSpPr>
              <a:spLocks noChangeArrowheads="1"/>
            </p:cNvSpPr>
            <p:nvPr/>
          </p:nvSpPr>
          <p:spPr bwMode="auto">
            <a:xfrm>
              <a:off x="2300" y="1556"/>
              <a:ext cx="64" cy="79"/>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pSp>
      <p:grpSp>
        <p:nvGrpSpPr>
          <p:cNvPr id="11" name="Group 173"/>
          <p:cNvGrpSpPr>
            <a:grpSpLocks/>
          </p:cNvGrpSpPr>
          <p:nvPr/>
        </p:nvGrpSpPr>
        <p:grpSpPr bwMode="auto">
          <a:xfrm>
            <a:off x="2441575" y="1874838"/>
            <a:ext cx="1262063" cy="841375"/>
            <a:chOff x="1538" y="1181"/>
            <a:chExt cx="795" cy="530"/>
          </a:xfrm>
        </p:grpSpPr>
        <p:sp>
          <p:nvSpPr>
            <p:cNvPr id="29865" name="Line 174"/>
            <p:cNvSpPr>
              <a:spLocks noChangeShapeType="1"/>
            </p:cNvSpPr>
            <p:nvPr/>
          </p:nvSpPr>
          <p:spPr bwMode="auto">
            <a:xfrm>
              <a:off x="1538" y="1185"/>
              <a:ext cx="794"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29866" name="Freeform 175"/>
            <p:cNvSpPr>
              <a:spLocks/>
            </p:cNvSpPr>
            <p:nvPr/>
          </p:nvSpPr>
          <p:spPr bwMode="auto">
            <a:xfrm>
              <a:off x="2332" y="1181"/>
              <a:ext cx="1" cy="159"/>
            </a:xfrm>
            <a:custGeom>
              <a:avLst/>
              <a:gdLst>
                <a:gd name="T0" fmla="*/ 1 w 2"/>
                <a:gd name="T1" fmla="*/ 0 h 325"/>
                <a:gd name="T2" fmla="*/ 0 w 2"/>
                <a:gd name="T3" fmla="*/ 1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67" name="Freeform 176"/>
            <p:cNvSpPr>
              <a:spLocks/>
            </p:cNvSpPr>
            <p:nvPr/>
          </p:nvSpPr>
          <p:spPr bwMode="auto">
            <a:xfrm>
              <a:off x="1538" y="1181"/>
              <a:ext cx="1" cy="530"/>
            </a:xfrm>
            <a:custGeom>
              <a:avLst/>
              <a:gdLst>
                <a:gd name="T0" fmla="*/ 1 w 2"/>
                <a:gd name="T1" fmla="*/ 0 h 1081"/>
                <a:gd name="T2" fmla="*/ 0 w 2"/>
                <a:gd name="T3" fmla="*/ 3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grpSp>
        <p:nvGrpSpPr>
          <p:cNvPr id="12" name="Group 177"/>
          <p:cNvGrpSpPr>
            <a:grpSpLocks/>
          </p:cNvGrpSpPr>
          <p:nvPr/>
        </p:nvGrpSpPr>
        <p:grpSpPr bwMode="auto">
          <a:xfrm>
            <a:off x="2441575" y="2860675"/>
            <a:ext cx="1262063" cy="982663"/>
            <a:chOff x="1538" y="1802"/>
            <a:chExt cx="795" cy="619"/>
          </a:xfrm>
        </p:grpSpPr>
        <p:sp>
          <p:nvSpPr>
            <p:cNvPr id="29862" name="Freeform 178"/>
            <p:cNvSpPr>
              <a:spLocks/>
            </p:cNvSpPr>
            <p:nvPr/>
          </p:nvSpPr>
          <p:spPr bwMode="auto">
            <a:xfrm>
              <a:off x="1538" y="1802"/>
              <a:ext cx="1" cy="615"/>
            </a:xfrm>
            <a:custGeom>
              <a:avLst/>
              <a:gdLst>
                <a:gd name="T0" fmla="*/ 0 w 2"/>
                <a:gd name="T1" fmla="*/ 0 h 1256"/>
                <a:gd name="T2" fmla="*/ 1 w 2"/>
                <a:gd name="T3" fmla="*/ 4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9863" name="Freeform 179"/>
            <p:cNvSpPr>
              <a:spLocks/>
            </p:cNvSpPr>
            <p:nvPr/>
          </p:nvSpPr>
          <p:spPr bwMode="auto">
            <a:xfrm>
              <a:off x="2332" y="2243"/>
              <a:ext cx="1" cy="174"/>
            </a:xfrm>
            <a:custGeom>
              <a:avLst/>
              <a:gdLst>
                <a:gd name="T0" fmla="*/ 0 w 2"/>
                <a:gd name="T1" fmla="*/ 0 h 356"/>
                <a:gd name="T2" fmla="*/ 1 w 2"/>
                <a:gd name="T3" fmla="*/ 1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9864" name="Line 180"/>
            <p:cNvSpPr>
              <a:spLocks noChangeShapeType="1"/>
            </p:cNvSpPr>
            <p:nvPr/>
          </p:nvSpPr>
          <p:spPr bwMode="auto">
            <a:xfrm>
              <a:off x="1538" y="2421"/>
              <a:ext cx="794" cy="0"/>
            </a:xfrm>
            <a:prstGeom prst="line">
              <a:avLst/>
            </a:prstGeom>
            <a:noFill/>
            <a:ln w="38100">
              <a:solidFill>
                <a:srgbClr val="3333FF"/>
              </a:solidFill>
              <a:round/>
              <a:headEnd/>
              <a:tailEnd/>
            </a:ln>
          </p:spPr>
          <p:txBody>
            <a:bodyPr/>
            <a:lstStyle/>
            <a:p>
              <a:endParaRPr lang="en-US">
                <a:solidFill>
                  <a:srgbClr val="000000"/>
                </a:solidFill>
              </a:endParaRPr>
            </a:p>
          </p:txBody>
        </p:sp>
      </p:grpSp>
      <p:grpSp>
        <p:nvGrpSpPr>
          <p:cNvPr id="13" name="Group 181"/>
          <p:cNvGrpSpPr>
            <a:grpSpLocks/>
          </p:cNvGrpSpPr>
          <p:nvPr/>
        </p:nvGrpSpPr>
        <p:grpSpPr bwMode="auto">
          <a:xfrm>
            <a:off x="6489700" y="2470150"/>
            <a:ext cx="101600" cy="727075"/>
            <a:chOff x="2300" y="1556"/>
            <a:chExt cx="64" cy="458"/>
          </a:xfrm>
        </p:grpSpPr>
        <p:sp>
          <p:nvSpPr>
            <p:cNvPr id="29860" name="Rectangle 182"/>
            <p:cNvSpPr>
              <a:spLocks noChangeArrowheads="1"/>
            </p:cNvSpPr>
            <p:nvPr/>
          </p:nvSpPr>
          <p:spPr bwMode="auto">
            <a:xfrm>
              <a:off x="2300" y="1925"/>
              <a:ext cx="64" cy="89"/>
            </a:xfrm>
            <a:prstGeom prst="rect">
              <a:avLst/>
            </a:prstGeom>
            <a:solidFill>
              <a:srgbClr val="3333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29861" name="Rectangle 183"/>
            <p:cNvSpPr>
              <a:spLocks noChangeArrowheads="1"/>
            </p:cNvSpPr>
            <p:nvPr/>
          </p:nvSpPr>
          <p:spPr bwMode="auto">
            <a:xfrm>
              <a:off x="2300" y="1556"/>
              <a:ext cx="64" cy="79"/>
            </a:xfrm>
            <a:prstGeom prst="rect">
              <a:avLst/>
            </a:prstGeom>
            <a:solidFill>
              <a:srgbClr val="FF0000"/>
            </a:solidFill>
            <a:ln w="9525" algn="ctr">
              <a:solidFill>
                <a:schemeClr val="tx1"/>
              </a:solidFill>
              <a:miter lim="800000"/>
              <a:headEnd/>
              <a:tailEnd/>
            </a:ln>
          </p:spPr>
          <p:txBody>
            <a:bodyPr anchor="ctr">
              <a:spAutoFit/>
            </a:bodyPr>
            <a:lstStyle/>
            <a:p>
              <a:endParaRPr lang="en-US">
                <a:solidFill>
                  <a:srgbClr val="000000"/>
                </a:solidFill>
              </a:endParaRPr>
            </a:p>
          </p:txBody>
        </p:sp>
      </p:grpSp>
      <p:grpSp>
        <p:nvGrpSpPr>
          <p:cNvPr id="14" name="Group 184"/>
          <p:cNvGrpSpPr>
            <a:grpSpLocks/>
          </p:cNvGrpSpPr>
          <p:nvPr/>
        </p:nvGrpSpPr>
        <p:grpSpPr bwMode="auto">
          <a:xfrm>
            <a:off x="5280025" y="1874838"/>
            <a:ext cx="1262063" cy="841375"/>
            <a:chOff x="1538" y="1181"/>
            <a:chExt cx="795" cy="530"/>
          </a:xfrm>
        </p:grpSpPr>
        <p:sp>
          <p:nvSpPr>
            <p:cNvPr id="29857" name="Line 185"/>
            <p:cNvSpPr>
              <a:spLocks noChangeShapeType="1"/>
            </p:cNvSpPr>
            <p:nvPr/>
          </p:nvSpPr>
          <p:spPr bwMode="auto">
            <a:xfrm>
              <a:off x="1538" y="1185"/>
              <a:ext cx="794"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29858" name="Freeform 186"/>
            <p:cNvSpPr>
              <a:spLocks/>
            </p:cNvSpPr>
            <p:nvPr/>
          </p:nvSpPr>
          <p:spPr bwMode="auto">
            <a:xfrm>
              <a:off x="2332" y="1181"/>
              <a:ext cx="1" cy="159"/>
            </a:xfrm>
            <a:custGeom>
              <a:avLst/>
              <a:gdLst>
                <a:gd name="T0" fmla="*/ 1 w 2"/>
                <a:gd name="T1" fmla="*/ 0 h 325"/>
                <a:gd name="T2" fmla="*/ 0 w 2"/>
                <a:gd name="T3" fmla="*/ 1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59" name="Freeform 187"/>
            <p:cNvSpPr>
              <a:spLocks/>
            </p:cNvSpPr>
            <p:nvPr/>
          </p:nvSpPr>
          <p:spPr bwMode="auto">
            <a:xfrm>
              <a:off x="1538" y="1181"/>
              <a:ext cx="1" cy="530"/>
            </a:xfrm>
            <a:custGeom>
              <a:avLst/>
              <a:gdLst>
                <a:gd name="T0" fmla="*/ 1 w 2"/>
                <a:gd name="T1" fmla="*/ 0 h 1081"/>
                <a:gd name="T2" fmla="*/ 0 w 2"/>
                <a:gd name="T3" fmla="*/ 3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grpSp>
        <p:nvGrpSpPr>
          <p:cNvPr id="15" name="Group 188"/>
          <p:cNvGrpSpPr>
            <a:grpSpLocks/>
          </p:cNvGrpSpPr>
          <p:nvPr/>
        </p:nvGrpSpPr>
        <p:grpSpPr bwMode="auto">
          <a:xfrm>
            <a:off x="5280025" y="2860675"/>
            <a:ext cx="1262063" cy="982663"/>
            <a:chOff x="1538" y="1802"/>
            <a:chExt cx="795" cy="619"/>
          </a:xfrm>
        </p:grpSpPr>
        <p:sp>
          <p:nvSpPr>
            <p:cNvPr id="29854" name="Freeform 189"/>
            <p:cNvSpPr>
              <a:spLocks/>
            </p:cNvSpPr>
            <p:nvPr/>
          </p:nvSpPr>
          <p:spPr bwMode="auto">
            <a:xfrm>
              <a:off x="1538" y="1802"/>
              <a:ext cx="1" cy="615"/>
            </a:xfrm>
            <a:custGeom>
              <a:avLst/>
              <a:gdLst>
                <a:gd name="T0" fmla="*/ 0 w 2"/>
                <a:gd name="T1" fmla="*/ 0 h 1256"/>
                <a:gd name="T2" fmla="*/ 1 w 2"/>
                <a:gd name="T3" fmla="*/ 4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9855" name="Freeform 190"/>
            <p:cNvSpPr>
              <a:spLocks/>
            </p:cNvSpPr>
            <p:nvPr/>
          </p:nvSpPr>
          <p:spPr bwMode="auto">
            <a:xfrm>
              <a:off x="2332" y="2243"/>
              <a:ext cx="1" cy="174"/>
            </a:xfrm>
            <a:custGeom>
              <a:avLst/>
              <a:gdLst>
                <a:gd name="T0" fmla="*/ 0 w 2"/>
                <a:gd name="T1" fmla="*/ 0 h 356"/>
                <a:gd name="T2" fmla="*/ 1 w 2"/>
                <a:gd name="T3" fmla="*/ 1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9856" name="Line 191"/>
            <p:cNvSpPr>
              <a:spLocks noChangeShapeType="1"/>
            </p:cNvSpPr>
            <p:nvPr/>
          </p:nvSpPr>
          <p:spPr bwMode="auto">
            <a:xfrm>
              <a:off x="1538" y="2421"/>
              <a:ext cx="794" cy="0"/>
            </a:xfrm>
            <a:prstGeom prst="line">
              <a:avLst/>
            </a:prstGeom>
            <a:noFill/>
            <a:ln w="38100">
              <a:solidFill>
                <a:srgbClr val="3333FF"/>
              </a:solidFill>
              <a:round/>
              <a:headEnd/>
              <a:tailEnd/>
            </a:ln>
          </p:spPr>
          <p:txBody>
            <a:bodyPr/>
            <a:lstStyle/>
            <a:p>
              <a:endParaRPr lang="en-US">
                <a:solidFill>
                  <a:srgbClr val="000000"/>
                </a:solidFill>
              </a:endParaRPr>
            </a:p>
          </p:txBody>
        </p:sp>
      </p:grpSp>
      <p:grpSp>
        <p:nvGrpSpPr>
          <p:cNvPr id="16" name="Group 192"/>
          <p:cNvGrpSpPr>
            <a:grpSpLocks/>
          </p:cNvGrpSpPr>
          <p:nvPr/>
        </p:nvGrpSpPr>
        <p:grpSpPr bwMode="auto">
          <a:xfrm>
            <a:off x="2447925" y="5135563"/>
            <a:ext cx="1270000" cy="985837"/>
            <a:chOff x="1542" y="3235"/>
            <a:chExt cx="800" cy="621"/>
          </a:xfrm>
        </p:grpSpPr>
        <p:sp>
          <p:nvSpPr>
            <p:cNvPr id="29851" name="Freeform 193"/>
            <p:cNvSpPr>
              <a:spLocks/>
            </p:cNvSpPr>
            <p:nvPr/>
          </p:nvSpPr>
          <p:spPr bwMode="auto">
            <a:xfrm>
              <a:off x="1542" y="3235"/>
              <a:ext cx="5" cy="617"/>
            </a:xfrm>
            <a:custGeom>
              <a:avLst/>
              <a:gdLst>
                <a:gd name="T0" fmla="*/ 1 w 10"/>
                <a:gd name="T1" fmla="*/ 0 h 1256"/>
                <a:gd name="T2" fmla="*/ 0 w 10"/>
                <a:gd name="T3" fmla="*/ 4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9852" name="Freeform 194"/>
            <p:cNvSpPr>
              <a:spLocks/>
            </p:cNvSpPr>
            <p:nvPr/>
          </p:nvSpPr>
          <p:spPr bwMode="auto">
            <a:xfrm>
              <a:off x="2342" y="3677"/>
              <a:ext cx="0" cy="173"/>
            </a:xfrm>
            <a:custGeom>
              <a:avLst/>
              <a:gdLst>
                <a:gd name="T0" fmla="*/ 0 w 1"/>
                <a:gd name="T1" fmla="*/ 0 h 351"/>
                <a:gd name="T2" fmla="*/ 0 w 1"/>
                <a:gd name="T3" fmla="*/ 1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9853" name="Line 195"/>
            <p:cNvSpPr>
              <a:spLocks noChangeShapeType="1"/>
            </p:cNvSpPr>
            <p:nvPr/>
          </p:nvSpPr>
          <p:spPr bwMode="auto">
            <a:xfrm>
              <a:off x="1547" y="3856"/>
              <a:ext cx="795" cy="0"/>
            </a:xfrm>
            <a:prstGeom prst="line">
              <a:avLst/>
            </a:prstGeom>
            <a:noFill/>
            <a:ln w="38100">
              <a:solidFill>
                <a:srgbClr val="3333FF"/>
              </a:solidFill>
              <a:round/>
              <a:headEnd/>
              <a:tailEnd/>
            </a:ln>
          </p:spPr>
          <p:txBody>
            <a:bodyPr/>
            <a:lstStyle/>
            <a:p>
              <a:endParaRPr lang="en-US">
                <a:solidFill>
                  <a:srgbClr val="000000"/>
                </a:solidFill>
              </a:endParaRPr>
            </a:p>
          </p:txBody>
        </p:sp>
      </p:grpSp>
      <p:grpSp>
        <p:nvGrpSpPr>
          <p:cNvPr id="17" name="Group 196"/>
          <p:cNvGrpSpPr>
            <a:grpSpLocks/>
          </p:cNvGrpSpPr>
          <p:nvPr/>
        </p:nvGrpSpPr>
        <p:grpSpPr bwMode="auto">
          <a:xfrm>
            <a:off x="2455863" y="4157663"/>
            <a:ext cx="2054225" cy="836612"/>
            <a:chOff x="1547" y="2619"/>
            <a:chExt cx="1294" cy="527"/>
          </a:xfrm>
        </p:grpSpPr>
        <p:sp>
          <p:nvSpPr>
            <p:cNvPr id="29846" name="Line 197"/>
            <p:cNvSpPr>
              <a:spLocks noChangeShapeType="1"/>
            </p:cNvSpPr>
            <p:nvPr/>
          </p:nvSpPr>
          <p:spPr bwMode="auto">
            <a:xfrm>
              <a:off x="1547" y="2620"/>
              <a:ext cx="795"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29847" name="Freeform 198"/>
            <p:cNvSpPr>
              <a:spLocks/>
            </p:cNvSpPr>
            <p:nvPr/>
          </p:nvSpPr>
          <p:spPr bwMode="auto">
            <a:xfrm>
              <a:off x="2342" y="2619"/>
              <a:ext cx="0" cy="157"/>
            </a:xfrm>
            <a:custGeom>
              <a:avLst/>
              <a:gdLst>
                <a:gd name="T0" fmla="*/ 0 w 1"/>
                <a:gd name="T1" fmla="*/ 0 h 320"/>
                <a:gd name="T2" fmla="*/ 0 w 1"/>
                <a:gd name="T3" fmla="*/ 1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48" name="Freeform 199"/>
            <p:cNvSpPr>
              <a:spLocks/>
            </p:cNvSpPr>
            <p:nvPr/>
          </p:nvSpPr>
          <p:spPr bwMode="auto">
            <a:xfrm>
              <a:off x="1547" y="2619"/>
              <a:ext cx="0" cy="527"/>
            </a:xfrm>
            <a:custGeom>
              <a:avLst/>
              <a:gdLst>
                <a:gd name="T0" fmla="*/ 0 w 1"/>
                <a:gd name="T1" fmla="*/ 0 h 1076"/>
                <a:gd name="T2" fmla="*/ 0 w 1"/>
                <a:gd name="T3" fmla="*/ 3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49" name="Freeform 200"/>
            <p:cNvSpPr>
              <a:spLocks/>
            </p:cNvSpPr>
            <p:nvPr/>
          </p:nvSpPr>
          <p:spPr bwMode="auto">
            <a:xfrm>
              <a:off x="2839" y="2689"/>
              <a:ext cx="2" cy="80"/>
            </a:xfrm>
            <a:custGeom>
              <a:avLst/>
              <a:gdLst>
                <a:gd name="T0" fmla="*/ 1 w 3"/>
                <a:gd name="T1" fmla="*/ 0 h 165"/>
                <a:gd name="T2" fmla="*/ 0 w 3"/>
                <a:gd name="T3" fmla="*/ 0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50" name="Freeform 201"/>
            <p:cNvSpPr>
              <a:spLocks/>
            </p:cNvSpPr>
            <p:nvPr/>
          </p:nvSpPr>
          <p:spPr bwMode="auto">
            <a:xfrm>
              <a:off x="2341" y="2691"/>
              <a:ext cx="498" cy="2"/>
            </a:xfrm>
            <a:custGeom>
              <a:avLst/>
              <a:gdLst>
                <a:gd name="T0" fmla="*/ 0 w 1017"/>
                <a:gd name="T1" fmla="*/ 0 h 3"/>
                <a:gd name="T2" fmla="*/ 3 w 1017"/>
                <a:gd name="T3" fmla="*/ 1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grpSp>
        <p:nvGrpSpPr>
          <p:cNvPr id="18" name="Group 202"/>
          <p:cNvGrpSpPr>
            <a:grpSpLocks/>
          </p:cNvGrpSpPr>
          <p:nvPr/>
        </p:nvGrpSpPr>
        <p:grpSpPr bwMode="auto">
          <a:xfrm>
            <a:off x="3716338" y="4748213"/>
            <a:ext cx="790575" cy="742950"/>
            <a:chOff x="2341" y="2991"/>
            <a:chExt cx="498" cy="468"/>
          </a:xfrm>
        </p:grpSpPr>
        <p:sp>
          <p:nvSpPr>
            <p:cNvPr id="29843" name="Freeform 203"/>
            <p:cNvSpPr>
              <a:spLocks/>
            </p:cNvSpPr>
            <p:nvPr/>
          </p:nvSpPr>
          <p:spPr bwMode="auto">
            <a:xfrm>
              <a:off x="2341" y="2991"/>
              <a:ext cx="1" cy="468"/>
            </a:xfrm>
            <a:custGeom>
              <a:avLst/>
              <a:gdLst>
                <a:gd name="T0" fmla="*/ 0 w 3"/>
                <a:gd name="T1" fmla="*/ 0 h 951"/>
                <a:gd name="T2" fmla="*/ 0 w 3"/>
                <a:gd name="T3" fmla="*/ 3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44" name="Freeform 204"/>
            <p:cNvSpPr>
              <a:spLocks/>
            </p:cNvSpPr>
            <p:nvPr/>
          </p:nvSpPr>
          <p:spPr bwMode="auto">
            <a:xfrm>
              <a:off x="2839" y="3056"/>
              <a:ext cx="0" cy="94"/>
            </a:xfrm>
            <a:custGeom>
              <a:avLst/>
              <a:gdLst>
                <a:gd name="T0" fmla="*/ 0 w 1"/>
                <a:gd name="T1" fmla="*/ 0 h 190"/>
                <a:gd name="T2" fmla="*/ 0 w 1"/>
                <a:gd name="T3" fmla="*/ 0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45" name="Freeform 205"/>
            <p:cNvSpPr>
              <a:spLocks/>
            </p:cNvSpPr>
            <p:nvPr/>
          </p:nvSpPr>
          <p:spPr bwMode="auto">
            <a:xfrm>
              <a:off x="2341" y="3147"/>
              <a:ext cx="498" cy="1"/>
            </a:xfrm>
            <a:custGeom>
              <a:avLst/>
              <a:gdLst>
                <a:gd name="T0" fmla="*/ 0 w 1017"/>
                <a:gd name="T1" fmla="*/ 0 h 1"/>
                <a:gd name="T2" fmla="*/ 3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grpSp>
        <p:nvGrpSpPr>
          <p:cNvPr id="19" name="Group 206"/>
          <p:cNvGrpSpPr>
            <a:grpSpLocks/>
          </p:cNvGrpSpPr>
          <p:nvPr/>
        </p:nvGrpSpPr>
        <p:grpSpPr bwMode="auto">
          <a:xfrm>
            <a:off x="5249863" y="5135563"/>
            <a:ext cx="1270000" cy="985837"/>
            <a:chOff x="1542" y="3235"/>
            <a:chExt cx="800" cy="621"/>
          </a:xfrm>
        </p:grpSpPr>
        <p:sp>
          <p:nvSpPr>
            <p:cNvPr id="29840" name="Freeform 207"/>
            <p:cNvSpPr>
              <a:spLocks/>
            </p:cNvSpPr>
            <p:nvPr/>
          </p:nvSpPr>
          <p:spPr bwMode="auto">
            <a:xfrm>
              <a:off x="1542" y="3235"/>
              <a:ext cx="5" cy="617"/>
            </a:xfrm>
            <a:custGeom>
              <a:avLst/>
              <a:gdLst>
                <a:gd name="T0" fmla="*/ 1 w 10"/>
                <a:gd name="T1" fmla="*/ 0 h 1256"/>
                <a:gd name="T2" fmla="*/ 0 w 10"/>
                <a:gd name="T3" fmla="*/ 4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9841" name="Freeform 208"/>
            <p:cNvSpPr>
              <a:spLocks/>
            </p:cNvSpPr>
            <p:nvPr/>
          </p:nvSpPr>
          <p:spPr bwMode="auto">
            <a:xfrm>
              <a:off x="2342" y="3677"/>
              <a:ext cx="0" cy="173"/>
            </a:xfrm>
            <a:custGeom>
              <a:avLst/>
              <a:gdLst>
                <a:gd name="T0" fmla="*/ 0 w 1"/>
                <a:gd name="T1" fmla="*/ 0 h 351"/>
                <a:gd name="T2" fmla="*/ 0 w 1"/>
                <a:gd name="T3" fmla="*/ 1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38100">
              <a:solidFill>
                <a:srgbClr val="3333FF"/>
              </a:solidFill>
              <a:round/>
              <a:headEnd type="none" w="med" len="med"/>
              <a:tailEnd type="none" w="med" len="med"/>
            </a:ln>
          </p:spPr>
          <p:txBody>
            <a:bodyPr/>
            <a:lstStyle/>
            <a:p>
              <a:endParaRPr lang="en-US">
                <a:solidFill>
                  <a:srgbClr val="000000"/>
                </a:solidFill>
              </a:endParaRPr>
            </a:p>
          </p:txBody>
        </p:sp>
        <p:sp>
          <p:nvSpPr>
            <p:cNvPr id="29842" name="Line 209"/>
            <p:cNvSpPr>
              <a:spLocks noChangeShapeType="1"/>
            </p:cNvSpPr>
            <p:nvPr/>
          </p:nvSpPr>
          <p:spPr bwMode="auto">
            <a:xfrm>
              <a:off x="1547" y="3856"/>
              <a:ext cx="795" cy="0"/>
            </a:xfrm>
            <a:prstGeom prst="line">
              <a:avLst/>
            </a:prstGeom>
            <a:noFill/>
            <a:ln w="38100">
              <a:solidFill>
                <a:srgbClr val="3333FF"/>
              </a:solidFill>
              <a:round/>
              <a:headEnd/>
              <a:tailEnd/>
            </a:ln>
          </p:spPr>
          <p:txBody>
            <a:bodyPr/>
            <a:lstStyle/>
            <a:p>
              <a:endParaRPr lang="en-US">
                <a:solidFill>
                  <a:srgbClr val="000000"/>
                </a:solidFill>
              </a:endParaRPr>
            </a:p>
          </p:txBody>
        </p:sp>
      </p:grpSp>
      <p:grpSp>
        <p:nvGrpSpPr>
          <p:cNvPr id="20" name="Group 210"/>
          <p:cNvGrpSpPr>
            <a:grpSpLocks/>
          </p:cNvGrpSpPr>
          <p:nvPr/>
        </p:nvGrpSpPr>
        <p:grpSpPr bwMode="auto">
          <a:xfrm>
            <a:off x="5257800" y="4157663"/>
            <a:ext cx="2054225" cy="836612"/>
            <a:chOff x="1547" y="2619"/>
            <a:chExt cx="1294" cy="527"/>
          </a:xfrm>
        </p:grpSpPr>
        <p:sp>
          <p:nvSpPr>
            <p:cNvPr id="29835" name="Line 211"/>
            <p:cNvSpPr>
              <a:spLocks noChangeShapeType="1"/>
            </p:cNvSpPr>
            <p:nvPr/>
          </p:nvSpPr>
          <p:spPr bwMode="auto">
            <a:xfrm>
              <a:off x="1547" y="2620"/>
              <a:ext cx="795"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29836" name="Freeform 212"/>
            <p:cNvSpPr>
              <a:spLocks/>
            </p:cNvSpPr>
            <p:nvPr/>
          </p:nvSpPr>
          <p:spPr bwMode="auto">
            <a:xfrm>
              <a:off x="2342" y="2619"/>
              <a:ext cx="0" cy="157"/>
            </a:xfrm>
            <a:custGeom>
              <a:avLst/>
              <a:gdLst>
                <a:gd name="T0" fmla="*/ 0 w 1"/>
                <a:gd name="T1" fmla="*/ 0 h 320"/>
                <a:gd name="T2" fmla="*/ 0 w 1"/>
                <a:gd name="T3" fmla="*/ 1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37" name="Freeform 213"/>
            <p:cNvSpPr>
              <a:spLocks/>
            </p:cNvSpPr>
            <p:nvPr/>
          </p:nvSpPr>
          <p:spPr bwMode="auto">
            <a:xfrm>
              <a:off x="1547" y="2619"/>
              <a:ext cx="0" cy="527"/>
            </a:xfrm>
            <a:custGeom>
              <a:avLst/>
              <a:gdLst>
                <a:gd name="T0" fmla="*/ 0 w 1"/>
                <a:gd name="T1" fmla="*/ 0 h 1076"/>
                <a:gd name="T2" fmla="*/ 0 w 1"/>
                <a:gd name="T3" fmla="*/ 3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38" name="Freeform 214"/>
            <p:cNvSpPr>
              <a:spLocks/>
            </p:cNvSpPr>
            <p:nvPr/>
          </p:nvSpPr>
          <p:spPr bwMode="auto">
            <a:xfrm>
              <a:off x="2839" y="2689"/>
              <a:ext cx="2" cy="80"/>
            </a:xfrm>
            <a:custGeom>
              <a:avLst/>
              <a:gdLst>
                <a:gd name="T0" fmla="*/ 1 w 3"/>
                <a:gd name="T1" fmla="*/ 0 h 165"/>
                <a:gd name="T2" fmla="*/ 0 w 3"/>
                <a:gd name="T3" fmla="*/ 0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39" name="Freeform 215"/>
            <p:cNvSpPr>
              <a:spLocks/>
            </p:cNvSpPr>
            <p:nvPr/>
          </p:nvSpPr>
          <p:spPr bwMode="auto">
            <a:xfrm>
              <a:off x="2341" y="2691"/>
              <a:ext cx="498" cy="2"/>
            </a:xfrm>
            <a:custGeom>
              <a:avLst/>
              <a:gdLst>
                <a:gd name="T0" fmla="*/ 0 w 1017"/>
                <a:gd name="T1" fmla="*/ 0 h 3"/>
                <a:gd name="T2" fmla="*/ 3 w 1017"/>
                <a:gd name="T3" fmla="*/ 1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grpSp>
        <p:nvGrpSpPr>
          <p:cNvPr id="21" name="Group 216"/>
          <p:cNvGrpSpPr>
            <a:grpSpLocks/>
          </p:cNvGrpSpPr>
          <p:nvPr/>
        </p:nvGrpSpPr>
        <p:grpSpPr bwMode="auto">
          <a:xfrm>
            <a:off x="6469063" y="4748213"/>
            <a:ext cx="890587" cy="742950"/>
            <a:chOff x="2310" y="2991"/>
            <a:chExt cx="561" cy="468"/>
          </a:xfrm>
        </p:grpSpPr>
        <p:grpSp>
          <p:nvGrpSpPr>
            <p:cNvPr id="29826" name="Group 217"/>
            <p:cNvGrpSpPr>
              <a:grpSpLocks/>
            </p:cNvGrpSpPr>
            <p:nvPr/>
          </p:nvGrpSpPr>
          <p:grpSpPr bwMode="auto">
            <a:xfrm>
              <a:off x="2341" y="2991"/>
              <a:ext cx="498" cy="468"/>
              <a:chOff x="2341" y="2991"/>
              <a:chExt cx="498" cy="468"/>
            </a:xfrm>
          </p:grpSpPr>
          <p:sp>
            <p:nvSpPr>
              <p:cNvPr id="29832" name="Freeform 218"/>
              <p:cNvSpPr>
                <a:spLocks/>
              </p:cNvSpPr>
              <p:nvPr/>
            </p:nvSpPr>
            <p:spPr bwMode="auto">
              <a:xfrm>
                <a:off x="2341" y="2991"/>
                <a:ext cx="1" cy="468"/>
              </a:xfrm>
              <a:custGeom>
                <a:avLst/>
                <a:gdLst>
                  <a:gd name="T0" fmla="*/ 0 w 3"/>
                  <a:gd name="T1" fmla="*/ 0 h 951"/>
                  <a:gd name="T2" fmla="*/ 0 w 3"/>
                  <a:gd name="T3" fmla="*/ 3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33" name="Freeform 219"/>
              <p:cNvSpPr>
                <a:spLocks/>
              </p:cNvSpPr>
              <p:nvPr/>
            </p:nvSpPr>
            <p:spPr bwMode="auto">
              <a:xfrm>
                <a:off x="2839" y="3056"/>
                <a:ext cx="0" cy="94"/>
              </a:xfrm>
              <a:custGeom>
                <a:avLst/>
                <a:gdLst>
                  <a:gd name="T0" fmla="*/ 0 w 1"/>
                  <a:gd name="T1" fmla="*/ 0 h 190"/>
                  <a:gd name="T2" fmla="*/ 0 w 1"/>
                  <a:gd name="T3" fmla="*/ 0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sp>
            <p:nvSpPr>
              <p:cNvPr id="29834" name="Freeform 220"/>
              <p:cNvSpPr>
                <a:spLocks/>
              </p:cNvSpPr>
              <p:nvPr/>
            </p:nvSpPr>
            <p:spPr bwMode="auto">
              <a:xfrm>
                <a:off x="2341" y="3147"/>
                <a:ext cx="498" cy="1"/>
              </a:xfrm>
              <a:custGeom>
                <a:avLst/>
                <a:gdLst>
                  <a:gd name="T0" fmla="*/ 0 w 1017"/>
                  <a:gd name="T1" fmla="*/ 0 h 1"/>
                  <a:gd name="T2" fmla="*/ 3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38100">
                <a:solidFill>
                  <a:srgbClr val="FF0000"/>
                </a:solidFill>
                <a:round/>
                <a:headEnd type="none" w="med" len="med"/>
                <a:tailEnd type="none" w="med" len="med"/>
              </a:ln>
            </p:spPr>
            <p:txBody>
              <a:bodyPr/>
              <a:lstStyle/>
              <a:p>
                <a:endParaRPr lang="en-US">
                  <a:solidFill>
                    <a:srgbClr val="000000"/>
                  </a:solidFill>
                </a:endParaRPr>
              </a:p>
            </p:txBody>
          </p:sp>
        </p:grpSp>
        <p:sp>
          <p:nvSpPr>
            <p:cNvPr id="29827" name="Rectangle 221"/>
            <p:cNvSpPr>
              <a:spLocks noChangeArrowheads="1"/>
            </p:cNvSpPr>
            <p:nvPr/>
          </p:nvSpPr>
          <p:spPr bwMode="auto">
            <a:xfrm>
              <a:off x="2310" y="2991"/>
              <a:ext cx="64" cy="466"/>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29828" name="Rectangle 222"/>
            <p:cNvSpPr>
              <a:spLocks noChangeArrowheads="1"/>
            </p:cNvSpPr>
            <p:nvPr/>
          </p:nvSpPr>
          <p:spPr bwMode="auto">
            <a:xfrm>
              <a:off x="2807" y="3055"/>
              <a:ext cx="64" cy="129"/>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29829" name="Rectangle 223"/>
            <p:cNvSpPr>
              <a:spLocks noChangeArrowheads="1"/>
            </p:cNvSpPr>
            <p:nvPr/>
          </p:nvSpPr>
          <p:spPr bwMode="auto">
            <a:xfrm rot="5400000">
              <a:off x="2557" y="2899"/>
              <a:ext cx="64" cy="508"/>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29830" name="Rectangle 224"/>
            <p:cNvSpPr>
              <a:spLocks noChangeArrowheads="1"/>
            </p:cNvSpPr>
            <p:nvPr/>
          </p:nvSpPr>
          <p:spPr bwMode="auto">
            <a:xfrm>
              <a:off x="2814" y="3075"/>
              <a:ext cx="42" cy="107"/>
            </a:xfrm>
            <a:prstGeom prst="rect">
              <a:avLst/>
            </a:prstGeom>
            <a:solidFill>
              <a:srgbClr val="FFFF00"/>
            </a:solidFill>
            <a:ln w="9525" algn="ctr">
              <a:noFill/>
              <a:miter lim="800000"/>
              <a:headEnd/>
              <a:tailEnd/>
            </a:ln>
          </p:spPr>
          <p:txBody>
            <a:bodyPr anchor="ctr">
              <a:spAutoFit/>
            </a:bodyPr>
            <a:lstStyle/>
            <a:p>
              <a:endParaRPr lang="en-US">
                <a:solidFill>
                  <a:srgbClr val="000000"/>
                </a:solidFill>
              </a:endParaRPr>
            </a:p>
          </p:txBody>
        </p:sp>
        <p:sp>
          <p:nvSpPr>
            <p:cNvPr id="29831" name="Rectangle 225"/>
            <p:cNvSpPr>
              <a:spLocks noChangeArrowheads="1"/>
            </p:cNvSpPr>
            <p:nvPr/>
          </p:nvSpPr>
          <p:spPr bwMode="auto">
            <a:xfrm>
              <a:off x="2326" y="3097"/>
              <a:ext cx="46" cy="107"/>
            </a:xfrm>
            <a:prstGeom prst="rect">
              <a:avLst/>
            </a:prstGeom>
            <a:solidFill>
              <a:srgbClr val="FFFF00"/>
            </a:solidFill>
            <a:ln w="9525" algn="ctr">
              <a:noFill/>
              <a:miter lim="800000"/>
              <a:headEnd/>
              <a:tailEnd/>
            </a:ln>
          </p:spPr>
          <p:txBody>
            <a:bodyPr anchor="ctr">
              <a:spAutoFit/>
            </a:bodyPr>
            <a:lstStyle/>
            <a:p>
              <a:endParaRPr lang="en-US">
                <a:solidFill>
                  <a:srgbClr val="000000"/>
                </a:solidFill>
              </a:endParaRPr>
            </a:p>
          </p:txBody>
        </p:sp>
      </p:grpSp>
      <p:pic>
        <p:nvPicPr>
          <p:cNvPr id="495842" name="Picture 226" descr="j0425822[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30488" y="2000250"/>
            <a:ext cx="1733550" cy="1924050"/>
          </a:xfrm>
          <a:prstGeom prst="rect">
            <a:avLst/>
          </a:prstGeom>
          <a:noFill/>
          <a:ln w="9525">
            <a:noFill/>
            <a:miter lim="800000"/>
            <a:headEnd/>
            <a:tailEnd/>
          </a:ln>
        </p:spPr>
      </p:pic>
      <p:grpSp>
        <p:nvGrpSpPr>
          <p:cNvPr id="29810" name="Group 234"/>
          <p:cNvGrpSpPr>
            <a:grpSpLocks/>
          </p:cNvGrpSpPr>
          <p:nvPr/>
        </p:nvGrpSpPr>
        <p:grpSpPr bwMode="auto">
          <a:xfrm>
            <a:off x="4379913" y="4502150"/>
            <a:ext cx="222250" cy="250825"/>
            <a:chOff x="414" y="2768"/>
            <a:chExt cx="102" cy="117"/>
          </a:xfrm>
        </p:grpSpPr>
        <p:sp>
          <p:nvSpPr>
            <p:cNvPr id="29823" name="Freeform 231"/>
            <p:cNvSpPr>
              <a:spLocks/>
            </p:cNvSpPr>
            <p:nvPr/>
          </p:nvSpPr>
          <p:spPr bwMode="auto">
            <a:xfrm>
              <a:off x="468" y="2768"/>
              <a:ext cx="48" cy="111"/>
            </a:xfrm>
            <a:custGeom>
              <a:avLst/>
              <a:gdLst>
                <a:gd name="T0" fmla="*/ 0 w 120"/>
                <a:gd name="T1" fmla="*/ 0 h 276"/>
                <a:gd name="T2" fmla="*/ 0 w 120"/>
                <a:gd name="T3" fmla="*/ 0 h 276"/>
                <a:gd name="T4" fmla="*/ 0 60000 65536"/>
                <a:gd name="T5" fmla="*/ 0 60000 65536"/>
                <a:gd name="T6" fmla="*/ 0 w 120"/>
                <a:gd name="T7" fmla="*/ 0 h 276"/>
                <a:gd name="T8" fmla="*/ 120 w 120"/>
                <a:gd name="T9" fmla="*/ 276 h 276"/>
              </a:gdLst>
              <a:ahLst/>
              <a:cxnLst>
                <a:cxn ang="T4">
                  <a:pos x="T0" y="T1"/>
                </a:cxn>
                <a:cxn ang="T5">
                  <a:pos x="T2" y="T3"/>
                </a:cxn>
              </a:cxnLst>
              <a:rect l="T6" t="T7" r="T8" b="T9"/>
              <a:pathLst>
                <a:path w="120" h="276">
                  <a:moveTo>
                    <a:pt x="120" y="276"/>
                  </a:moveTo>
                  <a:lnTo>
                    <a:pt x="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824" name="Freeform 232"/>
            <p:cNvSpPr>
              <a:spLocks/>
            </p:cNvSpPr>
            <p:nvPr/>
          </p:nvSpPr>
          <p:spPr bwMode="auto">
            <a:xfrm>
              <a:off x="414" y="2768"/>
              <a:ext cx="54" cy="117"/>
            </a:xfrm>
            <a:custGeom>
              <a:avLst/>
              <a:gdLst>
                <a:gd name="T0" fmla="*/ 0 w 135"/>
                <a:gd name="T1" fmla="*/ 0 h 291"/>
                <a:gd name="T2" fmla="*/ 0 w 135"/>
                <a:gd name="T3" fmla="*/ 0 h 291"/>
                <a:gd name="T4" fmla="*/ 0 60000 65536"/>
                <a:gd name="T5" fmla="*/ 0 60000 65536"/>
                <a:gd name="T6" fmla="*/ 0 w 135"/>
                <a:gd name="T7" fmla="*/ 0 h 291"/>
                <a:gd name="T8" fmla="*/ 135 w 135"/>
                <a:gd name="T9" fmla="*/ 291 h 291"/>
              </a:gdLst>
              <a:ahLst/>
              <a:cxnLst>
                <a:cxn ang="T4">
                  <a:pos x="T0" y="T1"/>
                </a:cxn>
                <a:cxn ang="T5">
                  <a:pos x="T2" y="T3"/>
                </a:cxn>
              </a:cxnLst>
              <a:rect l="T6" t="T7" r="T8" b="T9"/>
              <a:pathLst>
                <a:path w="135" h="291">
                  <a:moveTo>
                    <a:pt x="0" y="291"/>
                  </a:moveTo>
                  <a:lnTo>
                    <a:pt x="135"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825" name="Freeform 233"/>
            <p:cNvSpPr>
              <a:spLocks/>
            </p:cNvSpPr>
            <p:nvPr/>
          </p:nvSpPr>
          <p:spPr bwMode="auto">
            <a:xfrm>
              <a:off x="440" y="2836"/>
              <a:ext cx="58" cy="27"/>
            </a:xfrm>
            <a:custGeom>
              <a:avLst/>
              <a:gdLst>
                <a:gd name="T0" fmla="*/ 0 w 144"/>
                <a:gd name="T1" fmla="*/ 0 h 1"/>
                <a:gd name="T2" fmla="*/ 0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grpSp>
        <p:nvGrpSpPr>
          <p:cNvPr id="29811" name="Group 235"/>
          <p:cNvGrpSpPr>
            <a:grpSpLocks/>
          </p:cNvGrpSpPr>
          <p:nvPr/>
        </p:nvGrpSpPr>
        <p:grpSpPr bwMode="auto">
          <a:xfrm>
            <a:off x="7181850" y="4502150"/>
            <a:ext cx="222250" cy="250825"/>
            <a:chOff x="414" y="2768"/>
            <a:chExt cx="102" cy="117"/>
          </a:xfrm>
        </p:grpSpPr>
        <p:sp>
          <p:nvSpPr>
            <p:cNvPr id="29820" name="Freeform 236"/>
            <p:cNvSpPr>
              <a:spLocks/>
            </p:cNvSpPr>
            <p:nvPr/>
          </p:nvSpPr>
          <p:spPr bwMode="auto">
            <a:xfrm>
              <a:off x="468" y="2768"/>
              <a:ext cx="48" cy="111"/>
            </a:xfrm>
            <a:custGeom>
              <a:avLst/>
              <a:gdLst>
                <a:gd name="T0" fmla="*/ 0 w 120"/>
                <a:gd name="T1" fmla="*/ 0 h 276"/>
                <a:gd name="T2" fmla="*/ 0 w 120"/>
                <a:gd name="T3" fmla="*/ 0 h 276"/>
                <a:gd name="T4" fmla="*/ 0 60000 65536"/>
                <a:gd name="T5" fmla="*/ 0 60000 65536"/>
                <a:gd name="T6" fmla="*/ 0 w 120"/>
                <a:gd name="T7" fmla="*/ 0 h 276"/>
                <a:gd name="T8" fmla="*/ 120 w 120"/>
                <a:gd name="T9" fmla="*/ 276 h 276"/>
              </a:gdLst>
              <a:ahLst/>
              <a:cxnLst>
                <a:cxn ang="T4">
                  <a:pos x="T0" y="T1"/>
                </a:cxn>
                <a:cxn ang="T5">
                  <a:pos x="T2" y="T3"/>
                </a:cxn>
              </a:cxnLst>
              <a:rect l="T6" t="T7" r="T8" b="T9"/>
              <a:pathLst>
                <a:path w="120" h="276">
                  <a:moveTo>
                    <a:pt x="120" y="276"/>
                  </a:moveTo>
                  <a:lnTo>
                    <a:pt x="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821" name="Freeform 237"/>
            <p:cNvSpPr>
              <a:spLocks/>
            </p:cNvSpPr>
            <p:nvPr/>
          </p:nvSpPr>
          <p:spPr bwMode="auto">
            <a:xfrm>
              <a:off x="414" y="2768"/>
              <a:ext cx="54" cy="117"/>
            </a:xfrm>
            <a:custGeom>
              <a:avLst/>
              <a:gdLst>
                <a:gd name="T0" fmla="*/ 0 w 135"/>
                <a:gd name="T1" fmla="*/ 0 h 291"/>
                <a:gd name="T2" fmla="*/ 0 w 135"/>
                <a:gd name="T3" fmla="*/ 0 h 291"/>
                <a:gd name="T4" fmla="*/ 0 60000 65536"/>
                <a:gd name="T5" fmla="*/ 0 60000 65536"/>
                <a:gd name="T6" fmla="*/ 0 w 135"/>
                <a:gd name="T7" fmla="*/ 0 h 291"/>
                <a:gd name="T8" fmla="*/ 135 w 135"/>
                <a:gd name="T9" fmla="*/ 291 h 291"/>
              </a:gdLst>
              <a:ahLst/>
              <a:cxnLst>
                <a:cxn ang="T4">
                  <a:pos x="T0" y="T1"/>
                </a:cxn>
                <a:cxn ang="T5">
                  <a:pos x="T2" y="T3"/>
                </a:cxn>
              </a:cxnLst>
              <a:rect l="T6" t="T7" r="T8" b="T9"/>
              <a:pathLst>
                <a:path w="135" h="291">
                  <a:moveTo>
                    <a:pt x="0" y="291"/>
                  </a:moveTo>
                  <a:lnTo>
                    <a:pt x="135"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822" name="Freeform 238"/>
            <p:cNvSpPr>
              <a:spLocks/>
            </p:cNvSpPr>
            <p:nvPr/>
          </p:nvSpPr>
          <p:spPr bwMode="auto">
            <a:xfrm>
              <a:off x="440" y="2836"/>
              <a:ext cx="58" cy="27"/>
            </a:xfrm>
            <a:custGeom>
              <a:avLst/>
              <a:gdLst>
                <a:gd name="T0" fmla="*/ 0 w 144"/>
                <a:gd name="T1" fmla="*/ 0 h 1"/>
                <a:gd name="T2" fmla="*/ 0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grpSp>
        <p:nvGrpSpPr>
          <p:cNvPr id="29812" name="Group 239"/>
          <p:cNvGrpSpPr>
            <a:grpSpLocks/>
          </p:cNvGrpSpPr>
          <p:nvPr/>
        </p:nvGrpSpPr>
        <p:grpSpPr bwMode="auto">
          <a:xfrm>
            <a:off x="6405563" y="2693988"/>
            <a:ext cx="222250" cy="250825"/>
            <a:chOff x="414" y="2768"/>
            <a:chExt cx="102" cy="117"/>
          </a:xfrm>
        </p:grpSpPr>
        <p:sp>
          <p:nvSpPr>
            <p:cNvPr id="29817" name="Freeform 240"/>
            <p:cNvSpPr>
              <a:spLocks/>
            </p:cNvSpPr>
            <p:nvPr/>
          </p:nvSpPr>
          <p:spPr bwMode="auto">
            <a:xfrm>
              <a:off x="468" y="2768"/>
              <a:ext cx="48" cy="111"/>
            </a:xfrm>
            <a:custGeom>
              <a:avLst/>
              <a:gdLst>
                <a:gd name="T0" fmla="*/ 0 w 120"/>
                <a:gd name="T1" fmla="*/ 0 h 276"/>
                <a:gd name="T2" fmla="*/ 0 w 120"/>
                <a:gd name="T3" fmla="*/ 0 h 276"/>
                <a:gd name="T4" fmla="*/ 0 60000 65536"/>
                <a:gd name="T5" fmla="*/ 0 60000 65536"/>
                <a:gd name="T6" fmla="*/ 0 w 120"/>
                <a:gd name="T7" fmla="*/ 0 h 276"/>
                <a:gd name="T8" fmla="*/ 120 w 120"/>
                <a:gd name="T9" fmla="*/ 276 h 276"/>
              </a:gdLst>
              <a:ahLst/>
              <a:cxnLst>
                <a:cxn ang="T4">
                  <a:pos x="T0" y="T1"/>
                </a:cxn>
                <a:cxn ang="T5">
                  <a:pos x="T2" y="T3"/>
                </a:cxn>
              </a:cxnLst>
              <a:rect l="T6" t="T7" r="T8" b="T9"/>
              <a:pathLst>
                <a:path w="120" h="276">
                  <a:moveTo>
                    <a:pt x="120" y="276"/>
                  </a:moveTo>
                  <a:lnTo>
                    <a:pt x="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818" name="Freeform 241"/>
            <p:cNvSpPr>
              <a:spLocks/>
            </p:cNvSpPr>
            <p:nvPr/>
          </p:nvSpPr>
          <p:spPr bwMode="auto">
            <a:xfrm>
              <a:off x="414" y="2768"/>
              <a:ext cx="54" cy="117"/>
            </a:xfrm>
            <a:custGeom>
              <a:avLst/>
              <a:gdLst>
                <a:gd name="T0" fmla="*/ 0 w 135"/>
                <a:gd name="T1" fmla="*/ 0 h 291"/>
                <a:gd name="T2" fmla="*/ 0 w 135"/>
                <a:gd name="T3" fmla="*/ 0 h 291"/>
                <a:gd name="T4" fmla="*/ 0 60000 65536"/>
                <a:gd name="T5" fmla="*/ 0 60000 65536"/>
                <a:gd name="T6" fmla="*/ 0 w 135"/>
                <a:gd name="T7" fmla="*/ 0 h 291"/>
                <a:gd name="T8" fmla="*/ 135 w 135"/>
                <a:gd name="T9" fmla="*/ 291 h 291"/>
              </a:gdLst>
              <a:ahLst/>
              <a:cxnLst>
                <a:cxn ang="T4">
                  <a:pos x="T0" y="T1"/>
                </a:cxn>
                <a:cxn ang="T5">
                  <a:pos x="T2" y="T3"/>
                </a:cxn>
              </a:cxnLst>
              <a:rect l="T6" t="T7" r="T8" b="T9"/>
              <a:pathLst>
                <a:path w="135" h="291">
                  <a:moveTo>
                    <a:pt x="0" y="291"/>
                  </a:moveTo>
                  <a:lnTo>
                    <a:pt x="135"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819" name="Freeform 242"/>
            <p:cNvSpPr>
              <a:spLocks/>
            </p:cNvSpPr>
            <p:nvPr/>
          </p:nvSpPr>
          <p:spPr bwMode="auto">
            <a:xfrm>
              <a:off x="440" y="2836"/>
              <a:ext cx="58" cy="27"/>
            </a:xfrm>
            <a:custGeom>
              <a:avLst/>
              <a:gdLst>
                <a:gd name="T0" fmla="*/ 0 w 144"/>
                <a:gd name="T1" fmla="*/ 0 h 1"/>
                <a:gd name="T2" fmla="*/ 0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grpSp>
        <p:nvGrpSpPr>
          <p:cNvPr id="29813" name="Group 243"/>
          <p:cNvGrpSpPr>
            <a:grpSpLocks/>
          </p:cNvGrpSpPr>
          <p:nvPr/>
        </p:nvGrpSpPr>
        <p:grpSpPr bwMode="auto">
          <a:xfrm>
            <a:off x="3575050" y="2693988"/>
            <a:ext cx="222250" cy="250825"/>
            <a:chOff x="414" y="2768"/>
            <a:chExt cx="102" cy="117"/>
          </a:xfrm>
        </p:grpSpPr>
        <p:sp>
          <p:nvSpPr>
            <p:cNvPr id="29814" name="Freeform 244"/>
            <p:cNvSpPr>
              <a:spLocks/>
            </p:cNvSpPr>
            <p:nvPr/>
          </p:nvSpPr>
          <p:spPr bwMode="auto">
            <a:xfrm>
              <a:off x="468" y="2768"/>
              <a:ext cx="48" cy="111"/>
            </a:xfrm>
            <a:custGeom>
              <a:avLst/>
              <a:gdLst>
                <a:gd name="T0" fmla="*/ 0 w 120"/>
                <a:gd name="T1" fmla="*/ 0 h 276"/>
                <a:gd name="T2" fmla="*/ 0 w 120"/>
                <a:gd name="T3" fmla="*/ 0 h 276"/>
                <a:gd name="T4" fmla="*/ 0 60000 65536"/>
                <a:gd name="T5" fmla="*/ 0 60000 65536"/>
                <a:gd name="T6" fmla="*/ 0 w 120"/>
                <a:gd name="T7" fmla="*/ 0 h 276"/>
                <a:gd name="T8" fmla="*/ 120 w 120"/>
                <a:gd name="T9" fmla="*/ 276 h 276"/>
              </a:gdLst>
              <a:ahLst/>
              <a:cxnLst>
                <a:cxn ang="T4">
                  <a:pos x="T0" y="T1"/>
                </a:cxn>
                <a:cxn ang="T5">
                  <a:pos x="T2" y="T3"/>
                </a:cxn>
              </a:cxnLst>
              <a:rect l="T6" t="T7" r="T8" b="T9"/>
              <a:pathLst>
                <a:path w="120" h="276">
                  <a:moveTo>
                    <a:pt x="120" y="276"/>
                  </a:moveTo>
                  <a:lnTo>
                    <a:pt x="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815" name="Freeform 245"/>
            <p:cNvSpPr>
              <a:spLocks/>
            </p:cNvSpPr>
            <p:nvPr/>
          </p:nvSpPr>
          <p:spPr bwMode="auto">
            <a:xfrm>
              <a:off x="414" y="2768"/>
              <a:ext cx="54" cy="117"/>
            </a:xfrm>
            <a:custGeom>
              <a:avLst/>
              <a:gdLst>
                <a:gd name="T0" fmla="*/ 0 w 135"/>
                <a:gd name="T1" fmla="*/ 0 h 291"/>
                <a:gd name="T2" fmla="*/ 0 w 135"/>
                <a:gd name="T3" fmla="*/ 0 h 291"/>
                <a:gd name="T4" fmla="*/ 0 60000 65536"/>
                <a:gd name="T5" fmla="*/ 0 60000 65536"/>
                <a:gd name="T6" fmla="*/ 0 w 135"/>
                <a:gd name="T7" fmla="*/ 0 h 291"/>
                <a:gd name="T8" fmla="*/ 135 w 135"/>
                <a:gd name="T9" fmla="*/ 291 h 291"/>
              </a:gdLst>
              <a:ahLst/>
              <a:cxnLst>
                <a:cxn ang="T4">
                  <a:pos x="T0" y="T1"/>
                </a:cxn>
                <a:cxn ang="T5">
                  <a:pos x="T2" y="T3"/>
                </a:cxn>
              </a:cxnLst>
              <a:rect l="T6" t="T7" r="T8" b="T9"/>
              <a:pathLst>
                <a:path w="135" h="291">
                  <a:moveTo>
                    <a:pt x="0" y="291"/>
                  </a:moveTo>
                  <a:lnTo>
                    <a:pt x="135"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29816" name="Freeform 246"/>
            <p:cNvSpPr>
              <a:spLocks/>
            </p:cNvSpPr>
            <p:nvPr/>
          </p:nvSpPr>
          <p:spPr bwMode="auto">
            <a:xfrm>
              <a:off x="440" y="2836"/>
              <a:ext cx="58" cy="27"/>
            </a:xfrm>
            <a:custGeom>
              <a:avLst/>
              <a:gdLst>
                <a:gd name="T0" fmla="*/ 0 w 144"/>
                <a:gd name="T1" fmla="*/ 0 h 1"/>
                <a:gd name="T2" fmla="*/ 0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spTree>
    <p:extLst>
      <p:ext uri="{BB962C8B-B14F-4D97-AF65-F5344CB8AC3E}">
        <p14:creationId xmlns:p14="http://schemas.microsoft.com/office/powerpoint/2010/main" val="3700406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95624"/>
                                        </p:tgtEl>
                                        <p:attrNameLst>
                                          <p:attrName>style.visibility</p:attrName>
                                        </p:attrNameLst>
                                      </p:cBhvr>
                                      <p:to>
                                        <p:strVal val="visible"/>
                                      </p:to>
                                    </p:set>
                                    <p:anim calcmode="lin" valueType="num">
                                      <p:cBhvr>
                                        <p:cTn id="7" dur="500" fill="hold"/>
                                        <p:tgtEl>
                                          <p:spTgt spid="495624"/>
                                        </p:tgtEl>
                                        <p:attrNameLst>
                                          <p:attrName>ppt_w</p:attrName>
                                        </p:attrNameLst>
                                      </p:cBhvr>
                                      <p:tavLst>
                                        <p:tav tm="0">
                                          <p:val>
                                            <p:fltVal val="0"/>
                                          </p:val>
                                        </p:tav>
                                        <p:tav tm="100000">
                                          <p:val>
                                            <p:strVal val="#ppt_w"/>
                                          </p:val>
                                        </p:tav>
                                      </p:tavLst>
                                    </p:anim>
                                    <p:anim calcmode="lin" valueType="num">
                                      <p:cBhvr>
                                        <p:cTn id="8" dur="500" fill="hold"/>
                                        <p:tgtEl>
                                          <p:spTgt spid="49562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iterate type="lt">
                                    <p:tmPct val="5000"/>
                                  </p:iterate>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 calcmode="lin" valueType="num">
                                      <p:cBhvr>
                                        <p:cTn id="55" dur="1000" fill="hold"/>
                                        <p:tgtEl>
                                          <p:spTgt spid="8"/>
                                        </p:tgtEl>
                                        <p:attrNameLst>
                                          <p:attrName>style.rotation</p:attrName>
                                        </p:attrNameLst>
                                      </p:cBhvr>
                                      <p:tavLst>
                                        <p:tav tm="0">
                                          <p:val>
                                            <p:fltVal val="90"/>
                                          </p:val>
                                        </p:tav>
                                        <p:tav tm="100000">
                                          <p:val>
                                            <p:fltVal val="0"/>
                                          </p:val>
                                        </p:tav>
                                      </p:tavLst>
                                    </p:anim>
                                    <p:animEffect transition="in" filter="fade">
                                      <p:cBhvr>
                                        <p:cTn id="56" dur="1000"/>
                                        <p:tgtEl>
                                          <p:spTgt spid="8"/>
                                        </p:tgtEl>
                                      </p:cBhvr>
                                    </p:animEffect>
                                  </p:childTnLst>
                                </p:cTn>
                              </p:par>
                              <p:par>
                                <p:cTn id="57" presetID="31" presetClass="entr" presetSubtype="0" fill="hold" nodeType="withEffect">
                                  <p:stCondLst>
                                    <p:cond delay="0"/>
                                  </p:stCondLst>
                                  <p:iterate type="lt">
                                    <p:tmPct val="5000"/>
                                  </p:iterate>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fltVal val="0"/>
                                          </p:val>
                                        </p:tav>
                                        <p:tav tm="100000">
                                          <p:val>
                                            <p:strVal val="#ppt_w"/>
                                          </p:val>
                                        </p:tav>
                                      </p:tavLst>
                                    </p:anim>
                                    <p:anim calcmode="lin" valueType="num">
                                      <p:cBhvr>
                                        <p:cTn id="60" dur="1000" fill="hold"/>
                                        <p:tgtEl>
                                          <p:spTgt spid="7"/>
                                        </p:tgtEl>
                                        <p:attrNameLst>
                                          <p:attrName>ppt_h</p:attrName>
                                        </p:attrNameLst>
                                      </p:cBhvr>
                                      <p:tavLst>
                                        <p:tav tm="0">
                                          <p:val>
                                            <p:fltVal val="0"/>
                                          </p:val>
                                        </p:tav>
                                        <p:tav tm="100000">
                                          <p:val>
                                            <p:strVal val="#ppt_h"/>
                                          </p:val>
                                        </p:tav>
                                      </p:tavLst>
                                    </p:anim>
                                    <p:anim calcmode="lin" valueType="num">
                                      <p:cBhvr>
                                        <p:cTn id="61" dur="1000" fill="hold"/>
                                        <p:tgtEl>
                                          <p:spTgt spid="7"/>
                                        </p:tgtEl>
                                        <p:attrNameLst>
                                          <p:attrName>style.rotation</p:attrName>
                                        </p:attrNameLst>
                                      </p:cBhvr>
                                      <p:tavLst>
                                        <p:tav tm="0">
                                          <p:val>
                                            <p:fltVal val="90"/>
                                          </p:val>
                                        </p:tav>
                                        <p:tav tm="100000">
                                          <p:val>
                                            <p:fltVal val="0"/>
                                          </p:val>
                                        </p:tav>
                                      </p:tavLst>
                                    </p:anim>
                                    <p:animEffect transition="in" filter="fade">
                                      <p:cBhvr>
                                        <p:cTn id="62" dur="1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iterate type="lt">
                                    <p:tmPct val="5000"/>
                                  </p:iterate>
                                  <p:childTnLst>
                                    <p:set>
                                      <p:cBhvr>
                                        <p:cTn id="66" dur="1" fill="hold">
                                          <p:stCondLst>
                                            <p:cond delay="0"/>
                                          </p:stCondLst>
                                        </p:cTn>
                                        <p:tgtEl>
                                          <p:spTgt spid="495620"/>
                                        </p:tgtEl>
                                        <p:attrNameLst>
                                          <p:attrName>style.visibility</p:attrName>
                                        </p:attrNameLst>
                                      </p:cBhvr>
                                      <p:to>
                                        <p:strVal val="visible"/>
                                      </p:to>
                                    </p:set>
                                    <p:anim calcmode="lin" valueType="num">
                                      <p:cBhvr>
                                        <p:cTn id="67" dur="1000" fill="hold"/>
                                        <p:tgtEl>
                                          <p:spTgt spid="495620"/>
                                        </p:tgtEl>
                                        <p:attrNameLst>
                                          <p:attrName>ppt_w</p:attrName>
                                        </p:attrNameLst>
                                      </p:cBhvr>
                                      <p:tavLst>
                                        <p:tav tm="0">
                                          <p:val>
                                            <p:fltVal val="0"/>
                                          </p:val>
                                        </p:tav>
                                        <p:tav tm="100000">
                                          <p:val>
                                            <p:strVal val="#ppt_w"/>
                                          </p:val>
                                        </p:tav>
                                      </p:tavLst>
                                    </p:anim>
                                    <p:anim calcmode="lin" valueType="num">
                                      <p:cBhvr>
                                        <p:cTn id="68" dur="1000" fill="hold"/>
                                        <p:tgtEl>
                                          <p:spTgt spid="495620"/>
                                        </p:tgtEl>
                                        <p:attrNameLst>
                                          <p:attrName>ppt_h</p:attrName>
                                        </p:attrNameLst>
                                      </p:cBhvr>
                                      <p:tavLst>
                                        <p:tav tm="0">
                                          <p:val>
                                            <p:fltVal val="0"/>
                                          </p:val>
                                        </p:tav>
                                        <p:tav tm="100000">
                                          <p:val>
                                            <p:strVal val="#ppt_h"/>
                                          </p:val>
                                        </p:tav>
                                      </p:tavLst>
                                    </p:anim>
                                    <p:anim calcmode="lin" valueType="num">
                                      <p:cBhvr>
                                        <p:cTn id="69" dur="1000" fill="hold"/>
                                        <p:tgtEl>
                                          <p:spTgt spid="495620"/>
                                        </p:tgtEl>
                                        <p:attrNameLst>
                                          <p:attrName>style.rotation</p:attrName>
                                        </p:attrNameLst>
                                      </p:cBhvr>
                                      <p:tavLst>
                                        <p:tav tm="0">
                                          <p:val>
                                            <p:fltVal val="90"/>
                                          </p:val>
                                        </p:tav>
                                        <p:tav tm="100000">
                                          <p:val>
                                            <p:fltVal val="0"/>
                                          </p:val>
                                        </p:tav>
                                      </p:tavLst>
                                    </p:anim>
                                    <p:animEffect transition="in" filter="fade">
                                      <p:cBhvr>
                                        <p:cTn id="70" dur="1000"/>
                                        <p:tgtEl>
                                          <p:spTgt spid="4956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childTnLst>
                                </p:cTn>
                              </p:par>
                              <p:par>
                                <p:cTn id="76" presetID="10"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20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20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iterate type="lt">
                                    <p:tmPct val="5000"/>
                                  </p:iterate>
                                  <p:childTnLst>
                                    <p:set>
                                      <p:cBhvr>
                                        <p:cTn id="87" dur="1" fill="hold">
                                          <p:stCondLst>
                                            <p:cond delay="0"/>
                                          </p:stCondLst>
                                        </p:cTn>
                                        <p:tgtEl>
                                          <p:spTgt spid="9"/>
                                        </p:tgtEl>
                                        <p:attrNameLst>
                                          <p:attrName>style.visibility</p:attrName>
                                        </p:attrNameLst>
                                      </p:cBhvr>
                                      <p:to>
                                        <p:strVal val="visible"/>
                                      </p:to>
                                    </p:set>
                                    <p:anim calcmode="lin" valueType="num">
                                      <p:cBhvr>
                                        <p:cTn id="88" dur="1000" fill="hold"/>
                                        <p:tgtEl>
                                          <p:spTgt spid="9"/>
                                        </p:tgtEl>
                                        <p:attrNameLst>
                                          <p:attrName>ppt_w</p:attrName>
                                        </p:attrNameLst>
                                      </p:cBhvr>
                                      <p:tavLst>
                                        <p:tav tm="0">
                                          <p:val>
                                            <p:fltVal val="0"/>
                                          </p:val>
                                        </p:tav>
                                        <p:tav tm="100000">
                                          <p:val>
                                            <p:strVal val="#ppt_w"/>
                                          </p:val>
                                        </p:tav>
                                      </p:tavLst>
                                    </p:anim>
                                    <p:anim calcmode="lin" valueType="num">
                                      <p:cBhvr>
                                        <p:cTn id="89" dur="1000" fill="hold"/>
                                        <p:tgtEl>
                                          <p:spTgt spid="9"/>
                                        </p:tgtEl>
                                        <p:attrNameLst>
                                          <p:attrName>ppt_h</p:attrName>
                                        </p:attrNameLst>
                                      </p:cBhvr>
                                      <p:tavLst>
                                        <p:tav tm="0">
                                          <p:val>
                                            <p:fltVal val="0"/>
                                          </p:val>
                                        </p:tav>
                                        <p:tav tm="100000">
                                          <p:val>
                                            <p:strVal val="#ppt_h"/>
                                          </p:val>
                                        </p:tav>
                                      </p:tavLst>
                                    </p:anim>
                                    <p:anim calcmode="lin" valueType="num">
                                      <p:cBhvr>
                                        <p:cTn id="90" dur="1000" fill="hold"/>
                                        <p:tgtEl>
                                          <p:spTgt spid="9"/>
                                        </p:tgtEl>
                                        <p:attrNameLst>
                                          <p:attrName>style.rotation</p:attrName>
                                        </p:attrNameLst>
                                      </p:cBhvr>
                                      <p:tavLst>
                                        <p:tav tm="0">
                                          <p:val>
                                            <p:fltVal val="90"/>
                                          </p:val>
                                        </p:tav>
                                        <p:tav tm="100000">
                                          <p:val>
                                            <p:fltVal val="0"/>
                                          </p:val>
                                        </p:tav>
                                      </p:tavLst>
                                    </p:anim>
                                    <p:animEffect transition="in" filter="fade">
                                      <p:cBhvr>
                                        <p:cTn id="91" dur="1000"/>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iterate type="lt">
                                    <p:tmPct val="5000"/>
                                  </p:iterate>
                                  <p:childTnLst>
                                    <p:set>
                                      <p:cBhvr>
                                        <p:cTn id="95" dur="1" fill="hold">
                                          <p:stCondLst>
                                            <p:cond delay="0"/>
                                          </p:stCondLst>
                                        </p:cTn>
                                        <p:tgtEl>
                                          <p:spTgt spid="495619"/>
                                        </p:tgtEl>
                                        <p:attrNameLst>
                                          <p:attrName>style.visibility</p:attrName>
                                        </p:attrNameLst>
                                      </p:cBhvr>
                                      <p:to>
                                        <p:strVal val="visible"/>
                                      </p:to>
                                    </p:set>
                                    <p:anim calcmode="lin" valueType="num">
                                      <p:cBhvr>
                                        <p:cTn id="96" dur="1000" fill="hold"/>
                                        <p:tgtEl>
                                          <p:spTgt spid="495619"/>
                                        </p:tgtEl>
                                        <p:attrNameLst>
                                          <p:attrName>ppt_w</p:attrName>
                                        </p:attrNameLst>
                                      </p:cBhvr>
                                      <p:tavLst>
                                        <p:tav tm="0">
                                          <p:val>
                                            <p:fltVal val="0"/>
                                          </p:val>
                                        </p:tav>
                                        <p:tav tm="100000">
                                          <p:val>
                                            <p:strVal val="#ppt_w"/>
                                          </p:val>
                                        </p:tav>
                                      </p:tavLst>
                                    </p:anim>
                                    <p:anim calcmode="lin" valueType="num">
                                      <p:cBhvr>
                                        <p:cTn id="97" dur="1000" fill="hold"/>
                                        <p:tgtEl>
                                          <p:spTgt spid="495619"/>
                                        </p:tgtEl>
                                        <p:attrNameLst>
                                          <p:attrName>ppt_h</p:attrName>
                                        </p:attrNameLst>
                                      </p:cBhvr>
                                      <p:tavLst>
                                        <p:tav tm="0">
                                          <p:val>
                                            <p:fltVal val="0"/>
                                          </p:val>
                                        </p:tav>
                                        <p:tav tm="100000">
                                          <p:val>
                                            <p:strVal val="#ppt_h"/>
                                          </p:val>
                                        </p:tav>
                                      </p:tavLst>
                                    </p:anim>
                                    <p:anim calcmode="lin" valueType="num">
                                      <p:cBhvr>
                                        <p:cTn id="98" dur="1000" fill="hold"/>
                                        <p:tgtEl>
                                          <p:spTgt spid="495619"/>
                                        </p:tgtEl>
                                        <p:attrNameLst>
                                          <p:attrName>style.rotation</p:attrName>
                                        </p:attrNameLst>
                                      </p:cBhvr>
                                      <p:tavLst>
                                        <p:tav tm="0">
                                          <p:val>
                                            <p:fltVal val="90"/>
                                          </p:val>
                                        </p:tav>
                                        <p:tav tm="100000">
                                          <p:val>
                                            <p:fltVal val="0"/>
                                          </p:val>
                                        </p:tav>
                                      </p:tavLst>
                                    </p:anim>
                                    <p:animEffect transition="in" filter="fade">
                                      <p:cBhvr>
                                        <p:cTn id="99" dur="1000"/>
                                        <p:tgtEl>
                                          <p:spTgt spid="49561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000"/>
                                        <p:tgtEl>
                                          <p:spTgt spid="20"/>
                                        </p:tgtEl>
                                      </p:cBhvr>
                                    </p:animEffec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0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2000"/>
                                        <p:tgtEl>
                                          <p:spTgt spid="21"/>
                                        </p:tgtEl>
                                      </p:cBhvr>
                                    </p:animEffec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nodeType="clickEffect">
                                  <p:stCondLst>
                                    <p:cond delay="0"/>
                                  </p:stCondLst>
                                  <p:iterate type="lt">
                                    <p:tmPct val="5000"/>
                                  </p:iterate>
                                  <p:childTnLst>
                                    <p:set>
                                      <p:cBhvr>
                                        <p:cTn id="116" dur="1" fill="hold">
                                          <p:stCondLst>
                                            <p:cond delay="0"/>
                                          </p:stCondLst>
                                        </p:cTn>
                                        <p:tgtEl>
                                          <p:spTgt spid="5"/>
                                        </p:tgtEl>
                                        <p:attrNameLst>
                                          <p:attrName>style.visibility</p:attrName>
                                        </p:attrNameLst>
                                      </p:cBhvr>
                                      <p:to>
                                        <p:strVal val="visible"/>
                                      </p:to>
                                    </p:set>
                                    <p:anim calcmode="lin" valueType="num">
                                      <p:cBhvr>
                                        <p:cTn id="117" dur="1000" fill="hold"/>
                                        <p:tgtEl>
                                          <p:spTgt spid="5"/>
                                        </p:tgtEl>
                                        <p:attrNameLst>
                                          <p:attrName>ppt_w</p:attrName>
                                        </p:attrNameLst>
                                      </p:cBhvr>
                                      <p:tavLst>
                                        <p:tav tm="0">
                                          <p:val>
                                            <p:fltVal val="0"/>
                                          </p:val>
                                        </p:tav>
                                        <p:tav tm="100000">
                                          <p:val>
                                            <p:strVal val="#ppt_w"/>
                                          </p:val>
                                        </p:tav>
                                      </p:tavLst>
                                    </p:anim>
                                    <p:anim calcmode="lin" valueType="num">
                                      <p:cBhvr>
                                        <p:cTn id="118" dur="1000" fill="hold"/>
                                        <p:tgtEl>
                                          <p:spTgt spid="5"/>
                                        </p:tgtEl>
                                        <p:attrNameLst>
                                          <p:attrName>ppt_h</p:attrName>
                                        </p:attrNameLst>
                                      </p:cBhvr>
                                      <p:tavLst>
                                        <p:tav tm="0">
                                          <p:val>
                                            <p:fltVal val="0"/>
                                          </p:val>
                                        </p:tav>
                                        <p:tav tm="100000">
                                          <p:val>
                                            <p:strVal val="#ppt_h"/>
                                          </p:val>
                                        </p:tav>
                                      </p:tavLst>
                                    </p:anim>
                                    <p:anim calcmode="lin" valueType="num">
                                      <p:cBhvr>
                                        <p:cTn id="119" dur="1000" fill="hold"/>
                                        <p:tgtEl>
                                          <p:spTgt spid="5"/>
                                        </p:tgtEl>
                                        <p:attrNameLst>
                                          <p:attrName>style.rotation</p:attrName>
                                        </p:attrNameLst>
                                      </p:cBhvr>
                                      <p:tavLst>
                                        <p:tav tm="0">
                                          <p:val>
                                            <p:fltVal val="90"/>
                                          </p:val>
                                        </p:tav>
                                        <p:tav tm="100000">
                                          <p:val>
                                            <p:fltVal val="0"/>
                                          </p:val>
                                        </p:tav>
                                      </p:tavLst>
                                    </p:anim>
                                    <p:animEffect transition="in" filter="fade">
                                      <p:cBhvr>
                                        <p:cTn id="120" dur="1000"/>
                                        <p:tgtEl>
                                          <p:spTgt spid="5"/>
                                        </p:tgtEl>
                                      </p:cBhvr>
                                    </p:animEffect>
                                  </p:childTnLst>
                                </p:cTn>
                              </p:par>
                              <p:par>
                                <p:cTn id="121" presetID="31" presetClass="entr" presetSubtype="0" fill="hold" nodeType="withEffect">
                                  <p:stCondLst>
                                    <p:cond delay="0"/>
                                  </p:stCondLst>
                                  <p:iterate type="lt">
                                    <p:tmPct val="5000"/>
                                  </p:iterate>
                                  <p:childTnLst>
                                    <p:set>
                                      <p:cBhvr>
                                        <p:cTn id="122" dur="1" fill="hold">
                                          <p:stCondLst>
                                            <p:cond delay="0"/>
                                          </p:stCondLst>
                                        </p:cTn>
                                        <p:tgtEl>
                                          <p:spTgt spid="6"/>
                                        </p:tgtEl>
                                        <p:attrNameLst>
                                          <p:attrName>style.visibility</p:attrName>
                                        </p:attrNameLst>
                                      </p:cBhvr>
                                      <p:to>
                                        <p:strVal val="visible"/>
                                      </p:to>
                                    </p:set>
                                    <p:anim calcmode="lin" valueType="num">
                                      <p:cBhvr>
                                        <p:cTn id="123" dur="1000" fill="hold"/>
                                        <p:tgtEl>
                                          <p:spTgt spid="6"/>
                                        </p:tgtEl>
                                        <p:attrNameLst>
                                          <p:attrName>ppt_w</p:attrName>
                                        </p:attrNameLst>
                                      </p:cBhvr>
                                      <p:tavLst>
                                        <p:tav tm="0">
                                          <p:val>
                                            <p:fltVal val="0"/>
                                          </p:val>
                                        </p:tav>
                                        <p:tav tm="100000">
                                          <p:val>
                                            <p:strVal val="#ppt_w"/>
                                          </p:val>
                                        </p:tav>
                                      </p:tavLst>
                                    </p:anim>
                                    <p:anim calcmode="lin" valueType="num">
                                      <p:cBhvr>
                                        <p:cTn id="124" dur="1000" fill="hold"/>
                                        <p:tgtEl>
                                          <p:spTgt spid="6"/>
                                        </p:tgtEl>
                                        <p:attrNameLst>
                                          <p:attrName>ppt_h</p:attrName>
                                        </p:attrNameLst>
                                      </p:cBhvr>
                                      <p:tavLst>
                                        <p:tav tm="0">
                                          <p:val>
                                            <p:fltVal val="0"/>
                                          </p:val>
                                        </p:tav>
                                        <p:tav tm="100000">
                                          <p:val>
                                            <p:strVal val="#ppt_h"/>
                                          </p:val>
                                        </p:tav>
                                      </p:tavLst>
                                    </p:anim>
                                    <p:anim calcmode="lin" valueType="num">
                                      <p:cBhvr>
                                        <p:cTn id="125" dur="1000" fill="hold"/>
                                        <p:tgtEl>
                                          <p:spTgt spid="6"/>
                                        </p:tgtEl>
                                        <p:attrNameLst>
                                          <p:attrName>style.rotation</p:attrName>
                                        </p:attrNameLst>
                                      </p:cBhvr>
                                      <p:tavLst>
                                        <p:tav tm="0">
                                          <p:val>
                                            <p:fltVal val="90"/>
                                          </p:val>
                                        </p:tav>
                                        <p:tav tm="100000">
                                          <p:val>
                                            <p:fltVal val="0"/>
                                          </p:val>
                                        </p:tav>
                                      </p:tavLst>
                                    </p:anim>
                                    <p:animEffect transition="in" filter="fade">
                                      <p:cBhvr>
                                        <p:cTn id="126" dur="1000"/>
                                        <p:tgtEl>
                                          <p:spTgt spid="6"/>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nodeType="clickEffect">
                                  <p:stCondLst>
                                    <p:cond delay="0"/>
                                  </p:stCondLst>
                                  <p:iterate type="lt">
                                    <p:tmPct val="5000"/>
                                  </p:iterate>
                                  <p:childTnLst>
                                    <p:set>
                                      <p:cBhvr>
                                        <p:cTn id="130" dur="1" fill="hold">
                                          <p:stCondLst>
                                            <p:cond delay="0"/>
                                          </p:stCondLst>
                                        </p:cTn>
                                        <p:tgtEl>
                                          <p:spTgt spid="495618"/>
                                        </p:tgtEl>
                                        <p:attrNameLst>
                                          <p:attrName>style.visibility</p:attrName>
                                        </p:attrNameLst>
                                      </p:cBhvr>
                                      <p:to>
                                        <p:strVal val="visible"/>
                                      </p:to>
                                    </p:set>
                                    <p:anim calcmode="lin" valueType="num">
                                      <p:cBhvr>
                                        <p:cTn id="131" dur="1000" fill="hold"/>
                                        <p:tgtEl>
                                          <p:spTgt spid="495618"/>
                                        </p:tgtEl>
                                        <p:attrNameLst>
                                          <p:attrName>ppt_w</p:attrName>
                                        </p:attrNameLst>
                                      </p:cBhvr>
                                      <p:tavLst>
                                        <p:tav tm="0">
                                          <p:val>
                                            <p:fltVal val="0"/>
                                          </p:val>
                                        </p:tav>
                                        <p:tav tm="100000">
                                          <p:val>
                                            <p:strVal val="#ppt_w"/>
                                          </p:val>
                                        </p:tav>
                                      </p:tavLst>
                                    </p:anim>
                                    <p:anim calcmode="lin" valueType="num">
                                      <p:cBhvr>
                                        <p:cTn id="132" dur="1000" fill="hold"/>
                                        <p:tgtEl>
                                          <p:spTgt spid="495618"/>
                                        </p:tgtEl>
                                        <p:attrNameLst>
                                          <p:attrName>ppt_h</p:attrName>
                                        </p:attrNameLst>
                                      </p:cBhvr>
                                      <p:tavLst>
                                        <p:tav tm="0">
                                          <p:val>
                                            <p:fltVal val="0"/>
                                          </p:val>
                                        </p:tav>
                                        <p:tav tm="100000">
                                          <p:val>
                                            <p:strVal val="#ppt_h"/>
                                          </p:val>
                                        </p:tav>
                                      </p:tavLst>
                                    </p:anim>
                                    <p:anim calcmode="lin" valueType="num">
                                      <p:cBhvr>
                                        <p:cTn id="133" dur="1000" fill="hold"/>
                                        <p:tgtEl>
                                          <p:spTgt spid="495618"/>
                                        </p:tgtEl>
                                        <p:attrNameLst>
                                          <p:attrName>style.rotation</p:attrName>
                                        </p:attrNameLst>
                                      </p:cBhvr>
                                      <p:tavLst>
                                        <p:tav tm="0">
                                          <p:val>
                                            <p:fltVal val="90"/>
                                          </p:val>
                                        </p:tav>
                                        <p:tav tm="100000">
                                          <p:val>
                                            <p:fltVal val="0"/>
                                          </p:val>
                                        </p:tav>
                                      </p:tavLst>
                                    </p:anim>
                                    <p:animEffect transition="in" filter="fade">
                                      <p:cBhvr>
                                        <p:cTn id="134" dur="1000"/>
                                        <p:tgtEl>
                                          <p:spTgt spid="495618"/>
                                        </p:tgtEl>
                                      </p:cBhvr>
                                    </p:animEffec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nodeType="clickEffect">
                                  <p:stCondLst>
                                    <p:cond delay="0"/>
                                  </p:stCondLst>
                                  <p:iterate type="lt">
                                    <p:tmPct val="5000"/>
                                  </p:iterate>
                                  <p:childTnLst>
                                    <p:set>
                                      <p:cBhvr>
                                        <p:cTn id="138" dur="1" fill="hold">
                                          <p:stCondLst>
                                            <p:cond delay="0"/>
                                          </p:stCondLst>
                                        </p:cTn>
                                        <p:tgtEl>
                                          <p:spTgt spid="495842"/>
                                        </p:tgtEl>
                                        <p:attrNameLst>
                                          <p:attrName>style.visibility</p:attrName>
                                        </p:attrNameLst>
                                      </p:cBhvr>
                                      <p:to>
                                        <p:strVal val="visible"/>
                                      </p:to>
                                    </p:set>
                                    <p:anim calcmode="lin" valueType="num">
                                      <p:cBhvr>
                                        <p:cTn id="139" dur="1000" fill="hold"/>
                                        <p:tgtEl>
                                          <p:spTgt spid="495842"/>
                                        </p:tgtEl>
                                        <p:attrNameLst>
                                          <p:attrName>ppt_w</p:attrName>
                                        </p:attrNameLst>
                                      </p:cBhvr>
                                      <p:tavLst>
                                        <p:tav tm="0">
                                          <p:val>
                                            <p:fltVal val="0"/>
                                          </p:val>
                                        </p:tav>
                                        <p:tav tm="100000">
                                          <p:val>
                                            <p:strVal val="#ppt_w"/>
                                          </p:val>
                                        </p:tav>
                                      </p:tavLst>
                                    </p:anim>
                                    <p:anim calcmode="lin" valueType="num">
                                      <p:cBhvr>
                                        <p:cTn id="140" dur="1000" fill="hold"/>
                                        <p:tgtEl>
                                          <p:spTgt spid="495842"/>
                                        </p:tgtEl>
                                        <p:attrNameLst>
                                          <p:attrName>ppt_h</p:attrName>
                                        </p:attrNameLst>
                                      </p:cBhvr>
                                      <p:tavLst>
                                        <p:tav tm="0">
                                          <p:val>
                                            <p:fltVal val="0"/>
                                          </p:val>
                                        </p:tav>
                                        <p:tav tm="100000">
                                          <p:val>
                                            <p:strVal val="#ppt_h"/>
                                          </p:val>
                                        </p:tav>
                                      </p:tavLst>
                                    </p:anim>
                                    <p:anim calcmode="lin" valueType="num">
                                      <p:cBhvr>
                                        <p:cTn id="141" dur="1000" fill="hold"/>
                                        <p:tgtEl>
                                          <p:spTgt spid="495842"/>
                                        </p:tgtEl>
                                        <p:attrNameLst>
                                          <p:attrName>style.rotation</p:attrName>
                                        </p:attrNameLst>
                                      </p:cBhvr>
                                      <p:tavLst>
                                        <p:tav tm="0">
                                          <p:val>
                                            <p:fltVal val="90"/>
                                          </p:val>
                                        </p:tav>
                                        <p:tav tm="100000">
                                          <p:val>
                                            <p:fltVal val="0"/>
                                          </p:val>
                                        </p:tav>
                                      </p:tavLst>
                                    </p:anim>
                                    <p:animEffect transition="in" filter="fade">
                                      <p:cBhvr>
                                        <p:cTn id="142" dur="1000"/>
                                        <p:tgtEl>
                                          <p:spTgt spid="495842"/>
                                        </p:tgtEl>
                                      </p:cBhvr>
                                    </p:animEffect>
                                  </p:childTnLst>
                                </p:cTn>
                              </p:par>
                            </p:childTnLst>
                          </p:cTn>
                        </p:par>
                      </p:childTnLst>
                    </p:cTn>
                  </p:par>
                  <p:par>
                    <p:cTn id="143" fill="hold">
                      <p:stCondLst>
                        <p:cond delay="indefinite"/>
                      </p:stCondLst>
                      <p:childTnLst>
                        <p:par>
                          <p:cTn id="144" fill="hold">
                            <p:stCondLst>
                              <p:cond delay="0"/>
                            </p:stCondLst>
                            <p:childTnLst>
                              <p:par>
                                <p:cTn id="145" presetID="34" presetClass="entr" presetSubtype="0" fill="hold" grpId="0" nodeType="clickEffect">
                                  <p:stCondLst>
                                    <p:cond delay="0"/>
                                  </p:stCondLst>
                                  <p:childTnLst>
                                    <p:set>
                                      <p:cBhvr>
                                        <p:cTn id="146" dur="1" fill="hold">
                                          <p:stCondLst>
                                            <p:cond delay="0"/>
                                          </p:stCondLst>
                                        </p:cTn>
                                        <p:tgtEl>
                                          <p:spTgt spid="495773"/>
                                        </p:tgtEl>
                                        <p:attrNameLst>
                                          <p:attrName>style.visibility</p:attrName>
                                        </p:attrNameLst>
                                      </p:cBhvr>
                                      <p:to>
                                        <p:strVal val="visible"/>
                                      </p:to>
                                    </p:set>
                                    <p:anim from="(-#ppt_w/2)" to="(#ppt_x)" calcmode="lin" valueType="num">
                                      <p:cBhvr>
                                        <p:cTn id="147" dur="600" fill="hold">
                                          <p:stCondLst>
                                            <p:cond delay="0"/>
                                          </p:stCondLst>
                                        </p:cTn>
                                        <p:tgtEl>
                                          <p:spTgt spid="495773"/>
                                        </p:tgtEl>
                                        <p:attrNameLst>
                                          <p:attrName>ppt_x</p:attrName>
                                        </p:attrNameLst>
                                      </p:cBhvr>
                                    </p:anim>
                                    <p:anim from="0" to="-1.0" calcmode="lin" valueType="num">
                                      <p:cBhvr>
                                        <p:cTn id="148" dur="200" decel="50000" autoRev="1" fill="hold">
                                          <p:stCondLst>
                                            <p:cond delay="600"/>
                                          </p:stCondLst>
                                        </p:cTn>
                                        <p:tgtEl>
                                          <p:spTgt spid="495773"/>
                                        </p:tgtEl>
                                        <p:attrNameLst>
                                          <p:attrName>xshear</p:attrName>
                                        </p:attrNameLst>
                                      </p:cBhvr>
                                    </p:anim>
                                    <p:animScale>
                                      <p:cBhvr>
                                        <p:cTn id="149" dur="200" decel="100000" autoRev="1" fill="hold">
                                          <p:stCondLst>
                                            <p:cond delay="600"/>
                                          </p:stCondLst>
                                        </p:cTn>
                                        <p:tgtEl>
                                          <p:spTgt spid="495773"/>
                                        </p:tgtEl>
                                      </p:cBhvr>
                                      <p:from x="100000" y="100000"/>
                                      <p:to x="80000" y="100000"/>
                                    </p:animScale>
                                    <p:anim by="(#ppt_h/3+#ppt_w*0.1)" calcmode="lin" valueType="num">
                                      <p:cBhvr additive="sum">
                                        <p:cTn id="150" dur="200" decel="100000" autoRev="1" fill="hold">
                                          <p:stCondLst>
                                            <p:cond delay="600"/>
                                          </p:stCondLst>
                                        </p:cTn>
                                        <p:tgtEl>
                                          <p:spTgt spid="495773"/>
                                        </p:tgtEl>
                                        <p:attrNameLst>
                                          <p:attrName>ppt_x</p:attrName>
                                        </p:attrNameLst>
                                      </p:cBhvr>
                                    </p:anim>
                                  </p:childTnLst>
                                </p:cTn>
                              </p:par>
                            </p:childTnLst>
                          </p:cTn>
                        </p:par>
                      </p:childTnLst>
                    </p:cTn>
                  </p:par>
                  <p:par>
                    <p:cTn id="151" fill="hold">
                      <p:stCondLst>
                        <p:cond delay="indefinite"/>
                      </p:stCondLst>
                      <p:childTnLst>
                        <p:par>
                          <p:cTn id="152" fill="hold">
                            <p:stCondLst>
                              <p:cond delay="0"/>
                            </p:stCondLst>
                            <p:childTnLst>
                              <p:par>
                                <p:cTn id="153" presetID="56" presetClass="entr" presetSubtype="0" fill="hold" grpId="0" nodeType="clickEffect">
                                  <p:stCondLst>
                                    <p:cond delay="0"/>
                                  </p:stCondLst>
                                  <p:iterate type="lt">
                                    <p:tmPct val="10000"/>
                                  </p:iterate>
                                  <p:childTnLst>
                                    <p:set>
                                      <p:cBhvr>
                                        <p:cTn id="154" dur="1" fill="hold">
                                          <p:stCondLst>
                                            <p:cond delay="0"/>
                                          </p:stCondLst>
                                        </p:cTn>
                                        <p:tgtEl>
                                          <p:spTgt spid="495774"/>
                                        </p:tgtEl>
                                        <p:attrNameLst>
                                          <p:attrName>style.visibility</p:attrName>
                                        </p:attrNameLst>
                                      </p:cBhvr>
                                      <p:to>
                                        <p:strVal val="visible"/>
                                      </p:to>
                                    </p:set>
                                    <p:anim by="(-#ppt_w*2)" calcmode="lin" valueType="num">
                                      <p:cBhvr rctx="PPT">
                                        <p:cTn id="155" dur="500" autoRev="1" fill="hold">
                                          <p:stCondLst>
                                            <p:cond delay="0"/>
                                          </p:stCondLst>
                                        </p:cTn>
                                        <p:tgtEl>
                                          <p:spTgt spid="495774"/>
                                        </p:tgtEl>
                                        <p:attrNameLst>
                                          <p:attrName>ppt_w</p:attrName>
                                        </p:attrNameLst>
                                      </p:cBhvr>
                                    </p:anim>
                                    <p:anim by="(#ppt_w*0.50)" calcmode="lin" valueType="num">
                                      <p:cBhvr>
                                        <p:cTn id="156" dur="500" decel="50000" autoRev="1" fill="hold">
                                          <p:stCondLst>
                                            <p:cond delay="0"/>
                                          </p:stCondLst>
                                        </p:cTn>
                                        <p:tgtEl>
                                          <p:spTgt spid="495774"/>
                                        </p:tgtEl>
                                        <p:attrNameLst>
                                          <p:attrName>ppt_x</p:attrName>
                                        </p:attrNameLst>
                                      </p:cBhvr>
                                    </p:anim>
                                    <p:anim from="(-#ppt_h/2)" to="(#ppt_y)" calcmode="lin" valueType="num">
                                      <p:cBhvr>
                                        <p:cTn id="157" dur="1000" fill="hold">
                                          <p:stCondLst>
                                            <p:cond delay="0"/>
                                          </p:stCondLst>
                                        </p:cTn>
                                        <p:tgtEl>
                                          <p:spTgt spid="495774"/>
                                        </p:tgtEl>
                                        <p:attrNameLst>
                                          <p:attrName>ppt_y</p:attrName>
                                        </p:attrNameLst>
                                      </p:cBhvr>
                                    </p:anim>
                                    <p:animRot by="21600000">
                                      <p:cBhvr>
                                        <p:cTn id="158" dur="1000" fill="hold">
                                          <p:stCondLst>
                                            <p:cond delay="0"/>
                                          </p:stCondLst>
                                        </p:cTn>
                                        <p:tgtEl>
                                          <p:spTgt spid="4957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4" grpId="0"/>
      <p:bldP spid="495773" grpId="0"/>
      <p:bldP spid="49577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27336" y="3220871"/>
            <a:ext cx="3070749" cy="304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217" t="8696" r="5217" b="11739"/>
          <a:stretch/>
        </p:blipFill>
        <p:spPr bwMode="auto">
          <a:xfrm>
            <a:off x="5691112" y="177419"/>
            <a:ext cx="2811440" cy="249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0749" y="1264156"/>
            <a:ext cx="3345548" cy="502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108777" y="115869"/>
            <a:ext cx="5216493" cy="1077218"/>
          </a:xfrm>
          <a:prstGeom prst="rect">
            <a:avLst/>
          </a:prstGeom>
          <a:solidFill>
            <a:schemeClr val="bg1">
              <a:lumMod val="85000"/>
            </a:schemeClr>
          </a:solidFill>
          <a:ln w="15875" algn="ctr">
            <a:solidFill>
              <a:srgbClr val="002060"/>
            </a:solidFill>
            <a:miter lim="800000"/>
            <a:headEnd/>
            <a:tailEnd/>
          </a:ln>
        </p:spPr>
        <p:txBody>
          <a:bodyPr wrap="none" anchor="ctr">
            <a:spAutoFit/>
          </a:bodyPr>
          <a:lstStyle/>
          <a:p>
            <a:r>
              <a:rPr lang="en-US" sz="3200" b="1" dirty="0" smtClean="0">
                <a:solidFill>
                  <a:srgbClr val="002060"/>
                </a:solidFill>
                <a:latin typeface="Arial Narrow" panose="020B0606020202030204" pitchFamily="34" charset="0"/>
              </a:rPr>
              <a:t>Analog meters have a movable </a:t>
            </a:r>
          </a:p>
          <a:p>
            <a:r>
              <a:rPr lang="en-US" sz="3200" b="1" dirty="0" smtClean="0">
                <a:solidFill>
                  <a:srgbClr val="002060"/>
                </a:solidFill>
                <a:latin typeface="Arial Narrow" panose="020B0606020202030204" pitchFamily="34" charset="0"/>
              </a:rPr>
              <a:t>needle that is read by the user.</a:t>
            </a:r>
            <a:endParaRPr lang="en-US" sz="3200" b="1" dirty="0">
              <a:solidFill>
                <a:srgbClr val="002060"/>
              </a:solidFill>
              <a:latin typeface="Arial Narrow" panose="020B0606020202030204" pitchFamily="34" charset="0"/>
            </a:endParaRPr>
          </a:p>
        </p:txBody>
      </p:sp>
      <p:sp>
        <p:nvSpPr>
          <p:cNvPr id="10" name="Rectangle 9"/>
          <p:cNvSpPr>
            <a:spLocks noChangeArrowheads="1"/>
          </p:cNvSpPr>
          <p:nvPr/>
        </p:nvSpPr>
        <p:spPr bwMode="auto">
          <a:xfrm>
            <a:off x="1309783" y="6225596"/>
            <a:ext cx="2715808" cy="523220"/>
          </a:xfrm>
          <a:prstGeom prst="rect">
            <a:avLst/>
          </a:prstGeom>
          <a:noFill/>
          <a:ln w="15875" algn="ctr">
            <a:noFill/>
            <a:miter lim="800000"/>
            <a:headEnd/>
            <a:tailEnd/>
          </a:ln>
        </p:spPr>
        <p:txBody>
          <a:bodyPr wrap="none" anchor="ctr">
            <a:spAutoFit/>
          </a:bodyPr>
          <a:lstStyle/>
          <a:p>
            <a:pPr algn="l"/>
            <a:r>
              <a:rPr lang="en-US" b="1" dirty="0">
                <a:solidFill>
                  <a:srgbClr val="000000"/>
                </a:solidFill>
                <a:latin typeface="Arial Narrow" panose="020B0606020202030204" pitchFamily="34" charset="0"/>
              </a:rPr>
              <a:t>a</a:t>
            </a:r>
            <a:r>
              <a:rPr lang="en-US" b="1" dirty="0" smtClean="0">
                <a:solidFill>
                  <a:srgbClr val="000000"/>
                </a:solidFill>
                <a:latin typeface="Arial Narrow" panose="020B0606020202030204" pitchFamily="34" charset="0"/>
              </a:rPr>
              <a:t>nalog </a:t>
            </a:r>
            <a:r>
              <a:rPr lang="en-US" b="1" dirty="0" err="1" smtClean="0">
                <a:solidFill>
                  <a:srgbClr val="000000"/>
                </a:solidFill>
                <a:latin typeface="Arial Narrow" panose="020B0606020202030204" pitchFamily="34" charset="0"/>
              </a:rPr>
              <a:t>multimeter</a:t>
            </a:r>
            <a:endParaRPr lang="en-US" b="1" dirty="0">
              <a:solidFill>
                <a:srgbClr val="000000"/>
              </a:solidFill>
              <a:latin typeface="Arial Narrow" panose="020B0606020202030204" pitchFamily="34" charset="0"/>
            </a:endParaRPr>
          </a:p>
        </p:txBody>
      </p:sp>
      <p:sp>
        <p:nvSpPr>
          <p:cNvPr id="11" name="Rectangle 10"/>
          <p:cNvSpPr>
            <a:spLocks noChangeArrowheads="1"/>
          </p:cNvSpPr>
          <p:nvPr/>
        </p:nvSpPr>
        <p:spPr bwMode="auto">
          <a:xfrm>
            <a:off x="5868136" y="6225596"/>
            <a:ext cx="2438488" cy="523220"/>
          </a:xfrm>
          <a:prstGeom prst="rect">
            <a:avLst/>
          </a:prstGeom>
          <a:noFill/>
          <a:ln w="15875" algn="ctr">
            <a:noFill/>
            <a:miter lim="800000"/>
            <a:headEnd/>
            <a:tailEnd/>
          </a:ln>
        </p:spPr>
        <p:txBody>
          <a:bodyPr wrap="none" anchor="ctr">
            <a:spAutoFit/>
          </a:bodyPr>
          <a:lstStyle/>
          <a:p>
            <a:pPr algn="l"/>
            <a:r>
              <a:rPr lang="en-US" b="1" dirty="0">
                <a:solidFill>
                  <a:srgbClr val="000000"/>
                </a:solidFill>
                <a:latin typeface="Arial Narrow" panose="020B0606020202030204" pitchFamily="34" charset="0"/>
              </a:rPr>
              <a:t>a</a:t>
            </a:r>
            <a:r>
              <a:rPr lang="en-US" b="1" dirty="0" smtClean="0">
                <a:solidFill>
                  <a:srgbClr val="000000"/>
                </a:solidFill>
                <a:latin typeface="Arial Narrow" panose="020B0606020202030204" pitchFamily="34" charset="0"/>
              </a:rPr>
              <a:t>nalog ammeter</a:t>
            </a:r>
            <a:endParaRPr lang="en-US" b="1" dirty="0">
              <a:solidFill>
                <a:srgbClr val="000000"/>
              </a:solidFill>
              <a:latin typeface="Arial Narrow" panose="020B0606020202030204" pitchFamily="34" charset="0"/>
            </a:endParaRPr>
          </a:p>
        </p:txBody>
      </p:sp>
      <p:sp>
        <p:nvSpPr>
          <p:cNvPr id="12" name="Rectangle 11"/>
          <p:cNvSpPr>
            <a:spLocks noChangeArrowheads="1"/>
          </p:cNvSpPr>
          <p:nvPr/>
        </p:nvSpPr>
        <p:spPr bwMode="auto">
          <a:xfrm>
            <a:off x="5376808" y="2677178"/>
            <a:ext cx="3631122" cy="523220"/>
          </a:xfrm>
          <a:prstGeom prst="rect">
            <a:avLst/>
          </a:prstGeom>
          <a:noFill/>
          <a:ln w="15875" algn="ctr">
            <a:noFill/>
            <a:miter lim="800000"/>
            <a:headEnd/>
            <a:tailEnd/>
          </a:ln>
        </p:spPr>
        <p:txBody>
          <a:bodyPr wrap="none" anchor="ctr">
            <a:spAutoFit/>
          </a:bodyPr>
          <a:lstStyle/>
          <a:p>
            <a:pPr algn="l"/>
            <a:r>
              <a:rPr lang="en-US" b="1" dirty="0">
                <a:solidFill>
                  <a:srgbClr val="000000"/>
                </a:solidFill>
                <a:latin typeface="Arial Narrow" panose="020B0606020202030204" pitchFamily="34" charset="0"/>
              </a:rPr>
              <a:t>a</a:t>
            </a:r>
            <a:r>
              <a:rPr lang="en-US" b="1" dirty="0" smtClean="0">
                <a:solidFill>
                  <a:srgbClr val="000000"/>
                </a:solidFill>
                <a:latin typeface="Arial Narrow" panose="020B0606020202030204" pitchFamily="34" charset="0"/>
              </a:rPr>
              <a:t>nalog voltmeter display</a:t>
            </a:r>
            <a:endParaRPr lang="en-US"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636698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08731" y="126978"/>
            <a:ext cx="1282723" cy="523220"/>
          </a:xfrm>
        </p:spPr>
        <p:txBody>
          <a:bodyPr wrap="none">
            <a:spAutoFit/>
          </a:bodyPr>
          <a:lstStyle/>
          <a:p>
            <a:pPr algn="ctr" eaLnBrk="1" hangingPunct="1"/>
            <a:r>
              <a:rPr lang="en-US" altLang="en-US" b="1" dirty="0" smtClean="0">
                <a:latin typeface="+mn-lt"/>
              </a:rPr>
              <a:t>Digital</a:t>
            </a:r>
          </a:p>
        </p:txBody>
      </p:sp>
      <p:grpSp>
        <p:nvGrpSpPr>
          <p:cNvPr id="5" name="Group 4"/>
          <p:cNvGrpSpPr/>
          <p:nvPr/>
        </p:nvGrpSpPr>
        <p:grpSpPr>
          <a:xfrm>
            <a:off x="231512" y="495300"/>
            <a:ext cx="4383087" cy="6183313"/>
            <a:chOff x="395288" y="495300"/>
            <a:chExt cx="4383087" cy="6183313"/>
          </a:xfrm>
        </p:grpSpPr>
        <p:grpSp>
          <p:nvGrpSpPr>
            <p:cNvPr id="10243" name="Group 1"/>
            <p:cNvGrpSpPr>
              <a:grpSpLocks/>
            </p:cNvGrpSpPr>
            <p:nvPr/>
          </p:nvGrpSpPr>
          <p:grpSpPr bwMode="auto">
            <a:xfrm>
              <a:off x="395288" y="495300"/>
              <a:ext cx="4383087" cy="6183313"/>
              <a:chOff x="4454525" y="347663"/>
              <a:chExt cx="4383088" cy="6183312"/>
            </a:xfrm>
          </p:grpSpPr>
          <p:sp>
            <p:nvSpPr>
              <p:cNvPr id="10415" name="AutoShape 23"/>
              <p:cNvSpPr>
                <a:spLocks noChangeArrowheads="1"/>
              </p:cNvSpPr>
              <p:nvPr/>
            </p:nvSpPr>
            <p:spPr bwMode="auto">
              <a:xfrm>
                <a:off x="4454525" y="347663"/>
                <a:ext cx="3295650" cy="6183312"/>
              </a:xfrm>
              <a:prstGeom prst="roundRect">
                <a:avLst>
                  <a:gd name="adj" fmla="val 10602"/>
                </a:avLst>
              </a:prstGeom>
              <a:gradFill rotWithShape="1">
                <a:gsLst>
                  <a:gs pos="0">
                    <a:srgbClr val="181818"/>
                  </a:gs>
                  <a:gs pos="100000">
                    <a:srgbClr val="333333"/>
                  </a:gs>
                </a:gsLst>
                <a:path path="shape">
                  <a:fillToRect l="50000" t="50000" r="50000" b="50000"/>
                </a:path>
              </a:gradFill>
              <a:ln w="12700">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16" name="Text Box 55"/>
              <p:cNvSpPr txBox="1">
                <a:spLocks noChangeArrowheads="1"/>
              </p:cNvSpPr>
              <p:nvPr/>
            </p:nvSpPr>
            <p:spPr bwMode="auto">
              <a:xfrm>
                <a:off x="4767263" y="3379788"/>
                <a:ext cx="396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200m</a:t>
                </a:r>
              </a:p>
            </p:txBody>
          </p:sp>
          <p:sp>
            <p:nvSpPr>
              <p:cNvPr id="10417" name="Text Box 56"/>
              <p:cNvSpPr txBox="1">
                <a:spLocks noChangeArrowheads="1"/>
              </p:cNvSpPr>
              <p:nvPr/>
            </p:nvSpPr>
            <p:spPr bwMode="auto">
              <a:xfrm>
                <a:off x="5346700" y="2398713"/>
                <a:ext cx="3825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200K</a:t>
                </a:r>
              </a:p>
            </p:txBody>
          </p:sp>
          <p:sp>
            <p:nvSpPr>
              <p:cNvPr id="10418" name="Text Box 61"/>
              <p:cNvSpPr txBox="1">
                <a:spLocks noChangeArrowheads="1"/>
              </p:cNvSpPr>
              <p:nvPr/>
            </p:nvSpPr>
            <p:spPr bwMode="auto">
              <a:xfrm>
                <a:off x="7048500" y="3146425"/>
                <a:ext cx="346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20M</a:t>
                </a:r>
              </a:p>
            </p:txBody>
          </p:sp>
          <p:sp>
            <p:nvSpPr>
              <p:cNvPr id="10419" name="Text Box 62"/>
              <p:cNvSpPr txBox="1">
                <a:spLocks noChangeArrowheads="1"/>
              </p:cNvSpPr>
              <p:nvPr/>
            </p:nvSpPr>
            <p:spPr bwMode="auto">
              <a:xfrm>
                <a:off x="7038975" y="3365500"/>
                <a:ext cx="3000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2M</a:t>
                </a:r>
              </a:p>
            </p:txBody>
          </p:sp>
          <p:sp>
            <p:nvSpPr>
              <p:cNvPr id="10420" name="Text Box 63"/>
              <p:cNvSpPr txBox="1">
                <a:spLocks noChangeArrowheads="1"/>
              </p:cNvSpPr>
              <p:nvPr/>
            </p:nvSpPr>
            <p:spPr bwMode="auto">
              <a:xfrm>
                <a:off x="6997700" y="3568700"/>
                <a:ext cx="3825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200K</a:t>
                </a:r>
              </a:p>
            </p:txBody>
          </p:sp>
          <p:sp>
            <p:nvSpPr>
              <p:cNvPr id="10421" name="Text Box 68"/>
              <p:cNvSpPr txBox="1">
                <a:spLocks noChangeArrowheads="1"/>
              </p:cNvSpPr>
              <p:nvPr/>
            </p:nvSpPr>
            <p:spPr bwMode="auto">
              <a:xfrm>
                <a:off x="4816475" y="3562350"/>
                <a:ext cx="3968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200m</a:t>
                </a:r>
              </a:p>
            </p:txBody>
          </p:sp>
          <p:sp>
            <p:nvSpPr>
              <p:cNvPr id="10422" name="Text Box 75"/>
              <p:cNvSpPr txBox="1">
                <a:spLocks noChangeArrowheads="1"/>
              </p:cNvSpPr>
              <p:nvPr/>
            </p:nvSpPr>
            <p:spPr bwMode="auto">
              <a:xfrm>
                <a:off x="5527675" y="2270125"/>
                <a:ext cx="336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20K</a:t>
                </a:r>
              </a:p>
            </p:txBody>
          </p:sp>
          <p:sp>
            <p:nvSpPr>
              <p:cNvPr id="10423" name="Text Box 76"/>
              <p:cNvSpPr txBox="1">
                <a:spLocks noChangeArrowheads="1"/>
              </p:cNvSpPr>
              <p:nvPr/>
            </p:nvSpPr>
            <p:spPr bwMode="auto">
              <a:xfrm>
                <a:off x="5010150" y="2530475"/>
                <a:ext cx="4429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AC750</a:t>
                </a:r>
              </a:p>
            </p:txBody>
          </p:sp>
          <p:sp>
            <p:nvSpPr>
              <p:cNvPr id="10424" name="Text Box 109"/>
              <p:cNvSpPr txBox="1">
                <a:spLocks noChangeArrowheads="1"/>
              </p:cNvSpPr>
              <p:nvPr/>
            </p:nvSpPr>
            <p:spPr bwMode="auto">
              <a:xfrm>
                <a:off x="4945063" y="3168650"/>
                <a:ext cx="2301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a:t>
                </a:r>
              </a:p>
            </p:txBody>
          </p:sp>
          <p:sp>
            <p:nvSpPr>
              <p:cNvPr id="10425" name="Text Box 110"/>
              <p:cNvSpPr txBox="1">
                <a:spLocks noChangeArrowheads="1"/>
              </p:cNvSpPr>
              <p:nvPr/>
            </p:nvSpPr>
            <p:spPr bwMode="auto">
              <a:xfrm>
                <a:off x="4954588" y="2913063"/>
                <a:ext cx="2762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a:t>
                </a:r>
              </a:p>
            </p:txBody>
          </p:sp>
          <p:sp>
            <p:nvSpPr>
              <p:cNvPr id="10426" name="Text Box 111"/>
              <p:cNvSpPr txBox="1">
                <a:spLocks noChangeArrowheads="1"/>
              </p:cNvSpPr>
              <p:nvPr/>
            </p:nvSpPr>
            <p:spPr bwMode="auto">
              <a:xfrm>
                <a:off x="5000625" y="2706688"/>
                <a:ext cx="3222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a:t>
                </a:r>
              </a:p>
            </p:txBody>
          </p:sp>
          <p:sp>
            <p:nvSpPr>
              <p:cNvPr id="10427" name="Text Box 115"/>
              <p:cNvSpPr txBox="1">
                <a:spLocks noChangeArrowheads="1"/>
              </p:cNvSpPr>
              <p:nvPr/>
            </p:nvSpPr>
            <p:spPr bwMode="auto">
              <a:xfrm>
                <a:off x="5926138" y="2170113"/>
                <a:ext cx="3508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OFF</a:t>
                </a:r>
              </a:p>
            </p:txBody>
          </p:sp>
          <p:sp>
            <p:nvSpPr>
              <p:cNvPr id="10428" name="Text Box 118"/>
              <p:cNvSpPr txBox="1">
                <a:spLocks noChangeArrowheads="1"/>
              </p:cNvSpPr>
              <p:nvPr/>
            </p:nvSpPr>
            <p:spPr bwMode="auto">
              <a:xfrm>
                <a:off x="6994525" y="2967038"/>
                <a:ext cx="3921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200M</a:t>
                </a:r>
              </a:p>
            </p:txBody>
          </p:sp>
          <p:pic>
            <p:nvPicPr>
              <p:cNvPr id="10429" name="Picture 3" descr="DMM"/>
              <p:cNvPicPr>
                <a:picLocks noChangeAspect="1" noChangeArrowheads="1"/>
              </p:cNvPicPr>
              <p:nvPr/>
            </p:nvPicPr>
            <p:blipFill>
              <a:blip r:embed="rId3" cstate="screen">
                <a:extLst>
                  <a:ext uri="{28A0092B-C50C-407E-A947-70E740481C1C}">
                    <a14:useLocalDpi xmlns:a14="http://schemas.microsoft.com/office/drawing/2010/main"/>
                  </a:ext>
                </a:extLst>
              </a:blip>
              <a:srcRect l="33617" t="13148" r="41534" b="75626"/>
              <a:stretch>
                <a:fillRect/>
              </a:stretch>
            </p:blipFill>
            <p:spPr bwMode="auto">
              <a:xfrm>
                <a:off x="5249863" y="901700"/>
                <a:ext cx="14398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0" name="Oval 24"/>
              <p:cNvSpPr>
                <a:spLocks noChangeArrowheads="1"/>
              </p:cNvSpPr>
              <p:nvPr/>
            </p:nvSpPr>
            <p:spPr bwMode="auto">
              <a:xfrm>
                <a:off x="5200650" y="2476500"/>
                <a:ext cx="1800225" cy="180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31" name="Oval 25"/>
              <p:cNvSpPr>
                <a:spLocks noChangeArrowheads="1"/>
              </p:cNvSpPr>
              <p:nvPr/>
            </p:nvSpPr>
            <p:spPr bwMode="auto">
              <a:xfrm>
                <a:off x="5518150" y="259080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32" name="Oval 26"/>
              <p:cNvSpPr>
                <a:spLocks noChangeArrowheads="1"/>
              </p:cNvSpPr>
              <p:nvPr/>
            </p:nvSpPr>
            <p:spPr bwMode="auto">
              <a:xfrm>
                <a:off x="5691188" y="2489200"/>
                <a:ext cx="55562"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33" name="Oval 27"/>
              <p:cNvSpPr>
                <a:spLocks noChangeArrowheads="1"/>
              </p:cNvSpPr>
              <p:nvPr/>
            </p:nvSpPr>
            <p:spPr bwMode="auto">
              <a:xfrm>
                <a:off x="5368925" y="272415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34" name="Oval 28"/>
              <p:cNvSpPr>
                <a:spLocks noChangeArrowheads="1"/>
              </p:cNvSpPr>
              <p:nvPr/>
            </p:nvSpPr>
            <p:spPr bwMode="auto">
              <a:xfrm>
                <a:off x="5870575" y="2428875"/>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35" name="Oval 29"/>
              <p:cNvSpPr>
                <a:spLocks noChangeArrowheads="1"/>
              </p:cNvSpPr>
              <p:nvPr/>
            </p:nvSpPr>
            <p:spPr bwMode="auto">
              <a:xfrm>
                <a:off x="6075363" y="2405063"/>
                <a:ext cx="55562" cy="55562"/>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36" name="Oval 30"/>
              <p:cNvSpPr>
                <a:spLocks noChangeArrowheads="1"/>
              </p:cNvSpPr>
              <p:nvPr/>
            </p:nvSpPr>
            <p:spPr bwMode="auto">
              <a:xfrm>
                <a:off x="6273800" y="242570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37" name="Oval 31"/>
              <p:cNvSpPr>
                <a:spLocks noChangeArrowheads="1"/>
              </p:cNvSpPr>
              <p:nvPr/>
            </p:nvSpPr>
            <p:spPr bwMode="auto">
              <a:xfrm>
                <a:off x="6465888" y="2486025"/>
                <a:ext cx="55562"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38" name="Oval 32"/>
              <p:cNvSpPr>
                <a:spLocks noChangeArrowheads="1"/>
              </p:cNvSpPr>
              <p:nvPr/>
            </p:nvSpPr>
            <p:spPr bwMode="auto">
              <a:xfrm>
                <a:off x="6637338" y="2586038"/>
                <a:ext cx="55562"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39" name="Oval 33"/>
              <p:cNvSpPr>
                <a:spLocks noChangeArrowheads="1"/>
              </p:cNvSpPr>
              <p:nvPr/>
            </p:nvSpPr>
            <p:spPr bwMode="auto">
              <a:xfrm>
                <a:off x="6789738" y="2717800"/>
                <a:ext cx="55562"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40" name="Oval 34"/>
              <p:cNvSpPr>
                <a:spLocks noChangeArrowheads="1"/>
              </p:cNvSpPr>
              <p:nvPr/>
            </p:nvSpPr>
            <p:spPr bwMode="auto">
              <a:xfrm>
                <a:off x="6905625" y="287655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41" name="Oval 35"/>
              <p:cNvSpPr>
                <a:spLocks noChangeArrowheads="1"/>
              </p:cNvSpPr>
              <p:nvPr/>
            </p:nvSpPr>
            <p:spPr bwMode="auto">
              <a:xfrm>
                <a:off x="6983413" y="3057525"/>
                <a:ext cx="55562"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42" name="Oval 36"/>
              <p:cNvSpPr>
                <a:spLocks noChangeArrowheads="1"/>
              </p:cNvSpPr>
              <p:nvPr/>
            </p:nvSpPr>
            <p:spPr bwMode="auto">
              <a:xfrm>
                <a:off x="7026275" y="3249613"/>
                <a:ext cx="55563"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43" name="Oval 37"/>
              <p:cNvSpPr>
                <a:spLocks noChangeArrowheads="1"/>
              </p:cNvSpPr>
              <p:nvPr/>
            </p:nvSpPr>
            <p:spPr bwMode="auto">
              <a:xfrm>
                <a:off x="7026275" y="3446463"/>
                <a:ext cx="55563"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44" name="Oval 38"/>
              <p:cNvSpPr>
                <a:spLocks noChangeArrowheads="1"/>
              </p:cNvSpPr>
              <p:nvPr/>
            </p:nvSpPr>
            <p:spPr bwMode="auto">
              <a:xfrm>
                <a:off x="6985000" y="363855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45" name="Oval 39"/>
              <p:cNvSpPr>
                <a:spLocks noChangeArrowheads="1"/>
              </p:cNvSpPr>
              <p:nvPr/>
            </p:nvSpPr>
            <p:spPr bwMode="auto">
              <a:xfrm>
                <a:off x="6904038" y="3819525"/>
                <a:ext cx="55562"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46" name="Oval 40"/>
              <p:cNvSpPr>
                <a:spLocks noChangeArrowheads="1"/>
              </p:cNvSpPr>
              <p:nvPr/>
            </p:nvSpPr>
            <p:spPr bwMode="auto">
              <a:xfrm>
                <a:off x="6784975" y="3981450"/>
                <a:ext cx="55563"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47" name="Oval 41"/>
              <p:cNvSpPr>
                <a:spLocks noChangeArrowheads="1"/>
              </p:cNvSpPr>
              <p:nvPr/>
            </p:nvSpPr>
            <p:spPr bwMode="auto">
              <a:xfrm>
                <a:off x="6635750" y="4111625"/>
                <a:ext cx="55563"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48" name="Oval 42"/>
              <p:cNvSpPr>
                <a:spLocks noChangeArrowheads="1"/>
              </p:cNvSpPr>
              <p:nvPr/>
            </p:nvSpPr>
            <p:spPr bwMode="auto">
              <a:xfrm>
                <a:off x="6461125" y="4210050"/>
                <a:ext cx="55563"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49" name="Oval 43"/>
              <p:cNvSpPr>
                <a:spLocks noChangeArrowheads="1"/>
              </p:cNvSpPr>
              <p:nvPr/>
            </p:nvSpPr>
            <p:spPr bwMode="auto">
              <a:xfrm>
                <a:off x="6270625" y="4271963"/>
                <a:ext cx="55563" cy="55562"/>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50" name="Oval 44"/>
              <p:cNvSpPr>
                <a:spLocks noChangeArrowheads="1"/>
              </p:cNvSpPr>
              <p:nvPr/>
            </p:nvSpPr>
            <p:spPr bwMode="auto">
              <a:xfrm>
                <a:off x="6073775" y="4294188"/>
                <a:ext cx="55563" cy="55562"/>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51" name="Oval 45"/>
              <p:cNvSpPr>
                <a:spLocks noChangeArrowheads="1"/>
              </p:cNvSpPr>
              <p:nvPr/>
            </p:nvSpPr>
            <p:spPr bwMode="auto">
              <a:xfrm>
                <a:off x="5875338" y="4275138"/>
                <a:ext cx="55562" cy="55562"/>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52" name="Oval 46"/>
              <p:cNvSpPr>
                <a:spLocks noChangeArrowheads="1"/>
              </p:cNvSpPr>
              <p:nvPr/>
            </p:nvSpPr>
            <p:spPr bwMode="auto">
              <a:xfrm>
                <a:off x="5686425" y="4216400"/>
                <a:ext cx="55563"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53" name="Oval 47"/>
              <p:cNvSpPr>
                <a:spLocks noChangeArrowheads="1"/>
              </p:cNvSpPr>
              <p:nvPr/>
            </p:nvSpPr>
            <p:spPr bwMode="auto">
              <a:xfrm>
                <a:off x="5516563" y="4119563"/>
                <a:ext cx="55562" cy="55562"/>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54" name="Oval 48"/>
              <p:cNvSpPr>
                <a:spLocks noChangeArrowheads="1"/>
              </p:cNvSpPr>
              <p:nvPr/>
            </p:nvSpPr>
            <p:spPr bwMode="auto">
              <a:xfrm>
                <a:off x="5368925" y="3990975"/>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55" name="Oval 49"/>
              <p:cNvSpPr>
                <a:spLocks noChangeArrowheads="1"/>
              </p:cNvSpPr>
              <p:nvPr/>
            </p:nvSpPr>
            <p:spPr bwMode="auto">
              <a:xfrm>
                <a:off x="5253038" y="3829050"/>
                <a:ext cx="55562"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56" name="Oval 50"/>
              <p:cNvSpPr>
                <a:spLocks noChangeArrowheads="1"/>
              </p:cNvSpPr>
              <p:nvPr/>
            </p:nvSpPr>
            <p:spPr bwMode="auto">
              <a:xfrm>
                <a:off x="5172075" y="365125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57" name="Oval 51"/>
              <p:cNvSpPr>
                <a:spLocks noChangeArrowheads="1"/>
              </p:cNvSpPr>
              <p:nvPr/>
            </p:nvSpPr>
            <p:spPr bwMode="auto">
              <a:xfrm>
                <a:off x="5132388" y="3459163"/>
                <a:ext cx="55562"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58" name="Oval 52"/>
              <p:cNvSpPr>
                <a:spLocks noChangeArrowheads="1"/>
              </p:cNvSpPr>
              <p:nvPr/>
            </p:nvSpPr>
            <p:spPr bwMode="auto">
              <a:xfrm>
                <a:off x="5133975" y="3260725"/>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59" name="Oval 53"/>
              <p:cNvSpPr>
                <a:spLocks noChangeArrowheads="1"/>
              </p:cNvSpPr>
              <p:nvPr/>
            </p:nvSpPr>
            <p:spPr bwMode="auto">
              <a:xfrm>
                <a:off x="5173663" y="3071813"/>
                <a:ext cx="55562"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60" name="Oval 54"/>
              <p:cNvSpPr>
                <a:spLocks noChangeArrowheads="1"/>
              </p:cNvSpPr>
              <p:nvPr/>
            </p:nvSpPr>
            <p:spPr bwMode="auto">
              <a:xfrm>
                <a:off x="5248275" y="2890838"/>
                <a:ext cx="55563"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61" name="Text Box 57"/>
              <p:cNvSpPr txBox="1">
                <a:spLocks noChangeArrowheads="1"/>
              </p:cNvSpPr>
              <p:nvPr/>
            </p:nvSpPr>
            <p:spPr bwMode="auto">
              <a:xfrm>
                <a:off x="6651625" y="2413000"/>
                <a:ext cx="373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200n</a:t>
                </a:r>
              </a:p>
            </p:txBody>
          </p:sp>
          <p:sp>
            <p:nvSpPr>
              <p:cNvPr id="10462" name="Freeform 58"/>
              <p:cNvSpPr>
                <a:spLocks/>
              </p:cNvSpPr>
              <p:nvPr/>
            </p:nvSpPr>
            <p:spPr bwMode="auto">
              <a:xfrm>
                <a:off x="5456238" y="3036888"/>
                <a:ext cx="1130300" cy="987425"/>
              </a:xfrm>
              <a:custGeom>
                <a:avLst/>
                <a:gdLst>
                  <a:gd name="T0" fmla="*/ 2147483647 w 712"/>
                  <a:gd name="T1" fmla="*/ 0 h 622"/>
                  <a:gd name="T2" fmla="*/ 2147483647 w 712"/>
                  <a:gd name="T3" fmla="*/ 2147483647 h 622"/>
                  <a:gd name="T4" fmla="*/ 2147483647 w 712"/>
                  <a:gd name="T5" fmla="*/ 2147483647 h 622"/>
                  <a:gd name="T6" fmla="*/ 2147483647 w 712"/>
                  <a:gd name="T7" fmla="*/ 2147483647 h 622"/>
                  <a:gd name="T8" fmla="*/ 2147483647 w 712"/>
                  <a:gd name="T9" fmla="*/ 2147483647 h 622"/>
                  <a:gd name="T10" fmla="*/ 2147483647 w 712"/>
                  <a:gd name="T11" fmla="*/ 2147483647 h 622"/>
                  <a:gd name="T12" fmla="*/ 2147483647 w 712"/>
                  <a:gd name="T13" fmla="*/ 2147483647 h 622"/>
                  <a:gd name="T14" fmla="*/ 2147483647 w 712"/>
                  <a:gd name="T15" fmla="*/ 2147483647 h 622"/>
                  <a:gd name="T16" fmla="*/ 2147483647 w 712"/>
                  <a:gd name="T17" fmla="*/ 2147483647 h 622"/>
                  <a:gd name="T18" fmla="*/ 2147483647 w 712"/>
                  <a:gd name="T19" fmla="*/ 2147483647 h 622"/>
                  <a:gd name="T20" fmla="*/ 2147483647 w 712"/>
                  <a:gd name="T21" fmla="*/ 2147483647 h 622"/>
                  <a:gd name="T22" fmla="*/ 2147483647 w 712"/>
                  <a:gd name="T23" fmla="*/ 2147483647 h 622"/>
                  <a:gd name="T24" fmla="*/ 2147483647 w 712"/>
                  <a:gd name="T25" fmla="*/ 2147483647 h 622"/>
                  <a:gd name="T26" fmla="*/ 2147483647 w 712"/>
                  <a:gd name="T27" fmla="*/ 2147483647 h 622"/>
                  <a:gd name="T28" fmla="*/ 2147483647 w 712"/>
                  <a:gd name="T29" fmla="*/ 2147483647 h 622"/>
                  <a:gd name="T30" fmla="*/ 2147483647 w 712"/>
                  <a:gd name="T31" fmla="*/ 2147483647 h 622"/>
                  <a:gd name="T32" fmla="*/ 2147483647 w 712"/>
                  <a:gd name="T33" fmla="*/ 2147483647 h 622"/>
                  <a:gd name="T34" fmla="*/ 2147483647 w 712"/>
                  <a:gd name="T35" fmla="*/ 2147483647 h 622"/>
                  <a:gd name="T36" fmla="*/ 2147483647 w 712"/>
                  <a:gd name="T37" fmla="*/ 2147483647 h 622"/>
                  <a:gd name="T38" fmla="*/ 2147483647 w 712"/>
                  <a:gd name="T39" fmla="*/ 2147483647 h 622"/>
                  <a:gd name="T40" fmla="*/ 2147483647 w 712"/>
                  <a:gd name="T41" fmla="*/ 2147483647 h 622"/>
                  <a:gd name="T42" fmla="*/ 2147483647 w 712"/>
                  <a:gd name="T43" fmla="*/ 2147483647 h 622"/>
                  <a:gd name="T44" fmla="*/ 2147483647 w 712"/>
                  <a:gd name="T45" fmla="*/ 2147483647 h 622"/>
                  <a:gd name="T46" fmla="*/ 2147483647 w 712"/>
                  <a:gd name="T47" fmla="*/ 2147483647 h 622"/>
                  <a:gd name="T48" fmla="*/ 2147483647 w 712"/>
                  <a:gd name="T49" fmla="*/ 2147483647 h 622"/>
                  <a:gd name="T50" fmla="*/ 2147483647 w 712"/>
                  <a:gd name="T51" fmla="*/ 2147483647 h 622"/>
                  <a:gd name="T52" fmla="*/ 2147483647 w 712"/>
                  <a:gd name="T53" fmla="*/ 2147483647 h 622"/>
                  <a:gd name="T54" fmla="*/ 2147483647 w 712"/>
                  <a:gd name="T55" fmla="*/ 2147483647 h 622"/>
                  <a:gd name="T56" fmla="*/ 2147483647 w 712"/>
                  <a:gd name="T57" fmla="*/ 2147483647 h 622"/>
                  <a:gd name="T58" fmla="*/ 2147483647 w 712"/>
                  <a:gd name="T59" fmla="*/ 2147483647 h 622"/>
                  <a:gd name="T60" fmla="*/ 0 w 712"/>
                  <a:gd name="T61" fmla="*/ 2147483647 h 622"/>
                  <a:gd name="T62" fmla="*/ 2147483647 w 712"/>
                  <a:gd name="T63" fmla="*/ 2147483647 h 622"/>
                  <a:gd name="T64" fmla="*/ 2147483647 w 712"/>
                  <a:gd name="T65" fmla="*/ 2147483647 h 622"/>
                  <a:gd name="T66" fmla="*/ 2147483647 w 712"/>
                  <a:gd name="T67" fmla="*/ 2147483647 h 6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2"/>
                  <a:gd name="T103" fmla="*/ 0 h 622"/>
                  <a:gd name="T104" fmla="*/ 712 w 712"/>
                  <a:gd name="T105" fmla="*/ 622 h 6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2" h="622">
                    <a:moveTo>
                      <a:pt x="19" y="0"/>
                    </a:moveTo>
                    <a:lnTo>
                      <a:pt x="46" y="49"/>
                    </a:lnTo>
                    <a:lnTo>
                      <a:pt x="85" y="111"/>
                    </a:lnTo>
                    <a:lnTo>
                      <a:pt x="141" y="168"/>
                    </a:lnTo>
                    <a:lnTo>
                      <a:pt x="207" y="217"/>
                    </a:lnTo>
                    <a:lnTo>
                      <a:pt x="280" y="267"/>
                    </a:lnTo>
                    <a:lnTo>
                      <a:pt x="358" y="310"/>
                    </a:lnTo>
                    <a:lnTo>
                      <a:pt x="424" y="337"/>
                    </a:lnTo>
                    <a:lnTo>
                      <a:pt x="490" y="364"/>
                    </a:lnTo>
                    <a:lnTo>
                      <a:pt x="562" y="384"/>
                    </a:lnTo>
                    <a:lnTo>
                      <a:pt x="645" y="402"/>
                    </a:lnTo>
                    <a:lnTo>
                      <a:pt x="673" y="409"/>
                    </a:lnTo>
                    <a:lnTo>
                      <a:pt x="691" y="423"/>
                    </a:lnTo>
                    <a:lnTo>
                      <a:pt x="708" y="442"/>
                    </a:lnTo>
                    <a:lnTo>
                      <a:pt x="712" y="468"/>
                    </a:lnTo>
                    <a:lnTo>
                      <a:pt x="708" y="492"/>
                    </a:lnTo>
                    <a:lnTo>
                      <a:pt x="693" y="510"/>
                    </a:lnTo>
                    <a:lnTo>
                      <a:pt x="660" y="532"/>
                    </a:lnTo>
                    <a:lnTo>
                      <a:pt x="613" y="567"/>
                    </a:lnTo>
                    <a:lnTo>
                      <a:pt x="571" y="588"/>
                    </a:lnTo>
                    <a:lnTo>
                      <a:pt x="517" y="609"/>
                    </a:lnTo>
                    <a:lnTo>
                      <a:pt x="459" y="619"/>
                    </a:lnTo>
                    <a:lnTo>
                      <a:pt x="396" y="622"/>
                    </a:lnTo>
                    <a:lnTo>
                      <a:pt x="318" y="615"/>
                    </a:lnTo>
                    <a:lnTo>
                      <a:pt x="258" y="595"/>
                    </a:lnTo>
                    <a:lnTo>
                      <a:pt x="198" y="570"/>
                    </a:lnTo>
                    <a:lnTo>
                      <a:pt x="132" y="520"/>
                    </a:lnTo>
                    <a:lnTo>
                      <a:pt x="72" y="456"/>
                    </a:lnTo>
                    <a:lnTo>
                      <a:pt x="25" y="373"/>
                    </a:lnTo>
                    <a:lnTo>
                      <a:pt x="1" y="277"/>
                    </a:lnTo>
                    <a:lnTo>
                      <a:pt x="0" y="199"/>
                    </a:lnTo>
                    <a:lnTo>
                      <a:pt x="7" y="133"/>
                    </a:lnTo>
                    <a:lnTo>
                      <a:pt x="22" y="82"/>
                    </a:lnTo>
                    <a:lnTo>
                      <a:pt x="37" y="43"/>
                    </a:lnTo>
                  </a:path>
                </a:pathLst>
              </a:cu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63" name="Freeform 59"/>
              <p:cNvSpPr>
                <a:spLocks/>
              </p:cNvSpPr>
              <p:nvPr/>
            </p:nvSpPr>
            <p:spPr bwMode="auto">
              <a:xfrm>
                <a:off x="5484813" y="2733675"/>
                <a:ext cx="1268412" cy="879475"/>
              </a:xfrm>
              <a:custGeom>
                <a:avLst/>
                <a:gdLst>
                  <a:gd name="T0" fmla="*/ 0 w 799"/>
                  <a:gd name="T1" fmla="*/ 2147483647 h 554"/>
                  <a:gd name="T2" fmla="*/ 2147483647 w 799"/>
                  <a:gd name="T3" fmla="*/ 2147483647 h 554"/>
                  <a:gd name="T4" fmla="*/ 2147483647 w 799"/>
                  <a:gd name="T5" fmla="*/ 2147483647 h 554"/>
                  <a:gd name="T6" fmla="*/ 2147483647 w 799"/>
                  <a:gd name="T7" fmla="*/ 2147483647 h 554"/>
                  <a:gd name="T8" fmla="*/ 2147483647 w 799"/>
                  <a:gd name="T9" fmla="*/ 2147483647 h 554"/>
                  <a:gd name="T10" fmla="*/ 2147483647 w 799"/>
                  <a:gd name="T11" fmla="*/ 2147483647 h 554"/>
                  <a:gd name="T12" fmla="*/ 2147483647 w 799"/>
                  <a:gd name="T13" fmla="*/ 2147483647 h 554"/>
                  <a:gd name="T14" fmla="*/ 2147483647 w 799"/>
                  <a:gd name="T15" fmla="*/ 2147483647 h 554"/>
                  <a:gd name="T16" fmla="*/ 2147483647 w 799"/>
                  <a:gd name="T17" fmla="*/ 2147483647 h 554"/>
                  <a:gd name="T18" fmla="*/ 2147483647 w 799"/>
                  <a:gd name="T19" fmla="*/ 2147483647 h 554"/>
                  <a:gd name="T20" fmla="*/ 2147483647 w 799"/>
                  <a:gd name="T21" fmla="*/ 2147483647 h 554"/>
                  <a:gd name="T22" fmla="*/ 2147483647 w 799"/>
                  <a:gd name="T23" fmla="*/ 2147483647 h 554"/>
                  <a:gd name="T24" fmla="*/ 2147483647 w 799"/>
                  <a:gd name="T25" fmla="*/ 2147483647 h 554"/>
                  <a:gd name="T26" fmla="*/ 2147483647 w 799"/>
                  <a:gd name="T27" fmla="*/ 2147483647 h 554"/>
                  <a:gd name="T28" fmla="*/ 2147483647 w 799"/>
                  <a:gd name="T29" fmla="*/ 2147483647 h 554"/>
                  <a:gd name="T30" fmla="*/ 2147483647 w 799"/>
                  <a:gd name="T31" fmla="*/ 2147483647 h 554"/>
                  <a:gd name="T32" fmla="*/ 2147483647 w 799"/>
                  <a:gd name="T33" fmla="*/ 2147483647 h 554"/>
                  <a:gd name="T34" fmla="*/ 2147483647 w 799"/>
                  <a:gd name="T35" fmla="*/ 2147483647 h 554"/>
                  <a:gd name="T36" fmla="*/ 2147483647 w 799"/>
                  <a:gd name="T37" fmla="*/ 2147483647 h 554"/>
                  <a:gd name="T38" fmla="*/ 2147483647 w 799"/>
                  <a:gd name="T39" fmla="*/ 2147483647 h 554"/>
                  <a:gd name="T40" fmla="*/ 2147483647 w 799"/>
                  <a:gd name="T41" fmla="*/ 2147483647 h 554"/>
                  <a:gd name="T42" fmla="*/ 2147483647 w 799"/>
                  <a:gd name="T43" fmla="*/ 2147483647 h 554"/>
                  <a:gd name="T44" fmla="*/ 2147483647 w 799"/>
                  <a:gd name="T45" fmla="*/ 2147483647 h 554"/>
                  <a:gd name="T46" fmla="*/ 2147483647 w 799"/>
                  <a:gd name="T47" fmla="*/ 2147483647 h 554"/>
                  <a:gd name="T48" fmla="*/ 2147483647 w 799"/>
                  <a:gd name="T49" fmla="*/ 2147483647 h 554"/>
                  <a:gd name="T50" fmla="*/ 2147483647 w 799"/>
                  <a:gd name="T51" fmla="*/ 2147483647 h 554"/>
                  <a:gd name="T52" fmla="*/ 2147483647 w 799"/>
                  <a:gd name="T53" fmla="*/ 2147483647 h 554"/>
                  <a:gd name="T54" fmla="*/ 2147483647 w 799"/>
                  <a:gd name="T55" fmla="*/ 2147483647 h 554"/>
                  <a:gd name="T56" fmla="*/ 2147483647 w 799"/>
                  <a:gd name="T57" fmla="*/ 2147483647 h 554"/>
                  <a:gd name="T58" fmla="*/ 2147483647 w 799"/>
                  <a:gd name="T59" fmla="*/ 2147483647 h 554"/>
                  <a:gd name="T60" fmla="*/ 2147483647 w 799"/>
                  <a:gd name="T61" fmla="*/ 0 h 554"/>
                  <a:gd name="T62" fmla="*/ 2147483647 w 799"/>
                  <a:gd name="T63" fmla="*/ 2147483647 h 554"/>
                  <a:gd name="T64" fmla="*/ 2147483647 w 799"/>
                  <a:gd name="T65" fmla="*/ 2147483647 h 554"/>
                  <a:gd name="T66" fmla="*/ 2147483647 w 799"/>
                  <a:gd name="T67" fmla="*/ 2147483647 h 554"/>
                  <a:gd name="T68" fmla="*/ 2147483647 w 799"/>
                  <a:gd name="T69" fmla="*/ 2147483647 h 554"/>
                  <a:gd name="T70" fmla="*/ 2147483647 w 799"/>
                  <a:gd name="T71" fmla="*/ 2147483647 h 554"/>
                  <a:gd name="T72" fmla="*/ 2147483647 w 799"/>
                  <a:gd name="T73" fmla="*/ 2147483647 h 554"/>
                  <a:gd name="T74" fmla="*/ 2147483647 w 799"/>
                  <a:gd name="T75" fmla="*/ 2147483647 h 5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9"/>
                  <a:gd name="T115" fmla="*/ 0 h 554"/>
                  <a:gd name="T116" fmla="*/ 799 w 799"/>
                  <a:gd name="T117" fmla="*/ 554 h 5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9" h="554">
                    <a:moveTo>
                      <a:pt x="0" y="188"/>
                    </a:moveTo>
                    <a:lnTo>
                      <a:pt x="34" y="185"/>
                    </a:lnTo>
                    <a:lnTo>
                      <a:pt x="93" y="183"/>
                    </a:lnTo>
                    <a:lnTo>
                      <a:pt x="148" y="191"/>
                    </a:lnTo>
                    <a:lnTo>
                      <a:pt x="225" y="210"/>
                    </a:lnTo>
                    <a:lnTo>
                      <a:pt x="280" y="234"/>
                    </a:lnTo>
                    <a:lnTo>
                      <a:pt x="337" y="260"/>
                    </a:lnTo>
                    <a:lnTo>
                      <a:pt x="391" y="290"/>
                    </a:lnTo>
                    <a:lnTo>
                      <a:pt x="448" y="324"/>
                    </a:lnTo>
                    <a:lnTo>
                      <a:pt x="502" y="360"/>
                    </a:lnTo>
                    <a:lnTo>
                      <a:pt x="559" y="405"/>
                    </a:lnTo>
                    <a:lnTo>
                      <a:pt x="613" y="461"/>
                    </a:lnTo>
                    <a:lnTo>
                      <a:pt x="658" y="509"/>
                    </a:lnTo>
                    <a:lnTo>
                      <a:pt x="684" y="534"/>
                    </a:lnTo>
                    <a:lnTo>
                      <a:pt x="706" y="551"/>
                    </a:lnTo>
                    <a:lnTo>
                      <a:pt x="733" y="554"/>
                    </a:lnTo>
                    <a:lnTo>
                      <a:pt x="762" y="548"/>
                    </a:lnTo>
                    <a:lnTo>
                      <a:pt x="780" y="533"/>
                    </a:lnTo>
                    <a:lnTo>
                      <a:pt x="792" y="492"/>
                    </a:lnTo>
                    <a:lnTo>
                      <a:pt x="799" y="438"/>
                    </a:lnTo>
                    <a:lnTo>
                      <a:pt x="799" y="372"/>
                    </a:lnTo>
                    <a:lnTo>
                      <a:pt x="793" y="323"/>
                    </a:lnTo>
                    <a:lnTo>
                      <a:pt x="772" y="260"/>
                    </a:lnTo>
                    <a:lnTo>
                      <a:pt x="747" y="204"/>
                    </a:lnTo>
                    <a:lnTo>
                      <a:pt x="712" y="153"/>
                    </a:lnTo>
                    <a:lnTo>
                      <a:pt x="672" y="110"/>
                    </a:lnTo>
                    <a:lnTo>
                      <a:pt x="622" y="69"/>
                    </a:lnTo>
                    <a:lnTo>
                      <a:pt x="571" y="41"/>
                    </a:lnTo>
                    <a:lnTo>
                      <a:pt x="504" y="15"/>
                    </a:lnTo>
                    <a:lnTo>
                      <a:pt x="435" y="2"/>
                    </a:lnTo>
                    <a:lnTo>
                      <a:pt x="370" y="0"/>
                    </a:lnTo>
                    <a:lnTo>
                      <a:pt x="304" y="8"/>
                    </a:lnTo>
                    <a:lnTo>
                      <a:pt x="240" y="29"/>
                    </a:lnTo>
                    <a:lnTo>
                      <a:pt x="184" y="59"/>
                    </a:lnTo>
                    <a:lnTo>
                      <a:pt x="141" y="86"/>
                    </a:lnTo>
                    <a:lnTo>
                      <a:pt x="105" y="122"/>
                    </a:lnTo>
                    <a:lnTo>
                      <a:pt x="73" y="150"/>
                    </a:lnTo>
                    <a:lnTo>
                      <a:pt x="52" y="174"/>
                    </a:lnTo>
                  </a:path>
                </a:pathLst>
              </a:cu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64" name="Freeform 60"/>
              <p:cNvSpPr>
                <a:spLocks/>
              </p:cNvSpPr>
              <p:nvPr/>
            </p:nvSpPr>
            <p:spPr bwMode="auto">
              <a:xfrm>
                <a:off x="5391150" y="2486025"/>
                <a:ext cx="1425575" cy="1778000"/>
              </a:xfrm>
              <a:custGeom>
                <a:avLst/>
                <a:gdLst>
                  <a:gd name="T0" fmla="*/ 2147483647 w 898"/>
                  <a:gd name="T1" fmla="*/ 2147483647 h 1120"/>
                  <a:gd name="T2" fmla="*/ 2147483647 w 898"/>
                  <a:gd name="T3" fmla="*/ 2147483647 h 1120"/>
                  <a:gd name="T4" fmla="*/ 2147483647 w 898"/>
                  <a:gd name="T5" fmla="*/ 2147483647 h 1120"/>
                  <a:gd name="T6" fmla="*/ 2147483647 w 898"/>
                  <a:gd name="T7" fmla="*/ 2147483647 h 1120"/>
                  <a:gd name="T8" fmla="*/ 2147483647 w 898"/>
                  <a:gd name="T9" fmla="*/ 2147483647 h 1120"/>
                  <a:gd name="T10" fmla="*/ 2147483647 w 898"/>
                  <a:gd name="T11" fmla="*/ 2147483647 h 1120"/>
                  <a:gd name="T12" fmla="*/ 2147483647 w 898"/>
                  <a:gd name="T13" fmla="*/ 2147483647 h 1120"/>
                  <a:gd name="T14" fmla="*/ 2147483647 w 898"/>
                  <a:gd name="T15" fmla="*/ 2147483647 h 1120"/>
                  <a:gd name="T16" fmla="*/ 2147483647 w 898"/>
                  <a:gd name="T17" fmla="*/ 2147483647 h 1120"/>
                  <a:gd name="T18" fmla="*/ 2147483647 w 898"/>
                  <a:gd name="T19" fmla="*/ 2147483647 h 1120"/>
                  <a:gd name="T20" fmla="*/ 2147483647 w 898"/>
                  <a:gd name="T21" fmla="*/ 2147483647 h 1120"/>
                  <a:gd name="T22" fmla="*/ 2147483647 w 898"/>
                  <a:gd name="T23" fmla="*/ 2147483647 h 1120"/>
                  <a:gd name="T24" fmla="*/ 2147483647 w 898"/>
                  <a:gd name="T25" fmla="*/ 2147483647 h 1120"/>
                  <a:gd name="T26" fmla="*/ 2147483647 w 898"/>
                  <a:gd name="T27" fmla="*/ 2147483647 h 1120"/>
                  <a:gd name="T28" fmla="*/ 2147483647 w 898"/>
                  <a:gd name="T29" fmla="*/ 2147483647 h 1120"/>
                  <a:gd name="T30" fmla="*/ 2147483647 w 898"/>
                  <a:gd name="T31" fmla="*/ 2147483647 h 1120"/>
                  <a:gd name="T32" fmla="*/ 2147483647 w 898"/>
                  <a:gd name="T33" fmla="*/ 2147483647 h 1120"/>
                  <a:gd name="T34" fmla="*/ 2147483647 w 898"/>
                  <a:gd name="T35" fmla="*/ 2147483647 h 1120"/>
                  <a:gd name="T36" fmla="*/ 2147483647 w 898"/>
                  <a:gd name="T37" fmla="*/ 2147483647 h 1120"/>
                  <a:gd name="T38" fmla="*/ 2147483647 w 898"/>
                  <a:gd name="T39" fmla="*/ 2147483647 h 1120"/>
                  <a:gd name="T40" fmla="*/ 2147483647 w 898"/>
                  <a:gd name="T41" fmla="*/ 2147483647 h 1120"/>
                  <a:gd name="T42" fmla="*/ 2147483647 w 898"/>
                  <a:gd name="T43" fmla="*/ 2147483647 h 1120"/>
                  <a:gd name="T44" fmla="*/ 2147483647 w 898"/>
                  <a:gd name="T45" fmla="*/ 2147483647 h 1120"/>
                  <a:gd name="T46" fmla="*/ 2147483647 w 898"/>
                  <a:gd name="T47" fmla="*/ 2147483647 h 1120"/>
                  <a:gd name="T48" fmla="*/ 2147483647 w 898"/>
                  <a:gd name="T49" fmla="*/ 2147483647 h 1120"/>
                  <a:gd name="T50" fmla="*/ 2147483647 w 898"/>
                  <a:gd name="T51" fmla="*/ 2147483647 h 1120"/>
                  <a:gd name="T52" fmla="*/ 2147483647 w 898"/>
                  <a:gd name="T53" fmla="*/ 2147483647 h 1120"/>
                  <a:gd name="T54" fmla="*/ 2147483647 w 898"/>
                  <a:gd name="T55" fmla="*/ 2147483647 h 1120"/>
                  <a:gd name="T56" fmla="*/ 2147483647 w 898"/>
                  <a:gd name="T57" fmla="*/ 2147483647 h 1120"/>
                  <a:gd name="T58" fmla="*/ 2147483647 w 898"/>
                  <a:gd name="T59" fmla="*/ 2147483647 h 1120"/>
                  <a:gd name="T60" fmla="*/ 2147483647 w 898"/>
                  <a:gd name="T61" fmla="*/ 2147483647 h 1120"/>
                  <a:gd name="T62" fmla="*/ 2147483647 w 898"/>
                  <a:gd name="T63" fmla="*/ 0 h 1120"/>
                  <a:gd name="T64" fmla="*/ 2147483647 w 898"/>
                  <a:gd name="T65" fmla="*/ 2147483647 h 1120"/>
                  <a:gd name="T66" fmla="*/ 2147483647 w 898"/>
                  <a:gd name="T67" fmla="*/ 2147483647 h 1120"/>
                  <a:gd name="T68" fmla="*/ 2147483647 w 898"/>
                  <a:gd name="T69" fmla="*/ 2147483647 h 1120"/>
                  <a:gd name="T70" fmla="*/ 2147483647 w 898"/>
                  <a:gd name="T71" fmla="*/ 2147483647 h 1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8"/>
                  <a:gd name="T109" fmla="*/ 0 h 1120"/>
                  <a:gd name="T110" fmla="*/ 898 w 898"/>
                  <a:gd name="T111" fmla="*/ 1120 h 1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8" h="1120">
                    <a:moveTo>
                      <a:pt x="502" y="120"/>
                    </a:moveTo>
                    <a:lnTo>
                      <a:pt x="544" y="128"/>
                    </a:lnTo>
                    <a:lnTo>
                      <a:pt x="596" y="142"/>
                    </a:lnTo>
                    <a:lnTo>
                      <a:pt x="640" y="160"/>
                    </a:lnTo>
                    <a:lnTo>
                      <a:pt x="676" y="180"/>
                    </a:lnTo>
                    <a:lnTo>
                      <a:pt x="712" y="204"/>
                    </a:lnTo>
                    <a:lnTo>
                      <a:pt x="742" y="228"/>
                    </a:lnTo>
                    <a:lnTo>
                      <a:pt x="780" y="262"/>
                    </a:lnTo>
                    <a:lnTo>
                      <a:pt x="814" y="306"/>
                    </a:lnTo>
                    <a:lnTo>
                      <a:pt x="836" y="338"/>
                    </a:lnTo>
                    <a:lnTo>
                      <a:pt x="856" y="380"/>
                    </a:lnTo>
                    <a:lnTo>
                      <a:pt x="874" y="420"/>
                    </a:lnTo>
                    <a:lnTo>
                      <a:pt x="890" y="482"/>
                    </a:lnTo>
                    <a:lnTo>
                      <a:pt x="898" y="528"/>
                    </a:lnTo>
                    <a:lnTo>
                      <a:pt x="896" y="578"/>
                    </a:lnTo>
                    <a:lnTo>
                      <a:pt x="892" y="634"/>
                    </a:lnTo>
                    <a:lnTo>
                      <a:pt x="880" y="684"/>
                    </a:lnTo>
                    <a:lnTo>
                      <a:pt x="858" y="740"/>
                    </a:lnTo>
                    <a:lnTo>
                      <a:pt x="830" y="792"/>
                    </a:lnTo>
                    <a:lnTo>
                      <a:pt x="804" y="830"/>
                    </a:lnTo>
                    <a:lnTo>
                      <a:pt x="766" y="870"/>
                    </a:lnTo>
                    <a:lnTo>
                      <a:pt x="730" y="904"/>
                    </a:lnTo>
                    <a:lnTo>
                      <a:pt x="688" y="934"/>
                    </a:lnTo>
                    <a:lnTo>
                      <a:pt x="650" y="956"/>
                    </a:lnTo>
                    <a:lnTo>
                      <a:pt x="602" y="978"/>
                    </a:lnTo>
                    <a:lnTo>
                      <a:pt x="566" y="992"/>
                    </a:lnTo>
                    <a:lnTo>
                      <a:pt x="530" y="998"/>
                    </a:lnTo>
                    <a:lnTo>
                      <a:pt x="494" y="1004"/>
                    </a:lnTo>
                    <a:lnTo>
                      <a:pt x="488" y="1058"/>
                    </a:lnTo>
                    <a:lnTo>
                      <a:pt x="490" y="1090"/>
                    </a:lnTo>
                    <a:lnTo>
                      <a:pt x="476" y="1114"/>
                    </a:lnTo>
                    <a:lnTo>
                      <a:pt x="458" y="1120"/>
                    </a:lnTo>
                    <a:lnTo>
                      <a:pt x="432" y="1120"/>
                    </a:lnTo>
                    <a:lnTo>
                      <a:pt x="408" y="1106"/>
                    </a:lnTo>
                    <a:lnTo>
                      <a:pt x="394" y="1086"/>
                    </a:lnTo>
                    <a:lnTo>
                      <a:pt x="396" y="1006"/>
                    </a:lnTo>
                    <a:lnTo>
                      <a:pt x="364" y="1000"/>
                    </a:lnTo>
                    <a:lnTo>
                      <a:pt x="338" y="992"/>
                    </a:lnTo>
                    <a:lnTo>
                      <a:pt x="288" y="980"/>
                    </a:lnTo>
                    <a:lnTo>
                      <a:pt x="244" y="958"/>
                    </a:lnTo>
                    <a:lnTo>
                      <a:pt x="204" y="938"/>
                    </a:lnTo>
                    <a:lnTo>
                      <a:pt x="168" y="910"/>
                    </a:lnTo>
                    <a:lnTo>
                      <a:pt x="132" y="880"/>
                    </a:lnTo>
                    <a:lnTo>
                      <a:pt x="98" y="842"/>
                    </a:lnTo>
                    <a:lnTo>
                      <a:pt x="68" y="802"/>
                    </a:lnTo>
                    <a:lnTo>
                      <a:pt x="40" y="748"/>
                    </a:lnTo>
                    <a:lnTo>
                      <a:pt x="16" y="680"/>
                    </a:lnTo>
                    <a:lnTo>
                      <a:pt x="4" y="612"/>
                    </a:lnTo>
                    <a:lnTo>
                      <a:pt x="0" y="538"/>
                    </a:lnTo>
                    <a:lnTo>
                      <a:pt x="12" y="468"/>
                    </a:lnTo>
                    <a:lnTo>
                      <a:pt x="34" y="396"/>
                    </a:lnTo>
                    <a:lnTo>
                      <a:pt x="60" y="338"/>
                    </a:lnTo>
                    <a:lnTo>
                      <a:pt x="100" y="286"/>
                    </a:lnTo>
                    <a:lnTo>
                      <a:pt x="148" y="234"/>
                    </a:lnTo>
                    <a:lnTo>
                      <a:pt x="200" y="196"/>
                    </a:lnTo>
                    <a:lnTo>
                      <a:pt x="258" y="162"/>
                    </a:lnTo>
                    <a:lnTo>
                      <a:pt x="324" y="136"/>
                    </a:lnTo>
                    <a:lnTo>
                      <a:pt x="388" y="122"/>
                    </a:lnTo>
                    <a:lnTo>
                      <a:pt x="400" y="122"/>
                    </a:lnTo>
                    <a:lnTo>
                      <a:pt x="400" y="90"/>
                    </a:lnTo>
                    <a:lnTo>
                      <a:pt x="402" y="38"/>
                    </a:lnTo>
                    <a:lnTo>
                      <a:pt x="417" y="11"/>
                    </a:lnTo>
                    <a:lnTo>
                      <a:pt x="428" y="6"/>
                    </a:lnTo>
                    <a:lnTo>
                      <a:pt x="443" y="0"/>
                    </a:lnTo>
                    <a:lnTo>
                      <a:pt x="458" y="2"/>
                    </a:lnTo>
                    <a:lnTo>
                      <a:pt x="477" y="6"/>
                    </a:lnTo>
                    <a:lnTo>
                      <a:pt x="488" y="18"/>
                    </a:lnTo>
                    <a:lnTo>
                      <a:pt x="492" y="28"/>
                    </a:lnTo>
                    <a:lnTo>
                      <a:pt x="496" y="64"/>
                    </a:lnTo>
                    <a:lnTo>
                      <a:pt x="494" y="96"/>
                    </a:lnTo>
                    <a:lnTo>
                      <a:pt x="495" y="119"/>
                    </a:lnTo>
                    <a:lnTo>
                      <a:pt x="502" y="12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65" name="Text Box 64"/>
              <p:cNvSpPr txBox="1">
                <a:spLocks noChangeArrowheads="1"/>
              </p:cNvSpPr>
              <p:nvPr/>
            </p:nvSpPr>
            <p:spPr bwMode="auto">
              <a:xfrm>
                <a:off x="6918325" y="3794125"/>
                <a:ext cx="336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20K</a:t>
                </a:r>
              </a:p>
            </p:txBody>
          </p:sp>
          <p:sp>
            <p:nvSpPr>
              <p:cNvPr id="10466" name="Text Box 65"/>
              <p:cNvSpPr txBox="1">
                <a:spLocks noChangeArrowheads="1"/>
              </p:cNvSpPr>
              <p:nvPr/>
            </p:nvSpPr>
            <p:spPr bwMode="auto">
              <a:xfrm>
                <a:off x="6804025" y="3949700"/>
                <a:ext cx="290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2K</a:t>
                </a:r>
              </a:p>
            </p:txBody>
          </p:sp>
          <p:sp>
            <p:nvSpPr>
              <p:cNvPr id="10467" name="Text Box 66"/>
              <p:cNvSpPr txBox="1">
                <a:spLocks noChangeArrowheads="1"/>
              </p:cNvSpPr>
              <p:nvPr/>
            </p:nvSpPr>
            <p:spPr bwMode="auto">
              <a:xfrm>
                <a:off x="6645275" y="4086225"/>
                <a:ext cx="3222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a:t>
                </a:r>
              </a:p>
            </p:txBody>
          </p:sp>
          <p:sp>
            <p:nvSpPr>
              <p:cNvPr id="10468" name="Text Box 67"/>
              <p:cNvSpPr txBox="1">
                <a:spLocks noChangeArrowheads="1"/>
              </p:cNvSpPr>
              <p:nvPr/>
            </p:nvSpPr>
            <p:spPr bwMode="auto">
              <a:xfrm>
                <a:off x="5127625" y="3946525"/>
                <a:ext cx="30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2m</a:t>
                </a:r>
              </a:p>
            </p:txBody>
          </p:sp>
          <p:sp>
            <p:nvSpPr>
              <p:cNvPr id="10469" name="Text Box 69"/>
              <p:cNvSpPr txBox="1">
                <a:spLocks noChangeArrowheads="1"/>
              </p:cNvSpPr>
              <p:nvPr/>
            </p:nvSpPr>
            <p:spPr bwMode="auto">
              <a:xfrm>
                <a:off x="5918200" y="4340225"/>
                <a:ext cx="3508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OFF</a:t>
                </a:r>
              </a:p>
            </p:txBody>
          </p:sp>
          <p:sp>
            <p:nvSpPr>
              <p:cNvPr id="10470" name="Text Box 70"/>
              <p:cNvSpPr txBox="1">
                <a:spLocks noChangeArrowheads="1"/>
              </p:cNvSpPr>
              <p:nvPr/>
            </p:nvSpPr>
            <p:spPr bwMode="auto">
              <a:xfrm>
                <a:off x="6315075" y="4416425"/>
                <a:ext cx="4492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LOGIC</a:t>
                </a:r>
              </a:p>
            </p:txBody>
          </p:sp>
          <p:sp>
            <p:nvSpPr>
              <p:cNvPr id="10471" name="Text Box 71"/>
              <p:cNvSpPr txBox="1">
                <a:spLocks noChangeArrowheads="1"/>
              </p:cNvSpPr>
              <p:nvPr/>
            </p:nvSpPr>
            <p:spPr bwMode="auto">
              <a:xfrm>
                <a:off x="5441950" y="4257675"/>
                <a:ext cx="35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PNP</a:t>
                </a:r>
              </a:p>
            </p:txBody>
          </p:sp>
          <p:sp>
            <p:nvSpPr>
              <p:cNvPr id="10472" name="Text Box 72"/>
              <p:cNvSpPr txBox="1">
                <a:spLocks noChangeArrowheads="1"/>
              </p:cNvSpPr>
              <p:nvPr/>
            </p:nvSpPr>
            <p:spPr bwMode="auto">
              <a:xfrm>
                <a:off x="6438900" y="2289175"/>
                <a:ext cx="327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20n</a:t>
                </a:r>
              </a:p>
            </p:txBody>
          </p:sp>
          <p:sp>
            <p:nvSpPr>
              <p:cNvPr id="10473" name="Text Box 73"/>
              <p:cNvSpPr txBox="1">
                <a:spLocks noChangeArrowheads="1"/>
              </p:cNvSpPr>
              <p:nvPr/>
            </p:nvSpPr>
            <p:spPr bwMode="auto">
              <a:xfrm>
                <a:off x="6804025" y="2565400"/>
                <a:ext cx="280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2u</a:t>
                </a:r>
              </a:p>
            </p:txBody>
          </p:sp>
          <p:sp>
            <p:nvSpPr>
              <p:cNvPr id="10474" name="Text Box 74"/>
              <p:cNvSpPr txBox="1">
                <a:spLocks noChangeArrowheads="1"/>
              </p:cNvSpPr>
              <p:nvPr/>
            </p:nvSpPr>
            <p:spPr bwMode="auto">
              <a:xfrm>
                <a:off x="6911975" y="2717800"/>
                <a:ext cx="327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20u</a:t>
                </a:r>
              </a:p>
            </p:txBody>
          </p:sp>
          <p:sp>
            <p:nvSpPr>
              <p:cNvPr id="10475" name="Oval 77"/>
              <p:cNvSpPr>
                <a:spLocks noChangeArrowheads="1"/>
              </p:cNvSpPr>
              <p:nvPr/>
            </p:nvSpPr>
            <p:spPr bwMode="auto">
              <a:xfrm>
                <a:off x="4943475" y="5197475"/>
                <a:ext cx="184150" cy="184150"/>
              </a:xfrm>
              <a:prstGeom prst="ellipse">
                <a:avLst/>
              </a:prstGeom>
              <a:solidFill>
                <a:srgbClr val="C0C0C0"/>
              </a:solidFill>
              <a:ln w="9525">
                <a:solidFill>
                  <a:srgbClr val="969696"/>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76" name="Oval 78"/>
              <p:cNvSpPr>
                <a:spLocks noChangeArrowheads="1"/>
              </p:cNvSpPr>
              <p:nvPr/>
            </p:nvSpPr>
            <p:spPr bwMode="auto">
              <a:xfrm>
                <a:off x="5648325" y="5194300"/>
                <a:ext cx="184150" cy="184150"/>
              </a:xfrm>
              <a:prstGeom prst="ellipse">
                <a:avLst/>
              </a:prstGeom>
              <a:solidFill>
                <a:srgbClr val="C0C0C0"/>
              </a:solidFill>
              <a:ln w="9525">
                <a:solidFill>
                  <a:srgbClr val="969696"/>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77" name="Oval 79"/>
              <p:cNvSpPr>
                <a:spLocks noChangeArrowheads="1"/>
              </p:cNvSpPr>
              <p:nvPr/>
            </p:nvSpPr>
            <p:spPr bwMode="auto">
              <a:xfrm>
                <a:off x="4876800" y="5127625"/>
                <a:ext cx="317500"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78" name="Oval 80"/>
              <p:cNvSpPr>
                <a:spLocks noChangeArrowheads="1"/>
              </p:cNvSpPr>
              <p:nvPr/>
            </p:nvSpPr>
            <p:spPr bwMode="auto">
              <a:xfrm>
                <a:off x="5581650" y="5127625"/>
                <a:ext cx="317500"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79" name="Line 81"/>
              <p:cNvSpPr>
                <a:spLocks noChangeShapeType="1"/>
              </p:cNvSpPr>
              <p:nvPr/>
            </p:nvSpPr>
            <p:spPr bwMode="auto">
              <a:xfrm>
                <a:off x="4933950" y="5881688"/>
                <a:ext cx="23368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80" name="Oval 82"/>
              <p:cNvSpPr>
                <a:spLocks noChangeArrowheads="1"/>
              </p:cNvSpPr>
              <p:nvPr/>
            </p:nvSpPr>
            <p:spPr bwMode="auto">
              <a:xfrm>
                <a:off x="6300788" y="5121275"/>
                <a:ext cx="317500"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81" name="Oval 83"/>
              <p:cNvSpPr>
                <a:spLocks noChangeArrowheads="1"/>
              </p:cNvSpPr>
              <p:nvPr/>
            </p:nvSpPr>
            <p:spPr bwMode="auto">
              <a:xfrm>
                <a:off x="7013575" y="5118100"/>
                <a:ext cx="317500"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82" name="Oval 84"/>
              <p:cNvSpPr>
                <a:spLocks noChangeArrowheads="1"/>
              </p:cNvSpPr>
              <p:nvPr/>
            </p:nvSpPr>
            <p:spPr bwMode="auto">
              <a:xfrm>
                <a:off x="6056313" y="4160838"/>
                <a:ext cx="84137" cy="84137"/>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83" name="Oval 85"/>
              <p:cNvSpPr>
                <a:spLocks noChangeArrowheads="1"/>
              </p:cNvSpPr>
              <p:nvPr/>
            </p:nvSpPr>
            <p:spPr bwMode="auto">
              <a:xfrm>
                <a:off x="6061075" y="2514600"/>
                <a:ext cx="84138" cy="841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84" name="Oval 86"/>
              <p:cNvSpPr>
                <a:spLocks noChangeArrowheads="1"/>
              </p:cNvSpPr>
              <p:nvPr/>
            </p:nvSpPr>
            <p:spPr bwMode="auto">
              <a:xfrm>
                <a:off x="7278688" y="2274888"/>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85" name="Oval 87"/>
              <p:cNvSpPr>
                <a:spLocks noChangeArrowheads="1"/>
              </p:cNvSpPr>
              <p:nvPr/>
            </p:nvSpPr>
            <p:spPr bwMode="auto">
              <a:xfrm>
                <a:off x="7277100" y="2370138"/>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86" name="Oval 88"/>
              <p:cNvSpPr>
                <a:spLocks noChangeArrowheads="1"/>
              </p:cNvSpPr>
              <p:nvPr/>
            </p:nvSpPr>
            <p:spPr bwMode="auto">
              <a:xfrm>
                <a:off x="7278688" y="2463800"/>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87" name="Oval 89"/>
              <p:cNvSpPr>
                <a:spLocks noChangeArrowheads="1"/>
              </p:cNvSpPr>
              <p:nvPr/>
            </p:nvSpPr>
            <p:spPr bwMode="auto">
              <a:xfrm>
                <a:off x="7275513" y="2555875"/>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88" name="Oval 90"/>
              <p:cNvSpPr>
                <a:spLocks noChangeArrowheads="1"/>
              </p:cNvSpPr>
              <p:nvPr/>
            </p:nvSpPr>
            <p:spPr bwMode="auto">
              <a:xfrm>
                <a:off x="7277100" y="2654300"/>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89" name="Oval 91"/>
              <p:cNvSpPr>
                <a:spLocks noChangeArrowheads="1"/>
              </p:cNvSpPr>
              <p:nvPr/>
            </p:nvSpPr>
            <p:spPr bwMode="auto">
              <a:xfrm>
                <a:off x="7277100" y="2752725"/>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90" name="Freeform 92"/>
              <p:cNvSpPr>
                <a:spLocks/>
              </p:cNvSpPr>
              <p:nvPr/>
            </p:nvSpPr>
            <p:spPr bwMode="auto">
              <a:xfrm>
                <a:off x="4775200" y="660400"/>
                <a:ext cx="2673350" cy="1206500"/>
              </a:xfrm>
              <a:custGeom>
                <a:avLst/>
                <a:gdLst>
                  <a:gd name="T0" fmla="*/ 2147483647 w 1684"/>
                  <a:gd name="T1" fmla="*/ 2147483647 h 760"/>
                  <a:gd name="T2" fmla="*/ 0 w 1684"/>
                  <a:gd name="T3" fmla="*/ 2147483647 h 760"/>
                  <a:gd name="T4" fmla="*/ 2147483647 w 1684"/>
                  <a:gd name="T5" fmla="*/ 2147483647 h 760"/>
                  <a:gd name="T6" fmla="*/ 2147483647 w 1684"/>
                  <a:gd name="T7" fmla="*/ 2147483647 h 760"/>
                  <a:gd name="T8" fmla="*/ 2147483647 w 1684"/>
                  <a:gd name="T9" fmla="*/ 2147483647 h 760"/>
                  <a:gd name="T10" fmla="*/ 2147483647 w 1684"/>
                  <a:gd name="T11" fmla="*/ 2147483647 h 760"/>
                  <a:gd name="T12" fmla="*/ 2147483647 w 1684"/>
                  <a:gd name="T13" fmla="*/ 0 h 760"/>
                  <a:gd name="T14" fmla="*/ 2147483647 w 1684"/>
                  <a:gd name="T15" fmla="*/ 2147483647 h 760"/>
                  <a:gd name="T16" fmla="*/ 2147483647 w 1684"/>
                  <a:gd name="T17" fmla="*/ 2147483647 h 760"/>
                  <a:gd name="T18" fmla="*/ 2147483647 w 1684"/>
                  <a:gd name="T19" fmla="*/ 2147483647 h 760"/>
                  <a:gd name="T20" fmla="*/ 2147483647 w 1684"/>
                  <a:gd name="T21" fmla="*/ 2147483647 h 760"/>
                  <a:gd name="T22" fmla="*/ 2147483647 w 1684"/>
                  <a:gd name="T23" fmla="*/ 2147483647 h 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4"/>
                  <a:gd name="T37" fmla="*/ 0 h 760"/>
                  <a:gd name="T38" fmla="*/ 1684 w 1684"/>
                  <a:gd name="T39" fmla="*/ 760 h 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4" h="760">
                    <a:moveTo>
                      <a:pt x="2" y="760"/>
                    </a:moveTo>
                    <a:lnTo>
                      <a:pt x="0" y="102"/>
                    </a:lnTo>
                    <a:lnTo>
                      <a:pt x="4" y="72"/>
                    </a:lnTo>
                    <a:lnTo>
                      <a:pt x="24" y="36"/>
                    </a:lnTo>
                    <a:lnTo>
                      <a:pt x="58" y="14"/>
                    </a:lnTo>
                    <a:lnTo>
                      <a:pt x="94" y="8"/>
                    </a:lnTo>
                    <a:lnTo>
                      <a:pt x="1590" y="0"/>
                    </a:lnTo>
                    <a:lnTo>
                      <a:pt x="1632" y="4"/>
                    </a:lnTo>
                    <a:lnTo>
                      <a:pt x="1670" y="28"/>
                    </a:lnTo>
                    <a:lnTo>
                      <a:pt x="1684" y="62"/>
                    </a:lnTo>
                    <a:lnTo>
                      <a:pt x="1684" y="748"/>
                    </a:lnTo>
                    <a:lnTo>
                      <a:pt x="2" y="760"/>
                    </a:lnTo>
                    <a:close/>
                  </a:path>
                </a:pathLst>
              </a:custGeom>
              <a:solidFill>
                <a:srgbClr val="FFF6DD"/>
              </a:solidFill>
              <a:ln w="9525">
                <a:solidFill>
                  <a:schemeClr val="tx1"/>
                </a:solidFill>
                <a:round/>
                <a:headEnd/>
                <a:tailEnd/>
              </a:ln>
            </p:spPr>
            <p:txBody>
              <a:bodyPr/>
              <a:lstStyle/>
              <a:p>
                <a:pPr>
                  <a:spcBef>
                    <a:spcPct val="50000"/>
                  </a:spcBef>
                </a:pPr>
                <a:endParaRPr lang="en-US" sz="1800" smtClean="0">
                  <a:solidFill>
                    <a:srgbClr val="000000"/>
                  </a:solidFill>
                  <a:latin typeface="Times New Roman" pitchFamily="18" charset="0"/>
                </a:endParaRPr>
              </a:p>
            </p:txBody>
          </p:sp>
          <p:sp>
            <p:nvSpPr>
              <p:cNvPr id="10491" name="Freeform 93"/>
              <p:cNvSpPr>
                <a:spLocks/>
              </p:cNvSpPr>
              <p:nvPr/>
            </p:nvSpPr>
            <p:spPr bwMode="auto">
              <a:xfrm>
                <a:off x="4902200" y="793750"/>
                <a:ext cx="2419350" cy="942975"/>
              </a:xfrm>
              <a:custGeom>
                <a:avLst/>
                <a:gdLst>
                  <a:gd name="T0" fmla="*/ 2147483647 w 1684"/>
                  <a:gd name="T1" fmla="*/ 2147483647 h 760"/>
                  <a:gd name="T2" fmla="*/ 0 w 1684"/>
                  <a:gd name="T3" fmla="*/ 2147483647 h 760"/>
                  <a:gd name="T4" fmla="*/ 2147483647 w 1684"/>
                  <a:gd name="T5" fmla="*/ 2147483647 h 760"/>
                  <a:gd name="T6" fmla="*/ 2147483647 w 1684"/>
                  <a:gd name="T7" fmla="*/ 2147483647 h 760"/>
                  <a:gd name="T8" fmla="*/ 2147483647 w 1684"/>
                  <a:gd name="T9" fmla="*/ 2147483647 h 760"/>
                  <a:gd name="T10" fmla="*/ 2147483647 w 1684"/>
                  <a:gd name="T11" fmla="*/ 2147483647 h 760"/>
                  <a:gd name="T12" fmla="*/ 2147483647 w 1684"/>
                  <a:gd name="T13" fmla="*/ 0 h 760"/>
                  <a:gd name="T14" fmla="*/ 2147483647 w 1684"/>
                  <a:gd name="T15" fmla="*/ 2147483647 h 760"/>
                  <a:gd name="T16" fmla="*/ 2147483647 w 1684"/>
                  <a:gd name="T17" fmla="*/ 2147483647 h 760"/>
                  <a:gd name="T18" fmla="*/ 2147483647 w 1684"/>
                  <a:gd name="T19" fmla="*/ 2147483647 h 760"/>
                  <a:gd name="T20" fmla="*/ 2147483647 w 1684"/>
                  <a:gd name="T21" fmla="*/ 2147483647 h 760"/>
                  <a:gd name="T22" fmla="*/ 2147483647 w 1684"/>
                  <a:gd name="T23" fmla="*/ 2147483647 h 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4"/>
                  <a:gd name="T37" fmla="*/ 0 h 760"/>
                  <a:gd name="T38" fmla="*/ 1684 w 1684"/>
                  <a:gd name="T39" fmla="*/ 760 h 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4" h="760">
                    <a:moveTo>
                      <a:pt x="2" y="760"/>
                    </a:moveTo>
                    <a:lnTo>
                      <a:pt x="0" y="102"/>
                    </a:lnTo>
                    <a:lnTo>
                      <a:pt x="4" y="72"/>
                    </a:lnTo>
                    <a:lnTo>
                      <a:pt x="24" y="36"/>
                    </a:lnTo>
                    <a:lnTo>
                      <a:pt x="58" y="14"/>
                    </a:lnTo>
                    <a:lnTo>
                      <a:pt x="94" y="8"/>
                    </a:lnTo>
                    <a:lnTo>
                      <a:pt x="1590" y="0"/>
                    </a:lnTo>
                    <a:lnTo>
                      <a:pt x="1632" y="4"/>
                    </a:lnTo>
                    <a:lnTo>
                      <a:pt x="1670" y="28"/>
                    </a:lnTo>
                    <a:lnTo>
                      <a:pt x="1684" y="62"/>
                    </a:lnTo>
                    <a:lnTo>
                      <a:pt x="1684" y="748"/>
                    </a:lnTo>
                    <a:lnTo>
                      <a:pt x="2" y="760"/>
                    </a:lnTo>
                    <a:close/>
                  </a:path>
                </a:pathLst>
              </a:custGeom>
              <a:noFill/>
              <a:ln w="9525">
                <a:solidFill>
                  <a:srgbClr val="FFE7A3"/>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92" name="Oval 94"/>
              <p:cNvSpPr>
                <a:spLocks noChangeArrowheads="1"/>
              </p:cNvSpPr>
              <p:nvPr/>
            </p:nvSpPr>
            <p:spPr bwMode="auto">
              <a:xfrm>
                <a:off x="4830763" y="4413250"/>
                <a:ext cx="76200" cy="76200"/>
              </a:xfrm>
              <a:prstGeom prst="ellipse">
                <a:avLst/>
              </a:prstGeom>
              <a:solidFill>
                <a:srgbClr val="333333"/>
              </a:solidFill>
              <a:ln w="9525">
                <a:solidFill>
                  <a:srgbClr val="80808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93" name="Oval 95"/>
              <p:cNvSpPr>
                <a:spLocks noChangeArrowheads="1"/>
              </p:cNvSpPr>
              <p:nvPr/>
            </p:nvSpPr>
            <p:spPr bwMode="auto">
              <a:xfrm>
                <a:off x="4941888" y="4413250"/>
                <a:ext cx="76200" cy="76200"/>
              </a:xfrm>
              <a:prstGeom prst="ellipse">
                <a:avLst/>
              </a:prstGeom>
              <a:solidFill>
                <a:srgbClr val="333333"/>
              </a:solidFill>
              <a:ln w="9525">
                <a:solidFill>
                  <a:srgbClr val="80808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94" name="Oval 96"/>
              <p:cNvSpPr>
                <a:spLocks noChangeArrowheads="1"/>
              </p:cNvSpPr>
              <p:nvPr/>
            </p:nvSpPr>
            <p:spPr bwMode="auto">
              <a:xfrm>
                <a:off x="5062538" y="4413250"/>
                <a:ext cx="76200" cy="76200"/>
              </a:xfrm>
              <a:prstGeom prst="ellipse">
                <a:avLst/>
              </a:prstGeom>
              <a:solidFill>
                <a:srgbClr val="333333"/>
              </a:solidFill>
              <a:ln w="9525">
                <a:solidFill>
                  <a:srgbClr val="80808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95" name="Oval 97"/>
              <p:cNvSpPr>
                <a:spLocks noChangeArrowheads="1"/>
              </p:cNvSpPr>
              <p:nvPr/>
            </p:nvSpPr>
            <p:spPr bwMode="auto">
              <a:xfrm>
                <a:off x="5186363" y="4413250"/>
                <a:ext cx="76200" cy="76200"/>
              </a:xfrm>
              <a:prstGeom prst="ellipse">
                <a:avLst/>
              </a:prstGeom>
              <a:solidFill>
                <a:srgbClr val="333333"/>
              </a:solidFill>
              <a:ln w="9525">
                <a:solidFill>
                  <a:srgbClr val="80808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96" name="Text Box 98"/>
              <p:cNvSpPr txBox="1">
                <a:spLocks noChangeArrowheads="1"/>
              </p:cNvSpPr>
              <p:nvPr/>
            </p:nvSpPr>
            <p:spPr bwMode="auto">
              <a:xfrm>
                <a:off x="4922838" y="3713163"/>
                <a:ext cx="3508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20m</a:t>
                </a:r>
              </a:p>
            </p:txBody>
          </p:sp>
          <p:sp>
            <p:nvSpPr>
              <p:cNvPr id="10497" name="Text Box 99"/>
              <p:cNvSpPr txBox="1">
                <a:spLocks noChangeArrowheads="1"/>
              </p:cNvSpPr>
              <p:nvPr/>
            </p:nvSpPr>
            <p:spPr bwMode="auto">
              <a:xfrm>
                <a:off x="4918075" y="3856038"/>
                <a:ext cx="3365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10A</a:t>
                </a:r>
              </a:p>
            </p:txBody>
          </p:sp>
          <p:sp>
            <p:nvSpPr>
              <p:cNvPr id="10498" name="Line 100"/>
              <p:cNvSpPr>
                <a:spLocks noChangeShapeType="1"/>
              </p:cNvSpPr>
              <p:nvPr/>
            </p:nvSpPr>
            <p:spPr bwMode="auto">
              <a:xfrm>
                <a:off x="5005388" y="3894138"/>
                <a:ext cx="17145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99" name="Oval 101"/>
              <p:cNvSpPr>
                <a:spLocks noChangeArrowheads="1"/>
              </p:cNvSpPr>
              <p:nvPr/>
            </p:nvSpPr>
            <p:spPr bwMode="auto">
              <a:xfrm>
                <a:off x="6367463" y="5189538"/>
                <a:ext cx="184150" cy="184150"/>
              </a:xfrm>
              <a:prstGeom prst="ellipse">
                <a:avLst/>
              </a:prstGeom>
              <a:solidFill>
                <a:srgbClr val="C0C0C0"/>
              </a:solidFill>
              <a:ln w="9525">
                <a:solidFill>
                  <a:srgbClr val="969696"/>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00" name="Oval 102"/>
              <p:cNvSpPr>
                <a:spLocks noChangeArrowheads="1"/>
              </p:cNvSpPr>
              <p:nvPr/>
            </p:nvSpPr>
            <p:spPr bwMode="auto">
              <a:xfrm>
                <a:off x="7081838" y="5186363"/>
                <a:ext cx="184150" cy="184150"/>
              </a:xfrm>
              <a:prstGeom prst="ellipse">
                <a:avLst/>
              </a:prstGeom>
              <a:solidFill>
                <a:srgbClr val="C0C0C0"/>
              </a:solidFill>
              <a:ln w="9525">
                <a:solidFill>
                  <a:srgbClr val="80808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01" name="Line 103"/>
              <p:cNvSpPr>
                <a:spLocks noChangeShapeType="1"/>
              </p:cNvSpPr>
              <p:nvPr/>
            </p:nvSpPr>
            <p:spPr bwMode="auto">
              <a:xfrm>
                <a:off x="7361238" y="6129338"/>
                <a:ext cx="277812" cy="138112"/>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02" name="Line 104"/>
              <p:cNvSpPr>
                <a:spLocks noChangeShapeType="1"/>
              </p:cNvSpPr>
              <p:nvPr/>
            </p:nvSpPr>
            <p:spPr bwMode="auto">
              <a:xfrm>
                <a:off x="7334250" y="6215063"/>
                <a:ext cx="214313" cy="193675"/>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03" name="Text Box 105"/>
              <p:cNvSpPr txBox="1">
                <a:spLocks noChangeArrowheads="1"/>
              </p:cNvSpPr>
              <p:nvPr/>
            </p:nvSpPr>
            <p:spPr bwMode="auto">
              <a:xfrm>
                <a:off x="6223000" y="4822825"/>
                <a:ext cx="476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COM</a:t>
                </a:r>
              </a:p>
            </p:txBody>
          </p:sp>
          <p:sp>
            <p:nvSpPr>
              <p:cNvPr id="10504" name="Text Box 106"/>
              <p:cNvSpPr txBox="1">
                <a:spLocks noChangeArrowheads="1"/>
              </p:cNvSpPr>
              <p:nvPr/>
            </p:nvSpPr>
            <p:spPr bwMode="auto">
              <a:xfrm>
                <a:off x="5534025" y="4838700"/>
                <a:ext cx="385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mA</a:t>
                </a:r>
              </a:p>
            </p:txBody>
          </p:sp>
          <p:sp>
            <p:nvSpPr>
              <p:cNvPr id="10505" name="Text Box 107"/>
              <p:cNvSpPr txBox="1">
                <a:spLocks noChangeArrowheads="1"/>
              </p:cNvSpPr>
              <p:nvPr/>
            </p:nvSpPr>
            <p:spPr bwMode="auto">
              <a:xfrm>
                <a:off x="4852988" y="4829175"/>
                <a:ext cx="414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10A</a:t>
                </a:r>
              </a:p>
            </p:txBody>
          </p:sp>
          <p:sp>
            <p:nvSpPr>
              <p:cNvPr id="10506" name="AutoShape 108">
                <a:hlinkClick r:id="" action="ppaction://noaction" highlightClick="1"/>
              </p:cNvPr>
              <p:cNvSpPr>
                <a:spLocks noChangeArrowheads="1"/>
              </p:cNvSpPr>
              <p:nvPr/>
            </p:nvSpPr>
            <p:spPr bwMode="auto">
              <a:xfrm>
                <a:off x="6700838" y="4445000"/>
                <a:ext cx="177800" cy="165100"/>
              </a:xfrm>
              <a:prstGeom prst="actionButtonSound">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07" name="Text Box 112"/>
              <p:cNvSpPr txBox="1">
                <a:spLocks noChangeArrowheads="1"/>
              </p:cNvSpPr>
              <p:nvPr/>
            </p:nvSpPr>
            <p:spPr bwMode="auto">
              <a:xfrm>
                <a:off x="4964113" y="2395538"/>
                <a:ext cx="4889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DC1000</a:t>
                </a:r>
              </a:p>
            </p:txBody>
          </p:sp>
          <p:sp>
            <p:nvSpPr>
              <p:cNvPr id="10508" name="Text Box 113"/>
              <p:cNvSpPr txBox="1">
                <a:spLocks noChangeArrowheads="1"/>
              </p:cNvSpPr>
              <p:nvPr/>
            </p:nvSpPr>
            <p:spPr bwMode="auto">
              <a:xfrm>
                <a:off x="5730875" y="2212975"/>
                <a:ext cx="290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2K</a:t>
                </a:r>
              </a:p>
            </p:txBody>
          </p:sp>
          <p:sp>
            <p:nvSpPr>
              <p:cNvPr id="10509" name="Text Box 114"/>
              <p:cNvSpPr txBox="1">
                <a:spLocks noChangeArrowheads="1"/>
              </p:cNvSpPr>
              <p:nvPr/>
            </p:nvSpPr>
            <p:spPr bwMode="auto">
              <a:xfrm>
                <a:off x="6215063" y="2225675"/>
                <a:ext cx="280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2n</a:t>
                </a:r>
              </a:p>
            </p:txBody>
          </p:sp>
          <p:sp>
            <p:nvSpPr>
              <p:cNvPr id="10510" name="Text Box 116"/>
              <p:cNvSpPr txBox="1">
                <a:spLocks noChangeArrowheads="1"/>
              </p:cNvSpPr>
              <p:nvPr/>
            </p:nvSpPr>
            <p:spPr bwMode="auto">
              <a:xfrm>
                <a:off x="5380038" y="2095500"/>
                <a:ext cx="3000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b="1" smtClean="0">
                    <a:solidFill>
                      <a:srgbClr val="FFFFFF"/>
                    </a:solidFill>
                    <a:latin typeface="Arial Narrow" pitchFamily="34" charset="0"/>
                  </a:rPr>
                  <a:t>Hz</a:t>
                </a:r>
              </a:p>
            </p:txBody>
          </p:sp>
          <p:sp>
            <p:nvSpPr>
              <p:cNvPr id="10511" name="Freeform 117"/>
              <p:cNvSpPr>
                <a:spLocks/>
              </p:cNvSpPr>
              <p:nvPr/>
            </p:nvSpPr>
            <p:spPr bwMode="auto">
              <a:xfrm>
                <a:off x="6003925" y="2074863"/>
                <a:ext cx="182563" cy="409575"/>
              </a:xfrm>
              <a:custGeom>
                <a:avLst/>
                <a:gdLst>
                  <a:gd name="T0" fmla="*/ 0 w 115"/>
                  <a:gd name="T1" fmla="*/ 2147483647 h 258"/>
                  <a:gd name="T2" fmla="*/ 2147483647 w 115"/>
                  <a:gd name="T3" fmla="*/ 2147483647 h 258"/>
                  <a:gd name="T4" fmla="*/ 2147483647 w 115"/>
                  <a:gd name="T5" fmla="*/ 2147483647 h 258"/>
                  <a:gd name="T6" fmla="*/ 2147483647 w 115"/>
                  <a:gd name="T7" fmla="*/ 2147483647 h 258"/>
                  <a:gd name="T8" fmla="*/ 2147483647 w 115"/>
                  <a:gd name="T9" fmla="*/ 2147483647 h 258"/>
                  <a:gd name="T10" fmla="*/ 2147483647 w 115"/>
                  <a:gd name="T11" fmla="*/ 0 h 258"/>
                  <a:gd name="T12" fmla="*/ 2147483647 w 115"/>
                  <a:gd name="T13" fmla="*/ 2147483647 h 258"/>
                  <a:gd name="T14" fmla="*/ 2147483647 w 115"/>
                  <a:gd name="T15" fmla="*/ 2147483647 h 258"/>
                  <a:gd name="T16" fmla="*/ 2147483647 w 115"/>
                  <a:gd name="T17" fmla="*/ 2147483647 h 258"/>
                  <a:gd name="T18" fmla="*/ 2147483647 w 115"/>
                  <a:gd name="T19" fmla="*/ 2147483647 h 258"/>
                  <a:gd name="T20" fmla="*/ 2147483647 w 115"/>
                  <a:gd name="T21" fmla="*/ 2147483647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258"/>
                  <a:gd name="T35" fmla="*/ 115 w 115"/>
                  <a:gd name="T36" fmla="*/ 258 h 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258">
                    <a:moveTo>
                      <a:pt x="0" y="256"/>
                    </a:moveTo>
                    <a:lnTo>
                      <a:pt x="3" y="42"/>
                    </a:lnTo>
                    <a:lnTo>
                      <a:pt x="6" y="19"/>
                    </a:lnTo>
                    <a:lnTo>
                      <a:pt x="10" y="7"/>
                    </a:lnTo>
                    <a:lnTo>
                      <a:pt x="24" y="1"/>
                    </a:lnTo>
                    <a:lnTo>
                      <a:pt x="60" y="0"/>
                    </a:lnTo>
                    <a:lnTo>
                      <a:pt x="88" y="1"/>
                    </a:lnTo>
                    <a:lnTo>
                      <a:pt x="105" y="7"/>
                    </a:lnTo>
                    <a:lnTo>
                      <a:pt x="112" y="18"/>
                    </a:lnTo>
                    <a:lnTo>
                      <a:pt x="115" y="36"/>
                    </a:lnTo>
                    <a:lnTo>
                      <a:pt x="115" y="258"/>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12" name="Freeform 119"/>
              <p:cNvSpPr>
                <a:spLocks/>
              </p:cNvSpPr>
              <p:nvPr/>
            </p:nvSpPr>
            <p:spPr bwMode="auto">
              <a:xfrm>
                <a:off x="6229350" y="2065338"/>
                <a:ext cx="1208088" cy="877887"/>
              </a:xfrm>
              <a:custGeom>
                <a:avLst/>
                <a:gdLst>
                  <a:gd name="T0" fmla="*/ 0 w 761"/>
                  <a:gd name="T1" fmla="*/ 2147483647 h 553"/>
                  <a:gd name="T2" fmla="*/ 0 w 761"/>
                  <a:gd name="T3" fmla="*/ 2147483647 h 553"/>
                  <a:gd name="T4" fmla="*/ 2147483647 w 761"/>
                  <a:gd name="T5" fmla="*/ 2147483647 h 553"/>
                  <a:gd name="T6" fmla="*/ 2147483647 w 761"/>
                  <a:gd name="T7" fmla="*/ 2147483647 h 553"/>
                  <a:gd name="T8" fmla="*/ 2147483647 w 761"/>
                  <a:gd name="T9" fmla="*/ 2147483647 h 553"/>
                  <a:gd name="T10" fmla="*/ 2147483647 w 761"/>
                  <a:gd name="T11" fmla="*/ 0 h 553"/>
                  <a:gd name="T12" fmla="*/ 2147483647 w 761"/>
                  <a:gd name="T13" fmla="*/ 0 h 553"/>
                  <a:gd name="T14" fmla="*/ 2147483647 w 761"/>
                  <a:gd name="T15" fmla="*/ 2147483647 h 553"/>
                  <a:gd name="T16" fmla="*/ 2147483647 w 761"/>
                  <a:gd name="T17" fmla="*/ 2147483647 h 553"/>
                  <a:gd name="T18" fmla="*/ 2147483647 w 761"/>
                  <a:gd name="T19" fmla="*/ 2147483647 h 553"/>
                  <a:gd name="T20" fmla="*/ 2147483647 w 761"/>
                  <a:gd name="T21" fmla="*/ 2147483647 h 553"/>
                  <a:gd name="T22" fmla="*/ 2147483647 w 761"/>
                  <a:gd name="T23" fmla="*/ 2147483647 h 553"/>
                  <a:gd name="T24" fmla="*/ 2147483647 w 761"/>
                  <a:gd name="T25" fmla="*/ 2147483647 h 553"/>
                  <a:gd name="T26" fmla="*/ 2147483647 w 761"/>
                  <a:gd name="T27" fmla="*/ 2147483647 h 553"/>
                  <a:gd name="T28" fmla="*/ 2147483647 w 761"/>
                  <a:gd name="T29" fmla="*/ 2147483647 h 553"/>
                  <a:gd name="T30" fmla="*/ 2147483647 w 761"/>
                  <a:gd name="T31" fmla="*/ 2147483647 h 5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1"/>
                  <a:gd name="T49" fmla="*/ 0 h 553"/>
                  <a:gd name="T50" fmla="*/ 761 w 761"/>
                  <a:gd name="T51" fmla="*/ 553 h 5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1" h="553">
                    <a:moveTo>
                      <a:pt x="0" y="264"/>
                    </a:moveTo>
                    <a:lnTo>
                      <a:pt x="0" y="36"/>
                    </a:lnTo>
                    <a:lnTo>
                      <a:pt x="8" y="18"/>
                    </a:lnTo>
                    <a:lnTo>
                      <a:pt x="27" y="7"/>
                    </a:lnTo>
                    <a:lnTo>
                      <a:pt x="47" y="7"/>
                    </a:lnTo>
                    <a:lnTo>
                      <a:pt x="692" y="0"/>
                    </a:lnTo>
                    <a:lnTo>
                      <a:pt x="716" y="0"/>
                    </a:lnTo>
                    <a:lnTo>
                      <a:pt x="743" y="4"/>
                    </a:lnTo>
                    <a:lnTo>
                      <a:pt x="752" y="12"/>
                    </a:lnTo>
                    <a:lnTo>
                      <a:pt x="761" y="24"/>
                    </a:lnTo>
                    <a:lnTo>
                      <a:pt x="761" y="511"/>
                    </a:lnTo>
                    <a:lnTo>
                      <a:pt x="761" y="525"/>
                    </a:lnTo>
                    <a:lnTo>
                      <a:pt x="753" y="538"/>
                    </a:lnTo>
                    <a:lnTo>
                      <a:pt x="743" y="547"/>
                    </a:lnTo>
                    <a:lnTo>
                      <a:pt x="734" y="553"/>
                    </a:lnTo>
                    <a:lnTo>
                      <a:pt x="425" y="553"/>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13" name="AutoShape 120"/>
              <p:cNvSpPr>
                <a:spLocks/>
              </p:cNvSpPr>
              <p:nvPr/>
            </p:nvSpPr>
            <p:spPr bwMode="auto">
              <a:xfrm>
                <a:off x="7180263" y="2232025"/>
                <a:ext cx="104775" cy="644525"/>
              </a:xfrm>
              <a:prstGeom prst="leftBrace">
                <a:avLst>
                  <a:gd name="adj1" fmla="val 51263"/>
                  <a:gd name="adj2" fmla="val 50000"/>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14" name="Text Box 121"/>
              <p:cNvSpPr txBox="1">
                <a:spLocks noChangeArrowheads="1"/>
              </p:cNvSpPr>
              <p:nvPr/>
            </p:nvSpPr>
            <p:spPr bwMode="auto">
              <a:xfrm>
                <a:off x="6989763" y="2428875"/>
                <a:ext cx="2762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cx</a:t>
                </a:r>
              </a:p>
            </p:txBody>
          </p:sp>
          <p:sp>
            <p:nvSpPr>
              <p:cNvPr id="10515" name="Freeform 122"/>
              <p:cNvSpPr>
                <a:spLocks/>
              </p:cNvSpPr>
              <p:nvPr/>
            </p:nvSpPr>
            <p:spPr bwMode="auto">
              <a:xfrm>
                <a:off x="6223000" y="2987675"/>
                <a:ext cx="1203325" cy="1682750"/>
              </a:xfrm>
              <a:custGeom>
                <a:avLst/>
                <a:gdLst>
                  <a:gd name="T0" fmla="*/ 2147483647 w 758"/>
                  <a:gd name="T1" fmla="*/ 2147483647 h 1060"/>
                  <a:gd name="T2" fmla="*/ 2147483647 w 758"/>
                  <a:gd name="T3" fmla="*/ 0 h 1060"/>
                  <a:gd name="T4" fmla="*/ 2147483647 w 758"/>
                  <a:gd name="T5" fmla="*/ 2147483647 h 1060"/>
                  <a:gd name="T6" fmla="*/ 2147483647 w 758"/>
                  <a:gd name="T7" fmla="*/ 2147483647 h 1060"/>
                  <a:gd name="T8" fmla="*/ 2147483647 w 758"/>
                  <a:gd name="T9" fmla="*/ 2147483647 h 1060"/>
                  <a:gd name="T10" fmla="*/ 2147483647 w 758"/>
                  <a:gd name="T11" fmla="*/ 2147483647 h 1060"/>
                  <a:gd name="T12" fmla="*/ 2147483647 w 758"/>
                  <a:gd name="T13" fmla="*/ 2147483647 h 1060"/>
                  <a:gd name="T14" fmla="*/ 2147483647 w 758"/>
                  <a:gd name="T15" fmla="*/ 2147483647 h 1060"/>
                  <a:gd name="T16" fmla="*/ 2147483647 w 758"/>
                  <a:gd name="T17" fmla="*/ 2147483647 h 1060"/>
                  <a:gd name="T18" fmla="*/ 2147483647 w 758"/>
                  <a:gd name="T19" fmla="*/ 2147483647 h 1060"/>
                  <a:gd name="T20" fmla="*/ 2147483647 w 758"/>
                  <a:gd name="T21" fmla="*/ 2147483647 h 1060"/>
                  <a:gd name="T22" fmla="*/ 2147483647 w 758"/>
                  <a:gd name="T23" fmla="*/ 2147483647 h 1060"/>
                  <a:gd name="T24" fmla="*/ 0 w 758"/>
                  <a:gd name="T25" fmla="*/ 2147483647 h 1060"/>
                  <a:gd name="T26" fmla="*/ 2147483647 w 758"/>
                  <a:gd name="T27" fmla="*/ 2147483647 h 10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8"/>
                  <a:gd name="T43" fmla="*/ 0 h 1060"/>
                  <a:gd name="T44" fmla="*/ 758 w 758"/>
                  <a:gd name="T45" fmla="*/ 1060 h 10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8" h="1060">
                    <a:moveTo>
                      <a:pt x="440" y="2"/>
                    </a:moveTo>
                    <a:lnTo>
                      <a:pt x="724" y="0"/>
                    </a:lnTo>
                    <a:lnTo>
                      <a:pt x="740" y="4"/>
                    </a:lnTo>
                    <a:lnTo>
                      <a:pt x="754" y="22"/>
                    </a:lnTo>
                    <a:lnTo>
                      <a:pt x="756" y="34"/>
                    </a:lnTo>
                    <a:lnTo>
                      <a:pt x="758" y="1022"/>
                    </a:lnTo>
                    <a:lnTo>
                      <a:pt x="752" y="1038"/>
                    </a:lnTo>
                    <a:lnTo>
                      <a:pt x="736" y="1056"/>
                    </a:lnTo>
                    <a:lnTo>
                      <a:pt x="720" y="1058"/>
                    </a:lnTo>
                    <a:lnTo>
                      <a:pt x="28" y="1060"/>
                    </a:lnTo>
                    <a:lnTo>
                      <a:pt x="14" y="1050"/>
                    </a:lnTo>
                    <a:lnTo>
                      <a:pt x="4" y="1040"/>
                    </a:lnTo>
                    <a:lnTo>
                      <a:pt x="0" y="1028"/>
                    </a:lnTo>
                    <a:lnTo>
                      <a:pt x="4" y="816"/>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16" name="Line 123"/>
              <p:cNvSpPr>
                <a:spLocks noChangeShapeType="1"/>
              </p:cNvSpPr>
              <p:nvPr/>
            </p:nvSpPr>
            <p:spPr bwMode="auto">
              <a:xfrm>
                <a:off x="6489700" y="4362450"/>
                <a:ext cx="158750" cy="0"/>
              </a:xfrm>
              <a:prstGeom prst="line">
                <a:avLst/>
              </a:prstGeom>
              <a:noFill/>
              <a:ln w="9525">
                <a:solidFill>
                  <a:schemeClr val="bg1"/>
                </a:solidFill>
                <a:round/>
                <a:headEnd/>
                <a:tailEnd type="triangle" w="lg" len="me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17" name="Freeform 124"/>
              <p:cNvSpPr>
                <a:spLocks/>
              </p:cNvSpPr>
              <p:nvPr/>
            </p:nvSpPr>
            <p:spPr bwMode="auto">
              <a:xfrm>
                <a:off x="5994400" y="4281488"/>
                <a:ext cx="196850" cy="388937"/>
              </a:xfrm>
              <a:custGeom>
                <a:avLst/>
                <a:gdLst>
                  <a:gd name="T0" fmla="*/ 2147483647 w 124"/>
                  <a:gd name="T1" fmla="*/ 2147483647 h 245"/>
                  <a:gd name="T2" fmla="*/ 2147483647 w 124"/>
                  <a:gd name="T3" fmla="*/ 2147483647 h 245"/>
                  <a:gd name="T4" fmla="*/ 2147483647 w 124"/>
                  <a:gd name="T5" fmla="*/ 2147483647 h 245"/>
                  <a:gd name="T6" fmla="*/ 2147483647 w 124"/>
                  <a:gd name="T7" fmla="*/ 2147483647 h 245"/>
                  <a:gd name="T8" fmla="*/ 2147483647 w 124"/>
                  <a:gd name="T9" fmla="*/ 2147483647 h 245"/>
                  <a:gd name="T10" fmla="*/ 2147483647 w 124"/>
                  <a:gd name="T11" fmla="*/ 2147483647 h 245"/>
                  <a:gd name="T12" fmla="*/ 2147483647 w 124"/>
                  <a:gd name="T13" fmla="*/ 2147483647 h 245"/>
                  <a:gd name="T14" fmla="*/ 2147483647 w 124"/>
                  <a:gd name="T15" fmla="*/ 2147483647 h 245"/>
                  <a:gd name="T16" fmla="*/ 0 w 124"/>
                  <a:gd name="T17" fmla="*/ 2147483647 h 245"/>
                  <a:gd name="T18" fmla="*/ 0 w 124"/>
                  <a:gd name="T19" fmla="*/ 0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245"/>
                  <a:gd name="T32" fmla="*/ 124 w 124"/>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245">
                    <a:moveTo>
                      <a:pt x="124" y="5"/>
                    </a:moveTo>
                    <a:lnTo>
                      <a:pt x="124" y="207"/>
                    </a:lnTo>
                    <a:lnTo>
                      <a:pt x="124" y="222"/>
                    </a:lnTo>
                    <a:lnTo>
                      <a:pt x="114" y="240"/>
                    </a:lnTo>
                    <a:lnTo>
                      <a:pt x="100" y="245"/>
                    </a:lnTo>
                    <a:lnTo>
                      <a:pt x="28" y="245"/>
                    </a:lnTo>
                    <a:lnTo>
                      <a:pt x="18" y="242"/>
                    </a:lnTo>
                    <a:lnTo>
                      <a:pt x="3" y="233"/>
                    </a:lnTo>
                    <a:lnTo>
                      <a:pt x="0" y="216"/>
                    </a:lnTo>
                    <a:lnTo>
                      <a:pt x="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18" name="Freeform 125"/>
              <p:cNvSpPr>
                <a:spLocks/>
              </p:cNvSpPr>
              <p:nvPr/>
            </p:nvSpPr>
            <p:spPr bwMode="auto">
              <a:xfrm>
                <a:off x="4770438" y="4160838"/>
                <a:ext cx="1187450" cy="520700"/>
              </a:xfrm>
              <a:custGeom>
                <a:avLst/>
                <a:gdLst>
                  <a:gd name="T0" fmla="*/ 2147483647 w 748"/>
                  <a:gd name="T1" fmla="*/ 2147483647 h 328"/>
                  <a:gd name="T2" fmla="*/ 2147483647 w 748"/>
                  <a:gd name="T3" fmla="*/ 2147483647 h 328"/>
                  <a:gd name="T4" fmla="*/ 2147483647 w 748"/>
                  <a:gd name="T5" fmla="*/ 2147483647 h 328"/>
                  <a:gd name="T6" fmla="*/ 2147483647 w 748"/>
                  <a:gd name="T7" fmla="*/ 2147483647 h 328"/>
                  <a:gd name="T8" fmla="*/ 2147483647 w 748"/>
                  <a:gd name="T9" fmla="*/ 2147483647 h 328"/>
                  <a:gd name="T10" fmla="*/ 2147483647 w 748"/>
                  <a:gd name="T11" fmla="*/ 2147483647 h 328"/>
                  <a:gd name="T12" fmla="*/ 2147483647 w 748"/>
                  <a:gd name="T13" fmla="*/ 2147483647 h 328"/>
                  <a:gd name="T14" fmla="*/ 2147483647 w 748"/>
                  <a:gd name="T15" fmla="*/ 2147483647 h 328"/>
                  <a:gd name="T16" fmla="*/ 0 w 748"/>
                  <a:gd name="T17" fmla="*/ 2147483647 h 328"/>
                  <a:gd name="T18" fmla="*/ 0 w 748"/>
                  <a:gd name="T19" fmla="*/ 2147483647 h 328"/>
                  <a:gd name="T20" fmla="*/ 2147483647 w 748"/>
                  <a:gd name="T21" fmla="*/ 2147483647 h 328"/>
                  <a:gd name="T22" fmla="*/ 2147483647 w 748"/>
                  <a:gd name="T23" fmla="*/ 2147483647 h 328"/>
                  <a:gd name="T24" fmla="*/ 2147483647 w 748"/>
                  <a:gd name="T25" fmla="*/ 2147483647 h 328"/>
                  <a:gd name="T26" fmla="*/ 2147483647 w 748"/>
                  <a:gd name="T27" fmla="*/ 2147483647 h 328"/>
                  <a:gd name="T28" fmla="*/ 2147483647 w 748"/>
                  <a:gd name="T29" fmla="*/ 2147483647 h 328"/>
                  <a:gd name="T30" fmla="*/ 2147483647 w 748"/>
                  <a:gd name="T31" fmla="*/ 2147483647 h 328"/>
                  <a:gd name="T32" fmla="*/ 2147483647 w 748"/>
                  <a:gd name="T33" fmla="*/ 0 h 3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8"/>
                  <a:gd name="T52" fmla="*/ 0 h 328"/>
                  <a:gd name="T53" fmla="*/ 748 w 748"/>
                  <a:gd name="T54" fmla="*/ 328 h 3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8" h="328">
                    <a:moveTo>
                      <a:pt x="748" y="82"/>
                    </a:moveTo>
                    <a:lnTo>
                      <a:pt x="747" y="283"/>
                    </a:lnTo>
                    <a:lnTo>
                      <a:pt x="747" y="303"/>
                    </a:lnTo>
                    <a:lnTo>
                      <a:pt x="739" y="313"/>
                    </a:lnTo>
                    <a:lnTo>
                      <a:pt x="721" y="321"/>
                    </a:lnTo>
                    <a:lnTo>
                      <a:pt x="33" y="328"/>
                    </a:lnTo>
                    <a:lnTo>
                      <a:pt x="16" y="325"/>
                    </a:lnTo>
                    <a:lnTo>
                      <a:pt x="7" y="313"/>
                    </a:lnTo>
                    <a:lnTo>
                      <a:pt x="0" y="304"/>
                    </a:lnTo>
                    <a:lnTo>
                      <a:pt x="0" y="136"/>
                    </a:lnTo>
                    <a:lnTo>
                      <a:pt x="4" y="117"/>
                    </a:lnTo>
                    <a:lnTo>
                      <a:pt x="16" y="103"/>
                    </a:lnTo>
                    <a:lnTo>
                      <a:pt x="28" y="100"/>
                    </a:lnTo>
                    <a:lnTo>
                      <a:pt x="286" y="99"/>
                    </a:lnTo>
                    <a:lnTo>
                      <a:pt x="285" y="129"/>
                    </a:lnTo>
                    <a:lnTo>
                      <a:pt x="444" y="129"/>
                    </a:lnTo>
                    <a:lnTo>
                      <a:pt x="547"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19" name="Freeform 126"/>
              <p:cNvSpPr>
                <a:spLocks/>
              </p:cNvSpPr>
              <p:nvPr/>
            </p:nvSpPr>
            <p:spPr bwMode="auto">
              <a:xfrm>
                <a:off x="4765675" y="3594100"/>
                <a:ext cx="844550" cy="723900"/>
              </a:xfrm>
              <a:custGeom>
                <a:avLst/>
                <a:gdLst>
                  <a:gd name="T0" fmla="*/ 2147483647 w 532"/>
                  <a:gd name="T1" fmla="*/ 0 h 456"/>
                  <a:gd name="T2" fmla="*/ 2147483647 w 532"/>
                  <a:gd name="T3" fmla="*/ 0 h 456"/>
                  <a:gd name="T4" fmla="*/ 2147483647 w 532"/>
                  <a:gd name="T5" fmla="*/ 2147483647 h 456"/>
                  <a:gd name="T6" fmla="*/ 2147483647 w 532"/>
                  <a:gd name="T7" fmla="*/ 2147483647 h 456"/>
                  <a:gd name="T8" fmla="*/ 2147483647 w 532"/>
                  <a:gd name="T9" fmla="*/ 2147483647 h 456"/>
                  <a:gd name="T10" fmla="*/ 0 w 532"/>
                  <a:gd name="T11" fmla="*/ 2147483647 h 456"/>
                  <a:gd name="T12" fmla="*/ 2147483647 w 532"/>
                  <a:gd name="T13" fmla="*/ 2147483647 h 456"/>
                  <a:gd name="T14" fmla="*/ 2147483647 w 532"/>
                  <a:gd name="T15" fmla="*/ 2147483647 h 456"/>
                  <a:gd name="T16" fmla="*/ 2147483647 w 532"/>
                  <a:gd name="T17" fmla="*/ 2147483647 h 456"/>
                  <a:gd name="T18" fmla="*/ 2147483647 w 532"/>
                  <a:gd name="T19" fmla="*/ 2147483647 h 456"/>
                  <a:gd name="T20" fmla="*/ 2147483647 w 532"/>
                  <a:gd name="T21" fmla="*/ 2147483647 h 456"/>
                  <a:gd name="T22" fmla="*/ 2147483647 w 532"/>
                  <a:gd name="T23" fmla="*/ 2147483647 h 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2"/>
                  <a:gd name="T37" fmla="*/ 0 h 456"/>
                  <a:gd name="T38" fmla="*/ 532 w 532"/>
                  <a:gd name="T39" fmla="*/ 456 h 4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2" h="456">
                    <a:moveTo>
                      <a:pt x="288" y="0"/>
                    </a:moveTo>
                    <a:lnTo>
                      <a:pt x="54" y="0"/>
                    </a:lnTo>
                    <a:lnTo>
                      <a:pt x="28" y="3"/>
                    </a:lnTo>
                    <a:lnTo>
                      <a:pt x="12" y="12"/>
                    </a:lnTo>
                    <a:lnTo>
                      <a:pt x="1" y="24"/>
                    </a:lnTo>
                    <a:lnTo>
                      <a:pt x="0" y="399"/>
                    </a:lnTo>
                    <a:lnTo>
                      <a:pt x="9" y="423"/>
                    </a:lnTo>
                    <a:lnTo>
                      <a:pt x="27" y="430"/>
                    </a:lnTo>
                    <a:lnTo>
                      <a:pt x="312" y="427"/>
                    </a:lnTo>
                    <a:lnTo>
                      <a:pt x="313" y="456"/>
                    </a:lnTo>
                    <a:lnTo>
                      <a:pt x="444" y="456"/>
                    </a:lnTo>
                    <a:lnTo>
                      <a:pt x="532" y="342"/>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20" name="Text Box 127"/>
              <p:cNvSpPr txBox="1">
                <a:spLocks noChangeArrowheads="1"/>
              </p:cNvSpPr>
              <p:nvPr/>
            </p:nvSpPr>
            <p:spPr bwMode="auto">
              <a:xfrm>
                <a:off x="5202238" y="4110038"/>
                <a:ext cx="3730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200u</a:t>
                </a:r>
              </a:p>
            </p:txBody>
          </p:sp>
          <p:sp>
            <p:nvSpPr>
              <p:cNvPr id="10521" name="Text Box 128"/>
              <p:cNvSpPr txBox="1">
                <a:spLocks noChangeArrowheads="1"/>
              </p:cNvSpPr>
              <p:nvPr/>
            </p:nvSpPr>
            <p:spPr bwMode="auto">
              <a:xfrm>
                <a:off x="4756150" y="3997325"/>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A</a:t>
                </a:r>
              </a:p>
            </p:txBody>
          </p:sp>
          <p:sp>
            <p:nvSpPr>
              <p:cNvPr id="10522" name="Text Box 129"/>
              <p:cNvSpPr txBox="1">
                <a:spLocks noChangeArrowheads="1"/>
              </p:cNvSpPr>
              <p:nvPr/>
            </p:nvSpPr>
            <p:spPr bwMode="auto">
              <a:xfrm>
                <a:off x="5078413" y="2084388"/>
                <a:ext cx="26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V</a:t>
                </a:r>
              </a:p>
            </p:txBody>
          </p:sp>
          <p:sp>
            <p:nvSpPr>
              <p:cNvPr id="10523" name="Text Box 130"/>
              <p:cNvSpPr txBox="1">
                <a:spLocks noChangeArrowheads="1"/>
              </p:cNvSpPr>
              <p:nvPr/>
            </p:nvSpPr>
            <p:spPr bwMode="auto">
              <a:xfrm>
                <a:off x="6826250" y="206057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b="1" smtClean="0">
                    <a:solidFill>
                      <a:srgbClr val="FFFFFF"/>
                    </a:solidFill>
                    <a:latin typeface="Arial Narrow" pitchFamily="34" charset="0"/>
                  </a:rPr>
                  <a:t>F</a:t>
                </a:r>
              </a:p>
            </p:txBody>
          </p:sp>
          <p:sp>
            <p:nvSpPr>
              <p:cNvPr id="10524" name="Freeform 131"/>
              <p:cNvSpPr>
                <a:spLocks/>
              </p:cNvSpPr>
              <p:nvPr/>
            </p:nvSpPr>
            <p:spPr bwMode="auto">
              <a:xfrm>
                <a:off x="5418138" y="2081213"/>
                <a:ext cx="547687" cy="604837"/>
              </a:xfrm>
              <a:custGeom>
                <a:avLst/>
                <a:gdLst>
                  <a:gd name="T0" fmla="*/ 2147483647 w 345"/>
                  <a:gd name="T1" fmla="*/ 2147483647 h 381"/>
                  <a:gd name="T2" fmla="*/ 2147483647 w 345"/>
                  <a:gd name="T3" fmla="*/ 2147483647 h 381"/>
                  <a:gd name="T4" fmla="*/ 2147483647 w 345"/>
                  <a:gd name="T5" fmla="*/ 2147483647 h 381"/>
                  <a:gd name="T6" fmla="*/ 2147483647 w 345"/>
                  <a:gd name="T7" fmla="*/ 0 h 381"/>
                  <a:gd name="T8" fmla="*/ 2147483647 w 345"/>
                  <a:gd name="T9" fmla="*/ 2147483647 h 381"/>
                  <a:gd name="T10" fmla="*/ 2147483647 w 345"/>
                  <a:gd name="T11" fmla="*/ 2147483647 h 381"/>
                  <a:gd name="T12" fmla="*/ 2147483647 w 345"/>
                  <a:gd name="T13" fmla="*/ 2147483647 h 381"/>
                  <a:gd name="T14" fmla="*/ 2147483647 w 345"/>
                  <a:gd name="T15" fmla="*/ 2147483647 h 381"/>
                  <a:gd name="T16" fmla="*/ 0 w 345"/>
                  <a:gd name="T17" fmla="*/ 2147483647 h 381"/>
                  <a:gd name="T18" fmla="*/ 2147483647 w 345"/>
                  <a:gd name="T19" fmla="*/ 2147483647 h 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381"/>
                  <a:gd name="T32" fmla="*/ 345 w 345"/>
                  <a:gd name="T33" fmla="*/ 381 h 3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381">
                    <a:moveTo>
                      <a:pt x="343" y="254"/>
                    </a:moveTo>
                    <a:lnTo>
                      <a:pt x="345" y="27"/>
                    </a:lnTo>
                    <a:lnTo>
                      <a:pt x="339" y="11"/>
                    </a:lnTo>
                    <a:lnTo>
                      <a:pt x="324" y="0"/>
                    </a:lnTo>
                    <a:lnTo>
                      <a:pt x="45" y="2"/>
                    </a:lnTo>
                    <a:lnTo>
                      <a:pt x="24" y="2"/>
                    </a:lnTo>
                    <a:lnTo>
                      <a:pt x="6" y="12"/>
                    </a:lnTo>
                    <a:lnTo>
                      <a:pt x="1" y="30"/>
                    </a:lnTo>
                    <a:lnTo>
                      <a:pt x="0" y="318"/>
                    </a:lnTo>
                    <a:lnTo>
                      <a:pt x="60" y="381"/>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25" name="Rectangle 132"/>
              <p:cNvSpPr>
                <a:spLocks noChangeArrowheads="1"/>
              </p:cNvSpPr>
              <p:nvPr/>
            </p:nvSpPr>
            <p:spPr bwMode="auto">
              <a:xfrm>
                <a:off x="4813300" y="2303463"/>
                <a:ext cx="142875" cy="373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26" name="Line 133"/>
              <p:cNvSpPr>
                <a:spLocks noChangeShapeType="1"/>
              </p:cNvSpPr>
              <p:nvPr/>
            </p:nvSpPr>
            <p:spPr bwMode="auto">
              <a:xfrm>
                <a:off x="4814888" y="2476500"/>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27" name="Line 134"/>
              <p:cNvSpPr>
                <a:spLocks noChangeShapeType="1"/>
              </p:cNvSpPr>
              <p:nvPr/>
            </p:nvSpPr>
            <p:spPr bwMode="auto">
              <a:xfrm>
                <a:off x="4811713" y="244157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28" name="Line 135"/>
              <p:cNvSpPr>
                <a:spLocks noChangeShapeType="1"/>
              </p:cNvSpPr>
              <p:nvPr/>
            </p:nvSpPr>
            <p:spPr bwMode="auto">
              <a:xfrm>
                <a:off x="4814888" y="2368550"/>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29" name="Line 136"/>
              <p:cNvSpPr>
                <a:spLocks noChangeShapeType="1"/>
              </p:cNvSpPr>
              <p:nvPr/>
            </p:nvSpPr>
            <p:spPr bwMode="auto">
              <a:xfrm>
                <a:off x="4811713" y="233362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30" name="Line 137"/>
              <p:cNvSpPr>
                <a:spLocks noChangeShapeType="1"/>
              </p:cNvSpPr>
              <p:nvPr/>
            </p:nvSpPr>
            <p:spPr bwMode="auto">
              <a:xfrm>
                <a:off x="4811713" y="240347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31" name="Freeform 138"/>
              <p:cNvSpPr>
                <a:spLocks/>
              </p:cNvSpPr>
              <p:nvPr/>
            </p:nvSpPr>
            <p:spPr bwMode="auto">
              <a:xfrm>
                <a:off x="4765675" y="2082800"/>
                <a:ext cx="727075" cy="1473200"/>
              </a:xfrm>
              <a:custGeom>
                <a:avLst/>
                <a:gdLst>
                  <a:gd name="T0" fmla="*/ 2147483647 w 458"/>
                  <a:gd name="T1" fmla="*/ 2147483647 h 928"/>
                  <a:gd name="T2" fmla="*/ 2147483647 w 458"/>
                  <a:gd name="T3" fmla="*/ 2147483647 h 928"/>
                  <a:gd name="T4" fmla="*/ 2147483647 w 458"/>
                  <a:gd name="T5" fmla="*/ 2147483647 h 928"/>
                  <a:gd name="T6" fmla="*/ 2147483647 w 458"/>
                  <a:gd name="T7" fmla="*/ 2147483647 h 928"/>
                  <a:gd name="T8" fmla="*/ 2147483647 w 458"/>
                  <a:gd name="T9" fmla="*/ 2147483647 h 928"/>
                  <a:gd name="T10" fmla="*/ 2147483647 w 458"/>
                  <a:gd name="T11" fmla="*/ 0 h 928"/>
                  <a:gd name="T12" fmla="*/ 2147483647 w 458"/>
                  <a:gd name="T13" fmla="*/ 0 h 928"/>
                  <a:gd name="T14" fmla="*/ 2147483647 w 458"/>
                  <a:gd name="T15" fmla="*/ 2147483647 h 928"/>
                  <a:gd name="T16" fmla="*/ 2147483647 w 458"/>
                  <a:gd name="T17" fmla="*/ 2147483647 h 928"/>
                  <a:gd name="T18" fmla="*/ 2147483647 w 458"/>
                  <a:gd name="T19" fmla="*/ 2147483647 h 928"/>
                  <a:gd name="T20" fmla="*/ 2147483647 w 458"/>
                  <a:gd name="T21" fmla="*/ 2147483647 h 928"/>
                  <a:gd name="T22" fmla="*/ 2147483647 w 458"/>
                  <a:gd name="T23" fmla="*/ 2147483647 h 928"/>
                  <a:gd name="T24" fmla="*/ 2147483647 w 458"/>
                  <a:gd name="T25" fmla="*/ 2147483647 h 928"/>
                  <a:gd name="T26" fmla="*/ 2147483647 w 458"/>
                  <a:gd name="T27" fmla="*/ 2147483647 h 928"/>
                  <a:gd name="T28" fmla="*/ 2147483647 w 458"/>
                  <a:gd name="T29" fmla="*/ 2147483647 h 928"/>
                  <a:gd name="T30" fmla="*/ 2147483647 w 458"/>
                  <a:gd name="T31" fmla="*/ 2147483647 h 928"/>
                  <a:gd name="T32" fmla="*/ 0 w 458"/>
                  <a:gd name="T33" fmla="*/ 2147483647 h 928"/>
                  <a:gd name="T34" fmla="*/ 0 w 458"/>
                  <a:gd name="T35" fmla="*/ 2147483647 h 928"/>
                  <a:gd name="T36" fmla="*/ 2147483647 w 458"/>
                  <a:gd name="T37" fmla="*/ 2147483647 h 928"/>
                  <a:gd name="T38" fmla="*/ 2147483647 w 458"/>
                  <a:gd name="T39" fmla="*/ 2147483647 h 928"/>
                  <a:gd name="T40" fmla="*/ 2147483647 w 458"/>
                  <a:gd name="T41" fmla="*/ 2147483647 h 9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8"/>
                  <a:gd name="T64" fmla="*/ 0 h 928"/>
                  <a:gd name="T65" fmla="*/ 458 w 458"/>
                  <a:gd name="T66" fmla="*/ 928 h 9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8" h="928">
                    <a:moveTo>
                      <a:pt x="458" y="396"/>
                    </a:moveTo>
                    <a:lnTo>
                      <a:pt x="390" y="328"/>
                    </a:lnTo>
                    <a:lnTo>
                      <a:pt x="392" y="44"/>
                    </a:lnTo>
                    <a:lnTo>
                      <a:pt x="390" y="22"/>
                    </a:lnTo>
                    <a:lnTo>
                      <a:pt x="378" y="6"/>
                    </a:lnTo>
                    <a:lnTo>
                      <a:pt x="358" y="0"/>
                    </a:lnTo>
                    <a:lnTo>
                      <a:pt x="176" y="0"/>
                    </a:lnTo>
                    <a:lnTo>
                      <a:pt x="162" y="6"/>
                    </a:lnTo>
                    <a:lnTo>
                      <a:pt x="150" y="14"/>
                    </a:lnTo>
                    <a:lnTo>
                      <a:pt x="146" y="512"/>
                    </a:lnTo>
                    <a:lnTo>
                      <a:pt x="140" y="540"/>
                    </a:lnTo>
                    <a:lnTo>
                      <a:pt x="128" y="554"/>
                    </a:lnTo>
                    <a:lnTo>
                      <a:pt x="36" y="558"/>
                    </a:lnTo>
                    <a:lnTo>
                      <a:pt x="24" y="560"/>
                    </a:lnTo>
                    <a:lnTo>
                      <a:pt x="12" y="570"/>
                    </a:lnTo>
                    <a:lnTo>
                      <a:pt x="2" y="578"/>
                    </a:lnTo>
                    <a:lnTo>
                      <a:pt x="0" y="882"/>
                    </a:lnTo>
                    <a:lnTo>
                      <a:pt x="0" y="904"/>
                    </a:lnTo>
                    <a:lnTo>
                      <a:pt x="10" y="920"/>
                    </a:lnTo>
                    <a:lnTo>
                      <a:pt x="28" y="928"/>
                    </a:lnTo>
                    <a:lnTo>
                      <a:pt x="282" y="926"/>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32" name="Text Box 139"/>
              <p:cNvSpPr txBox="1">
                <a:spLocks noChangeArrowheads="1"/>
              </p:cNvSpPr>
              <p:nvPr/>
            </p:nvSpPr>
            <p:spPr bwMode="auto">
              <a:xfrm>
                <a:off x="4725988" y="2038350"/>
                <a:ext cx="320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b="1" smtClean="0">
                    <a:solidFill>
                      <a:srgbClr val="FFFFFF"/>
                    </a:solidFill>
                    <a:latin typeface="Arial Narrow" pitchFamily="34" charset="0"/>
                  </a:rPr>
                  <a:t>DC</a:t>
                </a:r>
              </a:p>
            </p:txBody>
          </p:sp>
          <p:sp>
            <p:nvSpPr>
              <p:cNvPr id="10533" name="Text Box 140"/>
              <p:cNvSpPr txBox="1">
                <a:spLocks noChangeArrowheads="1"/>
              </p:cNvSpPr>
              <p:nvPr/>
            </p:nvSpPr>
            <p:spPr bwMode="auto">
              <a:xfrm>
                <a:off x="4719638" y="2668588"/>
                <a:ext cx="320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b="1" smtClean="0">
                    <a:solidFill>
                      <a:srgbClr val="FFFFFF"/>
                    </a:solidFill>
                    <a:latin typeface="Arial Narrow" pitchFamily="34" charset="0"/>
                  </a:rPr>
                  <a:t>AC</a:t>
                </a:r>
              </a:p>
            </p:txBody>
          </p:sp>
          <p:sp>
            <p:nvSpPr>
              <p:cNvPr id="10534" name="Freeform 141"/>
              <p:cNvSpPr>
                <a:spLocks/>
              </p:cNvSpPr>
              <p:nvPr/>
            </p:nvSpPr>
            <p:spPr bwMode="auto">
              <a:xfrm>
                <a:off x="4795838" y="2855913"/>
                <a:ext cx="165100" cy="46037"/>
              </a:xfrm>
              <a:custGeom>
                <a:avLst/>
                <a:gdLst>
                  <a:gd name="T0" fmla="*/ 0 w 104"/>
                  <a:gd name="T1" fmla="*/ 2147483647 h 29"/>
                  <a:gd name="T2" fmla="*/ 2147483647 w 104"/>
                  <a:gd name="T3" fmla="*/ 2147483647 h 29"/>
                  <a:gd name="T4" fmla="*/ 2147483647 w 104"/>
                  <a:gd name="T5" fmla="*/ 2147483647 h 29"/>
                  <a:gd name="T6" fmla="*/ 2147483647 w 104"/>
                  <a:gd name="T7" fmla="*/ 2147483647 h 29"/>
                  <a:gd name="T8" fmla="*/ 2147483647 w 104"/>
                  <a:gd name="T9" fmla="*/ 2147483647 h 29"/>
                  <a:gd name="T10" fmla="*/ 0 60000 65536"/>
                  <a:gd name="T11" fmla="*/ 0 60000 65536"/>
                  <a:gd name="T12" fmla="*/ 0 60000 65536"/>
                  <a:gd name="T13" fmla="*/ 0 60000 65536"/>
                  <a:gd name="T14" fmla="*/ 0 60000 65536"/>
                  <a:gd name="T15" fmla="*/ 0 w 104"/>
                  <a:gd name="T16" fmla="*/ 0 h 29"/>
                  <a:gd name="T17" fmla="*/ 104 w 104"/>
                  <a:gd name="T18" fmla="*/ 29 h 29"/>
                </a:gdLst>
                <a:ahLst/>
                <a:cxnLst>
                  <a:cxn ang="T10">
                    <a:pos x="T0" y="T1"/>
                  </a:cxn>
                  <a:cxn ang="T11">
                    <a:pos x="T2" y="T3"/>
                  </a:cxn>
                  <a:cxn ang="T12">
                    <a:pos x="T4" y="T5"/>
                  </a:cxn>
                  <a:cxn ang="T13">
                    <a:pos x="T6" y="T7"/>
                  </a:cxn>
                  <a:cxn ang="T14">
                    <a:pos x="T8" y="T9"/>
                  </a:cxn>
                </a:cxnLst>
                <a:rect l="T15" t="T16" r="T17" b="T18"/>
                <a:pathLst>
                  <a:path w="104" h="29">
                    <a:moveTo>
                      <a:pt x="0" y="7"/>
                    </a:moveTo>
                    <a:cubicBezTo>
                      <a:pt x="5" y="10"/>
                      <a:pt x="20" y="27"/>
                      <a:pt x="30" y="28"/>
                    </a:cubicBezTo>
                    <a:cubicBezTo>
                      <a:pt x="40" y="29"/>
                      <a:pt x="50" y="20"/>
                      <a:pt x="59" y="16"/>
                    </a:cubicBezTo>
                    <a:cubicBezTo>
                      <a:pt x="68" y="12"/>
                      <a:pt x="76" y="0"/>
                      <a:pt x="83" y="1"/>
                    </a:cubicBezTo>
                    <a:cubicBezTo>
                      <a:pt x="90" y="2"/>
                      <a:pt x="99" y="10"/>
                      <a:pt x="104" y="22"/>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35" name="Freeform 142"/>
              <p:cNvSpPr>
                <a:spLocks/>
              </p:cNvSpPr>
              <p:nvPr/>
            </p:nvSpPr>
            <p:spPr bwMode="auto">
              <a:xfrm>
                <a:off x="5524500" y="3028950"/>
                <a:ext cx="231775" cy="201613"/>
              </a:xfrm>
              <a:custGeom>
                <a:avLst/>
                <a:gdLst>
                  <a:gd name="T0" fmla="*/ 0 w 146"/>
                  <a:gd name="T1" fmla="*/ 2147483647 h 127"/>
                  <a:gd name="T2" fmla="*/ 2147483647 w 146"/>
                  <a:gd name="T3" fmla="*/ 2147483647 h 127"/>
                  <a:gd name="T4" fmla="*/ 2147483647 w 146"/>
                  <a:gd name="T5" fmla="*/ 2147483647 h 127"/>
                  <a:gd name="T6" fmla="*/ 2147483647 w 146"/>
                  <a:gd name="T7" fmla="*/ 2147483647 h 127"/>
                  <a:gd name="T8" fmla="*/ 2147483647 w 146"/>
                  <a:gd name="T9" fmla="*/ 2147483647 h 127"/>
                  <a:gd name="T10" fmla="*/ 0 w 146"/>
                  <a:gd name="T11" fmla="*/ 2147483647 h 127"/>
                  <a:gd name="T12" fmla="*/ 0 60000 65536"/>
                  <a:gd name="T13" fmla="*/ 0 60000 65536"/>
                  <a:gd name="T14" fmla="*/ 0 60000 65536"/>
                  <a:gd name="T15" fmla="*/ 0 60000 65536"/>
                  <a:gd name="T16" fmla="*/ 0 60000 65536"/>
                  <a:gd name="T17" fmla="*/ 0 60000 65536"/>
                  <a:gd name="T18" fmla="*/ 0 w 146"/>
                  <a:gd name="T19" fmla="*/ 0 h 127"/>
                  <a:gd name="T20" fmla="*/ 146 w 146"/>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146" h="127">
                    <a:moveTo>
                      <a:pt x="0" y="17"/>
                    </a:moveTo>
                    <a:cubicBezTo>
                      <a:pt x="8" y="0"/>
                      <a:pt x="95" y="11"/>
                      <a:pt x="119" y="21"/>
                    </a:cubicBezTo>
                    <a:cubicBezTo>
                      <a:pt x="143" y="31"/>
                      <a:pt x="146" y="61"/>
                      <a:pt x="144" y="78"/>
                    </a:cubicBezTo>
                    <a:cubicBezTo>
                      <a:pt x="142" y="95"/>
                      <a:pt x="123" y="117"/>
                      <a:pt x="108" y="122"/>
                    </a:cubicBezTo>
                    <a:cubicBezTo>
                      <a:pt x="93" y="127"/>
                      <a:pt x="72" y="125"/>
                      <a:pt x="54" y="108"/>
                    </a:cubicBezTo>
                    <a:cubicBezTo>
                      <a:pt x="36" y="91"/>
                      <a:pt x="11" y="36"/>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50000"/>
                  </a:spcBef>
                </a:pPr>
                <a:endParaRPr lang="en-US" sz="1800" smtClean="0">
                  <a:solidFill>
                    <a:srgbClr val="000000"/>
                  </a:solidFill>
                  <a:latin typeface="Times New Roman" pitchFamily="18" charset="0"/>
                </a:endParaRPr>
              </a:p>
            </p:txBody>
          </p:sp>
          <p:sp>
            <p:nvSpPr>
              <p:cNvPr id="10536" name="Line 143"/>
              <p:cNvSpPr>
                <a:spLocks noChangeShapeType="1"/>
              </p:cNvSpPr>
              <p:nvPr/>
            </p:nvSpPr>
            <p:spPr bwMode="auto">
              <a:xfrm>
                <a:off x="4822825" y="2222500"/>
                <a:ext cx="119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37" name="Line 144"/>
              <p:cNvSpPr>
                <a:spLocks noChangeShapeType="1"/>
              </p:cNvSpPr>
              <p:nvPr/>
            </p:nvSpPr>
            <p:spPr bwMode="auto">
              <a:xfrm>
                <a:off x="4822825" y="2263775"/>
                <a:ext cx="1190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38" name="Text Box 145"/>
              <p:cNvSpPr txBox="1">
                <a:spLocks noChangeArrowheads="1"/>
              </p:cNvSpPr>
              <p:nvPr/>
            </p:nvSpPr>
            <p:spPr bwMode="auto">
              <a:xfrm>
                <a:off x="5651500" y="4311650"/>
                <a:ext cx="3603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NPN</a:t>
                </a:r>
              </a:p>
            </p:txBody>
          </p:sp>
          <p:sp>
            <p:nvSpPr>
              <p:cNvPr id="10539" name="Text Box 146"/>
              <p:cNvSpPr txBox="1">
                <a:spLocks noChangeArrowheads="1"/>
              </p:cNvSpPr>
              <p:nvPr/>
            </p:nvSpPr>
            <p:spPr bwMode="auto">
              <a:xfrm>
                <a:off x="4751388" y="4476750"/>
                <a:ext cx="2397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E</a:t>
                </a:r>
              </a:p>
            </p:txBody>
          </p:sp>
          <p:sp>
            <p:nvSpPr>
              <p:cNvPr id="10540" name="Text Box 147"/>
              <p:cNvSpPr txBox="1">
                <a:spLocks noChangeArrowheads="1"/>
              </p:cNvSpPr>
              <p:nvPr/>
            </p:nvSpPr>
            <p:spPr bwMode="auto">
              <a:xfrm>
                <a:off x="4867275" y="4476750"/>
                <a:ext cx="244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B</a:t>
                </a:r>
              </a:p>
            </p:txBody>
          </p:sp>
          <p:sp>
            <p:nvSpPr>
              <p:cNvPr id="10541" name="Text Box 149"/>
              <p:cNvSpPr txBox="1">
                <a:spLocks noChangeArrowheads="1"/>
              </p:cNvSpPr>
              <p:nvPr/>
            </p:nvSpPr>
            <p:spPr bwMode="auto">
              <a:xfrm>
                <a:off x="4983163" y="4476750"/>
                <a:ext cx="244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C</a:t>
                </a:r>
              </a:p>
            </p:txBody>
          </p:sp>
          <p:sp>
            <p:nvSpPr>
              <p:cNvPr id="10542" name="Text Box 150"/>
              <p:cNvSpPr txBox="1">
                <a:spLocks noChangeArrowheads="1"/>
              </p:cNvSpPr>
              <p:nvPr/>
            </p:nvSpPr>
            <p:spPr bwMode="auto">
              <a:xfrm>
                <a:off x="5106988" y="4475163"/>
                <a:ext cx="2397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E</a:t>
                </a:r>
              </a:p>
            </p:txBody>
          </p:sp>
          <p:sp>
            <p:nvSpPr>
              <p:cNvPr id="10543" name="AutoShape 151"/>
              <p:cNvSpPr>
                <a:spLocks noChangeArrowheads="1"/>
              </p:cNvSpPr>
              <p:nvPr/>
            </p:nvSpPr>
            <p:spPr bwMode="auto">
              <a:xfrm>
                <a:off x="6248400" y="4394200"/>
                <a:ext cx="122238" cy="50800"/>
              </a:xfrm>
              <a:prstGeom prst="triangle">
                <a:avLst>
                  <a:gd name="adj" fmla="val 50000"/>
                </a:avLst>
              </a:prstGeom>
              <a:solidFill>
                <a:srgbClr val="FFFFFF"/>
              </a:solidFill>
              <a:ln w="9525">
                <a:solidFill>
                  <a:srgbClr val="FFFFFF"/>
                </a:solidFill>
                <a:miter lim="800000"/>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44" name="AutoShape 152"/>
              <p:cNvSpPr>
                <a:spLocks noChangeArrowheads="1"/>
              </p:cNvSpPr>
              <p:nvPr/>
            </p:nvSpPr>
            <p:spPr bwMode="auto">
              <a:xfrm flipV="1">
                <a:off x="6248400" y="4486275"/>
                <a:ext cx="122238" cy="50800"/>
              </a:xfrm>
              <a:prstGeom prst="triangle">
                <a:avLst>
                  <a:gd name="adj" fmla="val 50000"/>
                </a:avLst>
              </a:prstGeom>
              <a:solidFill>
                <a:srgbClr val="FFFFFF"/>
              </a:solidFill>
              <a:ln w="9525">
                <a:solidFill>
                  <a:srgbClr val="FFFFFF"/>
                </a:solidFill>
                <a:miter lim="800000"/>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45" name="Freeform 153"/>
              <p:cNvSpPr>
                <a:spLocks/>
              </p:cNvSpPr>
              <p:nvPr/>
            </p:nvSpPr>
            <p:spPr bwMode="auto">
              <a:xfrm>
                <a:off x="4610100" y="4683125"/>
                <a:ext cx="2984500" cy="155575"/>
              </a:xfrm>
              <a:custGeom>
                <a:avLst/>
                <a:gdLst>
                  <a:gd name="T0" fmla="*/ 0 w 1880"/>
                  <a:gd name="T1" fmla="*/ 2147483647 h 98"/>
                  <a:gd name="T2" fmla="*/ 2147483647 w 1880"/>
                  <a:gd name="T3" fmla="*/ 2147483647 h 98"/>
                  <a:gd name="T4" fmla="*/ 2147483647 w 1880"/>
                  <a:gd name="T5" fmla="*/ 2147483647 h 98"/>
                  <a:gd name="T6" fmla="*/ 2147483647 w 1880"/>
                  <a:gd name="T7" fmla="*/ 2147483647 h 98"/>
                  <a:gd name="T8" fmla="*/ 2147483647 w 1880"/>
                  <a:gd name="T9" fmla="*/ 2147483647 h 98"/>
                  <a:gd name="T10" fmla="*/ 2147483647 w 1880"/>
                  <a:gd name="T11" fmla="*/ 2147483647 h 98"/>
                  <a:gd name="T12" fmla="*/ 2147483647 w 1880"/>
                  <a:gd name="T13" fmla="*/ 2147483647 h 98"/>
                  <a:gd name="T14" fmla="*/ 2147483647 w 1880"/>
                  <a:gd name="T15" fmla="*/ 2147483647 h 98"/>
                  <a:gd name="T16" fmla="*/ 2147483647 w 1880"/>
                  <a:gd name="T17" fmla="*/ 2147483647 h 98"/>
                  <a:gd name="T18" fmla="*/ 2147483647 w 1880"/>
                  <a:gd name="T19" fmla="*/ 2147483647 h 98"/>
                  <a:gd name="T20" fmla="*/ 2147483647 w 1880"/>
                  <a:gd name="T21" fmla="*/ 2147483647 h 98"/>
                  <a:gd name="T22" fmla="*/ 2147483647 w 1880"/>
                  <a:gd name="T23" fmla="*/ 2147483647 h 98"/>
                  <a:gd name="T24" fmla="*/ 2147483647 w 1880"/>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0"/>
                  <a:gd name="T40" fmla="*/ 0 h 98"/>
                  <a:gd name="T41" fmla="*/ 1880 w 1880"/>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0" h="98">
                    <a:moveTo>
                      <a:pt x="0" y="6"/>
                    </a:moveTo>
                    <a:lnTo>
                      <a:pt x="24" y="30"/>
                    </a:lnTo>
                    <a:lnTo>
                      <a:pt x="62" y="56"/>
                    </a:lnTo>
                    <a:lnTo>
                      <a:pt x="96" y="74"/>
                    </a:lnTo>
                    <a:lnTo>
                      <a:pt x="130" y="86"/>
                    </a:lnTo>
                    <a:lnTo>
                      <a:pt x="188" y="94"/>
                    </a:lnTo>
                    <a:lnTo>
                      <a:pt x="212" y="98"/>
                    </a:lnTo>
                    <a:lnTo>
                      <a:pt x="1694" y="86"/>
                    </a:lnTo>
                    <a:lnTo>
                      <a:pt x="1740" y="82"/>
                    </a:lnTo>
                    <a:lnTo>
                      <a:pt x="1774" y="70"/>
                    </a:lnTo>
                    <a:lnTo>
                      <a:pt x="1824" y="44"/>
                    </a:lnTo>
                    <a:lnTo>
                      <a:pt x="1856" y="22"/>
                    </a:lnTo>
                    <a:lnTo>
                      <a:pt x="188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46" name="Freeform 154"/>
              <p:cNvSpPr>
                <a:spLocks/>
              </p:cNvSpPr>
              <p:nvPr/>
            </p:nvSpPr>
            <p:spPr bwMode="auto">
              <a:xfrm>
                <a:off x="5029200" y="5499100"/>
                <a:ext cx="266700" cy="123825"/>
              </a:xfrm>
              <a:custGeom>
                <a:avLst/>
                <a:gdLst>
                  <a:gd name="T0" fmla="*/ 0 w 168"/>
                  <a:gd name="T1" fmla="*/ 0 h 78"/>
                  <a:gd name="T2" fmla="*/ 0 w 168"/>
                  <a:gd name="T3" fmla="*/ 2147483647 h 78"/>
                  <a:gd name="T4" fmla="*/ 2147483647 w 168"/>
                  <a:gd name="T5" fmla="*/ 2147483647 h 78"/>
                  <a:gd name="T6" fmla="*/ 0 60000 65536"/>
                  <a:gd name="T7" fmla="*/ 0 60000 65536"/>
                  <a:gd name="T8" fmla="*/ 0 60000 65536"/>
                  <a:gd name="T9" fmla="*/ 0 w 168"/>
                  <a:gd name="T10" fmla="*/ 0 h 78"/>
                  <a:gd name="T11" fmla="*/ 168 w 168"/>
                  <a:gd name="T12" fmla="*/ 78 h 78"/>
                </a:gdLst>
                <a:ahLst/>
                <a:cxnLst>
                  <a:cxn ang="T6">
                    <a:pos x="T0" y="T1"/>
                  </a:cxn>
                  <a:cxn ang="T7">
                    <a:pos x="T2" y="T3"/>
                  </a:cxn>
                  <a:cxn ang="T8">
                    <a:pos x="T4" y="T5"/>
                  </a:cxn>
                </a:cxnLst>
                <a:rect l="T9" t="T10" r="T11" b="T12"/>
                <a:pathLst>
                  <a:path w="168" h="78">
                    <a:moveTo>
                      <a:pt x="0" y="0"/>
                    </a:moveTo>
                    <a:lnTo>
                      <a:pt x="0" y="78"/>
                    </a:lnTo>
                    <a:lnTo>
                      <a:pt x="168" y="78"/>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47" name="Line 155"/>
              <p:cNvSpPr>
                <a:spLocks noChangeShapeType="1"/>
              </p:cNvSpPr>
              <p:nvPr/>
            </p:nvSpPr>
            <p:spPr bwMode="auto">
              <a:xfrm>
                <a:off x="5461000" y="5619750"/>
                <a:ext cx="5048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48" name="Line 156"/>
              <p:cNvSpPr>
                <a:spLocks noChangeShapeType="1"/>
              </p:cNvSpPr>
              <p:nvPr/>
            </p:nvSpPr>
            <p:spPr bwMode="auto">
              <a:xfrm>
                <a:off x="6213475" y="5619750"/>
                <a:ext cx="444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49" name="Freeform 157"/>
              <p:cNvSpPr>
                <a:spLocks/>
              </p:cNvSpPr>
              <p:nvPr/>
            </p:nvSpPr>
            <p:spPr bwMode="auto">
              <a:xfrm>
                <a:off x="6956425" y="5495925"/>
                <a:ext cx="215900" cy="114300"/>
              </a:xfrm>
              <a:custGeom>
                <a:avLst/>
                <a:gdLst>
                  <a:gd name="T0" fmla="*/ 2147483647 w 136"/>
                  <a:gd name="T1" fmla="*/ 0 h 72"/>
                  <a:gd name="T2" fmla="*/ 2147483647 w 136"/>
                  <a:gd name="T3" fmla="*/ 2147483647 h 72"/>
                  <a:gd name="T4" fmla="*/ 0 w 136"/>
                  <a:gd name="T5" fmla="*/ 2147483647 h 72"/>
                  <a:gd name="T6" fmla="*/ 0 60000 65536"/>
                  <a:gd name="T7" fmla="*/ 0 60000 65536"/>
                  <a:gd name="T8" fmla="*/ 0 60000 65536"/>
                  <a:gd name="T9" fmla="*/ 0 w 136"/>
                  <a:gd name="T10" fmla="*/ 0 h 72"/>
                  <a:gd name="T11" fmla="*/ 136 w 136"/>
                  <a:gd name="T12" fmla="*/ 72 h 72"/>
                </a:gdLst>
                <a:ahLst/>
                <a:cxnLst>
                  <a:cxn ang="T6">
                    <a:pos x="T0" y="T1"/>
                  </a:cxn>
                  <a:cxn ang="T7">
                    <a:pos x="T2" y="T3"/>
                  </a:cxn>
                  <a:cxn ang="T8">
                    <a:pos x="T4" y="T5"/>
                  </a:cxn>
                </a:cxnLst>
                <a:rect l="T9" t="T10" r="T11" b="T12"/>
                <a:pathLst>
                  <a:path w="136" h="72">
                    <a:moveTo>
                      <a:pt x="136" y="0"/>
                    </a:moveTo>
                    <a:lnTo>
                      <a:pt x="136" y="72"/>
                    </a:lnTo>
                    <a:lnTo>
                      <a:pt x="0" y="72"/>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50" name="Line 158"/>
              <p:cNvSpPr>
                <a:spLocks noChangeShapeType="1"/>
              </p:cNvSpPr>
              <p:nvPr/>
            </p:nvSpPr>
            <p:spPr bwMode="auto">
              <a:xfrm>
                <a:off x="5743575" y="5492750"/>
                <a:ext cx="0" cy="127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51" name="Line 159"/>
              <p:cNvSpPr>
                <a:spLocks noChangeShapeType="1"/>
              </p:cNvSpPr>
              <p:nvPr/>
            </p:nvSpPr>
            <p:spPr bwMode="auto">
              <a:xfrm>
                <a:off x="6461125" y="5492750"/>
                <a:ext cx="0" cy="127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52" name="Freeform 160"/>
              <p:cNvSpPr>
                <a:spLocks/>
              </p:cNvSpPr>
              <p:nvPr/>
            </p:nvSpPr>
            <p:spPr bwMode="auto">
              <a:xfrm>
                <a:off x="6797675" y="4994275"/>
                <a:ext cx="123825" cy="295275"/>
              </a:xfrm>
              <a:custGeom>
                <a:avLst/>
                <a:gdLst>
                  <a:gd name="T0" fmla="*/ 2147483647 w 78"/>
                  <a:gd name="T1" fmla="*/ 0 h 186"/>
                  <a:gd name="T2" fmla="*/ 2147483647 w 78"/>
                  <a:gd name="T3" fmla="*/ 0 h 186"/>
                  <a:gd name="T4" fmla="*/ 2147483647 w 78"/>
                  <a:gd name="T5" fmla="*/ 2147483647 h 186"/>
                  <a:gd name="T6" fmla="*/ 2147483647 w 78"/>
                  <a:gd name="T7" fmla="*/ 2147483647 h 186"/>
                  <a:gd name="T8" fmla="*/ 0 w 78"/>
                  <a:gd name="T9" fmla="*/ 2147483647 h 186"/>
                  <a:gd name="T10" fmla="*/ 2147483647 w 78"/>
                  <a:gd name="T11" fmla="*/ 2147483647 h 186"/>
                  <a:gd name="T12" fmla="*/ 2147483647 w 78"/>
                  <a:gd name="T13" fmla="*/ 2147483647 h 186"/>
                  <a:gd name="T14" fmla="*/ 2147483647 w 78"/>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86"/>
                  <a:gd name="T26" fmla="*/ 78 w 78"/>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86">
                    <a:moveTo>
                      <a:pt x="78" y="0"/>
                    </a:moveTo>
                    <a:lnTo>
                      <a:pt x="32" y="0"/>
                    </a:lnTo>
                    <a:lnTo>
                      <a:pt x="10" y="96"/>
                    </a:lnTo>
                    <a:lnTo>
                      <a:pt x="28" y="96"/>
                    </a:lnTo>
                    <a:lnTo>
                      <a:pt x="0" y="186"/>
                    </a:lnTo>
                    <a:lnTo>
                      <a:pt x="70" y="70"/>
                    </a:lnTo>
                    <a:lnTo>
                      <a:pt x="44" y="70"/>
                    </a:lnTo>
                    <a:lnTo>
                      <a:pt x="78" y="0"/>
                    </a:lnTo>
                    <a:close/>
                  </a:path>
                </a:pathLst>
              </a:custGeom>
              <a:solidFill>
                <a:srgbClr val="FF0000"/>
              </a:solidFill>
              <a:ln w="9525">
                <a:solidFill>
                  <a:srgbClr val="FF0000"/>
                </a:solidFill>
                <a:round/>
                <a:headEnd/>
                <a:tailEnd/>
              </a:ln>
            </p:spPr>
            <p:txBody>
              <a:bodyPr/>
              <a:lstStyle/>
              <a:p>
                <a:pPr>
                  <a:spcBef>
                    <a:spcPct val="50000"/>
                  </a:spcBef>
                </a:pPr>
                <a:endParaRPr lang="en-US" sz="1800" smtClean="0">
                  <a:solidFill>
                    <a:srgbClr val="000000"/>
                  </a:solidFill>
                  <a:latin typeface="Times New Roman" pitchFamily="18" charset="0"/>
                </a:endParaRPr>
              </a:p>
            </p:txBody>
          </p:sp>
          <p:sp>
            <p:nvSpPr>
              <p:cNvPr id="10553" name="Line 161"/>
              <p:cNvSpPr>
                <a:spLocks noChangeShapeType="1"/>
              </p:cNvSpPr>
              <p:nvPr/>
            </p:nvSpPr>
            <p:spPr bwMode="auto">
              <a:xfrm>
                <a:off x="4927600" y="4841875"/>
                <a:ext cx="3175" cy="31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54" name="Freeform 162"/>
              <p:cNvSpPr>
                <a:spLocks/>
              </p:cNvSpPr>
              <p:nvPr/>
            </p:nvSpPr>
            <p:spPr bwMode="auto">
              <a:xfrm>
                <a:off x="4933950" y="5407025"/>
                <a:ext cx="2343150" cy="774700"/>
              </a:xfrm>
              <a:custGeom>
                <a:avLst/>
                <a:gdLst>
                  <a:gd name="T0" fmla="*/ 0 w 1476"/>
                  <a:gd name="T1" fmla="*/ 2147483647 h 488"/>
                  <a:gd name="T2" fmla="*/ 0 w 1476"/>
                  <a:gd name="T3" fmla="*/ 2147483647 h 488"/>
                  <a:gd name="T4" fmla="*/ 0 w 1476"/>
                  <a:gd name="T5" fmla="*/ 2147483647 h 488"/>
                  <a:gd name="T6" fmla="*/ 2147483647 w 1476"/>
                  <a:gd name="T7" fmla="*/ 2147483647 h 488"/>
                  <a:gd name="T8" fmla="*/ 2147483647 w 1476"/>
                  <a:gd name="T9" fmla="*/ 2147483647 h 488"/>
                  <a:gd name="T10" fmla="*/ 2147483647 w 1476"/>
                  <a:gd name="T11" fmla="*/ 2147483647 h 488"/>
                  <a:gd name="T12" fmla="*/ 2147483647 w 1476"/>
                  <a:gd name="T13" fmla="*/ 2147483647 h 488"/>
                  <a:gd name="T14" fmla="*/ 2147483647 w 1476"/>
                  <a:gd name="T15" fmla="*/ 2147483647 h 488"/>
                  <a:gd name="T16" fmla="*/ 2147483647 w 1476"/>
                  <a:gd name="T17" fmla="*/ 2147483647 h 488"/>
                  <a:gd name="T18" fmla="*/ 2147483647 w 1476"/>
                  <a:gd name="T19" fmla="*/ 2147483647 h 488"/>
                  <a:gd name="T20" fmla="*/ 2147483647 w 1476"/>
                  <a:gd name="T21" fmla="*/ 2147483647 h 488"/>
                  <a:gd name="T22" fmla="*/ 2147483647 w 1476"/>
                  <a:gd name="T23" fmla="*/ 0 h 4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6"/>
                  <a:gd name="T37" fmla="*/ 0 h 488"/>
                  <a:gd name="T38" fmla="*/ 1476 w 1476"/>
                  <a:gd name="T39" fmla="*/ 488 h 4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6" h="488">
                    <a:moveTo>
                      <a:pt x="0" y="6"/>
                    </a:moveTo>
                    <a:lnTo>
                      <a:pt x="0" y="388"/>
                    </a:lnTo>
                    <a:lnTo>
                      <a:pt x="0" y="422"/>
                    </a:lnTo>
                    <a:lnTo>
                      <a:pt x="6" y="450"/>
                    </a:lnTo>
                    <a:lnTo>
                      <a:pt x="28" y="470"/>
                    </a:lnTo>
                    <a:lnTo>
                      <a:pt x="54" y="488"/>
                    </a:lnTo>
                    <a:lnTo>
                      <a:pt x="86" y="488"/>
                    </a:lnTo>
                    <a:lnTo>
                      <a:pt x="1398" y="482"/>
                    </a:lnTo>
                    <a:lnTo>
                      <a:pt x="1432" y="478"/>
                    </a:lnTo>
                    <a:lnTo>
                      <a:pt x="1456" y="458"/>
                    </a:lnTo>
                    <a:lnTo>
                      <a:pt x="1476" y="424"/>
                    </a:lnTo>
                    <a:lnTo>
                      <a:pt x="1476"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55" name="Line 163"/>
              <p:cNvSpPr>
                <a:spLocks noChangeShapeType="1"/>
              </p:cNvSpPr>
              <p:nvPr/>
            </p:nvSpPr>
            <p:spPr bwMode="auto">
              <a:xfrm flipH="1">
                <a:off x="7273925" y="4822825"/>
                <a:ext cx="3175" cy="323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56" name="Text Box 164"/>
              <p:cNvSpPr txBox="1">
                <a:spLocks noChangeArrowheads="1"/>
              </p:cNvSpPr>
              <p:nvPr/>
            </p:nvSpPr>
            <p:spPr bwMode="auto">
              <a:xfrm>
                <a:off x="5213350" y="5513388"/>
                <a:ext cx="322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 b="1" smtClean="0">
                    <a:solidFill>
                      <a:srgbClr val="FFFFFF"/>
                    </a:solidFill>
                    <a:latin typeface="Arial Narrow" pitchFamily="34" charset="0"/>
                  </a:rPr>
                  <a:t>10A</a:t>
                </a:r>
              </a:p>
              <a:p>
                <a:pPr algn="ctr" eaLnBrk="1" hangingPunct="1">
                  <a:spcBef>
                    <a:spcPct val="0"/>
                  </a:spcBef>
                  <a:buFontTx/>
                  <a:buNone/>
                </a:pPr>
                <a:r>
                  <a:rPr lang="en-US" altLang="en-US" sz="600" b="1" smtClean="0">
                    <a:solidFill>
                      <a:srgbClr val="FFFFFF"/>
                    </a:solidFill>
                    <a:latin typeface="Arial Narrow" pitchFamily="34" charset="0"/>
                  </a:rPr>
                  <a:t>MAX</a:t>
                </a:r>
              </a:p>
            </p:txBody>
          </p:sp>
          <p:sp>
            <p:nvSpPr>
              <p:cNvPr id="10557" name="Text Box 165"/>
              <p:cNvSpPr txBox="1">
                <a:spLocks noChangeArrowheads="1"/>
              </p:cNvSpPr>
              <p:nvPr/>
            </p:nvSpPr>
            <p:spPr bwMode="auto">
              <a:xfrm>
                <a:off x="5899150" y="5516563"/>
                <a:ext cx="38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 b="1" smtClean="0">
                    <a:solidFill>
                      <a:srgbClr val="FFFFFF"/>
                    </a:solidFill>
                    <a:latin typeface="Arial Narrow" pitchFamily="34" charset="0"/>
                  </a:rPr>
                  <a:t>200mA</a:t>
                </a:r>
              </a:p>
              <a:p>
                <a:pPr algn="ctr" eaLnBrk="1" hangingPunct="1">
                  <a:spcBef>
                    <a:spcPct val="0"/>
                  </a:spcBef>
                  <a:buFontTx/>
                  <a:buNone/>
                </a:pPr>
                <a:r>
                  <a:rPr lang="en-US" altLang="en-US" sz="600" b="1" smtClean="0">
                    <a:solidFill>
                      <a:srgbClr val="FFFFFF"/>
                    </a:solidFill>
                    <a:latin typeface="Arial Narrow" pitchFamily="34" charset="0"/>
                  </a:rPr>
                  <a:t>MAX</a:t>
                </a:r>
              </a:p>
            </p:txBody>
          </p:sp>
          <p:sp>
            <p:nvSpPr>
              <p:cNvPr id="10558" name="Text Box 166"/>
              <p:cNvSpPr txBox="1">
                <a:spLocks noChangeArrowheads="1"/>
              </p:cNvSpPr>
              <p:nvPr/>
            </p:nvSpPr>
            <p:spPr bwMode="auto">
              <a:xfrm>
                <a:off x="6591300" y="5491163"/>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 b="1" smtClean="0">
                    <a:solidFill>
                      <a:srgbClr val="FFFFFF"/>
                    </a:solidFill>
                    <a:latin typeface="Arial Narrow" pitchFamily="34" charset="0"/>
                  </a:rPr>
                  <a:t>DC1000V</a:t>
                </a:r>
              </a:p>
              <a:p>
                <a:pPr algn="ctr" eaLnBrk="1" hangingPunct="1">
                  <a:spcBef>
                    <a:spcPct val="0"/>
                  </a:spcBef>
                  <a:buFontTx/>
                  <a:buNone/>
                </a:pPr>
                <a:r>
                  <a:rPr lang="en-US" altLang="en-US" sz="600" b="1" smtClean="0">
                    <a:solidFill>
                      <a:srgbClr val="FFFFFF"/>
                    </a:solidFill>
                    <a:latin typeface="Arial Narrow" pitchFamily="34" charset="0"/>
                  </a:rPr>
                  <a:t>AC700V</a:t>
                </a:r>
              </a:p>
              <a:p>
                <a:pPr algn="ctr" eaLnBrk="1" hangingPunct="1">
                  <a:spcBef>
                    <a:spcPct val="0"/>
                  </a:spcBef>
                  <a:buFontTx/>
                  <a:buNone/>
                </a:pPr>
                <a:r>
                  <a:rPr lang="en-US" altLang="en-US" sz="600" b="1" smtClean="0">
                    <a:solidFill>
                      <a:srgbClr val="FFFFFF"/>
                    </a:solidFill>
                    <a:latin typeface="Arial Narrow" pitchFamily="34" charset="0"/>
                  </a:rPr>
                  <a:t>MAX</a:t>
                </a:r>
              </a:p>
            </p:txBody>
          </p:sp>
          <p:sp>
            <p:nvSpPr>
              <p:cNvPr id="10559" name="Text Box 167"/>
              <p:cNvSpPr txBox="1">
                <a:spLocks noChangeArrowheads="1"/>
              </p:cNvSpPr>
              <p:nvPr/>
            </p:nvSpPr>
            <p:spPr bwMode="auto">
              <a:xfrm>
                <a:off x="6959600" y="5586413"/>
                <a:ext cx="382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 b="1" smtClean="0">
                    <a:solidFill>
                      <a:srgbClr val="FFFFFF"/>
                    </a:solidFill>
                    <a:latin typeface="Arial Narrow" pitchFamily="34" charset="0"/>
                  </a:rPr>
                  <a:t>LOGIC</a:t>
                </a:r>
              </a:p>
              <a:p>
                <a:pPr algn="ctr" eaLnBrk="1" hangingPunct="1">
                  <a:spcBef>
                    <a:spcPct val="0"/>
                  </a:spcBef>
                  <a:buFontTx/>
                  <a:buNone/>
                </a:pPr>
                <a:r>
                  <a:rPr lang="en-US" altLang="en-US" sz="600" b="1" smtClean="0">
                    <a:solidFill>
                      <a:srgbClr val="FFFFFF"/>
                    </a:solidFill>
                    <a:latin typeface="Arial Narrow" pitchFamily="34" charset="0"/>
                  </a:rPr>
                  <a:t>(+)</a:t>
                </a:r>
              </a:p>
            </p:txBody>
          </p:sp>
          <p:sp>
            <p:nvSpPr>
              <p:cNvPr id="10560" name="AutoShape 168"/>
              <p:cNvSpPr>
                <a:spLocks noChangeArrowheads="1"/>
              </p:cNvSpPr>
              <p:nvPr/>
            </p:nvSpPr>
            <p:spPr bwMode="auto">
              <a:xfrm>
                <a:off x="6731000" y="5391150"/>
                <a:ext cx="150813" cy="130175"/>
              </a:xfrm>
              <a:prstGeom prst="triangle">
                <a:avLst>
                  <a:gd name="adj" fmla="val 50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900" b="1" smtClean="0">
                    <a:solidFill>
                      <a:srgbClr val="FFFFFF"/>
                    </a:solidFill>
                  </a:rPr>
                  <a:t>!</a:t>
                </a:r>
              </a:p>
            </p:txBody>
          </p:sp>
          <p:sp>
            <p:nvSpPr>
              <p:cNvPr id="10561" name="AutoShape 169"/>
              <p:cNvSpPr>
                <a:spLocks noChangeArrowheads="1"/>
              </p:cNvSpPr>
              <p:nvPr/>
            </p:nvSpPr>
            <p:spPr bwMode="auto">
              <a:xfrm>
                <a:off x="6029325" y="5394325"/>
                <a:ext cx="150813" cy="130175"/>
              </a:xfrm>
              <a:prstGeom prst="triangle">
                <a:avLst>
                  <a:gd name="adj" fmla="val 50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900" b="1" smtClean="0">
                    <a:solidFill>
                      <a:srgbClr val="FFFFFF"/>
                    </a:solidFill>
                  </a:rPr>
                  <a:t>!</a:t>
                </a:r>
              </a:p>
            </p:txBody>
          </p:sp>
          <p:sp>
            <p:nvSpPr>
              <p:cNvPr id="10562" name="AutoShape 170"/>
              <p:cNvSpPr>
                <a:spLocks noChangeArrowheads="1"/>
              </p:cNvSpPr>
              <p:nvPr/>
            </p:nvSpPr>
            <p:spPr bwMode="auto">
              <a:xfrm>
                <a:off x="5305425" y="5397500"/>
                <a:ext cx="150813" cy="130175"/>
              </a:xfrm>
              <a:prstGeom prst="triangle">
                <a:avLst>
                  <a:gd name="adj" fmla="val 50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900" b="1" smtClean="0">
                    <a:solidFill>
                      <a:srgbClr val="FFFFFF"/>
                    </a:solidFill>
                  </a:rPr>
                  <a:t>!</a:t>
                </a:r>
              </a:p>
            </p:txBody>
          </p:sp>
          <p:sp>
            <p:nvSpPr>
              <p:cNvPr id="10563" name="Text Box 171"/>
              <p:cNvSpPr txBox="1">
                <a:spLocks noChangeArrowheads="1"/>
              </p:cNvSpPr>
              <p:nvPr/>
            </p:nvSpPr>
            <p:spPr bwMode="auto">
              <a:xfrm>
                <a:off x="6816725" y="4818063"/>
                <a:ext cx="538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V</a:t>
                </a:r>
                <a:r>
                  <a:rPr lang="en-US" altLang="en-US" sz="1200" b="1" smtClean="0">
                    <a:solidFill>
                      <a:srgbClr val="FFFFFF"/>
                    </a:solidFill>
                    <a:latin typeface="Symbol" pitchFamily="18" charset="2"/>
                  </a:rPr>
                  <a:t>W</a:t>
                </a:r>
                <a:r>
                  <a:rPr lang="en-US" altLang="en-US" sz="1200" b="1" smtClean="0">
                    <a:solidFill>
                      <a:srgbClr val="FFFFFF"/>
                    </a:solidFill>
                    <a:latin typeface="Arial Narrow" pitchFamily="34" charset="0"/>
                  </a:rPr>
                  <a:t>Hz</a:t>
                </a:r>
              </a:p>
            </p:txBody>
          </p:sp>
          <p:sp>
            <p:nvSpPr>
              <p:cNvPr id="10564" name="Line 172"/>
              <p:cNvSpPr>
                <a:spLocks noChangeShapeType="1"/>
              </p:cNvSpPr>
              <p:nvPr/>
            </p:nvSpPr>
            <p:spPr bwMode="auto">
              <a:xfrm>
                <a:off x="6635750" y="4318000"/>
                <a:ext cx="0" cy="730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65" name="Line 173"/>
              <p:cNvSpPr>
                <a:spLocks noChangeShapeType="1"/>
              </p:cNvSpPr>
              <p:nvPr/>
            </p:nvSpPr>
            <p:spPr bwMode="auto">
              <a:xfrm>
                <a:off x="6632575" y="4359275"/>
                <a:ext cx="381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66" name="Text Box 174"/>
              <p:cNvSpPr txBox="1">
                <a:spLocks noChangeArrowheads="1"/>
              </p:cNvSpPr>
              <p:nvPr/>
            </p:nvSpPr>
            <p:spPr bwMode="auto">
              <a:xfrm>
                <a:off x="5237163" y="4429125"/>
                <a:ext cx="365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b="1" smtClean="0">
                    <a:solidFill>
                      <a:srgbClr val="FFFFFF"/>
                    </a:solidFill>
                    <a:latin typeface="Arial Narrow" pitchFamily="34" charset="0"/>
                  </a:rPr>
                  <a:t>H</a:t>
                </a:r>
                <a:r>
                  <a:rPr lang="en-US" altLang="en-US" sz="800" b="1" smtClean="0">
                    <a:solidFill>
                      <a:srgbClr val="FFFFFF"/>
                    </a:solidFill>
                    <a:latin typeface="Arial Narrow" pitchFamily="34" charset="0"/>
                  </a:rPr>
                  <a:t>FE</a:t>
                </a:r>
              </a:p>
            </p:txBody>
          </p:sp>
          <p:sp>
            <p:nvSpPr>
              <p:cNvPr id="10567" name="Text Box 175"/>
              <p:cNvSpPr txBox="1">
                <a:spLocks noChangeArrowheads="1"/>
              </p:cNvSpPr>
              <p:nvPr/>
            </p:nvSpPr>
            <p:spPr bwMode="auto">
              <a:xfrm>
                <a:off x="7067550" y="4262438"/>
                <a:ext cx="360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smtClean="0">
                    <a:solidFill>
                      <a:srgbClr val="FFFFFF"/>
                    </a:solidFill>
                    <a:latin typeface="Symbol" pitchFamily="18" charset="2"/>
                  </a:rPr>
                  <a:t>W</a:t>
                </a:r>
              </a:p>
            </p:txBody>
          </p:sp>
          <p:sp>
            <p:nvSpPr>
              <p:cNvPr id="10568" name="Text Box 176"/>
              <p:cNvSpPr txBox="1">
                <a:spLocks noChangeArrowheads="1"/>
              </p:cNvSpPr>
              <p:nvPr/>
            </p:nvSpPr>
            <p:spPr bwMode="auto">
              <a:xfrm>
                <a:off x="6215063" y="5586413"/>
                <a:ext cx="4857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 b="1" smtClean="0">
                    <a:solidFill>
                      <a:srgbClr val="FFFFFF"/>
                    </a:solidFill>
                    <a:latin typeface="Arial Narrow" pitchFamily="34" charset="0"/>
                  </a:rPr>
                  <a:t>500V MAX</a:t>
                </a:r>
              </a:p>
            </p:txBody>
          </p:sp>
          <p:sp>
            <p:nvSpPr>
              <p:cNvPr id="10569" name="Line 177"/>
              <p:cNvSpPr>
                <a:spLocks noChangeShapeType="1"/>
              </p:cNvSpPr>
              <p:nvPr/>
            </p:nvSpPr>
            <p:spPr bwMode="auto">
              <a:xfrm>
                <a:off x="6408738" y="5770563"/>
                <a:ext cx="1111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70" name="Line 178"/>
              <p:cNvSpPr>
                <a:spLocks noChangeShapeType="1"/>
              </p:cNvSpPr>
              <p:nvPr/>
            </p:nvSpPr>
            <p:spPr bwMode="auto">
              <a:xfrm>
                <a:off x="6432550" y="5794375"/>
                <a:ext cx="635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71" name="Line 179"/>
              <p:cNvSpPr>
                <a:spLocks noChangeShapeType="1"/>
              </p:cNvSpPr>
              <p:nvPr/>
            </p:nvSpPr>
            <p:spPr bwMode="auto">
              <a:xfrm>
                <a:off x="6446838" y="5813425"/>
                <a:ext cx="25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72" name="Line 180"/>
              <p:cNvSpPr>
                <a:spLocks noChangeShapeType="1"/>
              </p:cNvSpPr>
              <p:nvPr/>
            </p:nvSpPr>
            <p:spPr bwMode="auto">
              <a:xfrm>
                <a:off x="6462713" y="5738813"/>
                <a:ext cx="0" cy="285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73" name="Line 181"/>
              <p:cNvSpPr>
                <a:spLocks noChangeShapeType="1"/>
              </p:cNvSpPr>
              <p:nvPr/>
            </p:nvSpPr>
            <p:spPr bwMode="auto">
              <a:xfrm flipH="1">
                <a:off x="4552950" y="6167438"/>
                <a:ext cx="298450" cy="155575"/>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74" name="Line 182"/>
              <p:cNvSpPr>
                <a:spLocks noChangeShapeType="1"/>
              </p:cNvSpPr>
              <p:nvPr/>
            </p:nvSpPr>
            <p:spPr bwMode="auto">
              <a:xfrm flipH="1">
                <a:off x="4691063" y="6238875"/>
                <a:ext cx="180975" cy="166688"/>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75" name="Rectangle 183"/>
              <p:cNvSpPr>
                <a:spLocks noChangeArrowheads="1"/>
              </p:cNvSpPr>
              <p:nvPr/>
            </p:nvSpPr>
            <p:spPr bwMode="auto">
              <a:xfrm>
                <a:off x="4822825" y="4403725"/>
                <a:ext cx="447675" cy="95250"/>
              </a:xfrm>
              <a:prstGeom prst="rect">
                <a:avLst/>
              </a:prstGeom>
              <a:noFill/>
              <a:ln w="9525">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76" name="Oval 184"/>
              <p:cNvSpPr>
                <a:spLocks noChangeArrowheads="1"/>
              </p:cNvSpPr>
              <p:nvPr/>
            </p:nvSpPr>
            <p:spPr bwMode="auto">
              <a:xfrm>
                <a:off x="4903788" y="2863850"/>
                <a:ext cx="438150" cy="361950"/>
              </a:xfrm>
              <a:prstGeom prst="ellipse">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77" name="Freeform 185"/>
              <p:cNvSpPr>
                <a:spLocks/>
              </p:cNvSpPr>
              <p:nvPr/>
            </p:nvSpPr>
            <p:spPr bwMode="auto">
              <a:xfrm>
                <a:off x="7170738" y="5273675"/>
                <a:ext cx="1666875" cy="819150"/>
              </a:xfrm>
              <a:custGeom>
                <a:avLst/>
                <a:gdLst>
                  <a:gd name="T0" fmla="*/ 0 w 1050"/>
                  <a:gd name="T1" fmla="*/ 0 h 516"/>
                  <a:gd name="T2" fmla="*/ 2147483647 w 1050"/>
                  <a:gd name="T3" fmla="*/ 2147483647 h 516"/>
                  <a:gd name="T4" fmla="*/ 2147483647 w 1050"/>
                  <a:gd name="T5" fmla="*/ 2147483647 h 516"/>
                  <a:gd name="T6" fmla="*/ 2147483647 w 1050"/>
                  <a:gd name="T7" fmla="*/ 2147483647 h 516"/>
                  <a:gd name="T8" fmla="*/ 2147483647 w 1050"/>
                  <a:gd name="T9" fmla="*/ 2147483647 h 516"/>
                  <a:gd name="T10" fmla="*/ 2147483647 w 1050"/>
                  <a:gd name="T11" fmla="*/ 2147483647 h 516"/>
                  <a:gd name="T12" fmla="*/ 2147483647 w 1050"/>
                  <a:gd name="T13" fmla="*/ 2147483647 h 516"/>
                  <a:gd name="T14" fmla="*/ 2147483647 w 1050"/>
                  <a:gd name="T15" fmla="*/ 2147483647 h 516"/>
                  <a:gd name="T16" fmla="*/ 0 60000 65536"/>
                  <a:gd name="T17" fmla="*/ 0 60000 65536"/>
                  <a:gd name="T18" fmla="*/ 0 60000 65536"/>
                  <a:gd name="T19" fmla="*/ 0 60000 65536"/>
                  <a:gd name="T20" fmla="*/ 0 60000 65536"/>
                  <a:gd name="T21" fmla="*/ 0 60000 65536"/>
                  <a:gd name="T22" fmla="*/ 0 60000 65536"/>
                  <a:gd name="T23" fmla="*/ 0 60000 65536"/>
                  <a:gd name="T24" fmla="*/ 0 w 1050"/>
                  <a:gd name="T25" fmla="*/ 0 h 516"/>
                  <a:gd name="T26" fmla="*/ 1050 w 1050"/>
                  <a:gd name="T27" fmla="*/ 516 h 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0" h="516">
                    <a:moveTo>
                      <a:pt x="0" y="0"/>
                    </a:moveTo>
                    <a:cubicBezTo>
                      <a:pt x="53" y="18"/>
                      <a:pt x="118" y="18"/>
                      <a:pt x="174" y="24"/>
                    </a:cubicBezTo>
                    <a:cubicBezTo>
                      <a:pt x="213" y="37"/>
                      <a:pt x="248" y="56"/>
                      <a:pt x="288" y="66"/>
                    </a:cubicBezTo>
                    <a:cubicBezTo>
                      <a:pt x="324" y="90"/>
                      <a:pt x="367" y="88"/>
                      <a:pt x="396" y="126"/>
                    </a:cubicBezTo>
                    <a:cubicBezTo>
                      <a:pt x="428" y="167"/>
                      <a:pt x="444" y="209"/>
                      <a:pt x="468" y="252"/>
                    </a:cubicBezTo>
                    <a:cubicBezTo>
                      <a:pt x="515" y="337"/>
                      <a:pt x="587" y="407"/>
                      <a:pt x="672" y="450"/>
                    </a:cubicBezTo>
                    <a:cubicBezTo>
                      <a:pt x="731" y="480"/>
                      <a:pt x="809" y="506"/>
                      <a:pt x="876" y="510"/>
                    </a:cubicBezTo>
                    <a:cubicBezTo>
                      <a:pt x="934" y="513"/>
                      <a:pt x="1050" y="516"/>
                      <a:pt x="1050" y="516"/>
                    </a:cubicBezTo>
                  </a:path>
                </a:pathLst>
              </a:custGeom>
              <a:noFill/>
              <a:ln w="7620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78" name="Freeform 186"/>
              <p:cNvSpPr>
                <a:spLocks/>
              </p:cNvSpPr>
              <p:nvPr/>
            </p:nvSpPr>
            <p:spPr bwMode="auto">
              <a:xfrm flipH="1">
                <a:off x="4770438" y="5273675"/>
                <a:ext cx="1666875" cy="819150"/>
              </a:xfrm>
              <a:custGeom>
                <a:avLst/>
                <a:gdLst>
                  <a:gd name="T0" fmla="*/ 0 w 1050"/>
                  <a:gd name="T1" fmla="*/ 0 h 516"/>
                  <a:gd name="T2" fmla="*/ 2147483647 w 1050"/>
                  <a:gd name="T3" fmla="*/ 2147483647 h 516"/>
                  <a:gd name="T4" fmla="*/ 2147483647 w 1050"/>
                  <a:gd name="T5" fmla="*/ 2147483647 h 516"/>
                  <a:gd name="T6" fmla="*/ 2147483647 w 1050"/>
                  <a:gd name="T7" fmla="*/ 2147483647 h 516"/>
                  <a:gd name="T8" fmla="*/ 2147483647 w 1050"/>
                  <a:gd name="T9" fmla="*/ 2147483647 h 516"/>
                  <a:gd name="T10" fmla="*/ 2147483647 w 1050"/>
                  <a:gd name="T11" fmla="*/ 2147483647 h 516"/>
                  <a:gd name="T12" fmla="*/ 2147483647 w 1050"/>
                  <a:gd name="T13" fmla="*/ 2147483647 h 516"/>
                  <a:gd name="T14" fmla="*/ 2147483647 w 1050"/>
                  <a:gd name="T15" fmla="*/ 2147483647 h 516"/>
                  <a:gd name="T16" fmla="*/ 0 60000 65536"/>
                  <a:gd name="T17" fmla="*/ 0 60000 65536"/>
                  <a:gd name="T18" fmla="*/ 0 60000 65536"/>
                  <a:gd name="T19" fmla="*/ 0 60000 65536"/>
                  <a:gd name="T20" fmla="*/ 0 60000 65536"/>
                  <a:gd name="T21" fmla="*/ 0 60000 65536"/>
                  <a:gd name="T22" fmla="*/ 0 60000 65536"/>
                  <a:gd name="T23" fmla="*/ 0 60000 65536"/>
                  <a:gd name="T24" fmla="*/ 0 w 1050"/>
                  <a:gd name="T25" fmla="*/ 0 h 516"/>
                  <a:gd name="T26" fmla="*/ 1050 w 1050"/>
                  <a:gd name="T27" fmla="*/ 516 h 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0" h="516">
                    <a:moveTo>
                      <a:pt x="0" y="0"/>
                    </a:moveTo>
                    <a:cubicBezTo>
                      <a:pt x="53" y="18"/>
                      <a:pt x="118" y="18"/>
                      <a:pt x="174" y="24"/>
                    </a:cubicBezTo>
                    <a:cubicBezTo>
                      <a:pt x="213" y="37"/>
                      <a:pt x="248" y="56"/>
                      <a:pt x="288" y="66"/>
                    </a:cubicBezTo>
                    <a:cubicBezTo>
                      <a:pt x="324" y="90"/>
                      <a:pt x="367" y="88"/>
                      <a:pt x="396" y="126"/>
                    </a:cubicBezTo>
                    <a:cubicBezTo>
                      <a:pt x="428" y="167"/>
                      <a:pt x="444" y="209"/>
                      <a:pt x="468" y="252"/>
                    </a:cubicBezTo>
                    <a:cubicBezTo>
                      <a:pt x="515" y="337"/>
                      <a:pt x="587" y="407"/>
                      <a:pt x="672" y="450"/>
                    </a:cubicBezTo>
                    <a:cubicBezTo>
                      <a:pt x="731" y="480"/>
                      <a:pt x="809" y="506"/>
                      <a:pt x="876" y="510"/>
                    </a:cubicBezTo>
                    <a:cubicBezTo>
                      <a:pt x="934" y="513"/>
                      <a:pt x="1050" y="516"/>
                      <a:pt x="1050" y="516"/>
                    </a:cubicBezTo>
                  </a:path>
                </a:pathLst>
              </a:custGeom>
              <a:noFill/>
              <a:ln w="76200" cmpd="sng">
                <a:pattFill prst="dkDnDiag">
                  <a:fgClr>
                    <a:schemeClr val="tx1"/>
                  </a:fgClr>
                  <a:bgClr>
                    <a:srgbClr val="FFFFFF"/>
                  </a:bgClr>
                </a:patt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579" name="Oval 187"/>
              <p:cNvSpPr>
                <a:spLocks noChangeArrowheads="1"/>
              </p:cNvSpPr>
              <p:nvPr/>
            </p:nvSpPr>
            <p:spPr bwMode="auto">
              <a:xfrm>
                <a:off x="4637088" y="1987550"/>
                <a:ext cx="438150" cy="361950"/>
              </a:xfrm>
              <a:prstGeom prst="ellipse">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80" name="Oval 188"/>
              <p:cNvSpPr>
                <a:spLocks noChangeArrowheads="1"/>
              </p:cNvSpPr>
              <p:nvPr/>
            </p:nvSpPr>
            <p:spPr bwMode="auto">
              <a:xfrm>
                <a:off x="5862638" y="2097088"/>
                <a:ext cx="438150" cy="361950"/>
              </a:xfrm>
              <a:prstGeom prst="ellipse">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81" name="Oval 6"/>
              <p:cNvSpPr>
                <a:spLocks noChangeArrowheads="1"/>
              </p:cNvSpPr>
              <p:nvPr/>
            </p:nvSpPr>
            <p:spPr bwMode="auto">
              <a:xfrm>
                <a:off x="7088188" y="5194300"/>
                <a:ext cx="174625" cy="165100"/>
              </a:xfrm>
              <a:prstGeom prst="ellipse">
                <a:avLst/>
              </a:prstGeom>
              <a:solidFill>
                <a:srgbClr val="FF3300"/>
              </a:solidFill>
              <a:ln w="9525">
                <a:solidFill>
                  <a:srgbClr val="FF330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582" name="Oval 8"/>
              <p:cNvSpPr>
                <a:spLocks noChangeArrowheads="1"/>
              </p:cNvSpPr>
              <p:nvPr/>
            </p:nvSpPr>
            <p:spPr bwMode="auto">
              <a:xfrm>
                <a:off x="6370638" y="5197475"/>
                <a:ext cx="177800" cy="16827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pic>
            <p:nvPicPr>
              <p:cNvPr id="10583" name="Picture 189" descr="DMM"/>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33617" t="13148" r="41534" b="75626"/>
              <a:stretch>
                <a:fillRect/>
              </a:stretch>
            </p:blipFill>
            <p:spPr bwMode="auto">
              <a:xfrm>
                <a:off x="5402263" y="1054100"/>
                <a:ext cx="14398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 name="Rectangle 347"/>
            <p:cNvSpPr/>
            <p:nvPr/>
          </p:nvSpPr>
          <p:spPr bwMode="auto">
            <a:xfrm>
              <a:off x="747824" y="843517"/>
              <a:ext cx="2668772" cy="1158949"/>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spcBef>
                  <a:spcPct val="50000"/>
                </a:spcBef>
              </a:pPr>
              <a:endParaRPr lang="en-US" sz="1800" smtClean="0">
                <a:solidFill>
                  <a:srgbClr val="000000"/>
                </a:solidFill>
                <a:latin typeface="Times New Roman" pitchFamily="18" charset="0"/>
              </a:endParaRPr>
            </a:p>
          </p:txBody>
        </p:sp>
        <p:sp>
          <p:nvSpPr>
            <p:cNvPr id="345" name="Rectangle 2"/>
            <p:cNvSpPr txBox="1">
              <a:spLocks noChangeArrowheads="1"/>
            </p:cNvSpPr>
            <p:nvPr/>
          </p:nvSpPr>
          <p:spPr bwMode="auto">
            <a:xfrm>
              <a:off x="1486467" y="1047569"/>
              <a:ext cx="1858201" cy="923330"/>
            </a:xfrm>
            <a:prstGeom prst="rect">
              <a:avLst/>
            </a:prstGeom>
            <a:solidFill>
              <a:schemeClr val="bg1"/>
            </a:solidFill>
            <a:ln>
              <a:noFill/>
            </a:ln>
          </p:spPr>
          <p:txBody>
            <a:bodyPr vert="horz" wrap="none" lIns="91440" tIns="45720" rIns="91440" bIns="45720" numCol="1" anchor="t" anchorCtr="0" compatLnSpc="1">
              <a:prstTxWarp prst="textNoShape">
                <a:avLst/>
              </a:prstTxWarp>
              <a:spAutoFit/>
            </a:bodyPr>
            <a:lstStyle>
              <a:lvl1pPr marL="914400" indent="-914400" algn="l" rtl="0" eaLnBrk="0" fontAlgn="base" hangingPunct="0">
                <a:spcBef>
                  <a:spcPct val="0"/>
                </a:spcBef>
                <a:spcAft>
                  <a:spcPct val="0"/>
                </a:spcAft>
                <a:defRPr sz="2800">
                  <a:solidFill>
                    <a:schemeClr val="tx2"/>
                  </a:solidFill>
                  <a:latin typeface="+mj-lt"/>
                  <a:ea typeface="+mj-ea"/>
                  <a:cs typeface="+mj-cs"/>
                </a:defRPr>
              </a:lvl1pPr>
              <a:lvl2pPr marL="914400" indent="-914400" algn="l" rtl="0" eaLnBrk="0" fontAlgn="base" hangingPunct="0">
                <a:spcBef>
                  <a:spcPct val="0"/>
                </a:spcBef>
                <a:spcAft>
                  <a:spcPct val="0"/>
                </a:spcAft>
                <a:defRPr sz="2800">
                  <a:solidFill>
                    <a:schemeClr val="tx2"/>
                  </a:solidFill>
                  <a:latin typeface="Times New Roman" pitchFamily="18" charset="0"/>
                </a:defRPr>
              </a:lvl2pPr>
              <a:lvl3pPr marL="914400" indent="-914400" algn="l" rtl="0" eaLnBrk="0" fontAlgn="base" hangingPunct="0">
                <a:spcBef>
                  <a:spcPct val="0"/>
                </a:spcBef>
                <a:spcAft>
                  <a:spcPct val="0"/>
                </a:spcAft>
                <a:defRPr sz="2800">
                  <a:solidFill>
                    <a:schemeClr val="tx2"/>
                  </a:solidFill>
                  <a:latin typeface="Times New Roman" pitchFamily="18" charset="0"/>
                </a:defRPr>
              </a:lvl3pPr>
              <a:lvl4pPr marL="914400" indent="-914400" algn="l" rtl="0" eaLnBrk="0" fontAlgn="base" hangingPunct="0">
                <a:spcBef>
                  <a:spcPct val="0"/>
                </a:spcBef>
                <a:spcAft>
                  <a:spcPct val="0"/>
                </a:spcAft>
                <a:defRPr sz="2800">
                  <a:solidFill>
                    <a:schemeClr val="tx2"/>
                  </a:solidFill>
                  <a:latin typeface="Times New Roman" pitchFamily="18" charset="0"/>
                </a:defRPr>
              </a:lvl4pPr>
              <a:lvl5pPr marL="914400" indent="-914400" algn="l" rtl="0" eaLnBrk="0" fontAlgn="base" hangingPunct="0">
                <a:spcBef>
                  <a:spcPct val="0"/>
                </a:spcBef>
                <a:spcAft>
                  <a:spcPct val="0"/>
                </a:spcAft>
                <a:defRPr sz="2800">
                  <a:solidFill>
                    <a:schemeClr val="tx2"/>
                  </a:solidFill>
                  <a:latin typeface="Times New Roman" pitchFamily="18" charset="0"/>
                </a:defRPr>
              </a:lvl5pPr>
              <a:lvl6pPr marL="1371600" indent="-914400" algn="l" rtl="0" fontAlgn="base">
                <a:spcBef>
                  <a:spcPct val="0"/>
                </a:spcBef>
                <a:spcAft>
                  <a:spcPct val="0"/>
                </a:spcAft>
                <a:defRPr sz="2800">
                  <a:solidFill>
                    <a:schemeClr val="tx2"/>
                  </a:solidFill>
                  <a:latin typeface="Times New Roman" pitchFamily="18" charset="0"/>
                </a:defRPr>
              </a:lvl6pPr>
              <a:lvl7pPr marL="1828800" indent="-914400" algn="l" rtl="0" fontAlgn="base">
                <a:spcBef>
                  <a:spcPct val="0"/>
                </a:spcBef>
                <a:spcAft>
                  <a:spcPct val="0"/>
                </a:spcAft>
                <a:defRPr sz="2800">
                  <a:solidFill>
                    <a:schemeClr val="tx2"/>
                  </a:solidFill>
                  <a:latin typeface="Times New Roman" pitchFamily="18" charset="0"/>
                </a:defRPr>
              </a:lvl7pPr>
              <a:lvl8pPr marL="2286000" indent="-914400" algn="l" rtl="0" fontAlgn="base">
                <a:spcBef>
                  <a:spcPct val="0"/>
                </a:spcBef>
                <a:spcAft>
                  <a:spcPct val="0"/>
                </a:spcAft>
                <a:defRPr sz="2800">
                  <a:solidFill>
                    <a:schemeClr val="tx2"/>
                  </a:solidFill>
                  <a:latin typeface="Times New Roman" pitchFamily="18" charset="0"/>
                </a:defRPr>
              </a:lvl8pPr>
              <a:lvl9pPr marL="2743200" indent="-914400" algn="l" rtl="0" fontAlgn="base">
                <a:spcBef>
                  <a:spcPct val="0"/>
                </a:spcBef>
                <a:spcAft>
                  <a:spcPct val="0"/>
                </a:spcAft>
                <a:defRPr sz="2800">
                  <a:solidFill>
                    <a:schemeClr val="tx2"/>
                  </a:solidFill>
                  <a:latin typeface="Times New Roman" pitchFamily="18" charset="0"/>
                </a:defRPr>
              </a:lvl9pPr>
            </a:lstStyle>
            <a:p>
              <a:pPr eaLnBrk="1" hangingPunct="1"/>
              <a:r>
                <a:rPr lang="en-US" altLang="en-US" sz="5400" b="1" kern="0" dirty="0" smtClean="0">
                  <a:solidFill>
                    <a:srgbClr val="000000"/>
                  </a:solidFill>
                  <a:latin typeface="OCR A Extended" panose="02010509020102010303" pitchFamily="50" charset="0"/>
                </a:rPr>
                <a:t>2.32</a:t>
              </a:r>
            </a:p>
          </p:txBody>
        </p:sp>
      </p:grpSp>
      <p:grpSp>
        <p:nvGrpSpPr>
          <p:cNvPr id="2" name="Group 1"/>
          <p:cNvGrpSpPr/>
          <p:nvPr/>
        </p:nvGrpSpPr>
        <p:grpSpPr>
          <a:xfrm>
            <a:off x="4802120" y="500063"/>
            <a:ext cx="4130675" cy="6183312"/>
            <a:chOff x="4802120" y="500063"/>
            <a:chExt cx="4130675" cy="6183312"/>
          </a:xfrm>
        </p:grpSpPr>
        <p:grpSp>
          <p:nvGrpSpPr>
            <p:cNvPr id="4" name="Group 3"/>
            <p:cNvGrpSpPr/>
            <p:nvPr/>
          </p:nvGrpSpPr>
          <p:grpSpPr>
            <a:xfrm>
              <a:off x="4802120" y="500063"/>
              <a:ext cx="4130675" cy="6183312"/>
              <a:chOff x="4597400" y="500063"/>
              <a:chExt cx="4130675" cy="6183312"/>
            </a:xfrm>
          </p:grpSpPr>
          <p:grpSp>
            <p:nvGrpSpPr>
              <p:cNvPr id="10244" name="Group 190"/>
              <p:cNvGrpSpPr>
                <a:grpSpLocks/>
              </p:cNvGrpSpPr>
              <p:nvPr/>
            </p:nvGrpSpPr>
            <p:grpSpPr bwMode="auto">
              <a:xfrm>
                <a:off x="4597400" y="500063"/>
                <a:ext cx="4130675" cy="6183312"/>
                <a:chOff x="3619582" y="347663"/>
                <a:chExt cx="4130593" cy="6183312"/>
              </a:xfrm>
            </p:grpSpPr>
            <p:sp>
              <p:nvSpPr>
                <p:cNvPr id="10246" name="AutoShape 29"/>
                <p:cNvSpPr>
                  <a:spLocks noChangeArrowheads="1"/>
                </p:cNvSpPr>
                <p:nvPr/>
              </p:nvSpPr>
              <p:spPr bwMode="auto">
                <a:xfrm>
                  <a:off x="4454525" y="347663"/>
                  <a:ext cx="3295650" cy="6183312"/>
                </a:xfrm>
                <a:prstGeom prst="roundRect">
                  <a:avLst>
                    <a:gd name="adj" fmla="val 10602"/>
                  </a:avLst>
                </a:prstGeom>
                <a:gradFill rotWithShape="1">
                  <a:gsLst>
                    <a:gs pos="0">
                      <a:srgbClr val="181818"/>
                    </a:gs>
                    <a:gs pos="100000">
                      <a:srgbClr val="333333"/>
                    </a:gs>
                  </a:gsLst>
                  <a:path path="shape">
                    <a:fillToRect l="50000" t="50000" r="50000" b="50000"/>
                  </a:path>
                </a:gradFill>
                <a:ln w="12700">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47" name="Text Box 30"/>
                <p:cNvSpPr txBox="1">
                  <a:spLocks noChangeArrowheads="1"/>
                </p:cNvSpPr>
                <p:nvPr/>
              </p:nvSpPr>
              <p:spPr bwMode="auto">
                <a:xfrm>
                  <a:off x="4767263" y="3379788"/>
                  <a:ext cx="396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200m</a:t>
                  </a:r>
                </a:p>
              </p:txBody>
            </p:sp>
            <p:sp>
              <p:nvSpPr>
                <p:cNvPr id="10248" name="Text Box 31"/>
                <p:cNvSpPr txBox="1">
                  <a:spLocks noChangeArrowheads="1"/>
                </p:cNvSpPr>
                <p:nvPr/>
              </p:nvSpPr>
              <p:spPr bwMode="auto">
                <a:xfrm>
                  <a:off x="5346700" y="2398713"/>
                  <a:ext cx="3825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200K</a:t>
                  </a:r>
                </a:p>
              </p:txBody>
            </p:sp>
            <p:sp>
              <p:nvSpPr>
                <p:cNvPr id="10249" name="Text Box 32"/>
                <p:cNvSpPr txBox="1">
                  <a:spLocks noChangeArrowheads="1"/>
                </p:cNvSpPr>
                <p:nvPr/>
              </p:nvSpPr>
              <p:spPr bwMode="auto">
                <a:xfrm>
                  <a:off x="7048500" y="3146425"/>
                  <a:ext cx="346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20M</a:t>
                  </a:r>
                </a:p>
              </p:txBody>
            </p:sp>
            <p:sp>
              <p:nvSpPr>
                <p:cNvPr id="10250" name="Text Box 33"/>
                <p:cNvSpPr txBox="1">
                  <a:spLocks noChangeArrowheads="1"/>
                </p:cNvSpPr>
                <p:nvPr/>
              </p:nvSpPr>
              <p:spPr bwMode="auto">
                <a:xfrm>
                  <a:off x="7038975" y="3365500"/>
                  <a:ext cx="3000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2M</a:t>
                  </a:r>
                </a:p>
              </p:txBody>
            </p:sp>
            <p:sp>
              <p:nvSpPr>
                <p:cNvPr id="10251" name="Text Box 34"/>
                <p:cNvSpPr txBox="1">
                  <a:spLocks noChangeArrowheads="1"/>
                </p:cNvSpPr>
                <p:nvPr/>
              </p:nvSpPr>
              <p:spPr bwMode="auto">
                <a:xfrm>
                  <a:off x="6997700" y="3568700"/>
                  <a:ext cx="3825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200K</a:t>
                  </a:r>
                </a:p>
              </p:txBody>
            </p:sp>
            <p:sp>
              <p:nvSpPr>
                <p:cNvPr id="10252" name="Text Box 35"/>
                <p:cNvSpPr txBox="1">
                  <a:spLocks noChangeArrowheads="1"/>
                </p:cNvSpPr>
                <p:nvPr/>
              </p:nvSpPr>
              <p:spPr bwMode="auto">
                <a:xfrm>
                  <a:off x="4816475" y="3562350"/>
                  <a:ext cx="3968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200m</a:t>
                  </a:r>
                </a:p>
              </p:txBody>
            </p:sp>
            <p:sp>
              <p:nvSpPr>
                <p:cNvPr id="10253" name="Text Box 36"/>
                <p:cNvSpPr txBox="1">
                  <a:spLocks noChangeArrowheads="1"/>
                </p:cNvSpPr>
                <p:nvPr/>
              </p:nvSpPr>
              <p:spPr bwMode="auto">
                <a:xfrm>
                  <a:off x="5527675" y="2270125"/>
                  <a:ext cx="336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20K</a:t>
                  </a:r>
                </a:p>
              </p:txBody>
            </p:sp>
            <p:sp>
              <p:nvSpPr>
                <p:cNvPr id="10254" name="Text Box 37"/>
                <p:cNvSpPr txBox="1">
                  <a:spLocks noChangeArrowheads="1"/>
                </p:cNvSpPr>
                <p:nvPr/>
              </p:nvSpPr>
              <p:spPr bwMode="auto">
                <a:xfrm>
                  <a:off x="5010150" y="2530475"/>
                  <a:ext cx="4429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AC750</a:t>
                  </a:r>
                </a:p>
              </p:txBody>
            </p:sp>
            <p:sp>
              <p:nvSpPr>
                <p:cNvPr id="10255" name="Text Box 38"/>
                <p:cNvSpPr txBox="1">
                  <a:spLocks noChangeArrowheads="1"/>
                </p:cNvSpPr>
                <p:nvPr/>
              </p:nvSpPr>
              <p:spPr bwMode="auto">
                <a:xfrm>
                  <a:off x="4945063" y="3168650"/>
                  <a:ext cx="2301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a:t>
                  </a:r>
                </a:p>
              </p:txBody>
            </p:sp>
            <p:sp>
              <p:nvSpPr>
                <p:cNvPr id="10256" name="Text Box 39"/>
                <p:cNvSpPr txBox="1">
                  <a:spLocks noChangeArrowheads="1"/>
                </p:cNvSpPr>
                <p:nvPr/>
              </p:nvSpPr>
              <p:spPr bwMode="auto">
                <a:xfrm>
                  <a:off x="4954588" y="2913063"/>
                  <a:ext cx="2762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a:t>
                  </a:r>
                </a:p>
              </p:txBody>
            </p:sp>
            <p:sp>
              <p:nvSpPr>
                <p:cNvPr id="10257" name="Text Box 40"/>
                <p:cNvSpPr txBox="1">
                  <a:spLocks noChangeArrowheads="1"/>
                </p:cNvSpPr>
                <p:nvPr/>
              </p:nvSpPr>
              <p:spPr bwMode="auto">
                <a:xfrm>
                  <a:off x="5000625" y="2706688"/>
                  <a:ext cx="3222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a:t>
                  </a:r>
                </a:p>
              </p:txBody>
            </p:sp>
            <p:sp>
              <p:nvSpPr>
                <p:cNvPr id="10258" name="Text Box 41"/>
                <p:cNvSpPr txBox="1">
                  <a:spLocks noChangeArrowheads="1"/>
                </p:cNvSpPr>
                <p:nvPr/>
              </p:nvSpPr>
              <p:spPr bwMode="auto">
                <a:xfrm>
                  <a:off x="5926138" y="2170113"/>
                  <a:ext cx="3508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OFF</a:t>
                  </a:r>
                </a:p>
              </p:txBody>
            </p:sp>
            <p:sp>
              <p:nvSpPr>
                <p:cNvPr id="10259" name="Text Box 42"/>
                <p:cNvSpPr txBox="1">
                  <a:spLocks noChangeArrowheads="1"/>
                </p:cNvSpPr>
                <p:nvPr/>
              </p:nvSpPr>
              <p:spPr bwMode="auto">
                <a:xfrm>
                  <a:off x="6994525" y="2967038"/>
                  <a:ext cx="3921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200M</a:t>
                  </a:r>
                </a:p>
              </p:txBody>
            </p:sp>
            <p:pic>
              <p:nvPicPr>
                <p:cNvPr id="10260" name="Picture 43" descr="DMM"/>
                <p:cNvPicPr>
                  <a:picLocks noChangeAspect="1" noChangeArrowheads="1"/>
                </p:cNvPicPr>
                <p:nvPr/>
              </p:nvPicPr>
              <p:blipFill>
                <a:blip r:embed="rId3" cstate="screen">
                  <a:extLst>
                    <a:ext uri="{28A0092B-C50C-407E-A947-70E740481C1C}">
                      <a14:useLocalDpi xmlns:a14="http://schemas.microsoft.com/office/drawing/2010/main"/>
                    </a:ext>
                  </a:extLst>
                </a:blip>
                <a:srcRect l="33617" t="13148" r="41534" b="75626"/>
                <a:stretch>
                  <a:fillRect/>
                </a:stretch>
              </p:blipFill>
              <p:spPr bwMode="auto">
                <a:xfrm>
                  <a:off x="5249863" y="901700"/>
                  <a:ext cx="14398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Oval 44"/>
                <p:cNvSpPr>
                  <a:spLocks noChangeArrowheads="1"/>
                </p:cNvSpPr>
                <p:nvPr/>
              </p:nvSpPr>
              <p:spPr bwMode="auto">
                <a:xfrm>
                  <a:off x="5200650" y="2476500"/>
                  <a:ext cx="1800225" cy="180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62" name="Oval 45"/>
                <p:cNvSpPr>
                  <a:spLocks noChangeArrowheads="1"/>
                </p:cNvSpPr>
                <p:nvPr/>
              </p:nvSpPr>
              <p:spPr bwMode="auto">
                <a:xfrm>
                  <a:off x="5518150" y="259080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63" name="Oval 46"/>
                <p:cNvSpPr>
                  <a:spLocks noChangeArrowheads="1"/>
                </p:cNvSpPr>
                <p:nvPr/>
              </p:nvSpPr>
              <p:spPr bwMode="auto">
                <a:xfrm>
                  <a:off x="5691188" y="2489200"/>
                  <a:ext cx="55562"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64" name="Oval 47"/>
                <p:cNvSpPr>
                  <a:spLocks noChangeArrowheads="1"/>
                </p:cNvSpPr>
                <p:nvPr/>
              </p:nvSpPr>
              <p:spPr bwMode="auto">
                <a:xfrm>
                  <a:off x="5368925" y="272415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65" name="Oval 48"/>
                <p:cNvSpPr>
                  <a:spLocks noChangeArrowheads="1"/>
                </p:cNvSpPr>
                <p:nvPr/>
              </p:nvSpPr>
              <p:spPr bwMode="auto">
                <a:xfrm>
                  <a:off x="5870575" y="2428875"/>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66" name="Oval 49"/>
                <p:cNvSpPr>
                  <a:spLocks noChangeArrowheads="1"/>
                </p:cNvSpPr>
                <p:nvPr/>
              </p:nvSpPr>
              <p:spPr bwMode="auto">
                <a:xfrm>
                  <a:off x="6075363" y="2405063"/>
                  <a:ext cx="55562" cy="55562"/>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67" name="Oval 50"/>
                <p:cNvSpPr>
                  <a:spLocks noChangeArrowheads="1"/>
                </p:cNvSpPr>
                <p:nvPr/>
              </p:nvSpPr>
              <p:spPr bwMode="auto">
                <a:xfrm>
                  <a:off x="6273800" y="242570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68" name="Oval 51"/>
                <p:cNvSpPr>
                  <a:spLocks noChangeArrowheads="1"/>
                </p:cNvSpPr>
                <p:nvPr/>
              </p:nvSpPr>
              <p:spPr bwMode="auto">
                <a:xfrm>
                  <a:off x="6465888" y="2486025"/>
                  <a:ext cx="55562"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69" name="Oval 52"/>
                <p:cNvSpPr>
                  <a:spLocks noChangeArrowheads="1"/>
                </p:cNvSpPr>
                <p:nvPr/>
              </p:nvSpPr>
              <p:spPr bwMode="auto">
                <a:xfrm>
                  <a:off x="6637338" y="2586038"/>
                  <a:ext cx="55562"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70" name="Oval 53"/>
                <p:cNvSpPr>
                  <a:spLocks noChangeArrowheads="1"/>
                </p:cNvSpPr>
                <p:nvPr/>
              </p:nvSpPr>
              <p:spPr bwMode="auto">
                <a:xfrm>
                  <a:off x="6789738" y="2717800"/>
                  <a:ext cx="55562"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71" name="Oval 54"/>
                <p:cNvSpPr>
                  <a:spLocks noChangeArrowheads="1"/>
                </p:cNvSpPr>
                <p:nvPr/>
              </p:nvSpPr>
              <p:spPr bwMode="auto">
                <a:xfrm>
                  <a:off x="6905625" y="287655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72" name="Oval 55"/>
                <p:cNvSpPr>
                  <a:spLocks noChangeArrowheads="1"/>
                </p:cNvSpPr>
                <p:nvPr/>
              </p:nvSpPr>
              <p:spPr bwMode="auto">
                <a:xfrm>
                  <a:off x="6983413" y="3057525"/>
                  <a:ext cx="55562"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73" name="Oval 56"/>
                <p:cNvSpPr>
                  <a:spLocks noChangeArrowheads="1"/>
                </p:cNvSpPr>
                <p:nvPr/>
              </p:nvSpPr>
              <p:spPr bwMode="auto">
                <a:xfrm>
                  <a:off x="7026275" y="3249613"/>
                  <a:ext cx="55563"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74" name="Oval 57"/>
                <p:cNvSpPr>
                  <a:spLocks noChangeArrowheads="1"/>
                </p:cNvSpPr>
                <p:nvPr/>
              </p:nvSpPr>
              <p:spPr bwMode="auto">
                <a:xfrm>
                  <a:off x="7026275" y="3446463"/>
                  <a:ext cx="55563"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75" name="Oval 58"/>
                <p:cNvSpPr>
                  <a:spLocks noChangeArrowheads="1"/>
                </p:cNvSpPr>
                <p:nvPr/>
              </p:nvSpPr>
              <p:spPr bwMode="auto">
                <a:xfrm>
                  <a:off x="6985000" y="363855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76" name="Oval 59"/>
                <p:cNvSpPr>
                  <a:spLocks noChangeArrowheads="1"/>
                </p:cNvSpPr>
                <p:nvPr/>
              </p:nvSpPr>
              <p:spPr bwMode="auto">
                <a:xfrm>
                  <a:off x="6904038" y="3819525"/>
                  <a:ext cx="55562"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77" name="Oval 60"/>
                <p:cNvSpPr>
                  <a:spLocks noChangeArrowheads="1"/>
                </p:cNvSpPr>
                <p:nvPr/>
              </p:nvSpPr>
              <p:spPr bwMode="auto">
                <a:xfrm>
                  <a:off x="6784975" y="3981450"/>
                  <a:ext cx="55563"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78" name="Oval 61"/>
                <p:cNvSpPr>
                  <a:spLocks noChangeArrowheads="1"/>
                </p:cNvSpPr>
                <p:nvPr/>
              </p:nvSpPr>
              <p:spPr bwMode="auto">
                <a:xfrm>
                  <a:off x="6635750" y="4111625"/>
                  <a:ext cx="55563"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79" name="Oval 62"/>
                <p:cNvSpPr>
                  <a:spLocks noChangeArrowheads="1"/>
                </p:cNvSpPr>
                <p:nvPr/>
              </p:nvSpPr>
              <p:spPr bwMode="auto">
                <a:xfrm>
                  <a:off x="6461125" y="4210050"/>
                  <a:ext cx="55563"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80" name="Oval 63"/>
                <p:cNvSpPr>
                  <a:spLocks noChangeArrowheads="1"/>
                </p:cNvSpPr>
                <p:nvPr/>
              </p:nvSpPr>
              <p:spPr bwMode="auto">
                <a:xfrm>
                  <a:off x="6270625" y="4271963"/>
                  <a:ext cx="55563" cy="55562"/>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81" name="Oval 64"/>
                <p:cNvSpPr>
                  <a:spLocks noChangeArrowheads="1"/>
                </p:cNvSpPr>
                <p:nvPr/>
              </p:nvSpPr>
              <p:spPr bwMode="auto">
                <a:xfrm>
                  <a:off x="6073775" y="4294188"/>
                  <a:ext cx="55563" cy="55562"/>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82" name="Oval 65"/>
                <p:cNvSpPr>
                  <a:spLocks noChangeArrowheads="1"/>
                </p:cNvSpPr>
                <p:nvPr/>
              </p:nvSpPr>
              <p:spPr bwMode="auto">
                <a:xfrm>
                  <a:off x="5875338" y="4275138"/>
                  <a:ext cx="55562" cy="55562"/>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83" name="Oval 66"/>
                <p:cNvSpPr>
                  <a:spLocks noChangeArrowheads="1"/>
                </p:cNvSpPr>
                <p:nvPr/>
              </p:nvSpPr>
              <p:spPr bwMode="auto">
                <a:xfrm>
                  <a:off x="5686425" y="4216400"/>
                  <a:ext cx="55563"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84" name="Oval 67"/>
                <p:cNvSpPr>
                  <a:spLocks noChangeArrowheads="1"/>
                </p:cNvSpPr>
                <p:nvPr/>
              </p:nvSpPr>
              <p:spPr bwMode="auto">
                <a:xfrm>
                  <a:off x="5516563" y="4119563"/>
                  <a:ext cx="55562" cy="55562"/>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85" name="Oval 68"/>
                <p:cNvSpPr>
                  <a:spLocks noChangeArrowheads="1"/>
                </p:cNvSpPr>
                <p:nvPr/>
              </p:nvSpPr>
              <p:spPr bwMode="auto">
                <a:xfrm>
                  <a:off x="5368925" y="3990975"/>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86" name="Oval 69"/>
                <p:cNvSpPr>
                  <a:spLocks noChangeArrowheads="1"/>
                </p:cNvSpPr>
                <p:nvPr/>
              </p:nvSpPr>
              <p:spPr bwMode="auto">
                <a:xfrm>
                  <a:off x="5253038" y="3829050"/>
                  <a:ext cx="55562" cy="55563"/>
                </a:xfrm>
                <a:prstGeom prst="ellipse">
                  <a:avLst/>
                </a:prstGeom>
                <a:solidFill>
                  <a:srgbClr val="FFFFFF"/>
                </a:solidFill>
                <a:ln w="9525">
                  <a:solidFill>
                    <a:srgbClr val="FFFFFF"/>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87" name="Oval 70"/>
                <p:cNvSpPr>
                  <a:spLocks noChangeArrowheads="1"/>
                </p:cNvSpPr>
                <p:nvPr/>
              </p:nvSpPr>
              <p:spPr bwMode="auto">
                <a:xfrm>
                  <a:off x="5172075" y="3651250"/>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88" name="Oval 71"/>
                <p:cNvSpPr>
                  <a:spLocks noChangeArrowheads="1"/>
                </p:cNvSpPr>
                <p:nvPr/>
              </p:nvSpPr>
              <p:spPr bwMode="auto">
                <a:xfrm>
                  <a:off x="5132388" y="3459163"/>
                  <a:ext cx="55562"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89" name="Oval 72"/>
                <p:cNvSpPr>
                  <a:spLocks noChangeArrowheads="1"/>
                </p:cNvSpPr>
                <p:nvPr/>
              </p:nvSpPr>
              <p:spPr bwMode="auto">
                <a:xfrm>
                  <a:off x="5133975" y="3260725"/>
                  <a:ext cx="55563" cy="55563"/>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90" name="Oval 73"/>
                <p:cNvSpPr>
                  <a:spLocks noChangeArrowheads="1"/>
                </p:cNvSpPr>
                <p:nvPr/>
              </p:nvSpPr>
              <p:spPr bwMode="auto">
                <a:xfrm>
                  <a:off x="5173663" y="3071813"/>
                  <a:ext cx="55562"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91" name="Oval 74"/>
                <p:cNvSpPr>
                  <a:spLocks noChangeArrowheads="1"/>
                </p:cNvSpPr>
                <p:nvPr/>
              </p:nvSpPr>
              <p:spPr bwMode="auto">
                <a:xfrm>
                  <a:off x="5248275" y="2890838"/>
                  <a:ext cx="55563" cy="55562"/>
                </a:xfrm>
                <a:prstGeom prst="ellipse">
                  <a:avLst/>
                </a:prstGeom>
                <a:solidFill>
                  <a:srgbClr val="FFFFFF"/>
                </a:solidFill>
                <a:ln w="9525">
                  <a:solidFill>
                    <a:schemeClr val="bg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292" name="Text Box 75"/>
                <p:cNvSpPr txBox="1">
                  <a:spLocks noChangeArrowheads="1"/>
                </p:cNvSpPr>
                <p:nvPr/>
              </p:nvSpPr>
              <p:spPr bwMode="auto">
                <a:xfrm>
                  <a:off x="6651625" y="2413000"/>
                  <a:ext cx="373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200n</a:t>
                  </a:r>
                </a:p>
              </p:txBody>
            </p:sp>
            <p:sp>
              <p:nvSpPr>
                <p:cNvPr id="10293" name="Freeform 76"/>
                <p:cNvSpPr>
                  <a:spLocks/>
                </p:cNvSpPr>
                <p:nvPr/>
              </p:nvSpPr>
              <p:spPr bwMode="auto">
                <a:xfrm>
                  <a:off x="5456238" y="3036888"/>
                  <a:ext cx="1130300" cy="987425"/>
                </a:xfrm>
                <a:custGeom>
                  <a:avLst/>
                  <a:gdLst>
                    <a:gd name="T0" fmla="*/ 2147483647 w 712"/>
                    <a:gd name="T1" fmla="*/ 0 h 622"/>
                    <a:gd name="T2" fmla="*/ 2147483647 w 712"/>
                    <a:gd name="T3" fmla="*/ 2147483647 h 622"/>
                    <a:gd name="T4" fmla="*/ 2147483647 w 712"/>
                    <a:gd name="T5" fmla="*/ 2147483647 h 622"/>
                    <a:gd name="T6" fmla="*/ 2147483647 w 712"/>
                    <a:gd name="T7" fmla="*/ 2147483647 h 622"/>
                    <a:gd name="T8" fmla="*/ 2147483647 w 712"/>
                    <a:gd name="T9" fmla="*/ 2147483647 h 622"/>
                    <a:gd name="T10" fmla="*/ 2147483647 w 712"/>
                    <a:gd name="T11" fmla="*/ 2147483647 h 622"/>
                    <a:gd name="T12" fmla="*/ 2147483647 w 712"/>
                    <a:gd name="T13" fmla="*/ 2147483647 h 622"/>
                    <a:gd name="T14" fmla="*/ 2147483647 w 712"/>
                    <a:gd name="T15" fmla="*/ 2147483647 h 622"/>
                    <a:gd name="T16" fmla="*/ 2147483647 w 712"/>
                    <a:gd name="T17" fmla="*/ 2147483647 h 622"/>
                    <a:gd name="T18" fmla="*/ 2147483647 w 712"/>
                    <a:gd name="T19" fmla="*/ 2147483647 h 622"/>
                    <a:gd name="T20" fmla="*/ 2147483647 w 712"/>
                    <a:gd name="T21" fmla="*/ 2147483647 h 622"/>
                    <a:gd name="T22" fmla="*/ 2147483647 w 712"/>
                    <a:gd name="T23" fmla="*/ 2147483647 h 622"/>
                    <a:gd name="T24" fmla="*/ 2147483647 w 712"/>
                    <a:gd name="T25" fmla="*/ 2147483647 h 622"/>
                    <a:gd name="T26" fmla="*/ 2147483647 w 712"/>
                    <a:gd name="T27" fmla="*/ 2147483647 h 622"/>
                    <a:gd name="T28" fmla="*/ 2147483647 w 712"/>
                    <a:gd name="T29" fmla="*/ 2147483647 h 622"/>
                    <a:gd name="T30" fmla="*/ 2147483647 w 712"/>
                    <a:gd name="T31" fmla="*/ 2147483647 h 622"/>
                    <a:gd name="T32" fmla="*/ 2147483647 w 712"/>
                    <a:gd name="T33" fmla="*/ 2147483647 h 622"/>
                    <a:gd name="T34" fmla="*/ 2147483647 w 712"/>
                    <a:gd name="T35" fmla="*/ 2147483647 h 622"/>
                    <a:gd name="T36" fmla="*/ 2147483647 w 712"/>
                    <a:gd name="T37" fmla="*/ 2147483647 h 622"/>
                    <a:gd name="T38" fmla="*/ 2147483647 w 712"/>
                    <a:gd name="T39" fmla="*/ 2147483647 h 622"/>
                    <a:gd name="T40" fmla="*/ 2147483647 w 712"/>
                    <a:gd name="T41" fmla="*/ 2147483647 h 622"/>
                    <a:gd name="T42" fmla="*/ 2147483647 w 712"/>
                    <a:gd name="T43" fmla="*/ 2147483647 h 622"/>
                    <a:gd name="T44" fmla="*/ 2147483647 w 712"/>
                    <a:gd name="T45" fmla="*/ 2147483647 h 622"/>
                    <a:gd name="T46" fmla="*/ 2147483647 w 712"/>
                    <a:gd name="T47" fmla="*/ 2147483647 h 622"/>
                    <a:gd name="T48" fmla="*/ 2147483647 w 712"/>
                    <a:gd name="T49" fmla="*/ 2147483647 h 622"/>
                    <a:gd name="T50" fmla="*/ 2147483647 w 712"/>
                    <a:gd name="T51" fmla="*/ 2147483647 h 622"/>
                    <a:gd name="T52" fmla="*/ 2147483647 w 712"/>
                    <a:gd name="T53" fmla="*/ 2147483647 h 622"/>
                    <a:gd name="T54" fmla="*/ 2147483647 w 712"/>
                    <a:gd name="T55" fmla="*/ 2147483647 h 622"/>
                    <a:gd name="T56" fmla="*/ 2147483647 w 712"/>
                    <a:gd name="T57" fmla="*/ 2147483647 h 622"/>
                    <a:gd name="T58" fmla="*/ 2147483647 w 712"/>
                    <a:gd name="T59" fmla="*/ 2147483647 h 622"/>
                    <a:gd name="T60" fmla="*/ 0 w 712"/>
                    <a:gd name="T61" fmla="*/ 2147483647 h 622"/>
                    <a:gd name="T62" fmla="*/ 2147483647 w 712"/>
                    <a:gd name="T63" fmla="*/ 2147483647 h 622"/>
                    <a:gd name="T64" fmla="*/ 2147483647 w 712"/>
                    <a:gd name="T65" fmla="*/ 2147483647 h 622"/>
                    <a:gd name="T66" fmla="*/ 2147483647 w 712"/>
                    <a:gd name="T67" fmla="*/ 2147483647 h 6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2"/>
                    <a:gd name="T103" fmla="*/ 0 h 622"/>
                    <a:gd name="T104" fmla="*/ 712 w 712"/>
                    <a:gd name="T105" fmla="*/ 622 h 6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2" h="622">
                      <a:moveTo>
                        <a:pt x="19" y="0"/>
                      </a:moveTo>
                      <a:lnTo>
                        <a:pt x="46" y="49"/>
                      </a:lnTo>
                      <a:lnTo>
                        <a:pt x="85" y="111"/>
                      </a:lnTo>
                      <a:lnTo>
                        <a:pt x="141" y="168"/>
                      </a:lnTo>
                      <a:lnTo>
                        <a:pt x="207" y="217"/>
                      </a:lnTo>
                      <a:lnTo>
                        <a:pt x="280" y="267"/>
                      </a:lnTo>
                      <a:lnTo>
                        <a:pt x="358" y="310"/>
                      </a:lnTo>
                      <a:lnTo>
                        <a:pt x="424" y="337"/>
                      </a:lnTo>
                      <a:lnTo>
                        <a:pt x="490" y="364"/>
                      </a:lnTo>
                      <a:lnTo>
                        <a:pt x="562" y="384"/>
                      </a:lnTo>
                      <a:lnTo>
                        <a:pt x="645" y="402"/>
                      </a:lnTo>
                      <a:lnTo>
                        <a:pt x="673" y="409"/>
                      </a:lnTo>
                      <a:lnTo>
                        <a:pt x="691" y="423"/>
                      </a:lnTo>
                      <a:lnTo>
                        <a:pt x="708" y="442"/>
                      </a:lnTo>
                      <a:lnTo>
                        <a:pt x="712" y="468"/>
                      </a:lnTo>
                      <a:lnTo>
                        <a:pt x="708" y="492"/>
                      </a:lnTo>
                      <a:lnTo>
                        <a:pt x="693" y="510"/>
                      </a:lnTo>
                      <a:lnTo>
                        <a:pt x="660" y="532"/>
                      </a:lnTo>
                      <a:lnTo>
                        <a:pt x="613" y="567"/>
                      </a:lnTo>
                      <a:lnTo>
                        <a:pt x="571" y="588"/>
                      </a:lnTo>
                      <a:lnTo>
                        <a:pt x="517" y="609"/>
                      </a:lnTo>
                      <a:lnTo>
                        <a:pt x="459" y="619"/>
                      </a:lnTo>
                      <a:lnTo>
                        <a:pt x="396" y="622"/>
                      </a:lnTo>
                      <a:lnTo>
                        <a:pt x="318" y="615"/>
                      </a:lnTo>
                      <a:lnTo>
                        <a:pt x="258" y="595"/>
                      </a:lnTo>
                      <a:lnTo>
                        <a:pt x="198" y="570"/>
                      </a:lnTo>
                      <a:lnTo>
                        <a:pt x="132" y="520"/>
                      </a:lnTo>
                      <a:lnTo>
                        <a:pt x="72" y="456"/>
                      </a:lnTo>
                      <a:lnTo>
                        <a:pt x="25" y="373"/>
                      </a:lnTo>
                      <a:lnTo>
                        <a:pt x="1" y="277"/>
                      </a:lnTo>
                      <a:lnTo>
                        <a:pt x="0" y="199"/>
                      </a:lnTo>
                      <a:lnTo>
                        <a:pt x="7" y="133"/>
                      </a:lnTo>
                      <a:lnTo>
                        <a:pt x="22" y="82"/>
                      </a:lnTo>
                      <a:lnTo>
                        <a:pt x="37" y="43"/>
                      </a:lnTo>
                    </a:path>
                  </a:pathLst>
                </a:cu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294" name="Freeform 77"/>
                <p:cNvSpPr>
                  <a:spLocks/>
                </p:cNvSpPr>
                <p:nvPr/>
              </p:nvSpPr>
              <p:spPr bwMode="auto">
                <a:xfrm>
                  <a:off x="5484813" y="2733675"/>
                  <a:ext cx="1268412" cy="879475"/>
                </a:xfrm>
                <a:custGeom>
                  <a:avLst/>
                  <a:gdLst>
                    <a:gd name="T0" fmla="*/ 0 w 799"/>
                    <a:gd name="T1" fmla="*/ 2147483647 h 554"/>
                    <a:gd name="T2" fmla="*/ 2147483647 w 799"/>
                    <a:gd name="T3" fmla="*/ 2147483647 h 554"/>
                    <a:gd name="T4" fmla="*/ 2147483647 w 799"/>
                    <a:gd name="T5" fmla="*/ 2147483647 h 554"/>
                    <a:gd name="T6" fmla="*/ 2147483647 w 799"/>
                    <a:gd name="T7" fmla="*/ 2147483647 h 554"/>
                    <a:gd name="T8" fmla="*/ 2147483647 w 799"/>
                    <a:gd name="T9" fmla="*/ 2147483647 h 554"/>
                    <a:gd name="T10" fmla="*/ 2147483647 w 799"/>
                    <a:gd name="T11" fmla="*/ 2147483647 h 554"/>
                    <a:gd name="T12" fmla="*/ 2147483647 w 799"/>
                    <a:gd name="T13" fmla="*/ 2147483647 h 554"/>
                    <a:gd name="T14" fmla="*/ 2147483647 w 799"/>
                    <a:gd name="T15" fmla="*/ 2147483647 h 554"/>
                    <a:gd name="T16" fmla="*/ 2147483647 w 799"/>
                    <a:gd name="T17" fmla="*/ 2147483647 h 554"/>
                    <a:gd name="T18" fmla="*/ 2147483647 w 799"/>
                    <a:gd name="T19" fmla="*/ 2147483647 h 554"/>
                    <a:gd name="T20" fmla="*/ 2147483647 w 799"/>
                    <a:gd name="T21" fmla="*/ 2147483647 h 554"/>
                    <a:gd name="T22" fmla="*/ 2147483647 w 799"/>
                    <a:gd name="T23" fmla="*/ 2147483647 h 554"/>
                    <a:gd name="T24" fmla="*/ 2147483647 w 799"/>
                    <a:gd name="T25" fmla="*/ 2147483647 h 554"/>
                    <a:gd name="T26" fmla="*/ 2147483647 w 799"/>
                    <a:gd name="T27" fmla="*/ 2147483647 h 554"/>
                    <a:gd name="T28" fmla="*/ 2147483647 w 799"/>
                    <a:gd name="T29" fmla="*/ 2147483647 h 554"/>
                    <a:gd name="T30" fmla="*/ 2147483647 w 799"/>
                    <a:gd name="T31" fmla="*/ 2147483647 h 554"/>
                    <a:gd name="T32" fmla="*/ 2147483647 w 799"/>
                    <a:gd name="T33" fmla="*/ 2147483647 h 554"/>
                    <a:gd name="T34" fmla="*/ 2147483647 w 799"/>
                    <a:gd name="T35" fmla="*/ 2147483647 h 554"/>
                    <a:gd name="T36" fmla="*/ 2147483647 w 799"/>
                    <a:gd name="T37" fmla="*/ 2147483647 h 554"/>
                    <a:gd name="T38" fmla="*/ 2147483647 w 799"/>
                    <a:gd name="T39" fmla="*/ 2147483647 h 554"/>
                    <a:gd name="T40" fmla="*/ 2147483647 w 799"/>
                    <a:gd name="T41" fmla="*/ 2147483647 h 554"/>
                    <a:gd name="T42" fmla="*/ 2147483647 w 799"/>
                    <a:gd name="T43" fmla="*/ 2147483647 h 554"/>
                    <a:gd name="T44" fmla="*/ 2147483647 w 799"/>
                    <a:gd name="T45" fmla="*/ 2147483647 h 554"/>
                    <a:gd name="T46" fmla="*/ 2147483647 w 799"/>
                    <a:gd name="T47" fmla="*/ 2147483647 h 554"/>
                    <a:gd name="T48" fmla="*/ 2147483647 w 799"/>
                    <a:gd name="T49" fmla="*/ 2147483647 h 554"/>
                    <a:gd name="T50" fmla="*/ 2147483647 w 799"/>
                    <a:gd name="T51" fmla="*/ 2147483647 h 554"/>
                    <a:gd name="T52" fmla="*/ 2147483647 w 799"/>
                    <a:gd name="T53" fmla="*/ 2147483647 h 554"/>
                    <a:gd name="T54" fmla="*/ 2147483647 w 799"/>
                    <a:gd name="T55" fmla="*/ 2147483647 h 554"/>
                    <a:gd name="T56" fmla="*/ 2147483647 w 799"/>
                    <a:gd name="T57" fmla="*/ 2147483647 h 554"/>
                    <a:gd name="T58" fmla="*/ 2147483647 w 799"/>
                    <a:gd name="T59" fmla="*/ 2147483647 h 554"/>
                    <a:gd name="T60" fmla="*/ 2147483647 w 799"/>
                    <a:gd name="T61" fmla="*/ 0 h 554"/>
                    <a:gd name="T62" fmla="*/ 2147483647 w 799"/>
                    <a:gd name="T63" fmla="*/ 2147483647 h 554"/>
                    <a:gd name="T64" fmla="*/ 2147483647 w 799"/>
                    <a:gd name="T65" fmla="*/ 2147483647 h 554"/>
                    <a:gd name="T66" fmla="*/ 2147483647 w 799"/>
                    <a:gd name="T67" fmla="*/ 2147483647 h 554"/>
                    <a:gd name="T68" fmla="*/ 2147483647 w 799"/>
                    <a:gd name="T69" fmla="*/ 2147483647 h 554"/>
                    <a:gd name="T70" fmla="*/ 2147483647 w 799"/>
                    <a:gd name="T71" fmla="*/ 2147483647 h 554"/>
                    <a:gd name="T72" fmla="*/ 2147483647 w 799"/>
                    <a:gd name="T73" fmla="*/ 2147483647 h 554"/>
                    <a:gd name="T74" fmla="*/ 2147483647 w 799"/>
                    <a:gd name="T75" fmla="*/ 2147483647 h 5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9"/>
                    <a:gd name="T115" fmla="*/ 0 h 554"/>
                    <a:gd name="T116" fmla="*/ 799 w 799"/>
                    <a:gd name="T117" fmla="*/ 554 h 5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9" h="554">
                      <a:moveTo>
                        <a:pt x="0" y="188"/>
                      </a:moveTo>
                      <a:lnTo>
                        <a:pt x="34" y="185"/>
                      </a:lnTo>
                      <a:lnTo>
                        <a:pt x="93" y="183"/>
                      </a:lnTo>
                      <a:lnTo>
                        <a:pt x="148" y="191"/>
                      </a:lnTo>
                      <a:lnTo>
                        <a:pt x="225" y="210"/>
                      </a:lnTo>
                      <a:lnTo>
                        <a:pt x="280" y="234"/>
                      </a:lnTo>
                      <a:lnTo>
                        <a:pt x="337" y="260"/>
                      </a:lnTo>
                      <a:lnTo>
                        <a:pt x="391" y="290"/>
                      </a:lnTo>
                      <a:lnTo>
                        <a:pt x="448" y="324"/>
                      </a:lnTo>
                      <a:lnTo>
                        <a:pt x="502" y="360"/>
                      </a:lnTo>
                      <a:lnTo>
                        <a:pt x="559" y="405"/>
                      </a:lnTo>
                      <a:lnTo>
                        <a:pt x="613" y="461"/>
                      </a:lnTo>
                      <a:lnTo>
                        <a:pt x="658" y="509"/>
                      </a:lnTo>
                      <a:lnTo>
                        <a:pt x="684" y="534"/>
                      </a:lnTo>
                      <a:lnTo>
                        <a:pt x="706" y="551"/>
                      </a:lnTo>
                      <a:lnTo>
                        <a:pt x="733" y="554"/>
                      </a:lnTo>
                      <a:lnTo>
                        <a:pt x="762" y="548"/>
                      </a:lnTo>
                      <a:lnTo>
                        <a:pt x="780" y="533"/>
                      </a:lnTo>
                      <a:lnTo>
                        <a:pt x="792" y="492"/>
                      </a:lnTo>
                      <a:lnTo>
                        <a:pt x="799" y="438"/>
                      </a:lnTo>
                      <a:lnTo>
                        <a:pt x="799" y="372"/>
                      </a:lnTo>
                      <a:lnTo>
                        <a:pt x="793" y="323"/>
                      </a:lnTo>
                      <a:lnTo>
                        <a:pt x="772" y="260"/>
                      </a:lnTo>
                      <a:lnTo>
                        <a:pt x="747" y="204"/>
                      </a:lnTo>
                      <a:lnTo>
                        <a:pt x="712" y="153"/>
                      </a:lnTo>
                      <a:lnTo>
                        <a:pt x="672" y="110"/>
                      </a:lnTo>
                      <a:lnTo>
                        <a:pt x="622" y="69"/>
                      </a:lnTo>
                      <a:lnTo>
                        <a:pt x="571" y="41"/>
                      </a:lnTo>
                      <a:lnTo>
                        <a:pt x="504" y="15"/>
                      </a:lnTo>
                      <a:lnTo>
                        <a:pt x="435" y="2"/>
                      </a:lnTo>
                      <a:lnTo>
                        <a:pt x="370" y="0"/>
                      </a:lnTo>
                      <a:lnTo>
                        <a:pt x="304" y="8"/>
                      </a:lnTo>
                      <a:lnTo>
                        <a:pt x="240" y="29"/>
                      </a:lnTo>
                      <a:lnTo>
                        <a:pt x="184" y="59"/>
                      </a:lnTo>
                      <a:lnTo>
                        <a:pt x="141" y="86"/>
                      </a:lnTo>
                      <a:lnTo>
                        <a:pt x="105" y="122"/>
                      </a:lnTo>
                      <a:lnTo>
                        <a:pt x="73" y="150"/>
                      </a:lnTo>
                      <a:lnTo>
                        <a:pt x="52" y="174"/>
                      </a:lnTo>
                    </a:path>
                  </a:pathLst>
                </a:cu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295" name="Freeform 78"/>
                <p:cNvSpPr>
                  <a:spLocks/>
                </p:cNvSpPr>
                <p:nvPr/>
              </p:nvSpPr>
              <p:spPr bwMode="auto">
                <a:xfrm>
                  <a:off x="5391150" y="2486025"/>
                  <a:ext cx="1425575" cy="1778000"/>
                </a:xfrm>
                <a:custGeom>
                  <a:avLst/>
                  <a:gdLst>
                    <a:gd name="T0" fmla="*/ 2147483647 w 898"/>
                    <a:gd name="T1" fmla="*/ 2147483647 h 1120"/>
                    <a:gd name="T2" fmla="*/ 2147483647 w 898"/>
                    <a:gd name="T3" fmla="*/ 2147483647 h 1120"/>
                    <a:gd name="T4" fmla="*/ 2147483647 w 898"/>
                    <a:gd name="T5" fmla="*/ 2147483647 h 1120"/>
                    <a:gd name="T6" fmla="*/ 2147483647 w 898"/>
                    <a:gd name="T7" fmla="*/ 2147483647 h 1120"/>
                    <a:gd name="T8" fmla="*/ 2147483647 w 898"/>
                    <a:gd name="T9" fmla="*/ 2147483647 h 1120"/>
                    <a:gd name="T10" fmla="*/ 2147483647 w 898"/>
                    <a:gd name="T11" fmla="*/ 2147483647 h 1120"/>
                    <a:gd name="T12" fmla="*/ 2147483647 w 898"/>
                    <a:gd name="T13" fmla="*/ 2147483647 h 1120"/>
                    <a:gd name="T14" fmla="*/ 2147483647 w 898"/>
                    <a:gd name="T15" fmla="*/ 2147483647 h 1120"/>
                    <a:gd name="T16" fmla="*/ 2147483647 w 898"/>
                    <a:gd name="T17" fmla="*/ 2147483647 h 1120"/>
                    <a:gd name="T18" fmla="*/ 2147483647 w 898"/>
                    <a:gd name="T19" fmla="*/ 2147483647 h 1120"/>
                    <a:gd name="T20" fmla="*/ 2147483647 w 898"/>
                    <a:gd name="T21" fmla="*/ 2147483647 h 1120"/>
                    <a:gd name="T22" fmla="*/ 2147483647 w 898"/>
                    <a:gd name="T23" fmla="*/ 2147483647 h 1120"/>
                    <a:gd name="T24" fmla="*/ 2147483647 w 898"/>
                    <a:gd name="T25" fmla="*/ 2147483647 h 1120"/>
                    <a:gd name="T26" fmla="*/ 2147483647 w 898"/>
                    <a:gd name="T27" fmla="*/ 2147483647 h 1120"/>
                    <a:gd name="T28" fmla="*/ 2147483647 w 898"/>
                    <a:gd name="T29" fmla="*/ 2147483647 h 1120"/>
                    <a:gd name="T30" fmla="*/ 2147483647 w 898"/>
                    <a:gd name="T31" fmla="*/ 2147483647 h 1120"/>
                    <a:gd name="T32" fmla="*/ 2147483647 w 898"/>
                    <a:gd name="T33" fmla="*/ 2147483647 h 1120"/>
                    <a:gd name="T34" fmla="*/ 2147483647 w 898"/>
                    <a:gd name="T35" fmla="*/ 2147483647 h 1120"/>
                    <a:gd name="T36" fmla="*/ 2147483647 w 898"/>
                    <a:gd name="T37" fmla="*/ 2147483647 h 1120"/>
                    <a:gd name="T38" fmla="*/ 2147483647 w 898"/>
                    <a:gd name="T39" fmla="*/ 2147483647 h 1120"/>
                    <a:gd name="T40" fmla="*/ 2147483647 w 898"/>
                    <a:gd name="T41" fmla="*/ 2147483647 h 1120"/>
                    <a:gd name="T42" fmla="*/ 2147483647 w 898"/>
                    <a:gd name="T43" fmla="*/ 2147483647 h 1120"/>
                    <a:gd name="T44" fmla="*/ 2147483647 w 898"/>
                    <a:gd name="T45" fmla="*/ 2147483647 h 1120"/>
                    <a:gd name="T46" fmla="*/ 2147483647 w 898"/>
                    <a:gd name="T47" fmla="*/ 2147483647 h 1120"/>
                    <a:gd name="T48" fmla="*/ 2147483647 w 898"/>
                    <a:gd name="T49" fmla="*/ 2147483647 h 1120"/>
                    <a:gd name="T50" fmla="*/ 2147483647 w 898"/>
                    <a:gd name="T51" fmla="*/ 2147483647 h 1120"/>
                    <a:gd name="T52" fmla="*/ 2147483647 w 898"/>
                    <a:gd name="T53" fmla="*/ 2147483647 h 1120"/>
                    <a:gd name="T54" fmla="*/ 2147483647 w 898"/>
                    <a:gd name="T55" fmla="*/ 2147483647 h 1120"/>
                    <a:gd name="T56" fmla="*/ 2147483647 w 898"/>
                    <a:gd name="T57" fmla="*/ 2147483647 h 1120"/>
                    <a:gd name="T58" fmla="*/ 2147483647 w 898"/>
                    <a:gd name="T59" fmla="*/ 2147483647 h 1120"/>
                    <a:gd name="T60" fmla="*/ 2147483647 w 898"/>
                    <a:gd name="T61" fmla="*/ 2147483647 h 1120"/>
                    <a:gd name="T62" fmla="*/ 2147483647 w 898"/>
                    <a:gd name="T63" fmla="*/ 0 h 1120"/>
                    <a:gd name="T64" fmla="*/ 2147483647 w 898"/>
                    <a:gd name="T65" fmla="*/ 2147483647 h 1120"/>
                    <a:gd name="T66" fmla="*/ 2147483647 w 898"/>
                    <a:gd name="T67" fmla="*/ 2147483647 h 1120"/>
                    <a:gd name="T68" fmla="*/ 2147483647 w 898"/>
                    <a:gd name="T69" fmla="*/ 2147483647 h 1120"/>
                    <a:gd name="T70" fmla="*/ 2147483647 w 898"/>
                    <a:gd name="T71" fmla="*/ 2147483647 h 1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8"/>
                    <a:gd name="T109" fmla="*/ 0 h 1120"/>
                    <a:gd name="T110" fmla="*/ 898 w 898"/>
                    <a:gd name="T111" fmla="*/ 1120 h 1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8" h="1120">
                      <a:moveTo>
                        <a:pt x="502" y="120"/>
                      </a:moveTo>
                      <a:lnTo>
                        <a:pt x="544" y="128"/>
                      </a:lnTo>
                      <a:lnTo>
                        <a:pt x="596" y="142"/>
                      </a:lnTo>
                      <a:lnTo>
                        <a:pt x="640" y="160"/>
                      </a:lnTo>
                      <a:lnTo>
                        <a:pt x="676" y="180"/>
                      </a:lnTo>
                      <a:lnTo>
                        <a:pt x="712" y="204"/>
                      </a:lnTo>
                      <a:lnTo>
                        <a:pt x="742" y="228"/>
                      </a:lnTo>
                      <a:lnTo>
                        <a:pt x="780" y="262"/>
                      </a:lnTo>
                      <a:lnTo>
                        <a:pt x="814" y="306"/>
                      </a:lnTo>
                      <a:lnTo>
                        <a:pt x="836" y="338"/>
                      </a:lnTo>
                      <a:lnTo>
                        <a:pt x="856" y="380"/>
                      </a:lnTo>
                      <a:lnTo>
                        <a:pt x="874" y="420"/>
                      </a:lnTo>
                      <a:lnTo>
                        <a:pt x="890" y="482"/>
                      </a:lnTo>
                      <a:lnTo>
                        <a:pt x="898" y="528"/>
                      </a:lnTo>
                      <a:lnTo>
                        <a:pt x="896" y="578"/>
                      </a:lnTo>
                      <a:lnTo>
                        <a:pt x="892" y="634"/>
                      </a:lnTo>
                      <a:lnTo>
                        <a:pt x="880" y="684"/>
                      </a:lnTo>
                      <a:lnTo>
                        <a:pt x="858" y="740"/>
                      </a:lnTo>
                      <a:lnTo>
                        <a:pt x="830" y="792"/>
                      </a:lnTo>
                      <a:lnTo>
                        <a:pt x="804" y="830"/>
                      </a:lnTo>
                      <a:lnTo>
                        <a:pt x="766" y="870"/>
                      </a:lnTo>
                      <a:lnTo>
                        <a:pt x="730" y="904"/>
                      </a:lnTo>
                      <a:lnTo>
                        <a:pt x="688" y="934"/>
                      </a:lnTo>
                      <a:lnTo>
                        <a:pt x="650" y="956"/>
                      </a:lnTo>
                      <a:lnTo>
                        <a:pt x="602" y="978"/>
                      </a:lnTo>
                      <a:lnTo>
                        <a:pt x="566" y="992"/>
                      </a:lnTo>
                      <a:lnTo>
                        <a:pt x="530" y="998"/>
                      </a:lnTo>
                      <a:lnTo>
                        <a:pt x="494" y="1004"/>
                      </a:lnTo>
                      <a:lnTo>
                        <a:pt x="488" y="1058"/>
                      </a:lnTo>
                      <a:lnTo>
                        <a:pt x="490" y="1090"/>
                      </a:lnTo>
                      <a:lnTo>
                        <a:pt x="476" y="1114"/>
                      </a:lnTo>
                      <a:lnTo>
                        <a:pt x="458" y="1120"/>
                      </a:lnTo>
                      <a:lnTo>
                        <a:pt x="432" y="1120"/>
                      </a:lnTo>
                      <a:lnTo>
                        <a:pt x="408" y="1106"/>
                      </a:lnTo>
                      <a:lnTo>
                        <a:pt x="394" y="1086"/>
                      </a:lnTo>
                      <a:lnTo>
                        <a:pt x="396" y="1006"/>
                      </a:lnTo>
                      <a:lnTo>
                        <a:pt x="364" y="1000"/>
                      </a:lnTo>
                      <a:lnTo>
                        <a:pt x="338" y="992"/>
                      </a:lnTo>
                      <a:lnTo>
                        <a:pt x="288" y="980"/>
                      </a:lnTo>
                      <a:lnTo>
                        <a:pt x="244" y="958"/>
                      </a:lnTo>
                      <a:lnTo>
                        <a:pt x="204" y="938"/>
                      </a:lnTo>
                      <a:lnTo>
                        <a:pt x="168" y="910"/>
                      </a:lnTo>
                      <a:lnTo>
                        <a:pt x="132" y="880"/>
                      </a:lnTo>
                      <a:lnTo>
                        <a:pt x="98" y="842"/>
                      </a:lnTo>
                      <a:lnTo>
                        <a:pt x="68" y="802"/>
                      </a:lnTo>
                      <a:lnTo>
                        <a:pt x="40" y="748"/>
                      </a:lnTo>
                      <a:lnTo>
                        <a:pt x="16" y="680"/>
                      </a:lnTo>
                      <a:lnTo>
                        <a:pt x="4" y="612"/>
                      </a:lnTo>
                      <a:lnTo>
                        <a:pt x="0" y="538"/>
                      </a:lnTo>
                      <a:lnTo>
                        <a:pt x="12" y="468"/>
                      </a:lnTo>
                      <a:lnTo>
                        <a:pt x="34" y="396"/>
                      </a:lnTo>
                      <a:lnTo>
                        <a:pt x="60" y="338"/>
                      </a:lnTo>
                      <a:lnTo>
                        <a:pt x="100" y="286"/>
                      </a:lnTo>
                      <a:lnTo>
                        <a:pt x="148" y="234"/>
                      </a:lnTo>
                      <a:lnTo>
                        <a:pt x="200" y="196"/>
                      </a:lnTo>
                      <a:lnTo>
                        <a:pt x="258" y="162"/>
                      </a:lnTo>
                      <a:lnTo>
                        <a:pt x="324" y="136"/>
                      </a:lnTo>
                      <a:lnTo>
                        <a:pt x="388" y="122"/>
                      </a:lnTo>
                      <a:lnTo>
                        <a:pt x="400" y="122"/>
                      </a:lnTo>
                      <a:lnTo>
                        <a:pt x="400" y="90"/>
                      </a:lnTo>
                      <a:lnTo>
                        <a:pt x="402" y="38"/>
                      </a:lnTo>
                      <a:lnTo>
                        <a:pt x="417" y="11"/>
                      </a:lnTo>
                      <a:lnTo>
                        <a:pt x="428" y="6"/>
                      </a:lnTo>
                      <a:lnTo>
                        <a:pt x="443" y="0"/>
                      </a:lnTo>
                      <a:lnTo>
                        <a:pt x="458" y="2"/>
                      </a:lnTo>
                      <a:lnTo>
                        <a:pt x="477" y="6"/>
                      </a:lnTo>
                      <a:lnTo>
                        <a:pt x="488" y="18"/>
                      </a:lnTo>
                      <a:lnTo>
                        <a:pt x="492" y="28"/>
                      </a:lnTo>
                      <a:lnTo>
                        <a:pt x="496" y="64"/>
                      </a:lnTo>
                      <a:lnTo>
                        <a:pt x="494" y="96"/>
                      </a:lnTo>
                      <a:lnTo>
                        <a:pt x="495" y="119"/>
                      </a:lnTo>
                      <a:lnTo>
                        <a:pt x="502" y="12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296" name="Text Box 79"/>
                <p:cNvSpPr txBox="1">
                  <a:spLocks noChangeArrowheads="1"/>
                </p:cNvSpPr>
                <p:nvPr/>
              </p:nvSpPr>
              <p:spPr bwMode="auto">
                <a:xfrm>
                  <a:off x="6918325" y="3794125"/>
                  <a:ext cx="336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20K</a:t>
                  </a:r>
                </a:p>
              </p:txBody>
            </p:sp>
            <p:sp>
              <p:nvSpPr>
                <p:cNvPr id="10297" name="Text Box 80"/>
                <p:cNvSpPr txBox="1">
                  <a:spLocks noChangeArrowheads="1"/>
                </p:cNvSpPr>
                <p:nvPr/>
              </p:nvSpPr>
              <p:spPr bwMode="auto">
                <a:xfrm>
                  <a:off x="6804025" y="3949700"/>
                  <a:ext cx="290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2K</a:t>
                  </a:r>
                </a:p>
              </p:txBody>
            </p:sp>
            <p:sp>
              <p:nvSpPr>
                <p:cNvPr id="10298" name="Text Box 81"/>
                <p:cNvSpPr txBox="1">
                  <a:spLocks noChangeArrowheads="1"/>
                </p:cNvSpPr>
                <p:nvPr/>
              </p:nvSpPr>
              <p:spPr bwMode="auto">
                <a:xfrm>
                  <a:off x="6645275" y="4086225"/>
                  <a:ext cx="3222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a:t>
                  </a:r>
                </a:p>
              </p:txBody>
            </p:sp>
            <p:sp>
              <p:nvSpPr>
                <p:cNvPr id="10299" name="Text Box 82"/>
                <p:cNvSpPr txBox="1">
                  <a:spLocks noChangeArrowheads="1"/>
                </p:cNvSpPr>
                <p:nvPr/>
              </p:nvSpPr>
              <p:spPr bwMode="auto">
                <a:xfrm>
                  <a:off x="5127625" y="3946525"/>
                  <a:ext cx="30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2m</a:t>
                  </a:r>
                </a:p>
              </p:txBody>
            </p:sp>
            <p:sp>
              <p:nvSpPr>
                <p:cNvPr id="10300" name="Text Box 83"/>
                <p:cNvSpPr txBox="1">
                  <a:spLocks noChangeArrowheads="1"/>
                </p:cNvSpPr>
                <p:nvPr/>
              </p:nvSpPr>
              <p:spPr bwMode="auto">
                <a:xfrm>
                  <a:off x="5918200" y="4340225"/>
                  <a:ext cx="3508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OFF</a:t>
                  </a:r>
                </a:p>
              </p:txBody>
            </p:sp>
            <p:sp>
              <p:nvSpPr>
                <p:cNvPr id="10301" name="Text Box 84"/>
                <p:cNvSpPr txBox="1">
                  <a:spLocks noChangeArrowheads="1"/>
                </p:cNvSpPr>
                <p:nvPr/>
              </p:nvSpPr>
              <p:spPr bwMode="auto">
                <a:xfrm>
                  <a:off x="6315075" y="4416425"/>
                  <a:ext cx="4492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LOGIC</a:t>
                  </a:r>
                </a:p>
              </p:txBody>
            </p:sp>
            <p:sp>
              <p:nvSpPr>
                <p:cNvPr id="10302" name="Text Box 85"/>
                <p:cNvSpPr txBox="1">
                  <a:spLocks noChangeArrowheads="1"/>
                </p:cNvSpPr>
                <p:nvPr/>
              </p:nvSpPr>
              <p:spPr bwMode="auto">
                <a:xfrm>
                  <a:off x="5441950" y="4257675"/>
                  <a:ext cx="35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PNP</a:t>
                  </a:r>
                </a:p>
              </p:txBody>
            </p:sp>
            <p:sp>
              <p:nvSpPr>
                <p:cNvPr id="10303" name="Text Box 86"/>
                <p:cNvSpPr txBox="1">
                  <a:spLocks noChangeArrowheads="1"/>
                </p:cNvSpPr>
                <p:nvPr/>
              </p:nvSpPr>
              <p:spPr bwMode="auto">
                <a:xfrm>
                  <a:off x="6438900" y="2289175"/>
                  <a:ext cx="327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20n</a:t>
                  </a:r>
                </a:p>
              </p:txBody>
            </p:sp>
            <p:sp>
              <p:nvSpPr>
                <p:cNvPr id="10304" name="Text Box 87"/>
                <p:cNvSpPr txBox="1">
                  <a:spLocks noChangeArrowheads="1"/>
                </p:cNvSpPr>
                <p:nvPr/>
              </p:nvSpPr>
              <p:spPr bwMode="auto">
                <a:xfrm>
                  <a:off x="6804025" y="2565400"/>
                  <a:ext cx="280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2u</a:t>
                  </a:r>
                </a:p>
              </p:txBody>
            </p:sp>
            <p:sp>
              <p:nvSpPr>
                <p:cNvPr id="10305" name="Text Box 88"/>
                <p:cNvSpPr txBox="1">
                  <a:spLocks noChangeArrowheads="1"/>
                </p:cNvSpPr>
                <p:nvPr/>
              </p:nvSpPr>
              <p:spPr bwMode="auto">
                <a:xfrm>
                  <a:off x="6911975" y="2717800"/>
                  <a:ext cx="327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20u</a:t>
                  </a:r>
                </a:p>
              </p:txBody>
            </p:sp>
            <p:sp>
              <p:nvSpPr>
                <p:cNvPr id="10306" name="Oval 89"/>
                <p:cNvSpPr>
                  <a:spLocks noChangeArrowheads="1"/>
                </p:cNvSpPr>
                <p:nvPr/>
              </p:nvSpPr>
              <p:spPr bwMode="auto">
                <a:xfrm>
                  <a:off x="4943475" y="5197475"/>
                  <a:ext cx="184150" cy="184150"/>
                </a:xfrm>
                <a:prstGeom prst="ellipse">
                  <a:avLst/>
                </a:prstGeom>
                <a:solidFill>
                  <a:srgbClr val="C0C0C0"/>
                </a:solidFill>
                <a:ln w="9525">
                  <a:solidFill>
                    <a:srgbClr val="969696"/>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07" name="Oval 90"/>
                <p:cNvSpPr>
                  <a:spLocks noChangeArrowheads="1"/>
                </p:cNvSpPr>
                <p:nvPr/>
              </p:nvSpPr>
              <p:spPr bwMode="auto">
                <a:xfrm>
                  <a:off x="5648325" y="5194300"/>
                  <a:ext cx="184150" cy="184150"/>
                </a:xfrm>
                <a:prstGeom prst="ellipse">
                  <a:avLst/>
                </a:prstGeom>
                <a:solidFill>
                  <a:srgbClr val="C0C0C0"/>
                </a:solidFill>
                <a:ln w="9525">
                  <a:solidFill>
                    <a:srgbClr val="969696"/>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08" name="Oval 91"/>
                <p:cNvSpPr>
                  <a:spLocks noChangeArrowheads="1"/>
                </p:cNvSpPr>
                <p:nvPr/>
              </p:nvSpPr>
              <p:spPr bwMode="auto">
                <a:xfrm>
                  <a:off x="4876800" y="5127625"/>
                  <a:ext cx="317500"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09" name="Oval 92"/>
                <p:cNvSpPr>
                  <a:spLocks noChangeArrowheads="1"/>
                </p:cNvSpPr>
                <p:nvPr/>
              </p:nvSpPr>
              <p:spPr bwMode="auto">
                <a:xfrm>
                  <a:off x="5581650" y="5127625"/>
                  <a:ext cx="317500"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10" name="Line 93"/>
                <p:cNvSpPr>
                  <a:spLocks noChangeShapeType="1"/>
                </p:cNvSpPr>
                <p:nvPr/>
              </p:nvSpPr>
              <p:spPr bwMode="auto">
                <a:xfrm>
                  <a:off x="4933950" y="5881688"/>
                  <a:ext cx="23368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11" name="Oval 94"/>
                <p:cNvSpPr>
                  <a:spLocks noChangeArrowheads="1"/>
                </p:cNvSpPr>
                <p:nvPr/>
              </p:nvSpPr>
              <p:spPr bwMode="auto">
                <a:xfrm>
                  <a:off x="6300788" y="5121275"/>
                  <a:ext cx="317500"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12" name="Oval 95"/>
                <p:cNvSpPr>
                  <a:spLocks noChangeArrowheads="1"/>
                </p:cNvSpPr>
                <p:nvPr/>
              </p:nvSpPr>
              <p:spPr bwMode="auto">
                <a:xfrm>
                  <a:off x="7013575" y="5118100"/>
                  <a:ext cx="317500"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13" name="Oval 96"/>
                <p:cNvSpPr>
                  <a:spLocks noChangeArrowheads="1"/>
                </p:cNvSpPr>
                <p:nvPr/>
              </p:nvSpPr>
              <p:spPr bwMode="auto">
                <a:xfrm>
                  <a:off x="6056313" y="4160838"/>
                  <a:ext cx="84137" cy="84137"/>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14" name="Oval 97"/>
                <p:cNvSpPr>
                  <a:spLocks noChangeArrowheads="1"/>
                </p:cNvSpPr>
                <p:nvPr/>
              </p:nvSpPr>
              <p:spPr bwMode="auto">
                <a:xfrm>
                  <a:off x="6061075" y="2514600"/>
                  <a:ext cx="84138" cy="841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15" name="Oval 98"/>
                <p:cNvSpPr>
                  <a:spLocks noChangeArrowheads="1"/>
                </p:cNvSpPr>
                <p:nvPr/>
              </p:nvSpPr>
              <p:spPr bwMode="auto">
                <a:xfrm>
                  <a:off x="7278688" y="2274888"/>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16" name="Oval 99"/>
                <p:cNvSpPr>
                  <a:spLocks noChangeArrowheads="1"/>
                </p:cNvSpPr>
                <p:nvPr/>
              </p:nvSpPr>
              <p:spPr bwMode="auto">
                <a:xfrm>
                  <a:off x="7277100" y="2370138"/>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17" name="Oval 100"/>
                <p:cNvSpPr>
                  <a:spLocks noChangeArrowheads="1"/>
                </p:cNvSpPr>
                <p:nvPr/>
              </p:nvSpPr>
              <p:spPr bwMode="auto">
                <a:xfrm>
                  <a:off x="7278688" y="2463800"/>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18" name="Oval 101"/>
                <p:cNvSpPr>
                  <a:spLocks noChangeArrowheads="1"/>
                </p:cNvSpPr>
                <p:nvPr/>
              </p:nvSpPr>
              <p:spPr bwMode="auto">
                <a:xfrm>
                  <a:off x="7275513" y="2555875"/>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19" name="Oval 102"/>
                <p:cNvSpPr>
                  <a:spLocks noChangeArrowheads="1"/>
                </p:cNvSpPr>
                <p:nvPr/>
              </p:nvSpPr>
              <p:spPr bwMode="auto">
                <a:xfrm>
                  <a:off x="7277100" y="2654300"/>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20" name="Oval 103"/>
                <p:cNvSpPr>
                  <a:spLocks noChangeArrowheads="1"/>
                </p:cNvSpPr>
                <p:nvPr/>
              </p:nvSpPr>
              <p:spPr bwMode="auto">
                <a:xfrm>
                  <a:off x="7277100" y="2752725"/>
                  <a:ext cx="76200" cy="76200"/>
                </a:xfrm>
                <a:prstGeom prst="ellipse">
                  <a:avLst/>
                </a:prstGeom>
                <a:solidFill>
                  <a:srgbClr val="333333"/>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21" name="Freeform 104"/>
                <p:cNvSpPr>
                  <a:spLocks/>
                </p:cNvSpPr>
                <p:nvPr/>
              </p:nvSpPr>
              <p:spPr bwMode="auto">
                <a:xfrm>
                  <a:off x="4775200" y="660400"/>
                  <a:ext cx="2673350" cy="1206500"/>
                </a:xfrm>
                <a:custGeom>
                  <a:avLst/>
                  <a:gdLst>
                    <a:gd name="T0" fmla="*/ 2147483647 w 1684"/>
                    <a:gd name="T1" fmla="*/ 2147483647 h 760"/>
                    <a:gd name="T2" fmla="*/ 0 w 1684"/>
                    <a:gd name="T3" fmla="*/ 2147483647 h 760"/>
                    <a:gd name="T4" fmla="*/ 2147483647 w 1684"/>
                    <a:gd name="T5" fmla="*/ 2147483647 h 760"/>
                    <a:gd name="T6" fmla="*/ 2147483647 w 1684"/>
                    <a:gd name="T7" fmla="*/ 2147483647 h 760"/>
                    <a:gd name="T8" fmla="*/ 2147483647 w 1684"/>
                    <a:gd name="T9" fmla="*/ 2147483647 h 760"/>
                    <a:gd name="T10" fmla="*/ 2147483647 w 1684"/>
                    <a:gd name="T11" fmla="*/ 2147483647 h 760"/>
                    <a:gd name="T12" fmla="*/ 2147483647 w 1684"/>
                    <a:gd name="T13" fmla="*/ 0 h 760"/>
                    <a:gd name="T14" fmla="*/ 2147483647 w 1684"/>
                    <a:gd name="T15" fmla="*/ 2147483647 h 760"/>
                    <a:gd name="T16" fmla="*/ 2147483647 w 1684"/>
                    <a:gd name="T17" fmla="*/ 2147483647 h 760"/>
                    <a:gd name="T18" fmla="*/ 2147483647 w 1684"/>
                    <a:gd name="T19" fmla="*/ 2147483647 h 760"/>
                    <a:gd name="T20" fmla="*/ 2147483647 w 1684"/>
                    <a:gd name="T21" fmla="*/ 2147483647 h 760"/>
                    <a:gd name="T22" fmla="*/ 2147483647 w 1684"/>
                    <a:gd name="T23" fmla="*/ 2147483647 h 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4"/>
                    <a:gd name="T37" fmla="*/ 0 h 760"/>
                    <a:gd name="T38" fmla="*/ 1684 w 1684"/>
                    <a:gd name="T39" fmla="*/ 760 h 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4" h="760">
                      <a:moveTo>
                        <a:pt x="2" y="760"/>
                      </a:moveTo>
                      <a:lnTo>
                        <a:pt x="0" y="102"/>
                      </a:lnTo>
                      <a:lnTo>
                        <a:pt x="4" y="72"/>
                      </a:lnTo>
                      <a:lnTo>
                        <a:pt x="24" y="36"/>
                      </a:lnTo>
                      <a:lnTo>
                        <a:pt x="58" y="14"/>
                      </a:lnTo>
                      <a:lnTo>
                        <a:pt x="94" y="8"/>
                      </a:lnTo>
                      <a:lnTo>
                        <a:pt x="1590" y="0"/>
                      </a:lnTo>
                      <a:lnTo>
                        <a:pt x="1632" y="4"/>
                      </a:lnTo>
                      <a:lnTo>
                        <a:pt x="1670" y="28"/>
                      </a:lnTo>
                      <a:lnTo>
                        <a:pt x="1684" y="62"/>
                      </a:lnTo>
                      <a:lnTo>
                        <a:pt x="1684" y="748"/>
                      </a:lnTo>
                      <a:lnTo>
                        <a:pt x="2" y="760"/>
                      </a:lnTo>
                      <a:close/>
                    </a:path>
                  </a:pathLst>
                </a:custGeom>
                <a:solidFill>
                  <a:srgbClr val="FFF6DD"/>
                </a:solidFill>
                <a:ln w="9525">
                  <a:solidFill>
                    <a:schemeClr val="tx1"/>
                  </a:solidFill>
                  <a:round/>
                  <a:headEnd/>
                  <a:tailEnd/>
                </a:ln>
              </p:spPr>
              <p:txBody>
                <a:bodyPr/>
                <a:lstStyle/>
                <a:p>
                  <a:pPr>
                    <a:spcBef>
                      <a:spcPct val="50000"/>
                    </a:spcBef>
                  </a:pPr>
                  <a:endParaRPr lang="en-US" sz="1800" smtClean="0">
                    <a:solidFill>
                      <a:srgbClr val="000000"/>
                    </a:solidFill>
                    <a:latin typeface="Times New Roman" pitchFamily="18" charset="0"/>
                  </a:endParaRPr>
                </a:p>
              </p:txBody>
            </p:sp>
            <p:sp>
              <p:nvSpPr>
                <p:cNvPr id="10322" name="Freeform 105"/>
                <p:cNvSpPr>
                  <a:spLocks/>
                </p:cNvSpPr>
                <p:nvPr/>
              </p:nvSpPr>
              <p:spPr bwMode="auto">
                <a:xfrm>
                  <a:off x="4902200" y="793750"/>
                  <a:ext cx="2419350" cy="942975"/>
                </a:xfrm>
                <a:custGeom>
                  <a:avLst/>
                  <a:gdLst>
                    <a:gd name="T0" fmla="*/ 2147483647 w 1684"/>
                    <a:gd name="T1" fmla="*/ 2147483647 h 760"/>
                    <a:gd name="T2" fmla="*/ 0 w 1684"/>
                    <a:gd name="T3" fmla="*/ 2147483647 h 760"/>
                    <a:gd name="T4" fmla="*/ 2147483647 w 1684"/>
                    <a:gd name="T5" fmla="*/ 2147483647 h 760"/>
                    <a:gd name="T6" fmla="*/ 2147483647 w 1684"/>
                    <a:gd name="T7" fmla="*/ 2147483647 h 760"/>
                    <a:gd name="T8" fmla="*/ 2147483647 w 1684"/>
                    <a:gd name="T9" fmla="*/ 2147483647 h 760"/>
                    <a:gd name="T10" fmla="*/ 2147483647 w 1684"/>
                    <a:gd name="T11" fmla="*/ 2147483647 h 760"/>
                    <a:gd name="T12" fmla="*/ 2147483647 w 1684"/>
                    <a:gd name="T13" fmla="*/ 0 h 760"/>
                    <a:gd name="T14" fmla="*/ 2147483647 w 1684"/>
                    <a:gd name="T15" fmla="*/ 2147483647 h 760"/>
                    <a:gd name="T16" fmla="*/ 2147483647 w 1684"/>
                    <a:gd name="T17" fmla="*/ 2147483647 h 760"/>
                    <a:gd name="T18" fmla="*/ 2147483647 w 1684"/>
                    <a:gd name="T19" fmla="*/ 2147483647 h 760"/>
                    <a:gd name="T20" fmla="*/ 2147483647 w 1684"/>
                    <a:gd name="T21" fmla="*/ 2147483647 h 760"/>
                    <a:gd name="T22" fmla="*/ 2147483647 w 1684"/>
                    <a:gd name="T23" fmla="*/ 2147483647 h 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4"/>
                    <a:gd name="T37" fmla="*/ 0 h 760"/>
                    <a:gd name="T38" fmla="*/ 1684 w 1684"/>
                    <a:gd name="T39" fmla="*/ 760 h 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4" h="760">
                      <a:moveTo>
                        <a:pt x="2" y="760"/>
                      </a:moveTo>
                      <a:lnTo>
                        <a:pt x="0" y="102"/>
                      </a:lnTo>
                      <a:lnTo>
                        <a:pt x="4" y="72"/>
                      </a:lnTo>
                      <a:lnTo>
                        <a:pt x="24" y="36"/>
                      </a:lnTo>
                      <a:lnTo>
                        <a:pt x="58" y="14"/>
                      </a:lnTo>
                      <a:lnTo>
                        <a:pt x="94" y="8"/>
                      </a:lnTo>
                      <a:lnTo>
                        <a:pt x="1590" y="0"/>
                      </a:lnTo>
                      <a:lnTo>
                        <a:pt x="1632" y="4"/>
                      </a:lnTo>
                      <a:lnTo>
                        <a:pt x="1670" y="28"/>
                      </a:lnTo>
                      <a:lnTo>
                        <a:pt x="1684" y="62"/>
                      </a:lnTo>
                      <a:lnTo>
                        <a:pt x="1684" y="748"/>
                      </a:lnTo>
                      <a:lnTo>
                        <a:pt x="2" y="760"/>
                      </a:lnTo>
                      <a:close/>
                    </a:path>
                  </a:pathLst>
                </a:custGeom>
                <a:noFill/>
                <a:ln w="9525">
                  <a:solidFill>
                    <a:srgbClr val="FFE7A3"/>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23" name="Oval 106"/>
                <p:cNvSpPr>
                  <a:spLocks noChangeArrowheads="1"/>
                </p:cNvSpPr>
                <p:nvPr/>
              </p:nvSpPr>
              <p:spPr bwMode="auto">
                <a:xfrm>
                  <a:off x="4830763" y="4413250"/>
                  <a:ext cx="76200" cy="76200"/>
                </a:xfrm>
                <a:prstGeom prst="ellipse">
                  <a:avLst/>
                </a:prstGeom>
                <a:solidFill>
                  <a:srgbClr val="333333"/>
                </a:solidFill>
                <a:ln w="9525">
                  <a:solidFill>
                    <a:srgbClr val="80808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24" name="Oval 107"/>
                <p:cNvSpPr>
                  <a:spLocks noChangeArrowheads="1"/>
                </p:cNvSpPr>
                <p:nvPr/>
              </p:nvSpPr>
              <p:spPr bwMode="auto">
                <a:xfrm>
                  <a:off x="4941888" y="4413250"/>
                  <a:ext cx="76200" cy="76200"/>
                </a:xfrm>
                <a:prstGeom prst="ellipse">
                  <a:avLst/>
                </a:prstGeom>
                <a:solidFill>
                  <a:srgbClr val="333333"/>
                </a:solidFill>
                <a:ln w="9525">
                  <a:solidFill>
                    <a:srgbClr val="80808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25" name="Oval 108"/>
                <p:cNvSpPr>
                  <a:spLocks noChangeArrowheads="1"/>
                </p:cNvSpPr>
                <p:nvPr/>
              </p:nvSpPr>
              <p:spPr bwMode="auto">
                <a:xfrm>
                  <a:off x="5062538" y="4413250"/>
                  <a:ext cx="76200" cy="76200"/>
                </a:xfrm>
                <a:prstGeom prst="ellipse">
                  <a:avLst/>
                </a:prstGeom>
                <a:solidFill>
                  <a:srgbClr val="333333"/>
                </a:solidFill>
                <a:ln w="9525">
                  <a:solidFill>
                    <a:srgbClr val="80808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26" name="Oval 109"/>
                <p:cNvSpPr>
                  <a:spLocks noChangeArrowheads="1"/>
                </p:cNvSpPr>
                <p:nvPr/>
              </p:nvSpPr>
              <p:spPr bwMode="auto">
                <a:xfrm>
                  <a:off x="5186363" y="4413250"/>
                  <a:ext cx="76200" cy="76200"/>
                </a:xfrm>
                <a:prstGeom prst="ellipse">
                  <a:avLst/>
                </a:prstGeom>
                <a:solidFill>
                  <a:srgbClr val="333333"/>
                </a:solidFill>
                <a:ln w="9525">
                  <a:solidFill>
                    <a:srgbClr val="80808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27" name="Text Box 110"/>
                <p:cNvSpPr txBox="1">
                  <a:spLocks noChangeArrowheads="1"/>
                </p:cNvSpPr>
                <p:nvPr/>
              </p:nvSpPr>
              <p:spPr bwMode="auto">
                <a:xfrm>
                  <a:off x="4922838" y="3713163"/>
                  <a:ext cx="3508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20m</a:t>
                  </a:r>
                </a:p>
              </p:txBody>
            </p:sp>
            <p:sp>
              <p:nvSpPr>
                <p:cNvPr id="10328" name="Text Box 111"/>
                <p:cNvSpPr txBox="1">
                  <a:spLocks noChangeArrowheads="1"/>
                </p:cNvSpPr>
                <p:nvPr/>
              </p:nvSpPr>
              <p:spPr bwMode="auto">
                <a:xfrm>
                  <a:off x="4918075" y="3856038"/>
                  <a:ext cx="3365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10A</a:t>
                  </a:r>
                </a:p>
              </p:txBody>
            </p:sp>
            <p:sp>
              <p:nvSpPr>
                <p:cNvPr id="10329" name="Line 112"/>
                <p:cNvSpPr>
                  <a:spLocks noChangeShapeType="1"/>
                </p:cNvSpPr>
                <p:nvPr/>
              </p:nvSpPr>
              <p:spPr bwMode="auto">
                <a:xfrm>
                  <a:off x="5005388" y="3894138"/>
                  <a:ext cx="17145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30" name="Oval 113"/>
                <p:cNvSpPr>
                  <a:spLocks noChangeArrowheads="1"/>
                </p:cNvSpPr>
                <p:nvPr/>
              </p:nvSpPr>
              <p:spPr bwMode="auto">
                <a:xfrm>
                  <a:off x="6367463" y="5189538"/>
                  <a:ext cx="184150" cy="184150"/>
                </a:xfrm>
                <a:prstGeom prst="ellipse">
                  <a:avLst/>
                </a:prstGeom>
                <a:solidFill>
                  <a:srgbClr val="C0C0C0"/>
                </a:solidFill>
                <a:ln w="9525">
                  <a:solidFill>
                    <a:srgbClr val="969696"/>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31" name="Oval 114"/>
                <p:cNvSpPr>
                  <a:spLocks noChangeArrowheads="1"/>
                </p:cNvSpPr>
                <p:nvPr/>
              </p:nvSpPr>
              <p:spPr bwMode="auto">
                <a:xfrm>
                  <a:off x="7081838" y="5186363"/>
                  <a:ext cx="184150" cy="184150"/>
                </a:xfrm>
                <a:prstGeom prst="ellipse">
                  <a:avLst/>
                </a:prstGeom>
                <a:solidFill>
                  <a:srgbClr val="C0C0C0"/>
                </a:solidFill>
                <a:ln w="9525">
                  <a:solidFill>
                    <a:srgbClr val="80808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32" name="Line 115"/>
                <p:cNvSpPr>
                  <a:spLocks noChangeShapeType="1"/>
                </p:cNvSpPr>
                <p:nvPr/>
              </p:nvSpPr>
              <p:spPr bwMode="auto">
                <a:xfrm>
                  <a:off x="7361238" y="6129338"/>
                  <a:ext cx="277812" cy="138112"/>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33" name="Line 116"/>
                <p:cNvSpPr>
                  <a:spLocks noChangeShapeType="1"/>
                </p:cNvSpPr>
                <p:nvPr/>
              </p:nvSpPr>
              <p:spPr bwMode="auto">
                <a:xfrm>
                  <a:off x="7334250" y="6215063"/>
                  <a:ext cx="214313" cy="193675"/>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34" name="Text Box 117"/>
                <p:cNvSpPr txBox="1">
                  <a:spLocks noChangeArrowheads="1"/>
                </p:cNvSpPr>
                <p:nvPr/>
              </p:nvSpPr>
              <p:spPr bwMode="auto">
                <a:xfrm>
                  <a:off x="6223000" y="4822825"/>
                  <a:ext cx="476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COM</a:t>
                  </a:r>
                </a:p>
              </p:txBody>
            </p:sp>
            <p:sp>
              <p:nvSpPr>
                <p:cNvPr id="10335" name="Text Box 118"/>
                <p:cNvSpPr txBox="1">
                  <a:spLocks noChangeArrowheads="1"/>
                </p:cNvSpPr>
                <p:nvPr/>
              </p:nvSpPr>
              <p:spPr bwMode="auto">
                <a:xfrm>
                  <a:off x="5534025" y="4838700"/>
                  <a:ext cx="385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mA</a:t>
                  </a:r>
                </a:p>
              </p:txBody>
            </p:sp>
            <p:sp>
              <p:nvSpPr>
                <p:cNvPr id="10336" name="Text Box 119"/>
                <p:cNvSpPr txBox="1">
                  <a:spLocks noChangeArrowheads="1"/>
                </p:cNvSpPr>
                <p:nvPr/>
              </p:nvSpPr>
              <p:spPr bwMode="auto">
                <a:xfrm>
                  <a:off x="4852988" y="4829175"/>
                  <a:ext cx="414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10A</a:t>
                  </a:r>
                </a:p>
              </p:txBody>
            </p:sp>
            <p:sp>
              <p:nvSpPr>
                <p:cNvPr id="10337" name="AutoShape 120">
                  <a:hlinkClick r:id="" action="ppaction://noaction" highlightClick="1"/>
                </p:cNvPr>
                <p:cNvSpPr>
                  <a:spLocks noChangeArrowheads="1"/>
                </p:cNvSpPr>
                <p:nvPr/>
              </p:nvSpPr>
              <p:spPr bwMode="auto">
                <a:xfrm>
                  <a:off x="6700838" y="4445000"/>
                  <a:ext cx="177800" cy="165100"/>
                </a:xfrm>
                <a:prstGeom prst="actionButtonSound">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38" name="Text Box 121"/>
                <p:cNvSpPr txBox="1">
                  <a:spLocks noChangeArrowheads="1"/>
                </p:cNvSpPr>
                <p:nvPr/>
              </p:nvSpPr>
              <p:spPr bwMode="auto">
                <a:xfrm>
                  <a:off x="4964113" y="2395538"/>
                  <a:ext cx="4889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DC1000</a:t>
                  </a:r>
                </a:p>
              </p:txBody>
            </p:sp>
            <p:sp>
              <p:nvSpPr>
                <p:cNvPr id="10339" name="Text Box 122"/>
                <p:cNvSpPr txBox="1">
                  <a:spLocks noChangeArrowheads="1"/>
                </p:cNvSpPr>
                <p:nvPr/>
              </p:nvSpPr>
              <p:spPr bwMode="auto">
                <a:xfrm>
                  <a:off x="5730875" y="2212975"/>
                  <a:ext cx="290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2K</a:t>
                  </a:r>
                </a:p>
              </p:txBody>
            </p:sp>
            <p:sp>
              <p:nvSpPr>
                <p:cNvPr id="10340" name="Text Box 123"/>
                <p:cNvSpPr txBox="1">
                  <a:spLocks noChangeArrowheads="1"/>
                </p:cNvSpPr>
                <p:nvPr/>
              </p:nvSpPr>
              <p:spPr bwMode="auto">
                <a:xfrm>
                  <a:off x="6215063" y="2225675"/>
                  <a:ext cx="280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2n</a:t>
                  </a:r>
                </a:p>
              </p:txBody>
            </p:sp>
            <p:sp>
              <p:nvSpPr>
                <p:cNvPr id="10341" name="Text Box 124"/>
                <p:cNvSpPr txBox="1">
                  <a:spLocks noChangeArrowheads="1"/>
                </p:cNvSpPr>
                <p:nvPr/>
              </p:nvSpPr>
              <p:spPr bwMode="auto">
                <a:xfrm>
                  <a:off x="5380038" y="2095500"/>
                  <a:ext cx="3000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b="1" smtClean="0">
                      <a:solidFill>
                        <a:srgbClr val="FFFFFF"/>
                      </a:solidFill>
                      <a:latin typeface="Arial Narrow" pitchFamily="34" charset="0"/>
                    </a:rPr>
                    <a:t>Hz</a:t>
                  </a:r>
                </a:p>
              </p:txBody>
            </p:sp>
            <p:sp>
              <p:nvSpPr>
                <p:cNvPr id="10342" name="Freeform 125"/>
                <p:cNvSpPr>
                  <a:spLocks/>
                </p:cNvSpPr>
                <p:nvPr/>
              </p:nvSpPr>
              <p:spPr bwMode="auto">
                <a:xfrm>
                  <a:off x="6003925" y="2074863"/>
                  <a:ext cx="182563" cy="409575"/>
                </a:xfrm>
                <a:custGeom>
                  <a:avLst/>
                  <a:gdLst>
                    <a:gd name="T0" fmla="*/ 0 w 115"/>
                    <a:gd name="T1" fmla="*/ 2147483647 h 258"/>
                    <a:gd name="T2" fmla="*/ 2147483647 w 115"/>
                    <a:gd name="T3" fmla="*/ 2147483647 h 258"/>
                    <a:gd name="T4" fmla="*/ 2147483647 w 115"/>
                    <a:gd name="T5" fmla="*/ 2147483647 h 258"/>
                    <a:gd name="T6" fmla="*/ 2147483647 w 115"/>
                    <a:gd name="T7" fmla="*/ 2147483647 h 258"/>
                    <a:gd name="T8" fmla="*/ 2147483647 w 115"/>
                    <a:gd name="T9" fmla="*/ 2147483647 h 258"/>
                    <a:gd name="T10" fmla="*/ 2147483647 w 115"/>
                    <a:gd name="T11" fmla="*/ 0 h 258"/>
                    <a:gd name="T12" fmla="*/ 2147483647 w 115"/>
                    <a:gd name="T13" fmla="*/ 2147483647 h 258"/>
                    <a:gd name="T14" fmla="*/ 2147483647 w 115"/>
                    <a:gd name="T15" fmla="*/ 2147483647 h 258"/>
                    <a:gd name="T16" fmla="*/ 2147483647 w 115"/>
                    <a:gd name="T17" fmla="*/ 2147483647 h 258"/>
                    <a:gd name="T18" fmla="*/ 2147483647 w 115"/>
                    <a:gd name="T19" fmla="*/ 2147483647 h 258"/>
                    <a:gd name="T20" fmla="*/ 2147483647 w 115"/>
                    <a:gd name="T21" fmla="*/ 2147483647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258"/>
                    <a:gd name="T35" fmla="*/ 115 w 115"/>
                    <a:gd name="T36" fmla="*/ 258 h 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258">
                      <a:moveTo>
                        <a:pt x="0" y="256"/>
                      </a:moveTo>
                      <a:lnTo>
                        <a:pt x="3" y="42"/>
                      </a:lnTo>
                      <a:lnTo>
                        <a:pt x="6" y="19"/>
                      </a:lnTo>
                      <a:lnTo>
                        <a:pt x="10" y="7"/>
                      </a:lnTo>
                      <a:lnTo>
                        <a:pt x="24" y="1"/>
                      </a:lnTo>
                      <a:lnTo>
                        <a:pt x="60" y="0"/>
                      </a:lnTo>
                      <a:lnTo>
                        <a:pt x="88" y="1"/>
                      </a:lnTo>
                      <a:lnTo>
                        <a:pt x="105" y="7"/>
                      </a:lnTo>
                      <a:lnTo>
                        <a:pt x="112" y="18"/>
                      </a:lnTo>
                      <a:lnTo>
                        <a:pt x="115" y="36"/>
                      </a:lnTo>
                      <a:lnTo>
                        <a:pt x="115" y="258"/>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43" name="Freeform 126"/>
                <p:cNvSpPr>
                  <a:spLocks/>
                </p:cNvSpPr>
                <p:nvPr/>
              </p:nvSpPr>
              <p:spPr bwMode="auto">
                <a:xfrm>
                  <a:off x="6229350" y="2065338"/>
                  <a:ext cx="1208088" cy="877887"/>
                </a:xfrm>
                <a:custGeom>
                  <a:avLst/>
                  <a:gdLst>
                    <a:gd name="T0" fmla="*/ 0 w 761"/>
                    <a:gd name="T1" fmla="*/ 2147483647 h 553"/>
                    <a:gd name="T2" fmla="*/ 0 w 761"/>
                    <a:gd name="T3" fmla="*/ 2147483647 h 553"/>
                    <a:gd name="T4" fmla="*/ 2147483647 w 761"/>
                    <a:gd name="T5" fmla="*/ 2147483647 h 553"/>
                    <a:gd name="T6" fmla="*/ 2147483647 w 761"/>
                    <a:gd name="T7" fmla="*/ 2147483647 h 553"/>
                    <a:gd name="T8" fmla="*/ 2147483647 w 761"/>
                    <a:gd name="T9" fmla="*/ 2147483647 h 553"/>
                    <a:gd name="T10" fmla="*/ 2147483647 w 761"/>
                    <a:gd name="T11" fmla="*/ 0 h 553"/>
                    <a:gd name="T12" fmla="*/ 2147483647 w 761"/>
                    <a:gd name="T13" fmla="*/ 0 h 553"/>
                    <a:gd name="T14" fmla="*/ 2147483647 w 761"/>
                    <a:gd name="T15" fmla="*/ 2147483647 h 553"/>
                    <a:gd name="T16" fmla="*/ 2147483647 w 761"/>
                    <a:gd name="T17" fmla="*/ 2147483647 h 553"/>
                    <a:gd name="T18" fmla="*/ 2147483647 w 761"/>
                    <a:gd name="T19" fmla="*/ 2147483647 h 553"/>
                    <a:gd name="T20" fmla="*/ 2147483647 w 761"/>
                    <a:gd name="T21" fmla="*/ 2147483647 h 553"/>
                    <a:gd name="T22" fmla="*/ 2147483647 w 761"/>
                    <a:gd name="T23" fmla="*/ 2147483647 h 553"/>
                    <a:gd name="T24" fmla="*/ 2147483647 w 761"/>
                    <a:gd name="T25" fmla="*/ 2147483647 h 553"/>
                    <a:gd name="T26" fmla="*/ 2147483647 w 761"/>
                    <a:gd name="T27" fmla="*/ 2147483647 h 553"/>
                    <a:gd name="T28" fmla="*/ 2147483647 w 761"/>
                    <a:gd name="T29" fmla="*/ 2147483647 h 553"/>
                    <a:gd name="T30" fmla="*/ 2147483647 w 761"/>
                    <a:gd name="T31" fmla="*/ 2147483647 h 5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1"/>
                    <a:gd name="T49" fmla="*/ 0 h 553"/>
                    <a:gd name="T50" fmla="*/ 761 w 761"/>
                    <a:gd name="T51" fmla="*/ 553 h 5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1" h="553">
                      <a:moveTo>
                        <a:pt x="0" y="264"/>
                      </a:moveTo>
                      <a:lnTo>
                        <a:pt x="0" y="36"/>
                      </a:lnTo>
                      <a:lnTo>
                        <a:pt x="8" y="18"/>
                      </a:lnTo>
                      <a:lnTo>
                        <a:pt x="27" y="7"/>
                      </a:lnTo>
                      <a:lnTo>
                        <a:pt x="47" y="7"/>
                      </a:lnTo>
                      <a:lnTo>
                        <a:pt x="692" y="0"/>
                      </a:lnTo>
                      <a:lnTo>
                        <a:pt x="716" y="0"/>
                      </a:lnTo>
                      <a:lnTo>
                        <a:pt x="743" y="4"/>
                      </a:lnTo>
                      <a:lnTo>
                        <a:pt x="752" y="12"/>
                      </a:lnTo>
                      <a:lnTo>
                        <a:pt x="761" y="24"/>
                      </a:lnTo>
                      <a:lnTo>
                        <a:pt x="761" y="511"/>
                      </a:lnTo>
                      <a:lnTo>
                        <a:pt x="761" y="525"/>
                      </a:lnTo>
                      <a:lnTo>
                        <a:pt x="753" y="538"/>
                      </a:lnTo>
                      <a:lnTo>
                        <a:pt x="743" y="547"/>
                      </a:lnTo>
                      <a:lnTo>
                        <a:pt x="734" y="553"/>
                      </a:lnTo>
                      <a:lnTo>
                        <a:pt x="425" y="553"/>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44" name="AutoShape 127"/>
                <p:cNvSpPr>
                  <a:spLocks/>
                </p:cNvSpPr>
                <p:nvPr/>
              </p:nvSpPr>
              <p:spPr bwMode="auto">
                <a:xfrm>
                  <a:off x="7180263" y="2232025"/>
                  <a:ext cx="104775" cy="644525"/>
                </a:xfrm>
                <a:prstGeom prst="leftBrace">
                  <a:avLst>
                    <a:gd name="adj1" fmla="val 51263"/>
                    <a:gd name="adj2" fmla="val 50000"/>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45" name="Text Box 128"/>
                <p:cNvSpPr txBox="1">
                  <a:spLocks noChangeArrowheads="1"/>
                </p:cNvSpPr>
                <p:nvPr/>
              </p:nvSpPr>
              <p:spPr bwMode="auto">
                <a:xfrm>
                  <a:off x="6989763" y="2428875"/>
                  <a:ext cx="2762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cx</a:t>
                  </a:r>
                </a:p>
              </p:txBody>
            </p:sp>
            <p:sp>
              <p:nvSpPr>
                <p:cNvPr id="10346" name="Freeform 129"/>
                <p:cNvSpPr>
                  <a:spLocks/>
                </p:cNvSpPr>
                <p:nvPr/>
              </p:nvSpPr>
              <p:spPr bwMode="auto">
                <a:xfrm>
                  <a:off x="6223000" y="2987675"/>
                  <a:ext cx="1203325" cy="1682750"/>
                </a:xfrm>
                <a:custGeom>
                  <a:avLst/>
                  <a:gdLst>
                    <a:gd name="T0" fmla="*/ 2147483647 w 758"/>
                    <a:gd name="T1" fmla="*/ 2147483647 h 1060"/>
                    <a:gd name="T2" fmla="*/ 2147483647 w 758"/>
                    <a:gd name="T3" fmla="*/ 0 h 1060"/>
                    <a:gd name="T4" fmla="*/ 2147483647 w 758"/>
                    <a:gd name="T5" fmla="*/ 2147483647 h 1060"/>
                    <a:gd name="T6" fmla="*/ 2147483647 w 758"/>
                    <a:gd name="T7" fmla="*/ 2147483647 h 1060"/>
                    <a:gd name="T8" fmla="*/ 2147483647 w 758"/>
                    <a:gd name="T9" fmla="*/ 2147483647 h 1060"/>
                    <a:gd name="T10" fmla="*/ 2147483647 w 758"/>
                    <a:gd name="T11" fmla="*/ 2147483647 h 1060"/>
                    <a:gd name="T12" fmla="*/ 2147483647 w 758"/>
                    <a:gd name="T13" fmla="*/ 2147483647 h 1060"/>
                    <a:gd name="T14" fmla="*/ 2147483647 w 758"/>
                    <a:gd name="T15" fmla="*/ 2147483647 h 1060"/>
                    <a:gd name="T16" fmla="*/ 2147483647 w 758"/>
                    <a:gd name="T17" fmla="*/ 2147483647 h 1060"/>
                    <a:gd name="T18" fmla="*/ 2147483647 w 758"/>
                    <a:gd name="T19" fmla="*/ 2147483647 h 1060"/>
                    <a:gd name="T20" fmla="*/ 2147483647 w 758"/>
                    <a:gd name="T21" fmla="*/ 2147483647 h 1060"/>
                    <a:gd name="T22" fmla="*/ 2147483647 w 758"/>
                    <a:gd name="T23" fmla="*/ 2147483647 h 1060"/>
                    <a:gd name="T24" fmla="*/ 0 w 758"/>
                    <a:gd name="T25" fmla="*/ 2147483647 h 1060"/>
                    <a:gd name="T26" fmla="*/ 2147483647 w 758"/>
                    <a:gd name="T27" fmla="*/ 2147483647 h 10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8"/>
                    <a:gd name="T43" fmla="*/ 0 h 1060"/>
                    <a:gd name="T44" fmla="*/ 758 w 758"/>
                    <a:gd name="T45" fmla="*/ 1060 h 10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8" h="1060">
                      <a:moveTo>
                        <a:pt x="440" y="2"/>
                      </a:moveTo>
                      <a:lnTo>
                        <a:pt x="724" y="0"/>
                      </a:lnTo>
                      <a:lnTo>
                        <a:pt x="740" y="4"/>
                      </a:lnTo>
                      <a:lnTo>
                        <a:pt x="754" y="22"/>
                      </a:lnTo>
                      <a:lnTo>
                        <a:pt x="756" y="34"/>
                      </a:lnTo>
                      <a:lnTo>
                        <a:pt x="758" y="1022"/>
                      </a:lnTo>
                      <a:lnTo>
                        <a:pt x="752" y="1038"/>
                      </a:lnTo>
                      <a:lnTo>
                        <a:pt x="736" y="1056"/>
                      </a:lnTo>
                      <a:lnTo>
                        <a:pt x="720" y="1058"/>
                      </a:lnTo>
                      <a:lnTo>
                        <a:pt x="28" y="1060"/>
                      </a:lnTo>
                      <a:lnTo>
                        <a:pt x="14" y="1050"/>
                      </a:lnTo>
                      <a:lnTo>
                        <a:pt x="4" y="1040"/>
                      </a:lnTo>
                      <a:lnTo>
                        <a:pt x="0" y="1028"/>
                      </a:lnTo>
                      <a:lnTo>
                        <a:pt x="4" y="816"/>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47" name="Line 130"/>
                <p:cNvSpPr>
                  <a:spLocks noChangeShapeType="1"/>
                </p:cNvSpPr>
                <p:nvPr/>
              </p:nvSpPr>
              <p:spPr bwMode="auto">
                <a:xfrm>
                  <a:off x="6489700" y="4362450"/>
                  <a:ext cx="158750" cy="0"/>
                </a:xfrm>
                <a:prstGeom prst="line">
                  <a:avLst/>
                </a:prstGeom>
                <a:noFill/>
                <a:ln w="9525">
                  <a:solidFill>
                    <a:schemeClr val="bg1"/>
                  </a:solidFill>
                  <a:round/>
                  <a:headEnd/>
                  <a:tailEnd type="triangle" w="lg" len="me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48" name="Freeform 131"/>
                <p:cNvSpPr>
                  <a:spLocks/>
                </p:cNvSpPr>
                <p:nvPr/>
              </p:nvSpPr>
              <p:spPr bwMode="auto">
                <a:xfrm>
                  <a:off x="5994400" y="4281488"/>
                  <a:ext cx="196850" cy="388937"/>
                </a:xfrm>
                <a:custGeom>
                  <a:avLst/>
                  <a:gdLst>
                    <a:gd name="T0" fmla="*/ 2147483647 w 124"/>
                    <a:gd name="T1" fmla="*/ 2147483647 h 245"/>
                    <a:gd name="T2" fmla="*/ 2147483647 w 124"/>
                    <a:gd name="T3" fmla="*/ 2147483647 h 245"/>
                    <a:gd name="T4" fmla="*/ 2147483647 w 124"/>
                    <a:gd name="T5" fmla="*/ 2147483647 h 245"/>
                    <a:gd name="T6" fmla="*/ 2147483647 w 124"/>
                    <a:gd name="T7" fmla="*/ 2147483647 h 245"/>
                    <a:gd name="T8" fmla="*/ 2147483647 w 124"/>
                    <a:gd name="T9" fmla="*/ 2147483647 h 245"/>
                    <a:gd name="T10" fmla="*/ 2147483647 w 124"/>
                    <a:gd name="T11" fmla="*/ 2147483647 h 245"/>
                    <a:gd name="T12" fmla="*/ 2147483647 w 124"/>
                    <a:gd name="T13" fmla="*/ 2147483647 h 245"/>
                    <a:gd name="T14" fmla="*/ 2147483647 w 124"/>
                    <a:gd name="T15" fmla="*/ 2147483647 h 245"/>
                    <a:gd name="T16" fmla="*/ 0 w 124"/>
                    <a:gd name="T17" fmla="*/ 2147483647 h 245"/>
                    <a:gd name="T18" fmla="*/ 0 w 124"/>
                    <a:gd name="T19" fmla="*/ 0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245"/>
                    <a:gd name="T32" fmla="*/ 124 w 124"/>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245">
                      <a:moveTo>
                        <a:pt x="124" y="5"/>
                      </a:moveTo>
                      <a:lnTo>
                        <a:pt x="124" y="207"/>
                      </a:lnTo>
                      <a:lnTo>
                        <a:pt x="124" y="222"/>
                      </a:lnTo>
                      <a:lnTo>
                        <a:pt x="114" y="240"/>
                      </a:lnTo>
                      <a:lnTo>
                        <a:pt x="100" y="245"/>
                      </a:lnTo>
                      <a:lnTo>
                        <a:pt x="28" y="245"/>
                      </a:lnTo>
                      <a:lnTo>
                        <a:pt x="18" y="242"/>
                      </a:lnTo>
                      <a:lnTo>
                        <a:pt x="3" y="233"/>
                      </a:lnTo>
                      <a:lnTo>
                        <a:pt x="0" y="216"/>
                      </a:lnTo>
                      <a:lnTo>
                        <a:pt x="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49" name="Freeform 132"/>
                <p:cNvSpPr>
                  <a:spLocks/>
                </p:cNvSpPr>
                <p:nvPr/>
              </p:nvSpPr>
              <p:spPr bwMode="auto">
                <a:xfrm>
                  <a:off x="4770438" y="4160838"/>
                  <a:ext cx="1187450" cy="520700"/>
                </a:xfrm>
                <a:custGeom>
                  <a:avLst/>
                  <a:gdLst>
                    <a:gd name="T0" fmla="*/ 2147483647 w 748"/>
                    <a:gd name="T1" fmla="*/ 2147483647 h 328"/>
                    <a:gd name="T2" fmla="*/ 2147483647 w 748"/>
                    <a:gd name="T3" fmla="*/ 2147483647 h 328"/>
                    <a:gd name="T4" fmla="*/ 2147483647 w 748"/>
                    <a:gd name="T5" fmla="*/ 2147483647 h 328"/>
                    <a:gd name="T6" fmla="*/ 2147483647 w 748"/>
                    <a:gd name="T7" fmla="*/ 2147483647 h 328"/>
                    <a:gd name="T8" fmla="*/ 2147483647 w 748"/>
                    <a:gd name="T9" fmla="*/ 2147483647 h 328"/>
                    <a:gd name="T10" fmla="*/ 2147483647 w 748"/>
                    <a:gd name="T11" fmla="*/ 2147483647 h 328"/>
                    <a:gd name="T12" fmla="*/ 2147483647 w 748"/>
                    <a:gd name="T13" fmla="*/ 2147483647 h 328"/>
                    <a:gd name="T14" fmla="*/ 2147483647 w 748"/>
                    <a:gd name="T15" fmla="*/ 2147483647 h 328"/>
                    <a:gd name="T16" fmla="*/ 0 w 748"/>
                    <a:gd name="T17" fmla="*/ 2147483647 h 328"/>
                    <a:gd name="T18" fmla="*/ 0 w 748"/>
                    <a:gd name="T19" fmla="*/ 2147483647 h 328"/>
                    <a:gd name="T20" fmla="*/ 2147483647 w 748"/>
                    <a:gd name="T21" fmla="*/ 2147483647 h 328"/>
                    <a:gd name="T22" fmla="*/ 2147483647 w 748"/>
                    <a:gd name="T23" fmla="*/ 2147483647 h 328"/>
                    <a:gd name="T24" fmla="*/ 2147483647 w 748"/>
                    <a:gd name="T25" fmla="*/ 2147483647 h 328"/>
                    <a:gd name="T26" fmla="*/ 2147483647 w 748"/>
                    <a:gd name="T27" fmla="*/ 2147483647 h 328"/>
                    <a:gd name="T28" fmla="*/ 2147483647 w 748"/>
                    <a:gd name="T29" fmla="*/ 2147483647 h 328"/>
                    <a:gd name="T30" fmla="*/ 2147483647 w 748"/>
                    <a:gd name="T31" fmla="*/ 2147483647 h 328"/>
                    <a:gd name="T32" fmla="*/ 2147483647 w 748"/>
                    <a:gd name="T33" fmla="*/ 0 h 3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8"/>
                    <a:gd name="T52" fmla="*/ 0 h 328"/>
                    <a:gd name="T53" fmla="*/ 748 w 748"/>
                    <a:gd name="T54" fmla="*/ 328 h 3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8" h="328">
                      <a:moveTo>
                        <a:pt x="748" y="82"/>
                      </a:moveTo>
                      <a:lnTo>
                        <a:pt x="747" y="283"/>
                      </a:lnTo>
                      <a:lnTo>
                        <a:pt x="747" y="303"/>
                      </a:lnTo>
                      <a:lnTo>
                        <a:pt x="739" y="313"/>
                      </a:lnTo>
                      <a:lnTo>
                        <a:pt x="721" y="321"/>
                      </a:lnTo>
                      <a:lnTo>
                        <a:pt x="33" y="328"/>
                      </a:lnTo>
                      <a:lnTo>
                        <a:pt x="16" y="325"/>
                      </a:lnTo>
                      <a:lnTo>
                        <a:pt x="7" y="313"/>
                      </a:lnTo>
                      <a:lnTo>
                        <a:pt x="0" y="304"/>
                      </a:lnTo>
                      <a:lnTo>
                        <a:pt x="0" y="136"/>
                      </a:lnTo>
                      <a:lnTo>
                        <a:pt x="4" y="117"/>
                      </a:lnTo>
                      <a:lnTo>
                        <a:pt x="16" y="103"/>
                      </a:lnTo>
                      <a:lnTo>
                        <a:pt x="28" y="100"/>
                      </a:lnTo>
                      <a:lnTo>
                        <a:pt x="286" y="99"/>
                      </a:lnTo>
                      <a:lnTo>
                        <a:pt x="285" y="129"/>
                      </a:lnTo>
                      <a:lnTo>
                        <a:pt x="444" y="129"/>
                      </a:lnTo>
                      <a:lnTo>
                        <a:pt x="547"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50" name="Freeform 133"/>
                <p:cNvSpPr>
                  <a:spLocks/>
                </p:cNvSpPr>
                <p:nvPr/>
              </p:nvSpPr>
              <p:spPr bwMode="auto">
                <a:xfrm>
                  <a:off x="4765675" y="3594100"/>
                  <a:ext cx="844550" cy="723900"/>
                </a:xfrm>
                <a:custGeom>
                  <a:avLst/>
                  <a:gdLst>
                    <a:gd name="T0" fmla="*/ 2147483647 w 532"/>
                    <a:gd name="T1" fmla="*/ 0 h 456"/>
                    <a:gd name="T2" fmla="*/ 2147483647 w 532"/>
                    <a:gd name="T3" fmla="*/ 0 h 456"/>
                    <a:gd name="T4" fmla="*/ 2147483647 w 532"/>
                    <a:gd name="T5" fmla="*/ 2147483647 h 456"/>
                    <a:gd name="T6" fmla="*/ 2147483647 w 532"/>
                    <a:gd name="T7" fmla="*/ 2147483647 h 456"/>
                    <a:gd name="T8" fmla="*/ 2147483647 w 532"/>
                    <a:gd name="T9" fmla="*/ 2147483647 h 456"/>
                    <a:gd name="T10" fmla="*/ 0 w 532"/>
                    <a:gd name="T11" fmla="*/ 2147483647 h 456"/>
                    <a:gd name="T12" fmla="*/ 2147483647 w 532"/>
                    <a:gd name="T13" fmla="*/ 2147483647 h 456"/>
                    <a:gd name="T14" fmla="*/ 2147483647 w 532"/>
                    <a:gd name="T15" fmla="*/ 2147483647 h 456"/>
                    <a:gd name="T16" fmla="*/ 2147483647 w 532"/>
                    <a:gd name="T17" fmla="*/ 2147483647 h 456"/>
                    <a:gd name="T18" fmla="*/ 2147483647 w 532"/>
                    <a:gd name="T19" fmla="*/ 2147483647 h 456"/>
                    <a:gd name="T20" fmla="*/ 2147483647 w 532"/>
                    <a:gd name="T21" fmla="*/ 2147483647 h 456"/>
                    <a:gd name="T22" fmla="*/ 2147483647 w 532"/>
                    <a:gd name="T23" fmla="*/ 2147483647 h 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2"/>
                    <a:gd name="T37" fmla="*/ 0 h 456"/>
                    <a:gd name="T38" fmla="*/ 532 w 532"/>
                    <a:gd name="T39" fmla="*/ 456 h 4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2" h="456">
                      <a:moveTo>
                        <a:pt x="288" y="0"/>
                      </a:moveTo>
                      <a:lnTo>
                        <a:pt x="54" y="0"/>
                      </a:lnTo>
                      <a:lnTo>
                        <a:pt x="28" y="3"/>
                      </a:lnTo>
                      <a:lnTo>
                        <a:pt x="12" y="12"/>
                      </a:lnTo>
                      <a:lnTo>
                        <a:pt x="1" y="24"/>
                      </a:lnTo>
                      <a:lnTo>
                        <a:pt x="0" y="399"/>
                      </a:lnTo>
                      <a:lnTo>
                        <a:pt x="9" y="423"/>
                      </a:lnTo>
                      <a:lnTo>
                        <a:pt x="27" y="430"/>
                      </a:lnTo>
                      <a:lnTo>
                        <a:pt x="312" y="427"/>
                      </a:lnTo>
                      <a:lnTo>
                        <a:pt x="313" y="456"/>
                      </a:lnTo>
                      <a:lnTo>
                        <a:pt x="444" y="456"/>
                      </a:lnTo>
                      <a:lnTo>
                        <a:pt x="532" y="342"/>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51" name="Text Box 134"/>
                <p:cNvSpPr txBox="1">
                  <a:spLocks noChangeArrowheads="1"/>
                </p:cNvSpPr>
                <p:nvPr/>
              </p:nvSpPr>
              <p:spPr bwMode="auto">
                <a:xfrm>
                  <a:off x="5202238" y="4110038"/>
                  <a:ext cx="3730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200u</a:t>
                  </a:r>
                </a:p>
              </p:txBody>
            </p:sp>
            <p:sp>
              <p:nvSpPr>
                <p:cNvPr id="10352" name="Text Box 135"/>
                <p:cNvSpPr txBox="1">
                  <a:spLocks noChangeArrowheads="1"/>
                </p:cNvSpPr>
                <p:nvPr/>
              </p:nvSpPr>
              <p:spPr bwMode="auto">
                <a:xfrm>
                  <a:off x="4756150" y="3997325"/>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A</a:t>
                  </a:r>
                </a:p>
              </p:txBody>
            </p:sp>
            <p:sp>
              <p:nvSpPr>
                <p:cNvPr id="10353" name="Text Box 136"/>
                <p:cNvSpPr txBox="1">
                  <a:spLocks noChangeArrowheads="1"/>
                </p:cNvSpPr>
                <p:nvPr/>
              </p:nvSpPr>
              <p:spPr bwMode="auto">
                <a:xfrm>
                  <a:off x="5078413" y="2084388"/>
                  <a:ext cx="26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V</a:t>
                  </a:r>
                </a:p>
              </p:txBody>
            </p:sp>
            <p:sp>
              <p:nvSpPr>
                <p:cNvPr id="10354" name="Text Box 137"/>
                <p:cNvSpPr txBox="1">
                  <a:spLocks noChangeArrowheads="1"/>
                </p:cNvSpPr>
                <p:nvPr/>
              </p:nvSpPr>
              <p:spPr bwMode="auto">
                <a:xfrm>
                  <a:off x="6826250" y="206057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b="1" smtClean="0">
                      <a:solidFill>
                        <a:srgbClr val="FFFFFF"/>
                      </a:solidFill>
                      <a:latin typeface="Arial Narrow" pitchFamily="34" charset="0"/>
                    </a:rPr>
                    <a:t>F</a:t>
                  </a:r>
                </a:p>
              </p:txBody>
            </p:sp>
            <p:sp>
              <p:nvSpPr>
                <p:cNvPr id="10355" name="Freeform 138"/>
                <p:cNvSpPr>
                  <a:spLocks/>
                </p:cNvSpPr>
                <p:nvPr/>
              </p:nvSpPr>
              <p:spPr bwMode="auto">
                <a:xfrm>
                  <a:off x="5418138" y="2081213"/>
                  <a:ext cx="547687" cy="604837"/>
                </a:xfrm>
                <a:custGeom>
                  <a:avLst/>
                  <a:gdLst>
                    <a:gd name="T0" fmla="*/ 2147483647 w 345"/>
                    <a:gd name="T1" fmla="*/ 2147483647 h 381"/>
                    <a:gd name="T2" fmla="*/ 2147483647 w 345"/>
                    <a:gd name="T3" fmla="*/ 2147483647 h 381"/>
                    <a:gd name="T4" fmla="*/ 2147483647 w 345"/>
                    <a:gd name="T5" fmla="*/ 2147483647 h 381"/>
                    <a:gd name="T6" fmla="*/ 2147483647 w 345"/>
                    <a:gd name="T7" fmla="*/ 0 h 381"/>
                    <a:gd name="T8" fmla="*/ 2147483647 w 345"/>
                    <a:gd name="T9" fmla="*/ 2147483647 h 381"/>
                    <a:gd name="T10" fmla="*/ 2147483647 w 345"/>
                    <a:gd name="T11" fmla="*/ 2147483647 h 381"/>
                    <a:gd name="T12" fmla="*/ 2147483647 w 345"/>
                    <a:gd name="T13" fmla="*/ 2147483647 h 381"/>
                    <a:gd name="T14" fmla="*/ 2147483647 w 345"/>
                    <a:gd name="T15" fmla="*/ 2147483647 h 381"/>
                    <a:gd name="T16" fmla="*/ 0 w 345"/>
                    <a:gd name="T17" fmla="*/ 2147483647 h 381"/>
                    <a:gd name="T18" fmla="*/ 2147483647 w 345"/>
                    <a:gd name="T19" fmla="*/ 2147483647 h 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381"/>
                    <a:gd name="T32" fmla="*/ 345 w 345"/>
                    <a:gd name="T33" fmla="*/ 381 h 3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381">
                      <a:moveTo>
                        <a:pt x="343" y="254"/>
                      </a:moveTo>
                      <a:lnTo>
                        <a:pt x="345" y="27"/>
                      </a:lnTo>
                      <a:lnTo>
                        <a:pt x="339" y="11"/>
                      </a:lnTo>
                      <a:lnTo>
                        <a:pt x="324" y="0"/>
                      </a:lnTo>
                      <a:lnTo>
                        <a:pt x="45" y="2"/>
                      </a:lnTo>
                      <a:lnTo>
                        <a:pt x="24" y="2"/>
                      </a:lnTo>
                      <a:lnTo>
                        <a:pt x="6" y="12"/>
                      </a:lnTo>
                      <a:lnTo>
                        <a:pt x="1" y="30"/>
                      </a:lnTo>
                      <a:lnTo>
                        <a:pt x="0" y="318"/>
                      </a:lnTo>
                      <a:lnTo>
                        <a:pt x="60" y="381"/>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56" name="Rectangle 139"/>
                <p:cNvSpPr>
                  <a:spLocks noChangeArrowheads="1"/>
                </p:cNvSpPr>
                <p:nvPr/>
              </p:nvSpPr>
              <p:spPr bwMode="auto">
                <a:xfrm>
                  <a:off x="4813300" y="2303463"/>
                  <a:ext cx="142875" cy="373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57" name="Line 140"/>
                <p:cNvSpPr>
                  <a:spLocks noChangeShapeType="1"/>
                </p:cNvSpPr>
                <p:nvPr/>
              </p:nvSpPr>
              <p:spPr bwMode="auto">
                <a:xfrm>
                  <a:off x="4814888" y="2476500"/>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58" name="Line 141"/>
                <p:cNvSpPr>
                  <a:spLocks noChangeShapeType="1"/>
                </p:cNvSpPr>
                <p:nvPr/>
              </p:nvSpPr>
              <p:spPr bwMode="auto">
                <a:xfrm>
                  <a:off x="4811713" y="244157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59" name="Line 142"/>
                <p:cNvSpPr>
                  <a:spLocks noChangeShapeType="1"/>
                </p:cNvSpPr>
                <p:nvPr/>
              </p:nvSpPr>
              <p:spPr bwMode="auto">
                <a:xfrm>
                  <a:off x="4814888" y="2368550"/>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60" name="Line 143"/>
                <p:cNvSpPr>
                  <a:spLocks noChangeShapeType="1"/>
                </p:cNvSpPr>
                <p:nvPr/>
              </p:nvSpPr>
              <p:spPr bwMode="auto">
                <a:xfrm>
                  <a:off x="4811713" y="233362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61" name="Line 144"/>
                <p:cNvSpPr>
                  <a:spLocks noChangeShapeType="1"/>
                </p:cNvSpPr>
                <p:nvPr/>
              </p:nvSpPr>
              <p:spPr bwMode="auto">
                <a:xfrm>
                  <a:off x="4811713" y="240347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62" name="Freeform 145"/>
                <p:cNvSpPr>
                  <a:spLocks/>
                </p:cNvSpPr>
                <p:nvPr/>
              </p:nvSpPr>
              <p:spPr bwMode="auto">
                <a:xfrm>
                  <a:off x="4765675" y="2082800"/>
                  <a:ext cx="727075" cy="1473200"/>
                </a:xfrm>
                <a:custGeom>
                  <a:avLst/>
                  <a:gdLst>
                    <a:gd name="T0" fmla="*/ 2147483647 w 458"/>
                    <a:gd name="T1" fmla="*/ 2147483647 h 928"/>
                    <a:gd name="T2" fmla="*/ 2147483647 w 458"/>
                    <a:gd name="T3" fmla="*/ 2147483647 h 928"/>
                    <a:gd name="T4" fmla="*/ 2147483647 w 458"/>
                    <a:gd name="T5" fmla="*/ 2147483647 h 928"/>
                    <a:gd name="T6" fmla="*/ 2147483647 w 458"/>
                    <a:gd name="T7" fmla="*/ 2147483647 h 928"/>
                    <a:gd name="T8" fmla="*/ 2147483647 w 458"/>
                    <a:gd name="T9" fmla="*/ 2147483647 h 928"/>
                    <a:gd name="T10" fmla="*/ 2147483647 w 458"/>
                    <a:gd name="T11" fmla="*/ 0 h 928"/>
                    <a:gd name="T12" fmla="*/ 2147483647 w 458"/>
                    <a:gd name="T13" fmla="*/ 0 h 928"/>
                    <a:gd name="T14" fmla="*/ 2147483647 w 458"/>
                    <a:gd name="T15" fmla="*/ 2147483647 h 928"/>
                    <a:gd name="T16" fmla="*/ 2147483647 w 458"/>
                    <a:gd name="T17" fmla="*/ 2147483647 h 928"/>
                    <a:gd name="T18" fmla="*/ 2147483647 w 458"/>
                    <a:gd name="T19" fmla="*/ 2147483647 h 928"/>
                    <a:gd name="T20" fmla="*/ 2147483647 w 458"/>
                    <a:gd name="T21" fmla="*/ 2147483647 h 928"/>
                    <a:gd name="T22" fmla="*/ 2147483647 w 458"/>
                    <a:gd name="T23" fmla="*/ 2147483647 h 928"/>
                    <a:gd name="T24" fmla="*/ 2147483647 w 458"/>
                    <a:gd name="T25" fmla="*/ 2147483647 h 928"/>
                    <a:gd name="T26" fmla="*/ 2147483647 w 458"/>
                    <a:gd name="T27" fmla="*/ 2147483647 h 928"/>
                    <a:gd name="T28" fmla="*/ 2147483647 w 458"/>
                    <a:gd name="T29" fmla="*/ 2147483647 h 928"/>
                    <a:gd name="T30" fmla="*/ 2147483647 w 458"/>
                    <a:gd name="T31" fmla="*/ 2147483647 h 928"/>
                    <a:gd name="T32" fmla="*/ 0 w 458"/>
                    <a:gd name="T33" fmla="*/ 2147483647 h 928"/>
                    <a:gd name="T34" fmla="*/ 0 w 458"/>
                    <a:gd name="T35" fmla="*/ 2147483647 h 928"/>
                    <a:gd name="T36" fmla="*/ 2147483647 w 458"/>
                    <a:gd name="T37" fmla="*/ 2147483647 h 928"/>
                    <a:gd name="T38" fmla="*/ 2147483647 w 458"/>
                    <a:gd name="T39" fmla="*/ 2147483647 h 928"/>
                    <a:gd name="T40" fmla="*/ 2147483647 w 458"/>
                    <a:gd name="T41" fmla="*/ 2147483647 h 9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8"/>
                    <a:gd name="T64" fmla="*/ 0 h 928"/>
                    <a:gd name="T65" fmla="*/ 458 w 458"/>
                    <a:gd name="T66" fmla="*/ 928 h 9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8" h="928">
                      <a:moveTo>
                        <a:pt x="458" y="396"/>
                      </a:moveTo>
                      <a:lnTo>
                        <a:pt x="390" y="328"/>
                      </a:lnTo>
                      <a:lnTo>
                        <a:pt x="392" y="44"/>
                      </a:lnTo>
                      <a:lnTo>
                        <a:pt x="390" y="22"/>
                      </a:lnTo>
                      <a:lnTo>
                        <a:pt x="378" y="6"/>
                      </a:lnTo>
                      <a:lnTo>
                        <a:pt x="358" y="0"/>
                      </a:lnTo>
                      <a:lnTo>
                        <a:pt x="176" y="0"/>
                      </a:lnTo>
                      <a:lnTo>
                        <a:pt x="162" y="6"/>
                      </a:lnTo>
                      <a:lnTo>
                        <a:pt x="150" y="14"/>
                      </a:lnTo>
                      <a:lnTo>
                        <a:pt x="146" y="512"/>
                      </a:lnTo>
                      <a:lnTo>
                        <a:pt x="140" y="540"/>
                      </a:lnTo>
                      <a:lnTo>
                        <a:pt x="128" y="554"/>
                      </a:lnTo>
                      <a:lnTo>
                        <a:pt x="36" y="558"/>
                      </a:lnTo>
                      <a:lnTo>
                        <a:pt x="24" y="560"/>
                      </a:lnTo>
                      <a:lnTo>
                        <a:pt x="12" y="570"/>
                      </a:lnTo>
                      <a:lnTo>
                        <a:pt x="2" y="578"/>
                      </a:lnTo>
                      <a:lnTo>
                        <a:pt x="0" y="882"/>
                      </a:lnTo>
                      <a:lnTo>
                        <a:pt x="0" y="904"/>
                      </a:lnTo>
                      <a:lnTo>
                        <a:pt x="10" y="920"/>
                      </a:lnTo>
                      <a:lnTo>
                        <a:pt x="28" y="928"/>
                      </a:lnTo>
                      <a:lnTo>
                        <a:pt x="282" y="926"/>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63" name="Text Box 146"/>
                <p:cNvSpPr txBox="1">
                  <a:spLocks noChangeArrowheads="1"/>
                </p:cNvSpPr>
                <p:nvPr/>
              </p:nvSpPr>
              <p:spPr bwMode="auto">
                <a:xfrm>
                  <a:off x="4725988" y="2038350"/>
                  <a:ext cx="320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b="1" smtClean="0">
                      <a:solidFill>
                        <a:srgbClr val="FFFFFF"/>
                      </a:solidFill>
                      <a:latin typeface="Arial Narrow" pitchFamily="34" charset="0"/>
                    </a:rPr>
                    <a:t>DC</a:t>
                  </a:r>
                </a:p>
              </p:txBody>
            </p:sp>
            <p:sp>
              <p:nvSpPr>
                <p:cNvPr id="10364" name="Text Box 147"/>
                <p:cNvSpPr txBox="1">
                  <a:spLocks noChangeArrowheads="1"/>
                </p:cNvSpPr>
                <p:nvPr/>
              </p:nvSpPr>
              <p:spPr bwMode="auto">
                <a:xfrm>
                  <a:off x="4719638" y="2668588"/>
                  <a:ext cx="320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b="1" smtClean="0">
                      <a:solidFill>
                        <a:srgbClr val="FFFFFF"/>
                      </a:solidFill>
                      <a:latin typeface="Arial Narrow" pitchFamily="34" charset="0"/>
                    </a:rPr>
                    <a:t>AC</a:t>
                  </a:r>
                </a:p>
              </p:txBody>
            </p:sp>
            <p:sp>
              <p:nvSpPr>
                <p:cNvPr id="10365" name="Freeform 148"/>
                <p:cNvSpPr>
                  <a:spLocks/>
                </p:cNvSpPr>
                <p:nvPr/>
              </p:nvSpPr>
              <p:spPr bwMode="auto">
                <a:xfrm>
                  <a:off x="4795838" y="2855913"/>
                  <a:ext cx="165100" cy="46037"/>
                </a:xfrm>
                <a:custGeom>
                  <a:avLst/>
                  <a:gdLst>
                    <a:gd name="T0" fmla="*/ 0 w 104"/>
                    <a:gd name="T1" fmla="*/ 2147483647 h 29"/>
                    <a:gd name="T2" fmla="*/ 2147483647 w 104"/>
                    <a:gd name="T3" fmla="*/ 2147483647 h 29"/>
                    <a:gd name="T4" fmla="*/ 2147483647 w 104"/>
                    <a:gd name="T5" fmla="*/ 2147483647 h 29"/>
                    <a:gd name="T6" fmla="*/ 2147483647 w 104"/>
                    <a:gd name="T7" fmla="*/ 2147483647 h 29"/>
                    <a:gd name="T8" fmla="*/ 2147483647 w 104"/>
                    <a:gd name="T9" fmla="*/ 2147483647 h 29"/>
                    <a:gd name="T10" fmla="*/ 0 60000 65536"/>
                    <a:gd name="T11" fmla="*/ 0 60000 65536"/>
                    <a:gd name="T12" fmla="*/ 0 60000 65536"/>
                    <a:gd name="T13" fmla="*/ 0 60000 65536"/>
                    <a:gd name="T14" fmla="*/ 0 60000 65536"/>
                    <a:gd name="T15" fmla="*/ 0 w 104"/>
                    <a:gd name="T16" fmla="*/ 0 h 29"/>
                    <a:gd name="T17" fmla="*/ 104 w 104"/>
                    <a:gd name="T18" fmla="*/ 29 h 29"/>
                  </a:gdLst>
                  <a:ahLst/>
                  <a:cxnLst>
                    <a:cxn ang="T10">
                      <a:pos x="T0" y="T1"/>
                    </a:cxn>
                    <a:cxn ang="T11">
                      <a:pos x="T2" y="T3"/>
                    </a:cxn>
                    <a:cxn ang="T12">
                      <a:pos x="T4" y="T5"/>
                    </a:cxn>
                    <a:cxn ang="T13">
                      <a:pos x="T6" y="T7"/>
                    </a:cxn>
                    <a:cxn ang="T14">
                      <a:pos x="T8" y="T9"/>
                    </a:cxn>
                  </a:cxnLst>
                  <a:rect l="T15" t="T16" r="T17" b="T18"/>
                  <a:pathLst>
                    <a:path w="104" h="29">
                      <a:moveTo>
                        <a:pt x="0" y="7"/>
                      </a:moveTo>
                      <a:cubicBezTo>
                        <a:pt x="5" y="10"/>
                        <a:pt x="20" y="27"/>
                        <a:pt x="30" y="28"/>
                      </a:cubicBezTo>
                      <a:cubicBezTo>
                        <a:pt x="40" y="29"/>
                        <a:pt x="50" y="20"/>
                        <a:pt x="59" y="16"/>
                      </a:cubicBezTo>
                      <a:cubicBezTo>
                        <a:pt x="68" y="12"/>
                        <a:pt x="76" y="0"/>
                        <a:pt x="83" y="1"/>
                      </a:cubicBezTo>
                      <a:cubicBezTo>
                        <a:pt x="90" y="2"/>
                        <a:pt x="99" y="10"/>
                        <a:pt x="104" y="22"/>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66" name="Freeform 149"/>
                <p:cNvSpPr>
                  <a:spLocks/>
                </p:cNvSpPr>
                <p:nvPr/>
              </p:nvSpPr>
              <p:spPr bwMode="auto">
                <a:xfrm>
                  <a:off x="5524500" y="3028950"/>
                  <a:ext cx="231775" cy="201613"/>
                </a:xfrm>
                <a:custGeom>
                  <a:avLst/>
                  <a:gdLst>
                    <a:gd name="T0" fmla="*/ 0 w 146"/>
                    <a:gd name="T1" fmla="*/ 2147483647 h 127"/>
                    <a:gd name="T2" fmla="*/ 2147483647 w 146"/>
                    <a:gd name="T3" fmla="*/ 2147483647 h 127"/>
                    <a:gd name="T4" fmla="*/ 2147483647 w 146"/>
                    <a:gd name="T5" fmla="*/ 2147483647 h 127"/>
                    <a:gd name="T6" fmla="*/ 2147483647 w 146"/>
                    <a:gd name="T7" fmla="*/ 2147483647 h 127"/>
                    <a:gd name="T8" fmla="*/ 2147483647 w 146"/>
                    <a:gd name="T9" fmla="*/ 2147483647 h 127"/>
                    <a:gd name="T10" fmla="*/ 0 w 146"/>
                    <a:gd name="T11" fmla="*/ 2147483647 h 127"/>
                    <a:gd name="T12" fmla="*/ 0 60000 65536"/>
                    <a:gd name="T13" fmla="*/ 0 60000 65536"/>
                    <a:gd name="T14" fmla="*/ 0 60000 65536"/>
                    <a:gd name="T15" fmla="*/ 0 60000 65536"/>
                    <a:gd name="T16" fmla="*/ 0 60000 65536"/>
                    <a:gd name="T17" fmla="*/ 0 60000 65536"/>
                    <a:gd name="T18" fmla="*/ 0 w 146"/>
                    <a:gd name="T19" fmla="*/ 0 h 127"/>
                    <a:gd name="T20" fmla="*/ 146 w 146"/>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146" h="127">
                      <a:moveTo>
                        <a:pt x="0" y="17"/>
                      </a:moveTo>
                      <a:cubicBezTo>
                        <a:pt x="8" y="0"/>
                        <a:pt x="95" y="11"/>
                        <a:pt x="119" y="21"/>
                      </a:cubicBezTo>
                      <a:cubicBezTo>
                        <a:pt x="143" y="31"/>
                        <a:pt x="146" y="61"/>
                        <a:pt x="144" y="78"/>
                      </a:cubicBezTo>
                      <a:cubicBezTo>
                        <a:pt x="142" y="95"/>
                        <a:pt x="123" y="117"/>
                        <a:pt x="108" y="122"/>
                      </a:cubicBezTo>
                      <a:cubicBezTo>
                        <a:pt x="93" y="127"/>
                        <a:pt x="72" y="125"/>
                        <a:pt x="54" y="108"/>
                      </a:cubicBezTo>
                      <a:cubicBezTo>
                        <a:pt x="36" y="91"/>
                        <a:pt x="11" y="36"/>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50000"/>
                    </a:spcBef>
                  </a:pPr>
                  <a:endParaRPr lang="en-US" sz="1800" smtClean="0">
                    <a:solidFill>
                      <a:srgbClr val="000000"/>
                    </a:solidFill>
                    <a:latin typeface="Times New Roman" pitchFamily="18" charset="0"/>
                  </a:endParaRPr>
                </a:p>
              </p:txBody>
            </p:sp>
            <p:sp>
              <p:nvSpPr>
                <p:cNvPr id="10367" name="Line 150"/>
                <p:cNvSpPr>
                  <a:spLocks noChangeShapeType="1"/>
                </p:cNvSpPr>
                <p:nvPr/>
              </p:nvSpPr>
              <p:spPr bwMode="auto">
                <a:xfrm>
                  <a:off x="4822825" y="2222500"/>
                  <a:ext cx="119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68" name="Line 151"/>
                <p:cNvSpPr>
                  <a:spLocks noChangeShapeType="1"/>
                </p:cNvSpPr>
                <p:nvPr/>
              </p:nvSpPr>
              <p:spPr bwMode="auto">
                <a:xfrm>
                  <a:off x="4822825" y="2263775"/>
                  <a:ext cx="1190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69" name="Text Box 152"/>
                <p:cNvSpPr txBox="1">
                  <a:spLocks noChangeArrowheads="1"/>
                </p:cNvSpPr>
                <p:nvPr/>
              </p:nvSpPr>
              <p:spPr bwMode="auto">
                <a:xfrm>
                  <a:off x="5651500" y="4311650"/>
                  <a:ext cx="3603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NPN</a:t>
                  </a:r>
                </a:p>
              </p:txBody>
            </p:sp>
            <p:sp>
              <p:nvSpPr>
                <p:cNvPr id="10370" name="Text Box 153"/>
                <p:cNvSpPr txBox="1">
                  <a:spLocks noChangeArrowheads="1"/>
                </p:cNvSpPr>
                <p:nvPr/>
              </p:nvSpPr>
              <p:spPr bwMode="auto">
                <a:xfrm>
                  <a:off x="4751388" y="4476750"/>
                  <a:ext cx="2397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E</a:t>
                  </a:r>
                </a:p>
              </p:txBody>
            </p:sp>
            <p:sp>
              <p:nvSpPr>
                <p:cNvPr id="10371" name="Text Box 154"/>
                <p:cNvSpPr txBox="1">
                  <a:spLocks noChangeArrowheads="1"/>
                </p:cNvSpPr>
                <p:nvPr/>
              </p:nvSpPr>
              <p:spPr bwMode="auto">
                <a:xfrm>
                  <a:off x="4867275" y="4476750"/>
                  <a:ext cx="244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B</a:t>
                  </a:r>
                </a:p>
              </p:txBody>
            </p:sp>
            <p:sp>
              <p:nvSpPr>
                <p:cNvPr id="10372" name="Text Box 156"/>
                <p:cNvSpPr txBox="1">
                  <a:spLocks noChangeArrowheads="1"/>
                </p:cNvSpPr>
                <p:nvPr/>
              </p:nvSpPr>
              <p:spPr bwMode="auto">
                <a:xfrm>
                  <a:off x="4983163" y="4476750"/>
                  <a:ext cx="244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C</a:t>
                  </a:r>
                </a:p>
              </p:txBody>
            </p:sp>
            <p:sp>
              <p:nvSpPr>
                <p:cNvPr id="10373" name="Text Box 157"/>
                <p:cNvSpPr txBox="1">
                  <a:spLocks noChangeArrowheads="1"/>
                </p:cNvSpPr>
                <p:nvPr/>
              </p:nvSpPr>
              <p:spPr bwMode="auto">
                <a:xfrm>
                  <a:off x="5106988" y="4475163"/>
                  <a:ext cx="2397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b="1" smtClean="0">
                      <a:solidFill>
                        <a:srgbClr val="FFFFFF"/>
                      </a:solidFill>
                      <a:latin typeface="Arial Narrow" pitchFamily="34" charset="0"/>
                    </a:rPr>
                    <a:t>E</a:t>
                  </a:r>
                </a:p>
              </p:txBody>
            </p:sp>
            <p:sp>
              <p:nvSpPr>
                <p:cNvPr id="10374" name="AutoShape 158"/>
                <p:cNvSpPr>
                  <a:spLocks noChangeArrowheads="1"/>
                </p:cNvSpPr>
                <p:nvPr/>
              </p:nvSpPr>
              <p:spPr bwMode="auto">
                <a:xfrm>
                  <a:off x="6248400" y="4394200"/>
                  <a:ext cx="122238" cy="50800"/>
                </a:xfrm>
                <a:prstGeom prst="triangle">
                  <a:avLst>
                    <a:gd name="adj" fmla="val 50000"/>
                  </a:avLst>
                </a:prstGeom>
                <a:solidFill>
                  <a:srgbClr val="FFFFFF"/>
                </a:solidFill>
                <a:ln w="9525">
                  <a:solidFill>
                    <a:srgbClr val="FFFFFF"/>
                  </a:solidFill>
                  <a:miter lim="800000"/>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75" name="AutoShape 159"/>
                <p:cNvSpPr>
                  <a:spLocks noChangeArrowheads="1"/>
                </p:cNvSpPr>
                <p:nvPr/>
              </p:nvSpPr>
              <p:spPr bwMode="auto">
                <a:xfrm flipV="1">
                  <a:off x="6248400" y="4486275"/>
                  <a:ext cx="122238" cy="50800"/>
                </a:xfrm>
                <a:prstGeom prst="triangle">
                  <a:avLst>
                    <a:gd name="adj" fmla="val 50000"/>
                  </a:avLst>
                </a:prstGeom>
                <a:solidFill>
                  <a:srgbClr val="FFFFFF"/>
                </a:solidFill>
                <a:ln w="9525">
                  <a:solidFill>
                    <a:srgbClr val="FFFFFF"/>
                  </a:solidFill>
                  <a:miter lim="800000"/>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376" name="Freeform 160"/>
                <p:cNvSpPr>
                  <a:spLocks/>
                </p:cNvSpPr>
                <p:nvPr/>
              </p:nvSpPr>
              <p:spPr bwMode="auto">
                <a:xfrm>
                  <a:off x="4610100" y="4683125"/>
                  <a:ext cx="2984500" cy="155575"/>
                </a:xfrm>
                <a:custGeom>
                  <a:avLst/>
                  <a:gdLst>
                    <a:gd name="T0" fmla="*/ 0 w 1880"/>
                    <a:gd name="T1" fmla="*/ 2147483647 h 98"/>
                    <a:gd name="T2" fmla="*/ 2147483647 w 1880"/>
                    <a:gd name="T3" fmla="*/ 2147483647 h 98"/>
                    <a:gd name="T4" fmla="*/ 2147483647 w 1880"/>
                    <a:gd name="T5" fmla="*/ 2147483647 h 98"/>
                    <a:gd name="T6" fmla="*/ 2147483647 w 1880"/>
                    <a:gd name="T7" fmla="*/ 2147483647 h 98"/>
                    <a:gd name="T8" fmla="*/ 2147483647 w 1880"/>
                    <a:gd name="T9" fmla="*/ 2147483647 h 98"/>
                    <a:gd name="T10" fmla="*/ 2147483647 w 1880"/>
                    <a:gd name="T11" fmla="*/ 2147483647 h 98"/>
                    <a:gd name="T12" fmla="*/ 2147483647 w 1880"/>
                    <a:gd name="T13" fmla="*/ 2147483647 h 98"/>
                    <a:gd name="T14" fmla="*/ 2147483647 w 1880"/>
                    <a:gd name="T15" fmla="*/ 2147483647 h 98"/>
                    <a:gd name="T16" fmla="*/ 2147483647 w 1880"/>
                    <a:gd name="T17" fmla="*/ 2147483647 h 98"/>
                    <a:gd name="T18" fmla="*/ 2147483647 w 1880"/>
                    <a:gd name="T19" fmla="*/ 2147483647 h 98"/>
                    <a:gd name="T20" fmla="*/ 2147483647 w 1880"/>
                    <a:gd name="T21" fmla="*/ 2147483647 h 98"/>
                    <a:gd name="T22" fmla="*/ 2147483647 w 1880"/>
                    <a:gd name="T23" fmla="*/ 2147483647 h 98"/>
                    <a:gd name="T24" fmla="*/ 2147483647 w 1880"/>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0"/>
                    <a:gd name="T40" fmla="*/ 0 h 98"/>
                    <a:gd name="T41" fmla="*/ 1880 w 1880"/>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0" h="98">
                      <a:moveTo>
                        <a:pt x="0" y="6"/>
                      </a:moveTo>
                      <a:lnTo>
                        <a:pt x="24" y="30"/>
                      </a:lnTo>
                      <a:lnTo>
                        <a:pt x="62" y="56"/>
                      </a:lnTo>
                      <a:lnTo>
                        <a:pt x="96" y="74"/>
                      </a:lnTo>
                      <a:lnTo>
                        <a:pt x="130" y="86"/>
                      </a:lnTo>
                      <a:lnTo>
                        <a:pt x="188" y="94"/>
                      </a:lnTo>
                      <a:lnTo>
                        <a:pt x="212" y="98"/>
                      </a:lnTo>
                      <a:lnTo>
                        <a:pt x="1694" y="86"/>
                      </a:lnTo>
                      <a:lnTo>
                        <a:pt x="1740" y="82"/>
                      </a:lnTo>
                      <a:lnTo>
                        <a:pt x="1774" y="70"/>
                      </a:lnTo>
                      <a:lnTo>
                        <a:pt x="1824" y="44"/>
                      </a:lnTo>
                      <a:lnTo>
                        <a:pt x="1856" y="22"/>
                      </a:lnTo>
                      <a:lnTo>
                        <a:pt x="188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77" name="Freeform 161"/>
                <p:cNvSpPr>
                  <a:spLocks/>
                </p:cNvSpPr>
                <p:nvPr/>
              </p:nvSpPr>
              <p:spPr bwMode="auto">
                <a:xfrm>
                  <a:off x="5029200" y="5499100"/>
                  <a:ext cx="266700" cy="123825"/>
                </a:xfrm>
                <a:custGeom>
                  <a:avLst/>
                  <a:gdLst>
                    <a:gd name="T0" fmla="*/ 0 w 168"/>
                    <a:gd name="T1" fmla="*/ 0 h 78"/>
                    <a:gd name="T2" fmla="*/ 0 w 168"/>
                    <a:gd name="T3" fmla="*/ 2147483647 h 78"/>
                    <a:gd name="T4" fmla="*/ 2147483647 w 168"/>
                    <a:gd name="T5" fmla="*/ 2147483647 h 78"/>
                    <a:gd name="T6" fmla="*/ 0 60000 65536"/>
                    <a:gd name="T7" fmla="*/ 0 60000 65536"/>
                    <a:gd name="T8" fmla="*/ 0 60000 65536"/>
                    <a:gd name="T9" fmla="*/ 0 w 168"/>
                    <a:gd name="T10" fmla="*/ 0 h 78"/>
                    <a:gd name="T11" fmla="*/ 168 w 168"/>
                    <a:gd name="T12" fmla="*/ 78 h 78"/>
                  </a:gdLst>
                  <a:ahLst/>
                  <a:cxnLst>
                    <a:cxn ang="T6">
                      <a:pos x="T0" y="T1"/>
                    </a:cxn>
                    <a:cxn ang="T7">
                      <a:pos x="T2" y="T3"/>
                    </a:cxn>
                    <a:cxn ang="T8">
                      <a:pos x="T4" y="T5"/>
                    </a:cxn>
                  </a:cxnLst>
                  <a:rect l="T9" t="T10" r="T11" b="T12"/>
                  <a:pathLst>
                    <a:path w="168" h="78">
                      <a:moveTo>
                        <a:pt x="0" y="0"/>
                      </a:moveTo>
                      <a:lnTo>
                        <a:pt x="0" y="78"/>
                      </a:lnTo>
                      <a:lnTo>
                        <a:pt x="168" y="78"/>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78" name="Line 162"/>
                <p:cNvSpPr>
                  <a:spLocks noChangeShapeType="1"/>
                </p:cNvSpPr>
                <p:nvPr/>
              </p:nvSpPr>
              <p:spPr bwMode="auto">
                <a:xfrm>
                  <a:off x="5461000" y="5619750"/>
                  <a:ext cx="5048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79" name="Line 163"/>
                <p:cNvSpPr>
                  <a:spLocks noChangeShapeType="1"/>
                </p:cNvSpPr>
                <p:nvPr/>
              </p:nvSpPr>
              <p:spPr bwMode="auto">
                <a:xfrm>
                  <a:off x="6213475" y="5619750"/>
                  <a:ext cx="444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80" name="Freeform 164"/>
                <p:cNvSpPr>
                  <a:spLocks/>
                </p:cNvSpPr>
                <p:nvPr/>
              </p:nvSpPr>
              <p:spPr bwMode="auto">
                <a:xfrm>
                  <a:off x="6956425" y="5495925"/>
                  <a:ext cx="215900" cy="114300"/>
                </a:xfrm>
                <a:custGeom>
                  <a:avLst/>
                  <a:gdLst>
                    <a:gd name="T0" fmla="*/ 2147483647 w 136"/>
                    <a:gd name="T1" fmla="*/ 0 h 72"/>
                    <a:gd name="T2" fmla="*/ 2147483647 w 136"/>
                    <a:gd name="T3" fmla="*/ 2147483647 h 72"/>
                    <a:gd name="T4" fmla="*/ 0 w 136"/>
                    <a:gd name="T5" fmla="*/ 2147483647 h 72"/>
                    <a:gd name="T6" fmla="*/ 0 60000 65536"/>
                    <a:gd name="T7" fmla="*/ 0 60000 65536"/>
                    <a:gd name="T8" fmla="*/ 0 60000 65536"/>
                    <a:gd name="T9" fmla="*/ 0 w 136"/>
                    <a:gd name="T10" fmla="*/ 0 h 72"/>
                    <a:gd name="T11" fmla="*/ 136 w 136"/>
                    <a:gd name="T12" fmla="*/ 72 h 72"/>
                  </a:gdLst>
                  <a:ahLst/>
                  <a:cxnLst>
                    <a:cxn ang="T6">
                      <a:pos x="T0" y="T1"/>
                    </a:cxn>
                    <a:cxn ang="T7">
                      <a:pos x="T2" y="T3"/>
                    </a:cxn>
                    <a:cxn ang="T8">
                      <a:pos x="T4" y="T5"/>
                    </a:cxn>
                  </a:cxnLst>
                  <a:rect l="T9" t="T10" r="T11" b="T12"/>
                  <a:pathLst>
                    <a:path w="136" h="72">
                      <a:moveTo>
                        <a:pt x="136" y="0"/>
                      </a:moveTo>
                      <a:lnTo>
                        <a:pt x="136" y="72"/>
                      </a:lnTo>
                      <a:lnTo>
                        <a:pt x="0" y="72"/>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81" name="Line 165"/>
                <p:cNvSpPr>
                  <a:spLocks noChangeShapeType="1"/>
                </p:cNvSpPr>
                <p:nvPr/>
              </p:nvSpPr>
              <p:spPr bwMode="auto">
                <a:xfrm>
                  <a:off x="5743575" y="5492750"/>
                  <a:ext cx="0" cy="127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82" name="Line 166"/>
                <p:cNvSpPr>
                  <a:spLocks noChangeShapeType="1"/>
                </p:cNvSpPr>
                <p:nvPr/>
              </p:nvSpPr>
              <p:spPr bwMode="auto">
                <a:xfrm>
                  <a:off x="6461125" y="5492750"/>
                  <a:ext cx="0" cy="127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83" name="Freeform 167"/>
                <p:cNvSpPr>
                  <a:spLocks/>
                </p:cNvSpPr>
                <p:nvPr/>
              </p:nvSpPr>
              <p:spPr bwMode="auto">
                <a:xfrm>
                  <a:off x="6797675" y="4994275"/>
                  <a:ext cx="123825" cy="295275"/>
                </a:xfrm>
                <a:custGeom>
                  <a:avLst/>
                  <a:gdLst>
                    <a:gd name="T0" fmla="*/ 2147483647 w 78"/>
                    <a:gd name="T1" fmla="*/ 0 h 186"/>
                    <a:gd name="T2" fmla="*/ 2147483647 w 78"/>
                    <a:gd name="T3" fmla="*/ 0 h 186"/>
                    <a:gd name="T4" fmla="*/ 2147483647 w 78"/>
                    <a:gd name="T5" fmla="*/ 2147483647 h 186"/>
                    <a:gd name="T6" fmla="*/ 2147483647 w 78"/>
                    <a:gd name="T7" fmla="*/ 2147483647 h 186"/>
                    <a:gd name="T8" fmla="*/ 0 w 78"/>
                    <a:gd name="T9" fmla="*/ 2147483647 h 186"/>
                    <a:gd name="T10" fmla="*/ 2147483647 w 78"/>
                    <a:gd name="T11" fmla="*/ 2147483647 h 186"/>
                    <a:gd name="T12" fmla="*/ 2147483647 w 78"/>
                    <a:gd name="T13" fmla="*/ 2147483647 h 186"/>
                    <a:gd name="T14" fmla="*/ 2147483647 w 78"/>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86"/>
                    <a:gd name="T26" fmla="*/ 78 w 78"/>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86">
                      <a:moveTo>
                        <a:pt x="78" y="0"/>
                      </a:moveTo>
                      <a:lnTo>
                        <a:pt x="32" y="0"/>
                      </a:lnTo>
                      <a:lnTo>
                        <a:pt x="10" y="96"/>
                      </a:lnTo>
                      <a:lnTo>
                        <a:pt x="28" y="96"/>
                      </a:lnTo>
                      <a:lnTo>
                        <a:pt x="0" y="186"/>
                      </a:lnTo>
                      <a:lnTo>
                        <a:pt x="70" y="70"/>
                      </a:lnTo>
                      <a:lnTo>
                        <a:pt x="44" y="70"/>
                      </a:lnTo>
                      <a:lnTo>
                        <a:pt x="78" y="0"/>
                      </a:lnTo>
                      <a:close/>
                    </a:path>
                  </a:pathLst>
                </a:custGeom>
                <a:solidFill>
                  <a:srgbClr val="FF0000"/>
                </a:solidFill>
                <a:ln w="9525">
                  <a:solidFill>
                    <a:srgbClr val="FF0000"/>
                  </a:solidFill>
                  <a:round/>
                  <a:headEnd/>
                  <a:tailEnd/>
                </a:ln>
              </p:spPr>
              <p:txBody>
                <a:bodyPr/>
                <a:lstStyle/>
                <a:p>
                  <a:pPr>
                    <a:spcBef>
                      <a:spcPct val="50000"/>
                    </a:spcBef>
                  </a:pPr>
                  <a:endParaRPr lang="en-US" sz="1800" smtClean="0">
                    <a:solidFill>
                      <a:srgbClr val="000000"/>
                    </a:solidFill>
                    <a:latin typeface="Times New Roman" pitchFamily="18" charset="0"/>
                  </a:endParaRPr>
                </a:p>
              </p:txBody>
            </p:sp>
            <p:sp>
              <p:nvSpPr>
                <p:cNvPr id="10384" name="Line 168"/>
                <p:cNvSpPr>
                  <a:spLocks noChangeShapeType="1"/>
                </p:cNvSpPr>
                <p:nvPr/>
              </p:nvSpPr>
              <p:spPr bwMode="auto">
                <a:xfrm>
                  <a:off x="4927600" y="4841875"/>
                  <a:ext cx="3175" cy="31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85" name="Freeform 169"/>
                <p:cNvSpPr>
                  <a:spLocks/>
                </p:cNvSpPr>
                <p:nvPr/>
              </p:nvSpPr>
              <p:spPr bwMode="auto">
                <a:xfrm>
                  <a:off x="4933950" y="5407025"/>
                  <a:ext cx="2343150" cy="774700"/>
                </a:xfrm>
                <a:custGeom>
                  <a:avLst/>
                  <a:gdLst>
                    <a:gd name="T0" fmla="*/ 0 w 1476"/>
                    <a:gd name="T1" fmla="*/ 2147483647 h 488"/>
                    <a:gd name="T2" fmla="*/ 0 w 1476"/>
                    <a:gd name="T3" fmla="*/ 2147483647 h 488"/>
                    <a:gd name="T4" fmla="*/ 0 w 1476"/>
                    <a:gd name="T5" fmla="*/ 2147483647 h 488"/>
                    <a:gd name="T6" fmla="*/ 2147483647 w 1476"/>
                    <a:gd name="T7" fmla="*/ 2147483647 h 488"/>
                    <a:gd name="T8" fmla="*/ 2147483647 w 1476"/>
                    <a:gd name="T9" fmla="*/ 2147483647 h 488"/>
                    <a:gd name="T10" fmla="*/ 2147483647 w 1476"/>
                    <a:gd name="T11" fmla="*/ 2147483647 h 488"/>
                    <a:gd name="T12" fmla="*/ 2147483647 w 1476"/>
                    <a:gd name="T13" fmla="*/ 2147483647 h 488"/>
                    <a:gd name="T14" fmla="*/ 2147483647 w 1476"/>
                    <a:gd name="T15" fmla="*/ 2147483647 h 488"/>
                    <a:gd name="T16" fmla="*/ 2147483647 w 1476"/>
                    <a:gd name="T17" fmla="*/ 2147483647 h 488"/>
                    <a:gd name="T18" fmla="*/ 2147483647 w 1476"/>
                    <a:gd name="T19" fmla="*/ 2147483647 h 488"/>
                    <a:gd name="T20" fmla="*/ 2147483647 w 1476"/>
                    <a:gd name="T21" fmla="*/ 2147483647 h 488"/>
                    <a:gd name="T22" fmla="*/ 2147483647 w 1476"/>
                    <a:gd name="T23" fmla="*/ 0 h 4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6"/>
                    <a:gd name="T37" fmla="*/ 0 h 488"/>
                    <a:gd name="T38" fmla="*/ 1476 w 1476"/>
                    <a:gd name="T39" fmla="*/ 488 h 4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6" h="488">
                      <a:moveTo>
                        <a:pt x="0" y="6"/>
                      </a:moveTo>
                      <a:lnTo>
                        <a:pt x="0" y="388"/>
                      </a:lnTo>
                      <a:lnTo>
                        <a:pt x="0" y="422"/>
                      </a:lnTo>
                      <a:lnTo>
                        <a:pt x="6" y="450"/>
                      </a:lnTo>
                      <a:lnTo>
                        <a:pt x="28" y="470"/>
                      </a:lnTo>
                      <a:lnTo>
                        <a:pt x="54" y="488"/>
                      </a:lnTo>
                      <a:lnTo>
                        <a:pt x="86" y="488"/>
                      </a:lnTo>
                      <a:lnTo>
                        <a:pt x="1398" y="482"/>
                      </a:lnTo>
                      <a:lnTo>
                        <a:pt x="1432" y="478"/>
                      </a:lnTo>
                      <a:lnTo>
                        <a:pt x="1456" y="458"/>
                      </a:lnTo>
                      <a:lnTo>
                        <a:pt x="1476" y="424"/>
                      </a:lnTo>
                      <a:lnTo>
                        <a:pt x="1476"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86" name="Line 170"/>
                <p:cNvSpPr>
                  <a:spLocks noChangeShapeType="1"/>
                </p:cNvSpPr>
                <p:nvPr/>
              </p:nvSpPr>
              <p:spPr bwMode="auto">
                <a:xfrm flipH="1">
                  <a:off x="7273925" y="4822825"/>
                  <a:ext cx="3175" cy="323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87" name="Text Box 171"/>
                <p:cNvSpPr txBox="1">
                  <a:spLocks noChangeArrowheads="1"/>
                </p:cNvSpPr>
                <p:nvPr/>
              </p:nvSpPr>
              <p:spPr bwMode="auto">
                <a:xfrm>
                  <a:off x="5213350" y="5513388"/>
                  <a:ext cx="322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 b="1" smtClean="0">
                      <a:solidFill>
                        <a:srgbClr val="FFFFFF"/>
                      </a:solidFill>
                      <a:latin typeface="Arial Narrow" pitchFamily="34" charset="0"/>
                    </a:rPr>
                    <a:t>10A</a:t>
                  </a:r>
                </a:p>
                <a:p>
                  <a:pPr algn="ctr" eaLnBrk="1" hangingPunct="1">
                    <a:spcBef>
                      <a:spcPct val="0"/>
                    </a:spcBef>
                    <a:buFontTx/>
                    <a:buNone/>
                  </a:pPr>
                  <a:r>
                    <a:rPr lang="en-US" altLang="en-US" sz="600" b="1" smtClean="0">
                      <a:solidFill>
                        <a:srgbClr val="FFFFFF"/>
                      </a:solidFill>
                      <a:latin typeface="Arial Narrow" pitchFamily="34" charset="0"/>
                    </a:rPr>
                    <a:t>MAX</a:t>
                  </a:r>
                </a:p>
              </p:txBody>
            </p:sp>
            <p:sp>
              <p:nvSpPr>
                <p:cNvPr id="10388" name="Text Box 172"/>
                <p:cNvSpPr txBox="1">
                  <a:spLocks noChangeArrowheads="1"/>
                </p:cNvSpPr>
                <p:nvPr/>
              </p:nvSpPr>
              <p:spPr bwMode="auto">
                <a:xfrm>
                  <a:off x="5899150" y="5516563"/>
                  <a:ext cx="38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 b="1" smtClean="0">
                      <a:solidFill>
                        <a:srgbClr val="FFFFFF"/>
                      </a:solidFill>
                      <a:latin typeface="Arial Narrow" pitchFamily="34" charset="0"/>
                    </a:rPr>
                    <a:t>200mA</a:t>
                  </a:r>
                </a:p>
                <a:p>
                  <a:pPr algn="ctr" eaLnBrk="1" hangingPunct="1">
                    <a:spcBef>
                      <a:spcPct val="0"/>
                    </a:spcBef>
                    <a:buFontTx/>
                    <a:buNone/>
                  </a:pPr>
                  <a:r>
                    <a:rPr lang="en-US" altLang="en-US" sz="600" b="1" smtClean="0">
                      <a:solidFill>
                        <a:srgbClr val="FFFFFF"/>
                      </a:solidFill>
                      <a:latin typeface="Arial Narrow" pitchFamily="34" charset="0"/>
                    </a:rPr>
                    <a:t>MAX</a:t>
                  </a:r>
                </a:p>
              </p:txBody>
            </p:sp>
            <p:sp>
              <p:nvSpPr>
                <p:cNvPr id="10389" name="Text Box 173"/>
                <p:cNvSpPr txBox="1">
                  <a:spLocks noChangeArrowheads="1"/>
                </p:cNvSpPr>
                <p:nvPr/>
              </p:nvSpPr>
              <p:spPr bwMode="auto">
                <a:xfrm>
                  <a:off x="6591300" y="5491163"/>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 b="1" smtClean="0">
                      <a:solidFill>
                        <a:srgbClr val="FFFFFF"/>
                      </a:solidFill>
                      <a:latin typeface="Arial Narrow" pitchFamily="34" charset="0"/>
                    </a:rPr>
                    <a:t>DC1000V</a:t>
                  </a:r>
                </a:p>
                <a:p>
                  <a:pPr algn="ctr" eaLnBrk="1" hangingPunct="1">
                    <a:spcBef>
                      <a:spcPct val="0"/>
                    </a:spcBef>
                    <a:buFontTx/>
                    <a:buNone/>
                  </a:pPr>
                  <a:r>
                    <a:rPr lang="en-US" altLang="en-US" sz="600" b="1" smtClean="0">
                      <a:solidFill>
                        <a:srgbClr val="FFFFFF"/>
                      </a:solidFill>
                      <a:latin typeface="Arial Narrow" pitchFamily="34" charset="0"/>
                    </a:rPr>
                    <a:t>AC750V</a:t>
                  </a:r>
                </a:p>
                <a:p>
                  <a:pPr algn="ctr" eaLnBrk="1" hangingPunct="1">
                    <a:spcBef>
                      <a:spcPct val="0"/>
                    </a:spcBef>
                    <a:buFontTx/>
                    <a:buNone/>
                  </a:pPr>
                  <a:r>
                    <a:rPr lang="en-US" altLang="en-US" sz="600" b="1" smtClean="0">
                      <a:solidFill>
                        <a:srgbClr val="FFFFFF"/>
                      </a:solidFill>
                      <a:latin typeface="Arial Narrow" pitchFamily="34" charset="0"/>
                    </a:rPr>
                    <a:t>MAX</a:t>
                  </a:r>
                </a:p>
              </p:txBody>
            </p:sp>
            <p:sp>
              <p:nvSpPr>
                <p:cNvPr id="10390" name="Text Box 174"/>
                <p:cNvSpPr txBox="1">
                  <a:spLocks noChangeArrowheads="1"/>
                </p:cNvSpPr>
                <p:nvPr/>
              </p:nvSpPr>
              <p:spPr bwMode="auto">
                <a:xfrm>
                  <a:off x="6959600" y="5586413"/>
                  <a:ext cx="382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 b="1" smtClean="0">
                      <a:solidFill>
                        <a:srgbClr val="FFFFFF"/>
                      </a:solidFill>
                      <a:latin typeface="Arial Narrow" pitchFamily="34" charset="0"/>
                    </a:rPr>
                    <a:t>LOGIC</a:t>
                  </a:r>
                </a:p>
                <a:p>
                  <a:pPr algn="ctr" eaLnBrk="1" hangingPunct="1">
                    <a:spcBef>
                      <a:spcPct val="0"/>
                    </a:spcBef>
                    <a:buFontTx/>
                    <a:buNone/>
                  </a:pPr>
                  <a:r>
                    <a:rPr lang="en-US" altLang="en-US" sz="600" b="1" smtClean="0">
                      <a:solidFill>
                        <a:srgbClr val="FFFFFF"/>
                      </a:solidFill>
                      <a:latin typeface="Arial Narrow" pitchFamily="34" charset="0"/>
                    </a:rPr>
                    <a:t>(+)</a:t>
                  </a:r>
                </a:p>
              </p:txBody>
            </p:sp>
            <p:sp>
              <p:nvSpPr>
                <p:cNvPr id="10391" name="AutoShape 175"/>
                <p:cNvSpPr>
                  <a:spLocks noChangeArrowheads="1"/>
                </p:cNvSpPr>
                <p:nvPr/>
              </p:nvSpPr>
              <p:spPr bwMode="auto">
                <a:xfrm>
                  <a:off x="6731000" y="5391150"/>
                  <a:ext cx="150813" cy="130175"/>
                </a:xfrm>
                <a:prstGeom prst="triangle">
                  <a:avLst>
                    <a:gd name="adj" fmla="val 50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900" b="1" smtClean="0">
                      <a:solidFill>
                        <a:srgbClr val="FFFFFF"/>
                      </a:solidFill>
                    </a:rPr>
                    <a:t>!</a:t>
                  </a:r>
                </a:p>
              </p:txBody>
            </p:sp>
            <p:sp>
              <p:nvSpPr>
                <p:cNvPr id="10392" name="AutoShape 176"/>
                <p:cNvSpPr>
                  <a:spLocks noChangeArrowheads="1"/>
                </p:cNvSpPr>
                <p:nvPr/>
              </p:nvSpPr>
              <p:spPr bwMode="auto">
                <a:xfrm>
                  <a:off x="6029325" y="5394325"/>
                  <a:ext cx="150813" cy="130175"/>
                </a:xfrm>
                <a:prstGeom prst="triangle">
                  <a:avLst>
                    <a:gd name="adj" fmla="val 50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900" b="1" smtClean="0">
                      <a:solidFill>
                        <a:srgbClr val="FFFFFF"/>
                      </a:solidFill>
                    </a:rPr>
                    <a:t>!</a:t>
                  </a:r>
                </a:p>
              </p:txBody>
            </p:sp>
            <p:sp>
              <p:nvSpPr>
                <p:cNvPr id="10393" name="AutoShape 177"/>
                <p:cNvSpPr>
                  <a:spLocks noChangeArrowheads="1"/>
                </p:cNvSpPr>
                <p:nvPr/>
              </p:nvSpPr>
              <p:spPr bwMode="auto">
                <a:xfrm>
                  <a:off x="5305425" y="5397500"/>
                  <a:ext cx="150813" cy="130175"/>
                </a:xfrm>
                <a:prstGeom prst="triangle">
                  <a:avLst>
                    <a:gd name="adj" fmla="val 50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900" b="1" smtClean="0">
                      <a:solidFill>
                        <a:srgbClr val="FFFFFF"/>
                      </a:solidFill>
                    </a:rPr>
                    <a:t>!</a:t>
                  </a:r>
                </a:p>
              </p:txBody>
            </p:sp>
            <p:sp>
              <p:nvSpPr>
                <p:cNvPr id="10394" name="Text Box 178"/>
                <p:cNvSpPr txBox="1">
                  <a:spLocks noChangeArrowheads="1"/>
                </p:cNvSpPr>
                <p:nvPr/>
              </p:nvSpPr>
              <p:spPr bwMode="auto">
                <a:xfrm>
                  <a:off x="6816725" y="4818063"/>
                  <a:ext cx="538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smtClean="0">
                      <a:solidFill>
                        <a:srgbClr val="FFFFFF"/>
                      </a:solidFill>
                      <a:latin typeface="Arial Narrow" pitchFamily="34" charset="0"/>
                    </a:rPr>
                    <a:t>V</a:t>
                  </a:r>
                  <a:r>
                    <a:rPr lang="en-US" altLang="en-US" sz="1200" b="1" smtClean="0">
                      <a:solidFill>
                        <a:srgbClr val="FFFFFF"/>
                      </a:solidFill>
                      <a:latin typeface="Symbol" pitchFamily="18" charset="2"/>
                    </a:rPr>
                    <a:t>W</a:t>
                  </a:r>
                  <a:r>
                    <a:rPr lang="en-US" altLang="en-US" sz="1200" b="1" smtClean="0">
                      <a:solidFill>
                        <a:srgbClr val="FFFFFF"/>
                      </a:solidFill>
                      <a:latin typeface="Arial Narrow" pitchFamily="34" charset="0"/>
                    </a:rPr>
                    <a:t>Hz</a:t>
                  </a:r>
                </a:p>
              </p:txBody>
            </p:sp>
            <p:sp>
              <p:nvSpPr>
                <p:cNvPr id="10395" name="Line 179"/>
                <p:cNvSpPr>
                  <a:spLocks noChangeShapeType="1"/>
                </p:cNvSpPr>
                <p:nvPr/>
              </p:nvSpPr>
              <p:spPr bwMode="auto">
                <a:xfrm>
                  <a:off x="6635750" y="4318000"/>
                  <a:ext cx="0" cy="730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96" name="Line 180"/>
                <p:cNvSpPr>
                  <a:spLocks noChangeShapeType="1"/>
                </p:cNvSpPr>
                <p:nvPr/>
              </p:nvSpPr>
              <p:spPr bwMode="auto">
                <a:xfrm>
                  <a:off x="6632575" y="4359275"/>
                  <a:ext cx="381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397" name="Text Box 181"/>
                <p:cNvSpPr txBox="1">
                  <a:spLocks noChangeArrowheads="1"/>
                </p:cNvSpPr>
                <p:nvPr/>
              </p:nvSpPr>
              <p:spPr bwMode="auto">
                <a:xfrm>
                  <a:off x="5237163" y="4429125"/>
                  <a:ext cx="365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b="1" smtClean="0">
                      <a:solidFill>
                        <a:srgbClr val="FFFFFF"/>
                      </a:solidFill>
                      <a:latin typeface="Arial Narrow" pitchFamily="34" charset="0"/>
                    </a:rPr>
                    <a:t>H</a:t>
                  </a:r>
                  <a:r>
                    <a:rPr lang="en-US" altLang="en-US" sz="800" b="1" smtClean="0">
                      <a:solidFill>
                        <a:srgbClr val="FFFFFF"/>
                      </a:solidFill>
                      <a:latin typeface="Arial Narrow" pitchFamily="34" charset="0"/>
                    </a:rPr>
                    <a:t>FE</a:t>
                  </a:r>
                </a:p>
              </p:txBody>
            </p:sp>
            <p:sp>
              <p:nvSpPr>
                <p:cNvPr id="10398" name="Text Box 182"/>
                <p:cNvSpPr txBox="1">
                  <a:spLocks noChangeArrowheads="1"/>
                </p:cNvSpPr>
                <p:nvPr/>
              </p:nvSpPr>
              <p:spPr bwMode="auto">
                <a:xfrm>
                  <a:off x="7067550" y="4262438"/>
                  <a:ext cx="360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smtClean="0">
                      <a:solidFill>
                        <a:srgbClr val="FFFFFF"/>
                      </a:solidFill>
                      <a:latin typeface="Symbol" pitchFamily="18" charset="2"/>
                    </a:rPr>
                    <a:t>W</a:t>
                  </a:r>
                </a:p>
              </p:txBody>
            </p:sp>
            <p:sp>
              <p:nvSpPr>
                <p:cNvPr id="10399" name="Text Box 183"/>
                <p:cNvSpPr txBox="1">
                  <a:spLocks noChangeArrowheads="1"/>
                </p:cNvSpPr>
                <p:nvPr/>
              </p:nvSpPr>
              <p:spPr bwMode="auto">
                <a:xfrm>
                  <a:off x="6215063" y="5586413"/>
                  <a:ext cx="4857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 b="1" smtClean="0">
                      <a:solidFill>
                        <a:srgbClr val="FFFFFF"/>
                      </a:solidFill>
                      <a:latin typeface="Arial Narrow" pitchFamily="34" charset="0"/>
                    </a:rPr>
                    <a:t>500V MAX</a:t>
                  </a:r>
                </a:p>
              </p:txBody>
            </p:sp>
            <p:sp>
              <p:nvSpPr>
                <p:cNvPr id="10400" name="Line 184"/>
                <p:cNvSpPr>
                  <a:spLocks noChangeShapeType="1"/>
                </p:cNvSpPr>
                <p:nvPr/>
              </p:nvSpPr>
              <p:spPr bwMode="auto">
                <a:xfrm>
                  <a:off x="6408738" y="5770563"/>
                  <a:ext cx="1111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01" name="Line 185"/>
                <p:cNvSpPr>
                  <a:spLocks noChangeShapeType="1"/>
                </p:cNvSpPr>
                <p:nvPr/>
              </p:nvSpPr>
              <p:spPr bwMode="auto">
                <a:xfrm>
                  <a:off x="6432550" y="5794375"/>
                  <a:ext cx="635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02" name="Line 186"/>
                <p:cNvSpPr>
                  <a:spLocks noChangeShapeType="1"/>
                </p:cNvSpPr>
                <p:nvPr/>
              </p:nvSpPr>
              <p:spPr bwMode="auto">
                <a:xfrm>
                  <a:off x="6446838" y="5813425"/>
                  <a:ext cx="25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03" name="Line 187"/>
                <p:cNvSpPr>
                  <a:spLocks noChangeShapeType="1"/>
                </p:cNvSpPr>
                <p:nvPr/>
              </p:nvSpPr>
              <p:spPr bwMode="auto">
                <a:xfrm>
                  <a:off x="6462713" y="5738813"/>
                  <a:ext cx="0" cy="285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04" name="Line 188"/>
                <p:cNvSpPr>
                  <a:spLocks noChangeShapeType="1"/>
                </p:cNvSpPr>
                <p:nvPr/>
              </p:nvSpPr>
              <p:spPr bwMode="auto">
                <a:xfrm flipH="1">
                  <a:off x="4552950" y="6167438"/>
                  <a:ext cx="298450" cy="155575"/>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05" name="Line 189"/>
                <p:cNvSpPr>
                  <a:spLocks noChangeShapeType="1"/>
                </p:cNvSpPr>
                <p:nvPr/>
              </p:nvSpPr>
              <p:spPr bwMode="auto">
                <a:xfrm flipH="1">
                  <a:off x="4691063" y="6238875"/>
                  <a:ext cx="180975" cy="166688"/>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06" name="Rectangle 190"/>
                <p:cNvSpPr>
                  <a:spLocks noChangeArrowheads="1"/>
                </p:cNvSpPr>
                <p:nvPr/>
              </p:nvSpPr>
              <p:spPr bwMode="auto">
                <a:xfrm>
                  <a:off x="4822825" y="4403725"/>
                  <a:ext cx="447675" cy="95250"/>
                </a:xfrm>
                <a:prstGeom prst="rect">
                  <a:avLst/>
                </a:prstGeom>
                <a:noFill/>
                <a:ln w="9525">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07" name="Oval 193"/>
                <p:cNvSpPr>
                  <a:spLocks noChangeArrowheads="1"/>
                </p:cNvSpPr>
                <p:nvPr/>
              </p:nvSpPr>
              <p:spPr bwMode="auto">
                <a:xfrm>
                  <a:off x="4667068" y="1942580"/>
                  <a:ext cx="438150" cy="361950"/>
                </a:xfrm>
                <a:prstGeom prst="ellipse">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10409" name="Oval 196"/>
                <p:cNvSpPr>
                  <a:spLocks noChangeArrowheads="1"/>
                </p:cNvSpPr>
                <p:nvPr/>
              </p:nvSpPr>
              <p:spPr bwMode="auto">
                <a:xfrm>
                  <a:off x="6370638" y="5197475"/>
                  <a:ext cx="177800" cy="16827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pic>
              <p:nvPicPr>
                <p:cNvPr id="10410" name="Picture 197" descr="DMM"/>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33617" t="13148" r="41534" b="75626"/>
                <a:stretch>
                  <a:fillRect/>
                </a:stretch>
              </p:blipFill>
              <p:spPr bwMode="auto">
                <a:xfrm>
                  <a:off x="5402263" y="1054100"/>
                  <a:ext cx="14398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2" name="Freeform 7"/>
                <p:cNvSpPr>
                  <a:spLocks/>
                </p:cNvSpPr>
                <p:nvPr/>
              </p:nvSpPr>
              <p:spPr bwMode="auto">
                <a:xfrm flipH="1">
                  <a:off x="4791075" y="5276850"/>
                  <a:ext cx="1666875" cy="819150"/>
                </a:xfrm>
                <a:custGeom>
                  <a:avLst/>
                  <a:gdLst>
                    <a:gd name="T0" fmla="*/ 0 w 1050"/>
                    <a:gd name="T1" fmla="*/ 0 h 516"/>
                    <a:gd name="T2" fmla="*/ 2147483647 w 1050"/>
                    <a:gd name="T3" fmla="*/ 2147483647 h 516"/>
                    <a:gd name="T4" fmla="*/ 2147483647 w 1050"/>
                    <a:gd name="T5" fmla="*/ 2147483647 h 516"/>
                    <a:gd name="T6" fmla="*/ 2147483647 w 1050"/>
                    <a:gd name="T7" fmla="*/ 2147483647 h 516"/>
                    <a:gd name="T8" fmla="*/ 2147483647 w 1050"/>
                    <a:gd name="T9" fmla="*/ 2147483647 h 516"/>
                    <a:gd name="T10" fmla="*/ 2147483647 w 1050"/>
                    <a:gd name="T11" fmla="*/ 2147483647 h 516"/>
                    <a:gd name="T12" fmla="*/ 2147483647 w 1050"/>
                    <a:gd name="T13" fmla="*/ 2147483647 h 516"/>
                    <a:gd name="T14" fmla="*/ 2147483647 w 1050"/>
                    <a:gd name="T15" fmla="*/ 2147483647 h 516"/>
                    <a:gd name="T16" fmla="*/ 0 60000 65536"/>
                    <a:gd name="T17" fmla="*/ 0 60000 65536"/>
                    <a:gd name="T18" fmla="*/ 0 60000 65536"/>
                    <a:gd name="T19" fmla="*/ 0 60000 65536"/>
                    <a:gd name="T20" fmla="*/ 0 60000 65536"/>
                    <a:gd name="T21" fmla="*/ 0 60000 65536"/>
                    <a:gd name="T22" fmla="*/ 0 60000 65536"/>
                    <a:gd name="T23" fmla="*/ 0 60000 65536"/>
                    <a:gd name="T24" fmla="*/ 0 w 1050"/>
                    <a:gd name="T25" fmla="*/ 0 h 516"/>
                    <a:gd name="T26" fmla="*/ 1050 w 1050"/>
                    <a:gd name="T27" fmla="*/ 516 h 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0" h="516">
                      <a:moveTo>
                        <a:pt x="0" y="0"/>
                      </a:moveTo>
                      <a:cubicBezTo>
                        <a:pt x="53" y="18"/>
                        <a:pt x="118" y="18"/>
                        <a:pt x="174" y="24"/>
                      </a:cubicBezTo>
                      <a:cubicBezTo>
                        <a:pt x="213" y="37"/>
                        <a:pt x="248" y="56"/>
                        <a:pt x="288" y="66"/>
                      </a:cubicBezTo>
                      <a:cubicBezTo>
                        <a:pt x="324" y="90"/>
                        <a:pt x="367" y="88"/>
                        <a:pt x="396" y="126"/>
                      </a:cubicBezTo>
                      <a:cubicBezTo>
                        <a:pt x="428" y="167"/>
                        <a:pt x="444" y="209"/>
                        <a:pt x="468" y="252"/>
                      </a:cubicBezTo>
                      <a:cubicBezTo>
                        <a:pt x="515" y="337"/>
                        <a:pt x="587" y="407"/>
                        <a:pt x="672" y="450"/>
                      </a:cubicBezTo>
                      <a:cubicBezTo>
                        <a:pt x="731" y="480"/>
                        <a:pt x="809" y="506"/>
                        <a:pt x="876" y="510"/>
                      </a:cubicBezTo>
                      <a:cubicBezTo>
                        <a:pt x="934" y="513"/>
                        <a:pt x="1050" y="516"/>
                        <a:pt x="1050" y="516"/>
                      </a:cubicBezTo>
                    </a:path>
                  </a:pathLst>
                </a:custGeom>
                <a:noFill/>
                <a:ln w="76200" cmpd="sng">
                  <a:pattFill prst="dkDnDiag">
                    <a:fgClr>
                      <a:schemeClr val="tx1"/>
                    </a:fgClr>
                    <a:bgClr>
                      <a:srgbClr val="FFFFFF"/>
                    </a:bgClr>
                  </a:patt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13" name="Freeform 24"/>
                <p:cNvSpPr>
                  <a:spLocks/>
                </p:cNvSpPr>
                <p:nvPr/>
              </p:nvSpPr>
              <p:spPr bwMode="auto">
                <a:xfrm flipH="1">
                  <a:off x="3619582" y="5295900"/>
                  <a:ext cx="1342942" cy="1112838"/>
                </a:xfrm>
                <a:custGeom>
                  <a:avLst/>
                  <a:gdLst>
                    <a:gd name="T0" fmla="*/ 0 w 1050"/>
                    <a:gd name="T1" fmla="*/ 0 h 516"/>
                    <a:gd name="T2" fmla="*/ 2147483647 w 1050"/>
                    <a:gd name="T3" fmla="*/ 2147483647 h 516"/>
                    <a:gd name="T4" fmla="*/ 2147483647 w 1050"/>
                    <a:gd name="T5" fmla="*/ 2147483647 h 516"/>
                    <a:gd name="T6" fmla="*/ 2147483647 w 1050"/>
                    <a:gd name="T7" fmla="*/ 2147483647 h 516"/>
                    <a:gd name="T8" fmla="*/ 2147483647 w 1050"/>
                    <a:gd name="T9" fmla="*/ 2147483647 h 516"/>
                    <a:gd name="T10" fmla="*/ 2147483647 w 1050"/>
                    <a:gd name="T11" fmla="*/ 2147483647 h 516"/>
                    <a:gd name="T12" fmla="*/ 2147483647 w 1050"/>
                    <a:gd name="T13" fmla="*/ 2147483647 h 516"/>
                    <a:gd name="T14" fmla="*/ 2147483647 w 1050"/>
                    <a:gd name="T15" fmla="*/ 2147483647 h 516"/>
                    <a:gd name="T16" fmla="*/ 0 60000 65536"/>
                    <a:gd name="T17" fmla="*/ 0 60000 65536"/>
                    <a:gd name="T18" fmla="*/ 0 60000 65536"/>
                    <a:gd name="T19" fmla="*/ 0 60000 65536"/>
                    <a:gd name="T20" fmla="*/ 0 60000 65536"/>
                    <a:gd name="T21" fmla="*/ 0 60000 65536"/>
                    <a:gd name="T22" fmla="*/ 0 60000 65536"/>
                    <a:gd name="T23" fmla="*/ 0 60000 65536"/>
                    <a:gd name="T24" fmla="*/ 0 w 1050"/>
                    <a:gd name="T25" fmla="*/ 0 h 516"/>
                    <a:gd name="T26" fmla="*/ 1050 w 1050"/>
                    <a:gd name="T27" fmla="*/ 516 h 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0" h="516">
                      <a:moveTo>
                        <a:pt x="0" y="0"/>
                      </a:moveTo>
                      <a:cubicBezTo>
                        <a:pt x="53" y="18"/>
                        <a:pt x="118" y="18"/>
                        <a:pt x="174" y="24"/>
                      </a:cubicBezTo>
                      <a:cubicBezTo>
                        <a:pt x="213" y="37"/>
                        <a:pt x="248" y="56"/>
                        <a:pt x="288" y="66"/>
                      </a:cubicBezTo>
                      <a:cubicBezTo>
                        <a:pt x="324" y="90"/>
                        <a:pt x="367" y="88"/>
                        <a:pt x="396" y="126"/>
                      </a:cubicBezTo>
                      <a:cubicBezTo>
                        <a:pt x="428" y="167"/>
                        <a:pt x="444" y="209"/>
                        <a:pt x="468" y="252"/>
                      </a:cubicBezTo>
                      <a:cubicBezTo>
                        <a:pt x="515" y="337"/>
                        <a:pt x="587" y="407"/>
                        <a:pt x="672" y="450"/>
                      </a:cubicBezTo>
                      <a:cubicBezTo>
                        <a:pt x="731" y="480"/>
                        <a:pt x="809" y="506"/>
                        <a:pt x="876" y="510"/>
                      </a:cubicBezTo>
                      <a:cubicBezTo>
                        <a:pt x="934" y="513"/>
                        <a:pt x="1050" y="516"/>
                        <a:pt x="1050" y="516"/>
                      </a:cubicBezTo>
                    </a:path>
                  </a:pathLst>
                </a:custGeom>
                <a:noFill/>
                <a:ln w="7620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10414" name="Oval 25"/>
                <p:cNvSpPr>
                  <a:spLocks noChangeArrowheads="1"/>
                </p:cNvSpPr>
                <p:nvPr/>
              </p:nvSpPr>
              <p:spPr bwMode="auto">
                <a:xfrm flipH="1">
                  <a:off x="4933950" y="5191125"/>
                  <a:ext cx="200025" cy="190500"/>
                </a:xfrm>
                <a:prstGeom prst="ellipse">
                  <a:avLst/>
                </a:prstGeom>
                <a:solidFill>
                  <a:srgbClr val="FF3300"/>
                </a:solidFill>
                <a:ln w="9525">
                  <a:solidFill>
                    <a:srgbClr val="FF3300"/>
                  </a:solidFill>
                  <a:round/>
                  <a:headEnd/>
                  <a:tailEnd/>
                </a:ln>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grpSp>
          <p:sp>
            <p:nvSpPr>
              <p:cNvPr id="3" name="Rectangle 2"/>
              <p:cNvSpPr/>
              <p:nvPr/>
            </p:nvSpPr>
            <p:spPr bwMode="auto">
              <a:xfrm>
                <a:off x="5741581" y="839972"/>
                <a:ext cx="2668772" cy="1158949"/>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spcBef>
                    <a:spcPct val="50000"/>
                  </a:spcBef>
                </a:pPr>
                <a:endParaRPr lang="en-US" sz="1800" smtClean="0">
                  <a:solidFill>
                    <a:srgbClr val="000000"/>
                  </a:solidFill>
                  <a:latin typeface="Times New Roman" pitchFamily="18" charset="0"/>
                </a:endParaRPr>
              </a:p>
            </p:txBody>
          </p:sp>
          <p:sp>
            <p:nvSpPr>
              <p:cNvPr id="346" name="Rectangle 2"/>
              <p:cNvSpPr txBox="1">
                <a:spLocks noChangeArrowheads="1"/>
              </p:cNvSpPr>
              <p:nvPr/>
            </p:nvSpPr>
            <p:spPr bwMode="auto">
              <a:xfrm>
                <a:off x="6505026" y="1036935"/>
                <a:ext cx="1858201" cy="923330"/>
              </a:xfrm>
              <a:prstGeom prst="rect">
                <a:avLst/>
              </a:prstGeom>
              <a:solidFill>
                <a:schemeClr val="bg1"/>
              </a:solidFill>
              <a:ln>
                <a:noFill/>
              </a:ln>
            </p:spPr>
            <p:txBody>
              <a:bodyPr vert="horz" wrap="none" lIns="91440" tIns="45720" rIns="91440" bIns="45720" numCol="1" anchor="t" anchorCtr="0" compatLnSpc="1">
                <a:prstTxWarp prst="textNoShape">
                  <a:avLst/>
                </a:prstTxWarp>
                <a:spAutoFit/>
              </a:bodyPr>
              <a:lstStyle>
                <a:lvl1pPr marL="914400" indent="-914400" algn="l" rtl="0" eaLnBrk="0" fontAlgn="base" hangingPunct="0">
                  <a:spcBef>
                    <a:spcPct val="0"/>
                  </a:spcBef>
                  <a:spcAft>
                    <a:spcPct val="0"/>
                  </a:spcAft>
                  <a:defRPr sz="2800">
                    <a:solidFill>
                      <a:schemeClr val="tx2"/>
                    </a:solidFill>
                    <a:latin typeface="+mj-lt"/>
                    <a:ea typeface="+mj-ea"/>
                    <a:cs typeface="+mj-cs"/>
                  </a:defRPr>
                </a:lvl1pPr>
                <a:lvl2pPr marL="914400" indent="-914400" algn="l" rtl="0" eaLnBrk="0" fontAlgn="base" hangingPunct="0">
                  <a:spcBef>
                    <a:spcPct val="0"/>
                  </a:spcBef>
                  <a:spcAft>
                    <a:spcPct val="0"/>
                  </a:spcAft>
                  <a:defRPr sz="2800">
                    <a:solidFill>
                      <a:schemeClr val="tx2"/>
                    </a:solidFill>
                    <a:latin typeface="Times New Roman" pitchFamily="18" charset="0"/>
                  </a:defRPr>
                </a:lvl2pPr>
                <a:lvl3pPr marL="914400" indent="-914400" algn="l" rtl="0" eaLnBrk="0" fontAlgn="base" hangingPunct="0">
                  <a:spcBef>
                    <a:spcPct val="0"/>
                  </a:spcBef>
                  <a:spcAft>
                    <a:spcPct val="0"/>
                  </a:spcAft>
                  <a:defRPr sz="2800">
                    <a:solidFill>
                      <a:schemeClr val="tx2"/>
                    </a:solidFill>
                    <a:latin typeface="Times New Roman" pitchFamily="18" charset="0"/>
                  </a:defRPr>
                </a:lvl3pPr>
                <a:lvl4pPr marL="914400" indent="-914400" algn="l" rtl="0" eaLnBrk="0" fontAlgn="base" hangingPunct="0">
                  <a:spcBef>
                    <a:spcPct val="0"/>
                  </a:spcBef>
                  <a:spcAft>
                    <a:spcPct val="0"/>
                  </a:spcAft>
                  <a:defRPr sz="2800">
                    <a:solidFill>
                      <a:schemeClr val="tx2"/>
                    </a:solidFill>
                    <a:latin typeface="Times New Roman" pitchFamily="18" charset="0"/>
                  </a:defRPr>
                </a:lvl4pPr>
                <a:lvl5pPr marL="914400" indent="-914400" algn="l" rtl="0" eaLnBrk="0" fontAlgn="base" hangingPunct="0">
                  <a:spcBef>
                    <a:spcPct val="0"/>
                  </a:spcBef>
                  <a:spcAft>
                    <a:spcPct val="0"/>
                  </a:spcAft>
                  <a:defRPr sz="2800">
                    <a:solidFill>
                      <a:schemeClr val="tx2"/>
                    </a:solidFill>
                    <a:latin typeface="Times New Roman" pitchFamily="18" charset="0"/>
                  </a:defRPr>
                </a:lvl5pPr>
                <a:lvl6pPr marL="1371600" indent="-914400" algn="l" rtl="0" fontAlgn="base">
                  <a:spcBef>
                    <a:spcPct val="0"/>
                  </a:spcBef>
                  <a:spcAft>
                    <a:spcPct val="0"/>
                  </a:spcAft>
                  <a:defRPr sz="2800">
                    <a:solidFill>
                      <a:schemeClr val="tx2"/>
                    </a:solidFill>
                    <a:latin typeface="Times New Roman" pitchFamily="18" charset="0"/>
                  </a:defRPr>
                </a:lvl6pPr>
                <a:lvl7pPr marL="1828800" indent="-914400" algn="l" rtl="0" fontAlgn="base">
                  <a:spcBef>
                    <a:spcPct val="0"/>
                  </a:spcBef>
                  <a:spcAft>
                    <a:spcPct val="0"/>
                  </a:spcAft>
                  <a:defRPr sz="2800">
                    <a:solidFill>
                      <a:schemeClr val="tx2"/>
                    </a:solidFill>
                    <a:latin typeface="Times New Roman" pitchFamily="18" charset="0"/>
                  </a:defRPr>
                </a:lvl7pPr>
                <a:lvl8pPr marL="2286000" indent="-914400" algn="l" rtl="0" fontAlgn="base">
                  <a:spcBef>
                    <a:spcPct val="0"/>
                  </a:spcBef>
                  <a:spcAft>
                    <a:spcPct val="0"/>
                  </a:spcAft>
                  <a:defRPr sz="2800">
                    <a:solidFill>
                      <a:schemeClr val="tx2"/>
                    </a:solidFill>
                    <a:latin typeface="Times New Roman" pitchFamily="18" charset="0"/>
                  </a:defRPr>
                </a:lvl8pPr>
                <a:lvl9pPr marL="2743200" indent="-914400" algn="l" rtl="0" fontAlgn="base">
                  <a:spcBef>
                    <a:spcPct val="0"/>
                  </a:spcBef>
                  <a:spcAft>
                    <a:spcPct val="0"/>
                  </a:spcAft>
                  <a:defRPr sz="2800">
                    <a:solidFill>
                      <a:schemeClr val="tx2"/>
                    </a:solidFill>
                    <a:latin typeface="Times New Roman" pitchFamily="18" charset="0"/>
                  </a:defRPr>
                </a:lvl9pPr>
              </a:lstStyle>
              <a:p>
                <a:pPr eaLnBrk="1" hangingPunct="1"/>
                <a:r>
                  <a:rPr lang="en-US" altLang="en-US" sz="5400" b="1" kern="0" dirty="0" smtClean="0">
                    <a:solidFill>
                      <a:srgbClr val="000000"/>
                    </a:solidFill>
                    <a:latin typeface="OCR A Extended" panose="02010509020102010303" pitchFamily="50" charset="0"/>
                  </a:rPr>
                  <a:t>0.44</a:t>
                </a:r>
              </a:p>
            </p:txBody>
          </p:sp>
        </p:grpSp>
        <p:grpSp>
          <p:nvGrpSpPr>
            <p:cNvPr id="8" name="Group 7"/>
            <p:cNvGrpSpPr/>
            <p:nvPr/>
          </p:nvGrpSpPr>
          <p:grpSpPr>
            <a:xfrm rot="18000000">
              <a:off x="6393751" y="2622930"/>
              <a:ext cx="1800261" cy="1800225"/>
              <a:chOff x="8953496" y="3431005"/>
              <a:chExt cx="1800261" cy="1800225"/>
            </a:xfrm>
          </p:grpSpPr>
          <p:sp>
            <p:nvSpPr>
              <p:cNvPr id="7" name="Oval 6"/>
              <p:cNvSpPr/>
              <p:nvPr/>
            </p:nvSpPr>
            <p:spPr bwMode="auto">
              <a:xfrm>
                <a:off x="8963246" y="3444949"/>
                <a:ext cx="1786270" cy="1786270"/>
              </a:xfrm>
              <a:prstGeom prst="ellipse">
                <a:avLst/>
              </a:prstGeom>
              <a:solidFill>
                <a:schemeClr val="accent4">
                  <a:lumMod val="85000"/>
                  <a:lumOff val="15000"/>
                </a:schemeClr>
              </a:solid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spcBef>
                    <a:spcPct val="50000"/>
                  </a:spcBef>
                </a:pPr>
                <a:endParaRPr lang="en-US" sz="1800" smtClean="0">
                  <a:solidFill>
                    <a:srgbClr val="000000"/>
                  </a:solidFill>
                  <a:latin typeface="Times New Roman" pitchFamily="18" charset="0"/>
                </a:endParaRPr>
              </a:p>
            </p:txBody>
          </p:sp>
          <p:sp>
            <p:nvSpPr>
              <p:cNvPr id="370" name="Oval 44"/>
              <p:cNvSpPr>
                <a:spLocks noChangeArrowheads="1"/>
              </p:cNvSpPr>
              <p:nvPr/>
            </p:nvSpPr>
            <p:spPr bwMode="auto">
              <a:xfrm>
                <a:off x="8953496" y="3431005"/>
                <a:ext cx="1800261" cy="180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402" name="Freeform 76"/>
              <p:cNvSpPr>
                <a:spLocks/>
              </p:cNvSpPr>
              <p:nvPr/>
            </p:nvSpPr>
            <p:spPr bwMode="auto">
              <a:xfrm>
                <a:off x="9209088" y="3991393"/>
                <a:ext cx="1130322" cy="987425"/>
              </a:xfrm>
              <a:custGeom>
                <a:avLst/>
                <a:gdLst>
                  <a:gd name="T0" fmla="*/ 2147483647 w 712"/>
                  <a:gd name="T1" fmla="*/ 0 h 622"/>
                  <a:gd name="T2" fmla="*/ 2147483647 w 712"/>
                  <a:gd name="T3" fmla="*/ 2147483647 h 622"/>
                  <a:gd name="T4" fmla="*/ 2147483647 w 712"/>
                  <a:gd name="T5" fmla="*/ 2147483647 h 622"/>
                  <a:gd name="T6" fmla="*/ 2147483647 w 712"/>
                  <a:gd name="T7" fmla="*/ 2147483647 h 622"/>
                  <a:gd name="T8" fmla="*/ 2147483647 w 712"/>
                  <a:gd name="T9" fmla="*/ 2147483647 h 622"/>
                  <a:gd name="T10" fmla="*/ 2147483647 w 712"/>
                  <a:gd name="T11" fmla="*/ 2147483647 h 622"/>
                  <a:gd name="T12" fmla="*/ 2147483647 w 712"/>
                  <a:gd name="T13" fmla="*/ 2147483647 h 622"/>
                  <a:gd name="T14" fmla="*/ 2147483647 w 712"/>
                  <a:gd name="T15" fmla="*/ 2147483647 h 622"/>
                  <a:gd name="T16" fmla="*/ 2147483647 w 712"/>
                  <a:gd name="T17" fmla="*/ 2147483647 h 622"/>
                  <a:gd name="T18" fmla="*/ 2147483647 w 712"/>
                  <a:gd name="T19" fmla="*/ 2147483647 h 622"/>
                  <a:gd name="T20" fmla="*/ 2147483647 w 712"/>
                  <a:gd name="T21" fmla="*/ 2147483647 h 622"/>
                  <a:gd name="T22" fmla="*/ 2147483647 w 712"/>
                  <a:gd name="T23" fmla="*/ 2147483647 h 622"/>
                  <a:gd name="T24" fmla="*/ 2147483647 w 712"/>
                  <a:gd name="T25" fmla="*/ 2147483647 h 622"/>
                  <a:gd name="T26" fmla="*/ 2147483647 w 712"/>
                  <a:gd name="T27" fmla="*/ 2147483647 h 622"/>
                  <a:gd name="T28" fmla="*/ 2147483647 w 712"/>
                  <a:gd name="T29" fmla="*/ 2147483647 h 622"/>
                  <a:gd name="T30" fmla="*/ 2147483647 w 712"/>
                  <a:gd name="T31" fmla="*/ 2147483647 h 622"/>
                  <a:gd name="T32" fmla="*/ 2147483647 w 712"/>
                  <a:gd name="T33" fmla="*/ 2147483647 h 622"/>
                  <a:gd name="T34" fmla="*/ 2147483647 w 712"/>
                  <a:gd name="T35" fmla="*/ 2147483647 h 622"/>
                  <a:gd name="T36" fmla="*/ 2147483647 w 712"/>
                  <a:gd name="T37" fmla="*/ 2147483647 h 622"/>
                  <a:gd name="T38" fmla="*/ 2147483647 w 712"/>
                  <a:gd name="T39" fmla="*/ 2147483647 h 622"/>
                  <a:gd name="T40" fmla="*/ 2147483647 w 712"/>
                  <a:gd name="T41" fmla="*/ 2147483647 h 622"/>
                  <a:gd name="T42" fmla="*/ 2147483647 w 712"/>
                  <a:gd name="T43" fmla="*/ 2147483647 h 622"/>
                  <a:gd name="T44" fmla="*/ 2147483647 w 712"/>
                  <a:gd name="T45" fmla="*/ 2147483647 h 622"/>
                  <a:gd name="T46" fmla="*/ 2147483647 w 712"/>
                  <a:gd name="T47" fmla="*/ 2147483647 h 622"/>
                  <a:gd name="T48" fmla="*/ 2147483647 w 712"/>
                  <a:gd name="T49" fmla="*/ 2147483647 h 622"/>
                  <a:gd name="T50" fmla="*/ 2147483647 w 712"/>
                  <a:gd name="T51" fmla="*/ 2147483647 h 622"/>
                  <a:gd name="T52" fmla="*/ 2147483647 w 712"/>
                  <a:gd name="T53" fmla="*/ 2147483647 h 622"/>
                  <a:gd name="T54" fmla="*/ 2147483647 w 712"/>
                  <a:gd name="T55" fmla="*/ 2147483647 h 622"/>
                  <a:gd name="T56" fmla="*/ 2147483647 w 712"/>
                  <a:gd name="T57" fmla="*/ 2147483647 h 622"/>
                  <a:gd name="T58" fmla="*/ 2147483647 w 712"/>
                  <a:gd name="T59" fmla="*/ 2147483647 h 622"/>
                  <a:gd name="T60" fmla="*/ 0 w 712"/>
                  <a:gd name="T61" fmla="*/ 2147483647 h 622"/>
                  <a:gd name="T62" fmla="*/ 2147483647 w 712"/>
                  <a:gd name="T63" fmla="*/ 2147483647 h 622"/>
                  <a:gd name="T64" fmla="*/ 2147483647 w 712"/>
                  <a:gd name="T65" fmla="*/ 2147483647 h 622"/>
                  <a:gd name="T66" fmla="*/ 2147483647 w 712"/>
                  <a:gd name="T67" fmla="*/ 2147483647 h 6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2"/>
                  <a:gd name="T103" fmla="*/ 0 h 622"/>
                  <a:gd name="T104" fmla="*/ 712 w 712"/>
                  <a:gd name="T105" fmla="*/ 622 h 6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2" h="622">
                    <a:moveTo>
                      <a:pt x="19" y="0"/>
                    </a:moveTo>
                    <a:lnTo>
                      <a:pt x="46" y="49"/>
                    </a:lnTo>
                    <a:lnTo>
                      <a:pt x="85" y="111"/>
                    </a:lnTo>
                    <a:lnTo>
                      <a:pt x="141" y="168"/>
                    </a:lnTo>
                    <a:lnTo>
                      <a:pt x="207" y="217"/>
                    </a:lnTo>
                    <a:lnTo>
                      <a:pt x="280" y="267"/>
                    </a:lnTo>
                    <a:lnTo>
                      <a:pt x="358" y="310"/>
                    </a:lnTo>
                    <a:lnTo>
                      <a:pt x="424" y="337"/>
                    </a:lnTo>
                    <a:lnTo>
                      <a:pt x="490" y="364"/>
                    </a:lnTo>
                    <a:lnTo>
                      <a:pt x="562" y="384"/>
                    </a:lnTo>
                    <a:lnTo>
                      <a:pt x="645" y="402"/>
                    </a:lnTo>
                    <a:lnTo>
                      <a:pt x="673" y="409"/>
                    </a:lnTo>
                    <a:lnTo>
                      <a:pt x="691" y="423"/>
                    </a:lnTo>
                    <a:lnTo>
                      <a:pt x="708" y="442"/>
                    </a:lnTo>
                    <a:lnTo>
                      <a:pt x="712" y="468"/>
                    </a:lnTo>
                    <a:lnTo>
                      <a:pt x="708" y="492"/>
                    </a:lnTo>
                    <a:lnTo>
                      <a:pt x="693" y="510"/>
                    </a:lnTo>
                    <a:lnTo>
                      <a:pt x="660" y="532"/>
                    </a:lnTo>
                    <a:lnTo>
                      <a:pt x="613" y="567"/>
                    </a:lnTo>
                    <a:lnTo>
                      <a:pt x="571" y="588"/>
                    </a:lnTo>
                    <a:lnTo>
                      <a:pt x="517" y="609"/>
                    </a:lnTo>
                    <a:lnTo>
                      <a:pt x="459" y="619"/>
                    </a:lnTo>
                    <a:lnTo>
                      <a:pt x="396" y="622"/>
                    </a:lnTo>
                    <a:lnTo>
                      <a:pt x="318" y="615"/>
                    </a:lnTo>
                    <a:lnTo>
                      <a:pt x="258" y="595"/>
                    </a:lnTo>
                    <a:lnTo>
                      <a:pt x="198" y="570"/>
                    </a:lnTo>
                    <a:lnTo>
                      <a:pt x="132" y="520"/>
                    </a:lnTo>
                    <a:lnTo>
                      <a:pt x="72" y="456"/>
                    </a:lnTo>
                    <a:lnTo>
                      <a:pt x="25" y="373"/>
                    </a:lnTo>
                    <a:lnTo>
                      <a:pt x="1" y="277"/>
                    </a:lnTo>
                    <a:lnTo>
                      <a:pt x="0" y="199"/>
                    </a:lnTo>
                    <a:lnTo>
                      <a:pt x="7" y="133"/>
                    </a:lnTo>
                    <a:lnTo>
                      <a:pt x="22" y="82"/>
                    </a:lnTo>
                    <a:lnTo>
                      <a:pt x="37" y="43"/>
                    </a:lnTo>
                  </a:path>
                </a:pathLst>
              </a:cu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403" name="Freeform 77"/>
              <p:cNvSpPr>
                <a:spLocks/>
              </p:cNvSpPr>
              <p:nvPr/>
            </p:nvSpPr>
            <p:spPr bwMode="auto">
              <a:xfrm>
                <a:off x="9237665" y="3688180"/>
                <a:ext cx="1268437" cy="879475"/>
              </a:xfrm>
              <a:custGeom>
                <a:avLst/>
                <a:gdLst>
                  <a:gd name="T0" fmla="*/ 0 w 799"/>
                  <a:gd name="T1" fmla="*/ 2147483647 h 554"/>
                  <a:gd name="T2" fmla="*/ 2147483647 w 799"/>
                  <a:gd name="T3" fmla="*/ 2147483647 h 554"/>
                  <a:gd name="T4" fmla="*/ 2147483647 w 799"/>
                  <a:gd name="T5" fmla="*/ 2147483647 h 554"/>
                  <a:gd name="T6" fmla="*/ 2147483647 w 799"/>
                  <a:gd name="T7" fmla="*/ 2147483647 h 554"/>
                  <a:gd name="T8" fmla="*/ 2147483647 w 799"/>
                  <a:gd name="T9" fmla="*/ 2147483647 h 554"/>
                  <a:gd name="T10" fmla="*/ 2147483647 w 799"/>
                  <a:gd name="T11" fmla="*/ 2147483647 h 554"/>
                  <a:gd name="T12" fmla="*/ 2147483647 w 799"/>
                  <a:gd name="T13" fmla="*/ 2147483647 h 554"/>
                  <a:gd name="T14" fmla="*/ 2147483647 w 799"/>
                  <a:gd name="T15" fmla="*/ 2147483647 h 554"/>
                  <a:gd name="T16" fmla="*/ 2147483647 w 799"/>
                  <a:gd name="T17" fmla="*/ 2147483647 h 554"/>
                  <a:gd name="T18" fmla="*/ 2147483647 w 799"/>
                  <a:gd name="T19" fmla="*/ 2147483647 h 554"/>
                  <a:gd name="T20" fmla="*/ 2147483647 w 799"/>
                  <a:gd name="T21" fmla="*/ 2147483647 h 554"/>
                  <a:gd name="T22" fmla="*/ 2147483647 w 799"/>
                  <a:gd name="T23" fmla="*/ 2147483647 h 554"/>
                  <a:gd name="T24" fmla="*/ 2147483647 w 799"/>
                  <a:gd name="T25" fmla="*/ 2147483647 h 554"/>
                  <a:gd name="T26" fmla="*/ 2147483647 w 799"/>
                  <a:gd name="T27" fmla="*/ 2147483647 h 554"/>
                  <a:gd name="T28" fmla="*/ 2147483647 w 799"/>
                  <a:gd name="T29" fmla="*/ 2147483647 h 554"/>
                  <a:gd name="T30" fmla="*/ 2147483647 w 799"/>
                  <a:gd name="T31" fmla="*/ 2147483647 h 554"/>
                  <a:gd name="T32" fmla="*/ 2147483647 w 799"/>
                  <a:gd name="T33" fmla="*/ 2147483647 h 554"/>
                  <a:gd name="T34" fmla="*/ 2147483647 w 799"/>
                  <a:gd name="T35" fmla="*/ 2147483647 h 554"/>
                  <a:gd name="T36" fmla="*/ 2147483647 w 799"/>
                  <a:gd name="T37" fmla="*/ 2147483647 h 554"/>
                  <a:gd name="T38" fmla="*/ 2147483647 w 799"/>
                  <a:gd name="T39" fmla="*/ 2147483647 h 554"/>
                  <a:gd name="T40" fmla="*/ 2147483647 w 799"/>
                  <a:gd name="T41" fmla="*/ 2147483647 h 554"/>
                  <a:gd name="T42" fmla="*/ 2147483647 w 799"/>
                  <a:gd name="T43" fmla="*/ 2147483647 h 554"/>
                  <a:gd name="T44" fmla="*/ 2147483647 w 799"/>
                  <a:gd name="T45" fmla="*/ 2147483647 h 554"/>
                  <a:gd name="T46" fmla="*/ 2147483647 w 799"/>
                  <a:gd name="T47" fmla="*/ 2147483647 h 554"/>
                  <a:gd name="T48" fmla="*/ 2147483647 w 799"/>
                  <a:gd name="T49" fmla="*/ 2147483647 h 554"/>
                  <a:gd name="T50" fmla="*/ 2147483647 w 799"/>
                  <a:gd name="T51" fmla="*/ 2147483647 h 554"/>
                  <a:gd name="T52" fmla="*/ 2147483647 w 799"/>
                  <a:gd name="T53" fmla="*/ 2147483647 h 554"/>
                  <a:gd name="T54" fmla="*/ 2147483647 w 799"/>
                  <a:gd name="T55" fmla="*/ 2147483647 h 554"/>
                  <a:gd name="T56" fmla="*/ 2147483647 w 799"/>
                  <a:gd name="T57" fmla="*/ 2147483647 h 554"/>
                  <a:gd name="T58" fmla="*/ 2147483647 w 799"/>
                  <a:gd name="T59" fmla="*/ 2147483647 h 554"/>
                  <a:gd name="T60" fmla="*/ 2147483647 w 799"/>
                  <a:gd name="T61" fmla="*/ 0 h 554"/>
                  <a:gd name="T62" fmla="*/ 2147483647 w 799"/>
                  <a:gd name="T63" fmla="*/ 2147483647 h 554"/>
                  <a:gd name="T64" fmla="*/ 2147483647 w 799"/>
                  <a:gd name="T65" fmla="*/ 2147483647 h 554"/>
                  <a:gd name="T66" fmla="*/ 2147483647 w 799"/>
                  <a:gd name="T67" fmla="*/ 2147483647 h 554"/>
                  <a:gd name="T68" fmla="*/ 2147483647 w 799"/>
                  <a:gd name="T69" fmla="*/ 2147483647 h 554"/>
                  <a:gd name="T70" fmla="*/ 2147483647 w 799"/>
                  <a:gd name="T71" fmla="*/ 2147483647 h 554"/>
                  <a:gd name="T72" fmla="*/ 2147483647 w 799"/>
                  <a:gd name="T73" fmla="*/ 2147483647 h 554"/>
                  <a:gd name="T74" fmla="*/ 2147483647 w 799"/>
                  <a:gd name="T75" fmla="*/ 2147483647 h 5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9"/>
                  <a:gd name="T115" fmla="*/ 0 h 554"/>
                  <a:gd name="T116" fmla="*/ 799 w 799"/>
                  <a:gd name="T117" fmla="*/ 554 h 5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9" h="554">
                    <a:moveTo>
                      <a:pt x="0" y="188"/>
                    </a:moveTo>
                    <a:lnTo>
                      <a:pt x="34" y="185"/>
                    </a:lnTo>
                    <a:lnTo>
                      <a:pt x="93" y="183"/>
                    </a:lnTo>
                    <a:lnTo>
                      <a:pt x="148" y="191"/>
                    </a:lnTo>
                    <a:lnTo>
                      <a:pt x="225" y="210"/>
                    </a:lnTo>
                    <a:lnTo>
                      <a:pt x="280" y="234"/>
                    </a:lnTo>
                    <a:lnTo>
                      <a:pt x="337" y="260"/>
                    </a:lnTo>
                    <a:lnTo>
                      <a:pt x="391" y="290"/>
                    </a:lnTo>
                    <a:lnTo>
                      <a:pt x="448" y="324"/>
                    </a:lnTo>
                    <a:lnTo>
                      <a:pt x="502" y="360"/>
                    </a:lnTo>
                    <a:lnTo>
                      <a:pt x="559" y="405"/>
                    </a:lnTo>
                    <a:lnTo>
                      <a:pt x="613" y="461"/>
                    </a:lnTo>
                    <a:lnTo>
                      <a:pt x="658" y="509"/>
                    </a:lnTo>
                    <a:lnTo>
                      <a:pt x="684" y="534"/>
                    </a:lnTo>
                    <a:lnTo>
                      <a:pt x="706" y="551"/>
                    </a:lnTo>
                    <a:lnTo>
                      <a:pt x="733" y="554"/>
                    </a:lnTo>
                    <a:lnTo>
                      <a:pt x="762" y="548"/>
                    </a:lnTo>
                    <a:lnTo>
                      <a:pt x="780" y="533"/>
                    </a:lnTo>
                    <a:lnTo>
                      <a:pt x="792" y="492"/>
                    </a:lnTo>
                    <a:lnTo>
                      <a:pt x="799" y="438"/>
                    </a:lnTo>
                    <a:lnTo>
                      <a:pt x="799" y="372"/>
                    </a:lnTo>
                    <a:lnTo>
                      <a:pt x="793" y="323"/>
                    </a:lnTo>
                    <a:lnTo>
                      <a:pt x="772" y="260"/>
                    </a:lnTo>
                    <a:lnTo>
                      <a:pt x="747" y="204"/>
                    </a:lnTo>
                    <a:lnTo>
                      <a:pt x="712" y="153"/>
                    </a:lnTo>
                    <a:lnTo>
                      <a:pt x="672" y="110"/>
                    </a:lnTo>
                    <a:lnTo>
                      <a:pt x="622" y="69"/>
                    </a:lnTo>
                    <a:lnTo>
                      <a:pt x="571" y="41"/>
                    </a:lnTo>
                    <a:lnTo>
                      <a:pt x="504" y="15"/>
                    </a:lnTo>
                    <a:lnTo>
                      <a:pt x="435" y="2"/>
                    </a:lnTo>
                    <a:lnTo>
                      <a:pt x="370" y="0"/>
                    </a:lnTo>
                    <a:lnTo>
                      <a:pt x="304" y="8"/>
                    </a:lnTo>
                    <a:lnTo>
                      <a:pt x="240" y="29"/>
                    </a:lnTo>
                    <a:lnTo>
                      <a:pt x="184" y="59"/>
                    </a:lnTo>
                    <a:lnTo>
                      <a:pt x="141" y="86"/>
                    </a:lnTo>
                    <a:lnTo>
                      <a:pt x="105" y="122"/>
                    </a:lnTo>
                    <a:lnTo>
                      <a:pt x="73" y="150"/>
                    </a:lnTo>
                    <a:lnTo>
                      <a:pt x="52" y="174"/>
                    </a:lnTo>
                  </a:path>
                </a:pathLst>
              </a:cu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404" name="Freeform 78"/>
              <p:cNvSpPr>
                <a:spLocks/>
              </p:cNvSpPr>
              <p:nvPr/>
            </p:nvSpPr>
            <p:spPr bwMode="auto">
              <a:xfrm>
                <a:off x="9144000" y="3440530"/>
                <a:ext cx="1425603" cy="1778000"/>
              </a:xfrm>
              <a:custGeom>
                <a:avLst/>
                <a:gdLst>
                  <a:gd name="T0" fmla="*/ 2147483647 w 898"/>
                  <a:gd name="T1" fmla="*/ 2147483647 h 1120"/>
                  <a:gd name="T2" fmla="*/ 2147483647 w 898"/>
                  <a:gd name="T3" fmla="*/ 2147483647 h 1120"/>
                  <a:gd name="T4" fmla="*/ 2147483647 w 898"/>
                  <a:gd name="T5" fmla="*/ 2147483647 h 1120"/>
                  <a:gd name="T6" fmla="*/ 2147483647 w 898"/>
                  <a:gd name="T7" fmla="*/ 2147483647 h 1120"/>
                  <a:gd name="T8" fmla="*/ 2147483647 w 898"/>
                  <a:gd name="T9" fmla="*/ 2147483647 h 1120"/>
                  <a:gd name="T10" fmla="*/ 2147483647 w 898"/>
                  <a:gd name="T11" fmla="*/ 2147483647 h 1120"/>
                  <a:gd name="T12" fmla="*/ 2147483647 w 898"/>
                  <a:gd name="T13" fmla="*/ 2147483647 h 1120"/>
                  <a:gd name="T14" fmla="*/ 2147483647 w 898"/>
                  <a:gd name="T15" fmla="*/ 2147483647 h 1120"/>
                  <a:gd name="T16" fmla="*/ 2147483647 w 898"/>
                  <a:gd name="T17" fmla="*/ 2147483647 h 1120"/>
                  <a:gd name="T18" fmla="*/ 2147483647 w 898"/>
                  <a:gd name="T19" fmla="*/ 2147483647 h 1120"/>
                  <a:gd name="T20" fmla="*/ 2147483647 w 898"/>
                  <a:gd name="T21" fmla="*/ 2147483647 h 1120"/>
                  <a:gd name="T22" fmla="*/ 2147483647 w 898"/>
                  <a:gd name="T23" fmla="*/ 2147483647 h 1120"/>
                  <a:gd name="T24" fmla="*/ 2147483647 w 898"/>
                  <a:gd name="T25" fmla="*/ 2147483647 h 1120"/>
                  <a:gd name="T26" fmla="*/ 2147483647 w 898"/>
                  <a:gd name="T27" fmla="*/ 2147483647 h 1120"/>
                  <a:gd name="T28" fmla="*/ 2147483647 w 898"/>
                  <a:gd name="T29" fmla="*/ 2147483647 h 1120"/>
                  <a:gd name="T30" fmla="*/ 2147483647 w 898"/>
                  <a:gd name="T31" fmla="*/ 2147483647 h 1120"/>
                  <a:gd name="T32" fmla="*/ 2147483647 w 898"/>
                  <a:gd name="T33" fmla="*/ 2147483647 h 1120"/>
                  <a:gd name="T34" fmla="*/ 2147483647 w 898"/>
                  <a:gd name="T35" fmla="*/ 2147483647 h 1120"/>
                  <a:gd name="T36" fmla="*/ 2147483647 w 898"/>
                  <a:gd name="T37" fmla="*/ 2147483647 h 1120"/>
                  <a:gd name="T38" fmla="*/ 2147483647 w 898"/>
                  <a:gd name="T39" fmla="*/ 2147483647 h 1120"/>
                  <a:gd name="T40" fmla="*/ 2147483647 w 898"/>
                  <a:gd name="T41" fmla="*/ 2147483647 h 1120"/>
                  <a:gd name="T42" fmla="*/ 2147483647 w 898"/>
                  <a:gd name="T43" fmla="*/ 2147483647 h 1120"/>
                  <a:gd name="T44" fmla="*/ 2147483647 w 898"/>
                  <a:gd name="T45" fmla="*/ 2147483647 h 1120"/>
                  <a:gd name="T46" fmla="*/ 2147483647 w 898"/>
                  <a:gd name="T47" fmla="*/ 2147483647 h 1120"/>
                  <a:gd name="T48" fmla="*/ 2147483647 w 898"/>
                  <a:gd name="T49" fmla="*/ 2147483647 h 1120"/>
                  <a:gd name="T50" fmla="*/ 2147483647 w 898"/>
                  <a:gd name="T51" fmla="*/ 2147483647 h 1120"/>
                  <a:gd name="T52" fmla="*/ 2147483647 w 898"/>
                  <a:gd name="T53" fmla="*/ 2147483647 h 1120"/>
                  <a:gd name="T54" fmla="*/ 2147483647 w 898"/>
                  <a:gd name="T55" fmla="*/ 2147483647 h 1120"/>
                  <a:gd name="T56" fmla="*/ 2147483647 w 898"/>
                  <a:gd name="T57" fmla="*/ 2147483647 h 1120"/>
                  <a:gd name="T58" fmla="*/ 2147483647 w 898"/>
                  <a:gd name="T59" fmla="*/ 2147483647 h 1120"/>
                  <a:gd name="T60" fmla="*/ 2147483647 w 898"/>
                  <a:gd name="T61" fmla="*/ 2147483647 h 1120"/>
                  <a:gd name="T62" fmla="*/ 2147483647 w 898"/>
                  <a:gd name="T63" fmla="*/ 0 h 1120"/>
                  <a:gd name="T64" fmla="*/ 2147483647 w 898"/>
                  <a:gd name="T65" fmla="*/ 2147483647 h 1120"/>
                  <a:gd name="T66" fmla="*/ 2147483647 w 898"/>
                  <a:gd name="T67" fmla="*/ 2147483647 h 1120"/>
                  <a:gd name="T68" fmla="*/ 2147483647 w 898"/>
                  <a:gd name="T69" fmla="*/ 2147483647 h 1120"/>
                  <a:gd name="T70" fmla="*/ 2147483647 w 898"/>
                  <a:gd name="T71" fmla="*/ 2147483647 h 1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8"/>
                  <a:gd name="T109" fmla="*/ 0 h 1120"/>
                  <a:gd name="T110" fmla="*/ 898 w 898"/>
                  <a:gd name="T111" fmla="*/ 1120 h 1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8" h="1120">
                    <a:moveTo>
                      <a:pt x="502" y="120"/>
                    </a:moveTo>
                    <a:lnTo>
                      <a:pt x="544" y="128"/>
                    </a:lnTo>
                    <a:lnTo>
                      <a:pt x="596" y="142"/>
                    </a:lnTo>
                    <a:lnTo>
                      <a:pt x="640" y="160"/>
                    </a:lnTo>
                    <a:lnTo>
                      <a:pt x="676" y="180"/>
                    </a:lnTo>
                    <a:lnTo>
                      <a:pt x="712" y="204"/>
                    </a:lnTo>
                    <a:lnTo>
                      <a:pt x="742" y="228"/>
                    </a:lnTo>
                    <a:lnTo>
                      <a:pt x="780" y="262"/>
                    </a:lnTo>
                    <a:lnTo>
                      <a:pt x="814" y="306"/>
                    </a:lnTo>
                    <a:lnTo>
                      <a:pt x="836" y="338"/>
                    </a:lnTo>
                    <a:lnTo>
                      <a:pt x="856" y="380"/>
                    </a:lnTo>
                    <a:lnTo>
                      <a:pt x="874" y="420"/>
                    </a:lnTo>
                    <a:lnTo>
                      <a:pt x="890" y="482"/>
                    </a:lnTo>
                    <a:lnTo>
                      <a:pt x="898" y="528"/>
                    </a:lnTo>
                    <a:lnTo>
                      <a:pt x="896" y="578"/>
                    </a:lnTo>
                    <a:lnTo>
                      <a:pt x="892" y="634"/>
                    </a:lnTo>
                    <a:lnTo>
                      <a:pt x="880" y="684"/>
                    </a:lnTo>
                    <a:lnTo>
                      <a:pt x="858" y="740"/>
                    </a:lnTo>
                    <a:lnTo>
                      <a:pt x="830" y="792"/>
                    </a:lnTo>
                    <a:lnTo>
                      <a:pt x="804" y="830"/>
                    </a:lnTo>
                    <a:lnTo>
                      <a:pt x="766" y="870"/>
                    </a:lnTo>
                    <a:lnTo>
                      <a:pt x="730" y="904"/>
                    </a:lnTo>
                    <a:lnTo>
                      <a:pt x="688" y="934"/>
                    </a:lnTo>
                    <a:lnTo>
                      <a:pt x="650" y="956"/>
                    </a:lnTo>
                    <a:lnTo>
                      <a:pt x="602" y="978"/>
                    </a:lnTo>
                    <a:lnTo>
                      <a:pt x="566" y="992"/>
                    </a:lnTo>
                    <a:lnTo>
                      <a:pt x="530" y="998"/>
                    </a:lnTo>
                    <a:lnTo>
                      <a:pt x="494" y="1004"/>
                    </a:lnTo>
                    <a:lnTo>
                      <a:pt x="488" y="1058"/>
                    </a:lnTo>
                    <a:lnTo>
                      <a:pt x="490" y="1090"/>
                    </a:lnTo>
                    <a:lnTo>
                      <a:pt x="476" y="1114"/>
                    </a:lnTo>
                    <a:lnTo>
                      <a:pt x="458" y="1120"/>
                    </a:lnTo>
                    <a:lnTo>
                      <a:pt x="432" y="1120"/>
                    </a:lnTo>
                    <a:lnTo>
                      <a:pt x="408" y="1106"/>
                    </a:lnTo>
                    <a:lnTo>
                      <a:pt x="394" y="1086"/>
                    </a:lnTo>
                    <a:lnTo>
                      <a:pt x="396" y="1006"/>
                    </a:lnTo>
                    <a:lnTo>
                      <a:pt x="364" y="1000"/>
                    </a:lnTo>
                    <a:lnTo>
                      <a:pt x="338" y="992"/>
                    </a:lnTo>
                    <a:lnTo>
                      <a:pt x="288" y="980"/>
                    </a:lnTo>
                    <a:lnTo>
                      <a:pt x="244" y="958"/>
                    </a:lnTo>
                    <a:lnTo>
                      <a:pt x="204" y="938"/>
                    </a:lnTo>
                    <a:lnTo>
                      <a:pt x="168" y="910"/>
                    </a:lnTo>
                    <a:lnTo>
                      <a:pt x="132" y="880"/>
                    </a:lnTo>
                    <a:lnTo>
                      <a:pt x="98" y="842"/>
                    </a:lnTo>
                    <a:lnTo>
                      <a:pt x="68" y="802"/>
                    </a:lnTo>
                    <a:lnTo>
                      <a:pt x="40" y="748"/>
                    </a:lnTo>
                    <a:lnTo>
                      <a:pt x="16" y="680"/>
                    </a:lnTo>
                    <a:lnTo>
                      <a:pt x="4" y="612"/>
                    </a:lnTo>
                    <a:lnTo>
                      <a:pt x="0" y="538"/>
                    </a:lnTo>
                    <a:lnTo>
                      <a:pt x="12" y="468"/>
                    </a:lnTo>
                    <a:lnTo>
                      <a:pt x="34" y="396"/>
                    </a:lnTo>
                    <a:lnTo>
                      <a:pt x="60" y="338"/>
                    </a:lnTo>
                    <a:lnTo>
                      <a:pt x="100" y="286"/>
                    </a:lnTo>
                    <a:lnTo>
                      <a:pt x="148" y="234"/>
                    </a:lnTo>
                    <a:lnTo>
                      <a:pt x="200" y="196"/>
                    </a:lnTo>
                    <a:lnTo>
                      <a:pt x="258" y="162"/>
                    </a:lnTo>
                    <a:lnTo>
                      <a:pt x="324" y="136"/>
                    </a:lnTo>
                    <a:lnTo>
                      <a:pt x="388" y="122"/>
                    </a:lnTo>
                    <a:lnTo>
                      <a:pt x="400" y="122"/>
                    </a:lnTo>
                    <a:lnTo>
                      <a:pt x="400" y="90"/>
                    </a:lnTo>
                    <a:lnTo>
                      <a:pt x="402" y="38"/>
                    </a:lnTo>
                    <a:lnTo>
                      <a:pt x="417" y="11"/>
                    </a:lnTo>
                    <a:lnTo>
                      <a:pt x="428" y="6"/>
                    </a:lnTo>
                    <a:lnTo>
                      <a:pt x="443" y="0"/>
                    </a:lnTo>
                    <a:lnTo>
                      <a:pt x="458" y="2"/>
                    </a:lnTo>
                    <a:lnTo>
                      <a:pt x="477" y="6"/>
                    </a:lnTo>
                    <a:lnTo>
                      <a:pt x="488" y="18"/>
                    </a:lnTo>
                    <a:lnTo>
                      <a:pt x="492" y="28"/>
                    </a:lnTo>
                    <a:lnTo>
                      <a:pt x="496" y="64"/>
                    </a:lnTo>
                    <a:lnTo>
                      <a:pt x="494" y="96"/>
                    </a:lnTo>
                    <a:lnTo>
                      <a:pt x="495" y="119"/>
                    </a:lnTo>
                    <a:lnTo>
                      <a:pt x="502" y="12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n-US" sz="1800" smtClean="0">
                  <a:solidFill>
                    <a:srgbClr val="000000"/>
                  </a:solidFill>
                  <a:latin typeface="Times New Roman" pitchFamily="18" charset="0"/>
                </a:endParaRPr>
              </a:p>
            </p:txBody>
          </p:sp>
          <p:sp>
            <p:nvSpPr>
              <p:cNvPr id="475" name="Freeform 149"/>
              <p:cNvSpPr>
                <a:spLocks/>
              </p:cNvSpPr>
              <p:nvPr/>
            </p:nvSpPr>
            <p:spPr bwMode="auto">
              <a:xfrm>
                <a:off x="9277353" y="3983455"/>
                <a:ext cx="231780" cy="201613"/>
              </a:xfrm>
              <a:custGeom>
                <a:avLst/>
                <a:gdLst>
                  <a:gd name="T0" fmla="*/ 0 w 146"/>
                  <a:gd name="T1" fmla="*/ 2147483647 h 127"/>
                  <a:gd name="T2" fmla="*/ 2147483647 w 146"/>
                  <a:gd name="T3" fmla="*/ 2147483647 h 127"/>
                  <a:gd name="T4" fmla="*/ 2147483647 w 146"/>
                  <a:gd name="T5" fmla="*/ 2147483647 h 127"/>
                  <a:gd name="T6" fmla="*/ 2147483647 w 146"/>
                  <a:gd name="T7" fmla="*/ 2147483647 h 127"/>
                  <a:gd name="T8" fmla="*/ 2147483647 w 146"/>
                  <a:gd name="T9" fmla="*/ 2147483647 h 127"/>
                  <a:gd name="T10" fmla="*/ 0 w 146"/>
                  <a:gd name="T11" fmla="*/ 2147483647 h 127"/>
                  <a:gd name="T12" fmla="*/ 0 60000 65536"/>
                  <a:gd name="T13" fmla="*/ 0 60000 65536"/>
                  <a:gd name="T14" fmla="*/ 0 60000 65536"/>
                  <a:gd name="T15" fmla="*/ 0 60000 65536"/>
                  <a:gd name="T16" fmla="*/ 0 60000 65536"/>
                  <a:gd name="T17" fmla="*/ 0 60000 65536"/>
                  <a:gd name="T18" fmla="*/ 0 w 146"/>
                  <a:gd name="T19" fmla="*/ 0 h 127"/>
                  <a:gd name="T20" fmla="*/ 146 w 146"/>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146" h="127">
                    <a:moveTo>
                      <a:pt x="0" y="17"/>
                    </a:moveTo>
                    <a:cubicBezTo>
                      <a:pt x="8" y="0"/>
                      <a:pt x="95" y="11"/>
                      <a:pt x="119" y="21"/>
                    </a:cubicBezTo>
                    <a:cubicBezTo>
                      <a:pt x="143" y="31"/>
                      <a:pt x="146" y="61"/>
                      <a:pt x="144" y="78"/>
                    </a:cubicBezTo>
                    <a:cubicBezTo>
                      <a:pt x="142" y="95"/>
                      <a:pt x="123" y="117"/>
                      <a:pt x="108" y="122"/>
                    </a:cubicBezTo>
                    <a:cubicBezTo>
                      <a:pt x="93" y="127"/>
                      <a:pt x="72" y="125"/>
                      <a:pt x="54" y="108"/>
                    </a:cubicBezTo>
                    <a:cubicBezTo>
                      <a:pt x="36" y="91"/>
                      <a:pt x="11" y="36"/>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50000"/>
                  </a:spcBef>
                </a:pPr>
                <a:endParaRPr lang="en-US" sz="1800" smtClean="0">
                  <a:solidFill>
                    <a:srgbClr val="000000"/>
                  </a:solidFill>
                  <a:latin typeface="Times New Roman" pitchFamily="18" charset="0"/>
                </a:endParaRPr>
              </a:p>
            </p:txBody>
          </p:sp>
        </p:grpSp>
        <p:sp>
          <p:nvSpPr>
            <p:cNvPr id="527" name="Oval 4"/>
            <p:cNvSpPr>
              <a:spLocks noChangeArrowheads="1"/>
            </p:cNvSpPr>
            <p:nvPr/>
          </p:nvSpPr>
          <p:spPr bwMode="auto">
            <a:xfrm>
              <a:off x="6063591" y="3862436"/>
              <a:ext cx="438159" cy="361950"/>
            </a:xfrm>
            <a:prstGeom prst="ellipse">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sp>
          <p:nvSpPr>
            <p:cNvPr id="528" name="Oval 4"/>
            <p:cNvSpPr>
              <a:spLocks noChangeArrowheads="1"/>
            </p:cNvSpPr>
            <p:nvPr/>
          </p:nvSpPr>
          <p:spPr bwMode="auto">
            <a:xfrm>
              <a:off x="7073526" y="2265648"/>
              <a:ext cx="438159" cy="361950"/>
            </a:xfrm>
            <a:prstGeom prst="ellipse">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0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smtClean="0">
                <a:solidFill>
                  <a:srgbClr val="000000"/>
                </a:solidFill>
                <a:latin typeface="Times New Roman" pitchFamily="18" charset="0"/>
              </a:endParaRPr>
            </a:p>
          </p:txBody>
        </p:sp>
      </p:grpSp>
      <p:sp>
        <p:nvSpPr>
          <p:cNvPr id="529" name="Rectangle 2"/>
          <p:cNvSpPr txBox="1">
            <a:spLocks noChangeArrowheads="1"/>
          </p:cNvSpPr>
          <p:nvPr/>
        </p:nvSpPr>
        <p:spPr bwMode="auto">
          <a:xfrm>
            <a:off x="3548858" y="577352"/>
            <a:ext cx="2002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lvl1pPr marL="914400" indent="-914400" algn="l" rtl="0" eaLnBrk="0" fontAlgn="base" hangingPunct="0">
              <a:spcBef>
                <a:spcPct val="0"/>
              </a:spcBef>
              <a:spcAft>
                <a:spcPct val="0"/>
              </a:spcAft>
              <a:defRPr sz="2800">
                <a:solidFill>
                  <a:schemeClr val="tx2"/>
                </a:solidFill>
                <a:latin typeface="+mj-lt"/>
                <a:ea typeface="+mj-ea"/>
                <a:cs typeface="+mj-cs"/>
              </a:defRPr>
            </a:lvl1pPr>
            <a:lvl2pPr marL="914400" indent="-914400" algn="l" rtl="0" eaLnBrk="0" fontAlgn="base" hangingPunct="0">
              <a:spcBef>
                <a:spcPct val="0"/>
              </a:spcBef>
              <a:spcAft>
                <a:spcPct val="0"/>
              </a:spcAft>
              <a:defRPr sz="2800">
                <a:solidFill>
                  <a:schemeClr val="tx2"/>
                </a:solidFill>
                <a:latin typeface="Times New Roman" pitchFamily="18" charset="0"/>
              </a:defRPr>
            </a:lvl2pPr>
            <a:lvl3pPr marL="914400" indent="-914400" algn="l" rtl="0" eaLnBrk="0" fontAlgn="base" hangingPunct="0">
              <a:spcBef>
                <a:spcPct val="0"/>
              </a:spcBef>
              <a:spcAft>
                <a:spcPct val="0"/>
              </a:spcAft>
              <a:defRPr sz="2800">
                <a:solidFill>
                  <a:schemeClr val="tx2"/>
                </a:solidFill>
                <a:latin typeface="Times New Roman" pitchFamily="18" charset="0"/>
              </a:defRPr>
            </a:lvl3pPr>
            <a:lvl4pPr marL="914400" indent="-914400" algn="l" rtl="0" eaLnBrk="0" fontAlgn="base" hangingPunct="0">
              <a:spcBef>
                <a:spcPct val="0"/>
              </a:spcBef>
              <a:spcAft>
                <a:spcPct val="0"/>
              </a:spcAft>
              <a:defRPr sz="2800">
                <a:solidFill>
                  <a:schemeClr val="tx2"/>
                </a:solidFill>
                <a:latin typeface="Times New Roman" pitchFamily="18" charset="0"/>
              </a:defRPr>
            </a:lvl4pPr>
            <a:lvl5pPr marL="914400" indent="-914400" algn="l" rtl="0" eaLnBrk="0" fontAlgn="base" hangingPunct="0">
              <a:spcBef>
                <a:spcPct val="0"/>
              </a:spcBef>
              <a:spcAft>
                <a:spcPct val="0"/>
              </a:spcAft>
              <a:defRPr sz="2800">
                <a:solidFill>
                  <a:schemeClr val="tx2"/>
                </a:solidFill>
                <a:latin typeface="Times New Roman" pitchFamily="18" charset="0"/>
              </a:defRPr>
            </a:lvl5pPr>
            <a:lvl6pPr marL="1371600" indent="-914400" algn="l" rtl="0" fontAlgn="base">
              <a:spcBef>
                <a:spcPct val="0"/>
              </a:spcBef>
              <a:spcAft>
                <a:spcPct val="0"/>
              </a:spcAft>
              <a:defRPr sz="2800">
                <a:solidFill>
                  <a:schemeClr val="tx2"/>
                </a:solidFill>
                <a:latin typeface="Times New Roman" pitchFamily="18" charset="0"/>
              </a:defRPr>
            </a:lvl6pPr>
            <a:lvl7pPr marL="1828800" indent="-914400" algn="l" rtl="0" fontAlgn="base">
              <a:spcBef>
                <a:spcPct val="0"/>
              </a:spcBef>
              <a:spcAft>
                <a:spcPct val="0"/>
              </a:spcAft>
              <a:defRPr sz="2800">
                <a:solidFill>
                  <a:schemeClr val="tx2"/>
                </a:solidFill>
                <a:latin typeface="Times New Roman" pitchFamily="18" charset="0"/>
              </a:defRPr>
            </a:lvl7pPr>
            <a:lvl8pPr marL="2286000" indent="-914400" algn="l" rtl="0" fontAlgn="base">
              <a:spcBef>
                <a:spcPct val="0"/>
              </a:spcBef>
              <a:spcAft>
                <a:spcPct val="0"/>
              </a:spcAft>
              <a:defRPr sz="2800">
                <a:solidFill>
                  <a:schemeClr val="tx2"/>
                </a:solidFill>
                <a:latin typeface="Times New Roman" pitchFamily="18" charset="0"/>
              </a:defRPr>
            </a:lvl8pPr>
            <a:lvl9pPr marL="2743200" indent="-914400" algn="l" rtl="0" fontAlgn="base">
              <a:spcBef>
                <a:spcPct val="0"/>
              </a:spcBef>
              <a:spcAft>
                <a:spcPct val="0"/>
              </a:spcAft>
              <a:defRPr sz="2800">
                <a:solidFill>
                  <a:schemeClr val="tx2"/>
                </a:solidFill>
                <a:latin typeface="Times New Roman" pitchFamily="18" charset="0"/>
              </a:defRPr>
            </a:lvl9pPr>
          </a:lstStyle>
          <a:p>
            <a:pPr algn="ctr" eaLnBrk="1" hangingPunct="1"/>
            <a:r>
              <a:rPr lang="en-US" altLang="en-US" b="1" kern="0" dirty="0" err="1" smtClean="0">
                <a:solidFill>
                  <a:srgbClr val="000000"/>
                </a:solidFill>
                <a:latin typeface="Arial"/>
              </a:rPr>
              <a:t>Multimeter</a:t>
            </a:r>
            <a:endParaRPr lang="en-US" altLang="en-US" b="1" kern="0" dirty="0" smtClean="0">
              <a:solidFill>
                <a:srgbClr val="000000"/>
              </a:solidFill>
              <a:latin typeface="Arial"/>
            </a:endParaRPr>
          </a:p>
        </p:txBody>
      </p:sp>
    </p:spTree>
    <p:extLst>
      <p:ext uri="{BB962C8B-B14F-4D97-AF65-F5344CB8AC3E}">
        <p14:creationId xmlns:p14="http://schemas.microsoft.com/office/powerpoint/2010/main" val="3198199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65650" y="920981"/>
            <a:ext cx="9138464" cy="5693866"/>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lumMod val="85000"/>
                    <a:lumOff val="15000"/>
                  </a:srgbClr>
                </a:solidFill>
              </a:rPr>
              <a:t>1. </a:t>
            </a:r>
            <a:r>
              <a:rPr lang="en-US" u="sng" dirty="0" smtClean="0">
                <a:solidFill>
                  <a:srgbClr val="000000">
                    <a:lumMod val="85000"/>
                    <a:lumOff val="15000"/>
                  </a:srgbClr>
                </a:solidFill>
              </a:rPr>
              <a:t>Voltmeters</a:t>
            </a:r>
            <a:r>
              <a:rPr lang="en-US" dirty="0" smtClean="0">
                <a:solidFill>
                  <a:srgbClr val="000000">
                    <a:lumMod val="85000"/>
                    <a:lumOff val="15000"/>
                  </a:srgbClr>
                </a:solidFill>
              </a:rPr>
              <a:t> have a high resistance. They measure</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the potential </a:t>
            </a:r>
            <a:r>
              <a:rPr lang="en-US" b="1" i="1" dirty="0" smtClean="0">
                <a:solidFill>
                  <a:srgbClr val="000000">
                    <a:lumMod val="85000"/>
                    <a:lumOff val="15000"/>
                  </a:srgbClr>
                </a:solidFill>
              </a:rPr>
              <a:t>difference</a:t>
            </a:r>
            <a:r>
              <a:rPr lang="en-US" dirty="0" smtClean="0">
                <a:solidFill>
                  <a:srgbClr val="000000">
                    <a:lumMod val="85000"/>
                    <a:lumOff val="15000"/>
                  </a:srgbClr>
                </a:solidFill>
              </a:rPr>
              <a:t> between two parts of a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circuit, which is why they must be connected in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parallel, </a:t>
            </a:r>
            <a:r>
              <a:rPr lang="en-US" i="1" dirty="0" smtClean="0">
                <a:solidFill>
                  <a:srgbClr val="000000">
                    <a:lumMod val="85000"/>
                    <a:lumOff val="15000"/>
                  </a:srgbClr>
                </a:solidFill>
              </a:rPr>
              <a:t>around </a:t>
            </a:r>
            <a:r>
              <a:rPr lang="en-US" dirty="0" smtClean="0">
                <a:solidFill>
                  <a:srgbClr val="000000">
                    <a:lumMod val="85000"/>
                    <a:lumOff val="15000"/>
                  </a:srgbClr>
                </a:solidFill>
              </a:rPr>
              <a:t>circuit elements, where they can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touch wires of different pressure (i.e., different colors).</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Voltmeters are comparatively difficult to damage.</a:t>
            </a:r>
          </a:p>
          <a:p>
            <a:pPr marL="342900" indent="-342900" algn="l">
              <a:spcBef>
                <a:spcPct val="20000"/>
              </a:spcBef>
            </a:pPr>
            <a:r>
              <a:rPr lang="en-US" dirty="0" smtClean="0">
                <a:solidFill>
                  <a:srgbClr val="000000">
                    <a:lumMod val="85000"/>
                    <a:lumOff val="15000"/>
                  </a:srgbClr>
                </a:solidFill>
              </a:rPr>
              <a:t>2. Ammeters have a very low resistance, like a wire, and</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so are rather easy to damage. They must be wired in</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series with circuit elements because in order to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measure current, that current must</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flow </a:t>
            </a:r>
            <a:r>
              <a:rPr lang="en-US" b="1" i="1" dirty="0" smtClean="0">
                <a:solidFill>
                  <a:srgbClr val="000000">
                    <a:lumMod val="85000"/>
                    <a:lumOff val="15000"/>
                  </a:srgbClr>
                </a:solidFill>
              </a:rPr>
              <a:t>through</a:t>
            </a:r>
            <a:r>
              <a:rPr lang="en-US" dirty="0" smtClean="0">
                <a:solidFill>
                  <a:srgbClr val="000000">
                    <a:lumMod val="85000"/>
                    <a:lumOff val="15000"/>
                  </a:srgbClr>
                </a:solidFill>
              </a:rPr>
              <a:t> the ammeter.</a:t>
            </a:r>
          </a:p>
        </p:txBody>
      </p:sp>
      <p:sp>
        <p:nvSpPr>
          <p:cNvPr id="9" name="Rectangle 6"/>
          <p:cNvSpPr>
            <a:spLocks noChangeArrowheads="1"/>
          </p:cNvSpPr>
          <p:nvPr/>
        </p:nvSpPr>
        <p:spPr bwMode="auto">
          <a:xfrm>
            <a:off x="5094884" y="5839928"/>
            <a:ext cx="4046812" cy="1040285"/>
          </a:xfrm>
          <a:prstGeom prst="rect">
            <a:avLst/>
          </a:prstGeom>
          <a:noFill/>
          <a:ln w="9525">
            <a:noFill/>
            <a:miter lim="800000"/>
            <a:headEnd/>
            <a:tailEnd/>
          </a:ln>
        </p:spPr>
        <p:txBody>
          <a:bodyPr wrap="none">
            <a:spAutoFit/>
          </a:bodyPr>
          <a:lstStyle/>
          <a:p>
            <a:pPr marL="342900" indent="-342900" algn="r">
              <a:spcBef>
                <a:spcPct val="20000"/>
              </a:spcBef>
            </a:pPr>
            <a:r>
              <a:rPr lang="en-US" b="1" dirty="0" smtClean="0">
                <a:solidFill>
                  <a:srgbClr val="000000"/>
                </a:solidFill>
                <a:latin typeface="Arial Narrow" panose="020B0606020202030204" pitchFamily="34" charset="0"/>
              </a:rPr>
              <a:t>John Bergmann</a:t>
            </a:r>
          </a:p>
          <a:p>
            <a:pPr marL="342900" indent="-342900" algn="r">
              <a:spcBef>
                <a:spcPct val="20000"/>
              </a:spcBef>
            </a:pPr>
            <a:r>
              <a:rPr lang="en-US" b="1" dirty="0" err="1" smtClean="0">
                <a:solidFill>
                  <a:srgbClr val="000000"/>
                </a:solidFill>
                <a:latin typeface="Arial Narrow" panose="020B0606020202030204" pitchFamily="34" charset="0"/>
              </a:rPr>
              <a:t>www.teachnlearnchem.com</a:t>
            </a:r>
            <a:endParaRPr lang="en-US" b="1" dirty="0">
              <a:solidFill>
                <a:srgbClr val="000000"/>
              </a:solidFill>
              <a:latin typeface="Arial Narrow" panose="020B0606020202030204" pitchFamily="34" charset="0"/>
            </a:endParaRPr>
          </a:p>
        </p:txBody>
      </p:sp>
      <p:sp>
        <p:nvSpPr>
          <p:cNvPr id="7" name="Rectangle 6"/>
          <p:cNvSpPr>
            <a:spLocks noChangeArrowheads="1"/>
          </p:cNvSpPr>
          <p:nvPr/>
        </p:nvSpPr>
        <p:spPr bwMode="auto">
          <a:xfrm>
            <a:off x="482990" y="292851"/>
            <a:ext cx="8263801" cy="523220"/>
          </a:xfrm>
          <a:prstGeom prst="rect">
            <a:avLst/>
          </a:prstGeom>
          <a:solidFill>
            <a:schemeClr val="tx1">
              <a:lumMod val="75000"/>
              <a:lumOff val="25000"/>
            </a:schemeClr>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Voltmeters and Ammeters</a:t>
            </a:r>
          </a:p>
        </p:txBody>
      </p:sp>
    </p:spTree>
    <p:extLst>
      <p:ext uri="{BB962C8B-B14F-4D97-AF65-F5344CB8AC3E}">
        <p14:creationId xmlns:p14="http://schemas.microsoft.com/office/powerpoint/2010/main" val="3729149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ChangeArrowheads="1"/>
          </p:cNvSpPr>
          <p:nvPr/>
        </p:nvSpPr>
        <p:spPr bwMode="auto">
          <a:xfrm>
            <a:off x="2259013" y="384175"/>
            <a:ext cx="4333875" cy="519113"/>
          </a:xfrm>
          <a:prstGeom prst="rect">
            <a:avLst/>
          </a:prstGeom>
          <a:noFill/>
          <a:ln w="15875" algn="ctr">
            <a:noFill/>
            <a:miter lim="800000"/>
            <a:headEnd/>
            <a:tailEnd/>
          </a:ln>
        </p:spPr>
        <p:txBody>
          <a:bodyPr wrap="none" anchor="ctr">
            <a:spAutoFit/>
          </a:bodyPr>
          <a:lstStyle/>
          <a:p>
            <a:pPr algn="l"/>
            <a:r>
              <a:rPr lang="en-US" b="1">
                <a:solidFill>
                  <a:srgbClr val="FF0000"/>
                </a:solidFill>
              </a:rPr>
              <a:t>Ohm’s Law and CASTLE</a:t>
            </a:r>
          </a:p>
        </p:txBody>
      </p:sp>
      <p:sp>
        <p:nvSpPr>
          <p:cNvPr id="30723" name="Line 9"/>
          <p:cNvSpPr>
            <a:spLocks noChangeShapeType="1"/>
          </p:cNvSpPr>
          <p:nvPr/>
        </p:nvSpPr>
        <p:spPr bwMode="auto">
          <a:xfrm>
            <a:off x="1617663" y="1338263"/>
            <a:ext cx="159702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24" name="Line 10"/>
          <p:cNvSpPr>
            <a:spLocks noChangeShapeType="1"/>
          </p:cNvSpPr>
          <p:nvPr/>
        </p:nvSpPr>
        <p:spPr bwMode="auto">
          <a:xfrm>
            <a:off x="3214688" y="1338263"/>
            <a:ext cx="0" cy="346075"/>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25" name="Freeform 11"/>
          <p:cNvSpPr>
            <a:spLocks/>
          </p:cNvSpPr>
          <p:nvPr/>
        </p:nvSpPr>
        <p:spPr bwMode="auto">
          <a:xfrm>
            <a:off x="1614488" y="1338263"/>
            <a:ext cx="3175" cy="1027112"/>
          </a:xfrm>
          <a:custGeom>
            <a:avLst/>
            <a:gdLst>
              <a:gd name="T0" fmla="*/ 2147483647 w 3"/>
              <a:gd name="T1" fmla="*/ 0 h 1071"/>
              <a:gd name="T2" fmla="*/ 0 w 3"/>
              <a:gd name="T3" fmla="*/ 2147483647 h 1071"/>
              <a:gd name="T4" fmla="*/ 0 60000 65536"/>
              <a:gd name="T5" fmla="*/ 0 60000 65536"/>
              <a:gd name="T6" fmla="*/ 0 w 3"/>
              <a:gd name="T7" fmla="*/ 0 h 1071"/>
              <a:gd name="T8" fmla="*/ 3 w 3"/>
              <a:gd name="T9" fmla="*/ 1071 h 1071"/>
            </a:gdLst>
            <a:ahLst/>
            <a:cxnLst>
              <a:cxn ang="T4">
                <a:pos x="T0" y="T1"/>
              </a:cxn>
              <a:cxn ang="T5">
                <a:pos x="T2" y="T3"/>
              </a:cxn>
            </a:cxnLst>
            <a:rect l="T6" t="T7" r="T8" b="T9"/>
            <a:pathLst>
              <a:path w="3" h="1071">
                <a:moveTo>
                  <a:pt x="3" y="0"/>
                </a:moveTo>
                <a:lnTo>
                  <a:pt x="0" y="107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0726" name="Freeform 12"/>
          <p:cNvSpPr>
            <a:spLocks/>
          </p:cNvSpPr>
          <p:nvPr/>
        </p:nvSpPr>
        <p:spPr bwMode="auto">
          <a:xfrm>
            <a:off x="1617663" y="2713038"/>
            <a:ext cx="0" cy="1390650"/>
          </a:xfrm>
          <a:custGeom>
            <a:avLst/>
            <a:gdLst>
              <a:gd name="T0" fmla="*/ 0 w 1"/>
              <a:gd name="T1" fmla="*/ 0 h 1446"/>
              <a:gd name="T2" fmla="*/ 0 w 1"/>
              <a:gd name="T3" fmla="*/ 2147483647 h 1446"/>
              <a:gd name="T4" fmla="*/ 0 60000 65536"/>
              <a:gd name="T5" fmla="*/ 0 60000 65536"/>
              <a:gd name="T6" fmla="*/ 0 w 1"/>
              <a:gd name="T7" fmla="*/ 0 h 1446"/>
              <a:gd name="T8" fmla="*/ 0 w 1"/>
              <a:gd name="T9" fmla="*/ 1446 h 1446"/>
            </a:gdLst>
            <a:ahLst/>
            <a:cxnLst>
              <a:cxn ang="T4">
                <a:pos x="T0" y="T1"/>
              </a:cxn>
              <a:cxn ang="T5">
                <a:pos x="T2" y="T3"/>
              </a:cxn>
            </a:cxnLst>
            <a:rect l="T6" t="T7" r="T8" b="T9"/>
            <a:pathLst>
              <a:path w="1" h="1446">
                <a:moveTo>
                  <a:pt x="0" y="0"/>
                </a:moveTo>
                <a:lnTo>
                  <a:pt x="1" y="144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0727" name="Line 13"/>
          <p:cNvSpPr>
            <a:spLocks noChangeShapeType="1"/>
          </p:cNvSpPr>
          <p:nvPr/>
        </p:nvSpPr>
        <p:spPr bwMode="auto">
          <a:xfrm>
            <a:off x="3214688" y="3584575"/>
            <a:ext cx="0" cy="519113"/>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28" name="Freeform 14"/>
          <p:cNvSpPr>
            <a:spLocks/>
          </p:cNvSpPr>
          <p:nvPr/>
        </p:nvSpPr>
        <p:spPr bwMode="auto">
          <a:xfrm>
            <a:off x="1611313" y="4100513"/>
            <a:ext cx="1597025" cy="3175"/>
          </a:xfrm>
          <a:custGeom>
            <a:avLst/>
            <a:gdLst>
              <a:gd name="T0" fmla="*/ 0 w 1662"/>
              <a:gd name="T1" fmla="*/ 2147483647 h 3"/>
              <a:gd name="T2" fmla="*/ 2147483647 w 1662"/>
              <a:gd name="T3" fmla="*/ 0 h 3"/>
              <a:gd name="T4" fmla="*/ 0 60000 65536"/>
              <a:gd name="T5" fmla="*/ 0 60000 65536"/>
              <a:gd name="T6" fmla="*/ 0 w 1662"/>
              <a:gd name="T7" fmla="*/ 0 h 3"/>
              <a:gd name="T8" fmla="*/ 1662 w 1662"/>
              <a:gd name="T9" fmla="*/ 3 h 3"/>
            </a:gdLst>
            <a:ahLst/>
            <a:cxnLst>
              <a:cxn ang="T4">
                <a:pos x="T0" y="T1"/>
              </a:cxn>
              <a:cxn ang="T5">
                <a:pos x="T2" y="T3"/>
              </a:cxn>
            </a:cxnLst>
            <a:rect l="T6" t="T7" r="T8" b="T9"/>
            <a:pathLst>
              <a:path w="1662" h="3">
                <a:moveTo>
                  <a:pt x="0" y="3"/>
                </a:moveTo>
                <a:lnTo>
                  <a:pt x="1662"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0729" name="Freeform 15"/>
          <p:cNvSpPr>
            <a:spLocks/>
          </p:cNvSpPr>
          <p:nvPr/>
        </p:nvSpPr>
        <p:spPr bwMode="auto">
          <a:xfrm>
            <a:off x="1346200" y="2373313"/>
            <a:ext cx="525463" cy="0"/>
          </a:xfrm>
          <a:custGeom>
            <a:avLst/>
            <a:gdLst>
              <a:gd name="T0" fmla="*/ 0 w 546"/>
              <a:gd name="T1" fmla="*/ 0 h 1"/>
              <a:gd name="T2" fmla="*/ 2147483647 w 546"/>
              <a:gd name="T3" fmla="*/ 0 h 1"/>
              <a:gd name="T4" fmla="*/ 0 60000 65536"/>
              <a:gd name="T5" fmla="*/ 0 60000 65536"/>
              <a:gd name="T6" fmla="*/ 0 w 546"/>
              <a:gd name="T7" fmla="*/ 0 h 1"/>
              <a:gd name="T8" fmla="*/ 546 w 546"/>
              <a:gd name="T9" fmla="*/ 0 h 1"/>
            </a:gdLst>
            <a:ahLst/>
            <a:cxnLst>
              <a:cxn ang="T4">
                <a:pos x="T0" y="T1"/>
              </a:cxn>
              <a:cxn ang="T5">
                <a:pos x="T2" y="T3"/>
              </a:cxn>
            </a:cxnLst>
            <a:rect l="T6" t="T7" r="T8" b="T9"/>
            <a:pathLst>
              <a:path w="546" h="1">
                <a:moveTo>
                  <a:pt x="0" y="0"/>
                </a:moveTo>
                <a:lnTo>
                  <a:pt x="546"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0730" name="Freeform 16"/>
          <p:cNvSpPr>
            <a:spLocks/>
          </p:cNvSpPr>
          <p:nvPr/>
        </p:nvSpPr>
        <p:spPr bwMode="auto">
          <a:xfrm>
            <a:off x="1490663" y="2717800"/>
            <a:ext cx="242887" cy="3175"/>
          </a:xfrm>
          <a:custGeom>
            <a:avLst/>
            <a:gdLst>
              <a:gd name="T0" fmla="*/ 0 w 252"/>
              <a:gd name="T1" fmla="*/ 0 h 1"/>
              <a:gd name="T2" fmla="*/ 2147483647 w 252"/>
              <a:gd name="T3" fmla="*/ 0 h 1"/>
              <a:gd name="T4" fmla="*/ 0 60000 65536"/>
              <a:gd name="T5" fmla="*/ 0 60000 65536"/>
              <a:gd name="T6" fmla="*/ 0 w 252"/>
              <a:gd name="T7" fmla="*/ 0 h 1"/>
              <a:gd name="T8" fmla="*/ 252 w 252"/>
              <a:gd name="T9" fmla="*/ 1 h 1"/>
            </a:gdLst>
            <a:ahLst/>
            <a:cxnLst>
              <a:cxn ang="T4">
                <a:pos x="T0" y="T1"/>
              </a:cxn>
              <a:cxn ang="T5">
                <a:pos x="T2" y="T3"/>
              </a:cxn>
            </a:cxnLst>
            <a:rect l="T6" t="T7" r="T8" b="T9"/>
            <a:pathLst>
              <a:path w="252" h="1">
                <a:moveTo>
                  <a:pt x="0" y="0"/>
                </a:moveTo>
                <a:lnTo>
                  <a:pt x="252"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493585" name="Freeform 17"/>
          <p:cNvSpPr>
            <a:spLocks/>
          </p:cNvSpPr>
          <p:nvPr/>
        </p:nvSpPr>
        <p:spPr bwMode="auto">
          <a:xfrm>
            <a:off x="2005013" y="2198688"/>
            <a:ext cx="0" cy="855662"/>
          </a:xfrm>
          <a:custGeom>
            <a:avLst/>
            <a:gdLst>
              <a:gd name="T0" fmla="*/ 0 w 1"/>
              <a:gd name="T1" fmla="*/ 2147483647 h 890"/>
              <a:gd name="T2" fmla="*/ 0 w 1"/>
              <a:gd name="T3" fmla="*/ 0 h 890"/>
              <a:gd name="T4" fmla="*/ 0 60000 65536"/>
              <a:gd name="T5" fmla="*/ 0 60000 65536"/>
              <a:gd name="T6" fmla="*/ 0 w 1"/>
              <a:gd name="T7" fmla="*/ 0 h 890"/>
              <a:gd name="T8" fmla="*/ 0 w 1"/>
              <a:gd name="T9" fmla="*/ 890 h 890"/>
            </a:gdLst>
            <a:ahLst/>
            <a:cxnLst>
              <a:cxn ang="T4">
                <a:pos x="T0" y="T1"/>
              </a:cxn>
              <a:cxn ang="T5">
                <a:pos x="T2" y="T3"/>
              </a:cxn>
            </a:cxnLst>
            <a:rect l="T6" t="T7" r="T8" b="T9"/>
            <a:pathLst>
              <a:path w="1" h="890">
                <a:moveTo>
                  <a:pt x="0" y="890"/>
                </a:moveTo>
                <a:lnTo>
                  <a:pt x="0" y="0"/>
                </a:lnTo>
              </a:path>
            </a:pathLst>
          </a:custGeom>
          <a:noFill/>
          <a:ln w="19050">
            <a:solidFill>
              <a:srgbClr val="000000"/>
            </a:solidFill>
            <a:round/>
            <a:headEnd type="none" w="med" len="med"/>
            <a:tailEnd type="triangle" w="lg" len="lg"/>
          </a:ln>
        </p:spPr>
        <p:txBody>
          <a:bodyPr/>
          <a:lstStyle/>
          <a:p>
            <a:endParaRPr lang="en-US">
              <a:solidFill>
                <a:srgbClr val="000000"/>
              </a:solidFill>
            </a:endParaRPr>
          </a:p>
        </p:txBody>
      </p:sp>
      <p:sp>
        <p:nvSpPr>
          <p:cNvPr id="30732" name="Line 18"/>
          <p:cNvSpPr>
            <a:spLocks noChangeShapeType="1"/>
          </p:cNvSpPr>
          <p:nvPr/>
        </p:nvSpPr>
        <p:spPr bwMode="auto">
          <a:xfrm>
            <a:off x="3214688" y="2374900"/>
            <a:ext cx="0" cy="519113"/>
          </a:xfrm>
          <a:prstGeom prst="line">
            <a:avLst/>
          </a:prstGeom>
          <a:noFill/>
          <a:ln w="22225">
            <a:solidFill>
              <a:srgbClr val="000000"/>
            </a:solidFill>
            <a:round/>
            <a:headEnd/>
            <a:tailEnd/>
          </a:ln>
        </p:spPr>
        <p:txBody>
          <a:bodyPr/>
          <a:lstStyle/>
          <a:p>
            <a:endParaRPr lang="en-US">
              <a:solidFill>
                <a:srgbClr val="000000"/>
              </a:solidFill>
            </a:endParaRPr>
          </a:p>
        </p:txBody>
      </p:sp>
      <p:grpSp>
        <p:nvGrpSpPr>
          <p:cNvPr id="30733" name="Group 19"/>
          <p:cNvGrpSpPr>
            <a:grpSpLocks/>
          </p:cNvGrpSpPr>
          <p:nvPr/>
        </p:nvGrpSpPr>
        <p:grpSpPr bwMode="auto">
          <a:xfrm>
            <a:off x="3214688" y="1684338"/>
            <a:ext cx="173037" cy="690562"/>
            <a:chOff x="7200" y="2952"/>
            <a:chExt cx="180" cy="720"/>
          </a:xfrm>
        </p:grpSpPr>
        <p:sp>
          <p:nvSpPr>
            <p:cNvPr id="30802" name="Line 20"/>
            <p:cNvSpPr>
              <a:spLocks noChangeShapeType="1"/>
            </p:cNvSpPr>
            <p:nvPr/>
          </p:nvSpPr>
          <p:spPr bwMode="auto">
            <a:xfrm>
              <a:off x="7200" y="295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803" name="Line 21"/>
            <p:cNvSpPr>
              <a:spLocks noChangeShapeType="1"/>
            </p:cNvSpPr>
            <p:nvPr/>
          </p:nvSpPr>
          <p:spPr bwMode="auto">
            <a:xfrm flipH="1">
              <a:off x="7200" y="313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804" name="Line 22"/>
            <p:cNvSpPr>
              <a:spLocks noChangeShapeType="1"/>
            </p:cNvSpPr>
            <p:nvPr/>
          </p:nvSpPr>
          <p:spPr bwMode="auto">
            <a:xfrm>
              <a:off x="7200" y="331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805" name="Line 23"/>
            <p:cNvSpPr>
              <a:spLocks noChangeShapeType="1"/>
            </p:cNvSpPr>
            <p:nvPr/>
          </p:nvSpPr>
          <p:spPr bwMode="auto">
            <a:xfrm flipH="1">
              <a:off x="7200" y="3492"/>
              <a:ext cx="180" cy="180"/>
            </a:xfrm>
            <a:prstGeom prst="line">
              <a:avLst/>
            </a:prstGeom>
            <a:noFill/>
            <a:ln w="22225">
              <a:solidFill>
                <a:srgbClr val="000000"/>
              </a:solidFill>
              <a:round/>
              <a:headEnd/>
              <a:tailEnd/>
            </a:ln>
          </p:spPr>
          <p:txBody>
            <a:bodyPr/>
            <a:lstStyle/>
            <a:p>
              <a:endParaRPr lang="en-US">
                <a:solidFill>
                  <a:srgbClr val="000000"/>
                </a:solidFill>
              </a:endParaRPr>
            </a:p>
          </p:txBody>
        </p:sp>
      </p:grpSp>
      <p:grpSp>
        <p:nvGrpSpPr>
          <p:cNvPr id="30734" name="Group 24"/>
          <p:cNvGrpSpPr>
            <a:grpSpLocks/>
          </p:cNvGrpSpPr>
          <p:nvPr/>
        </p:nvGrpSpPr>
        <p:grpSpPr bwMode="auto">
          <a:xfrm>
            <a:off x="3214688" y="2894013"/>
            <a:ext cx="173037" cy="690562"/>
            <a:chOff x="7200" y="2952"/>
            <a:chExt cx="180" cy="720"/>
          </a:xfrm>
        </p:grpSpPr>
        <p:sp>
          <p:nvSpPr>
            <p:cNvPr id="30798" name="Line 25"/>
            <p:cNvSpPr>
              <a:spLocks noChangeShapeType="1"/>
            </p:cNvSpPr>
            <p:nvPr/>
          </p:nvSpPr>
          <p:spPr bwMode="auto">
            <a:xfrm>
              <a:off x="7200" y="295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99" name="Line 26"/>
            <p:cNvSpPr>
              <a:spLocks noChangeShapeType="1"/>
            </p:cNvSpPr>
            <p:nvPr/>
          </p:nvSpPr>
          <p:spPr bwMode="auto">
            <a:xfrm flipH="1">
              <a:off x="7200" y="313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800" name="Line 27"/>
            <p:cNvSpPr>
              <a:spLocks noChangeShapeType="1"/>
            </p:cNvSpPr>
            <p:nvPr/>
          </p:nvSpPr>
          <p:spPr bwMode="auto">
            <a:xfrm>
              <a:off x="7200" y="331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801" name="Line 28"/>
            <p:cNvSpPr>
              <a:spLocks noChangeShapeType="1"/>
            </p:cNvSpPr>
            <p:nvPr/>
          </p:nvSpPr>
          <p:spPr bwMode="auto">
            <a:xfrm flipH="1">
              <a:off x="7200" y="3492"/>
              <a:ext cx="180" cy="18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493597" name="Freeform 29"/>
          <p:cNvSpPr>
            <a:spLocks/>
          </p:cNvSpPr>
          <p:nvPr/>
        </p:nvSpPr>
        <p:spPr bwMode="auto">
          <a:xfrm>
            <a:off x="3036888" y="2684463"/>
            <a:ext cx="3175" cy="900112"/>
          </a:xfrm>
          <a:custGeom>
            <a:avLst/>
            <a:gdLst>
              <a:gd name="T0" fmla="*/ 2147483647 w 1"/>
              <a:gd name="T1" fmla="*/ 0 h 936"/>
              <a:gd name="T2" fmla="*/ 0 w 1"/>
              <a:gd name="T3" fmla="*/ 2147483647 h 936"/>
              <a:gd name="T4" fmla="*/ 0 60000 65536"/>
              <a:gd name="T5" fmla="*/ 0 60000 65536"/>
              <a:gd name="T6" fmla="*/ 0 w 1"/>
              <a:gd name="T7" fmla="*/ 0 h 936"/>
              <a:gd name="T8" fmla="*/ 1 w 1"/>
              <a:gd name="T9" fmla="*/ 936 h 936"/>
            </a:gdLst>
            <a:ahLst/>
            <a:cxnLst>
              <a:cxn ang="T4">
                <a:pos x="T0" y="T1"/>
              </a:cxn>
              <a:cxn ang="T5">
                <a:pos x="T2" y="T3"/>
              </a:cxn>
            </a:cxnLst>
            <a:rect l="T6" t="T7" r="T8" b="T9"/>
            <a:pathLst>
              <a:path w="1" h="936">
                <a:moveTo>
                  <a:pt x="1" y="0"/>
                </a:moveTo>
                <a:lnTo>
                  <a:pt x="0" y="936"/>
                </a:lnTo>
              </a:path>
            </a:pathLst>
          </a:custGeom>
          <a:noFill/>
          <a:ln w="19050">
            <a:solidFill>
              <a:srgbClr val="000000"/>
            </a:solidFill>
            <a:round/>
            <a:headEnd type="none" w="med" len="med"/>
            <a:tailEnd type="triangle" w="lg" len="lg"/>
          </a:ln>
        </p:spPr>
        <p:txBody>
          <a:bodyPr/>
          <a:lstStyle/>
          <a:p>
            <a:endParaRPr lang="en-US">
              <a:solidFill>
                <a:srgbClr val="000000"/>
              </a:solidFill>
            </a:endParaRPr>
          </a:p>
        </p:txBody>
      </p:sp>
      <p:sp>
        <p:nvSpPr>
          <p:cNvPr id="493598" name="Freeform 30"/>
          <p:cNvSpPr>
            <a:spLocks/>
          </p:cNvSpPr>
          <p:nvPr/>
        </p:nvSpPr>
        <p:spPr bwMode="auto">
          <a:xfrm>
            <a:off x="3036888" y="1652588"/>
            <a:ext cx="3175" cy="895350"/>
          </a:xfrm>
          <a:custGeom>
            <a:avLst/>
            <a:gdLst>
              <a:gd name="T0" fmla="*/ 2147483647 w 1"/>
              <a:gd name="T1" fmla="*/ 0 h 933"/>
              <a:gd name="T2" fmla="*/ 0 w 1"/>
              <a:gd name="T3" fmla="*/ 2147483647 h 933"/>
              <a:gd name="T4" fmla="*/ 0 60000 65536"/>
              <a:gd name="T5" fmla="*/ 0 60000 65536"/>
              <a:gd name="T6" fmla="*/ 0 w 1"/>
              <a:gd name="T7" fmla="*/ 0 h 933"/>
              <a:gd name="T8" fmla="*/ 1 w 1"/>
              <a:gd name="T9" fmla="*/ 933 h 933"/>
            </a:gdLst>
            <a:ahLst/>
            <a:cxnLst>
              <a:cxn ang="T4">
                <a:pos x="T0" y="T1"/>
              </a:cxn>
              <a:cxn ang="T5">
                <a:pos x="T2" y="T3"/>
              </a:cxn>
            </a:cxnLst>
            <a:rect l="T6" t="T7" r="T8" b="T9"/>
            <a:pathLst>
              <a:path w="1" h="933">
                <a:moveTo>
                  <a:pt x="1" y="0"/>
                </a:moveTo>
                <a:lnTo>
                  <a:pt x="0" y="933"/>
                </a:lnTo>
              </a:path>
            </a:pathLst>
          </a:custGeom>
          <a:noFill/>
          <a:ln w="19050">
            <a:solidFill>
              <a:srgbClr val="000000"/>
            </a:solidFill>
            <a:round/>
            <a:headEnd type="none" w="med" len="med"/>
            <a:tailEnd type="triangle" w="lg" len="lg"/>
          </a:ln>
        </p:spPr>
        <p:txBody>
          <a:bodyPr/>
          <a:lstStyle/>
          <a:p>
            <a:endParaRPr lang="en-US">
              <a:solidFill>
                <a:srgbClr val="000000"/>
              </a:solidFill>
            </a:endParaRPr>
          </a:p>
        </p:txBody>
      </p:sp>
      <p:sp>
        <p:nvSpPr>
          <p:cNvPr id="493610" name="Freeform 42"/>
          <p:cNvSpPr>
            <a:spLocks/>
          </p:cNvSpPr>
          <p:nvPr/>
        </p:nvSpPr>
        <p:spPr bwMode="auto">
          <a:xfrm>
            <a:off x="7835900" y="2339975"/>
            <a:ext cx="0" cy="900113"/>
          </a:xfrm>
          <a:custGeom>
            <a:avLst/>
            <a:gdLst>
              <a:gd name="T0" fmla="*/ 0 w 1"/>
              <a:gd name="T1" fmla="*/ 0 h 936"/>
              <a:gd name="T2" fmla="*/ 0 w 1"/>
              <a:gd name="T3" fmla="*/ 2147483647 h 936"/>
              <a:gd name="T4" fmla="*/ 0 60000 65536"/>
              <a:gd name="T5" fmla="*/ 0 60000 65536"/>
              <a:gd name="T6" fmla="*/ 0 w 1"/>
              <a:gd name="T7" fmla="*/ 0 h 936"/>
              <a:gd name="T8" fmla="*/ 0 w 1"/>
              <a:gd name="T9" fmla="*/ 936 h 936"/>
            </a:gdLst>
            <a:ahLst/>
            <a:cxnLst>
              <a:cxn ang="T4">
                <a:pos x="T0" y="T1"/>
              </a:cxn>
              <a:cxn ang="T5">
                <a:pos x="T2" y="T3"/>
              </a:cxn>
            </a:cxnLst>
            <a:rect l="T6" t="T7" r="T8" b="T9"/>
            <a:pathLst>
              <a:path w="1" h="936">
                <a:moveTo>
                  <a:pt x="1" y="0"/>
                </a:moveTo>
                <a:lnTo>
                  <a:pt x="0" y="936"/>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sp>
        <p:nvSpPr>
          <p:cNvPr id="493611" name="Freeform 43"/>
          <p:cNvSpPr>
            <a:spLocks/>
          </p:cNvSpPr>
          <p:nvPr/>
        </p:nvSpPr>
        <p:spPr bwMode="auto">
          <a:xfrm>
            <a:off x="6797675" y="2374900"/>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sp>
        <p:nvSpPr>
          <p:cNvPr id="30740" name="Rectangle 55"/>
          <p:cNvSpPr>
            <a:spLocks noChangeArrowheads="1"/>
          </p:cNvSpPr>
          <p:nvPr/>
        </p:nvSpPr>
        <p:spPr bwMode="auto">
          <a:xfrm>
            <a:off x="3373438" y="2967038"/>
            <a:ext cx="1674812" cy="519112"/>
          </a:xfrm>
          <a:prstGeom prst="rect">
            <a:avLst/>
          </a:prstGeom>
          <a:noFill/>
          <a:ln w="15875" algn="ctr">
            <a:noFill/>
            <a:miter lim="800000"/>
            <a:headEnd/>
            <a:tailEnd/>
          </a:ln>
        </p:spPr>
        <p:txBody>
          <a:bodyPr wrap="none" anchor="ctr">
            <a:spAutoFit/>
          </a:bodyPr>
          <a:lstStyle/>
          <a:p>
            <a:pPr algn="l"/>
            <a:r>
              <a:rPr lang="en-US">
                <a:solidFill>
                  <a:srgbClr val="FF0000"/>
                </a:solidFill>
              </a:rPr>
              <a:t>R</a:t>
            </a:r>
            <a:r>
              <a:rPr lang="en-US" baseline="-25000">
                <a:solidFill>
                  <a:srgbClr val="FF0000"/>
                </a:solidFill>
              </a:rPr>
              <a:t>B</a:t>
            </a:r>
            <a:r>
              <a:rPr lang="en-US">
                <a:solidFill>
                  <a:srgbClr val="FF0000"/>
                </a:solidFill>
              </a:rPr>
              <a:t> = 2 </a:t>
            </a:r>
            <a:r>
              <a:rPr lang="en-US">
                <a:solidFill>
                  <a:srgbClr val="FF0000"/>
                </a:solidFill>
                <a:latin typeface="Symbol" pitchFamily="18" charset="2"/>
              </a:rPr>
              <a:t>W</a:t>
            </a:r>
            <a:r>
              <a:rPr lang="en-US">
                <a:solidFill>
                  <a:srgbClr val="FF0000"/>
                </a:solidFill>
              </a:rPr>
              <a:t> </a:t>
            </a:r>
          </a:p>
        </p:txBody>
      </p:sp>
      <p:sp>
        <p:nvSpPr>
          <p:cNvPr id="30741" name="Rectangle 56"/>
          <p:cNvSpPr>
            <a:spLocks noChangeArrowheads="1"/>
          </p:cNvSpPr>
          <p:nvPr/>
        </p:nvSpPr>
        <p:spPr bwMode="auto">
          <a:xfrm>
            <a:off x="3373438" y="1747838"/>
            <a:ext cx="1674812" cy="519112"/>
          </a:xfrm>
          <a:prstGeom prst="rect">
            <a:avLst/>
          </a:prstGeom>
          <a:noFill/>
          <a:ln w="15875" algn="ctr">
            <a:noFill/>
            <a:miter lim="800000"/>
            <a:headEnd/>
            <a:tailEnd/>
          </a:ln>
        </p:spPr>
        <p:txBody>
          <a:bodyPr wrap="none" anchor="ctr">
            <a:spAutoFit/>
          </a:bodyPr>
          <a:lstStyle/>
          <a:p>
            <a:pPr algn="l"/>
            <a:r>
              <a:rPr lang="en-US">
                <a:solidFill>
                  <a:srgbClr val="FF0000"/>
                </a:solidFill>
              </a:rPr>
              <a:t>R</a:t>
            </a:r>
            <a:r>
              <a:rPr lang="en-US" baseline="-25000">
                <a:solidFill>
                  <a:srgbClr val="FF0000"/>
                </a:solidFill>
              </a:rPr>
              <a:t>A</a:t>
            </a:r>
            <a:r>
              <a:rPr lang="en-US">
                <a:solidFill>
                  <a:srgbClr val="FF0000"/>
                </a:solidFill>
              </a:rPr>
              <a:t> = 2 </a:t>
            </a:r>
            <a:r>
              <a:rPr lang="en-US">
                <a:solidFill>
                  <a:srgbClr val="FF0000"/>
                </a:solidFill>
                <a:latin typeface="Symbol" pitchFamily="18" charset="2"/>
              </a:rPr>
              <a:t>W</a:t>
            </a:r>
            <a:r>
              <a:rPr lang="en-US">
                <a:solidFill>
                  <a:srgbClr val="FF0000"/>
                </a:solidFill>
              </a:rPr>
              <a:t> </a:t>
            </a:r>
          </a:p>
        </p:txBody>
      </p:sp>
      <p:sp>
        <p:nvSpPr>
          <p:cNvPr id="30742" name="Text Box 57"/>
          <p:cNvSpPr txBox="1">
            <a:spLocks noChangeArrowheads="1"/>
          </p:cNvSpPr>
          <p:nvPr/>
        </p:nvSpPr>
        <p:spPr bwMode="auto">
          <a:xfrm>
            <a:off x="387350" y="2309813"/>
            <a:ext cx="915988" cy="519112"/>
          </a:xfrm>
          <a:prstGeom prst="rect">
            <a:avLst/>
          </a:prstGeom>
          <a:noFill/>
          <a:ln w="9525">
            <a:noFill/>
            <a:miter lim="800000"/>
            <a:headEnd/>
            <a:tailEnd/>
          </a:ln>
        </p:spPr>
        <p:txBody>
          <a:bodyPr wrap="none">
            <a:spAutoFit/>
          </a:bodyPr>
          <a:lstStyle/>
          <a:p>
            <a:pPr algn="l"/>
            <a:r>
              <a:rPr lang="en-US">
                <a:solidFill>
                  <a:srgbClr val="FF0000"/>
                </a:solidFill>
              </a:rPr>
              <a:t>12 V</a:t>
            </a:r>
          </a:p>
        </p:txBody>
      </p:sp>
      <p:grpSp>
        <p:nvGrpSpPr>
          <p:cNvPr id="4" name="Group 83"/>
          <p:cNvGrpSpPr>
            <a:grpSpLocks/>
          </p:cNvGrpSpPr>
          <p:nvPr/>
        </p:nvGrpSpPr>
        <p:grpSpPr bwMode="auto">
          <a:xfrm>
            <a:off x="4722813" y="1338263"/>
            <a:ext cx="4038600" cy="2765425"/>
            <a:chOff x="2975" y="843"/>
            <a:chExt cx="2544" cy="1742"/>
          </a:xfrm>
        </p:grpSpPr>
        <p:sp>
          <p:nvSpPr>
            <p:cNvPr id="30775" name="Line 31"/>
            <p:cNvSpPr>
              <a:spLocks noChangeShapeType="1"/>
            </p:cNvSpPr>
            <p:nvPr/>
          </p:nvSpPr>
          <p:spPr bwMode="auto">
            <a:xfrm>
              <a:off x="3691" y="843"/>
              <a:ext cx="1354"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76" name="Freeform 32"/>
            <p:cNvSpPr>
              <a:spLocks/>
            </p:cNvSpPr>
            <p:nvPr/>
          </p:nvSpPr>
          <p:spPr bwMode="auto">
            <a:xfrm>
              <a:off x="3689" y="843"/>
              <a:ext cx="2" cy="647"/>
            </a:xfrm>
            <a:custGeom>
              <a:avLst/>
              <a:gdLst>
                <a:gd name="T0" fmla="*/ 1 w 3"/>
                <a:gd name="T1" fmla="*/ 0 h 1071"/>
                <a:gd name="T2" fmla="*/ 0 w 3"/>
                <a:gd name="T3" fmla="*/ 19 h 1071"/>
                <a:gd name="T4" fmla="*/ 0 60000 65536"/>
                <a:gd name="T5" fmla="*/ 0 60000 65536"/>
                <a:gd name="T6" fmla="*/ 0 w 3"/>
                <a:gd name="T7" fmla="*/ 0 h 1071"/>
                <a:gd name="T8" fmla="*/ 3 w 3"/>
                <a:gd name="T9" fmla="*/ 1071 h 1071"/>
              </a:gdLst>
              <a:ahLst/>
              <a:cxnLst>
                <a:cxn ang="T4">
                  <a:pos x="T0" y="T1"/>
                </a:cxn>
                <a:cxn ang="T5">
                  <a:pos x="T2" y="T3"/>
                </a:cxn>
              </a:cxnLst>
              <a:rect l="T6" t="T7" r="T8" b="T9"/>
              <a:pathLst>
                <a:path w="3" h="1071">
                  <a:moveTo>
                    <a:pt x="3" y="0"/>
                  </a:moveTo>
                  <a:lnTo>
                    <a:pt x="0" y="107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0777" name="Freeform 33"/>
            <p:cNvSpPr>
              <a:spLocks/>
            </p:cNvSpPr>
            <p:nvPr/>
          </p:nvSpPr>
          <p:spPr bwMode="auto">
            <a:xfrm>
              <a:off x="3691" y="1709"/>
              <a:ext cx="0" cy="876"/>
            </a:xfrm>
            <a:custGeom>
              <a:avLst/>
              <a:gdLst>
                <a:gd name="T0" fmla="*/ 0 w 1"/>
                <a:gd name="T1" fmla="*/ 0 h 1446"/>
                <a:gd name="T2" fmla="*/ 0 w 1"/>
                <a:gd name="T3" fmla="*/ 26 h 1446"/>
                <a:gd name="T4" fmla="*/ 0 60000 65536"/>
                <a:gd name="T5" fmla="*/ 0 60000 65536"/>
                <a:gd name="T6" fmla="*/ 0 w 1"/>
                <a:gd name="T7" fmla="*/ 0 h 1446"/>
                <a:gd name="T8" fmla="*/ 0 w 1"/>
                <a:gd name="T9" fmla="*/ 1446 h 1446"/>
              </a:gdLst>
              <a:ahLst/>
              <a:cxnLst>
                <a:cxn ang="T4">
                  <a:pos x="T0" y="T1"/>
                </a:cxn>
                <a:cxn ang="T5">
                  <a:pos x="T2" y="T3"/>
                </a:cxn>
              </a:cxnLst>
              <a:rect l="T6" t="T7" r="T8" b="T9"/>
              <a:pathLst>
                <a:path w="1" h="1446">
                  <a:moveTo>
                    <a:pt x="0" y="0"/>
                  </a:moveTo>
                  <a:lnTo>
                    <a:pt x="1" y="144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0778" name="Freeform 34"/>
            <p:cNvSpPr>
              <a:spLocks/>
            </p:cNvSpPr>
            <p:nvPr/>
          </p:nvSpPr>
          <p:spPr bwMode="auto">
            <a:xfrm>
              <a:off x="3520" y="1495"/>
              <a:ext cx="330" cy="0"/>
            </a:xfrm>
            <a:custGeom>
              <a:avLst/>
              <a:gdLst>
                <a:gd name="T0" fmla="*/ 0 w 546"/>
                <a:gd name="T1" fmla="*/ 0 h 1"/>
                <a:gd name="T2" fmla="*/ 10 w 546"/>
                <a:gd name="T3" fmla="*/ 0 h 1"/>
                <a:gd name="T4" fmla="*/ 0 60000 65536"/>
                <a:gd name="T5" fmla="*/ 0 60000 65536"/>
                <a:gd name="T6" fmla="*/ 0 w 546"/>
                <a:gd name="T7" fmla="*/ 0 h 1"/>
                <a:gd name="T8" fmla="*/ 546 w 546"/>
                <a:gd name="T9" fmla="*/ 0 h 1"/>
              </a:gdLst>
              <a:ahLst/>
              <a:cxnLst>
                <a:cxn ang="T4">
                  <a:pos x="T0" y="T1"/>
                </a:cxn>
                <a:cxn ang="T5">
                  <a:pos x="T2" y="T3"/>
                </a:cxn>
              </a:cxnLst>
              <a:rect l="T6" t="T7" r="T8" b="T9"/>
              <a:pathLst>
                <a:path w="546" h="1">
                  <a:moveTo>
                    <a:pt x="0" y="0"/>
                  </a:moveTo>
                  <a:lnTo>
                    <a:pt x="546"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0779" name="Freeform 35"/>
            <p:cNvSpPr>
              <a:spLocks/>
            </p:cNvSpPr>
            <p:nvPr/>
          </p:nvSpPr>
          <p:spPr bwMode="auto">
            <a:xfrm>
              <a:off x="3611" y="1712"/>
              <a:ext cx="152" cy="2"/>
            </a:xfrm>
            <a:custGeom>
              <a:avLst/>
              <a:gdLst>
                <a:gd name="T0" fmla="*/ 0 w 252"/>
                <a:gd name="T1" fmla="*/ 0 h 1"/>
                <a:gd name="T2" fmla="*/ 4 w 252"/>
                <a:gd name="T3" fmla="*/ 0 h 1"/>
                <a:gd name="T4" fmla="*/ 0 60000 65536"/>
                <a:gd name="T5" fmla="*/ 0 60000 65536"/>
                <a:gd name="T6" fmla="*/ 0 w 252"/>
                <a:gd name="T7" fmla="*/ 0 h 1"/>
                <a:gd name="T8" fmla="*/ 252 w 252"/>
                <a:gd name="T9" fmla="*/ 1 h 1"/>
              </a:gdLst>
              <a:ahLst/>
              <a:cxnLst>
                <a:cxn ang="T4">
                  <a:pos x="T0" y="T1"/>
                </a:cxn>
                <a:cxn ang="T5">
                  <a:pos x="T2" y="T3"/>
                </a:cxn>
              </a:cxnLst>
              <a:rect l="T6" t="T7" r="T8" b="T9"/>
              <a:pathLst>
                <a:path w="252" h="1">
                  <a:moveTo>
                    <a:pt x="0" y="0"/>
                  </a:moveTo>
                  <a:lnTo>
                    <a:pt x="252"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nvGrpSpPr>
            <p:cNvPr id="30780" name="Group 37"/>
            <p:cNvGrpSpPr>
              <a:grpSpLocks/>
            </p:cNvGrpSpPr>
            <p:nvPr/>
          </p:nvGrpSpPr>
          <p:grpSpPr bwMode="auto">
            <a:xfrm>
              <a:off x="4391" y="1496"/>
              <a:ext cx="109" cy="436"/>
              <a:chOff x="7200" y="2952"/>
              <a:chExt cx="180" cy="720"/>
            </a:xfrm>
          </p:grpSpPr>
          <p:sp>
            <p:nvSpPr>
              <p:cNvPr id="30794" name="Line 38"/>
              <p:cNvSpPr>
                <a:spLocks noChangeShapeType="1"/>
              </p:cNvSpPr>
              <p:nvPr/>
            </p:nvSpPr>
            <p:spPr bwMode="auto">
              <a:xfrm>
                <a:off x="7200" y="295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95" name="Line 39"/>
              <p:cNvSpPr>
                <a:spLocks noChangeShapeType="1"/>
              </p:cNvSpPr>
              <p:nvPr/>
            </p:nvSpPr>
            <p:spPr bwMode="auto">
              <a:xfrm flipH="1">
                <a:off x="7200" y="313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96" name="Line 40"/>
              <p:cNvSpPr>
                <a:spLocks noChangeShapeType="1"/>
              </p:cNvSpPr>
              <p:nvPr/>
            </p:nvSpPr>
            <p:spPr bwMode="auto">
              <a:xfrm>
                <a:off x="7200" y="331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97" name="Line 41"/>
              <p:cNvSpPr>
                <a:spLocks noChangeShapeType="1"/>
              </p:cNvSpPr>
              <p:nvPr/>
            </p:nvSpPr>
            <p:spPr bwMode="auto">
              <a:xfrm flipH="1">
                <a:off x="7200" y="3492"/>
                <a:ext cx="180" cy="18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30781" name="Line 44"/>
            <p:cNvSpPr>
              <a:spLocks noChangeShapeType="1"/>
            </p:cNvSpPr>
            <p:nvPr/>
          </p:nvSpPr>
          <p:spPr bwMode="auto">
            <a:xfrm>
              <a:off x="4391" y="1932"/>
              <a:ext cx="0" cy="653"/>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82" name="Line 45"/>
            <p:cNvSpPr>
              <a:spLocks noChangeShapeType="1"/>
            </p:cNvSpPr>
            <p:nvPr/>
          </p:nvSpPr>
          <p:spPr bwMode="auto">
            <a:xfrm>
              <a:off x="4391" y="843"/>
              <a:ext cx="0" cy="653"/>
            </a:xfrm>
            <a:prstGeom prst="line">
              <a:avLst/>
            </a:prstGeom>
            <a:noFill/>
            <a:ln w="22225">
              <a:solidFill>
                <a:srgbClr val="000000"/>
              </a:solidFill>
              <a:round/>
              <a:headEnd/>
              <a:tailEnd/>
            </a:ln>
          </p:spPr>
          <p:txBody>
            <a:bodyPr/>
            <a:lstStyle/>
            <a:p>
              <a:endParaRPr lang="en-US">
                <a:solidFill>
                  <a:srgbClr val="000000"/>
                </a:solidFill>
              </a:endParaRPr>
            </a:p>
          </p:txBody>
        </p:sp>
        <p:grpSp>
          <p:nvGrpSpPr>
            <p:cNvPr id="30783" name="Group 46"/>
            <p:cNvGrpSpPr>
              <a:grpSpLocks/>
            </p:cNvGrpSpPr>
            <p:nvPr/>
          </p:nvGrpSpPr>
          <p:grpSpPr bwMode="auto">
            <a:xfrm>
              <a:off x="5045" y="1496"/>
              <a:ext cx="109" cy="436"/>
              <a:chOff x="7200" y="2952"/>
              <a:chExt cx="180" cy="720"/>
            </a:xfrm>
          </p:grpSpPr>
          <p:sp>
            <p:nvSpPr>
              <p:cNvPr id="30790" name="Line 47"/>
              <p:cNvSpPr>
                <a:spLocks noChangeShapeType="1"/>
              </p:cNvSpPr>
              <p:nvPr/>
            </p:nvSpPr>
            <p:spPr bwMode="auto">
              <a:xfrm>
                <a:off x="7200" y="295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91" name="Line 48"/>
              <p:cNvSpPr>
                <a:spLocks noChangeShapeType="1"/>
              </p:cNvSpPr>
              <p:nvPr/>
            </p:nvSpPr>
            <p:spPr bwMode="auto">
              <a:xfrm flipH="1">
                <a:off x="7200" y="313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92" name="Line 49"/>
              <p:cNvSpPr>
                <a:spLocks noChangeShapeType="1"/>
              </p:cNvSpPr>
              <p:nvPr/>
            </p:nvSpPr>
            <p:spPr bwMode="auto">
              <a:xfrm>
                <a:off x="7200" y="331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93" name="Line 50"/>
              <p:cNvSpPr>
                <a:spLocks noChangeShapeType="1"/>
              </p:cNvSpPr>
              <p:nvPr/>
            </p:nvSpPr>
            <p:spPr bwMode="auto">
              <a:xfrm flipH="1">
                <a:off x="7200" y="3492"/>
                <a:ext cx="180" cy="18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30784" name="Line 51"/>
            <p:cNvSpPr>
              <a:spLocks noChangeShapeType="1"/>
            </p:cNvSpPr>
            <p:nvPr/>
          </p:nvSpPr>
          <p:spPr bwMode="auto">
            <a:xfrm>
              <a:off x="5045" y="1932"/>
              <a:ext cx="0" cy="653"/>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85" name="Line 52"/>
            <p:cNvSpPr>
              <a:spLocks noChangeShapeType="1"/>
            </p:cNvSpPr>
            <p:nvPr/>
          </p:nvSpPr>
          <p:spPr bwMode="auto">
            <a:xfrm>
              <a:off x="5045" y="843"/>
              <a:ext cx="0" cy="653"/>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86" name="Line 53"/>
            <p:cNvSpPr>
              <a:spLocks noChangeShapeType="1"/>
            </p:cNvSpPr>
            <p:nvPr/>
          </p:nvSpPr>
          <p:spPr bwMode="auto">
            <a:xfrm>
              <a:off x="3691" y="2585"/>
              <a:ext cx="1354"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30787" name="Text Box 58"/>
            <p:cNvSpPr txBox="1">
              <a:spLocks noChangeArrowheads="1"/>
            </p:cNvSpPr>
            <p:nvPr/>
          </p:nvSpPr>
          <p:spPr bwMode="auto">
            <a:xfrm>
              <a:off x="2975" y="1455"/>
              <a:ext cx="577" cy="327"/>
            </a:xfrm>
            <a:prstGeom prst="rect">
              <a:avLst/>
            </a:prstGeom>
            <a:noFill/>
            <a:ln w="9525">
              <a:noFill/>
              <a:miter lim="800000"/>
              <a:headEnd/>
              <a:tailEnd/>
            </a:ln>
          </p:spPr>
          <p:txBody>
            <a:bodyPr wrap="none">
              <a:spAutoFit/>
            </a:bodyPr>
            <a:lstStyle/>
            <a:p>
              <a:pPr algn="l"/>
              <a:r>
                <a:rPr lang="en-US">
                  <a:solidFill>
                    <a:srgbClr val="FF0000"/>
                  </a:solidFill>
                </a:rPr>
                <a:t>12 V</a:t>
              </a:r>
            </a:p>
          </p:txBody>
        </p:sp>
        <p:sp>
          <p:nvSpPr>
            <p:cNvPr id="30788" name="Text Box 59"/>
            <p:cNvSpPr txBox="1">
              <a:spLocks noChangeArrowheads="1"/>
            </p:cNvSpPr>
            <p:nvPr/>
          </p:nvSpPr>
          <p:spPr bwMode="auto">
            <a:xfrm>
              <a:off x="4473" y="1518"/>
              <a:ext cx="379" cy="327"/>
            </a:xfrm>
            <a:prstGeom prst="rect">
              <a:avLst/>
            </a:prstGeom>
            <a:noFill/>
            <a:ln w="9525">
              <a:noFill/>
              <a:miter lim="800000"/>
              <a:headEnd/>
              <a:tailEnd/>
            </a:ln>
          </p:spPr>
          <p:txBody>
            <a:bodyPr wrap="none">
              <a:spAutoFit/>
            </a:bodyPr>
            <a:lstStyle/>
            <a:p>
              <a:pPr algn="l"/>
              <a:r>
                <a:rPr lang="en-US">
                  <a:solidFill>
                    <a:srgbClr val="FF0000"/>
                  </a:solidFill>
                </a:rPr>
                <a:t>R</a:t>
              </a:r>
              <a:r>
                <a:rPr lang="en-US" baseline="-25000">
                  <a:solidFill>
                    <a:srgbClr val="FF0000"/>
                  </a:solidFill>
                </a:rPr>
                <a:t>A</a:t>
              </a:r>
            </a:p>
          </p:txBody>
        </p:sp>
        <p:sp>
          <p:nvSpPr>
            <p:cNvPr id="30789" name="Text Box 60"/>
            <p:cNvSpPr txBox="1">
              <a:spLocks noChangeArrowheads="1"/>
            </p:cNvSpPr>
            <p:nvPr/>
          </p:nvSpPr>
          <p:spPr bwMode="auto">
            <a:xfrm>
              <a:off x="5140" y="1518"/>
              <a:ext cx="379" cy="327"/>
            </a:xfrm>
            <a:prstGeom prst="rect">
              <a:avLst/>
            </a:prstGeom>
            <a:noFill/>
            <a:ln w="9525">
              <a:noFill/>
              <a:miter lim="800000"/>
              <a:headEnd/>
              <a:tailEnd/>
            </a:ln>
          </p:spPr>
          <p:txBody>
            <a:bodyPr wrap="none">
              <a:spAutoFit/>
            </a:bodyPr>
            <a:lstStyle/>
            <a:p>
              <a:pPr algn="l"/>
              <a:r>
                <a:rPr lang="en-US">
                  <a:solidFill>
                    <a:srgbClr val="FF0000"/>
                  </a:solidFill>
                </a:rPr>
                <a:t>R</a:t>
              </a:r>
              <a:r>
                <a:rPr lang="en-US" baseline="-25000">
                  <a:solidFill>
                    <a:srgbClr val="FF0000"/>
                  </a:solidFill>
                </a:rPr>
                <a:t>B</a:t>
              </a:r>
            </a:p>
          </p:txBody>
        </p:sp>
      </p:grpSp>
      <p:grpSp>
        <p:nvGrpSpPr>
          <p:cNvPr id="7" name="Group 75"/>
          <p:cNvGrpSpPr>
            <a:grpSpLocks/>
          </p:cNvGrpSpPr>
          <p:nvPr/>
        </p:nvGrpSpPr>
        <p:grpSpPr bwMode="auto">
          <a:xfrm>
            <a:off x="1614488" y="1347788"/>
            <a:ext cx="1600200" cy="1027112"/>
            <a:chOff x="981" y="2873"/>
            <a:chExt cx="1008" cy="647"/>
          </a:xfrm>
        </p:grpSpPr>
        <p:sp>
          <p:nvSpPr>
            <p:cNvPr id="30772" name="Line 61"/>
            <p:cNvSpPr>
              <a:spLocks noChangeShapeType="1"/>
            </p:cNvSpPr>
            <p:nvPr/>
          </p:nvSpPr>
          <p:spPr bwMode="auto">
            <a:xfrm>
              <a:off x="983" y="2873"/>
              <a:ext cx="1006" cy="0"/>
            </a:xfrm>
            <a:prstGeom prst="line">
              <a:avLst/>
            </a:prstGeom>
            <a:noFill/>
            <a:ln w="63500">
              <a:solidFill>
                <a:srgbClr val="FF0000"/>
              </a:solidFill>
              <a:round/>
              <a:headEnd/>
              <a:tailEnd/>
            </a:ln>
          </p:spPr>
          <p:txBody>
            <a:bodyPr/>
            <a:lstStyle/>
            <a:p>
              <a:endParaRPr lang="en-US">
                <a:solidFill>
                  <a:srgbClr val="000000"/>
                </a:solidFill>
              </a:endParaRPr>
            </a:p>
          </p:txBody>
        </p:sp>
        <p:sp>
          <p:nvSpPr>
            <p:cNvPr id="30773" name="Line 62"/>
            <p:cNvSpPr>
              <a:spLocks noChangeShapeType="1"/>
            </p:cNvSpPr>
            <p:nvPr/>
          </p:nvSpPr>
          <p:spPr bwMode="auto">
            <a:xfrm>
              <a:off x="1989" y="2873"/>
              <a:ext cx="0" cy="218"/>
            </a:xfrm>
            <a:prstGeom prst="line">
              <a:avLst/>
            </a:prstGeom>
            <a:noFill/>
            <a:ln w="63500">
              <a:solidFill>
                <a:srgbClr val="FF0000"/>
              </a:solidFill>
              <a:round/>
              <a:headEnd/>
              <a:tailEnd/>
            </a:ln>
          </p:spPr>
          <p:txBody>
            <a:bodyPr/>
            <a:lstStyle/>
            <a:p>
              <a:endParaRPr lang="en-US">
                <a:solidFill>
                  <a:srgbClr val="000000"/>
                </a:solidFill>
              </a:endParaRPr>
            </a:p>
          </p:txBody>
        </p:sp>
        <p:sp>
          <p:nvSpPr>
            <p:cNvPr id="30774" name="Freeform 63"/>
            <p:cNvSpPr>
              <a:spLocks/>
            </p:cNvSpPr>
            <p:nvPr/>
          </p:nvSpPr>
          <p:spPr bwMode="auto">
            <a:xfrm>
              <a:off x="981" y="2873"/>
              <a:ext cx="2" cy="647"/>
            </a:xfrm>
            <a:custGeom>
              <a:avLst/>
              <a:gdLst>
                <a:gd name="T0" fmla="*/ 1 w 3"/>
                <a:gd name="T1" fmla="*/ 0 h 1071"/>
                <a:gd name="T2" fmla="*/ 0 w 3"/>
                <a:gd name="T3" fmla="*/ 19 h 1071"/>
                <a:gd name="T4" fmla="*/ 0 60000 65536"/>
                <a:gd name="T5" fmla="*/ 0 60000 65536"/>
                <a:gd name="T6" fmla="*/ 0 w 3"/>
                <a:gd name="T7" fmla="*/ 0 h 1071"/>
                <a:gd name="T8" fmla="*/ 3 w 3"/>
                <a:gd name="T9" fmla="*/ 1071 h 1071"/>
              </a:gdLst>
              <a:ahLst/>
              <a:cxnLst>
                <a:cxn ang="T4">
                  <a:pos x="T0" y="T1"/>
                </a:cxn>
                <a:cxn ang="T5">
                  <a:pos x="T2" y="T3"/>
                </a:cxn>
              </a:cxnLst>
              <a:rect l="T6" t="T7" r="T8" b="T9"/>
              <a:pathLst>
                <a:path w="3" h="1071">
                  <a:moveTo>
                    <a:pt x="3" y="0"/>
                  </a:moveTo>
                  <a:lnTo>
                    <a:pt x="0" y="1071"/>
                  </a:lnTo>
                </a:path>
              </a:pathLst>
            </a:custGeom>
            <a:noFill/>
            <a:ln w="63500">
              <a:solidFill>
                <a:srgbClr val="FF0000"/>
              </a:solidFill>
              <a:round/>
              <a:headEnd type="none" w="med" len="med"/>
              <a:tailEnd type="none" w="med" len="med"/>
            </a:ln>
          </p:spPr>
          <p:txBody>
            <a:bodyPr/>
            <a:lstStyle/>
            <a:p>
              <a:endParaRPr lang="en-US">
                <a:solidFill>
                  <a:srgbClr val="000000"/>
                </a:solidFill>
              </a:endParaRPr>
            </a:p>
          </p:txBody>
        </p:sp>
      </p:grpSp>
      <p:grpSp>
        <p:nvGrpSpPr>
          <p:cNvPr id="8" name="Group 76"/>
          <p:cNvGrpSpPr>
            <a:grpSpLocks/>
          </p:cNvGrpSpPr>
          <p:nvPr/>
        </p:nvGrpSpPr>
        <p:grpSpPr bwMode="auto">
          <a:xfrm>
            <a:off x="1617663" y="2724150"/>
            <a:ext cx="1597025" cy="1390650"/>
            <a:chOff x="983" y="3291"/>
            <a:chExt cx="1006" cy="876"/>
          </a:xfrm>
        </p:grpSpPr>
        <p:sp>
          <p:nvSpPr>
            <p:cNvPr id="30769" name="Freeform 64"/>
            <p:cNvSpPr>
              <a:spLocks/>
            </p:cNvSpPr>
            <p:nvPr/>
          </p:nvSpPr>
          <p:spPr bwMode="auto">
            <a:xfrm>
              <a:off x="983" y="3291"/>
              <a:ext cx="0" cy="876"/>
            </a:xfrm>
            <a:custGeom>
              <a:avLst/>
              <a:gdLst>
                <a:gd name="T0" fmla="*/ 0 w 1"/>
                <a:gd name="T1" fmla="*/ 0 h 1446"/>
                <a:gd name="T2" fmla="*/ 0 w 1"/>
                <a:gd name="T3" fmla="*/ 26 h 1446"/>
                <a:gd name="T4" fmla="*/ 0 60000 65536"/>
                <a:gd name="T5" fmla="*/ 0 60000 65536"/>
                <a:gd name="T6" fmla="*/ 0 w 1"/>
                <a:gd name="T7" fmla="*/ 0 h 1446"/>
                <a:gd name="T8" fmla="*/ 0 w 1"/>
                <a:gd name="T9" fmla="*/ 1446 h 1446"/>
              </a:gdLst>
              <a:ahLst/>
              <a:cxnLst>
                <a:cxn ang="T4">
                  <a:pos x="T0" y="T1"/>
                </a:cxn>
                <a:cxn ang="T5">
                  <a:pos x="T2" y="T3"/>
                </a:cxn>
              </a:cxnLst>
              <a:rect l="T6" t="T7" r="T8" b="T9"/>
              <a:pathLst>
                <a:path w="1" h="1446">
                  <a:moveTo>
                    <a:pt x="0" y="0"/>
                  </a:moveTo>
                  <a:lnTo>
                    <a:pt x="1" y="1446"/>
                  </a:lnTo>
                </a:path>
              </a:pathLst>
            </a:custGeom>
            <a:noFill/>
            <a:ln w="63500">
              <a:solidFill>
                <a:srgbClr val="3333FF"/>
              </a:solidFill>
              <a:round/>
              <a:headEnd type="none" w="med" len="med"/>
              <a:tailEnd type="none" w="med" len="med"/>
            </a:ln>
          </p:spPr>
          <p:txBody>
            <a:bodyPr/>
            <a:lstStyle/>
            <a:p>
              <a:endParaRPr lang="en-US">
                <a:solidFill>
                  <a:srgbClr val="000000"/>
                </a:solidFill>
              </a:endParaRPr>
            </a:p>
          </p:txBody>
        </p:sp>
        <p:sp>
          <p:nvSpPr>
            <p:cNvPr id="30770" name="Line 65"/>
            <p:cNvSpPr>
              <a:spLocks noChangeShapeType="1"/>
            </p:cNvSpPr>
            <p:nvPr/>
          </p:nvSpPr>
          <p:spPr bwMode="auto">
            <a:xfrm>
              <a:off x="1989" y="3840"/>
              <a:ext cx="0" cy="327"/>
            </a:xfrm>
            <a:prstGeom prst="line">
              <a:avLst/>
            </a:prstGeom>
            <a:noFill/>
            <a:ln w="63500">
              <a:solidFill>
                <a:srgbClr val="3333FF"/>
              </a:solidFill>
              <a:round/>
              <a:headEnd/>
              <a:tailEnd/>
            </a:ln>
          </p:spPr>
          <p:txBody>
            <a:bodyPr/>
            <a:lstStyle/>
            <a:p>
              <a:endParaRPr lang="en-US">
                <a:solidFill>
                  <a:srgbClr val="000000"/>
                </a:solidFill>
              </a:endParaRPr>
            </a:p>
          </p:txBody>
        </p:sp>
        <p:sp>
          <p:nvSpPr>
            <p:cNvPr id="30771" name="Freeform 66"/>
            <p:cNvSpPr>
              <a:spLocks/>
            </p:cNvSpPr>
            <p:nvPr/>
          </p:nvSpPr>
          <p:spPr bwMode="auto">
            <a:xfrm>
              <a:off x="983" y="4165"/>
              <a:ext cx="1006" cy="2"/>
            </a:xfrm>
            <a:custGeom>
              <a:avLst/>
              <a:gdLst>
                <a:gd name="T0" fmla="*/ 0 w 1662"/>
                <a:gd name="T1" fmla="*/ 1 h 3"/>
                <a:gd name="T2" fmla="*/ 30 w 1662"/>
                <a:gd name="T3" fmla="*/ 0 h 3"/>
                <a:gd name="T4" fmla="*/ 0 60000 65536"/>
                <a:gd name="T5" fmla="*/ 0 60000 65536"/>
                <a:gd name="T6" fmla="*/ 0 w 1662"/>
                <a:gd name="T7" fmla="*/ 0 h 3"/>
                <a:gd name="T8" fmla="*/ 1662 w 1662"/>
                <a:gd name="T9" fmla="*/ 3 h 3"/>
              </a:gdLst>
              <a:ahLst/>
              <a:cxnLst>
                <a:cxn ang="T4">
                  <a:pos x="T0" y="T1"/>
                </a:cxn>
                <a:cxn ang="T5">
                  <a:pos x="T2" y="T3"/>
                </a:cxn>
              </a:cxnLst>
              <a:rect l="T6" t="T7" r="T8" b="T9"/>
              <a:pathLst>
                <a:path w="1662" h="3">
                  <a:moveTo>
                    <a:pt x="0" y="3"/>
                  </a:moveTo>
                  <a:lnTo>
                    <a:pt x="1662" y="0"/>
                  </a:lnTo>
                </a:path>
              </a:pathLst>
            </a:custGeom>
            <a:noFill/>
            <a:ln w="63500">
              <a:solidFill>
                <a:srgbClr val="3333FF"/>
              </a:solidFill>
              <a:round/>
              <a:headEnd type="none" w="med" len="med"/>
              <a:tailEnd type="none" w="med" len="med"/>
            </a:ln>
          </p:spPr>
          <p:txBody>
            <a:bodyPr/>
            <a:lstStyle/>
            <a:p>
              <a:endParaRPr lang="en-US">
                <a:solidFill>
                  <a:srgbClr val="000000"/>
                </a:solidFill>
              </a:endParaRPr>
            </a:p>
          </p:txBody>
        </p:sp>
      </p:grpSp>
      <p:grpSp>
        <p:nvGrpSpPr>
          <p:cNvPr id="9" name="Group 78"/>
          <p:cNvGrpSpPr>
            <a:grpSpLocks/>
          </p:cNvGrpSpPr>
          <p:nvPr/>
        </p:nvGrpSpPr>
        <p:grpSpPr bwMode="auto">
          <a:xfrm>
            <a:off x="5856288" y="1335088"/>
            <a:ext cx="2152650" cy="1036637"/>
            <a:chOff x="3689" y="2662"/>
            <a:chExt cx="1356" cy="653"/>
          </a:xfrm>
        </p:grpSpPr>
        <p:sp>
          <p:nvSpPr>
            <p:cNvPr id="30765" name="Line 67"/>
            <p:cNvSpPr>
              <a:spLocks noChangeShapeType="1"/>
            </p:cNvSpPr>
            <p:nvPr/>
          </p:nvSpPr>
          <p:spPr bwMode="auto">
            <a:xfrm>
              <a:off x="3691" y="2662"/>
              <a:ext cx="1354" cy="0"/>
            </a:xfrm>
            <a:prstGeom prst="line">
              <a:avLst/>
            </a:prstGeom>
            <a:noFill/>
            <a:ln w="63500">
              <a:solidFill>
                <a:srgbClr val="FF0000"/>
              </a:solidFill>
              <a:round/>
              <a:headEnd/>
              <a:tailEnd/>
            </a:ln>
          </p:spPr>
          <p:txBody>
            <a:bodyPr/>
            <a:lstStyle/>
            <a:p>
              <a:endParaRPr lang="en-US">
                <a:solidFill>
                  <a:srgbClr val="000000"/>
                </a:solidFill>
              </a:endParaRPr>
            </a:p>
          </p:txBody>
        </p:sp>
        <p:sp>
          <p:nvSpPr>
            <p:cNvPr id="30766" name="Freeform 68"/>
            <p:cNvSpPr>
              <a:spLocks/>
            </p:cNvSpPr>
            <p:nvPr/>
          </p:nvSpPr>
          <p:spPr bwMode="auto">
            <a:xfrm>
              <a:off x="3689" y="2662"/>
              <a:ext cx="2" cy="647"/>
            </a:xfrm>
            <a:custGeom>
              <a:avLst/>
              <a:gdLst>
                <a:gd name="T0" fmla="*/ 1 w 3"/>
                <a:gd name="T1" fmla="*/ 0 h 1071"/>
                <a:gd name="T2" fmla="*/ 0 w 3"/>
                <a:gd name="T3" fmla="*/ 19 h 1071"/>
                <a:gd name="T4" fmla="*/ 0 60000 65536"/>
                <a:gd name="T5" fmla="*/ 0 60000 65536"/>
                <a:gd name="T6" fmla="*/ 0 w 3"/>
                <a:gd name="T7" fmla="*/ 0 h 1071"/>
                <a:gd name="T8" fmla="*/ 3 w 3"/>
                <a:gd name="T9" fmla="*/ 1071 h 1071"/>
              </a:gdLst>
              <a:ahLst/>
              <a:cxnLst>
                <a:cxn ang="T4">
                  <a:pos x="T0" y="T1"/>
                </a:cxn>
                <a:cxn ang="T5">
                  <a:pos x="T2" y="T3"/>
                </a:cxn>
              </a:cxnLst>
              <a:rect l="T6" t="T7" r="T8" b="T9"/>
              <a:pathLst>
                <a:path w="3" h="1071">
                  <a:moveTo>
                    <a:pt x="3" y="0"/>
                  </a:moveTo>
                  <a:lnTo>
                    <a:pt x="0" y="1071"/>
                  </a:lnTo>
                </a:path>
              </a:pathLst>
            </a:custGeom>
            <a:noFill/>
            <a:ln w="63500">
              <a:solidFill>
                <a:srgbClr val="FF0000"/>
              </a:solidFill>
              <a:round/>
              <a:headEnd type="none" w="med" len="med"/>
              <a:tailEnd type="none" w="med" len="med"/>
            </a:ln>
          </p:spPr>
          <p:txBody>
            <a:bodyPr/>
            <a:lstStyle/>
            <a:p>
              <a:endParaRPr lang="en-US">
                <a:solidFill>
                  <a:srgbClr val="000000"/>
                </a:solidFill>
              </a:endParaRPr>
            </a:p>
          </p:txBody>
        </p:sp>
        <p:sp>
          <p:nvSpPr>
            <p:cNvPr id="30767" name="Line 69"/>
            <p:cNvSpPr>
              <a:spLocks noChangeShapeType="1"/>
            </p:cNvSpPr>
            <p:nvPr/>
          </p:nvSpPr>
          <p:spPr bwMode="auto">
            <a:xfrm>
              <a:off x="4391" y="2662"/>
              <a:ext cx="0" cy="653"/>
            </a:xfrm>
            <a:prstGeom prst="line">
              <a:avLst/>
            </a:prstGeom>
            <a:noFill/>
            <a:ln w="63500">
              <a:solidFill>
                <a:srgbClr val="FF0000"/>
              </a:solidFill>
              <a:round/>
              <a:headEnd/>
              <a:tailEnd/>
            </a:ln>
          </p:spPr>
          <p:txBody>
            <a:bodyPr/>
            <a:lstStyle/>
            <a:p>
              <a:endParaRPr lang="en-US">
                <a:solidFill>
                  <a:srgbClr val="000000"/>
                </a:solidFill>
              </a:endParaRPr>
            </a:p>
          </p:txBody>
        </p:sp>
        <p:sp>
          <p:nvSpPr>
            <p:cNvPr id="30768" name="Line 70"/>
            <p:cNvSpPr>
              <a:spLocks noChangeShapeType="1"/>
            </p:cNvSpPr>
            <p:nvPr/>
          </p:nvSpPr>
          <p:spPr bwMode="auto">
            <a:xfrm>
              <a:off x="5045" y="2662"/>
              <a:ext cx="0" cy="653"/>
            </a:xfrm>
            <a:prstGeom prst="line">
              <a:avLst/>
            </a:prstGeom>
            <a:noFill/>
            <a:ln w="63500">
              <a:solidFill>
                <a:srgbClr val="FF0000"/>
              </a:solidFill>
              <a:round/>
              <a:headEnd/>
              <a:tailEnd/>
            </a:ln>
          </p:spPr>
          <p:txBody>
            <a:bodyPr/>
            <a:lstStyle/>
            <a:p>
              <a:endParaRPr lang="en-US">
                <a:solidFill>
                  <a:srgbClr val="000000"/>
                </a:solidFill>
              </a:endParaRPr>
            </a:p>
          </p:txBody>
        </p:sp>
      </p:grpSp>
      <p:grpSp>
        <p:nvGrpSpPr>
          <p:cNvPr id="10" name="Group 77"/>
          <p:cNvGrpSpPr>
            <a:grpSpLocks/>
          </p:cNvGrpSpPr>
          <p:nvPr/>
        </p:nvGrpSpPr>
        <p:grpSpPr bwMode="auto">
          <a:xfrm>
            <a:off x="5859463" y="2716213"/>
            <a:ext cx="2149475" cy="1390650"/>
            <a:chOff x="3691" y="3218"/>
            <a:chExt cx="1354" cy="876"/>
          </a:xfrm>
        </p:grpSpPr>
        <p:sp>
          <p:nvSpPr>
            <p:cNvPr id="30761" name="Freeform 71"/>
            <p:cNvSpPr>
              <a:spLocks/>
            </p:cNvSpPr>
            <p:nvPr/>
          </p:nvSpPr>
          <p:spPr bwMode="auto">
            <a:xfrm>
              <a:off x="3691" y="3218"/>
              <a:ext cx="0" cy="876"/>
            </a:xfrm>
            <a:custGeom>
              <a:avLst/>
              <a:gdLst>
                <a:gd name="T0" fmla="*/ 0 w 1"/>
                <a:gd name="T1" fmla="*/ 0 h 1446"/>
                <a:gd name="T2" fmla="*/ 0 w 1"/>
                <a:gd name="T3" fmla="*/ 26 h 1446"/>
                <a:gd name="T4" fmla="*/ 0 60000 65536"/>
                <a:gd name="T5" fmla="*/ 0 60000 65536"/>
                <a:gd name="T6" fmla="*/ 0 w 1"/>
                <a:gd name="T7" fmla="*/ 0 h 1446"/>
                <a:gd name="T8" fmla="*/ 0 w 1"/>
                <a:gd name="T9" fmla="*/ 1446 h 1446"/>
              </a:gdLst>
              <a:ahLst/>
              <a:cxnLst>
                <a:cxn ang="T4">
                  <a:pos x="T0" y="T1"/>
                </a:cxn>
                <a:cxn ang="T5">
                  <a:pos x="T2" y="T3"/>
                </a:cxn>
              </a:cxnLst>
              <a:rect l="T6" t="T7" r="T8" b="T9"/>
              <a:pathLst>
                <a:path w="1" h="1446">
                  <a:moveTo>
                    <a:pt x="0" y="0"/>
                  </a:moveTo>
                  <a:lnTo>
                    <a:pt x="1" y="1446"/>
                  </a:lnTo>
                </a:path>
              </a:pathLst>
            </a:custGeom>
            <a:noFill/>
            <a:ln w="63500">
              <a:solidFill>
                <a:srgbClr val="3333FF"/>
              </a:solidFill>
              <a:round/>
              <a:headEnd type="none" w="med" len="med"/>
              <a:tailEnd type="none" w="med" len="med"/>
            </a:ln>
          </p:spPr>
          <p:txBody>
            <a:bodyPr/>
            <a:lstStyle/>
            <a:p>
              <a:endParaRPr lang="en-US">
                <a:solidFill>
                  <a:srgbClr val="000000"/>
                </a:solidFill>
              </a:endParaRPr>
            </a:p>
          </p:txBody>
        </p:sp>
        <p:sp>
          <p:nvSpPr>
            <p:cNvPr id="30762" name="Line 72"/>
            <p:cNvSpPr>
              <a:spLocks noChangeShapeType="1"/>
            </p:cNvSpPr>
            <p:nvPr/>
          </p:nvSpPr>
          <p:spPr bwMode="auto">
            <a:xfrm>
              <a:off x="4391" y="3441"/>
              <a:ext cx="0" cy="653"/>
            </a:xfrm>
            <a:prstGeom prst="line">
              <a:avLst/>
            </a:prstGeom>
            <a:noFill/>
            <a:ln w="63500">
              <a:solidFill>
                <a:srgbClr val="3333FF"/>
              </a:solidFill>
              <a:round/>
              <a:headEnd/>
              <a:tailEnd/>
            </a:ln>
          </p:spPr>
          <p:txBody>
            <a:bodyPr/>
            <a:lstStyle/>
            <a:p>
              <a:endParaRPr lang="en-US">
                <a:solidFill>
                  <a:srgbClr val="000000"/>
                </a:solidFill>
              </a:endParaRPr>
            </a:p>
          </p:txBody>
        </p:sp>
        <p:sp>
          <p:nvSpPr>
            <p:cNvPr id="30763" name="Line 73"/>
            <p:cNvSpPr>
              <a:spLocks noChangeShapeType="1"/>
            </p:cNvSpPr>
            <p:nvPr/>
          </p:nvSpPr>
          <p:spPr bwMode="auto">
            <a:xfrm>
              <a:off x="5045" y="3441"/>
              <a:ext cx="0" cy="653"/>
            </a:xfrm>
            <a:prstGeom prst="line">
              <a:avLst/>
            </a:prstGeom>
            <a:noFill/>
            <a:ln w="63500">
              <a:solidFill>
                <a:srgbClr val="3333FF"/>
              </a:solidFill>
              <a:round/>
              <a:headEnd/>
              <a:tailEnd/>
            </a:ln>
          </p:spPr>
          <p:txBody>
            <a:bodyPr/>
            <a:lstStyle/>
            <a:p>
              <a:endParaRPr lang="en-US">
                <a:solidFill>
                  <a:srgbClr val="000000"/>
                </a:solidFill>
              </a:endParaRPr>
            </a:p>
          </p:txBody>
        </p:sp>
        <p:sp>
          <p:nvSpPr>
            <p:cNvPr id="30764" name="Line 74"/>
            <p:cNvSpPr>
              <a:spLocks noChangeShapeType="1"/>
            </p:cNvSpPr>
            <p:nvPr/>
          </p:nvSpPr>
          <p:spPr bwMode="auto">
            <a:xfrm>
              <a:off x="3691" y="4094"/>
              <a:ext cx="1354" cy="0"/>
            </a:xfrm>
            <a:prstGeom prst="line">
              <a:avLst/>
            </a:prstGeom>
            <a:noFill/>
            <a:ln w="63500">
              <a:solidFill>
                <a:srgbClr val="3333FF"/>
              </a:solidFill>
              <a:round/>
              <a:headEnd/>
              <a:tailEnd/>
            </a:ln>
          </p:spPr>
          <p:txBody>
            <a:bodyPr/>
            <a:lstStyle/>
            <a:p>
              <a:endParaRPr lang="en-US">
                <a:solidFill>
                  <a:srgbClr val="000000"/>
                </a:solidFill>
              </a:endParaRPr>
            </a:p>
          </p:txBody>
        </p:sp>
      </p:grpSp>
      <p:sp>
        <p:nvSpPr>
          <p:cNvPr id="493573" name="Rectangle 5"/>
          <p:cNvSpPr>
            <a:spLocks noChangeArrowheads="1"/>
          </p:cNvSpPr>
          <p:nvPr/>
        </p:nvSpPr>
        <p:spPr bwMode="auto">
          <a:xfrm>
            <a:off x="3162300" y="2376488"/>
            <a:ext cx="109538" cy="519112"/>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30749" name="Text Box 79"/>
          <p:cNvSpPr txBox="1">
            <a:spLocks noChangeArrowheads="1"/>
          </p:cNvSpPr>
          <p:nvPr/>
        </p:nvSpPr>
        <p:spPr bwMode="auto">
          <a:xfrm>
            <a:off x="187325" y="1814513"/>
            <a:ext cx="1347788" cy="519112"/>
          </a:xfrm>
          <a:prstGeom prst="rect">
            <a:avLst/>
          </a:prstGeom>
          <a:noFill/>
          <a:ln w="9525">
            <a:noFill/>
            <a:miter lim="800000"/>
            <a:headEnd/>
            <a:tailEnd/>
          </a:ln>
        </p:spPr>
        <p:txBody>
          <a:bodyPr wrap="none">
            <a:spAutoFit/>
          </a:bodyPr>
          <a:lstStyle/>
          <a:p>
            <a:pPr algn="l"/>
            <a:r>
              <a:rPr lang="en-US">
                <a:solidFill>
                  <a:srgbClr val="FF0000"/>
                </a:solidFill>
                <a:latin typeface="Symbol" pitchFamily="18" charset="2"/>
              </a:rPr>
              <a:t>D</a:t>
            </a:r>
            <a:r>
              <a:rPr lang="en-US">
                <a:solidFill>
                  <a:srgbClr val="FF0000"/>
                </a:solidFill>
              </a:rPr>
              <a:t>V</a:t>
            </a:r>
            <a:r>
              <a:rPr lang="en-US" baseline="-25000">
                <a:solidFill>
                  <a:srgbClr val="FF0000"/>
                </a:solidFill>
              </a:rPr>
              <a:t>batt</a:t>
            </a:r>
            <a:r>
              <a:rPr lang="en-US">
                <a:solidFill>
                  <a:srgbClr val="FF0000"/>
                </a:solidFill>
              </a:rPr>
              <a:t> =</a:t>
            </a:r>
          </a:p>
        </p:txBody>
      </p:sp>
      <p:sp>
        <p:nvSpPr>
          <p:cNvPr id="493648" name="Rectangle 80"/>
          <p:cNvSpPr>
            <a:spLocks noChangeArrowheads="1"/>
          </p:cNvSpPr>
          <p:nvPr/>
        </p:nvSpPr>
        <p:spPr bwMode="auto">
          <a:xfrm>
            <a:off x="966788" y="4360863"/>
            <a:ext cx="3303587" cy="519112"/>
          </a:xfrm>
          <a:prstGeom prst="rect">
            <a:avLst/>
          </a:prstGeom>
          <a:noFill/>
          <a:ln w="15875" algn="ctr">
            <a:noFill/>
            <a:miter lim="800000"/>
            <a:headEnd/>
            <a:tailEnd/>
          </a:ln>
        </p:spPr>
        <p:txBody>
          <a:bodyPr wrap="none" anchor="ctr">
            <a:spAutoFit/>
          </a:bodyPr>
          <a:lstStyle/>
          <a:p>
            <a:pPr algn="l"/>
            <a:r>
              <a:rPr lang="en-US" dirty="0">
                <a:solidFill>
                  <a:srgbClr val="FF0000"/>
                </a:solidFill>
                <a:latin typeface="Times New Roman" pitchFamily="18" charset="0"/>
              </a:rPr>
              <a:t>I</a:t>
            </a:r>
            <a:r>
              <a:rPr lang="en-US" baseline="-25000" dirty="0">
                <a:solidFill>
                  <a:srgbClr val="FF0000"/>
                </a:solidFill>
              </a:rPr>
              <a:t>A</a:t>
            </a:r>
            <a:r>
              <a:rPr lang="en-US" dirty="0">
                <a:solidFill>
                  <a:srgbClr val="000000"/>
                </a:solidFill>
              </a:rPr>
              <a:t> </a:t>
            </a:r>
            <a:r>
              <a:rPr lang="en-US" dirty="0">
                <a:solidFill>
                  <a:srgbClr val="FF0000"/>
                </a:solidFill>
              </a:rPr>
              <a:t>=</a:t>
            </a:r>
            <a:r>
              <a:rPr lang="en-US" dirty="0">
                <a:solidFill>
                  <a:srgbClr val="000000"/>
                </a:solidFill>
              </a:rPr>
              <a:t> 6 V / 2 </a:t>
            </a:r>
            <a:r>
              <a:rPr lang="en-US" dirty="0">
                <a:solidFill>
                  <a:srgbClr val="000000"/>
                </a:solidFill>
                <a:latin typeface="Symbol" pitchFamily="18" charset="2"/>
              </a:rPr>
              <a:t>W</a:t>
            </a:r>
            <a:r>
              <a:rPr lang="en-US" dirty="0">
                <a:solidFill>
                  <a:srgbClr val="000000"/>
                </a:solidFill>
              </a:rPr>
              <a:t> = 3 A </a:t>
            </a:r>
          </a:p>
        </p:txBody>
      </p:sp>
      <p:sp>
        <p:nvSpPr>
          <p:cNvPr id="493649" name="Rectangle 81"/>
          <p:cNvSpPr>
            <a:spLocks noChangeArrowheads="1"/>
          </p:cNvSpPr>
          <p:nvPr/>
        </p:nvSpPr>
        <p:spPr bwMode="auto">
          <a:xfrm>
            <a:off x="966788" y="5043488"/>
            <a:ext cx="3303587" cy="519112"/>
          </a:xfrm>
          <a:prstGeom prst="rect">
            <a:avLst/>
          </a:prstGeom>
          <a:noFill/>
          <a:ln w="15875" algn="ctr">
            <a:noFill/>
            <a:miter lim="800000"/>
            <a:headEnd/>
            <a:tailEnd/>
          </a:ln>
        </p:spPr>
        <p:txBody>
          <a:bodyPr wrap="none" anchor="ctr">
            <a:spAutoFit/>
          </a:bodyPr>
          <a:lstStyle/>
          <a:p>
            <a:pPr algn="l"/>
            <a:r>
              <a:rPr lang="en-US">
                <a:solidFill>
                  <a:srgbClr val="FF0000"/>
                </a:solidFill>
                <a:latin typeface="Times New Roman" pitchFamily="18" charset="0"/>
              </a:rPr>
              <a:t>I</a:t>
            </a:r>
            <a:r>
              <a:rPr lang="en-US" baseline="-25000">
                <a:solidFill>
                  <a:srgbClr val="FF0000"/>
                </a:solidFill>
              </a:rPr>
              <a:t>B</a:t>
            </a:r>
            <a:r>
              <a:rPr lang="en-US">
                <a:solidFill>
                  <a:srgbClr val="000000"/>
                </a:solidFill>
              </a:rPr>
              <a:t> </a:t>
            </a:r>
            <a:r>
              <a:rPr lang="en-US">
                <a:solidFill>
                  <a:srgbClr val="FF0000"/>
                </a:solidFill>
              </a:rPr>
              <a:t>=</a:t>
            </a:r>
            <a:r>
              <a:rPr lang="en-US">
                <a:solidFill>
                  <a:srgbClr val="000000"/>
                </a:solidFill>
              </a:rPr>
              <a:t> 6 V / 2 </a:t>
            </a:r>
            <a:r>
              <a:rPr lang="en-US">
                <a:solidFill>
                  <a:srgbClr val="000000"/>
                </a:solidFill>
                <a:latin typeface="Symbol" pitchFamily="18" charset="2"/>
              </a:rPr>
              <a:t>W</a:t>
            </a:r>
            <a:r>
              <a:rPr lang="en-US">
                <a:solidFill>
                  <a:srgbClr val="000000"/>
                </a:solidFill>
              </a:rPr>
              <a:t> = 3 A </a:t>
            </a:r>
          </a:p>
        </p:txBody>
      </p:sp>
      <p:sp>
        <p:nvSpPr>
          <p:cNvPr id="493650" name="Rectangle 82"/>
          <p:cNvSpPr>
            <a:spLocks noChangeArrowheads="1"/>
          </p:cNvSpPr>
          <p:nvPr/>
        </p:nvSpPr>
        <p:spPr bwMode="auto">
          <a:xfrm>
            <a:off x="525463" y="5740400"/>
            <a:ext cx="3324225" cy="519113"/>
          </a:xfrm>
          <a:prstGeom prst="rect">
            <a:avLst/>
          </a:prstGeom>
          <a:noFill/>
          <a:ln w="15875" algn="ctr">
            <a:noFill/>
            <a:miter lim="800000"/>
            <a:headEnd/>
            <a:tailEnd/>
          </a:ln>
        </p:spPr>
        <p:txBody>
          <a:bodyPr wrap="none" anchor="ctr">
            <a:spAutoFit/>
          </a:bodyPr>
          <a:lstStyle/>
          <a:p>
            <a:pPr algn="l"/>
            <a:r>
              <a:rPr lang="en-US">
                <a:solidFill>
                  <a:srgbClr val="FF0000"/>
                </a:solidFill>
                <a:latin typeface="Times New Roman" pitchFamily="18" charset="0"/>
              </a:rPr>
              <a:t>I</a:t>
            </a:r>
            <a:r>
              <a:rPr lang="en-US" baseline="-25000">
                <a:solidFill>
                  <a:srgbClr val="FF0000"/>
                </a:solidFill>
              </a:rPr>
              <a:t>BATT</a:t>
            </a:r>
            <a:r>
              <a:rPr lang="en-US">
                <a:solidFill>
                  <a:srgbClr val="FF0000"/>
                </a:solidFill>
              </a:rPr>
              <a:t> =</a:t>
            </a:r>
            <a:r>
              <a:rPr lang="en-US">
                <a:solidFill>
                  <a:srgbClr val="000000"/>
                </a:solidFill>
              </a:rPr>
              <a:t> </a:t>
            </a:r>
            <a:r>
              <a:rPr lang="en-US">
                <a:solidFill>
                  <a:srgbClr val="000000"/>
                </a:solidFill>
                <a:latin typeface="Times New Roman" pitchFamily="18" charset="0"/>
              </a:rPr>
              <a:t>I</a:t>
            </a:r>
            <a:r>
              <a:rPr lang="en-US" baseline="-25000">
                <a:solidFill>
                  <a:srgbClr val="000000"/>
                </a:solidFill>
              </a:rPr>
              <a:t>A</a:t>
            </a:r>
            <a:r>
              <a:rPr lang="en-US">
                <a:solidFill>
                  <a:srgbClr val="000000"/>
                </a:solidFill>
              </a:rPr>
              <a:t> = </a:t>
            </a:r>
            <a:r>
              <a:rPr lang="en-US">
                <a:solidFill>
                  <a:srgbClr val="000000"/>
                </a:solidFill>
                <a:latin typeface="Times New Roman" pitchFamily="18" charset="0"/>
              </a:rPr>
              <a:t>I</a:t>
            </a:r>
            <a:r>
              <a:rPr lang="en-US" baseline="-25000">
                <a:solidFill>
                  <a:srgbClr val="000000"/>
                </a:solidFill>
              </a:rPr>
              <a:t>B</a:t>
            </a:r>
            <a:r>
              <a:rPr lang="en-US">
                <a:solidFill>
                  <a:srgbClr val="000000"/>
                </a:solidFill>
              </a:rPr>
              <a:t> = 3 A </a:t>
            </a:r>
          </a:p>
        </p:txBody>
      </p:sp>
      <p:sp>
        <p:nvSpPr>
          <p:cNvPr id="493652" name="Rectangle 84"/>
          <p:cNvSpPr>
            <a:spLocks noChangeArrowheads="1"/>
          </p:cNvSpPr>
          <p:nvPr/>
        </p:nvSpPr>
        <p:spPr bwMode="auto">
          <a:xfrm>
            <a:off x="5386388" y="4360863"/>
            <a:ext cx="3502025" cy="519112"/>
          </a:xfrm>
          <a:prstGeom prst="rect">
            <a:avLst/>
          </a:prstGeom>
          <a:noFill/>
          <a:ln w="15875" algn="ctr">
            <a:noFill/>
            <a:miter lim="800000"/>
            <a:headEnd/>
            <a:tailEnd/>
          </a:ln>
        </p:spPr>
        <p:txBody>
          <a:bodyPr wrap="none" anchor="ctr">
            <a:spAutoFit/>
          </a:bodyPr>
          <a:lstStyle/>
          <a:p>
            <a:pPr algn="l"/>
            <a:r>
              <a:rPr lang="en-US">
                <a:solidFill>
                  <a:srgbClr val="FF0000"/>
                </a:solidFill>
                <a:latin typeface="Times New Roman" pitchFamily="18" charset="0"/>
              </a:rPr>
              <a:t>I</a:t>
            </a:r>
            <a:r>
              <a:rPr lang="en-US" baseline="-25000">
                <a:solidFill>
                  <a:srgbClr val="FF0000"/>
                </a:solidFill>
              </a:rPr>
              <a:t>A</a:t>
            </a:r>
            <a:r>
              <a:rPr lang="en-US">
                <a:solidFill>
                  <a:srgbClr val="FF0000"/>
                </a:solidFill>
              </a:rPr>
              <a:t> =</a:t>
            </a:r>
            <a:r>
              <a:rPr lang="en-US">
                <a:solidFill>
                  <a:srgbClr val="000000"/>
                </a:solidFill>
              </a:rPr>
              <a:t> 12 V / 2 </a:t>
            </a:r>
            <a:r>
              <a:rPr lang="en-US">
                <a:solidFill>
                  <a:srgbClr val="000000"/>
                </a:solidFill>
                <a:latin typeface="Symbol" pitchFamily="18" charset="2"/>
              </a:rPr>
              <a:t>W</a:t>
            </a:r>
            <a:r>
              <a:rPr lang="en-US">
                <a:solidFill>
                  <a:srgbClr val="000000"/>
                </a:solidFill>
              </a:rPr>
              <a:t> = 6 A </a:t>
            </a:r>
          </a:p>
        </p:txBody>
      </p:sp>
      <p:sp>
        <p:nvSpPr>
          <p:cNvPr id="493653" name="Rectangle 85"/>
          <p:cNvSpPr>
            <a:spLocks noChangeArrowheads="1"/>
          </p:cNvSpPr>
          <p:nvPr/>
        </p:nvSpPr>
        <p:spPr bwMode="auto">
          <a:xfrm>
            <a:off x="5386388" y="5043488"/>
            <a:ext cx="3502025" cy="519112"/>
          </a:xfrm>
          <a:prstGeom prst="rect">
            <a:avLst/>
          </a:prstGeom>
          <a:noFill/>
          <a:ln w="15875" algn="ctr">
            <a:noFill/>
            <a:miter lim="800000"/>
            <a:headEnd/>
            <a:tailEnd/>
          </a:ln>
        </p:spPr>
        <p:txBody>
          <a:bodyPr wrap="none" anchor="ctr">
            <a:spAutoFit/>
          </a:bodyPr>
          <a:lstStyle/>
          <a:p>
            <a:pPr algn="l"/>
            <a:r>
              <a:rPr lang="en-US">
                <a:solidFill>
                  <a:srgbClr val="FF0000"/>
                </a:solidFill>
                <a:latin typeface="Times New Roman" pitchFamily="18" charset="0"/>
              </a:rPr>
              <a:t>I</a:t>
            </a:r>
            <a:r>
              <a:rPr lang="en-US" baseline="-25000">
                <a:solidFill>
                  <a:srgbClr val="FF0000"/>
                </a:solidFill>
              </a:rPr>
              <a:t>B</a:t>
            </a:r>
            <a:r>
              <a:rPr lang="en-US">
                <a:solidFill>
                  <a:srgbClr val="FF0000"/>
                </a:solidFill>
              </a:rPr>
              <a:t> =</a:t>
            </a:r>
            <a:r>
              <a:rPr lang="en-US">
                <a:solidFill>
                  <a:srgbClr val="000000"/>
                </a:solidFill>
              </a:rPr>
              <a:t> 12 V / 2 </a:t>
            </a:r>
            <a:r>
              <a:rPr lang="en-US">
                <a:solidFill>
                  <a:srgbClr val="000000"/>
                </a:solidFill>
                <a:latin typeface="Symbol" pitchFamily="18" charset="2"/>
              </a:rPr>
              <a:t>W</a:t>
            </a:r>
            <a:r>
              <a:rPr lang="en-US">
                <a:solidFill>
                  <a:srgbClr val="000000"/>
                </a:solidFill>
              </a:rPr>
              <a:t> = 6 A </a:t>
            </a:r>
          </a:p>
        </p:txBody>
      </p:sp>
      <p:sp>
        <p:nvSpPr>
          <p:cNvPr id="493654" name="Rectangle 86"/>
          <p:cNvSpPr>
            <a:spLocks noChangeArrowheads="1"/>
          </p:cNvSpPr>
          <p:nvPr/>
        </p:nvSpPr>
        <p:spPr bwMode="auto">
          <a:xfrm>
            <a:off x="4953000" y="5740400"/>
            <a:ext cx="3522663" cy="519113"/>
          </a:xfrm>
          <a:prstGeom prst="rect">
            <a:avLst/>
          </a:prstGeom>
          <a:noFill/>
          <a:ln w="15875" algn="ctr">
            <a:noFill/>
            <a:miter lim="800000"/>
            <a:headEnd/>
            <a:tailEnd/>
          </a:ln>
        </p:spPr>
        <p:txBody>
          <a:bodyPr wrap="none" anchor="ctr">
            <a:spAutoFit/>
          </a:bodyPr>
          <a:lstStyle/>
          <a:p>
            <a:pPr algn="l"/>
            <a:r>
              <a:rPr lang="en-US">
                <a:solidFill>
                  <a:srgbClr val="FF0000"/>
                </a:solidFill>
                <a:latin typeface="Times New Roman" pitchFamily="18" charset="0"/>
              </a:rPr>
              <a:t>I</a:t>
            </a:r>
            <a:r>
              <a:rPr lang="en-US" baseline="-25000">
                <a:solidFill>
                  <a:srgbClr val="FF0000"/>
                </a:solidFill>
              </a:rPr>
              <a:t>BATT</a:t>
            </a:r>
            <a:r>
              <a:rPr lang="en-US">
                <a:solidFill>
                  <a:srgbClr val="FF0000"/>
                </a:solidFill>
              </a:rPr>
              <a:t> =</a:t>
            </a:r>
            <a:r>
              <a:rPr lang="en-US">
                <a:solidFill>
                  <a:srgbClr val="000000"/>
                </a:solidFill>
              </a:rPr>
              <a:t> </a:t>
            </a:r>
            <a:r>
              <a:rPr lang="en-US">
                <a:solidFill>
                  <a:srgbClr val="000000"/>
                </a:solidFill>
                <a:latin typeface="Times New Roman" pitchFamily="18" charset="0"/>
              </a:rPr>
              <a:t>I</a:t>
            </a:r>
            <a:r>
              <a:rPr lang="en-US" baseline="-25000">
                <a:solidFill>
                  <a:srgbClr val="000000"/>
                </a:solidFill>
              </a:rPr>
              <a:t>A</a:t>
            </a:r>
            <a:r>
              <a:rPr lang="en-US">
                <a:solidFill>
                  <a:srgbClr val="000000"/>
                </a:solidFill>
              </a:rPr>
              <a:t> + </a:t>
            </a:r>
            <a:r>
              <a:rPr lang="en-US">
                <a:solidFill>
                  <a:srgbClr val="000000"/>
                </a:solidFill>
                <a:latin typeface="Times New Roman" pitchFamily="18" charset="0"/>
              </a:rPr>
              <a:t>I</a:t>
            </a:r>
            <a:r>
              <a:rPr lang="en-US" baseline="-25000">
                <a:solidFill>
                  <a:srgbClr val="000000"/>
                </a:solidFill>
              </a:rPr>
              <a:t>B</a:t>
            </a:r>
            <a:r>
              <a:rPr lang="en-US">
                <a:solidFill>
                  <a:srgbClr val="000000"/>
                </a:solidFill>
              </a:rPr>
              <a:t> = 12 A </a:t>
            </a:r>
          </a:p>
        </p:txBody>
      </p:sp>
      <p:sp>
        <p:nvSpPr>
          <p:cNvPr id="493655" name="Text Box 87"/>
          <p:cNvSpPr txBox="1">
            <a:spLocks noChangeArrowheads="1"/>
          </p:cNvSpPr>
          <p:nvPr/>
        </p:nvSpPr>
        <p:spPr bwMode="auto">
          <a:xfrm>
            <a:off x="1944688" y="944563"/>
            <a:ext cx="874712" cy="396875"/>
          </a:xfrm>
          <a:prstGeom prst="rect">
            <a:avLst/>
          </a:prstGeom>
          <a:noFill/>
          <a:ln w="9525">
            <a:noFill/>
            <a:miter lim="800000"/>
            <a:headEnd/>
            <a:tailEnd/>
          </a:ln>
        </p:spPr>
        <p:txBody>
          <a:bodyPr wrap="none">
            <a:spAutoFit/>
          </a:bodyPr>
          <a:lstStyle/>
          <a:p>
            <a:pPr algn="l"/>
            <a:r>
              <a:rPr lang="en-US" sz="2000">
                <a:solidFill>
                  <a:srgbClr val="000000"/>
                </a:solidFill>
              </a:rPr>
              <a:t>“12 V”</a:t>
            </a:r>
          </a:p>
        </p:txBody>
      </p:sp>
      <p:sp>
        <p:nvSpPr>
          <p:cNvPr id="493656" name="Text Box 88"/>
          <p:cNvSpPr txBox="1">
            <a:spLocks noChangeArrowheads="1"/>
          </p:cNvSpPr>
          <p:nvPr/>
        </p:nvSpPr>
        <p:spPr bwMode="auto">
          <a:xfrm>
            <a:off x="2001838" y="3730625"/>
            <a:ext cx="733425" cy="396875"/>
          </a:xfrm>
          <a:prstGeom prst="rect">
            <a:avLst/>
          </a:prstGeom>
          <a:noFill/>
          <a:ln w="9525">
            <a:noFill/>
            <a:miter lim="800000"/>
            <a:headEnd/>
            <a:tailEnd/>
          </a:ln>
        </p:spPr>
        <p:txBody>
          <a:bodyPr wrap="none">
            <a:spAutoFit/>
          </a:bodyPr>
          <a:lstStyle/>
          <a:p>
            <a:pPr algn="l"/>
            <a:r>
              <a:rPr lang="en-US" sz="2000">
                <a:solidFill>
                  <a:srgbClr val="000000"/>
                </a:solidFill>
              </a:rPr>
              <a:t>“0 V”</a:t>
            </a:r>
          </a:p>
        </p:txBody>
      </p:sp>
      <p:sp>
        <p:nvSpPr>
          <p:cNvPr id="493657" name="Text Box 89"/>
          <p:cNvSpPr txBox="1">
            <a:spLocks noChangeArrowheads="1"/>
          </p:cNvSpPr>
          <p:nvPr/>
        </p:nvSpPr>
        <p:spPr bwMode="auto">
          <a:xfrm>
            <a:off x="3279775" y="2425700"/>
            <a:ext cx="733425" cy="396875"/>
          </a:xfrm>
          <a:prstGeom prst="rect">
            <a:avLst/>
          </a:prstGeom>
          <a:noFill/>
          <a:ln w="9525">
            <a:noFill/>
            <a:miter lim="800000"/>
            <a:headEnd/>
            <a:tailEnd/>
          </a:ln>
        </p:spPr>
        <p:txBody>
          <a:bodyPr wrap="none">
            <a:spAutoFit/>
          </a:bodyPr>
          <a:lstStyle/>
          <a:p>
            <a:pPr algn="l"/>
            <a:r>
              <a:rPr lang="en-US" sz="2000">
                <a:solidFill>
                  <a:srgbClr val="000000"/>
                </a:solidFill>
              </a:rPr>
              <a:t>“6 V”</a:t>
            </a:r>
          </a:p>
        </p:txBody>
      </p:sp>
      <p:sp>
        <p:nvSpPr>
          <p:cNvPr id="493658" name="Text Box 90"/>
          <p:cNvSpPr txBox="1">
            <a:spLocks noChangeArrowheads="1"/>
          </p:cNvSpPr>
          <p:nvPr/>
        </p:nvSpPr>
        <p:spPr bwMode="auto">
          <a:xfrm>
            <a:off x="6502400" y="944563"/>
            <a:ext cx="874713" cy="396875"/>
          </a:xfrm>
          <a:prstGeom prst="rect">
            <a:avLst/>
          </a:prstGeom>
          <a:noFill/>
          <a:ln w="9525">
            <a:noFill/>
            <a:miter lim="800000"/>
            <a:headEnd/>
            <a:tailEnd/>
          </a:ln>
        </p:spPr>
        <p:txBody>
          <a:bodyPr wrap="none">
            <a:spAutoFit/>
          </a:bodyPr>
          <a:lstStyle/>
          <a:p>
            <a:pPr algn="l"/>
            <a:r>
              <a:rPr lang="en-US" sz="2000">
                <a:solidFill>
                  <a:srgbClr val="000000"/>
                </a:solidFill>
              </a:rPr>
              <a:t>“12 V”</a:t>
            </a:r>
          </a:p>
        </p:txBody>
      </p:sp>
      <p:sp>
        <p:nvSpPr>
          <p:cNvPr id="493659" name="Text Box 91"/>
          <p:cNvSpPr txBox="1">
            <a:spLocks noChangeArrowheads="1"/>
          </p:cNvSpPr>
          <p:nvPr/>
        </p:nvSpPr>
        <p:spPr bwMode="auto">
          <a:xfrm>
            <a:off x="6096000" y="3730625"/>
            <a:ext cx="733425" cy="396875"/>
          </a:xfrm>
          <a:prstGeom prst="rect">
            <a:avLst/>
          </a:prstGeom>
          <a:noFill/>
          <a:ln w="9525">
            <a:noFill/>
            <a:miter lim="800000"/>
            <a:headEnd/>
            <a:tailEnd/>
          </a:ln>
        </p:spPr>
        <p:txBody>
          <a:bodyPr wrap="none">
            <a:spAutoFit/>
          </a:bodyPr>
          <a:lstStyle/>
          <a:p>
            <a:pPr algn="l"/>
            <a:r>
              <a:rPr lang="en-US" sz="2000" dirty="0">
                <a:solidFill>
                  <a:srgbClr val="000000"/>
                </a:solidFill>
              </a:rPr>
              <a:t>“0 V”</a:t>
            </a:r>
          </a:p>
        </p:txBody>
      </p:sp>
      <p:grpSp>
        <p:nvGrpSpPr>
          <p:cNvPr id="88" name="Group 87"/>
          <p:cNvGrpSpPr/>
          <p:nvPr/>
        </p:nvGrpSpPr>
        <p:grpSpPr>
          <a:xfrm flipV="1">
            <a:off x="6175375" y="2095500"/>
            <a:ext cx="165100" cy="895350"/>
            <a:chOff x="6175375" y="2374900"/>
            <a:chExt cx="165100" cy="895350"/>
          </a:xfrm>
        </p:grpSpPr>
        <p:sp>
          <p:nvSpPr>
            <p:cNvPr id="86" name="Freeform 43"/>
            <p:cNvSpPr>
              <a:spLocks/>
            </p:cNvSpPr>
            <p:nvPr/>
          </p:nvSpPr>
          <p:spPr bwMode="auto">
            <a:xfrm>
              <a:off x="6175375" y="2374900"/>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sp>
          <p:nvSpPr>
            <p:cNvPr id="87" name="Freeform 43"/>
            <p:cNvSpPr>
              <a:spLocks/>
            </p:cNvSpPr>
            <p:nvPr/>
          </p:nvSpPr>
          <p:spPr bwMode="auto">
            <a:xfrm>
              <a:off x="6340475" y="2374900"/>
              <a:ext cx="0" cy="895350"/>
            </a:xfrm>
            <a:custGeom>
              <a:avLst/>
              <a:gdLst>
                <a:gd name="T0" fmla="*/ 0 w 1"/>
                <a:gd name="T1" fmla="*/ 0 h 933"/>
                <a:gd name="T2" fmla="*/ 0 w 1"/>
                <a:gd name="T3" fmla="*/ 2147483647 h 933"/>
                <a:gd name="T4" fmla="*/ 0 60000 65536"/>
                <a:gd name="T5" fmla="*/ 0 60000 65536"/>
                <a:gd name="T6" fmla="*/ 0 w 1"/>
                <a:gd name="T7" fmla="*/ 0 h 933"/>
                <a:gd name="T8" fmla="*/ 0 w 1"/>
                <a:gd name="T9" fmla="*/ 933 h 933"/>
              </a:gdLst>
              <a:ahLst/>
              <a:cxnLst>
                <a:cxn ang="T4">
                  <a:pos x="T0" y="T1"/>
                </a:cxn>
                <a:cxn ang="T5">
                  <a:pos x="T2" y="T3"/>
                </a:cxn>
              </a:cxnLst>
              <a:rect l="T6" t="T7" r="T8" b="T9"/>
              <a:pathLst>
                <a:path w="1" h="933">
                  <a:moveTo>
                    <a:pt x="1" y="0"/>
                  </a:moveTo>
                  <a:lnTo>
                    <a:pt x="0" y="933"/>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grpSp>
      <p:graphicFrame>
        <p:nvGraphicFramePr>
          <p:cNvPr id="89" name="Object 88"/>
          <p:cNvGraphicFramePr>
            <a:graphicFrameLocks noChangeAspect="1"/>
          </p:cNvGraphicFramePr>
          <p:nvPr>
            <p:extLst>
              <p:ext uri="{D42A27DB-BD31-4B8C-83A1-F6EECF244321}">
                <p14:modId xmlns:p14="http://schemas.microsoft.com/office/powerpoint/2010/main" val="2265741287"/>
              </p:ext>
            </p:extLst>
          </p:nvPr>
        </p:nvGraphicFramePr>
        <p:xfrm>
          <a:off x="368300" y="282575"/>
          <a:ext cx="1143000" cy="838200"/>
        </p:xfrm>
        <a:graphic>
          <a:graphicData uri="http://schemas.openxmlformats.org/presentationml/2006/ole">
            <mc:AlternateContent xmlns:mc="http://schemas.openxmlformats.org/markup-compatibility/2006">
              <mc:Choice xmlns:v="urn:schemas-microsoft-com:vml" Requires="v">
                <p:oleObj spid="_x0000_s35859" name="Equation" r:id="rId3" imgW="1143000" imgH="838200" progId="Equation.3">
                  <p:embed/>
                </p:oleObj>
              </mc:Choice>
              <mc:Fallback>
                <p:oleObj name="Equation" r:id="rId3" imgW="11430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282575"/>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498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3573"/>
                                        </p:tgtEl>
                                        <p:attrNameLst>
                                          <p:attrName>style.visibility</p:attrName>
                                        </p:attrNameLst>
                                      </p:cBhvr>
                                      <p:to>
                                        <p:strVal val="visible"/>
                                      </p:to>
                                    </p:set>
                                    <p:animEffect transition="in" filter="fade">
                                      <p:cBhvr>
                                        <p:cTn id="17" dur="2000"/>
                                        <p:tgtEl>
                                          <p:spTgt spid="49357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93598"/>
                                        </p:tgtEl>
                                        <p:attrNameLst>
                                          <p:attrName>style.visibility</p:attrName>
                                        </p:attrNameLst>
                                      </p:cBhvr>
                                      <p:to>
                                        <p:strVal val="visible"/>
                                      </p:to>
                                    </p:set>
                                    <p:animEffect transition="in" filter="fade">
                                      <p:cBhvr>
                                        <p:cTn id="22" dur="1000"/>
                                        <p:tgtEl>
                                          <p:spTgt spid="493598"/>
                                        </p:tgtEl>
                                      </p:cBhvr>
                                    </p:animEffect>
                                    <p:anim calcmode="lin" valueType="num">
                                      <p:cBhvr>
                                        <p:cTn id="23" dur="1000" fill="hold"/>
                                        <p:tgtEl>
                                          <p:spTgt spid="493598"/>
                                        </p:tgtEl>
                                        <p:attrNameLst>
                                          <p:attrName>ppt_x</p:attrName>
                                        </p:attrNameLst>
                                      </p:cBhvr>
                                      <p:tavLst>
                                        <p:tav tm="0">
                                          <p:val>
                                            <p:strVal val="#ppt_x"/>
                                          </p:val>
                                        </p:tav>
                                        <p:tav tm="100000">
                                          <p:val>
                                            <p:strVal val="#ppt_x"/>
                                          </p:val>
                                        </p:tav>
                                      </p:tavLst>
                                    </p:anim>
                                    <p:anim calcmode="lin" valueType="num">
                                      <p:cBhvr>
                                        <p:cTn id="24" dur="1000" fill="hold"/>
                                        <p:tgtEl>
                                          <p:spTgt spid="49359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93597"/>
                                        </p:tgtEl>
                                        <p:attrNameLst>
                                          <p:attrName>style.visibility</p:attrName>
                                        </p:attrNameLst>
                                      </p:cBhvr>
                                      <p:to>
                                        <p:strVal val="visible"/>
                                      </p:to>
                                    </p:set>
                                    <p:animEffect transition="in" filter="fade">
                                      <p:cBhvr>
                                        <p:cTn id="27" dur="1000"/>
                                        <p:tgtEl>
                                          <p:spTgt spid="493597"/>
                                        </p:tgtEl>
                                      </p:cBhvr>
                                    </p:animEffect>
                                    <p:anim calcmode="lin" valueType="num">
                                      <p:cBhvr>
                                        <p:cTn id="28" dur="1000" fill="hold"/>
                                        <p:tgtEl>
                                          <p:spTgt spid="493597"/>
                                        </p:tgtEl>
                                        <p:attrNameLst>
                                          <p:attrName>ppt_x</p:attrName>
                                        </p:attrNameLst>
                                      </p:cBhvr>
                                      <p:tavLst>
                                        <p:tav tm="0">
                                          <p:val>
                                            <p:strVal val="#ppt_x"/>
                                          </p:val>
                                        </p:tav>
                                        <p:tav tm="100000">
                                          <p:val>
                                            <p:strVal val="#ppt_x"/>
                                          </p:val>
                                        </p:tav>
                                      </p:tavLst>
                                    </p:anim>
                                    <p:anim calcmode="lin" valueType="num">
                                      <p:cBhvr>
                                        <p:cTn id="29" dur="1000" fill="hold"/>
                                        <p:tgtEl>
                                          <p:spTgt spid="49359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93585"/>
                                        </p:tgtEl>
                                        <p:attrNameLst>
                                          <p:attrName>style.visibility</p:attrName>
                                        </p:attrNameLst>
                                      </p:cBhvr>
                                      <p:to>
                                        <p:strVal val="visible"/>
                                      </p:to>
                                    </p:set>
                                    <p:animEffect transition="in" filter="fade">
                                      <p:cBhvr>
                                        <p:cTn id="34" dur="1000"/>
                                        <p:tgtEl>
                                          <p:spTgt spid="493585"/>
                                        </p:tgtEl>
                                      </p:cBhvr>
                                    </p:animEffect>
                                    <p:anim calcmode="lin" valueType="num">
                                      <p:cBhvr>
                                        <p:cTn id="35" dur="1000" fill="hold"/>
                                        <p:tgtEl>
                                          <p:spTgt spid="493585"/>
                                        </p:tgtEl>
                                        <p:attrNameLst>
                                          <p:attrName>ppt_x</p:attrName>
                                        </p:attrNameLst>
                                      </p:cBhvr>
                                      <p:tavLst>
                                        <p:tav tm="0">
                                          <p:val>
                                            <p:strVal val="#ppt_x"/>
                                          </p:val>
                                        </p:tav>
                                        <p:tav tm="100000">
                                          <p:val>
                                            <p:strVal val="#ppt_x"/>
                                          </p:val>
                                        </p:tav>
                                      </p:tavLst>
                                    </p:anim>
                                    <p:anim calcmode="lin" valueType="num">
                                      <p:cBhvr>
                                        <p:cTn id="36" dur="1000" fill="hold"/>
                                        <p:tgtEl>
                                          <p:spTgt spid="49358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93655"/>
                                        </p:tgtEl>
                                        <p:attrNameLst>
                                          <p:attrName>style.visibility</p:attrName>
                                        </p:attrNameLst>
                                      </p:cBhvr>
                                      <p:to>
                                        <p:strVal val="visible"/>
                                      </p:to>
                                    </p:set>
                                    <p:animEffect transition="in" filter="fade">
                                      <p:cBhvr>
                                        <p:cTn id="41" dur="1000"/>
                                        <p:tgtEl>
                                          <p:spTgt spid="493655"/>
                                        </p:tgtEl>
                                      </p:cBhvr>
                                    </p:animEffect>
                                    <p:anim calcmode="lin" valueType="num">
                                      <p:cBhvr>
                                        <p:cTn id="42" dur="1000" fill="hold"/>
                                        <p:tgtEl>
                                          <p:spTgt spid="493655"/>
                                        </p:tgtEl>
                                        <p:attrNameLst>
                                          <p:attrName>ppt_x</p:attrName>
                                        </p:attrNameLst>
                                      </p:cBhvr>
                                      <p:tavLst>
                                        <p:tav tm="0">
                                          <p:val>
                                            <p:strVal val="#ppt_x"/>
                                          </p:val>
                                        </p:tav>
                                        <p:tav tm="100000">
                                          <p:val>
                                            <p:strVal val="#ppt_x"/>
                                          </p:val>
                                        </p:tav>
                                      </p:tavLst>
                                    </p:anim>
                                    <p:anim calcmode="lin" valueType="num">
                                      <p:cBhvr>
                                        <p:cTn id="43" dur="1000" fill="hold"/>
                                        <p:tgtEl>
                                          <p:spTgt spid="49365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93656"/>
                                        </p:tgtEl>
                                        <p:attrNameLst>
                                          <p:attrName>style.visibility</p:attrName>
                                        </p:attrNameLst>
                                      </p:cBhvr>
                                      <p:to>
                                        <p:strVal val="visible"/>
                                      </p:to>
                                    </p:set>
                                    <p:animEffect transition="in" filter="fade">
                                      <p:cBhvr>
                                        <p:cTn id="48" dur="1000"/>
                                        <p:tgtEl>
                                          <p:spTgt spid="493656"/>
                                        </p:tgtEl>
                                      </p:cBhvr>
                                    </p:animEffect>
                                    <p:anim calcmode="lin" valueType="num">
                                      <p:cBhvr>
                                        <p:cTn id="49" dur="1000" fill="hold"/>
                                        <p:tgtEl>
                                          <p:spTgt spid="493656"/>
                                        </p:tgtEl>
                                        <p:attrNameLst>
                                          <p:attrName>ppt_x</p:attrName>
                                        </p:attrNameLst>
                                      </p:cBhvr>
                                      <p:tavLst>
                                        <p:tav tm="0">
                                          <p:val>
                                            <p:strVal val="#ppt_x"/>
                                          </p:val>
                                        </p:tav>
                                        <p:tav tm="100000">
                                          <p:val>
                                            <p:strVal val="#ppt_x"/>
                                          </p:val>
                                        </p:tav>
                                      </p:tavLst>
                                    </p:anim>
                                    <p:anim calcmode="lin" valueType="num">
                                      <p:cBhvr>
                                        <p:cTn id="50" dur="1000" fill="hold"/>
                                        <p:tgtEl>
                                          <p:spTgt spid="49365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493657"/>
                                        </p:tgtEl>
                                        <p:attrNameLst>
                                          <p:attrName>style.visibility</p:attrName>
                                        </p:attrNameLst>
                                      </p:cBhvr>
                                      <p:to>
                                        <p:strVal val="visible"/>
                                      </p:to>
                                    </p:set>
                                    <p:anim calcmode="lin" valueType="num">
                                      <p:cBhvr>
                                        <p:cTn id="55" dur="1000" fill="hold"/>
                                        <p:tgtEl>
                                          <p:spTgt spid="493657"/>
                                        </p:tgtEl>
                                        <p:attrNameLst>
                                          <p:attrName>ppt_x</p:attrName>
                                        </p:attrNameLst>
                                      </p:cBhvr>
                                      <p:tavLst>
                                        <p:tav tm="0">
                                          <p:val>
                                            <p:strVal val="#ppt_x-.2"/>
                                          </p:val>
                                        </p:tav>
                                        <p:tav tm="100000">
                                          <p:val>
                                            <p:strVal val="#ppt_x"/>
                                          </p:val>
                                        </p:tav>
                                      </p:tavLst>
                                    </p:anim>
                                    <p:anim calcmode="lin" valueType="num">
                                      <p:cBhvr>
                                        <p:cTn id="56" dur="1000" fill="hold"/>
                                        <p:tgtEl>
                                          <p:spTgt spid="49365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493657"/>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wheel(1)">
                                      <p:cBhvr>
                                        <p:cTn id="62" dur="20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39" presetClass="entr" presetSubtype="0" accel="100000" fill="hold" grpId="0" nodeType="clickEffect">
                                  <p:stCondLst>
                                    <p:cond delay="0"/>
                                  </p:stCondLst>
                                  <p:childTnLst>
                                    <p:set>
                                      <p:cBhvr>
                                        <p:cTn id="66" dur="1" fill="hold">
                                          <p:stCondLst>
                                            <p:cond delay="0"/>
                                          </p:stCondLst>
                                        </p:cTn>
                                        <p:tgtEl>
                                          <p:spTgt spid="493648"/>
                                        </p:tgtEl>
                                        <p:attrNameLst>
                                          <p:attrName>style.visibility</p:attrName>
                                        </p:attrNameLst>
                                      </p:cBhvr>
                                      <p:to>
                                        <p:strVal val="visible"/>
                                      </p:to>
                                    </p:set>
                                    <p:anim calcmode="lin" valueType="num">
                                      <p:cBhvr>
                                        <p:cTn id="67" dur="500" fill="hold"/>
                                        <p:tgtEl>
                                          <p:spTgt spid="493648"/>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493648"/>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493648"/>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49364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9" presetClass="entr" presetSubtype="0" accel="100000" fill="hold" grpId="0" nodeType="clickEffect">
                                  <p:stCondLst>
                                    <p:cond delay="0"/>
                                  </p:stCondLst>
                                  <p:childTnLst>
                                    <p:set>
                                      <p:cBhvr>
                                        <p:cTn id="74" dur="1" fill="hold">
                                          <p:stCondLst>
                                            <p:cond delay="0"/>
                                          </p:stCondLst>
                                        </p:cTn>
                                        <p:tgtEl>
                                          <p:spTgt spid="493649"/>
                                        </p:tgtEl>
                                        <p:attrNameLst>
                                          <p:attrName>style.visibility</p:attrName>
                                        </p:attrNameLst>
                                      </p:cBhvr>
                                      <p:to>
                                        <p:strVal val="visible"/>
                                      </p:to>
                                    </p:set>
                                    <p:anim calcmode="lin" valueType="num">
                                      <p:cBhvr>
                                        <p:cTn id="75" dur="500" fill="hold"/>
                                        <p:tgtEl>
                                          <p:spTgt spid="493649"/>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493649"/>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493649"/>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493649"/>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9" presetClass="entr" presetSubtype="0" accel="100000" fill="hold" grpId="0" nodeType="clickEffect">
                                  <p:stCondLst>
                                    <p:cond delay="0"/>
                                  </p:stCondLst>
                                  <p:childTnLst>
                                    <p:set>
                                      <p:cBhvr>
                                        <p:cTn id="82" dur="1" fill="hold">
                                          <p:stCondLst>
                                            <p:cond delay="0"/>
                                          </p:stCondLst>
                                        </p:cTn>
                                        <p:tgtEl>
                                          <p:spTgt spid="493650"/>
                                        </p:tgtEl>
                                        <p:attrNameLst>
                                          <p:attrName>style.visibility</p:attrName>
                                        </p:attrNameLst>
                                      </p:cBhvr>
                                      <p:to>
                                        <p:strVal val="visible"/>
                                      </p:to>
                                    </p:set>
                                    <p:anim calcmode="lin" valueType="num">
                                      <p:cBhvr>
                                        <p:cTn id="83" dur="500" fill="hold"/>
                                        <p:tgtEl>
                                          <p:spTgt spid="493650"/>
                                        </p:tgtEl>
                                        <p:attrNameLst>
                                          <p:attrName>ppt_h</p:attrName>
                                        </p:attrNameLst>
                                      </p:cBhvr>
                                      <p:tavLst>
                                        <p:tav tm="0">
                                          <p:val>
                                            <p:strVal val="#ppt_h/20"/>
                                          </p:val>
                                        </p:tav>
                                        <p:tav tm="50000">
                                          <p:val>
                                            <p:strVal val="#ppt_h/20"/>
                                          </p:val>
                                        </p:tav>
                                        <p:tav tm="100000">
                                          <p:val>
                                            <p:strVal val="#ppt_h"/>
                                          </p:val>
                                        </p:tav>
                                      </p:tavLst>
                                    </p:anim>
                                    <p:anim calcmode="lin" valueType="num">
                                      <p:cBhvr>
                                        <p:cTn id="84" dur="500" fill="hold"/>
                                        <p:tgtEl>
                                          <p:spTgt spid="493650"/>
                                        </p:tgtEl>
                                        <p:attrNameLst>
                                          <p:attrName>ppt_w</p:attrName>
                                        </p:attrNameLst>
                                      </p:cBhvr>
                                      <p:tavLst>
                                        <p:tav tm="0">
                                          <p:val>
                                            <p:strVal val="#ppt_w+.3"/>
                                          </p:val>
                                        </p:tav>
                                        <p:tav tm="50000">
                                          <p:val>
                                            <p:strVal val="#ppt_w+.3"/>
                                          </p:val>
                                        </p:tav>
                                        <p:tav tm="100000">
                                          <p:val>
                                            <p:strVal val="#ppt_w"/>
                                          </p:val>
                                        </p:tav>
                                      </p:tavLst>
                                    </p:anim>
                                    <p:anim calcmode="lin" valueType="num">
                                      <p:cBhvr>
                                        <p:cTn id="85" dur="500" fill="hold"/>
                                        <p:tgtEl>
                                          <p:spTgt spid="493650"/>
                                        </p:tgtEl>
                                        <p:attrNameLst>
                                          <p:attrName>ppt_x</p:attrName>
                                        </p:attrNameLst>
                                      </p:cBhvr>
                                      <p:tavLst>
                                        <p:tav tm="0">
                                          <p:val>
                                            <p:strVal val="#ppt_x-.3"/>
                                          </p:val>
                                        </p:tav>
                                        <p:tav tm="50000">
                                          <p:val>
                                            <p:strVal val="#ppt_x"/>
                                          </p:val>
                                        </p:tav>
                                        <p:tav tm="100000">
                                          <p:val>
                                            <p:strVal val="#ppt_x"/>
                                          </p:val>
                                        </p:tav>
                                      </p:tavLst>
                                    </p:anim>
                                    <p:anim calcmode="lin" valueType="num">
                                      <p:cBhvr>
                                        <p:cTn id="86" dur="500" fill="hold"/>
                                        <p:tgtEl>
                                          <p:spTgt spid="49365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4" presetClass="entr" presetSubtype="0" fill="hold" nodeType="clickEffect">
                                  <p:stCondLst>
                                    <p:cond delay="0"/>
                                  </p:stCondLst>
                                  <p:childTnLst>
                                    <p:set>
                                      <p:cBhvr>
                                        <p:cTn id="90" dur="1" fill="hold">
                                          <p:stCondLst>
                                            <p:cond delay="0"/>
                                          </p:stCondLst>
                                        </p:cTn>
                                        <p:tgtEl>
                                          <p:spTgt spid="4"/>
                                        </p:tgtEl>
                                        <p:attrNameLst>
                                          <p:attrName>style.visibility</p:attrName>
                                        </p:attrNameLst>
                                      </p:cBhvr>
                                      <p:to>
                                        <p:strVal val="visible"/>
                                      </p:to>
                                    </p:set>
                                    <p:anim from="(-#ppt_w/2)" to="(#ppt_x)" calcmode="lin" valueType="num">
                                      <p:cBhvr>
                                        <p:cTn id="91" dur="600" fill="hold">
                                          <p:stCondLst>
                                            <p:cond delay="0"/>
                                          </p:stCondLst>
                                        </p:cTn>
                                        <p:tgtEl>
                                          <p:spTgt spid="4"/>
                                        </p:tgtEl>
                                        <p:attrNameLst>
                                          <p:attrName>ppt_x</p:attrName>
                                        </p:attrNameLst>
                                      </p:cBhvr>
                                    </p:anim>
                                    <p:anim from="0" to="-1.0" calcmode="lin" valueType="num">
                                      <p:cBhvr>
                                        <p:cTn id="92" dur="200" decel="50000" autoRev="1" fill="hold">
                                          <p:stCondLst>
                                            <p:cond delay="600"/>
                                          </p:stCondLst>
                                        </p:cTn>
                                        <p:tgtEl>
                                          <p:spTgt spid="4"/>
                                        </p:tgtEl>
                                        <p:attrNameLst>
                                          <p:attrName>xshear</p:attrName>
                                        </p:attrNameLst>
                                      </p:cBhvr>
                                    </p:anim>
                                    <p:animScale>
                                      <p:cBhvr>
                                        <p:cTn id="93" dur="200" decel="100000" autoRev="1" fill="hold">
                                          <p:stCondLst>
                                            <p:cond delay="600"/>
                                          </p:stCondLst>
                                        </p:cTn>
                                        <p:tgtEl>
                                          <p:spTgt spid="4"/>
                                        </p:tgtEl>
                                      </p:cBhvr>
                                      <p:from x="100000" y="100000"/>
                                      <p:to x="80000" y="100000"/>
                                    </p:animScale>
                                    <p:anim by="(#ppt_h/3+#ppt_w*0.1)" calcmode="lin" valueType="num">
                                      <p:cBhvr additive="sum">
                                        <p:cTn id="94" dur="200" decel="100000" autoRev="1" fill="hold">
                                          <p:stCondLst>
                                            <p:cond delay="600"/>
                                          </p:stCondLst>
                                        </p:cTn>
                                        <p:tgtEl>
                                          <p:spTgt spid="4"/>
                                        </p:tgtEl>
                                        <p:attrNameLst>
                                          <p:attrName>ppt_x</p:attrName>
                                        </p:attrNameLst>
                                      </p:cBhvr>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2000"/>
                                        <p:tgtEl>
                                          <p:spTgt spid="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2000"/>
                                        <p:tgtEl>
                                          <p:spTgt spid="10"/>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93611"/>
                                        </p:tgtEl>
                                        <p:attrNameLst>
                                          <p:attrName>style.visibility</p:attrName>
                                        </p:attrNameLst>
                                      </p:cBhvr>
                                      <p:to>
                                        <p:strVal val="visible"/>
                                      </p:to>
                                    </p:set>
                                    <p:animEffect transition="in" filter="fade">
                                      <p:cBhvr>
                                        <p:cTn id="109" dur="1000"/>
                                        <p:tgtEl>
                                          <p:spTgt spid="493611"/>
                                        </p:tgtEl>
                                      </p:cBhvr>
                                    </p:animEffect>
                                    <p:anim calcmode="lin" valueType="num">
                                      <p:cBhvr>
                                        <p:cTn id="110" dur="1000" fill="hold"/>
                                        <p:tgtEl>
                                          <p:spTgt spid="493611"/>
                                        </p:tgtEl>
                                        <p:attrNameLst>
                                          <p:attrName>ppt_x</p:attrName>
                                        </p:attrNameLst>
                                      </p:cBhvr>
                                      <p:tavLst>
                                        <p:tav tm="0">
                                          <p:val>
                                            <p:strVal val="#ppt_x"/>
                                          </p:val>
                                        </p:tav>
                                        <p:tav tm="100000">
                                          <p:val>
                                            <p:strVal val="#ppt_x"/>
                                          </p:val>
                                        </p:tav>
                                      </p:tavLst>
                                    </p:anim>
                                    <p:anim calcmode="lin" valueType="num">
                                      <p:cBhvr>
                                        <p:cTn id="111" dur="1000" fill="hold"/>
                                        <p:tgtEl>
                                          <p:spTgt spid="493611"/>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493610"/>
                                        </p:tgtEl>
                                        <p:attrNameLst>
                                          <p:attrName>style.visibility</p:attrName>
                                        </p:attrNameLst>
                                      </p:cBhvr>
                                      <p:to>
                                        <p:strVal val="visible"/>
                                      </p:to>
                                    </p:set>
                                    <p:animEffect transition="in" filter="fade">
                                      <p:cBhvr>
                                        <p:cTn id="114" dur="1000"/>
                                        <p:tgtEl>
                                          <p:spTgt spid="493610"/>
                                        </p:tgtEl>
                                      </p:cBhvr>
                                    </p:animEffect>
                                    <p:anim calcmode="lin" valueType="num">
                                      <p:cBhvr>
                                        <p:cTn id="115" dur="1000" fill="hold"/>
                                        <p:tgtEl>
                                          <p:spTgt spid="493610"/>
                                        </p:tgtEl>
                                        <p:attrNameLst>
                                          <p:attrName>ppt_x</p:attrName>
                                        </p:attrNameLst>
                                      </p:cBhvr>
                                      <p:tavLst>
                                        <p:tav tm="0">
                                          <p:val>
                                            <p:strVal val="#ppt_x"/>
                                          </p:val>
                                        </p:tav>
                                        <p:tav tm="100000">
                                          <p:val>
                                            <p:strVal val="#ppt_x"/>
                                          </p:val>
                                        </p:tav>
                                      </p:tavLst>
                                    </p:anim>
                                    <p:anim calcmode="lin" valueType="num">
                                      <p:cBhvr>
                                        <p:cTn id="116" dur="1000" fill="hold"/>
                                        <p:tgtEl>
                                          <p:spTgt spid="493610"/>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88"/>
                                        </p:tgtEl>
                                        <p:attrNameLst>
                                          <p:attrName>style.visibility</p:attrName>
                                        </p:attrNameLst>
                                      </p:cBhvr>
                                      <p:to>
                                        <p:strVal val="visible"/>
                                      </p:to>
                                    </p:set>
                                    <p:animEffect transition="in" filter="fade">
                                      <p:cBhvr>
                                        <p:cTn id="121" dur="1000"/>
                                        <p:tgtEl>
                                          <p:spTgt spid="88"/>
                                        </p:tgtEl>
                                      </p:cBhvr>
                                    </p:animEffect>
                                    <p:anim calcmode="lin" valueType="num">
                                      <p:cBhvr>
                                        <p:cTn id="122" dur="1000" fill="hold"/>
                                        <p:tgtEl>
                                          <p:spTgt spid="88"/>
                                        </p:tgtEl>
                                        <p:attrNameLst>
                                          <p:attrName>ppt_x</p:attrName>
                                        </p:attrNameLst>
                                      </p:cBhvr>
                                      <p:tavLst>
                                        <p:tav tm="0">
                                          <p:val>
                                            <p:strVal val="#ppt_x"/>
                                          </p:val>
                                        </p:tav>
                                        <p:tav tm="100000">
                                          <p:val>
                                            <p:strVal val="#ppt_x"/>
                                          </p:val>
                                        </p:tav>
                                      </p:tavLst>
                                    </p:anim>
                                    <p:anim calcmode="lin" valueType="num">
                                      <p:cBhvr>
                                        <p:cTn id="123"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493658"/>
                                        </p:tgtEl>
                                        <p:attrNameLst>
                                          <p:attrName>style.visibility</p:attrName>
                                        </p:attrNameLst>
                                      </p:cBhvr>
                                      <p:to>
                                        <p:strVal val="visible"/>
                                      </p:to>
                                    </p:set>
                                    <p:animEffect transition="in" filter="fade">
                                      <p:cBhvr>
                                        <p:cTn id="128" dur="1000"/>
                                        <p:tgtEl>
                                          <p:spTgt spid="493658"/>
                                        </p:tgtEl>
                                      </p:cBhvr>
                                    </p:animEffect>
                                    <p:anim calcmode="lin" valueType="num">
                                      <p:cBhvr>
                                        <p:cTn id="129" dur="1000" fill="hold"/>
                                        <p:tgtEl>
                                          <p:spTgt spid="493658"/>
                                        </p:tgtEl>
                                        <p:attrNameLst>
                                          <p:attrName>ppt_x</p:attrName>
                                        </p:attrNameLst>
                                      </p:cBhvr>
                                      <p:tavLst>
                                        <p:tav tm="0">
                                          <p:val>
                                            <p:strVal val="#ppt_x"/>
                                          </p:val>
                                        </p:tav>
                                        <p:tav tm="100000">
                                          <p:val>
                                            <p:strVal val="#ppt_x"/>
                                          </p:val>
                                        </p:tav>
                                      </p:tavLst>
                                    </p:anim>
                                    <p:anim calcmode="lin" valueType="num">
                                      <p:cBhvr>
                                        <p:cTn id="130" dur="1000" fill="hold"/>
                                        <p:tgtEl>
                                          <p:spTgt spid="493658"/>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493659"/>
                                        </p:tgtEl>
                                        <p:attrNameLst>
                                          <p:attrName>style.visibility</p:attrName>
                                        </p:attrNameLst>
                                      </p:cBhvr>
                                      <p:to>
                                        <p:strVal val="visible"/>
                                      </p:to>
                                    </p:set>
                                    <p:animEffect transition="in" filter="fade">
                                      <p:cBhvr>
                                        <p:cTn id="135" dur="1000"/>
                                        <p:tgtEl>
                                          <p:spTgt spid="493659"/>
                                        </p:tgtEl>
                                      </p:cBhvr>
                                    </p:animEffect>
                                    <p:anim calcmode="lin" valueType="num">
                                      <p:cBhvr>
                                        <p:cTn id="136" dur="1000" fill="hold"/>
                                        <p:tgtEl>
                                          <p:spTgt spid="493659"/>
                                        </p:tgtEl>
                                        <p:attrNameLst>
                                          <p:attrName>ppt_x</p:attrName>
                                        </p:attrNameLst>
                                      </p:cBhvr>
                                      <p:tavLst>
                                        <p:tav tm="0">
                                          <p:val>
                                            <p:strVal val="#ppt_x"/>
                                          </p:val>
                                        </p:tav>
                                        <p:tav tm="100000">
                                          <p:val>
                                            <p:strVal val="#ppt_x"/>
                                          </p:val>
                                        </p:tav>
                                      </p:tavLst>
                                    </p:anim>
                                    <p:anim calcmode="lin" valueType="num">
                                      <p:cBhvr>
                                        <p:cTn id="137" dur="1000" fill="hold"/>
                                        <p:tgtEl>
                                          <p:spTgt spid="493659"/>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1" presetClass="exit" presetSubtype="1" fill="hold" nodeType="clickEffect">
                                  <p:stCondLst>
                                    <p:cond delay="0"/>
                                  </p:stCondLst>
                                  <p:childTnLst>
                                    <p:animEffect transition="out" filter="wheel(1)">
                                      <p:cBhvr>
                                        <p:cTn id="141" dur="2000"/>
                                        <p:tgtEl>
                                          <p:spTgt spid="89"/>
                                        </p:tgtEl>
                                      </p:cBhvr>
                                    </p:animEffect>
                                    <p:set>
                                      <p:cBhvr>
                                        <p:cTn id="142" dur="1" fill="hold">
                                          <p:stCondLst>
                                            <p:cond delay="1999"/>
                                          </p:stCondLst>
                                        </p:cTn>
                                        <p:tgtEl>
                                          <p:spTgt spid="89"/>
                                        </p:tgtEl>
                                        <p:attrNameLst>
                                          <p:attrName>style.visibility</p:attrName>
                                        </p:attrNameLst>
                                      </p:cBhvr>
                                      <p:to>
                                        <p:strVal val="hidden"/>
                                      </p:to>
                                    </p:set>
                                  </p:childTnLst>
                                </p:cTn>
                              </p:par>
                            </p:childTnLst>
                          </p:cTn>
                        </p:par>
                        <p:par>
                          <p:cTn id="143" fill="hold">
                            <p:stCondLst>
                              <p:cond delay="2000"/>
                            </p:stCondLst>
                            <p:childTnLst>
                              <p:par>
                                <p:cTn id="144" presetID="21" presetClass="entr" presetSubtype="1" fill="hold" nodeType="afterEffect">
                                  <p:stCondLst>
                                    <p:cond delay="0"/>
                                  </p:stCondLst>
                                  <p:childTnLst>
                                    <p:set>
                                      <p:cBhvr>
                                        <p:cTn id="145" dur="1" fill="hold">
                                          <p:stCondLst>
                                            <p:cond delay="0"/>
                                          </p:stCondLst>
                                        </p:cTn>
                                        <p:tgtEl>
                                          <p:spTgt spid="89"/>
                                        </p:tgtEl>
                                        <p:attrNameLst>
                                          <p:attrName>style.visibility</p:attrName>
                                        </p:attrNameLst>
                                      </p:cBhvr>
                                      <p:to>
                                        <p:strVal val="visible"/>
                                      </p:to>
                                    </p:set>
                                    <p:animEffect transition="in" filter="wheel(1)">
                                      <p:cBhvr>
                                        <p:cTn id="146" dur="2000"/>
                                        <p:tgtEl>
                                          <p:spTgt spid="89"/>
                                        </p:tgtEl>
                                      </p:cBhvr>
                                    </p:animEffect>
                                  </p:childTnLst>
                                </p:cTn>
                              </p:par>
                            </p:childTnLst>
                          </p:cTn>
                        </p:par>
                      </p:childTnLst>
                    </p:cTn>
                  </p:par>
                  <p:par>
                    <p:cTn id="147" fill="hold">
                      <p:stCondLst>
                        <p:cond delay="indefinite"/>
                      </p:stCondLst>
                      <p:childTnLst>
                        <p:par>
                          <p:cTn id="148" fill="hold">
                            <p:stCondLst>
                              <p:cond delay="0"/>
                            </p:stCondLst>
                            <p:childTnLst>
                              <p:par>
                                <p:cTn id="149" presetID="39" presetClass="entr" presetSubtype="0" accel="100000" fill="hold" grpId="0" nodeType="clickEffect">
                                  <p:stCondLst>
                                    <p:cond delay="0"/>
                                  </p:stCondLst>
                                  <p:childTnLst>
                                    <p:set>
                                      <p:cBhvr>
                                        <p:cTn id="150" dur="1" fill="hold">
                                          <p:stCondLst>
                                            <p:cond delay="0"/>
                                          </p:stCondLst>
                                        </p:cTn>
                                        <p:tgtEl>
                                          <p:spTgt spid="493652"/>
                                        </p:tgtEl>
                                        <p:attrNameLst>
                                          <p:attrName>style.visibility</p:attrName>
                                        </p:attrNameLst>
                                      </p:cBhvr>
                                      <p:to>
                                        <p:strVal val="visible"/>
                                      </p:to>
                                    </p:set>
                                    <p:anim calcmode="lin" valueType="num">
                                      <p:cBhvr>
                                        <p:cTn id="151" dur="500" fill="hold"/>
                                        <p:tgtEl>
                                          <p:spTgt spid="493652"/>
                                        </p:tgtEl>
                                        <p:attrNameLst>
                                          <p:attrName>ppt_h</p:attrName>
                                        </p:attrNameLst>
                                      </p:cBhvr>
                                      <p:tavLst>
                                        <p:tav tm="0">
                                          <p:val>
                                            <p:strVal val="#ppt_h/20"/>
                                          </p:val>
                                        </p:tav>
                                        <p:tav tm="50000">
                                          <p:val>
                                            <p:strVal val="#ppt_h/20"/>
                                          </p:val>
                                        </p:tav>
                                        <p:tav tm="100000">
                                          <p:val>
                                            <p:strVal val="#ppt_h"/>
                                          </p:val>
                                        </p:tav>
                                      </p:tavLst>
                                    </p:anim>
                                    <p:anim calcmode="lin" valueType="num">
                                      <p:cBhvr>
                                        <p:cTn id="152" dur="500" fill="hold"/>
                                        <p:tgtEl>
                                          <p:spTgt spid="493652"/>
                                        </p:tgtEl>
                                        <p:attrNameLst>
                                          <p:attrName>ppt_w</p:attrName>
                                        </p:attrNameLst>
                                      </p:cBhvr>
                                      <p:tavLst>
                                        <p:tav tm="0">
                                          <p:val>
                                            <p:strVal val="#ppt_w+.3"/>
                                          </p:val>
                                        </p:tav>
                                        <p:tav tm="50000">
                                          <p:val>
                                            <p:strVal val="#ppt_w+.3"/>
                                          </p:val>
                                        </p:tav>
                                        <p:tav tm="100000">
                                          <p:val>
                                            <p:strVal val="#ppt_w"/>
                                          </p:val>
                                        </p:tav>
                                      </p:tavLst>
                                    </p:anim>
                                    <p:anim calcmode="lin" valueType="num">
                                      <p:cBhvr>
                                        <p:cTn id="153" dur="500" fill="hold"/>
                                        <p:tgtEl>
                                          <p:spTgt spid="493652"/>
                                        </p:tgtEl>
                                        <p:attrNameLst>
                                          <p:attrName>ppt_x</p:attrName>
                                        </p:attrNameLst>
                                      </p:cBhvr>
                                      <p:tavLst>
                                        <p:tav tm="0">
                                          <p:val>
                                            <p:strVal val="#ppt_x-.3"/>
                                          </p:val>
                                        </p:tav>
                                        <p:tav tm="50000">
                                          <p:val>
                                            <p:strVal val="#ppt_x"/>
                                          </p:val>
                                        </p:tav>
                                        <p:tav tm="100000">
                                          <p:val>
                                            <p:strVal val="#ppt_x"/>
                                          </p:val>
                                        </p:tav>
                                      </p:tavLst>
                                    </p:anim>
                                    <p:anim calcmode="lin" valueType="num">
                                      <p:cBhvr>
                                        <p:cTn id="154" dur="500" fill="hold"/>
                                        <p:tgtEl>
                                          <p:spTgt spid="493652"/>
                                        </p:tgtEl>
                                        <p:attrNameLst>
                                          <p:attrName>ppt_y</p:attrName>
                                        </p:attrNameLst>
                                      </p:cBhvr>
                                      <p:tavLst>
                                        <p:tav tm="0">
                                          <p:val>
                                            <p:strVal val="#ppt_y"/>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39" presetClass="entr" presetSubtype="0" accel="100000" fill="hold" grpId="0" nodeType="clickEffect">
                                  <p:stCondLst>
                                    <p:cond delay="0"/>
                                  </p:stCondLst>
                                  <p:childTnLst>
                                    <p:set>
                                      <p:cBhvr>
                                        <p:cTn id="158" dur="1" fill="hold">
                                          <p:stCondLst>
                                            <p:cond delay="0"/>
                                          </p:stCondLst>
                                        </p:cTn>
                                        <p:tgtEl>
                                          <p:spTgt spid="493653"/>
                                        </p:tgtEl>
                                        <p:attrNameLst>
                                          <p:attrName>style.visibility</p:attrName>
                                        </p:attrNameLst>
                                      </p:cBhvr>
                                      <p:to>
                                        <p:strVal val="visible"/>
                                      </p:to>
                                    </p:set>
                                    <p:anim calcmode="lin" valueType="num">
                                      <p:cBhvr>
                                        <p:cTn id="159" dur="500" fill="hold"/>
                                        <p:tgtEl>
                                          <p:spTgt spid="493653"/>
                                        </p:tgtEl>
                                        <p:attrNameLst>
                                          <p:attrName>ppt_h</p:attrName>
                                        </p:attrNameLst>
                                      </p:cBhvr>
                                      <p:tavLst>
                                        <p:tav tm="0">
                                          <p:val>
                                            <p:strVal val="#ppt_h/20"/>
                                          </p:val>
                                        </p:tav>
                                        <p:tav tm="50000">
                                          <p:val>
                                            <p:strVal val="#ppt_h/20"/>
                                          </p:val>
                                        </p:tav>
                                        <p:tav tm="100000">
                                          <p:val>
                                            <p:strVal val="#ppt_h"/>
                                          </p:val>
                                        </p:tav>
                                      </p:tavLst>
                                    </p:anim>
                                    <p:anim calcmode="lin" valueType="num">
                                      <p:cBhvr>
                                        <p:cTn id="160" dur="500" fill="hold"/>
                                        <p:tgtEl>
                                          <p:spTgt spid="493653"/>
                                        </p:tgtEl>
                                        <p:attrNameLst>
                                          <p:attrName>ppt_w</p:attrName>
                                        </p:attrNameLst>
                                      </p:cBhvr>
                                      <p:tavLst>
                                        <p:tav tm="0">
                                          <p:val>
                                            <p:strVal val="#ppt_w+.3"/>
                                          </p:val>
                                        </p:tav>
                                        <p:tav tm="50000">
                                          <p:val>
                                            <p:strVal val="#ppt_w+.3"/>
                                          </p:val>
                                        </p:tav>
                                        <p:tav tm="100000">
                                          <p:val>
                                            <p:strVal val="#ppt_w"/>
                                          </p:val>
                                        </p:tav>
                                      </p:tavLst>
                                    </p:anim>
                                    <p:anim calcmode="lin" valueType="num">
                                      <p:cBhvr>
                                        <p:cTn id="161" dur="500" fill="hold"/>
                                        <p:tgtEl>
                                          <p:spTgt spid="493653"/>
                                        </p:tgtEl>
                                        <p:attrNameLst>
                                          <p:attrName>ppt_x</p:attrName>
                                        </p:attrNameLst>
                                      </p:cBhvr>
                                      <p:tavLst>
                                        <p:tav tm="0">
                                          <p:val>
                                            <p:strVal val="#ppt_x-.3"/>
                                          </p:val>
                                        </p:tav>
                                        <p:tav tm="50000">
                                          <p:val>
                                            <p:strVal val="#ppt_x"/>
                                          </p:val>
                                        </p:tav>
                                        <p:tav tm="100000">
                                          <p:val>
                                            <p:strVal val="#ppt_x"/>
                                          </p:val>
                                        </p:tav>
                                      </p:tavLst>
                                    </p:anim>
                                    <p:anim calcmode="lin" valueType="num">
                                      <p:cBhvr>
                                        <p:cTn id="162" dur="500" fill="hold"/>
                                        <p:tgtEl>
                                          <p:spTgt spid="493653"/>
                                        </p:tgtEl>
                                        <p:attrNameLst>
                                          <p:attrName>ppt_y</p:attrName>
                                        </p:attrNameLst>
                                      </p:cBhvr>
                                      <p:tavLst>
                                        <p:tav tm="0">
                                          <p:val>
                                            <p:strVal val="#ppt_y"/>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39" presetClass="entr" presetSubtype="0" accel="100000" fill="hold" grpId="0" nodeType="clickEffect">
                                  <p:stCondLst>
                                    <p:cond delay="0"/>
                                  </p:stCondLst>
                                  <p:childTnLst>
                                    <p:set>
                                      <p:cBhvr>
                                        <p:cTn id="166" dur="1" fill="hold">
                                          <p:stCondLst>
                                            <p:cond delay="0"/>
                                          </p:stCondLst>
                                        </p:cTn>
                                        <p:tgtEl>
                                          <p:spTgt spid="493654"/>
                                        </p:tgtEl>
                                        <p:attrNameLst>
                                          <p:attrName>style.visibility</p:attrName>
                                        </p:attrNameLst>
                                      </p:cBhvr>
                                      <p:to>
                                        <p:strVal val="visible"/>
                                      </p:to>
                                    </p:set>
                                    <p:anim calcmode="lin" valueType="num">
                                      <p:cBhvr>
                                        <p:cTn id="167" dur="500" fill="hold"/>
                                        <p:tgtEl>
                                          <p:spTgt spid="493654"/>
                                        </p:tgtEl>
                                        <p:attrNameLst>
                                          <p:attrName>ppt_h</p:attrName>
                                        </p:attrNameLst>
                                      </p:cBhvr>
                                      <p:tavLst>
                                        <p:tav tm="0">
                                          <p:val>
                                            <p:strVal val="#ppt_h/20"/>
                                          </p:val>
                                        </p:tav>
                                        <p:tav tm="50000">
                                          <p:val>
                                            <p:strVal val="#ppt_h/20"/>
                                          </p:val>
                                        </p:tav>
                                        <p:tav tm="100000">
                                          <p:val>
                                            <p:strVal val="#ppt_h"/>
                                          </p:val>
                                        </p:tav>
                                      </p:tavLst>
                                    </p:anim>
                                    <p:anim calcmode="lin" valueType="num">
                                      <p:cBhvr>
                                        <p:cTn id="168" dur="500" fill="hold"/>
                                        <p:tgtEl>
                                          <p:spTgt spid="493654"/>
                                        </p:tgtEl>
                                        <p:attrNameLst>
                                          <p:attrName>ppt_w</p:attrName>
                                        </p:attrNameLst>
                                      </p:cBhvr>
                                      <p:tavLst>
                                        <p:tav tm="0">
                                          <p:val>
                                            <p:strVal val="#ppt_w+.3"/>
                                          </p:val>
                                        </p:tav>
                                        <p:tav tm="50000">
                                          <p:val>
                                            <p:strVal val="#ppt_w+.3"/>
                                          </p:val>
                                        </p:tav>
                                        <p:tav tm="100000">
                                          <p:val>
                                            <p:strVal val="#ppt_w"/>
                                          </p:val>
                                        </p:tav>
                                      </p:tavLst>
                                    </p:anim>
                                    <p:anim calcmode="lin" valueType="num">
                                      <p:cBhvr>
                                        <p:cTn id="169" dur="500" fill="hold"/>
                                        <p:tgtEl>
                                          <p:spTgt spid="493654"/>
                                        </p:tgtEl>
                                        <p:attrNameLst>
                                          <p:attrName>ppt_x</p:attrName>
                                        </p:attrNameLst>
                                      </p:cBhvr>
                                      <p:tavLst>
                                        <p:tav tm="0">
                                          <p:val>
                                            <p:strVal val="#ppt_x-.3"/>
                                          </p:val>
                                        </p:tav>
                                        <p:tav tm="50000">
                                          <p:val>
                                            <p:strVal val="#ppt_x"/>
                                          </p:val>
                                        </p:tav>
                                        <p:tav tm="100000">
                                          <p:val>
                                            <p:strVal val="#ppt_x"/>
                                          </p:val>
                                        </p:tav>
                                      </p:tavLst>
                                    </p:anim>
                                    <p:anim calcmode="lin" valueType="num">
                                      <p:cBhvr>
                                        <p:cTn id="170" dur="500" fill="hold"/>
                                        <p:tgtEl>
                                          <p:spTgt spid="493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85" grpId="0" animBg="1"/>
      <p:bldP spid="493597" grpId="0" animBg="1"/>
      <p:bldP spid="493598" grpId="0" animBg="1"/>
      <p:bldP spid="493610" grpId="0" animBg="1"/>
      <p:bldP spid="493611" grpId="0" animBg="1"/>
      <p:bldP spid="493573" grpId="0" animBg="1"/>
      <p:bldP spid="493648" grpId="0"/>
      <p:bldP spid="493649" grpId="0"/>
      <p:bldP spid="493650" grpId="0"/>
      <p:bldP spid="493652" grpId="0"/>
      <p:bldP spid="493653" grpId="0"/>
      <p:bldP spid="493654" grpId="0"/>
      <p:bldP spid="493655" grpId="0"/>
      <p:bldP spid="493656" grpId="0"/>
      <p:bldP spid="493657" grpId="0"/>
      <p:bldP spid="493658" grpId="0"/>
      <p:bldP spid="49365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7123113" y="1277938"/>
            <a:ext cx="874712" cy="396875"/>
          </a:xfrm>
          <a:prstGeom prst="rect">
            <a:avLst/>
          </a:prstGeom>
          <a:noFill/>
          <a:ln w="9525">
            <a:noFill/>
            <a:miter lim="800000"/>
            <a:headEnd/>
            <a:tailEnd/>
          </a:ln>
        </p:spPr>
        <p:txBody>
          <a:bodyPr wrap="none">
            <a:spAutoFit/>
          </a:bodyPr>
          <a:lstStyle/>
          <a:p>
            <a:pPr algn="l"/>
            <a:r>
              <a:rPr lang="en-US" sz="2000">
                <a:solidFill>
                  <a:srgbClr val="000000"/>
                </a:solidFill>
              </a:rPr>
              <a:t>“12 V”</a:t>
            </a:r>
          </a:p>
        </p:txBody>
      </p:sp>
      <p:sp>
        <p:nvSpPr>
          <p:cNvPr id="494607" name="Freeform 15"/>
          <p:cNvSpPr>
            <a:spLocks/>
          </p:cNvSpPr>
          <p:nvPr/>
        </p:nvSpPr>
        <p:spPr bwMode="auto">
          <a:xfrm>
            <a:off x="6878638" y="2647950"/>
            <a:ext cx="0" cy="941388"/>
          </a:xfrm>
          <a:custGeom>
            <a:avLst/>
            <a:gdLst>
              <a:gd name="T0" fmla="*/ 0 w 1"/>
              <a:gd name="T1" fmla="*/ 0 h 936"/>
              <a:gd name="T2" fmla="*/ 0 w 1"/>
              <a:gd name="T3" fmla="*/ 2147483647 h 936"/>
              <a:gd name="T4" fmla="*/ 0 60000 65536"/>
              <a:gd name="T5" fmla="*/ 0 60000 65536"/>
              <a:gd name="T6" fmla="*/ 0 w 1"/>
              <a:gd name="T7" fmla="*/ 0 h 936"/>
              <a:gd name="T8" fmla="*/ 0 w 1"/>
              <a:gd name="T9" fmla="*/ 936 h 936"/>
            </a:gdLst>
            <a:ahLst/>
            <a:cxnLst>
              <a:cxn ang="T4">
                <a:pos x="T0" y="T1"/>
              </a:cxn>
              <a:cxn ang="T5">
                <a:pos x="T2" y="T3"/>
              </a:cxn>
            </a:cxnLst>
            <a:rect l="T6" t="T7" r="T8" b="T9"/>
            <a:pathLst>
              <a:path w="1" h="936">
                <a:moveTo>
                  <a:pt x="1" y="0"/>
                </a:moveTo>
                <a:lnTo>
                  <a:pt x="0" y="936"/>
                </a:lnTo>
              </a:path>
            </a:pathLst>
          </a:custGeom>
          <a:noFill/>
          <a:ln w="19050">
            <a:solidFill>
              <a:srgbClr val="000000"/>
            </a:solidFill>
            <a:round/>
            <a:headEnd type="none" w="med" len="med"/>
            <a:tailEnd type="triangle" w="lg" len="lg"/>
          </a:ln>
        </p:spPr>
        <p:txBody>
          <a:bodyPr/>
          <a:lstStyle/>
          <a:p>
            <a:endParaRPr lang="en-US">
              <a:solidFill>
                <a:srgbClr val="000000"/>
              </a:solidFill>
            </a:endParaRPr>
          </a:p>
        </p:txBody>
      </p:sp>
      <p:sp>
        <p:nvSpPr>
          <p:cNvPr id="31750" name="Rectangle 32"/>
          <p:cNvSpPr>
            <a:spLocks noChangeArrowheads="1"/>
          </p:cNvSpPr>
          <p:nvPr/>
        </p:nvSpPr>
        <p:spPr bwMode="auto">
          <a:xfrm>
            <a:off x="1881188" y="571500"/>
            <a:ext cx="5521325" cy="519113"/>
          </a:xfrm>
          <a:prstGeom prst="rect">
            <a:avLst/>
          </a:prstGeom>
          <a:noFill/>
          <a:ln w="15875" algn="ctr">
            <a:noFill/>
            <a:miter lim="800000"/>
            <a:headEnd/>
            <a:tailEnd/>
          </a:ln>
        </p:spPr>
        <p:txBody>
          <a:bodyPr wrap="none" anchor="ctr">
            <a:spAutoFit/>
          </a:bodyPr>
          <a:lstStyle/>
          <a:p>
            <a:pPr algn="l"/>
            <a:r>
              <a:rPr lang="en-US" b="1">
                <a:solidFill>
                  <a:srgbClr val="FF0000"/>
                </a:solidFill>
              </a:rPr>
              <a:t>Ohm’s Law and CASTLE (cont.)</a:t>
            </a:r>
          </a:p>
        </p:txBody>
      </p:sp>
      <p:sp>
        <p:nvSpPr>
          <p:cNvPr id="31751" name="Freeform 9"/>
          <p:cNvSpPr>
            <a:spLocks/>
          </p:cNvSpPr>
          <p:nvPr/>
        </p:nvSpPr>
        <p:spPr bwMode="auto">
          <a:xfrm>
            <a:off x="1641475" y="1597025"/>
            <a:ext cx="5489575" cy="1588"/>
          </a:xfrm>
          <a:custGeom>
            <a:avLst/>
            <a:gdLst>
              <a:gd name="T0" fmla="*/ 0 w 5448"/>
              <a:gd name="T1" fmla="*/ 0 h 1"/>
              <a:gd name="T2" fmla="*/ 2147483647 w 5448"/>
              <a:gd name="T3" fmla="*/ 2147483647 h 1"/>
              <a:gd name="T4" fmla="*/ 0 60000 65536"/>
              <a:gd name="T5" fmla="*/ 0 60000 65536"/>
              <a:gd name="T6" fmla="*/ 0 w 5448"/>
              <a:gd name="T7" fmla="*/ 0 h 1"/>
              <a:gd name="T8" fmla="*/ 5448 w 5448"/>
              <a:gd name="T9" fmla="*/ 1 h 1"/>
            </a:gdLst>
            <a:ahLst/>
            <a:cxnLst>
              <a:cxn ang="T4">
                <a:pos x="T0" y="T1"/>
              </a:cxn>
              <a:cxn ang="T5">
                <a:pos x="T2" y="T3"/>
              </a:cxn>
            </a:cxnLst>
            <a:rect l="T6" t="T7" r="T8" b="T9"/>
            <a:pathLst>
              <a:path w="5448" h="1">
                <a:moveTo>
                  <a:pt x="0" y="0"/>
                </a:moveTo>
                <a:lnTo>
                  <a:pt x="5448" y="1"/>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nvGrpSpPr>
          <p:cNvPr id="31752" name="Group 10"/>
          <p:cNvGrpSpPr>
            <a:grpSpLocks/>
          </p:cNvGrpSpPr>
          <p:nvPr/>
        </p:nvGrpSpPr>
        <p:grpSpPr bwMode="auto">
          <a:xfrm>
            <a:off x="4229100" y="2682875"/>
            <a:ext cx="180975" cy="725488"/>
            <a:chOff x="7200" y="2952"/>
            <a:chExt cx="180" cy="720"/>
          </a:xfrm>
        </p:grpSpPr>
        <p:sp>
          <p:nvSpPr>
            <p:cNvPr id="31785" name="Line 11"/>
            <p:cNvSpPr>
              <a:spLocks noChangeShapeType="1"/>
            </p:cNvSpPr>
            <p:nvPr/>
          </p:nvSpPr>
          <p:spPr bwMode="auto">
            <a:xfrm>
              <a:off x="7200" y="295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1786" name="Line 12"/>
            <p:cNvSpPr>
              <a:spLocks noChangeShapeType="1"/>
            </p:cNvSpPr>
            <p:nvPr/>
          </p:nvSpPr>
          <p:spPr bwMode="auto">
            <a:xfrm flipH="1">
              <a:off x="7200" y="313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1787" name="Line 13"/>
            <p:cNvSpPr>
              <a:spLocks noChangeShapeType="1"/>
            </p:cNvSpPr>
            <p:nvPr/>
          </p:nvSpPr>
          <p:spPr bwMode="auto">
            <a:xfrm>
              <a:off x="7200" y="331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1788" name="Line 14"/>
            <p:cNvSpPr>
              <a:spLocks noChangeShapeType="1"/>
            </p:cNvSpPr>
            <p:nvPr/>
          </p:nvSpPr>
          <p:spPr bwMode="auto">
            <a:xfrm flipH="1">
              <a:off x="7200" y="3492"/>
              <a:ext cx="180" cy="18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31753" name="Line 17"/>
          <p:cNvSpPr>
            <a:spLocks noChangeShapeType="1"/>
          </p:cNvSpPr>
          <p:nvPr/>
        </p:nvSpPr>
        <p:spPr bwMode="auto">
          <a:xfrm>
            <a:off x="4229100" y="3408363"/>
            <a:ext cx="0" cy="1085850"/>
          </a:xfrm>
          <a:prstGeom prst="line">
            <a:avLst/>
          </a:prstGeom>
          <a:noFill/>
          <a:ln w="22225">
            <a:solidFill>
              <a:srgbClr val="000000"/>
            </a:solidFill>
            <a:round/>
            <a:headEnd/>
            <a:tailEnd/>
          </a:ln>
        </p:spPr>
        <p:txBody>
          <a:bodyPr/>
          <a:lstStyle/>
          <a:p>
            <a:endParaRPr lang="en-US">
              <a:solidFill>
                <a:srgbClr val="000000"/>
              </a:solidFill>
            </a:endParaRPr>
          </a:p>
        </p:txBody>
      </p:sp>
      <p:sp>
        <p:nvSpPr>
          <p:cNvPr id="31754" name="Line 18"/>
          <p:cNvSpPr>
            <a:spLocks noChangeShapeType="1"/>
          </p:cNvSpPr>
          <p:nvPr/>
        </p:nvSpPr>
        <p:spPr bwMode="auto">
          <a:xfrm>
            <a:off x="4229100" y="1597025"/>
            <a:ext cx="0" cy="1085850"/>
          </a:xfrm>
          <a:prstGeom prst="line">
            <a:avLst/>
          </a:prstGeom>
          <a:noFill/>
          <a:ln w="22225">
            <a:solidFill>
              <a:srgbClr val="000000"/>
            </a:solidFill>
            <a:round/>
            <a:headEnd/>
            <a:tailEnd/>
          </a:ln>
        </p:spPr>
        <p:txBody>
          <a:bodyPr/>
          <a:lstStyle/>
          <a:p>
            <a:endParaRPr lang="en-US">
              <a:solidFill>
                <a:srgbClr val="000000"/>
              </a:solidFill>
            </a:endParaRPr>
          </a:p>
        </p:txBody>
      </p:sp>
      <p:grpSp>
        <p:nvGrpSpPr>
          <p:cNvPr id="31755" name="Group 19"/>
          <p:cNvGrpSpPr>
            <a:grpSpLocks/>
          </p:cNvGrpSpPr>
          <p:nvPr/>
        </p:nvGrpSpPr>
        <p:grpSpPr bwMode="auto">
          <a:xfrm>
            <a:off x="7131050" y="2682875"/>
            <a:ext cx="180975" cy="725488"/>
            <a:chOff x="7200" y="2952"/>
            <a:chExt cx="180" cy="720"/>
          </a:xfrm>
        </p:grpSpPr>
        <p:sp>
          <p:nvSpPr>
            <p:cNvPr id="31781" name="Line 20"/>
            <p:cNvSpPr>
              <a:spLocks noChangeShapeType="1"/>
            </p:cNvSpPr>
            <p:nvPr/>
          </p:nvSpPr>
          <p:spPr bwMode="auto">
            <a:xfrm>
              <a:off x="7200" y="295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1782" name="Line 21"/>
            <p:cNvSpPr>
              <a:spLocks noChangeShapeType="1"/>
            </p:cNvSpPr>
            <p:nvPr/>
          </p:nvSpPr>
          <p:spPr bwMode="auto">
            <a:xfrm flipH="1">
              <a:off x="7200" y="313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1783" name="Line 22"/>
            <p:cNvSpPr>
              <a:spLocks noChangeShapeType="1"/>
            </p:cNvSpPr>
            <p:nvPr/>
          </p:nvSpPr>
          <p:spPr bwMode="auto">
            <a:xfrm>
              <a:off x="7200" y="331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1784" name="Line 23"/>
            <p:cNvSpPr>
              <a:spLocks noChangeShapeType="1"/>
            </p:cNvSpPr>
            <p:nvPr/>
          </p:nvSpPr>
          <p:spPr bwMode="auto">
            <a:xfrm flipH="1">
              <a:off x="7200" y="3492"/>
              <a:ext cx="180" cy="18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31756" name="Line 24"/>
          <p:cNvSpPr>
            <a:spLocks noChangeShapeType="1"/>
          </p:cNvSpPr>
          <p:nvPr/>
        </p:nvSpPr>
        <p:spPr bwMode="auto">
          <a:xfrm>
            <a:off x="7131050" y="3408363"/>
            <a:ext cx="0" cy="1085850"/>
          </a:xfrm>
          <a:prstGeom prst="line">
            <a:avLst/>
          </a:prstGeom>
          <a:noFill/>
          <a:ln w="22225">
            <a:solidFill>
              <a:srgbClr val="000000"/>
            </a:solidFill>
            <a:round/>
            <a:headEnd/>
            <a:tailEnd/>
          </a:ln>
        </p:spPr>
        <p:txBody>
          <a:bodyPr/>
          <a:lstStyle/>
          <a:p>
            <a:endParaRPr lang="en-US">
              <a:solidFill>
                <a:srgbClr val="000000"/>
              </a:solidFill>
            </a:endParaRPr>
          </a:p>
        </p:txBody>
      </p:sp>
      <p:sp>
        <p:nvSpPr>
          <p:cNvPr id="31757" name="Line 25"/>
          <p:cNvSpPr>
            <a:spLocks noChangeShapeType="1"/>
          </p:cNvSpPr>
          <p:nvPr/>
        </p:nvSpPr>
        <p:spPr bwMode="auto">
          <a:xfrm>
            <a:off x="7131050" y="1597025"/>
            <a:ext cx="0" cy="1085850"/>
          </a:xfrm>
          <a:prstGeom prst="line">
            <a:avLst/>
          </a:prstGeom>
          <a:noFill/>
          <a:ln w="22225">
            <a:solidFill>
              <a:srgbClr val="000000"/>
            </a:solidFill>
            <a:round/>
            <a:headEnd/>
            <a:tailEnd/>
          </a:ln>
        </p:spPr>
        <p:txBody>
          <a:bodyPr/>
          <a:lstStyle/>
          <a:p>
            <a:endParaRPr lang="en-US">
              <a:solidFill>
                <a:srgbClr val="000000"/>
              </a:solidFill>
            </a:endParaRPr>
          </a:p>
        </p:txBody>
      </p:sp>
      <p:sp>
        <p:nvSpPr>
          <p:cNvPr id="31758" name="Freeform 26"/>
          <p:cNvSpPr>
            <a:spLocks/>
          </p:cNvSpPr>
          <p:nvPr/>
        </p:nvSpPr>
        <p:spPr bwMode="auto">
          <a:xfrm>
            <a:off x="1651000" y="4492625"/>
            <a:ext cx="5480050" cy="3175"/>
          </a:xfrm>
          <a:custGeom>
            <a:avLst/>
            <a:gdLst>
              <a:gd name="T0" fmla="*/ 0 w 5439"/>
              <a:gd name="T1" fmla="*/ 0 h 3"/>
              <a:gd name="T2" fmla="*/ 2147483647 w 5439"/>
              <a:gd name="T3" fmla="*/ 2147483647 h 3"/>
              <a:gd name="T4" fmla="*/ 0 60000 65536"/>
              <a:gd name="T5" fmla="*/ 0 60000 65536"/>
              <a:gd name="T6" fmla="*/ 0 w 5439"/>
              <a:gd name="T7" fmla="*/ 0 h 3"/>
              <a:gd name="T8" fmla="*/ 5439 w 5439"/>
              <a:gd name="T9" fmla="*/ 3 h 3"/>
            </a:gdLst>
            <a:ahLst/>
            <a:cxnLst>
              <a:cxn ang="T4">
                <a:pos x="T0" y="T1"/>
              </a:cxn>
              <a:cxn ang="T5">
                <a:pos x="T2" y="T3"/>
              </a:cxn>
            </a:cxnLst>
            <a:rect l="T6" t="T7" r="T8" b="T9"/>
            <a:pathLst>
              <a:path w="5439" h="3">
                <a:moveTo>
                  <a:pt x="0" y="0"/>
                </a:moveTo>
                <a:lnTo>
                  <a:pt x="5439" y="3"/>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1759" name="Freeform 27"/>
          <p:cNvSpPr>
            <a:spLocks/>
          </p:cNvSpPr>
          <p:nvPr/>
        </p:nvSpPr>
        <p:spPr bwMode="auto">
          <a:xfrm>
            <a:off x="1641475" y="1593850"/>
            <a:ext cx="1588" cy="1081088"/>
          </a:xfrm>
          <a:custGeom>
            <a:avLst/>
            <a:gdLst>
              <a:gd name="T0" fmla="*/ 0 w 2"/>
              <a:gd name="T1" fmla="*/ 0 h 1074"/>
              <a:gd name="T2" fmla="*/ 2147483647 w 2"/>
              <a:gd name="T3" fmla="*/ 2147483647 h 1074"/>
              <a:gd name="T4" fmla="*/ 0 60000 65536"/>
              <a:gd name="T5" fmla="*/ 0 60000 65536"/>
              <a:gd name="T6" fmla="*/ 0 w 2"/>
              <a:gd name="T7" fmla="*/ 0 h 1074"/>
              <a:gd name="T8" fmla="*/ 2 w 2"/>
              <a:gd name="T9" fmla="*/ 1074 h 1074"/>
            </a:gdLst>
            <a:ahLst/>
            <a:cxnLst>
              <a:cxn ang="T4">
                <a:pos x="T0" y="T1"/>
              </a:cxn>
              <a:cxn ang="T5">
                <a:pos x="T2" y="T3"/>
              </a:cxn>
            </a:cxnLst>
            <a:rect l="T6" t="T7" r="T8" b="T9"/>
            <a:pathLst>
              <a:path w="2" h="1074">
                <a:moveTo>
                  <a:pt x="0" y="0"/>
                </a:moveTo>
                <a:lnTo>
                  <a:pt x="2" y="1074"/>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1760" name="Freeform 28"/>
          <p:cNvSpPr>
            <a:spLocks/>
          </p:cNvSpPr>
          <p:nvPr/>
        </p:nvSpPr>
        <p:spPr bwMode="auto">
          <a:xfrm>
            <a:off x="1646238" y="3040063"/>
            <a:ext cx="1587" cy="1454150"/>
          </a:xfrm>
          <a:custGeom>
            <a:avLst/>
            <a:gdLst>
              <a:gd name="T0" fmla="*/ 0 w 1"/>
              <a:gd name="T1" fmla="*/ 0 h 1446"/>
              <a:gd name="T2" fmla="*/ 2147483647 w 1"/>
              <a:gd name="T3" fmla="*/ 2147483647 h 1446"/>
              <a:gd name="T4" fmla="*/ 0 60000 65536"/>
              <a:gd name="T5" fmla="*/ 0 60000 65536"/>
              <a:gd name="T6" fmla="*/ 0 w 1"/>
              <a:gd name="T7" fmla="*/ 0 h 1446"/>
              <a:gd name="T8" fmla="*/ 1 w 1"/>
              <a:gd name="T9" fmla="*/ 1446 h 1446"/>
            </a:gdLst>
            <a:ahLst/>
            <a:cxnLst>
              <a:cxn ang="T4">
                <a:pos x="T0" y="T1"/>
              </a:cxn>
              <a:cxn ang="T5">
                <a:pos x="T2" y="T3"/>
              </a:cxn>
            </a:cxnLst>
            <a:rect l="T6" t="T7" r="T8" b="T9"/>
            <a:pathLst>
              <a:path w="1" h="1446">
                <a:moveTo>
                  <a:pt x="0" y="0"/>
                </a:moveTo>
                <a:lnTo>
                  <a:pt x="1" y="1446"/>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1761" name="Freeform 29"/>
          <p:cNvSpPr>
            <a:spLocks/>
          </p:cNvSpPr>
          <p:nvPr/>
        </p:nvSpPr>
        <p:spPr bwMode="auto">
          <a:xfrm>
            <a:off x="1362075" y="2681288"/>
            <a:ext cx="550863" cy="0"/>
          </a:xfrm>
          <a:custGeom>
            <a:avLst/>
            <a:gdLst>
              <a:gd name="T0" fmla="*/ 0 w 546"/>
              <a:gd name="T1" fmla="*/ 0 h 1"/>
              <a:gd name="T2" fmla="*/ 2147483647 w 546"/>
              <a:gd name="T3" fmla="*/ 0 h 1"/>
              <a:gd name="T4" fmla="*/ 0 60000 65536"/>
              <a:gd name="T5" fmla="*/ 0 60000 65536"/>
              <a:gd name="T6" fmla="*/ 0 w 546"/>
              <a:gd name="T7" fmla="*/ 0 h 1"/>
              <a:gd name="T8" fmla="*/ 546 w 546"/>
              <a:gd name="T9" fmla="*/ 0 h 1"/>
            </a:gdLst>
            <a:ahLst/>
            <a:cxnLst>
              <a:cxn ang="T4">
                <a:pos x="T0" y="T1"/>
              </a:cxn>
              <a:cxn ang="T5">
                <a:pos x="T2" y="T3"/>
              </a:cxn>
            </a:cxnLst>
            <a:rect l="T6" t="T7" r="T8" b="T9"/>
            <a:pathLst>
              <a:path w="546" h="1">
                <a:moveTo>
                  <a:pt x="0" y="0"/>
                </a:moveTo>
                <a:lnTo>
                  <a:pt x="546"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1762" name="Freeform 30"/>
          <p:cNvSpPr>
            <a:spLocks/>
          </p:cNvSpPr>
          <p:nvPr/>
        </p:nvSpPr>
        <p:spPr bwMode="auto">
          <a:xfrm>
            <a:off x="1512888" y="3044825"/>
            <a:ext cx="254000" cy="1588"/>
          </a:xfrm>
          <a:custGeom>
            <a:avLst/>
            <a:gdLst>
              <a:gd name="T0" fmla="*/ 0 w 252"/>
              <a:gd name="T1" fmla="*/ 0 h 1"/>
              <a:gd name="T2" fmla="*/ 2147483647 w 252"/>
              <a:gd name="T3" fmla="*/ 0 h 1"/>
              <a:gd name="T4" fmla="*/ 0 60000 65536"/>
              <a:gd name="T5" fmla="*/ 0 60000 65536"/>
              <a:gd name="T6" fmla="*/ 0 w 252"/>
              <a:gd name="T7" fmla="*/ 0 h 1"/>
              <a:gd name="T8" fmla="*/ 252 w 252"/>
              <a:gd name="T9" fmla="*/ 1 h 1"/>
            </a:gdLst>
            <a:ahLst/>
            <a:cxnLst>
              <a:cxn ang="T4">
                <a:pos x="T0" y="T1"/>
              </a:cxn>
              <a:cxn ang="T5">
                <a:pos x="T2" y="T3"/>
              </a:cxn>
            </a:cxnLst>
            <a:rect l="T6" t="T7" r="T8" b="T9"/>
            <a:pathLst>
              <a:path w="252" h="1">
                <a:moveTo>
                  <a:pt x="0" y="0"/>
                </a:moveTo>
                <a:lnTo>
                  <a:pt x="252"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31763" name="Rectangle 33"/>
          <p:cNvSpPr>
            <a:spLocks noChangeArrowheads="1"/>
          </p:cNvSpPr>
          <p:nvPr/>
        </p:nvSpPr>
        <p:spPr bwMode="auto">
          <a:xfrm>
            <a:off x="4424363" y="2774950"/>
            <a:ext cx="1674812" cy="519113"/>
          </a:xfrm>
          <a:prstGeom prst="rect">
            <a:avLst/>
          </a:prstGeom>
          <a:noFill/>
          <a:ln w="15875" algn="ctr">
            <a:noFill/>
            <a:miter lim="800000"/>
            <a:headEnd/>
            <a:tailEnd/>
          </a:ln>
        </p:spPr>
        <p:txBody>
          <a:bodyPr wrap="none" anchor="ctr">
            <a:spAutoFit/>
          </a:bodyPr>
          <a:lstStyle/>
          <a:p>
            <a:pPr algn="l"/>
            <a:r>
              <a:rPr lang="en-US">
                <a:solidFill>
                  <a:srgbClr val="FF0000"/>
                </a:solidFill>
              </a:rPr>
              <a:t>R</a:t>
            </a:r>
            <a:r>
              <a:rPr lang="en-US" baseline="-25000">
                <a:solidFill>
                  <a:srgbClr val="FF0000"/>
                </a:solidFill>
              </a:rPr>
              <a:t>A</a:t>
            </a:r>
            <a:r>
              <a:rPr lang="en-US">
                <a:solidFill>
                  <a:srgbClr val="FF0000"/>
                </a:solidFill>
              </a:rPr>
              <a:t> = 4 </a:t>
            </a:r>
            <a:r>
              <a:rPr lang="en-US">
                <a:solidFill>
                  <a:srgbClr val="FF0000"/>
                </a:solidFill>
                <a:latin typeface="Symbol" pitchFamily="18" charset="2"/>
              </a:rPr>
              <a:t>W</a:t>
            </a:r>
            <a:r>
              <a:rPr lang="en-US">
                <a:solidFill>
                  <a:srgbClr val="FF0000"/>
                </a:solidFill>
              </a:rPr>
              <a:t> </a:t>
            </a:r>
          </a:p>
        </p:txBody>
      </p:sp>
      <p:sp>
        <p:nvSpPr>
          <p:cNvPr id="31764" name="Rectangle 34"/>
          <p:cNvSpPr>
            <a:spLocks noChangeArrowheads="1"/>
          </p:cNvSpPr>
          <p:nvPr/>
        </p:nvSpPr>
        <p:spPr bwMode="auto">
          <a:xfrm>
            <a:off x="7307263" y="2774950"/>
            <a:ext cx="1674812" cy="519113"/>
          </a:xfrm>
          <a:prstGeom prst="rect">
            <a:avLst/>
          </a:prstGeom>
          <a:noFill/>
          <a:ln w="15875" algn="ctr">
            <a:noFill/>
            <a:miter lim="800000"/>
            <a:headEnd/>
            <a:tailEnd/>
          </a:ln>
        </p:spPr>
        <p:txBody>
          <a:bodyPr wrap="none" anchor="ctr">
            <a:spAutoFit/>
          </a:bodyPr>
          <a:lstStyle/>
          <a:p>
            <a:pPr algn="l"/>
            <a:r>
              <a:rPr lang="en-US">
                <a:solidFill>
                  <a:srgbClr val="FF0000"/>
                </a:solidFill>
              </a:rPr>
              <a:t>R</a:t>
            </a:r>
            <a:r>
              <a:rPr lang="en-US" baseline="-25000">
                <a:solidFill>
                  <a:srgbClr val="FF0000"/>
                </a:solidFill>
              </a:rPr>
              <a:t>B</a:t>
            </a:r>
            <a:r>
              <a:rPr lang="en-US">
                <a:solidFill>
                  <a:srgbClr val="FF0000"/>
                </a:solidFill>
              </a:rPr>
              <a:t> = 6 </a:t>
            </a:r>
            <a:r>
              <a:rPr lang="en-US">
                <a:solidFill>
                  <a:srgbClr val="FF0000"/>
                </a:solidFill>
                <a:latin typeface="Symbol" pitchFamily="18" charset="2"/>
              </a:rPr>
              <a:t>W</a:t>
            </a:r>
            <a:r>
              <a:rPr lang="en-US">
                <a:solidFill>
                  <a:srgbClr val="FF0000"/>
                </a:solidFill>
              </a:rPr>
              <a:t> </a:t>
            </a:r>
          </a:p>
        </p:txBody>
      </p:sp>
      <p:sp>
        <p:nvSpPr>
          <p:cNvPr id="31765" name="Text Box 36"/>
          <p:cNvSpPr txBox="1">
            <a:spLocks noChangeArrowheads="1"/>
          </p:cNvSpPr>
          <p:nvPr/>
        </p:nvSpPr>
        <p:spPr bwMode="auto">
          <a:xfrm>
            <a:off x="344488" y="2700338"/>
            <a:ext cx="915987" cy="519112"/>
          </a:xfrm>
          <a:prstGeom prst="rect">
            <a:avLst/>
          </a:prstGeom>
          <a:noFill/>
          <a:ln w="9525">
            <a:noFill/>
            <a:miter lim="800000"/>
            <a:headEnd/>
            <a:tailEnd/>
          </a:ln>
        </p:spPr>
        <p:txBody>
          <a:bodyPr wrap="none">
            <a:spAutoFit/>
          </a:bodyPr>
          <a:lstStyle/>
          <a:p>
            <a:pPr algn="l"/>
            <a:r>
              <a:rPr lang="en-US">
                <a:solidFill>
                  <a:srgbClr val="FF0000"/>
                </a:solidFill>
              </a:rPr>
              <a:t>12 V</a:t>
            </a:r>
          </a:p>
        </p:txBody>
      </p:sp>
      <p:sp>
        <p:nvSpPr>
          <p:cNvPr id="31766" name="Text Box 37"/>
          <p:cNvSpPr txBox="1">
            <a:spLocks noChangeArrowheads="1"/>
          </p:cNvSpPr>
          <p:nvPr/>
        </p:nvSpPr>
        <p:spPr bwMode="auto">
          <a:xfrm>
            <a:off x="144463" y="2205038"/>
            <a:ext cx="1347787" cy="519112"/>
          </a:xfrm>
          <a:prstGeom prst="rect">
            <a:avLst/>
          </a:prstGeom>
          <a:noFill/>
          <a:ln w="9525">
            <a:noFill/>
            <a:miter lim="800000"/>
            <a:headEnd/>
            <a:tailEnd/>
          </a:ln>
        </p:spPr>
        <p:txBody>
          <a:bodyPr wrap="none">
            <a:spAutoFit/>
          </a:bodyPr>
          <a:lstStyle/>
          <a:p>
            <a:pPr algn="l"/>
            <a:r>
              <a:rPr lang="en-US">
                <a:solidFill>
                  <a:srgbClr val="FF0000"/>
                </a:solidFill>
                <a:latin typeface="Symbol" pitchFamily="18" charset="2"/>
              </a:rPr>
              <a:t>D</a:t>
            </a:r>
            <a:r>
              <a:rPr lang="en-US">
                <a:solidFill>
                  <a:srgbClr val="FF0000"/>
                </a:solidFill>
              </a:rPr>
              <a:t>V</a:t>
            </a:r>
            <a:r>
              <a:rPr lang="en-US" baseline="-25000">
                <a:solidFill>
                  <a:srgbClr val="FF0000"/>
                </a:solidFill>
              </a:rPr>
              <a:t>batt</a:t>
            </a:r>
            <a:r>
              <a:rPr lang="en-US">
                <a:solidFill>
                  <a:srgbClr val="FF0000"/>
                </a:solidFill>
              </a:rPr>
              <a:t> =</a:t>
            </a:r>
          </a:p>
        </p:txBody>
      </p:sp>
      <p:grpSp>
        <p:nvGrpSpPr>
          <p:cNvPr id="4" name="Group 47"/>
          <p:cNvGrpSpPr>
            <a:grpSpLocks/>
          </p:cNvGrpSpPr>
          <p:nvPr/>
        </p:nvGrpSpPr>
        <p:grpSpPr bwMode="auto">
          <a:xfrm>
            <a:off x="1641475" y="1593850"/>
            <a:ext cx="5489575" cy="1089025"/>
            <a:chOff x="1034" y="2889"/>
            <a:chExt cx="3458" cy="686"/>
          </a:xfrm>
        </p:grpSpPr>
        <p:sp>
          <p:nvSpPr>
            <p:cNvPr id="31777" name="Freeform 39"/>
            <p:cNvSpPr>
              <a:spLocks/>
            </p:cNvSpPr>
            <p:nvPr/>
          </p:nvSpPr>
          <p:spPr bwMode="auto">
            <a:xfrm>
              <a:off x="1034" y="2891"/>
              <a:ext cx="3458" cy="1"/>
            </a:xfrm>
            <a:custGeom>
              <a:avLst/>
              <a:gdLst>
                <a:gd name="T0" fmla="*/ 0 w 5448"/>
                <a:gd name="T1" fmla="*/ 0 h 1"/>
                <a:gd name="T2" fmla="*/ 143 w 5448"/>
                <a:gd name="T3" fmla="*/ 1 h 1"/>
                <a:gd name="T4" fmla="*/ 0 60000 65536"/>
                <a:gd name="T5" fmla="*/ 0 60000 65536"/>
                <a:gd name="T6" fmla="*/ 0 w 5448"/>
                <a:gd name="T7" fmla="*/ 0 h 1"/>
                <a:gd name="T8" fmla="*/ 5448 w 5448"/>
                <a:gd name="T9" fmla="*/ 1 h 1"/>
              </a:gdLst>
              <a:ahLst/>
              <a:cxnLst>
                <a:cxn ang="T4">
                  <a:pos x="T0" y="T1"/>
                </a:cxn>
                <a:cxn ang="T5">
                  <a:pos x="T2" y="T3"/>
                </a:cxn>
              </a:cxnLst>
              <a:rect l="T6" t="T7" r="T8" b="T9"/>
              <a:pathLst>
                <a:path w="5448" h="1">
                  <a:moveTo>
                    <a:pt x="0" y="0"/>
                  </a:moveTo>
                  <a:lnTo>
                    <a:pt x="5448" y="1"/>
                  </a:lnTo>
                </a:path>
              </a:pathLst>
            </a:custGeom>
            <a:noFill/>
            <a:ln w="63500">
              <a:solidFill>
                <a:srgbClr val="FF0000"/>
              </a:solidFill>
              <a:round/>
              <a:headEnd type="none" w="med" len="med"/>
              <a:tailEnd type="none" w="med" len="med"/>
            </a:ln>
          </p:spPr>
          <p:txBody>
            <a:bodyPr/>
            <a:lstStyle/>
            <a:p>
              <a:endParaRPr lang="en-US">
                <a:solidFill>
                  <a:srgbClr val="000000"/>
                </a:solidFill>
              </a:endParaRPr>
            </a:p>
          </p:txBody>
        </p:sp>
        <p:sp>
          <p:nvSpPr>
            <p:cNvPr id="31778" name="Line 40"/>
            <p:cNvSpPr>
              <a:spLocks noChangeShapeType="1"/>
            </p:cNvSpPr>
            <p:nvPr/>
          </p:nvSpPr>
          <p:spPr bwMode="auto">
            <a:xfrm>
              <a:off x="2664" y="2891"/>
              <a:ext cx="0" cy="684"/>
            </a:xfrm>
            <a:prstGeom prst="line">
              <a:avLst/>
            </a:prstGeom>
            <a:noFill/>
            <a:ln w="63500">
              <a:solidFill>
                <a:srgbClr val="FF0000"/>
              </a:solidFill>
              <a:round/>
              <a:headEnd/>
              <a:tailEnd/>
            </a:ln>
          </p:spPr>
          <p:txBody>
            <a:bodyPr/>
            <a:lstStyle/>
            <a:p>
              <a:endParaRPr lang="en-US">
                <a:solidFill>
                  <a:srgbClr val="000000"/>
                </a:solidFill>
              </a:endParaRPr>
            </a:p>
          </p:txBody>
        </p:sp>
        <p:sp>
          <p:nvSpPr>
            <p:cNvPr id="31779" name="Line 41"/>
            <p:cNvSpPr>
              <a:spLocks noChangeShapeType="1"/>
            </p:cNvSpPr>
            <p:nvPr/>
          </p:nvSpPr>
          <p:spPr bwMode="auto">
            <a:xfrm>
              <a:off x="4492" y="2891"/>
              <a:ext cx="0" cy="684"/>
            </a:xfrm>
            <a:prstGeom prst="line">
              <a:avLst/>
            </a:prstGeom>
            <a:noFill/>
            <a:ln w="63500">
              <a:solidFill>
                <a:srgbClr val="FF0000"/>
              </a:solidFill>
              <a:round/>
              <a:headEnd/>
              <a:tailEnd/>
            </a:ln>
          </p:spPr>
          <p:txBody>
            <a:bodyPr/>
            <a:lstStyle/>
            <a:p>
              <a:endParaRPr lang="en-US">
                <a:solidFill>
                  <a:srgbClr val="000000"/>
                </a:solidFill>
              </a:endParaRPr>
            </a:p>
          </p:txBody>
        </p:sp>
        <p:sp>
          <p:nvSpPr>
            <p:cNvPr id="31780" name="Freeform 42"/>
            <p:cNvSpPr>
              <a:spLocks/>
            </p:cNvSpPr>
            <p:nvPr/>
          </p:nvSpPr>
          <p:spPr bwMode="auto">
            <a:xfrm>
              <a:off x="1034" y="2889"/>
              <a:ext cx="1" cy="681"/>
            </a:xfrm>
            <a:custGeom>
              <a:avLst/>
              <a:gdLst>
                <a:gd name="T0" fmla="*/ 0 w 2"/>
                <a:gd name="T1" fmla="*/ 0 h 1074"/>
                <a:gd name="T2" fmla="*/ 1 w 2"/>
                <a:gd name="T3" fmla="*/ 28 h 1074"/>
                <a:gd name="T4" fmla="*/ 0 60000 65536"/>
                <a:gd name="T5" fmla="*/ 0 60000 65536"/>
                <a:gd name="T6" fmla="*/ 0 w 2"/>
                <a:gd name="T7" fmla="*/ 0 h 1074"/>
                <a:gd name="T8" fmla="*/ 2 w 2"/>
                <a:gd name="T9" fmla="*/ 1074 h 1074"/>
              </a:gdLst>
              <a:ahLst/>
              <a:cxnLst>
                <a:cxn ang="T4">
                  <a:pos x="T0" y="T1"/>
                </a:cxn>
                <a:cxn ang="T5">
                  <a:pos x="T2" y="T3"/>
                </a:cxn>
              </a:cxnLst>
              <a:rect l="T6" t="T7" r="T8" b="T9"/>
              <a:pathLst>
                <a:path w="2" h="1074">
                  <a:moveTo>
                    <a:pt x="0" y="0"/>
                  </a:moveTo>
                  <a:lnTo>
                    <a:pt x="2" y="1074"/>
                  </a:lnTo>
                </a:path>
              </a:pathLst>
            </a:custGeom>
            <a:noFill/>
            <a:ln w="63500">
              <a:solidFill>
                <a:srgbClr val="FF0000"/>
              </a:solidFill>
              <a:round/>
              <a:headEnd type="none" w="med" len="med"/>
              <a:tailEnd type="none" w="med" len="med"/>
            </a:ln>
          </p:spPr>
          <p:txBody>
            <a:bodyPr/>
            <a:lstStyle/>
            <a:p>
              <a:endParaRPr lang="en-US">
                <a:solidFill>
                  <a:srgbClr val="000000"/>
                </a:solidFill>
              </a:endParaRPr>
            </a:p>
          </p:txBody>
        </p:sp>
      </p:grpSp>
      <p:grpSp>
        <p:nvGrpSpPr>
          <p:cNvPr id="5" name="Group 48"/>
          <p:cNvGrpSpPr>
            <a:grpSpLocks/>
          </p:cNvGrpSpPr>
          <p:nvPr/>
        </p:nvGrpSpPr>
        <p:grpSpPr bwMode="auto">
          <a:xfrm>
            <a:off x="1646238" y="3038475"/>
            <a:ext cx="5484812" cy="1455738"/>
            <a:chOff x="1037" y="3095"/>
            <a:chExt cx="3455" cy="917"/>
          </a:xfrm>
        </p:grpSpPr>
        <p:sp>
          <p:nvSpPr>
            <p:cNvPr id="31773" name="Line 43"/>
            <p:cNvSpPr>
              <a:spLocks noChangeShapeType="1"/>
            </p:cNvSpPr>
            <p:nvPr/>
          </p:nvSpPr>
          <p:spPr bwMode="auto">
            <a:xfrm>
              <a:off x="2664" y="3327"/>
              <a:ext cx="0" cy="684"/>
            </a:xfrm>
            <a:prstGeom prst="line">
              <a:avLst/>
            </a:prstGeom>
            <a:noFill/>
            <a:ln w="63500">
              <a:solidFill>
                <a:srgbClr val="3333FF"/>
              </a:solidFill>
              <a:round/>
              <a:headEnd/>
              <a:tailEnd/>
            </a:ln>
          </p:spPr>
          <p:txBody>
            <a:bodyPr/>
            <a:lstStyle/>
            <a:p>
              <a:endParaRPr lang="en-US">
                <a:solidFill>
                  <a:srgbClr val="000000"/>
                </a:solidFill>
              </a:endParaRPr>
            </a:p>
          </p:txBody>
        </p:sp>
        <p:sp>
          <p:nvSpPr>
            <p:cNvPr id="31774" name="Line 44"/>
            <p:cNvSpPr>
              <a:spLocks noChangeShapeType="1"/>
            </p:cNvSpPr>
            <p:nvPr/>
          </p:nvSpPr>
          <p:spPr bwMode="auto">
            <a:xfrm>
              <a:off x="4492" y="3327"/>
              <a:ext cx="0" cy="684"/>
            </a:xfrm>
            <a:prstGeom prst="line">
              <a:avLst/>
            </a:prstGeom>
            <a:noFill/>
            <a:ln w="63500">
              <a:solidFill>
                <a:srgbClr val="3333FF"/>
              </a:solidFill>
              <a:round/>
              <a:headEnd/>
              <a:tailEnd/>
            </a:ln>
          </p:spPr>
          <p:txBody>
            <a:bodyPr/>
            <a:lstStyle/>
            <a:p>
              <a:endParaRPr lang="en-US">
                <a:solidFill>
                  <a:srgbClr val="000000"/>
                </a:solidFill>
              </a:endParaRPr>
            </a:p>
          </p:txBody>
        </p:sp>
        <p:sp>
          <p:nvSpPr>
            <p:cNvPr id="31775" name="Freeform 45"/>
            <p:cNvSpPr>
              <a:spLocks/>
            </p:cNvSpPr>
            <p:nvPr/>
          </p:nvSpPr>
          <p:spPr bwMode="auto">
            <a:xfrm>
              <a:off x="1040" y="4010"/>
              <a:ext cx="3452" cy="2"/>
            </a:xfrm>
            <a:custGeom>
              <a:avLst/>
              <a:gdLst>
                <a:gd name="T0" fmla="*/ 0 w 5439"/>
                <a:gd name="T1" fmla="*/ 0 h 3"/>
                <a:gd name="T2" fmla="*/ 143 w 5439"/>
                <a:gd name="T3" fmla="*/ 1 h 3"/>
                <a:gd name="T4" fmla="*/ 0 60000 65536"/>
                <a:gd name="T5" fmla="*/ 0 60000 65536"/>
                <a:gd name="T6" fmla="*/ 0 w 5439"/>
                <a:gd name="T7" fmla="*/ 0 h 3"/>
                <a:gd name="T8" fmla="*/ 5439 w 5439"/>
                <a:gd name="T9" fmla="*/ 3 h 3"/>
              </a:gdLst>
              <a:ahLst/>
              <a:cxnLst>
                <a:cxn ang="T4">
                  <a:pos x="T0" y="T1"/>
                </a:cxn>
                <a:cxn ang="T5">
                  <a:pos x="T2" y="T3"/>
                </a:cxn>
              </a:cxnLst>
              <a:rect l="T6" t="T7" r="T8" b="T9"/>
              <a:pathLst>
                <a:path w="5439" h="3">
                  <a:moveTo>
                    <a:pt x="0" y="0"/>
                  </a:moveTo>
                  <a:lnTo>
                    <a:pt x="5439" y="3"/>
                  </a:lnTo>
                </a:path>
              </a:pathLst>
            </a:custGeom>
            <a:noFill/>
            <a:ln w="63500">
              <a:solidFill>
                <a:srgbClr val="3333FF"/>
              </a:solidFill>
              <a:round/>
              <a:headEnd type="none" w="med" len="med"/>
              <a:tailEnd type="none" w="med" len="med"/>
            </a:ln>
          </p:spPr>
          <p:txBody>
            <a:bodyPr/>
            <a:lstStyle/>
            <a:p>
              <a:endParaRPr lang="en-US">
                <a:solidFill>
                  <a:srgbClr val="000000"/>
                </a:solidFill>
              </a:endParaRPr>
            </a:p>
          </p:txBody>
        </p:sp>
        <p:sp>
          <p:nvSpPr>
            <p:cNvPr id="31776" name="Freeform 46"/>
            <p:cNvSpPr>
              <a:spLocks/>
            </p:cNvSpPr>
            <p:nvPr/>
          </p:nvSpPr>
          <p:spPr bwMode="auto">
            <a:xfrm>
              <a:off x="1037" y="3095"/>
              <a:ext cx="1" cy="916"/>
            </a:xfrm>
            <a:custGeom>
              <a:avLst/>
              <a:gdLst>
                <a:gd name="T0" fmla="*/ 0 w 1"/>
                <a:gd name="T1" fmla="*/ 0 h 1446"/>
                <a:gd name="T2" fmla="*/ 1 w 1"/>
                <a:gd name="T3" fmla="*/ 37 h 1446"/>
                <a:gd name="T4" fmla="*/ 0 60000 65536"/>
                <a:gd name="T5" fmla="*/ 0 60000 65536"/>
                <a:gd name="T6" fmla="*/ 0 w 1"/>
                <a:gd name="T7" fmla="*/ 0 h 1446"/>
                <a:gd name="T8" fmla="*/ 1 w 1"/>
                <a:gd name="T9" fmla="*/ 1446 h 1446"/>
              </a:gdLst>
              <a:ahLst/>
              <a:cxnLst>
                <a:cxn ang="T4">
                  <a:pos x="T0" y="T1"/>
                </a:cxn>
                <a:cxn ang="T5">
                  <a:pos x="T2" y="T3"/>
                </a:cxn>
              </a:cxnLst>
              <a:rect l="T6" t="T7" r="T8" b="T9"/>
              <a:pathLst>
                <a:path w="1" h="1446">
                  <a:moveTo>
                    <a:pt x="0" y="0"/>
                  </a:moveTo>
                  <a:lnTo>
                    <a:pt x="1" y="1446"/>
                  </a:lnTo>
                </a:path>
              </a:pathLst>
            </a:custGeom>
            <a:noFill/>
            <a:ln w="63500">
              <a:solidFill>
                <a:srgbClr val="3333FF"/>
              </a:solidFill>
              <a:round/>
              <a:headEnd type="none" w="med" len="med"/>
              <a:tailEnd type="none" w="med" len="med"/>
            </a:ln>
          </p:spPr>
          <p:txBody>
            <a:bodyPr/>
            <a:lstStyle/>
            <a:p>
              <a:endParaRPr lang="en-US">
                <a:solidFill>
                  <a:srgbClr val="000000"/>
                </a:solidFill>
              </a:endParaRPr>
            </a:p>
          </p:txBody>
        </p:sp>
      </p:grpSp>
      <p:sp>
        <p:nvSpPr>
          <p:cNvPr id="494641" name="Text Box 49"/>
          <p:cNvSpPr txBox="1">
            <a:spLocks noChangeArrowheads="1"/>
          </p:cNvSpPr>
          <p:nvPr/>
        </p:nvSpPr>
        <p:spPr bwMode="auto">
          <a:xfrm>
            <a:off x="7273925" y="4251325"/>
            <a:ext cx="733425" cy="396875"/>
          </a:xfrm>
          <a:prstGeom prst="rect">
            <a:avLst/>
          </a:prstGeom>
          <a:noFill/>
          <a:ln w="9525">
            <a:noFill/>
            <a:miter lim="800000"/>
            <a:headEnd/>
            <a:tailEnd/>
          </a:ln>
        </p:spPr>
        <p:txBody>
          <a:bodyPr wrap="none">
            <a:spAutoFit/>
          </a:bodyPr>
          <a:lstStyle/>
          <a:p>
            <a:pPr algn="l"/>
            <a:r>
              <a:rPr lang="en-US" sz="2000">
                <a:solidFill>
                  <a:srgbClr val="000000"/>
                </a:solidFill>
              </a:rPr>
              <a:t>“0 V”</a:t>
            </a:r>
          </a:p>
        </p:txBody>
      </p:sp>
      <p:sp>
        <p:nvSpPr>
          <p:cNvPr id="494642" name="Rectangle 50"/>
          <p:cNvSpPr>
            <a:spLocks noChangeArrowheads="1"/>
          </p:cNvSpPr>
          <p:nvPr/>
        </p:nvSpPr>
        <p:spPr bwMode="auto">
          <a:xfrm>
            <a:off x="2833688" y="4708525"/>
            <a:ext cx="3502025" cy="519113"/>
          </a:xfrm>
          <a:prstGeom prst="rect">
            <a:avLst/>
          </a:prstGeom>
          <a:noFill/>
          <a:ln w="15875" algn="ctr">
            <a:noFill/>
            <a:miter lim="800000"/>
            <a:headEnd/>
            <a:tailEnd/>
          </a:ln>
        </p:spPr>
        <p:txBody>
          <a:bodyPr wrap="none" anchor="ctr">
            <a:spAutoFit/>
          </a:bodyPr>
          <a:lstStyle/>
          <a:p>
            <a:pPr algn="l"/>
            <a:r>
              <a:rPr lang="en-US">
                <a:solidFill>
                  <a:srgbClr val="FF0000"/>
                </a:solidFill>
                <a:latin typeface="Times New Roman" pitchFamily="18" charset="0"/>
              </a:rPr>
              <a:t>I</a:t>
            </a:r>
            <a:r>
              <a:rPr lang="en-US" baseline="-25000">
                <a:solidFill>
                  <a:srgbClr val="FF0000"/>
                </a:solidFill>
              </a:rPr>
              <a:t>A</a:t>
            </a:r>
            <a:r>
              <a:rPr lang="en-US">
                <a:solidFill>
                  <a:srgbClr val="FF0000"/>
                </a:solidFill>
              </a:rPr>
              <a:t> =</a:t>
            </a:r>
            <a:r>
              <a:rPr lang="en-US">
                <a:solidFill>
                  <a:srgbClr val="000000"/>
                </a:solidFill>
              </a:rPr>
              <a:t> 12 V / 4 </a:t>
            </a:r>
            <a:r>
              <a:rPr lang="en-US">
                <a:solidFill>
                  <a:srgbClr val="000000"/>
                </a:solidFill>
                <a:latin typeface="Symbol" pitchFamily="18" charset="2"/>
              </a:rPr>
              <a:t>W</a:t>
            </a:r>
            <a:r>
              <a:rPr lang="en-US">
                <a:solidFill>
                  <a:srgbClr val="000000"/>
                </a:solidFill>
              </a:rPr>
              <a:t> = 3 A </a:t>
            </a:r>
          </a:p>
        </p:txBody>
      </p:sp>
      <p:sp>
        <p:nvSpPr>
          <p:cNvPr id="494643" name="Rectangle 51"/>
          <p:cNvSpPr>
            <a:spLocks noChangeArrowheads="1"/>
          </p:cNvSpPr>
          <p:nvPr/>
        </p:nvSpPr>
        <p:spPr bwMode="auto">
          <a:xfrm>
            <a:off x="2833688" y="5391150"/>
            <a:ext cx="3502025" cy="519113"/>
          </a:xfrm>
          <a:prstGeom prst="rect">
            <a:avLst/>
          </a:prstGeom>
          <a:noFill/>
          <a:ln w="15875" algn="ctr">
            <a:noFill/>
            <a:miter lim="800000"/>
            <a:headEnd/>
            <a:tailEnd/>
          </a:ln>
        </p:spPr>
        <p:txBody>
          <a:bodyPr wrap="none" anchor="ctr">
            <a:spAutoFit/>
          </a:bodyPr>
          <a:lstStyle/>
          <a:p>
            <a:pPr algn="l"/>
            <a:r>
              <a:rPr lang="en-US">
                <a:solidFill>
                  <a:srgbClr val="FF0000"/>
                </a:solidFill>
                <a:latin typeface="Times New Roman" pitchFamily="18" charset="0"/>
              </a:rPr>
              <a:t>I</a:t>
            </a:r>
            <a:r>
              <a:rPr lang="en-US" baseline="-25000">
                <a:solidFill>
                  <a:srgbClr val="FF0000"/>
                </a:solidFill>
              </a:rPr>
              <a:t>B</a:t>
            </a:r>
            <a:r>
              <a:rPr lang="en-US">
                <a:solidFill>
                  <a:srgbClr val="FF0000"/>
                </a:solidFill>
              </a:rPr>
              <a:t> =</a:t>
            </a:r>
            <a:r>
              <a:rPr lang="en-US">
                <a:solidFill>
                  <a:srgbClr val="000000"/>
                </a:solidFill>
              </a:rPr>
              <a:t> 12 V / 6 </a:t>
            </a:r>
            <a:r>
              <a:rPr lang="en-US">
                <a:solidFill>
                  <a:srgbClr val="000000"/>
                </a:solidFill>
                <a:latin typeface="Symbol" pitchFamily="18" charset="2"/>
              </a:rPr>
              <a:t>W</a:t>
            </a:r>
            <a:r>
              <a:rPr lang="en-US">
                <a:solidFill>
                  <a:srgbClr val="000000"/>
                </a:solidFill>
              </a:rPr>
              <a:t> = 2 A </a:t>
            </a:r>
          </a:p>
        </p:txBody>
      </p:sp>
      <p:sp>
        <p:nvSpPr>
          <p:cNvPr id="494644" name="Rectangle 52"/>
          <p:cNvSpPr>
            <a:spLocks noChangeArrowheads="1"/>
          </p:cNvSpPr>
          <p:nvPr/>
        </p:nvSpPr>
        <p:spPr bwMode="auto">
          <a:xfrm>
            <a:off x="2381250" y="6088063"/>
            <a:ext cx="3324225" cy="519112"/>
          </a:xfrm>
          <a:prstGeom prst="rect">
            <a:avLst/>
          </a:prstGeom>
          <a:noFill/>
          <a:ln w="15875" algn="ctr">
            <a:noFill/>
            <a:miter lim="800000"/>
            <a:headEnd/>
            <a:tailEnd/>
          </a:ln>
        </p:spPr>
        <p:txBody>
          <a:bodyPr wrap="none" anchor="ctr">
            <a:spAutoFit/>
          </a:bodyPr>
          <a:lstStyle/>
          <a:p>
            <a:pPr algn="l"/>
            <a:r>
              <a:rPr lang="en-US">
                <a:solidFill>
                  <a:srgbClr val="FF0000"/>
                </a:solidFill>
                <a:latin typeface="Times New Roman" pitchFamily="18" charset="0"/>
              </a:rPr>
              <a:t>I</a:t>
            </a:r>
            <a:r>
              <a:rPr lang="en-US" baseline="-25000">
                <a:solidFill>
                  <a:srgbClr val="FF0000"/>
                </a:solidFill>
              </a:rPr>
              <a:t>BATT</a:t>
            </a:r>
            <a:r>
              <a:rPr lang="en-US">
                <a:solidFill>
                  <a:srgbClr val="FF0000"/>
                </a:solidFill>
              </a:rPr>
              <a:t> =</a:t>
            </a:r>
            <a:r>
              <a:rPr lang="en-US">
                <a:solidFill>
                  <a:srgbClr val="000000"/>
                </a:solidFill>
              </a:rPr>
              <a:t> </a:t>
            </a:r>
            <a:r>
              <a:rPr lang="en-US">
                <a:solidFill>
                  <a:srgbClr val="000000"/>
                </a:solidFill>
                <a:latin typeface="Times New Roman" pitchFamily="18" charset="0"/>
              </a:rPr>
              <a:t>I</a:t>
            </a:r>
            <a:r>
              <a:rPr lang="en-US" baseline="-25000">
                <a:solidFill>
                  <a:srgbClr val="000000"/>
                </a:solidFill>
              </a:rPr>
              <a:t>A</a:t>
            </a:r>
            <a:r>
              <a:rPr lang="en-US">
                <a:solidFill>
                  <a:srgbClr val="000000"/>
                </a:solidFill>
              </a:rPr>
              <a:t> + </a:t>
            </a:r>
            <a:r>
              <a:rPr lang="en-US">
                <a:solidFill>
                  <a:srgbClr val="000000"/>
                </a:solidFill>
                <a:latin typeface="Times New Roman" pitchFamily="18" charset="0"/>
              </a:rPr>
              <a:t>I</a:t>
            </a:r>
            <a:r>
              <a:rPr lang="en-US" baseline="-25000">
                <a:solidFill>
                  <a:srgbClr val="000000"/>
                </a:solidFill>
              </a:rPr>
              <a:t>B</a:t>
            </a:r>
            <a:r>
              <a:rPr lang="en-US">
                <a:solidFill>
                  <a:srgbClr val="000000"/>
                </a:solidFill>
              </a:rPr>
              <a:t> = 5 A </a:t>
            </a:r>
          </a:p>
        </p:txBody>
      </p:sp>
      <p:grpSp>
        <p:nvGrpSpPr>
          <p:cNvPr id="47" name="Group 46"/>
          <p:cNvGrpSpPr/>
          <p:nvPr/>
        </p:nvGrpSpPr>
        <p:grpSpPr>
          <a:xfrm>
            <a:off x="3894138" y="2647950"/>
            <a:ext cx="127000" cy="941388"/>
            <a:chOff x="6383338" y="2647950"/>
            <a:chExt cx="127000" cy="941388"/>
          </a:xfrm>
        </p:grpSpPr>
        <p:sp>
          <p:nvSpPr>
            <p:cNvPr id="45" name="Freeform 15"/>
            <p:cNvSpPr>
              <a:spLocks/>
            </p:cNvSpPr>
            <p:nvPr/>
          </p:nvSpPr>
          <p:spPr bwMode="auto">
            <a:xfrm>
              <a:off x="6510338" y="2647950"/>
              <a:ext cx="0" cy="941388"/>
            </a:xfrm>
            <a:custGeom>
              <a:avLst/>
              <a:gdLst>
                <a:gd name="T0" fmla="*/ 0 w 1"/>
                <a:gd name="T1" fmla="*/ 0 h 936"/>
                <a:gd name="T2" fmla="*/ 0 w 1"/>
                <a:gd name="T3" fmla="*/ 2147483647 h 936"/>
                <a:gd name="T4" fmla="*/ 0 60000 65536"/>
                <a:gd name="T5" fmla="*/ 0 60000 65536"/>
                <a:gd name="T6" fmla="*/ 0 w 1"/>
                <a:gd name="T7" fmla="*/ 0 h 936"/>
                <a:gd name="T8" fmla="*/ 0 w 1"/>
                <a:gd name="T9" fmla="*/ 936 h 936"/>
              </a:gdLst>
              <a:ahLst/>
              <a:cxnLst>
                <a:cxn ang="T4">
                  <a:pos x="T0" y="T1"/>
                </a:cxn>
                <a:cxn ang="T5">
                  <a:pos x="T2" y="T3"/>
                </a:cxn>
              </a:cxnLst>
              <a:rect l="T6" t="T7" r="T8" b="T9"/>
              <a:pathLst>
                <a:path w="1" h="936">
                  <a:moveTo>
                    <a:pt x="1" y="0"/>
                  </a:moveTo>
                  <a:lnTo>
                    <a:pt x="0" y="936"/>
                  </a:lnTo>
                </a:path>
              </a:pathLst>
            </a:custGeom>
            <a:noFill/>
            <a:ln w="19050">
              <a:solidFill>
                <a:srgbClr val="000000"/>
              </a:solidFill>
              <a:round/>
              <a:headEnd type="none" w="med" len="med"/>
              <a:tailEnd type="triangle" w="lg" len="lg"/>
            </a:ln>
          </p:spPr>
          <p:txBody>
            <a:bodyPr/>
            <a:lstStyle/>
            <a:p>
              <a:endParaRPr lang="en-US">
                <a:solidFill>
                  <a:srgbClr val="000000"/>
                </a:solidFill>
              </a:endParaRPr>
            </a:p>
          </p:txBody>
        </p:sp>
        <p:sp>
          <p:nvSpPr>
            <p:cNvPr id="46" name="Freeform 15"/>
            <p:cNvSpPr>
              <a:spLocks/>
            </p:cNvSpPr>
            <p:nvPr/>
          </p:nvSpPr>
          <p:spPr bwMode="auto">
            <a:xfrm>
              <a:off x="6383338" y="2647950"/>
              <a:ext cx="0" cy="941388"/>
            </a:xfrm>
            <a:custGeom>
              <a:avLst/>
              <a:gdLst>
                <a:gd name="T0" fmla="*/ 0 w 1"/>
                <a:gd name="T1" fmla="*/ 0 h 936"/>
                <a:gd name="T2" fmla="*/ 0 w 1"/>
                <a:gd name="T3" fmla="*/ 2147483647 h 936"/>
                <a:gd name="T4" fmla="*/ 0 60000 65536"/>
                <a:gd name="T5" fmla="*/ 0 60000 65536"/>
                <a:gd name="T6" fmla="*/ 0 w 1"/>
                <a:gd name="T7" fmla="*/ 0 h 936"/>
                <a:gd name="T8" fmla="*/ 0 w 1"/>
                <a:gd name="T9" fmla="*/ 936 h 936"/>
              </a:gdLst>
              <a:ahLst/>
              <a:cxnLst>
                <a:cxn ang="T4">
                  <a:pos x="T0" y="T1"/>
                </a:cxn>
                <a:cxn ang="T5">
                  <a:pos x="T2" y="T3"/>
                </a:cxn>
              </a:cxnLst>
              <a:rect l="T6" t="T7" r="T8" b="T9"/>
              <a:pathLst>
                <a:path w="1" h="936">
                  <a:moveTo>
                    <a:pt x="1" y="0"/>
                  </a:moveTo>
                  <a:lnTo>
                    <a:pt x="0" y="936"/>
                  </a:lnTo>
                </a:path>
              </a:pathLst>
            </a:custGeom>
            <a:noFill/>
            <a:ln w="19050">
              <a:solidFill>
                <a:srgbClr val="000000"/>
              </a:solidFill>
              <a:round/>
              <a:headEnd type="none" w="med" len="med"/>
              <a:tailEnd type="triangle" w="lg" len="lg"/>
            </a:ln>
          </p:spPr>
          <p:txBody>
            <a:bodyPr/>
            <a:lstStyle/>
            <a:p>
              <a:endParaRPr lang="en-US">
                <a:solidFill>
                  <a:srgbClr val="000000"/>
                </a:solidFill>
              </a:endParaRPr>
            </a:p>
          </p:txBody>
        </p:sp>
      </p:grpSp>
      <p:grpSp>
        <p:nvGrpSpPr>
          <p:cNvPr id="52" name="Group 51"/>
          <p:cNvGrpSpPr/>
          <p:nvPr/>
        </p:nvGrpSpPr>
        <p:grpSpPr>
          <a:xfrm flipV="1">
            <a:off x="2014538" y="2419350"/>
            <a:ext cx="254000" cy="941388"/>
            <a:chOff x="3132138" y="2647950"/>
            <a:chExt cx="254000" cy="941388"/>
          </a:xfrm>
        </p:grpSpPr>
        <p:sp>
          <p:nvSpPr>
            <p:cNvPr id="49" name="Freeform 15"/>
            <p:cNvSpPr>
              <a:spLocks/>
            </p:cNvSpPr>
            <p:nvPr/>
          </p:nvSpPr>
          <p:spPr bwMode="auto">
            <a:xfrm>
              <a:off x="3259138" y="2647950"/>
              <a:ext cx="0" cy="941388"/>
            </a:xfrm>
            <a:custGeom>
              <a:avLst/>
              <a:gdLst>
                <a:gd name="T0" fmla="*/ 0 w 1"/>
                <a:gd name="T1" fmla="*/ 0 h 936"/>
                <a:gd name="T2" fmla="*/ 0 w 1"/>
                <a:gd name="T3" fmla="*/ 2147483647 h 936"/>
                <a:gd name="T4" fmla="*/ 0 60000 65536"/>
                <a:gd name="T5" fmla="*/ 0 60000 65536"/>
                <a:gd name="T6" fmla="*/ 0 w 1"/>
                <a:gd name="T7" fmla="*/ 0 h 936"/>
                <a:gd name="T8" fmla="*/ 0 w 1"/>
                <a:gd name="T9" fmla="*/ 936 h 936"/>
              </a:gdLst>
              <a:ahLst/>
              <a:cxnLst>
                <a:cxn ang="T4">
                  <a:pos x="T0" y="T1"/>
                </a:cxn>
                <a:cxn ang="T5">
                  <a:pos x="T2" y="T3"/>
                </a:cxn>
              </a:cxnLst>
              <a:rect l="T6" t="T7" r="T8" b="T9"/>
              <a:pathLst>
                <a:path w="1" h="936">
                  <a:moveTo>
                    <a:pt x="1" y="0"/>
                  </a:moveTo>
                  <a:lnTo>
                    <a:pt x="0" y="936"/>
                  </a:lnTo>
                </a:path>
              </a:pathLst>
            </a:custGeom>
            <a:noFill/>
            <a:ln w="19050">
              <a:solidFill>
                <a:srgbClr val="000000"/>
              </a:solidFill>
              <a:round/>
              <a:headEnd type="none" w="med" len="med"/>
              <a:tailEnd type="triangle" w="lg" len="lg"/>
            </a:ln>
          </p:spPr>
          <p:txBody>
            <a:bodyPr/>
            <a:lstStyle/>
            <a:p>
              <a:endParaRPr lang="en-US">
                <a:solidFill>
                  <a:srgbClr val="000000"/>
                </a:solidFill>
              </a:endParaRPr>
            </a:p>
          </p:txBody>
        </p:sp>
        <p:sp>
          <p:nvSpPr>
            <p:cNvPr id="50" name="Freeform 15"/>
            <p:cNvSpPr>
              <a:spLocks/>
            </p:cNvSpPr>
            <p:nvPr/>
          </p:nvSpPr>
          <p:spPr bwMode="auto">
            <a:xfrm>
              <a:off x="3132138" y="2647950"/>
              <a:ext cx="0" cy="941388"/>
            </a:xfrm>
            <a:custGeom>
              <a:avLst/>
              <a:gdLst>
                <a:gd name="T0" fmla="*/ 0 w 1"/>
                <a:gd name="T1" fmla="*/ 0 h 936"/>
                <a:gd name="T2" fmla="*/ 0 w 1"/>
                <a:gd name="T3" fmla="*/ 2147483647 h 936"/>
                <a:gd name="T4" fmla="*/ 0 60000 65536"/>
                <a:gd name="T5" fmla="*/ 0 60000 65536"/>
                <a:gd name="T6" fmla="*/ 0 w 1"/>
                <a:gd name="T7" fmla="*/ 0 h 936"/>
                <a:gd name="T8" fmla="*/ 0 w 1"/>
                <a:gd name="T9" fmla="*/ 936 h 936"/>
              </a:gdLst>
              <a:ahLst/>
              <a:cxnLst>
                <a:cxn ang="T4">
                  <a:pos x="T0" y="T1"/>
                </a:cxn>
                <a:cxn ang="T5">
                  <a:pos x="T2" y="T3"/>
                </a:cxn>
              </a:cxnLst>
              <a:rect l="T6" t="T7" r="T8" b="T9"/>
              <a:pathLst>
                <a:path w="1" h="936">
                  <a:moveTo>
                    <a:pt x="1" y="0"/>
                  </a:moveTo>
                  <a:lnTo>
                    <a:pt x="0" y="936"/>
                  </a:lnTo>
                </a:path>
              </a:pathLst>
            </a:custGeom>
            <a:noFill/>
            <a:ln w="19050">
              <a:solidFill>
                <a:srgbClr val="000000"/>
              </a:solidFill>
              <a:round/>
              <a:headEnd type="none" w="med" len="med"/>
              <a:tailEnd type="triangle" w="lg" len="lg"/>
            </a:ln>
          </p:spPr>
          <p:txBody>
            <a:bodyPr/>
            <a:lstStyle/>
            <a:p>
              <a:endParaRPr lang="en-US">
                <a:solidFill>
                  <a:srgbClr val="000000"/>
                </a:solidFill>
              </a:endParaRPr>
            </a:p>
          </p:txBody>
        </p:sp>
        <p:sp>
          <p:nvSpPr>
            <p:cNvPr id="51" name="Freeform 15"/>
            <p:cNvSpPr>
              <a:spLocks/>
            </p:cNvSpPr>
            <p:nvPr/>
          </p:nvSpPr>
          <p:spPr bwMode="auto">
            <a:xfrm>
              <a:off x="3386138" y="2647950"/>
              <a:ext cx="0" cy="941388"/>
            </a:xfrm>
            <a:custGeom>
              <a:avLst/>
              <a:gdLst>
                <a:gd name="T0" fmla="*/ 0 w 1"/>
                <a:gd name="T1" fmla="*/ 0 h 936"/>
                <a:gd name="T2" fmla="*/ 0 w 1"/>
                <a:gd name="T3" fmla="*/ 2147483647 h 936"/>
                <a:gd name="T4" fmla="*/ 0 60000 65536"/>
                <a:gd name="T5" fmla="*/ 0 60000 65536"/>
                <a:gd name="T6" fmla="*/ 0 w 1"/>
                <a:gd name="T7" fmla="*/ 0 h 936"/>
                <a:gd name="T8" fmla="*/ 0 w 1"/>
                <a:gd name="T9" fmla="*/ 936 h 936"/>
              </a:gdLst>
              <a:ahLst/>
              <a:cxnLst>
                <a:cxn ang="T4">
                  <a:pos x="T0" y="T1"/>
                </a:cxn>
                <a:cxn ang="T5">
                  <a:pos x="T2" y="T3"/>
                </a:cxn>
              </a:cxnLst>
              <a:rect l="T6" t="T7" r="T8" b="T9"/>
              <a:pathLst>
                <a:path w="1" h="936">
                  <a:moveTo>
                    <a:pt x="1" y="0"/>
                  </a:moveTo>
                  <a:lnTo>
                    <a:pt x="0" y="936"/>
                  </a:lnTo>
                </a:path>
              </a:pathLst>
            </a:custGeom>
            <a:noFill/>
            <a:ln w="19050">
              <a:solidFill>
                <a:srgbClr val="000000"/>
              </a:solidFill>
              <a:round/>
              <a:headEnd type="none" w="med" len="med"/>
              <a:tailEnd type="triangle" w="lg" len="lg"/>
            </a:ln>
          </p:spPr>
          <p:txBody>
            <a:bodyPr/>
            <a:lstStyle/>
            <a:p>
              <a:endParaRPr lang="en-US">
                <a:solidFill>
                  <a:srgbClr val="000000"/>
                </a:solidFill>
              </a:endParaRPr>
            </a:p>
          </p:txBody>
        </p:sp>
      </p:grpSp>
      <p:graphicFrame>
        <p:nvGraphicFramePr>
          <p:cNvPr id="53" name="Object 52"/>
          <p:cNvGraphicFramePr>
            <a:graphicFrameLocks noChangeAspect="1"/>
          </p:cNvGraphicFramePr>
          <p:nvPr>
            <p:extLst>
              <p:ext uri="{D42A27DB-BD31-4B8C-83A1-F6EECF244321}">
                <p14:modId xmlns:p14="http://schemas.microsoft.com/office/powerpoint/2010/main" val="899731237"/>
              </p:ext>
            </p:extLst>
          </p:nvPr>
        </p:nvGraphicFramePr>
        <p:xfrm>
          <a:off x="368300" y="282575"/>
          <a:ext cx="1143000" cy="838200"/>
        </p:xfrm>
        <a:graphic>
          <a:graphicData uri="http://schemas.openxmlformats.org/presentationml/2006/ole">
            <mc:AlternateContent xmlns:mc="http://schemas.openxmlformats.org/markup-compatibility/2006">
              <mc:Choice xmlns:v="urn:schemas-microsoft-com:vml" Requires="v">
                <p:oleObj spid="_x0000_s36882" name="Equation" r:id="rId3" imgW="1143000" imgH="838200" progId="Equation.3">
                  <p:embed/>
                </p:oleObj>
              </mc:Choice>
              <mc:Fallback>
                <p:oleObj name="Equation" r:id="rId3" imgW="11430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282575"/>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2394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94607"/>
                                        </p:tgtEl>
                                        <p:attrNameLst>
                                          <p:attrName>style.visibility</p:attrName>
                                        </p:attrNameLst>
                                      </p:cBhvr>
                                      <p:to>
                                        <p:strVal val="visible"/>
                                      </p:to>
                                    </p:set>
                                    <p:animEffect transition="in" filter="fade">
                                      <p:cBhvr>
                                        <p:cTn id="17" dur="1000"/>
                                        <p:tgtEl>
                                          <p:spTgt spid="494607"/>
                                        </p:tgtEl>
                                      </p:cBhvr>
                                    </p:animEffect>
                                    <p:anim calcmode="lin" valueType="num">
                                      <p:cBhvr>
                                        <p:cTn id="18" dur="1000" fill="hold"/>
                                        <p:tgtEl>
                                          <p:spTgt spid="494607"/>
                                        </p:tgtEl>
                                        <p:attrNameLst>
                                          <p:attrName>ppt_x</p:attrName>
                                        </p:attrNameLst>
                                      </p:cBhvr>
                                      <p:tavLst>
                                        <p:tav tm="0">
                                          <p:val>
                                            <p:strVal val="#ppt_x"/>
                                          </p:val>
                                        </p:tav>
                                        <p:tav tm="100000">
                                          <p:val>
                                            <p:strVal val="#ppt_x"/>
                                          </p:val>
                                        </p:tav>
                                      </p:tavLst>
                                    </p:anim>
                                    <p:anim calcmode="lin" valueType="num">
                                      <p:cBhvr>
                                        <p:cTn id="19" dur="1000" fill="hold"/>
                                        <p:tgtEl>
                                          <p:spTgt spid="49460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000"/>
                                        <p:tgtEl>
                                          <p:spTgt spid="47"/>
                                        </p:tgtEl>
                                      </p:cBhvr>
                                    </p:animEffect>
                                    <p:anim calcmode="lin" valueType="num">
                                      <p:cBhvr>
                                        <p:cTn id="25" dur="1000" fill="hold"/>
                                        <p:tgtEl>
                                          <p:spTgt spid="47"/>
                                        </p:tgtEl>
                                        <p:attrNameLst>
                                          <p:attrName>ppt_x</p:attrName>
                                        </p:attrNameLst>
                                      </p:cBhvr>
                                      <p:tavLst>
                                        <p:tav tm="0">
                                          <p:val>
                                            <p:strVal val="#ppt_x"/>
                                          </p:val>
                                        </p:tav>
                                        <p:tav tm="100000">
                                          <p:val>
                                            <p:strVal val="#ppt_x"/>
                                          </p:val>
                                        </p:tav>
                                      </p:tavLst>
                                    </p:anim>
                                    <p:anim calcmode="lin" valueType="num">
                                      <p:cBhvr>
                                        <p:cTn id="2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grpId="0" nodeType="clickEffect">
                                  <p:stCondLst>
                                    <p:cond delay="0"/>
                                  </p:stCondLst>
                                  <p:childTnLst>
                                    <p:set>
                                      <p:cBhvr>
                                        <p:cTn id="37" dur="1" fill="hold">
                                          <p:stCondLst>
                                            <p:cond delay="0"/>
                                          </p:stCondLst>
                                        </p:cTn>
                                        <p:tgtEl>
                                          <p:spTgt spid="494594"/>
                                        </p:tgtEl>
                                        <p:attrNameLst>
                                          <p:attrName>style.visibility</p:attrName>
                                        </p:attrNameLst>
                                      </p:cBhvr>
                                      <p:to>
                                        <p:strVal val="visible"/>
                                      </p:to>
                                    </p:set>
                                    <p:animEffect transition="in" filter="fade">
                                      <p:cBhvr>
                                        <p:cTn id="38" dur="770" decel="100000"/>
                                        <p:tgtEl>
                                          <p:spTgt spid="494594"/>
                                        </p:tgtEl>
                                      </p:cBhvr>
                                    </p:animEffect>
                                    <p:animScale>
                                      <p:cBhvr>
                                        <p:cTn id="39" dur="770" decel="100000"/>
                                        <p:tgtEl>
                                          <p:spTgt spid="494594"/>
                                        </p:tgtEl>
                                      </p:cBhvr>
                                      <p:from x="10000" y="10000"/>
                                      <p:to x="200000" y="450000"/>
                                    </p:animScale>
                                    <p:animScale>
                                      <p:cBhvr>
                                        <p:cTn id="40" dur="1230" accel="100000" fill="hold">
                                          <p:stCondLst>
                                            <p:cond delay="770"/>
                                          </p:stCondLst>
                                        </p:cTn>
                                        <p:tgtEl>
                                          <p:spTgt spid="494594"/>
                                        </p:tgtEl>
                                      </p:cBhvr>
                                      <p:from x="200000" y="450000"/>
                                      <p:to x="100000" y="100000"/>
                                    </p:animScale>
                                    <p:set>
                                      <p:cBhvr>
                                        <p:cTn id="41" dur="770" fill="hold"/>
                                        <p:tgtEl>
                                          <p:spTgt spid="494594"/>
                                        </p:tgtEl>
                                        <p:attrNameLst>
                                          <p:attrName>ppt_x</p:attrName>
                                        </p:attrNameLst>
                                      </p:cBhvr>
                                      <p:to>
                                        <p:strVal val="(0.5)"/>
                                      </p:to>
                                    </p:set>
                                    <p:anim from="(0.5)" to="(#ppt_x)" calcmode="lin" valueType="num">
                                      <p:cBhvr>
                                        <p:cTn id="42" dur="1230" accel="100000" fill="hold">
                                          <p:stCondLst>
                                            <p:cond delay="770"/>
                                          </p:stCondLst>
                                        </p:cTn>
                                        <p:tgtEl>
                                          <p:spTgt spid="494594"/>
                                        </p:tgtEl>
                                        <p:attrNameLst>
                                          <p:attrName>ppt_x</p:attrName>
                                        </p:attrNameLst>
                                      </p:cBhvr>
                                    </p:anim>
                                    <p:set>
                                      <p:cBhvr>
                                        <p:cTn id="43" dur="770" fill="hold"/>
                                        <p:tgtEl>
                                          <p:spTgt spid="494594"/>
                                        </p:tgtEl>
                                        <p:attrNameLst>
                                          <p:attrName>ppt_y</p:attrName>
                                        </p:attrNameLst>
                                      </p:cBhvr>
                                      <p:to>
                                        <p:strVal val="(#ppt_y+0.4)"/>
                                      </p:to>
                                    </p:set>
                                    <p:anim from="(#ppt_y+0.4)" to="(#ppt_y)" calcmode="lin" valueType="num">
                                      <p:cBhvr>
                                        <p:cTn id="44" dur="1230" accel="100000" fill="hold">
                                          <p:stCondLst>
                                            <p:cond delay="770"/>
                                          </p:stCondLst>
                                        </p:cTn>
                                        <p:tgtEl>
                                          <p:spTgt spid="494594"/>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494641"/>
                                        </p:tgtEl>
                                        <p:attrNameLst>
                                          <p:attrName>style.visibility</p:attrName>
                                        </p:attrNameLst>
                                      </p:cBhvr>
                                      <p:to>
                                        <p:strVal val="visible"/>
                                      </p:to>
                                    </p:set>
                                    <p:animEffect transition="in" filter="fade">
                                      <p:cBhvr>
                                        <p:cTn id="49" dur="770" decel="100000"/>
                                        <p:tgtEl>
                                          <p:spTgt spid="494641"/>
                                        </p:tgtEl>
                                      </p:cBhvr>
                                    </p:animEffect>
                                    <p:animScale>
                                      <p:cBhvr>
                                        <p:cTn id="50" dur="770" decel="100000"/>
                                        <p:tgtEl>
                                          <p:spTgt spid="494641"/>
                                        </p:tgtEl>
                                      </p:cBhvr>
                                      <p:from x="10000" y="10000"/>
                                      <p:to x="200000" y="450000"/>
                                    </p:animScale>
                                    <p:animScale>
                                      <p:cBhvr>
                                        <p:cTn id="51" dur="1230" accel="100000" fill="hold">
                                          <p:stCondLst>
                                            <p:cond delay="770"/>
                                          </p:stCondLst>
                                        </p:cTn>
                                        <p:tgtEl>
                                          <p:spTgt spid="494641"/>
                                        </p:tgtEl>
                                      </p:cBhvr>
                                      <p:from x="200000" y="450000"/>
                                      <p:to x="100000" y="100000"/>
                                    </p:animScale>
                                    <p:set>
                                      <p:cBhvr>
                                        <p:cTn id="52" dur="770" fill="hold"/>
                                        <p:tgtEl>
                                          <p:spTgt spid="494641"/>
                                        </p:tgtEl>
                                        <p:attrNameLst>
                                          <p:attrName>ppt_x</p:attrName>
                                        </p:attrNameLst>
                                      </p:cBhvr>
                                      <p:to>
                                        <p:strVal val="(0.5)"/>
                                      </p:to>
                                    </p:set>
                                    <p:anim from="(0.5)" to="(#ppt_x)" calcmode="lin" valueType="num">
                                      <p:cBhvr>
                                        <p:cTn id="53" dur="1230" accel="100000" fill="hold">
                                          <p:stCondLst>
                                            <p:cond delay="770"/>
                                          </p:stCondLst>
                                        </p:cTn>
                                        <p:tgtEl>
                                          <p:spTgt spid="494641"/>
                                        </p:tgtEl>
                                        <p:attrNameLst>
                                          <p:attrName>ppt_x</p:attrName>
                                        </p:attrNameLst>
                                      </p:cBhvr>
                                    </p:anim>
                                    <p:set>
                                      <p:cBhvr>
                                        <p:cTn id="54" dur="770" fill="hold"/>
                                        <p:tgtEl>
                                          <p:spTgt spid="494641"/>
                                        </p:tgtEl>
                                        <p:attrNameLst>
                                          <p:attrName>ppt_y</p:attrName>
                                        </p:attrNameLst>
                                      </p:cBhvr>
                                      <p:to>
                                        <p:strVal val="(#ppt_y+0.4)"/>
                                      </p:to>
                                    </p:set>
                                    <p:anim from="(#ppt_y+0.4)" to="(#ppt_y)" calcmode="lin" valueType="num">
                                      <p:cBhvr>
                                        <p:cTn id="55" dur="1230" accel="100000" fill="hold">
                                          <p:stCondLst>
                                            <p:cond delay="770"/>
                                          </p:stCondLst>
                                        </p:cTn>
                                        <p:tgtEl>
                                          <p:spTgt spid="494641"/>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2000"/>
                                        <p:tgtEl>
                                          <p:spTgt spid="53"/>
                                        </p:tgtEl>
                                      </p:cBhvr>
                                    </p:animEffect>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494642"/>
                                        </p:tgtEl>
                                        <p:attrNameLst>
                                          <p:attrName>style.visibility</p:attrName>
                                        </p:attrNameLst>
                                      </p:cBhvr>
                                      <p:to>
                                        <p:strVal val="visible"/>
                                      </p:to>
                                    </p:set>
                                    <p:anim calcmode="lin" valueType="num">
                                      <p:cBhvr>
                                        <p:cTn id="65" dur="500" fill="hold"/>
                                        <p:tgtEl>
                                          <p:spTgt spid="494642"/>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494642"/>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494642"/>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49464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9" presetClass="entr" presetSubtype="0" accel="100000" fill="hold" grpId="0" nodeType="clickEffect">
                                  <p:stCondLst>
                                    <p:cond delay="0"/>
                                  </p:stCondLst>
                                  <p:childTnLst>
                                    <p:set>
                                      <p:cBhvr>
                                        <p:cTn id="72" dur="1" fill="hold">
                                          <p:stCondLst>
                                            <p:cond delay="0"/>
                                          </p:stCondLst>
                                        </p:cTn>
                                        <p:tgtEl>
                                          <p:spTgt spid="494643"/>
                                        </p:tgtEl>
                                        <p:attrNameLst>
                                          <p:attrName>style.visibility</p:attrName>
                                        </p:attrNameLst>
                                      </p:cBhvr>
                                      <p:to>
                                        <p:strVal val="visible"/>
                                      </p:to>
                                    </p:set>
                                    <p:anim calcmode="lin" valueType="num">
                                      <p:cBhvr>
                                        <p:cTn id="73" dur="500" fill="hold"/>
                                        <p:tgtEl>
                                          <p:spTgt spid="494643"/>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494643"/>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494643"/>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494643"/>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9" presetClass="entr" presetSubtype="0" accel="100000" fill="hold" grpId="0" nodeType="clickEffect">
                                  <p:stCondLst>
                                    <p:cond delay="0"/>
                                  </p:stCondLst>
                                  <p:childTnLst>
                                    <p:set>
                                      <p:cBhvr>
                                        <p:cTn id="80" dur="1" fill="hold">
                                          <p:stCondLst>
                                            <p:cond delay="0"/>
                                          </p:stCondLst>
                                        </p:cTn>
                                        <p:tgtEl>
                                          <p:spTgt spid="494644"/>
                                        </p:tgtEl>
                                        <p:attrNameLst>
                                          <p:attrName>style.visibility</p:attrName>
                                        </p:attrNameLst>
                                      </p:cBhvr>
                                      <p:to>
                                        <p:strVal val="visible"/>
                                      </p:to>
                                    </p:set>
                                    <p:anim calcmode="lin" valueType="num">
                                      <p:cBhvr>
                                        <p:cTn id="81" dur="500" fill="hold"/>
                                        <p:tgtEl>
                                          <p:spTgt spid="494644"/>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494644"/>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494644"/>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4946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4" grpId="0"/>
      <p:bldP spid="494607" grpId="0" animBg="1"/>
      <p:bldP spid="494641" grpId="0"/>
      <p:bldP spid="494642" grpId="0"/>
      <p:bldP spid="494643" grpId="0"/>
      <p:bldP spid="4946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70370" y="1043813"/>
            <a:ext cx="8610049" cy="5693866"/>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lumMod val="85000"/>
                    <a:lumOff val="15000"/>
                  </a:srgbClr>
                </a:solidFill>
              </a:rPr>
              <a:t>1. Ohm’s law expresses the relationship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between pressure difference (voltage),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flow rate (current), and resistance.</a:t>
            </a:r>
          </a:p>
          <a:p>
            <a:pPr marL="342900" indent="-342900" algn="l">
              <a:spcBef>
                <a:spcPct val="20000"/>
              </a:spcBef>
            </a:pPr>
            <a:r>
              <a:rPr lang="en-US" dirty="0" smtClean="0">
                <a:solidFill>
                  <a:srgbClr val="000000">
                    <a:lumMod val="85000"/>
                    <a:lumOff val="15000"/>
                  </a:srgbClr>
                </a:solidFill>
              </a:rPr>
              <a:t>2. In CASTLE, students learn to color-code wires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according to pressure and </a:t>
            </a:r>
            <a:r>
              <a:rPr lang="en-US" dirty="0">
                <a:solidFill>
                  <a:srgbClr val="000000">
                    <a:lumMod val="85000"/>
                    <a:lumOff val="15000"/>
                  </a:srgbClr>
                </a:solidFill>
              </a:rPr>
              <a:t>	</a:t>
            </a:r>
            <a:r>
              <a:rPr lang="en-US" dirty="0" smtClean="0">
                <a:solidFill>
                  <a:srgbClr val="000000">
                    <a:lumMod val="85000"/>
                    <a:lumOff val="15000"/>
                  </a:srgbClr>
                </a:solidFill>
              </a:rPr>
              <a:t>to assign ballpark-</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quantitative values for currents based on pressure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differences and resistances; i.e., MORE </a:t>
            </a:r>
            <a:r>
              <a:rPr lang="en-US" dirty="0" err="1" smtClean="0">
                <a:solidFill>
                  <a:srgbClr val="000000">
                    <a:lumMod val="85000"/>
                    <a:lumOff val="15000"/>
                  </a:srgbClr>
                </a:solidFill>
              </a:rPr>
              <a:t>arrowtails</a:t>
            </a:r>
            <a:endParaRPr lang="en-US" dirty="0" smtClean="0">
              <a:solidFill>
                <a:srgbClr val="000000">
                  <a:lumMod val="85000"/>
                  <a:lumOff val="15000"/>
                </a:srgbClr>
              </a:solidFill>
            </a:endParaRP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or FEWER </a:t>
            </a:r>
            <a:r>
              <a:rPr lang="en-US" dirty="0" err="1" smtClean="0">
                <a:solidFill>
                  <a:srgbClr val="000000">
                    <a:lumMod val="85000"/>
                    <a:lumOff val="15000"/>
                  </a:srgbClr>
                </a:solidFill>
              </a:rPr>
              <a:t>arrowtails</a:t>
            </a:r>
            <a:r>
              <a:rPr lang="en-US" dirty="0" smtClean="0">
                <a:solidFill>
                  <a:srgbClr val="000000">
                    <a:lumMod val="85000"/>
                    <a:lumOff val="15000"/>
                  </a:srgbClr>
                </a:solidFill>
              </a:rPr>
              <a:t>. Here, we took the next step</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of assigning numbers to voltages and then</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used Ohm’s law to compute</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currents.</a:t>
            </a:r>
          </a:p>
        </p:txBody>
      </p:sp>
      <p:sp>
        <p:nvSpPr>
          <p:cNvPr id="9" name="Rectangle 6"/>
          <p:cNvSpPr>
            <a:spLocks noChangeArrowheads="1"/>
          </p:cNvSpPr>
          <p:nvPr/>
        </p:nvSpPr>
        <p:spPr bwMode="auto">
          <a:xfrm>
            <a:off x="5094884" y="5839928"/>
            <a:ext cx="4046812" cy="1040285"/>
          </a:xfrm>
          <a:prstGeom prst="rect">
            <a:avLst/>
          </a:prstGeom>
          <a:noFill/>
          <a:ln w="9525">
            <a:noFill/>
            <a:miter lim="800000"/>
            <a:headEnd/>
            <a:tailEnd/>
          </a:ln>
        </p:spPr>
        <p:txBody>
          <a:bodyPr wrap="none">
            <a:spAutoFit/>
          </a:bodyPr>
          <a:lstStyle/>
          <a:p>
            <a:pPr marL="342900" indent="-342900" algn="r">
              <a:spcBef>
                <a:spcPct val="20000"/>
              </a:spcBef>
            </a:pPr>
            <a:r>
              <a:rPr lang="en-US" b="1" dirty="0" smtClean="0">
                <a:solidFill>
                  <a:srgbClr val="000000"/>
                </a:solidFill>
                <a:latin typeface="Arial Narrow" panose="020B0606020202030204" pitchFamily="34" charset="0"/>
              </a:rPr>
              <a:t>John Bergmann</a:t>
            </a:r>
          </a:p>
          <a:p>
            <a:pPr marL="342900" indent="-342900" algn="r">
              <a:spcBef>
                <a:spcPct val="20000"/>
              </a:spcBef>
            </a:pPr>
            <a:r>
              <a:rPr lang="en-US" b="1" dirty="0" err="1" smtClean="0">
                <a:solidFill>
                  <a:srgbClr val="000000"/>
                </a:solidFill>
                <a:latin typeface="Arial Narrow" panose="020B0606020202030204" pitchFamily="34" charset="0"/>
              </a:rPr>
              <a:t>www.teachnlearnchem.com</a:t>
            </a:r>
            <a:endParaRPr lang="en-US" b="1" dirty="0">
              <a:solidFill>
                <a:srgbClr val="000000"/>
              </a:solidFill>
              <a:latin typeface="Arial Narrow" panose="020B0606020202030204" pitchFamily="34" charset="0"/>
            </a:endParaRPr>
          </a:p>
        </p:txBody>
      </p:sp>
      <p:sp>
        <p:nvSpPr>
          <p:cNvPr id="7" name="Rectangle 6"/>
          <p:cNvSpPr>
            <a:spLocks noChangeArrowheads="1"/>
          </p:cNvSpPr>
          <p:nvPr/>
        </p:nvSpPr>
        <p:spPr bwMode="auto">
          <a:xfrm>
            <a:off x="371867" y="292851"/>
            <a:ext cx="8486042" cy="523220"/>
          </a:xfrm>
          <a:prstGeom prst="rect">
            <a:avLst/>
          </a:prstGeom>
          <a:solidFill>
            <a:schemeClr val="tx1">
              <a:lumMod val="75000"/>
              <a:lumOff val="25000"/>
            </a:schemeClr>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Coulomb’s Law and CASTLE</a:t>
            </a:r>
          </a:p>
        </p:txBody>
      </p:sp>
      <p:grpSp>
        <p:nvGrpSpPr>
          <p:cNvPr id="2" name="Group 1"/>
          <p:cNvGrpSpPr/>
          <p:nvPr/>
        </p:nvGrpSpPr>
        <p:grpSpPr>
          <a:xfrm>
            <a:off x="7127046" y="1240192"/>
            <a:ext cx="1495425" cy="1146175"/>
            <a:chOff x="8983141" y="1403965"/>
            <a:chExt cx="1495425" cy="1146175"/>
          </a:xfrm>
        </p:grpSpPr>
        <p:sp>
          <p:nvSpPr>
            <p:cNvPr id="5" name="Rectangle 4"/>
            <p:cNvSpPr>
              <a:spLocks noChangeArrowheads="1"/>
            </p:cNvSpPr>
            <p:nvPr/>
          </p:nvSpPr>
          <p:spPr bwMode="auto">
            <a:xfrm>
              <a:off x="8983141" y="1403965"/>
              <a:ext cx="1495425" cy="114617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aphicFrame>
          <p:nvGraphicFramePr>
            <p:cNvPr id="8" name="Object 7"/>
            <p:cNvGraphicFramePr>
              <a:graphicFrameLocks noChangeAspect="1"/>
            </p:cNvGraphicFramePr>
            <p:nvPr>
              <p:extLst/>
            </p:nvPr>
          </p:nvGraphicFramePr>
          <p:xfrm>
            <a:off x="9154830" y="1563517"/>
            <a:ext cx="1143000" cy="838200"/>
          </p:xfrm>
          <a:graphic>
            <a:graphicData uri="http://schemas.openxmlformats.org/presentationml/2006/ole">
              <mc:AlternateContent xmlns:mc="http://schemas.openxmlformats.org/markup-compatibility/2006">
                <mc:Choice xmlns:v="urn:schemas-microsoft-com:vml" Requires="v">
                  <p:oleObj spid="_x0000_s25630" name="Equation" r:id="rId3" imgW="1143000" imgH="838200" progId="Equation.3">
                    <p:embed/>
                  </p:oleObj>
                </mc:Choice>
                <mc:Fallback>
                  <p:oleObj name="Equation" r:id="rId3" imgW="11430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4830" y="1563517"/>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056981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6"/>
          <p:cNvSpPr>
            <a:spLocks noChangeArrowheads="1"/>
          </p:cNvSpPr>
          <p:nvPr/>
        </p:nvSpPr>
        <p:spPr bwMode="auto">
          <a:xfrm>
            <a:off x="6058042" y="2596463"/>
            <a:ext cx="2744764" cy="593725"/>
          </a:xfrm>
          <a:prstGeom prst="rect">
            <a:avLst/>
          </a:prstGeom>
          <a:solidFill>
            <a:srgbClr val="00FFFF"/>
          </a:solidFill>
          <a:ln w="9525" algn="ctr">
            <a:solidFill>
              <a:schemeClr val="tx1"/>
            </a:solidFill>
            <a:miter lim="800000"/>
            <a:headEnd/>
            <a:tailEnd/>
          </a:ln>
        </p:spPr>
        <p:txBody>
          <a:bodyPr wrap="square" anchor="ctr">
            <a:spAutoFit/>
          </a:bodyPr>
          <a:lstStyle/>
          <a:p>
            <a:endParaRPr lang="en-US"/>
          </a:p>
        </p:txBody>
      </p:sp>
      <p:sp>
        <p:nvSpPr>
          <p:cNvPr id="28" name="Rectangle 6"/>
          <p:cNvSpPr>
            <a:spLocks noChangeArrowheads="1"/>
          </p:cNvSpPr>
          <p:nvPr/>
        </p:nvSpPr>
        <p:spPr bwMode="auto">
          <a:xfrm>
            <a:off x="6044394" y="1859485"/>
            <a:ext cx="2758412" cy="593725"/>
          </a:xfrm>
          <a:prstGeom prst="rect">
            <a:avLst/>
          </a:prstGeom>
          <a:solidFill>
            <a:srgbClr val="00FFFF"/>
          </a:solidFill>
          <a:ln w="9525" algn="ctr">
            <a:solidFill>
              <a:schemeClr val="tx1"/>
            </a:solidFill>
            <a:miter lim="800000"/>
            <a:headEnd/>
            <a:tailEnd/>
          </a:ln>
        </p:spPr>
        <p:txBody>
          <a:bodyPr wrap="square" anchor="ctr">
            <a:spAutoFit/>
          </a:bodyPr>
          <a:lstStyle/>
          <a:p>
            <a:endParaRPr lang="en-US"/>
          </a:p>
        </p:txBody>
      </p:sp>
      <p:sp>
        <p:nvSpPr>
          <p:cNvPr id="453644" name="Rectangle 12"/>
          <p:cNvSpPr>
            <a:spLocks noChangeArrowheads="1"/>
          </p:cNvSpPr>
          <p:nvPr/>
        </p:nvSpPr>
        <p:spPr bwMode="auto">
          <a:xfrm>
            <a:off x="477883" y="3274872"/>
            <a:ext cx="8372805" cy="954107"/>
          </a:xfrm>
          <a:prstGeom prst="rect">
            <a:avLst/>
          </a:prstGeom>
          <a:noFill/>
          <a:ln w="15875" algn="ctr">
            <a:noFill/>
            <a:miter lim="800000"/>
            <a:headEnd/>
            <a:tailEnd/>
          </a:ln>
        </p:spPr>
        <p:txBody>
          <a:bodyPr wrap="none" anchor="ctr">
            <a:spAutoFit/>
          </a:bodyPr>
          <a:lstStyle/>
          <a:p>
            <a:pPr algn="l"/>
            <a:r>
              <a:rPr lang="en-US" dirty="0" smtClean="0">
                <a:solidFill>
                  <a:srgbClr val="FF0000"/>
                </a:solidFill>
              </a:rPr>
              <a:t>Assume that we measure that a </a:t>
            </a:r>
            <a:r>
              <a:rPr lang="en-US" dirty="0">
                <a:solidFill>
                  <a:srgbClr val="FF0000"/>
                </a:solidFill>
              </a:rPr>
              <a:t>conductor loses </a:t>
            </a:r>
            <a:endParaRPr lang="en-US" dirty="0" smtClean="0">
              <a:solidFill>
                <a:srgbClr val="FF0000"/>
              </a:solidFill>
            </a:endParaRPr>
          </a:p>
          <a:p>
            <a:pPr algn="l"/>
            <a:r>
              <a:rPr lang="en-US" dirty="0" smtClean="0">
                <a:solidFill>
                  <a:srgbClr val="FF0000"/>
                </a:solidFill>
              </a:rPr>
              <a:t>–</a:t>
            </a:r>
            <a:r>
              <a:rPr lang="en-US" dirty="0">
                <a:solidFill>
                  <a:srgbClr val="FF0000"/>
                </a:solidFill>
              </a:rPr>
              <a:t>1.05 x 10</a:t>
            </a:r>
            <a:r>
              <a:rPr lang="en-US" baseline="30000" dirty="0">
                <a:solidFill>
                  <a:srgbClr val="FF0000"/>
                </a:solidFill>
              </a:rPr>
              <a:t>–18</a:t>
            </a:r>
            <a:r>
              <a:rPr lang="en-US" dirty="0">
                <a:solidFill>
                  <a:srgbClr val="FF0000"/>
                </a:solidFill>
              </a:rPr>
              <a:t> C of </a:t>
            </a:r>
            <a:r>
              <a:rPr lang="en-US" dirty="0" smtClean="0">
                <a:solidFill>
                  <a:srgbClr val="FF0000"/>
                </a:solidFill>
              </a:rPr>
              <a:t>charge. How </a:t>
            </a:r>
            <a:r>
              <a:rPr lang="en-US" dirty="0">
                <a:solidFill>
                  <a:srgbClr val="FF0000"/>
                </a:solidFill>
              </a:rPr>
              <a:t>many e</a:t>
            </a:r>
            <a:r>
              <a:rPr lang="en-US" baseline="30000" dirty="0">
                <a:solidFill>
                  <a:srgbClr val="FF0000"/>
                </a:solidFill>
              </a:rPr>
              <a:t>–</a:t>
            </a:r>
            <a:r>
              <a:rPr lang="en-US" dirty="0">
                <a:solidFill>
                  <a:srgbClr val="FF0000"/>
                </a:solidFill>
              </a:rPr>
              <a:t> did it lose?</a:t>
            </a:r>
          </a:p>
        </p:txBody>
      </p:sp>
      <p:graphicFrame>
        <p:nvGraphicFramePr>
          <p:cNvPr id="453646" name="Object 14"/>
          <p:cNvGraphicFramePr>
            <a:graphicFrameLocks noChangeAspect="1"/>
          </p:cNvGraphicFramePr>
          <p:nvPr>
            <p:extLst>
              <p:ext uri="{D42A27DB-BD31-4B8C-83A1-F6EECF244321}">
                <p14:modId xmlns:p14="http://schemas.microsoft.com/office/powerpoint/2010/main" val="1685919707"/>
              </p:ext>
            </p:extLst>
          </p:nvPr>
        </p:nvGraphicFramePr>
        <p:xfrm>
          <a:off x="3500438" y="4251325"/>
          <a:ext cx="2425700" cy="995363"/>
        </p:xfrm>
        <a:graphic>
          <a:graphicData uri="http://schemas.openxmlformats.org/presentationml/2006/ole">
            <mc:AlternateContent xmlns:mc="http://schemas.openxmlformats.org/markup-compatibility/2006">
              <mc:Choice xmlns:v="urn:schemas-microsoft-com:vml" Requires="v">
                <p:oleObj spid="_x0000_s5213" name="Equation" r:id="rId3" imgW="2425680" imgH="990360" progId="Equation.3">
                  <p:embed/>
                </p:oleObj>
              </mc:Choice>
              <mc:Fallback>
                <p:oleObj name="Equation" r:id="rId3" imgW="2425680" imgH="990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4251325"/>
                        <a:ext cx="2425700" cy="99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3648" name="Text Box 16"/>
          <p:cNvSpPr txBox="1">
            <a:spLocks noChangeArrowheads="1"/>
          </p:cNvSpPr>
          <p:nvPr/>
        </p:nvSpPr>
        <p:spPr bwMode="auto">
          <a:xfrm>
            <a:off x="6175375" y="4454525"/>
            <a:ext cx="1812925" cy="519113"/>
          </a:xfrm>
          <a:prstGeom prst="rect">
            <a:avLst/>
          </a:prstGeom>
          <a:noFill/>
          <a:ln w="9525">
            <a:noFill/>
            <a:miter lim="800000"/>
            <a:headEnd/>
            <a:tailEnd/>
          </a:ln>
        </p:spPr>
        <p:txBody>
          <a:bodyPr wrap="none">
            <a:spAutoFit/>
          </a:bodyPr>
          <a:lstStyle/>
          <a:p>
            <a:pPr algn="l"/>
            <a:r>
              <a:rPr lang="en-US">
                <a:solidFill>
                  <a:srgbClr val="000000"/>
                </a:solidFill>
              </a:rPr>
              <a:t>=   6.56 e</a:t>
            </a:r>
            <a:r>
              <a:rPr lang="en-US" baseline="30000">
                <a:solidFill>
                  <a:srgbClr val="000000"/>
                </a:solidFill>
              </a:rPr>
              <a:t>–</a:t>
            </a:r>
          </a:p>
        </p:txBody>
      </p:sp>
      <p:sp>
        <p:nvSpPr>
          <p:cNvPr id="453650" name="Text Box 18"/>
          <p:cNvSpPr txBox="1">
            <a:spLocks noChangeArrowheads="1"/>
          </p:cNvSpPr>
          <p:nvPr/>
        </p:nvSpPr>
        <p:spPr bwMode="auto">
          <a:xfrm>
            <a:off x="998538" y="4457700"/>
            <a:ext cx="2409825" cy="519113"/>
          </a:xfrm>
          <a:prstGeom prst="rect">
            <a:avLst/>
          </a:prstGeom>
          <a:noFill/>
          <a:ln w="9525">
            <a:noFill/>
            <a:miter lim="800000"/>
            <a:headEnd/>
            <a:tailEnd/>
          </a:ln>
        </p:spPr>
        <p:txBody>
          <a:bodyPr wrap="none">
            <a:spAutoFit/>
          </a:bodyPr>
          <a:lstStyle/>
          <a:p>
            <a:pPr algn="l"/>
            <a:r>
              <a:rPr lang="en-US">
                <a:solidFill>
                  <a:srgbClr val="000000"/>
                </a:solidFill>
              </a:rPr>
              <a:t>1.05 x 10</a:t>
            </a:r>
            <a:r>
              <a:rPr lang="en-US" baseline="30000">
                <a:solidFill>
                  <a:srgbClr val="000000"/>
                </a:solidFill>
              </a:rPr>
              <a:t>–18</a:t>
            </a:r>
            <a:r>
              <a:rPr lang="en-US">
                <a:solidFill>
                  <a:srgbClr val="000000"/>
                </a:solidFill>
              </a:rPr>
              <a:t> C</a:t>
            </a:r>
            <a:endParaRPr lang="en-US" baseline="30000">
              <a:solidFill>
                <a:srgbClr val="000000"/>
              </a:solidFill>
            </a:endParaRPr>
          </a:p>
        </p:txBody>
      </p:sp>
      <p:sp>
        <p:nvSpPr>
          <p:cNvPr id="453651" name="Text Box 19"/>
          <p:cNvSpPr txBox="1">
            <a:spLocks noChangeArrowheads="1"/>
          </p:cNvSpPr>
          <p:nvPr/>
        </p:nvSpPr>
        <p:spPr bwMode="auto">
          <a:xfrm>
            <a:off x="3535363" y="5283200"/>
            <a:ext cx="4943982" cy="523220"/>
          </a:xfrm>
          <a:prstGeom prst="rect">
            <a:avLst/>
          </a:prstGeom>
          <a:noFill/>
          <a:ln w="9525">
            <a:noFill/>
            <a:miter lim="800000"/>
            <a:headEnd/>
            <a:tailEnd/>
          </a:ln>
        </p:spPr>
        <p:txBody>
          <a:bodyPr wrap="none">
            <a:spAutoFit/>
          </a:bodyPr>
          <a:lstStyle/>
          <a:p>
            <a:pPr algn="l"/>
            <a:r>
              <a:rPr lang="en-US" dirty="0" smtClean="0">
                <a:solidFill>
                  <a:srgbClr val="000000"/>
                </a:solidFill>
              </a:rPr>
              <a:t>“Jack…you’re doing it wrong.”</a:t>
            </a:r>
            <a:endParaRPr lang="en-US" dirty="0">
              <a:solidFill>
                <a:srgbClr val="000000"/>
              </a:solidFill>
            </a:endParaRPr>
          </a:p>
        </p:txBody>
      </p:sp>
      <p:sp>
        <p:nvSpPr>
          <p:cNvPr id="453652" name="Text Box 20"/>
          <p:cNvSpPr txBox="1">
            <a:spLocks noChangeArrowheads="1"/>
          </p:cNvSpPr>
          <p:nvPr/>
        </p:nvSpPr>
        <p:spPr bwMode="auto">
          <a:xfrm>
            <a:off x="3635375" y="5765800"/>
            <a:ext cx="5148263" cy="519113"/>
          </a:xfrm>
          <a:prstGeom prst="rect">
            <a:avLst/>
          </a:prstGeom>
          <a:noFill/>
          <a:ln w="9525">
            <a:noFill/>
            <a:miter lim="800000"/>
            <a:headEnd/>
            <a:tailEnd/>
          </a:ln>
        </p:spPr>
        <p:txBody>
          <a:bodyPr wrap="none">
            <a:spAutoFit/>
          </a:bodyPr>
          <a:lstStyle/>
          <a:p>
            <a:pPr algn="l"/>
            <a:r>
              <a:rPr lang="en-US">
                <a:solidFill>
                  <a:srgbClr val="000000"/>
                </a:solidFill>
              </a:rPr>
              <a:t>-- we can’t have fractions of e</a:t>
            </a:r>
            <a:r>
              <a:rPr lang="en-US" baseline="30000">
                <a:solidFill>
                  <a:srgbClr val="000000"/>
                </a:solidFill>
              </a:rPr>
              <a:t>–</a:t>
            </a:r>
            <a:r>
              <a:rPr lang="en-US">
                <a:solidFill>
                  <a:srgbClr val="000000"/>
                </a:solidFill>
              </a:rPr>
              <a:t>s</a:t>
            </a:r>
            <a:endParaRPr lang="en-US" baseline="30000">
              <a:solidFill>
                <a:srgbClr val="000000"/>
              </a:solidFill>
            </a:endParaRPr>
          </a:p>
        </p:txBody>
      </p:sp>
      <p:sp>
        <p:nvSpPr>
          <p:cNvPr id="453653" name="Text Box 21"/>
          <p:cNvSpPr txBox="1">
            <a:spLocks noChangeArrowheads="1"/>
          </p:cNvSpPr>
          <p:nvPr/>
        </p:nvSpPr>
        <p:spPr bwMode="auto">
          <a:xfrm>
            <a:off x="3635375" y="6273800"/>
            <a:ext cx="4518025" cy="519113"/>
          </a:xfrm>
          <a:prstGeom prst="rect">
            <a:avLst/>
          </a:prstGeom>
          <a:noFill/>
          <a:ln w="9525">
            <a:noFill/>
            <a:miter lim="800000"/>
            <a:headEnd/>
            <a:tailEnd/>
          </a:ln>
        </p:spPr>
        <p:txBody>
          <a:bodyPr wrap="none">
            <a:spAutoFit/>
          </a:bodyPr>
          <a:lstStyle/>
          <a:p>
            <a:pPr algn="l"/>
            <a:r>
              <a:rPr lang="en-US">
                <a:solidFill>
                  <a:srgbClr val="000000"/>
                </a:solidFill>
              </a:rPr>
              <a:t>-- e</a:t>
            </a:r>
            <a:r>
              <a:rPr lang="en-US" baseline="30000">
                <a:solidFill>
                  <a:srgbClr val="000000"/>
                </a:solidFill>
              </a:rPr>
              <a:t>–</a:t>
            </a:r>
            <a:r>
              <a:rPr lang="en-US">
                <a:solidFill>
                  <a:srgbClr val="000000"/>
                </a:solidFill>
              </a:rPr>
              <a:t>s are quantized entities</a:t>
            </a:r>
            <a:endParaRPr lang="en-US" baseline="30000">
              <a:solidFill>
                <a:srgbClr val="000000"/>
              </a:solidFill>
            </a:endParaRPr>
          </a:p>
        </p:txBody>
      </p:sp>
      <p:sp>
        <p:nvSpPr>
          <p:cNvPr id="453658" name="Line 26"/>
          <p:cNvSpPr>
            <a:spLocks noChangeShapeType="1"/>
          </p:cNvSpPr>
          <p:nvPr/>
        </p:nvSpPr>
        <p:spPr bwMode="auto">
          <a:xfrm flipV="1">
            <a:off x="3003550" y="4467225"/>
            <a:ext cx="377825" cy="471488"/>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453659" name="Line 27"/>
          <p:cNvSpPr>
            <a:spLocks noChangeShapeType="1"/>
          </p:cNvSpPr>
          <p:nvPr/>
        </p:nvSpPr>
        <p:spPr bwMode="auto">
          <a:xfrm flipV="1">
            <a:off x="5405438" y="4733925"/>
            <a:ext cx="377825" cy="471488"/>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19" name="Rectangle 12"/>
          <p:cNvSpPr>
            <a:spLocks noChangeArrowheads="1"/>
          </p:cNvSpPr>
          <p:nvPr/>
        </p:nvSpPr>
        <p:spPr bwMode="auto">
          <a:xfrm>
            <a:off x="355051" y="302584"/>
            <a:ext cx="8385629" cy="1384995"/>
          </a:xfrm>
          <a:prstGeom prst="rect">
            <a:avLst/>
          </a:prstGeom>
          <a:noFill/>
          <a:ln w="15875" algn="ctr">
            <a:noFill/>
            <a:miter lim="800000"/>
            <a:headEnd/>
            <a:tailEnd/>
          </a:ln>
        </p:spPr>
        <p:txBody>
          <a:bodyPr wrap="none" anchor="ctr">
            <a:spAutoFit/>
          </a:bodyPr>
          <a:lstStyle/>
          <a:p>
            <a:pPr algn="l"/>
            <a:r>
              <a:rPr lang="en-US" dirty="0" smtClean="0">
                <a:solidFill>
                  <a:srgbClr val="FF0000"/>
                </a:solidFill>
              </a:rPr>
              <a:t>When a balloon is rubbed against denim, the denim</a:t>
            </a:r>
          </a:p>
          <a:p>
            <a:pPr algn="l"/>
            <a:r>
              <a:rPr lang="en-US" dirty="0" smtClean="0">
                <a:solidFill>
                  <a:srgbClr val="FF0000"/>
                </a:solidFill>
              </a:rPr>
              <a:t>loses 6.56 x 10</a:t>
            </a:r>
            <a:r>
              <a:rPr lang="en-US" baseline="30000" dirty="0" smtClean="0">
                <a:solidFill>
                  <a:srgbClr val="FF0000"/>
                </a:solidFill>
              </a:rPr>
              <a:t>8</a:t>
            </a:r>
            <a:r>
              <a:rPr lang="en-US" dirty="0" smtClean="0">
                <a:solidFill>
                  <a:srgbClr val="FF0000"/>
                </a:solidFill>
              </a:rPr>
              <a:t> electrons. What is the net charge</a:t>
            </a:r>
          </a:p>
          <a:p>
            <a:pPr algn="l"/>
            <a:r>
              <a:rPr lang="en-US" dirty="0" smtClean="0">
                <a:solidFill>
                  <a:srgbClr val="FF0000"/>
                </a:solidFill>
              </a:rPr>
              <a:t>on the balloon? On the denim?</a:t>
            </a:r>
            <a:endParaRPr lang="en-US" dirty="0">
              <a:solidFill>
                <a:srgbClr val="FF0000"/>
              </a:solidFill>
            </a:endParaRPr>
          </a:p>
        </p:txBody>
      </p:sp>
      <p:sp>
        <p:nvSpPr>
          <p:cNvPr id="21" name="Text Box 16"/>
          <p:cNvSpPr txBox="1">
            <a:spLocks noChangeArrowheads="1"/>
          </p:cNvSpPr>
          <p:nvPr/>
        </p:nvSpPr>
        <p:spPr bwMode="auto">
          <a:xfrm>
            <a:off x="5629455" y="1916049"/>
            <a:ext cx="3129383" cy="523220"/>
          </a:xfrm>
          <a:prstGeom prst="rect">
            <a:avLst/>
          </a:prstGeom>
          <a:noFill/>
          <a:ln w="9525">
            <a:noFill/>
            <a:miter lim="800000"/>
            <a:headEnd/>
            <a:tailEnd/>
          </a:ln>
        </p:spPr>
        <p:txBody>
          <a:bodyPr wrap="none">
            <a:spAutoFit/>
          </a:bodyPr>
          <a:lstStyle/>
          <a:p>
            <a:pPr algn="l"/>
            <a:r>
              <a:rPr lang="en-US" dirty="0">
                <a:solidFill>
                  <a:srgbClr val="000000"/>
                </a:solidFill>
              </a:rPr>
              <a:t>=   </a:t>
            </a:r>
            <a:r>
              <a:rPr lang="en-US" dirty="0" smtClean="0">
                <a:solidFill>
                  <a:srgbClr val="000000"/>
                </a:solidFill>
              </a:rPr>
              <a:t>  1.05 x 10</a:t>
            </a:r>
            <a:r>
              <a:rPr lang="en-US" baseline="30000" dirty="0" smtClean="0">
                <a:solidFill>
                  <a:srgbClr val="000000"/>
                </a:solidFill>
              </a:rPr>
              <a:t>–10</a:t>
            </a:r>
            <a:r>
              <a:rPr lang="en-US" dirty="0" smtClean="0">
                <a:solidFill>
                  <a:srgbClr val="000000"/>
                </a:solidFill>
              </a:rPr>
              <a:t> C</a:t>
            </a:r>
            <a:endParaRPr lang="en-US" baseline="30000" dirty="0">
              <a:solidFill>
                <a:srgbClr val="000000"/>
              </a:solidFill>
            </a:endParaRPr>
          </a:p>
        </p:txBody>
      </p:sp>
      <p:sp>
        <p:nvSpPr>
          <p:cNvPr id="22" name="Text Box 18"/>
          <p:cNvSpPr txBox="1">
            <a:spLocks noChangeArrowheads="1"/>
          </p:cNvSpPr>
          <p:nvPr/>
        </p:nvSpPr>
        <p:spPr bwMode="auto">
          <a:xfrm>
            <a:off x="793818" y="1919224"/>
            <a:ext cx="2297424" cy="523220"/>
          </a:xfrm>
          <a:prstGeom prst="rect">
            <a:avLst/>
          </a:prstGeom>
          <a:noFill/>
          <a:ln w="9525">
            <a:noFill/>
            <a:miter lim="800000"/>
            <a:headEnd/>
            <a:tailEnd/>
          </a:ln>
        </p:spPr>
        <p:txBody>
          <a:bodyPr wrap="none">
            <a:spAutoFit/>
          </a:bodyPr>
          <a:lstStyle/>
          <a:p>
            <a:pPr algn="l"/>
            <a:r>
              <a:rPr lang="en-US" dirty="0" smtClean="0">
                <a:solidFill>
                  <a:srgbClr val="000000"/>
                </a:solidFill>
              </a:rPr>
              <a:t>6.56 </a:t>
            </a:r>
            <a:r>
              <a:rPr lang="en-US" dirty="0">
                <a:solidFill>
                  <a:srgbClr val="000000"/>
                </a:solidFill>
              </a:rPr>
              <a:t>x </a:t>
            </a:r>
            <a:r>
              <a:rPr lang="en-US" dirty="0" smtClean="0">
                <a:solidFill>
                  <a:srgbClr val="000000"/>
                </a:solidFill>
              </a:rPr>
              <a:t>10</a:t>
            </a:r>
            <a:r>
              <a:rPr lang="en-US" baseline="30000" dirty="0" smtClean="0">
                <a:solidFill>
                  <a:srgbClr val="000000"/>
                </a:solidFill>
              </a:rPr>
              <a:t>8</a:t>
            </a:r>
            <a:r>
              <a:rPr lang="en-US" dirty="0" smtClean="0">
                <a:solidFill>
                  <a:srgbClr val="000000"/>
                </a:solidFill>
              </a:rPr>
              <a:t> e</a:t>
            </a:r>
            <a:r>
              <a:rPr lang="en-US" baseline="30000" dirty="0" smtClean="0">
                <a:solidFill>
                  <a:srgbClr val="000000"/>
                </a:solidFill>
              </a:rPr>
              <a:t>–</a:t>
            </a:r>
            <a:endParaRPr lang="en-US" baseline="30000" dirty="0">
              <a:solidFill>
                <a:srgbClr val="000000"/>
              </a:solidFill>
            </a:endParaRPr>
          </a:p>
        </p:txBody>
      </p:sp>
      <p:sp>
        <p:nvSpPr>
          <p:cNvPr id="23" name="Line 26"/>
          <p:cNvSpPr>
            <a:spLocks noChangeShapeType="1"/>
          </p:cNvSpPr>
          <p:nvPr/>
        </p:nvSpPr>
        <p:spPr bwMode="auto">
          <a:xfrm flipV="1">
            <a:off x="2525870" y="1928749"/>
            <a:ext cx="377825" cy="471488"/>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50177233"/>
              </p:ext>
            </p:extLst>
          </p:nvPr>
        </p:nvGraphicFramePr>
        <p:xfrm>
          <a:off x="2993654" y="1731486"/>
          <a:ext cx="2528887" cy="995362"/>
        </p:xfrm>
        <a:graphic>
          <a:graphicData uri="http://schemas.openxmlformats.org/presentationml/2006/ole">
            <mc:AlternateContent xmlns:mc="http://schemas.openxmlformats.org/markup-compatibility/2006">
              <mc:Choice xmlns:v="urn:schemas-microsoft-com:vml" Requires="v">
                <p:oleObj spid="_x0000_s5214" name="Equation" r:id="rId5" imgW="2527300" imgH="990600" progId="Equation.3">
                  <p:embed/>
                </p:oleObj>
              </mc:Choice>
              <mc:Fallback>
                <p:oleObj name="Equation" r:id="rId5" imgW="2527300" imgH="9906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3654" y="1731486"/>
                        <a:ext cx="2528887"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Line 27"/>
          <p:cNvSpPr>
            <a:spLocks noChangeShapeType="1"/>
          </p:cNvSpPr>
          <p:nvPr/>
        </p:nvSpPr>
        <p:spPr bwMode="auto">
          <a:xfrm flipV="1">
            <a:off x="4108896" y="2263687"/>
            <a:ext cx="377825" cy="471488"/>
          </a:xfrm>
          <a:prstGeom prst="line">
            <a:avLst/>
          </a:prstGeom>
          <a:noFill/>
          <a:ln w="22225">
            <a:solidFill>
              <a:srgbClr val="3333FF"/>
            </a:solidFill>
            <a:round/>
            <a:headEnd/>
            <a:tailEnd/>
          </a:ln>
        </p:spPr>
        <p:txBody>
          <a:bodyPr wrap="none">
            <a:spAutoFit/>
          </a:bodyPr>
          <a:lstStyle/>
          <a:p>
            <a:endParaRPr lang="en-US">
              <a:solidFill>
                <a:srgbClr val="000000"/>
              </a:solidFill>
            </a:endParaRPr>
          </a:p>
        </p:txBody>
      </p:sp>
      <p:sp>
        <p:nvSpPr>
          <p:cNvPr id="26" name="Text Box 16"/>
          <p:cNvSpPr txBox="1">
            <a:spLocks noChangeArrowheads="1"/>
          </p:cNvSpPr>
          <p:nvPr/>
        </p:nvSpPr>
        <p:spPr bwMode="auto">
          <a:xfrm>
            <a:off x="6107127" y="1902401"/>
            <a:ext cx="385042" cy="523220"/>
          </a:xfrm>
          <a:prstGeom prst="rect">
            <a:avLst/>
          </a:prstGeom>
          <a:noFill/>
          <a:ln w="9525">
            <a:noFill/>
            <a:miter lim="800000"/>
            <a:headEnd/>
            <a:tailEnd/>
          </a:ln>
        </p:spPr>
        <p:txBody>
          <a:bodyPr wrap="none">
            <a:spAutoFit/>
          </a:bodyPr>
          <a:lstStyle/>
          <a:p>
            <a:pPr algn="l"/>
            <a:r>
              <a:rPr lang="en-US" dirty="0" smtClean="0">
                <a:solidFill>
                  <a:srgbClr val="000000"/>
                </a:solidFill>
              </a:rPr>
              <a:t>–</a:t>
            </a:r>
            <a:endParaRPr lang="en-US" baseline="30000" dirty="0">
              <a:solidFill>
                <a:srgbClr val="000000"/>
              </a:solidFill>
            </a:endParaRPr>
          </a:p>
        </p:txBody>
      </p:sp>
      <p:sp>
        <p:nvSpPr>
          <p:cNvPr id="27" name="Text Box 16"/>
          <p:cNvSpPr txBox="1">
            <a:spLocks noChangeArrowheads="1"/>
          </p:cNvSpPr>
          <p:nvPr/>
        </p:nvSpPr>
        <p:spPr bwMode="auto">
          <a:xfrm>
            <a:off x="6134437" y="2639378"/>
            <a:ext cx="2731838" cy="523220"/>
          </a:xfrm>
          <a:prstGeom prst="rect">
            <a:avLst/>
          </a:prstGeom>
          <a:noFill/>
          <a:ln w="9525">
            <a:noFill/>
            <a:miter lim="800000"/>
            <a:headEnd/>
            <a:tailEnd/>
          </a:ln>
        </p:spPr>
        <p:txBody>
          <a:bodyPr wrap="none">
            <a:spAutoFit/>
          </a:bodyPr>
          <a:lstStyle/>
          <a:p>
            <a:pPr algn="l"/>
            <a:r>
              <a:rPr lang="en-US" dirty="0" smtClean="0">
                <a:solidFill>
                  <a:srgbClr val="000000"/>
                </a:solidFill>
              </a:rPr>
              <a:t>+1.05 x 10</a:t>
            </a:r>
            <a:r>
              <a:rPr lang="en-US" baseline="30000" dirty="0" smtClean="0">
                <a:solidFill>
                  <a:srgbClr val="000000"/>
                </a:solidFill>
              </a:rPr>
              <a:t>–10</a:t>
            </a:r>
            <a:r>
              <a:rPr lang="en-US" dirty="0" smtClean="0">
                <a:solidFill>
                  <a:srgbClr val="000000"/>
                </a:solidFill>
              </a:rPr>
              <a:t> C</a:t>
            </a:r>
            <a:endParaRPr lang="en-US" baseline="30000" dirty="0">
              <a:solidFill>
                <a:srgbClr val="000000"/>
              </a:solidFill>
            </a:endParaRPr>
          </a:p>
        </p:txBody>
      </p:sp>
      <p:sp>
        <p:nvSpPr>
          <p:cNvPr id="30" name="Text Box 16"/>
          <p:cNvSpPr txBox="1">
            <a:spLocks noChangeArrowheads="1"/>
          </p:cNvSpPr>
          <p:nvPr/>
        </p:nvSpPr>
        <p:spPr bwMode="auto">
          <a:xfrm>
            <a:off x="4783312" y="2639378"/>
            <a:ext cx="1265090" cy="523220"/>
          </a:xfrm>
          <a:prstGeom prst="rect">
            <a:avLst/>
          </a:prstGeom>
          <a:noFill/>
          <a:ln w="9525">
            <a:noFill/>
            <a:miter lim="800000"/>
            <a:headEnd/>
            <a:tailEnd/>
          </a:ln>
        </p:spPr>
        <p:txBody>
          <a:bodyPr wrap="none">
            <a:spAutoFit/>
          </a:bodyPr>
          <a:lstStyle/>
          <a:p>
            <a:pPr algn="l"/>
            <a:r>
              <a:rPr lang="en-US" dirty="0" smtClean="0">
                <a:solidFill>
                  <a:srgbClr val="000000"/>
                </a:solidFill>
              </a:rPr>
              <a:t>denim:</a:t>
            </a:r>
            <a:endParaRPr lang="en-US" baseline="30000" dirty="0">
              <a:solidFill>
                <a:srgbClr val="000000"/>
              </a:solidFill>
            </a:endParaRPr>
          </a:p>
        </p:txBody>
      </p:sp>
      <p:pic>
        <p:nvPicPr>
          <p:cNvPr id="25"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74214" y="5062456"/>
            <a:ext cx="1533568" cy="161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723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anim calcmode="lin" valueType="num">
                                      <p:cBhvr>
                                        <p:cTn id="22" dur="2000" fill="hold"/>
                                        <p:tgtEl>
                                          <p:spTgt spid="23"/>
                                        </p:tgtEl>
                                        <p:attrNameLst>
                                          <p:attrName>style.rotation</p:attrName>
                                        </p:attrNameLst>
                                      </p:cBhvr>
                                      <p:tavLst>
                                        <p:tav tm="0">
                                          <p:val>
                                            <p:fltVal val="720"/>
                                          </p:val>
                                        </p:tav>
                                        <p:tav tm="100000">
                                          <p:val>
                                            <p:fltVal val="0"/>
                                          </p:val>
                                        </p:tav>
                                      </p:tavLst>
                                    </p:anim>
                                    <p:anim calcmode="lin" valueType="num">
                                      <p:cBhvr>
                                        <p:cTn id="23" dur="2000" fill="hold"/>
                                        <p:tgtEl>
                                          <p:spTgt spid="23"/>
                                        </p:tgtEl>
                                        <p:attrNameLst>
                                          <p:attrName>ppt_h</p:attrName>
                                        </p:attrNameLst>
                                      </p:cBhvr>
                                      <p:tavLst>
                                        <p:tav tm="0">
                                          <p:val>
                                            <p:fltVal val="0"/>
                                          </p:val>
                                        </p:tav>
                                        <p:tav tm="100000">
                                          <p:val>
                                            <p:strVal val="#ppt_h"/>
                                          </p:val>
                                        </p:tav>
                                      </p:tavLst>
                                    </p:anim>
                                    <p:anim calcmode="lin" valueType="num">
                                      <p:cBhvr>
                                        <p:cTn id="24" dur="2000" fill="hold"/>
                                        <p:tgtEl>
                                          <p:spTgt spid="23"/>
                                        </p:tgtEl>
                                        <p:attrNameLst>
                                          <p:attrName>ppt_w</p:attrName>
                                        </p:attrNameLst>
                                      </p:cBhvr>
                                      <p:tavLst>
                                        <p:tav tm="0">
                                          <p:val>
                                            <p:fltVal val="0"/>
                                          </p:val>
                                        </p:tav>
                                        <p:tav tm="100000">
                                          <p:val>
                                            <p:strVal val="#ppt_w"/>
                                          </p:val>
                                        </p:tav>
                                      </p:tavLst>
                                    </p:anim>
                                  </p:childTnLst>
                                </p:cTn>
                              </p:par>
                              <p:par>
                                <p:cTn id="25" presetID="35"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anim calcmode="lin" valueType="num">
                                      <p:cBhvr>
                                        <p:cTn id="28" dur="2000" fill="hold"/>
                                        <p:tgtEl>
                                          <p:spTgt spid="24"/>
                                        </p:tgtEl>
                                        <p:attrNameLst>
                                          <p:attrName>style.rotation</p:attrName>
                                        </p:attrNameLst>
                                      </p:cBhvr>
                                      <p:tavLst>
                                        <p:tav tm="0">
                                          <p:val>
                                            <p:fltVal val="720"/>
                                          </p:val>
                                        </p:tav>
                                        <p:tav tm="100000">
                                          <p:val>
                                            <p:fltVal val="0"/>
                                          </p:val>
                                        </p:tav>
                                      </p:tavLst>
                                    </p:anim>
                                    <p:anim calcmode="lin" valueType="num">
                                      <p:cBhvr>
                                        <p:cTn id="29" dur="2000" fill="hold"/>
                                        <p:tgtEl>
                                          <p:spTgt spid="24"/>
                                        </p:tgtEl>
                                        <p:attrNameLst>
                                          <p:attrName>ppt_h</p:attrName>
                                        </p:attrNameLst>
                                      </p:cBhvr>
                                      <p:tavLst>
                                        <p:tav tm="0">
                                          <p:val>
                                            <p:fltVal val="0"/>
                                          </p:val>
                                        </p:tav>
                                        <p:tav tm="100000">
                                          <p:val>
                                            <p:strVal val="#ppt_h"/>
                                          </p:val>
                                        </p:tav>
                                      </p:tavLst>
                                    </p:anim>
                                    <p:anim calcmode="lin" valueType="num">
                                      <p:cBhvr>
                                        <p:cTn id="30"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ppt_x</p:attrName>
                                        </p:attrNameLst>
                                      </p:cBhvr>
                                      <p:tavLst>
                                        <p:tav tm="0">
                                          <p:val>
                                            <p:strVal val="#ppt_x-.2"/>
                                          </p:val>
                                        </p:tav>
                                        <p:tav tm="100000">
                                          <p:val>
                                            <p:strVal val="#ppt_x"/>
                                          </p:val>
                                        </p:tav>
                                      </p:tavLst>
                                    </p:anim>
                                    <p:anim calcmode="lin" valueType="num">
                                      <p:cBhvr>
                                        <p:cTn id="3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80">
                                          <p:stCondLst>
                                            <p:cond delay="0"/>
                                          </p:stCondLst>
                                        </p:cTn>
                                        <p:tgtEl>
                                          <p:spTgt spid="26"/>
                                        </p:tgtEl>
                                      </p:cBhvr>
                                    </p:animEffect>
                                    <p:anim calcmode="lin" valueType="num">
                                      <p:cBhvr>
                                        <p:cTn id="4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8" dur="26">
                                          <p:stCondLst>
                                            <p:cond delay="650"/>
                                          </p:stCondLst>
                                        </p:cTn>
                                        <p:tgtEl>
                                          <p:spTgt spid="26"/>
                                        </p:tgtEl>
                                      </p:cBhvr>
                                      <p:to x="100000" y="60000"/>
                                    </p:animScale>
                                    <p:animScale>
                                      <p:cBhvr>
                                        <p:cTn id="49" dur="166" decel="50000">
                                          <p:stCondLst>
                                            <p:cond delay="676"/>
                                          </p:stCondLst>
                                        </p:cTn>
                                        <p:tgtEl>
                                          <p:spTgt spid="26"/>
                                        </p:tgtEl>
                                      </p:cBhvr>
                                      <p:to x="100000" y="100000"/>
                                    </p:animScale>
                                    <p:animScale>
                                      <p:cBhvr>
                                        <p:cTn id="50" dur="26">
                                          <p:stCondLst>
                                            <p:cond delay="1312"/>
                                          </p:stCondLst>
                                        </p:cTn>
                                        <p:tgtEl>
                                          <p:spTgt spid="26"/>
                                        </p:tgtEl>
                                      </p:cBhvr>
                                      <p:to x="100000" y="80000"/>
                                    </p:animScale>
                                    <p:animScale>
                                      <p:cBhvr>
                                        <p:cTn id="51" dur="166" decel="50000">
                                          <p:stCondLst>
                                            <p:cond delay="1338"/>
                                          </p:stCondLst>
                                        </p:cTn>
                                        <p:tgtEl>
                                          <p:spTgt spid="26"/>
                                        </p:tgtEl>
                                      </p:cBhvr>
                                      <p:to x="100000" y="100000"/>
                                    </p:animScale>
                                    <p:animScale>
                                      <p:cBhvr>
                                        <p:cTn id="52" dur="26">
                                          <p:stCondLst>
                                            <p:cond delay="1642"/>
                                          </p:stCondLst>
                                        </p:cTn>
                                        <p:tgtEl>
                                          <p:spTgt spid="26"/>
                                        </p:tgtEl>
                                      </p:cBhvr>
                                      <p:to x="100000" y="90000"/>
                                    </p:animScale>
                                    <p:animScale>
                                      <p:cBhvr>
                                        <p:cTn id="53" dur="166" decel="50000">
                                          <p:stCondLst>
                                            <p:cond delay="1668"/>
                                          </p:stCondLst>
                                        </p:cTn>
                                        <p:tgtEl>
                                          <p:spTgt spid="26"/>
                                        </p:tgtEl>
                                      </p:cBhvr>
                                      <p:to x="100000" y="100000"/>
                                    </p:animScale>
                                    <p:animScale>
                                      <p:cBhvr>
                                        <p:cTn id="54" dur="26">
                                          <p:stCondLst>
                                            <p:cond delay="1808"/>
                                          </p:stCondLst>
                                        </p:cTn>
                                        <p:tgtEl>
                                          <p:spTgt spid="26"/>
                                        </p:tgtEl>
                                      </p:cBhvr>
                                      <p:to x="100000" y="95000"/>
                                    </p:animScale>
                                    <p:animScale>
                                      <p:cBhvr>
                                        <p:cTn id="55" dur="166" decel="50000">
                                          <p:stCondLst>
                                            <p:cond delay="1834"/>
                                          </p:stCondLst>
                                        </p:cTn>
                                        <p:tgtEl>
                                          <p:spTgt spid="26"/>
                                        </p:tgtEl>
                                      </p:cBhvr>
                                      <p:to x="100000" y="100000"/>
                                    </p:animScale>
                                  </p:childTnLst>
                                </p:cTn>
                              </p:par>
                            </p:childTnLst>
                          </p:cTn>
                        </p:par>
                        <p:par>
                          <p:cTn id="56" fill="hold">
                            <p:stCondLst>
                              <p:cond delay="2000"/>
                            </p:stCondLst>
                            <p:childTnLst>
                              <p:par>
                                <p:cTn id="57" presetID="9"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dissolv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1000" fill="hold"/>
                                        <p:tgtEl>
                                          <p:spTgt spid="30"/>
                                        </p:tgtEl>
                                        <p:attrNameLst>
                                          <p:attrName>ppt_x</p:attrName>
                                        </p:attrNameLst>
                                      </p:cBhvr>
                                      <p:tavLst>
                                        <p:tav tm="0">
                                          <p:val>
                                            <p:strVal val="#ppt_x-.2"/>
                                          </p:val>
                                        </p:tav>
                                        <p:tav tm="100000">
                                          <p:val>
                                            <p:strVal val="#ppt_x"/>
                                          </p:val>
                                        </p:tav>
                                      </p:tavLst>
                                    </p:anim>
                                    <p:anim calcmode="lin" valueType="num">
                                      <p:cBhvr>
                                        <p:cTn id="6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1000" fill="hold"/>
                                        <p:tgtEl>
                                          <p:spTgt spid="27"/>
                                        </p:tgtEl>
                                        <p:attrNameLst>
                                          <p:attrName>ppt_x</p:attrName>
                                        </p:attrNameLst>
                                      </p:cBhvr>
                                      <p:tavLst>
                                        <p:tav tm="0">
                                          <p:val>
                                            <p:strVal val="#ppt_x-.2"/>
                                          </p:val>
                                        </p:tav>
                                        <p:tav tm="100000">
                                          <p:val>
                                            <p:strVal val="#ppt_x"/>
                                          </p:val>
                                        </p:tav>
                                      </p:tavLst>
                                    </p:anim>
                                    <p:anim calcmode="lin" valueType="num">
                                      <p:cBhvr>
                                        <p:cTn id="72"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7"/>
                                        </p:tgtEl>
                                      </p:cBhvr>
                                    </p:animEffect>
                                  </p:childTnLst>
                                </p:cTn>
                              </p:par>
                            </p:childTnLst>
                          </p:cTn>
                        </p:par>
                        <p:par>
                          <p:cTn id="74" fill="hold">
                            <p:stCondLst>
                              <p:cond delay="1000"/>
                            </p:stCondLst>
                            <p:childTnLst>
                              <p:par>
                                <p:cTn id="75" presetID="9" presetClass="entr" presetSubtype="0"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dissolve">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34" presetClass="entr" presetSubtype="0" fill="hold" grpId="0" nodeType="clickEffect">
                                  <p:stCondLst>
                                    <p:cond delay="0"/>
                                  </p:stCondLst>
                                  <p:childTnLst>
                                    <p:set>
                                      <p:cBhvr>
                                        <p:cTn id="81" dur="1" fill="hold">
                                          <p:stCondLst>
                                            <p:cond delay="0"/>
                                          </p:stCondLst>
                                        </p:cTn>
                                        <p:tgtEl>
                                          <p:spTgt spid="453644"/>
                                        </p:tgtEl>
                                        <p:attrNameLst>
                                          <p:attrName>style.visibility</p:attrName>
                                        </p:attrNameLst>
                                      </p:cBhvr>
                                      <p:to>
                                        <p:strVal val="visible"/>
                                      </p:to>
                                    </p:set>
                                    <p:anim from="(-#ppt_w/2)" to="(#ppt_x)" calcmode="lin" valueType="num">
                                      <p:cBhvr>
                                        <p:cTn id="82" dur="600" fill="hold">
                                          <p:stCondLst>
                                            <p:cond delay="0"/>
                                          </p:stCondLst>
                                        </p:cTn>
                                        <p:tgtEl>
                                          <p:spTgt spid="453644"/>
                                        </p:tgtEl>
                                        <p:attrNameLst>
                                          <p:attrName>ppt_x</p:attrName>
                                        </p:attrNameLst>
                                      </p:cBhvr>
                                    </p:anim>
                                    <p:anim from="0" to="-1.0" calcmode="lin" valueType="num">
                                      <p:cBhvr>
                                        <p:cTn id="83" dur="200" decel="50000" autoRev="1" fill="hold">
                                          <p:stCondLst>
                                            <p:cond delay="600"/>
                                          </p:stCondLst>
                                        </p:cTn>
                                        <p:tgtEl>
                                          <p:spTgt spid="453644"/>
                                        </p:tgtEl>
                                        <p:attrNameLst>
                                          <p:attrName>xshear</p:attrName>
                                        </p:attrNameLst>
                                      </p:cBhvr>
                                    </p:anim>
                                    <p:animScale>
                                      <p:cBhvr>
                                        <p:cTn id="84" dur="200" decel="100000" autoRev="1" fill="hold">
                                          <p:stCondLst>
                                            <p:cond delay="600"/>
                                          </p:stCondLst>
                                        </p:cTn>
                                        <p:tgtEl>
                                          <p:spTgt spid="453644"/>
                                        </p:tgtEl>
                                      </p:cBhvr>
                                      <p:from x="100000" y="100000"/>
                                      <p:to x="80000" y="100000"/>
                                    </p:animScale>
                                    <p:anim by="(#ppt_h/3+#ppt_w*0.1)" calcmode="lin" valueType="num">
                                      <p:cBhvr additive="sum">
                                        <p:cTn id="85" dur="200" decel="100000" autoRev="1" fill="hold">
                                          <p:stCondLst>
                                            <p:cond delay="600"/>
                                          </p:stCondLst>
                                        </p:cTn>
                                        <p:tgtEl>
                                          <p:spTgt spid="453644"/>
                                        </p:tgtEl>
                                        <p:attrNameLst>
                                          <p:attrName>ppt_x</p:attrName>
                                        </p:attrNameLst>
                                      </p:cBhvr>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453650"/>
                                        </p:tgtEl>
                                        <p:attrNameLst>
                                          <p:attrName>style.visibility</p:attrName>
                                        </p:attrNameLst>
                                      </p:cBhvr>
                                      <p:to>
                                        <p:strVal val="visible"/>
                                      </p:to>
                                    </p:set>
                                    <p:animEffect transition="in" filter="fade">
                                      <p:cBhvr>
                                        <p:cTn id="90" dur="1000"/>
                                        <p:tgtEl>
                                          <p:spTgt spid="453650"/>
                                        </p:tgtEl>
                                      </p:cBhvr>
                                    </p:animEffect>
                                    <p:anim calcmode="lin" valueType="num">
                                      <p:cBhvr>
                                        <p:cTn id="91" dur="1000" fill="hold"/>
                                        <p:tgtEl>
                                          <p:spTgt spid="453650"/>
                                        </p:tgtEl>
                                        <p:attrNameLst>
                                          <p:attrName>ppt_x</p:attrName>
                                        </p:attrNameLst>
                                      </p:cBhvr>
                                      <p:tavLst>
                                        <p:tav tm="0">
                                          <p:val>
                                            <p:strVal val="#ppt_x"/>
                                          </p:val>
                                        </p:tav>
                                        <p:tav tm="100000">
                                          <p:val>
                                            <p:strVal val="#ppt_x"/>
                                          </p:val>
                                        </p:tav>
                                      </p:tavLst>
                                    </p:anim>
                                    <p:anim calcmode="lin" valueType="num">
                                      <p:cBhvr>
                                        <p:cTn id="92" dur="1000" fill="hold"/>
                                        <p:tgtEl>
                                          <p:spTgt spid="453650"/>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nodeType="clickEffect">
                                  <p:stCondLst>
                                    <p:cond delay="0"/>
                                  </p:stCondLst>
                                  <p:childTnLst>
                                    <p:set>
                                      <p:cBhvr>
                                        <p:cTn id="96" dur="1" fill="hold">
                                          <p:stCondLst>
                                            <p:cond delay="0"/>
                                          </p:stCondLst>
                                        </p:cTn>
                                        <p:tgtEl>
                                          <p:spTgt spid="453646"/>
                                        </p:tgtEl>
                                        <p:attrNameLst>
                                          <p:attrName>style.visibility</p:attrName>
                                        </p:attrNameLst>
                                      </p:cBhvr>
                                      <p:to>
                                        <p:strVal val="visible"/>
                                      </p:to>
                                    </p:set>
                                    <p:anim calcmode="lin" valueType="num">
                                      <p:cBhvr>
                                        <p:cTn id="97" dur="1000" fill="hold"/>
                                        <p:tgtEl>
                                          <p:spTgt spid="453646"/>
                                        </p:tgtEl>
                                        <p:attrNameLst>
                                          <p:attrName>ppt_x</p:attrName>
                                        </p:attrNameLst>
                                      </p:cBhvr>
                                      <p:tavLst>
                                        <p:tav tm="0">
                                          <p:val>
                                            <p:strVal val="#ppt_x-.2"/>
                                          </p:val>
                                        </p:tav>
                                        <p:tav tm="100000">
                                          <p:val>
                                            <p:strVal val="#ppt_x"/>
                                          </p:val>
                                        </p:tav>
                                      </p:tavLst>
                                    </p:anim>
                                    <p:anim calcmode="lin" valueType="num">
                                      <p:cBhvr>
                                        <p:cTn id="98" dur="1000" fill="hold"/>
                                        <p:tgtEl>
                                          <p:spTgt spid="453646"/>
                                        </p:tgtEl>
                                        <p:attrNameLst>
                                          <p:attrName>ppt_y</p:attrName>
                                        </p:attrNameLst>
                                      </p:cBhvr>
                                      <p:tavLst>
                                        <p:tav tm="0">
                                          <p:val>
                                            <p:strVal val="#ppt_y"/>
                                          </p:val>
                                        </p:tav>
                                        <p:tav tm="100000">
                                          <p:val>
                                            <p:strVal val="#ppt_y"/>
                                          </p:val>
                                        </p:tav>
                                      </p:tavLst>
                                    </p:anim>
                                    <p:animEffect transition="in" filter="wipe(right)" prLst="gradientSize: 0.1">
                                      <p:cBhvr>
                                        <p:cTn id="99" dur="1000"/>
                                        <p:tgtEl>
                                          <p:spTgt spid="453646"/>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entr" presetSubtype="0" fill="hold" grpId="0" nodeType="clickEffect">
                                  <p:stCondLst>
                                    <p:cond delay="0"/>
                                  </p:stCondLst>
                                  <p:childTnLst>
                                    <p:set>
                                      <p:cBhvr>
                                        <p:cTn id="103" dur="1" fill="hold">
                                          <p:stCondLst>
                                            <p:cond delay="0"/>
                                          </p:stCondLst>
                                        </p:cTn>
                                        <p:tgtEl>
                                          <p:spTgt spid="453658"/>
                                        </p:tgtEl>
                                        <p:attrNameLst>
                                          <p:attrName>style.visibility</p:attrName>
                                        </p:attrNameLst>
                                      </p:cBhvr>
                                      <p:to>
                                        <p:strVal val="visible"/>
                                      </p:to>
                                    </p:set>
                                    <p:animEffect transition="in" filter="fade">
                                      <p:cBhvr>
                                        <p:cTn id="104" dur="2000"/>
                                        <p:tgtEl>
                                          <p:spTgt spid="453658"/>
                                        </p:tgtEl>
                                      </p:cBhvr>
                                    </p:animEffect>
                                    <p:anim calcmode="lin" valueType="num">
                                      <p:cBhvr>
                                        <p:cTn id="105" dur="2000" fill="hold"/>
                                        <p:tgtEl>
                                          <p:spTgt spid="453658"/>
                                        </p:tgtEl>
                                        <p:attrNameLst>
                                          <p:attrName>style.rotation</p:attrName>
                                        </p:attrNameLst>
                                      </p:cBhvr>
                                      <p:tavLst>
                                        <p:tav tm="0">
                                          <p:val>
                                            <p:fltVal val="720"/>
                                          </p:val>
                                        </p:tav>
                                        <p:tav tm="100000">
                                          <p:val>
                                            <p:fltVal val="0"/>
                                          </p:val>
                                        </p:tav>
                                      </p:tavLst>
                                    </p:anim>
                                    <p:anim calcmode="lin" valueType="num">
                                      <p:cBhvr>
                                        <p:cTn id="106" dur="2000" fill="hold"/>
                                        <p:tgtEl>
                                          <p:spTgt spid="453658"/>
                                        </p:tgtEl>
                                        <p:attrNameLst>
                                          <p:attrName>ppt_h</p:attrName>
                                        </p:attrNameLst>
                                      </p:cBhvr>
                                      <p:tavLst>
                                        <p:tav tm="0">
                                          <p:val>
                                            <p:fltVal val="0"/>
                                          </p:val>
                                        </p:tav>
                                        <p:tav tm="100000">
                                          <p:val>
                                            <p:strVal val="#ppt_h"/>
                                          </p:val>
                                        </p:tav>
                                      </p:tavLst>
                                    </p:anim>
                                    <p:anim calcmode="lin" valueType="num">
                                      <p:cBhvr>
                                        <p:cTn id="107" dur="2000" fill="hold"/>
                                        <p:tgtEl>
                                          <p:spTgt spid="453658"/>
                                        </p:tgtEl>
                                        <p:attrNameLst>
                                          <p:attrName>ppt_w</p:attrName>
                                        </p:attrNameLst>
                                      </p:cBhvr>
                                      <p:tavLst>
                                        <p:tav tm="0">
                                          <p:val>
                                            <p:fltVal val="0"/>
                                          </p:val>
                                        </p:tav>
                                        <p:tav tm="100000">
                                          <p:val>
                                            <p:strVal val="#ppt_w"/>
                                          </p:val>
                                        </p:tav>
                                      </p:tavLst>
                                    </p:anim>
                                  </p:childTnLst>
                                </p:cTn>
                              </p:par>
                              <p:par>
                                <p:cTn id="108" presetID="35" presetClass="entr" presetSubtype="0" fill="hold" grpId="0" nodeType="withEffect">
                                  <p:stCondLst>
                                    <p:cond delay="0"/>
                                  </p:stCondLst>
                                  <p:childTnLst>
                                    <p:set>
                                      <p:cBhvr>
                                        <p:cTn id="109" dur="1" fill="hold">
                                          <p:stCondLst>
                                            <p:cond delay="0"/>
                                          </p:stCondLst>
                                        </p:cTn>
                                        <p:tgtEl>
                                          <p:spTgt spid="453659"/>
                                        </p:tgtEl>
                                        <p:attrNameLst>
                                          <p:attrName>style.visibility</p:attrName>
                                        </p:attrNameLst>
                                      </p:cBhvr>
                                      <p:to>
                                        <p:strVal val="visible"/>
                                      </p:to>
                                    </p:set>
                                    <p:animEffect transition="in" filter="fade">
                                      <p:cBhvr>
                                        <p:cTn id="110" dur="2000"/>
                                        <p:tgtEl>
                                          <p:spTgt spid="453659"/>
                                        </p:tgtEl>
                                      </p:cBhvr>
                                    </p:animEffect>
                                    <p:anim calcmode="lin" valueType="num">
                                      <p:cBhvr>
                                        <p:cTn id="111" dur="2000" fill="hold"/>
                                        <p:tgtEl>
                                          <p:spTgt spid="453659"/>
                                        </p:tgtEl>
                                        <p:attrNameLst>
                                          <p:attrName>style.rotation</p:attrName>
                                        </p:attrNameLst>
                                      </p:cBhvr>
                                      <p:tavLst>
                                        <p:tav tm="0">
                                          <p:val>
                                            <p:fltVal val="720"/>
                                          </p:val>
                                        </p:tav>
                                        <p:tav tm="100000">
                                          <p:val>
                                            <p:fltVal val="0"/>
                                          </p:val>
                                        </p:tav>
                                      </p:tavLst>
                                    </p:anim>
                                    <p:anim calcmode="lin" valueType="num">
                                      <p:cBhvr>
                                        <p:cTn id="112" dur="2000" fill="hold"/>
                                        <p:tgtEl>
                                          <p:spTgt spid="453659"/>
                                        </p:tgtEl>
                                        <p:attrNameLst>
                                          <p:attrName>ppt_h</p:attrName>
                                        </p:attrNameLst>
                                      </p:cBhvr>
                                      <p:tavLst>
                                        <p:tav tm="0">
                                          <p:val>
                                            <p:fltVal val="0"/>
                                          </p:val>
                                        </p:tav>
                                        <p:tav tm="100000">
                                          <p:val>
                                            <p:strVal val="#ppt_h"/>
                                          </p:val>
                                        </p:tav>
                                      </p:tavLst>
                                    </p:anim>
                                    <p:anim calcmode="lin" valueType="num">
                                      <p:cBhvr>
                                        <p:cTn id="113" dur="2000" fill="hold"/>
                                        <p:tgtEl>
                                          <p:spTgt spid="453659"/>
                                        </p:tgtEl>
                                        <p:attrNameLst>
                                          <p:attrName>ppt_w</p:attrName>
                                        </p:attrNameLst>
                                      </p:cBhvr>
                                      <p:tavLst>
                                        <p:tav tm="0">
                                          <p:val>
                                            <p:fltVal val="0"/>
                                          </p:val>
                                        </p:tav>
                                        <p:tav tm="100000">
                                          <p:val>
                                            <p:strVal val="#ppt_w"/>
                                          </p:val>
                                        </p:tav>
                                      </p:tavLst>
                                    </p:anim>
                                  </p:childTnLst>
                                </p:cTn>
                              </p:par>
                            </p:childTnLst>
                          </p:cTn>
                        </p:par>
                      </p:childTnLst>
                    </p:cTn>
                  </p:par>
                  <p:par>
                    <p:cTn id="114" fill="hold">
                      <p:stCondLst>
                        <p:cond delay="indefinite"/>
                      </p:stCondLst>
                      <p:childTnLst>
                        <p:par>
                          <p:cTn id="115" fill="hold">
                            <p:stCondLst>
                              <p:cond delay="0"/>
                            </p:stCondLst>
                            <p:childTnLst>
                              <p:par>
                                <p:cTn id="116" presetID="29" presetClass="entr" presetSubtype="0" fill="hold" grpId="0" nodeType="clickEffect">
                                  <p:stCondLst>
                                    <p:cond delay="0"/>
                                  </p:stCondLst>
                                  <p:childTnLst>
                                    <p:set>
                                      <p:cBhvr>
                                        <p:cTn id="117" dur="1" fill="hold">
                                          <p:stCondLst>
                                            <p:cond delay="0"/>
                                          </p:stCondLst>
                                        </p:cTn>
                                        <p:tgtEl>
                                          <p:spTgt spid="453648"/>
                                        </p:tgtEl>
                                        <p:attrNameLst>
                                          <p:attrName>style.visibility</p:attrName>
                                        </p:attrNameLst>
                                      </p:cBhvr>
                                      <p:to>
                                        <p:strVal val="visible"/>
                                      </p:to>
                                    </p:set>
                                    <p:anim calcmode="lin" valueType="num">
                                      <p:cBhvr>
                                        <p:cTn id="118" dur="1000" fill="hold"/>
                                        <p:tgtEl>
                                          <p:spTgt spid="453648"/>
                                        </p:tgtEl>
                                        <p:attrNameLst>
                                          <p:attrName>ppt_x</p:attrName>
                                        </p:attrNameLst>
                                      </p:cBhvr>
                                      <p:tavLst>
                                        <p:tav tm="0">
                                          <p:val>
                                            <p:strVal val="#ppt_x-.2"/>
                                          </p:val>
                                        </p:tav>
                                        <p:tav tm="100000">
                                          <p:val>
                                            <p:strVal val="#ppt_x"/>
                                          </p:val>
                                        </p:tav>
                                      </p:tavLst>
                                    </p:anim>
                                    <p:anim calcmode="lin" valueType="num">
                                      <p:cBhvr>
                                        <p:cTn id="119" dur="1000" fill="hold"/>
                                        <p:tgtEl>
                                          <p:spTgt spid="453648"/>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453648"/>
                                        </p:tgtEl>
                                      </p:cBhvr>
                                    </p:animEffect>
                                  </p:childTnLst>
                                </p:cTn>
                              </p:par>
                            </p:childTnLst>
                          </p:cTn>
                        </p:par>
                      </p:childTnLst>
                    </p:cTn>
                  </p:par>
                  <p:par>
                    <p:cTn id="121" fill="hold">
                      <p:stCondLst>
                        <p:cond delay="indefinite"/>
                      </p:stCondLst>
                      <p:childTnLst>
                        <p:par>
                          <p:cTn id="122" fill="hold">
                            <p:stCondLst>
                              <p:cond delay="0"/>
                            </p:stCondLst>
                            <p:childTnLst>
                              <p:par>
                                <p:cTn id="123" presetID="56" presetClass="entr" presetSubtype="0" fill="hold" grpId="0" nodeType="clickEffect">
                                  <p:stCondLst>
                                    <p:cond delay="0"/>
                                  </p:stCondLst>
                                  <p:iterate type="lt">
                                    <p:tmPct val="10000"/>
                                  </p:iterate>
                                  <p:childTnLst>
                                    <p:set>
                                      <p:cBhvr>
                                        <p:cTn id="124" dur="1" fill="hold">
                                          <p:stCondLst>
                                            <p:cond delay="0"/>
                                          </p:stCondLst>
                                        </p:cTn>
                                        <p:tgtEl>
                                          <p:spTgt spid="453651"/>
                                        </p:tgtEl>
                                        <p:attrNameLst>
                                          <p:attrName>style.visibility</p:attrName>
                                        </p:attrNameLst>
                                      </p:cBhvr>
                                      <p:to>
                                        <p:strVal val="visible"/>
                                      </p:to>
                                    </p:set>
                                    <p:anim by="(-#ppt_w*2)" calcmode="lin" valueType="num">
                                      <p:cBhvr rctx="PPT">
                                        <p:cTn id="125" dur="500" autoRev="1" fill="hold">
                                          <p:stCondLst>
                                            <p:cond delay="0"/>
                                          </p:stCondLst>
                                        </p:cTn>
                                        <p:tgtEl>
                                          <p:spTgt spid="453651"/>
                                        </p:tgtEl>
                                        <p:attrNameLst>
                                          <p:attrName>ppt_w</p:attrName>
                                        </p:attrNameLst>
                                      </p:cBhvr>
                                    </p:anim>
                                    <p:anim by="(#ppt_w*0.50)" calcmode="lin" valueType="num">
                                      <p:cBhvr>
                                        <p:cTn id="126" dur="500" decel="50000" autoRev="1" fill="hold">
                                          <p:stCondLst>
                                            <p:cond delay="0"/>
                                          </p:stCondLst>
                                        </p:cTn>
                                        <p:tgtEl>
                                          <p:spTgt spid="453651"/>
                                        </p:tgtEl>
                                        <p:attrNameLst>
                                          <p:attrName>ppt_x</p:attrName>
                                        </p:attrNameLst>
                                      </p:cBhvr>
                                    </p:anim>
                                    <p:anim from="(-#ppt_h/2)" to="(#ppt_y)" calcmode="lin" valueType="num">
                                      <p:cBhvr>
                                        <p:cTn id="127" dur="1000" fill="hold">
                                          <p:stCondLst>
                                            <p:cond delay="0"/>
                                          </p:stCondLst>
                                        </p:cTn>
                                        <p:tgtEl>
                                          <p:spTgt spid="453651"/>
                                        </p:tgtEl>
                                        <p:attrNameLst>
                                          <p:attrName>ppt_y</p:attrName>
                                        </p:attrNameLst>
                                      </p:cBhvr>
                                    </p:anim>
                                    <p:animRot by="21600000">
                                      <p:cBhvr>
                                        <p:cTn id="128" dur="1000" fill="hold">
                                          <p:stCondLst>
                                            <p:cond delay="0"/>
                                          </p:stCondLst>
                                        </p:cTn>
                                        <p:tgtEl>
                                          <p:spTgt spid="453651"/>
                                        </p:tgtEl>
                                        <p:attrNameLst>
                                          <p:attrName>r</p:attrName>
                                        </p:attrNameLst>
                                      </p:cBhvr>
                                    </p:animRot>
                                  </p:childTnLst>
                                </p:cTn>
                              </p:par>
                              <p:par>
                                <p:cTn id="129" presetID="56" presetClass="entr" presetSubtype="0" fill="hold" grpId="0" nodeType="withEffect">
                                  <p:stCondLst>
                                    <p:cond delay="0"/>
                                  </p:stCondLst>
                                  <p:iterate type="lt">
                                    <p:tmPct val="10000"/>
                                  </p:iterate>
                                  <p:childTnLst>
                                    <p:set>
                                      <p:cBhvr>
                                        <p:cTn id="130" dur="1" fill="hold">
                                          <p:stCondLst>
                                            <p:cond delay="0"/>
                                          </p:stCondLst>
                                        </p:cTn>
                                        <p:tgtEl>
                                          <p:spTgt spid="453652"/>
                                        </p:tgtEl>
                                        <p:attrNameLst>
                                          <p:attrName>style.visibility</p:attrName>
                                        </p:attrNameLst>
                                      </p:cBhvr>
                                      <p:to>
                                        <p:strVal val="visible"/>
                                      </p:to>
                                    </p:set>
                                    <p:anim by="(-#ppt_w*2)" calcmode="lin" valueType="num">
                                      <p:cBhvr rctx="PPT">
                                        <p:cTn id="131" dur="500" autoRev="1" fill="hold">
                                          <p:stCondLst>
                                            <p:cond delay="0"/>
                                          </p:stCondLst>
                                        </p:cTn>
                                        <p:tgtEl>
                                          <p:spTgt spid="453652"/>
                                        </p:tgtEl>
                                        <p:attrNameLst>
                                          <p:attrName>ppt_w</p:attrName>
                                        </p:attrNameLst>
                                      </p:cBhvr>
                                    </p:anim>
                                    <p:anim by="(#ppt_w*0.50)" calcmode="lin" valueType="num">
                                      <p:cBhvr>
                                        <p:cTn id="132" dur="500" decel="50000" autoRev="1" fill="hold">
                                          <p:stCondLst>
                                            <p:cond delay="0"/>
                                          </p:stCondLst>
                                        </p:cTn>
                                        <p:tgtEl>
                                          <p:spTgt spid="453652"/>
                                        </p:tgtEl>
                                        <p:attrNameLst>
                                          <p:attrName>ppt_x</p:attrName>
                                        </p:attrNameLst>
                                      </p:cBhvr>
                                    </p:anim>
                                    <p:anim from="(-#ppt_h/2)" to="(#ppt_y)" calcmode="lin" valueType="num">
                                      <p:cBhvr>
                                        <p:cTn id="133" dur="1000" fill="hold">
                                          <p:stCondLst>
                                            <p:cond delay="0"/>
                                          </p:stCondLst>
                                        </p:cTn>
                                        <p:tgtEl>
                                          <p:spTgt spid="453652"/>
                                        </p:tgtEl>
                                        <p:attrNameLst>
                                          <p:attrName>ppt_y</p:attrName>
                                        </p:attrNameLst>
                                      </p:cBhvr>
                                    </p:anim>
                                    <p:animRot by="21600000">
                                      <p:cBhvr>
                                        <p:cTn id="134" dur="1000" fill="hold">
                                          <p:stCondLst>
                                            <p:cond delay="0"/>
                                          </p:stCondLst>
                                        </p:cTn>
                                        <p:tgtEl>
                                          <p:spTgt spid="453652"/>
                                        </p:tgtEl>
                                        <p:attrNameLst>
                                          <p:attrName>r</p:attrName>
                                        </p:attrNameLst>
                                      </p:cBhvr>
                                    </p:animRot>
                                  </p:childTnLst>
                                </p:cTn>
                              </p:par>
                              <p:par>
                                <p:cTn id="135" presetID="56" presetClass="entr" presetSubtype="0" fill="hold" grpId="0" nodeType="withEffect">
                                  <p:stCondLst>
                                    <p:cond delay="0"/>
                                  </p:stCondLst>
                                  <p:iterate type="lt">
                                    <p:tmPct val="10000"/>
                                  </p:iterate>
                                  <p:childTnLst>
                                    <p:set>
                                      <p:cBhvr>
                                        <p:cTn id="136" dur="1" fill="hold">
                                          <p:stCondLst>
                                            <p:cond delay="0"/>
                                          </p:stCondLst>
                                        </p:cTn>
                                        <p:tgtEl>
                                          <p:spTgt spid="453653"/>
                                        </p:tgtEl>
                                        <p:attrNameLst>
                                          <p:attrName>style.visibility</p:attrName>
                                        </p:attrNameLst>
                                      </p:cBhvr>
                                      <p:to>
                                        <p:strVal val="visible"/>
                                      </p:to>
                                    </p:set>
                                    <p:anim by="(-#ppt_w*2)" calcmode="lin" valueType="num">
                                      <p:cBhvr rctx="PPT">
                                        <p:cTn id="137" dur="500" autoRev="1" fill="hold">
                                          <p:stCondLst>
                                            <p:cond delay="0"/>
                                          </p:stCondLst>
                                        </p:cTn>
                                        <p:tgtEl>
                                          <p:spTgt spid="453653"/>
                                        </p:tgtEl>
                                        <p:attrNameLst>
                                          <p:attrName>ppt_w</p:attrName>
                                        </p:attrNameLst>
                                      </p:cBhvr>
                                    </p:anim>
                                    <p:anim by="(#ppt_w*0.50)" calcmode="lin" valueType="num">
                                      <p:cBhvr>
                                        <p:cTn id="138" dur="500" decel="50000" autoRev="1" fill="hold">
                                          <p:stCondLst>
                                            <p:cond delay="0"/>
                                          </p:stCondLst>
                                        </p:cTn>
                                        <p:tgtEl>
                                          <p:spTgt spid="453653"/>
                                        </p:tgtEl>
                                        <p:attrNameLst>
                                          <p:attrName>ppt_x</p:attrName>
                                        </p:attrNameLst>
                                      </p:cBhvr>
                                    </p:anim>
                                    <p:anim from="(-#ppt_h/2)" to="(#ppt_y)" calcmode="lin" valueType="num">
                                      <p:cBhvr>
                                        <p:cTn id="139" dur="1000" fill="hold">
                                          <p:stCondLst>
                                            <p:cond delay="0"/>
                                          </p:stCondLst>
                                        </p:cTn>
                                        <p:tgtEl>
                                          <p:spTgt spid="453653"/>
                                        </p:tgtEl>
                                        <p:attrNameLst>
                                          <p:attrName>ppt_y</p:attrName>
                                        </p:attrNameLst>
                                      </p:cBhvr>
                                    </p:anim>
                                    <p:animRot by="21600000">
                                      <p:cBhvr>
                                        <p:cTn id="140" dur="1000" fill="hold">
                                          <p:stCondLst>
                                            <p:cond delay="0"/>
                                          </p:stCondLst>
                                        </p:cTn>
                                        <p:tgtEl>
                                          <p:spTgt spid="453653"/>
                                        </p:tgtEl>
                                        <p:attrNameLst>
                                          <p:attrName>r</p:attrName>
                                        </p:attrNameLst>
                                      </p:cBhvr>
                                    </p:animRot>
                                  </p:childTnLst>
                                </p:cTn>
                              </p:par>
                            </p:childTnLst>
                          </p:cTn>
                        </p:par>
                        <p:par>
                          <p:cTn id="141" fill="hold">
                            <p:stCondLst>
                              <p:cond delay="3600"/>
                            </p:stCondLst>
                            <p:childTnLst>
                              <p:par>
                                <p:cTn id="142" presetID="47" presetClass="entr" presetSubtype="0" fill="hold" nodeType="afterEffect">
                                  <p:stCondLst>
                                    <p:cond delay="0"/>
                                  </p:stCondLst>
                                  <p:childTnLst>
                                    <p:set>
                                      <p:cBhvr>
                                        <p:cTn id="143" dur="1" fill="hold">
                                          <p:stCondLst>
                                            <p:cond delay="0"/>
                                          </p:stCondLst>
                                        </p:cTn>
                                        <p:tgtEl>
                                          <p:spTgt spid="25"/>
                                        </p:tgtEl>
                                        <p:attrNameLst>
                                          <p:attrName>style.visibility</p:attrName>
                                        </p:attrNameLst>
                                      </p:cBhvr>
                                      <p:to>
                                        <p:strVal val="visible"/>
                                      </p:to>
                                    </p:set>
                                    <p:animEffect transition="in" filter="fade">
                                      <p:cBhvr>
                                        <p:cTn id="144" dur="1000"/>
                                        <p:tgtEl>
                                          <p:spTgt spid="25"/>
                                        </p:tgtEl>
                                      </p:cBhvr>
                                    </p:animEffect>
                                    <p:anim calcmode="lin" valueType="num">
                                      <p:cBhvr>
                                        <p:cTn id="145" dur="1000" fill="hold"/>
                                        <p:tgtEl>
                                          <p:spTgt spid="25"/>
                                        </p:tgtEl>
                                        <p:attrNameLst>
                                          <p:attrName>ppt_x</p:attrName>
                                        </p:attrNameLst>
                                      </p:cBhvr>
                                      <p:tavLst>
                                        <p:tav tm="0">
                                          <p:val>
                                            <p:strVal val="#ppt_x"/>
                                          </p:val>
                                        </p:tav>
                                        <p:tav tm="100000">
                                          <p:val>
                                            <p:strVal val="#ppt_x"/>
                                          </p:val>
                                        </p:tav>
                                      </p:tavLst>
                                    </p:anim>
                                    <p:anim calcmode="lin" valueType="num">
                                      <p:cBhvr>
                                        <p:cTn id="1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453644" grpId="0"/>
      <p:bldP spid="453648" grpId="0"/>
      <p:bldP spid="453650" grpId="0"/>
      <p:bldP spid="453651" grpId="0"/>
      <p:bldP spid="453652" grpId="0"/>
      <p:bldP spid="453653" grpId="0"/>
      <p:bldP spid="453658" grpId="0" animBg="1"/>
      <p:bldP spid="453659" grpId="0" animBg="1"/>
      <p:bldP spid="21" grpId="0"/>
      <p:bldP spid="22" grpId="0"/>
      <p:bldP spid="23" grpId="0" animBg="1"/>
      <p:bldP spid="24" grpId="0" animBg="1"/>
      <p:bldP spid="26" grpId="0"/>
      <p:bldP spid="27"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023" y="1521868"/>
            <a:ext cx="3322164" cy="279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5"/>
          <p:cNvSpPr>
            <a:spLocks noChangeArrowheads="1"/>
          </p:cNvSpPr>
          <p:nvPr/>
        </p:nvSpPr>
        <p:spPr bwMode="auto">
          <a:xfrm>
            <a:off x="4605338" y="3979773"/>
            <a:ext cx="3263900" cy="823912"/>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81285" name="Rectangle 5"/>
          <p:cNvSpPr>
            <a:spLocks noChangeArrowheads="1"/>
          </p:cNvSpPr>
          <p:nvPr/>
        </p:nvSpPr>
        <p:spPr bwMode="auto">
          <a:xfrm>
            <a:off x="4687888" y="4076610"/>
            <a:ext cx="3106737" cy="666750"/>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32772" name="Rectangle 8"/>
          <p:cNvSpPr>
            <a:spLocks noChangeArrowheads="1"/>
          </p:cNvSpPr>
          <p:nvPr/>
        </p:nvSpPr>
        <p:spPr bwMode="auto">
          <a:xfrm>
            <a:off x="3389245" y="224567"/>
            <a:ext cx="2774950" cy="519113"/>
          </a:xfrm>
          <a:prstGeom prst="rect">
            <a:avLst/>
          </a:prstGeom>
          <a:noFill/>
          <a:ln w="15875" algn="ctr">
            <a:noFill/>
            <a:miter lim="800000"/>
            <a:headEnd/>
            <a:tailEnd/>
          </a:ln>
        </p:spPr>
        <p:txBody>
          <a:bodyPr wrap="none" anchor="ctr">
            <a:spAutoFit/>
          </a:bodyPr>
          <a:lstStyle/>
          <a:p>
            <a:pPr algn="l"/>
            <a:r>
              <a:rPr lang="en-US" b="1" dirty="0">
                <a:solidFill>
                  <a:srgbClr val="FF0000"/>
                </a:solidFill>
              </a:rPr>
              <a:t>Series Circuits</a:t>
            </a:r>
            <a:r>
              <a:rPr lang="en-US" dirty="0">
                <a:solidFill>
                  <a:srgbClr val="FF0000"/>
                </a:solidFill>
              </a:rPr>
              <a:t> </a:t>
            </a:r>
          </a:p>
        </p:txBody>
      </p:sp>
      <p:sp>
        <p:nvSpPr>
          <p:cNvPr id="32773" name="Rectangle 9"/>
          <p:cNvSpPr>
            <a:spLocks noChangeArrowheads="1"/>
          </p:cNvSpPr>
          <p:nvPr/>
        </p:nvSpPr>
        <p:spPr bwMode="auto">
          <a:xfrm>
            <a:off x="549539" y="879610"/>
            <a:ext cx="7921625" cy="2227263"/>
          </a:xfrm>
          <a:prstGeom prst="rect">
            <a:avLst/>
          </a:prstGeom>
          <a:noFill/>
          <a:ln w="15875" algn="ctr">
            <a:noFill/>
            <a:miter lim="800000"/>
            <a:headEnd/>
            <a:tailEnd/>
          </a:ln>
        </p:spPr>
        <p:txBody>
          <a:bodyPr wrap="none" anchor="ctr">
            <a:spAutoFit/>
          </a:bodyPr>
          <a:lstStyle/>
          <a:p>
            <a:pPr algn="l"/>
            <a:r>
              <a:rPr lang="en-US" u="sng" dirty="0">
                <a:solidFill>
                  <a:srgbClr val="FF0000"/>
                </a:solidFill>
              </a:rPr>
              <a:t>equivalent resistance</a:t>
            </a:r>
            <a:r>
              <a:rPr lang="en-US" dirty="0">
                <a:solidFill>
                  <a:srgbClr val="FF0000"/>
                </a:solidFill>
              </a:rPr>
              <a:t>: 	the resistance of several</a:t>
            </a:r>
          </a:p>
          <a:p>
            <a:pPr algn="l"/>
            <a:r>
              <a:rPr lang="en-US" dirty="0">
                <a:solidFill>
                  <a:srgbClr val="FF0000"/>
                </a:solidFill>
              </a:rPr>
              <a:t>  				resistors taken together;</a:t>
            </a:r>
          </a:p>
          <a:p>
            <a:pPr algn="l"/>
            <a:r>
              <a:rPr lang="en-US" dirty="0">
                <a:solidFill>
                  <a:srgbClr val="FF0000"/>
                </a:solidFill>
              </a:rPr>
              <a:t>				it depends on the value of</a:t>
            </a:r>
          </a:p>
          <a:p>
            <a:pPr algn="l"/>
            <a:r>
              <a:rPr lang="en-US" dirty="0">
                <a:solidFill>
                  <a:srgbClr val="FF0000"/>
                </a:solidFill>
              </a:rPr>
              <a:t>				each resistor and on the </a:t>
            </a:r>
          </a:p>
          <a:p>
            <a:pPr algn="l"/>
            <a:r>
              <a:rPr lang="en-US" dirty="0">
                <a:solidFill>
                  <a:srgbClr val="FF0000"/>
                </a:solidFill>
              </a:rPr>
              <a:t>				configuration of resistors </a:t>
            </a:r>
          </a:p>
        </p:txBody>
      </p:sp>
      <p:sp>
        <p:nvSpPr>
          <p:cNvPr id="481290" name="Rectangle 10"/>
          <p:cNvSpPr>
            <a:spLocks noChangeArrowheads="1"/>
          </p:cNvSpPr>
          <p:nvPr/>
        </p:nvSpPr>
        <p:spPr bwMode="auto">
          <a:xfrm>
            <a:off x="1360488" y="4146460"/>
            <a:ext cx="3171825" cy="519113"/>
          </a:xfrm>
          <a:prstGeom prst="rect">
            <a:avLst/>
          </a:prstGeom>
          <a:noFill/>
          <a:ln w="15875" algn="ctr">
            <a:noFill/>
            <a:miter lim="800000"/>
            <a:headEnd/>
            <a:tailEnd/>
          </a:ln>
        </p:spPr>
        <p:txBody>
          <a:bodyPr wrap="none" anchor="ctr">
            <a:spAutoFit/>
          </a:bodyPr>
          <a:lstStyle/>
          <a:p>
            <a:pPr algn="l"/>
            <a:r>
              <a:rPr lang="en-US">
                <a:solidFill>
                  <a:srgbClr val="FF0000"/>
                </a:solidFill>
              </a:rPr>
              <a:t>For series circuits: </a:t>
            </a:r>
          </a:p>
        </p:txBody>
      </p:sp>
      <p:sp>
        <p:nvSpPr>
          <p:cNvPr id="481291" name="Text Box 11"/>
          <p:cNvSpPr txBox="1">
            <a:spLocks noChangeArrowheads="1"/>
          </p:cNvSpPr>
          <p:nvPr/>
        </p:nvSpPr>
        <p:spPr bwMode="auto">
          <a:xfrm>
            <a:off x="4768850" y="4143285"/>
            <a:ext cx="2967038" cy="519113"/>
          </a:xfrm>
          <a:prstGeom prst="rect">
            <a:avLst/>
          </a:prstGeom>
          <a:noFill/>
          <a:ln w="9525">
            <a:noFill/>
            <a:miter lim="800000"/>
            <a:headEnd/>
            <a:tailEnd/>
          </a:ln>
        </p:spPr>
        <p:txBody>
          <a:bodyPr wrap="none">
            <a:spAutoFit/>
          </a:bodyPr>
          <a:lstStyle/>
          <a:p>
            <a:pPr algn="l"/>
            <a:r>
              <a:rPr lang="en-US">
                <a:solidFill>
                  <a:srgbClr val="000000"/>
                </a:solidFill>
              </a:rPr>
              <a:t>R</a:t>
            </a:r>
            <a:r>
              <a:rPr lang="en-US" baseline="-25000">
                <a:solidFill>
                  <a:srgbClr val="000000"/>
                </a:solidFill>
              </a:rPr>
              <a:t>eq</a:t>
            </a:r>
            <a:r>
              <a:rPr lang="en-US">
                <a:solidFill>
                  <a:srgbClr val="000000"/>
                </a:solidFill>
              </a:rPr>
              <a:t> = R</a:t>
            </a:r>
            <a:r>
              <a:rPr lang="en-US" baseline="-25000">
                <a:solidFill>
                  <a:srgbClr val="000000"/>
                </a:solidFill>
              </a:rPr>
              <a:t>1</a:t>
            </a:r>
            <a:r>
              <a:rPr lang="en-US">
                <a:solidFill>
                  <a:srgbClr val="000000"/>
                </a:solidFill>
              </a:rPr>
              <a:t>+ R</a:t>
            </a:r>
            <a:r>
              <a:rPr lang="en-US" baseline="-25000">
                <a:solidFill>
                  <a:srgbClr val="000000"/>
                </a:solidFill>
              </a:rPr>
              <a:t>2</a:t>
            </a:r>
            <a:r>
              <a:rPr lang="en-US">
                <a:solidFill>
                  <a:srgbClr val="000000"/>
                </a:solidFill>
              </a:rPr>
              <a:t> + …</a:t>
            </a:r>
          </a:p>
        </p:txBody>
      </p:sp>
      <p:grpSp>
        <p:nvGrpSpPr>
          <p:cNvPr id="2" name="Group 68"/>
          <p:cNvGrpSpPr>
            <a:grpSpLocks/>
          </p:cNvGrpSpPr>
          <p:nvPr/>
        </p:nvGrpSpPr>
        <p:grpSpPr bwMode="auto">
          <a:xfrm>
            <a:off x="2392363" y="5005034"/>
            <a:ext cx="1725612" cy="844550"/>
            <a:chOff x="1390" y="3048"/>
            <a:chExt cx="1087" cy="532"/>
          </a:xfrm>
        </p:grpSpPr>
        <p:sp>
          <p:nvSpPr>
            <p:cNvPr id="32804" name="Line 30"/>
            <p:cNvSpPr>
              <a:spLocks noChangeShapeType="1"/>
            </p:cNvSpPr>
            <p:nvPr/>
          </p:nvSpPr>
          <p:spPr bwMode="auto">
            <a:xfrm>
              <a:off x="1390" y="3155"/>
              <a:ext cx="296" cy="0"/>
            </a:xfrm>
            <a:prstGeom prst="line">
              <a:avLst/>
            </a:prstGeom>
            <a:noFill/>
            <a:ln w="22225">
              <a:solidFill>
                <a:srgbClr val="000000"/>
              </a:solidFill>
              <a:round/>
              <a:headEnd/>
              <a:tailEnd/>
            </a:ln>
          </p:spPr>
          <p:txBody>
            <a:bodyPr/>
            <a:lstStyle/>
            <a:p>
              <a:endParaRPr lang="en-US">
                <a:solidFill>
                  <a:srgbClr val="000000"/>
                </a:solidFill>
              </a:endParaRPr>
            </a:p>
          </p:txBody>
        </p:sp>
        <p:grpSp>
          <p:nvGrpSpPr>
            <p:cNvPr id="32805" name="Group 42"/>
            <p:cNvGrpSpPr>
              <a:grpSpLocks/>
            </p:cNvGrpSpPr>
            <p:nvPr/>
          </p:nvGrpSpPr>
          <p:grpSpPr bwMode="auto">
            <a:xfrm>
              <a:off x="1686" y="3048"/>
              <a:ext cx="791" cy="107"/>
              <a:chOff x="1371" y="2598"/>
              <a:chExt cx="791" cy="107"/>
            </a:xfrm>
          </p:grpSpPr>
          <p:grpSp>
            <p:nvGrpSpPr>
              <p:cNvPr id="32807" name="Group 18"/>
              <p:cNvGrpSpPr>
                <a:grpSpLocks/>
              </p:cNvGrpSpPr>
              <p:nvPr/>
            </p:nvGrpSpPr>
            <p:grpSpPr bwMode="auto">
              <a:xfrm rot="-5400000">
                <a:off x="1583" y="2386"/>
                <a:ext cx="107" cy="531"/>
                <a:chOff x="7200" y="2952"/>
                <a:chExt cx="180" cy="720"/>
              </a:xfrm>
            </p:grpSpPr>
            <p:sp>
              <p:nvSpPr>
                <p:cNvPr id="32809" name="Line 19"/>
                <p:cNvSpPr>
                  <a:spLocks noChangeShapeType="1"/>
                </p:cNvSpPr>
                <p:nvPr/>
              </p:nvSpPr>
              <p:spPr bwMode="auto">
                <a:xfrm>
                  <a:off x="7200" y="295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810" name="Line 20"/>
                <p:cNvSpPr>
                  <a:spLocks noChangeShapeType="1"/>
                </p:cNvSpPr>
                <p:nvPr/>
              </p:nvSpPr>
              <p:spPr bwMode="auto">
                <a:xfrm flipH="1">
                  <a:off x="7200" y="313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811" name="Line 21"/>
                <p:cNvSpPr>
                  <a:spLocks noChangeShapeType="1"/>
                </p:cNvSpPr>
                <p:nvPr/>
              </p:nvSpPr>
              <p:spPr bwMode="auto">
                <a:xfrm>
                  <a:off x="7200" y="331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812" name="Line 22"/>
                <p:cNvSpPr>
                  <a:spLocks noChangeShapeType="1"/>
                </p:cNvSpPr>
                <p:nvPr/>
              </p:nvSpPr>
              <p:spPr bwMode="auto">
                <a:xfrm flipH="1">
                  <a:off x="7200" y="3492"/>
                  <a:ext cx="180" cy="18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32808" name="Line 31"/>
              <p:cNvSpPr>
                <a:spLocks noChangeShapeType="1"/>
              </p:cNvSpPr>
              <p:nvPr/>
            </p:nvSpPr>
            <p:spPr bwMode="auto">
              <a:xfrm>
                <a:off x="1902" y="2705"/>
                <a:ext cx="260" cy="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32806" name="Text Box 38"/>
            <p:cNvSpPr txBox="1">
              <a:spLocks noChangeArrowheads="1"/>
            </p:cNvSpPr>
            <p:nvPr/>
          </p:nvSpPr>
          <p:spPr bwMode="auto">
            <a:xfrm>
              <a:off x="1777" y="3215"/>
              <a:ext cx="397" cy="365"/>
            </a:xfrm>
            <a:prstGeom prst="rect">
              <a:avLst/>
            </a:prstGeom>
            <a:noFill/>
            <a:ln w="9525">
              <a:noFill/>
              <a:miter lim="800000"/>
              <a:headEnd/>
              <a:tailEnd/>
            </a:ln>
          </p:spPr>
          <p:txBody>
            <a:bodyPr/>
            <a:lstStyle/>
            <a:p>
              <a:pPr algn="l"/>
              <a:r>
                <a:rPr lang="en-US">
                  <a:solidFill>
                    <a:srgbClr val="000000"/>
                  </a:solidFill>
                </a:rPr>
                <a:t>R</a:t>
              </a:r>
              <a:r>
                <a:rPr lang="en-US" baseline="-25000">
                  <a:solidFill>
                    <a:srgbClr val="000000"/>
                  </a:solidFill>
                </a:rPr>
                <a:t>1</a:t>
              </a:r>
              <a:endParaRPr lang="en-US">
                <a:solidFill>
                  <a:srgbClr val="000000"/>
                </a:solidFill>
              </a:endParaRPr>
            </a:p>
          </p:txBody>
        </p:sp>
      </p:grpSp>
      <p:grpSp>
        <p:nvGrpSpPr>
          <p:cNvPr id="5" name="Group 67"/>
          <p:cNvGrpSpPr>
            <a:grpSpLocks/>
          </p:cNvGrpSpPr>
          <p:nvPr/>
        </p:nvGrpSpPr>
        <p:grpSpPr bwMode="auto">
          <a:xfrm>
            <a:off x="4114800" y="5005034"/>
            <a:ext cx="1255713" cy="842963"/>
            <a:chOff x="2475" y="3048"/>
            <a:chExt cx="791" cy="531"/>
          </a:xfrm>
        </p:grpSpPr>
        <p:sp>
          <p:nvSpPr>
            <p:cNvPr id="32796" name="Text Box 39"/>
            <p:cNvSpPr txBox="1">
              <a:spLocks noChangeArrowheads="1"/>
            </p:cNvSpPr>
            <p:nvPr/>
          </p:nvSpPr>
          <p:spPr bwMode="auto">
            <a:xfrm>
              <a:off x="2599" y="3215"/>
              <a:ext cx="396" cy="364"/>
            </a:xfrm>
            <a:prstGeom prst="rect">
              <a:avLst/>
            </a:prstGeom>
            <a:noFill/>
            <a:ln w="9525">
              <a:noFill/>
              <a:miter lim="800000"/>
              <a:headEnd/>
              <a:tailEnd/>
            </a:ln>
          </p:spPr>
          <p:txBody>
            <a:bodyPr/>
            <a:lstStyle/>
            <a:p>
              <a:pPr algn="l"/>
              <a:r>
                <a:rPr lang="en-US">
                  <a:solidFill>
                    <a:srgbClr val="000000"/>
                  </a:solidFill>
                </a:rPr>
                <a:t>R</a:t>
              </a:r>
              <a:r>
                <a:rPr lang="en-US" baseline="-25000">
                  <a:solidFill>
                    <a:srgbClr val="000000"/>
                  </a:solidFill>
                </a:rPr>
                <a:t>2</a:t>
              </a:r>
              <a:endParaRPr lang="en-US">
                <a:solidFill>
                  <a:srgbClr val="000000"/>
                </a:solidFill>
              </a:endParaRPr>
            </a:p>
          </p:txBody>
        </p:sp>
        <p:grpSp>
          <p:nvGrpSpPr>
            <p:cNvPr id="32797" name="Group 43"/>
            <p:cNvGrpSpPr>
              <a:grpSpLocks/>
            </p:cNvGrpSpPr>
            <p:nvPr/>
          </p:nvGrpSpPr>
          <p:grpSpPr bwMode="auto">
            <a:xfrm>
              <a:off x="2475" y="3048"/>
              <a:ext cx="791" cy="107"/>
              <a:chOff x="1371" y="2598"/>
              <a:chExt cx="791" cy="107"/>
            </a:xfrm>
          </p:grpSpPr>
          <p:grpSp>
            <p:nvGrpSpPr>
              <p:cNvPr id="32798" name="Group 44"/>
              <p:cNvGrpSpPr>
                <a:grpSpLocks/>
              </p:cNvGrpSpPr>
              <p:nvPr/>
            </p:nvGrpSpPr>
            <p:grpSpPr bwMode="auto">
              <a:xfrm rot="-5400000">
                <a:off x="1583" y="2386"/>
                <a:ext cx="107" cy="531"/>
                <a:chOff x="7200" y="2952"/>
                <a:chExt cx="180" cy="720"/>
              </a:xfrm>
            </p:grpSpPr>
            <p:sp>
              <p:nvSpPr>
                <p:cNvPr id="32800" name="Line 45"/>
                <p:cNvSpPr>
                  <a:spLocks noChangeShapeType="1"/>
                </p:cNvSpPr>
                <p:nvPr/>
              </p:nvSpPr>
              <p:spPr bwMode="auto">
                <a:xfrm>
                  <a:off x="7200" y="295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801" name="Line 46"/>
                <p:cNvSpPr>
                  <a:spLocks noChangeShapeType="1"/>
                </p:cNvSpPr>
                <p:nvPr/>
              </p:nvSpPr>
              <p:spPr bwMode="auto">
                <a:xfrm flipH="1">
                  <a:off x="7200" y="313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802" name="Line 47"/>
                <p:cNvSpPr>
                  <a:spLocks noChangeShapeType="1"/>
                </p:cNvSpPr>
                <p:nvPr/>
              </p:nvSpPr>
              <p:spPr bwMode="auto">
                <a:xfrm>
                  <a:off x="7200" y="331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803" name="Line 48"/>
                <p:cNvSpPr>
                  <a:spLocks noChangeShapeType="1"/>
                </p:cNvSpPr>
                <p:nvPr/>
              </p:nvSpPr>
              <p:spPr bwMode="auto">
                <a:xfrm flipH="1">
                  <a:off x="7200" y="3492"/>
                  <a:ext cx="180" cy="18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32799" name="Line 49"/>
              <p:cNvSpPr>
                <a:spLocks noChangeShapeType="1"/>
              </p:cNvSpPr>
              <p:nvPr/>
            </p:nvSpPr>
            <p:spPr bwMode="auto">
              <a:xfrm>
                <a:off x="1902" y="2705"/>
                <a:ext cx="260" cy="0"/>
              </a:xfrm>
              <a:prstGeom prst="line">
                <a:avLst/>
              </a:prstGeom>
              <a:noFill/>
              <a:ln w="22225">
                <a:solidFill>
                  <a:srgbClr val="000000"/>
                </a:solidFill>
                <a:round/>
                <a:headEnd/>
                <a:tailEnd/>
              </a:ln>
            </p:spPr>
            <p:txBody>
              <a:bodyPr/>
              <a:lstStyle/>
              <a:p>
                <a:endParaRPr lang="en-US">
                  <a:solidFill>
                    <a:srgbClr val="000000"/>
                  </a:solidFill>
                </a:endParaRPr>
              </a:p>
            </p:txBody>
          </p:sp>
        </p:grpSp>
      </p:grpSp>
      <p:grpSp>
        <p:nvGrpSpPr>
          <p:cNvPr id="8" name="Group 66"/>
          <p:cNvGrpSpPr>
            <a:grpSpLocks/>
          </p:cNvGrpSpPr>
          <p:nvPr/>
        </p:nvGrpSpPr>
        <p:grpSpPr bwMode="auto">
          <a:xfrm>
            <a:off x="5368925" y="5005034"/>
            <a:ext cx="1255713" cy="836613"/>
            <a:chOff x="3265" y="3048"/>
            <a:chExt cx="791" cy="527"/>
          </a:xfrm>
        </p:grpSpPr>
        <p:sp>
          <p:nvSpPr>
            <p:cNvPr id="32788" name="Text Box 40"/>
            <p:cNvSpPr txBox="1">
              <a:spLocks noChangeArrowheads="1"/>
            </p:cNvSpPr>
            <p:nvPr/>
          </p:nvSpPr>
          <p:spPr bwMode="auto">
            <a:xfrm>
              <a:off x="3389" y="3210"/>
              <a:ext cx="397" cy="365"/>
            </a:xfrm>
            <a:prstGeom prst="rect">
              <a:avLst/>
            </a:prstGeom>
            <a:noFill/>
            <a:ln w="9525">
              <a:noFill/>
              <a:miter lim="800000"/>
              <a:headEnd/>
              <a:tailEnd/>
            </a:ln>
          </p:spPr>
          <p:txBody>
            <a:bodyPr/>
            <a:lstStyle/>
            <a:p>
              <a:pPr algn="l"/>
              <a:r>
                <a:rPr lang="en-US">
                  <a:solidFill>
                    <a:srgbClr val="000000"/>
                  </a:solidFill>
                </a:rPr>
                <a:t>R</a:t>
              </a:r>
              <a:r>
                <a:rPr lang="en-US" baseline="-25000">
                  <a:solidFill>
                    <a:srgbClr val="000000"/>
                  </a:solidFill>
                </a:rPr>
                <a:t>3</a:t>
              </a:r>
              <a:endParaRPr lang="en-US">
                <a:solidFill>
                  <a:srgbClr val="000000"/>
                </a:solidFill>
              </a:endParaRPr>
            </a:p>
          </p:txBody>
        </p:sp>
        <p:grpSp>
          <p:nvGrpSpPr>
            <p:cNvPr id="32789" name="Group 50"/>
            <p:cNvGrpSpPr>
              <a:grpSpLocks/>
            </p:cNvGrpSpPr>
            <p:nvPr/>
          </p:nvGrpSpPr>
          <p:grpSpPr bwMode="auto">
            <a:xfrm>
              <a:off x="3265" y="3048"/>
              <a:ext cx="791" cy="107"/>
              <a:chOff x="1371" y="2598"/>
              <a:chExt cx="791" cy="107"/>
            </a:xfrm>
          </p:grpSpPr>
          <p:grpSp>
            <p:nvGrpSpPr>
              <p:cNvPr id="32790" name="Group 51"/>
              <p:cNvGrpSpPr>
                <a:grpSpLocks/>
              </p:cNvGrpSpPr>
              <p:nvPr/>
            </p:nvGrpSpPr>
            <p:grpSpPr bwMode="auto">
              <a:xfrm rot="-5400000">
                <a:off x="1583" y="2386"/>
                <a:ext cx="107" cy="531"/>
                <a:chOff x="7200" y="2952"/>
                <a:chExt cx="180" cy="720"/>
              </a:xfrm>
            </p:grpSpPr>
            <p:sp>
              <p:nvSpPr>
                <p:cNvPr id="32792" name="Line 52"/>
                <p:cNvSpPr>
                  <a:spLocks noChangeShapeType="1"/>
                </p:cNvSpPr>
                <p:nvPr/>
              </p:nvSpPr>
              <p:spPr bwMode="auto">
                <a:xfrm>
                  <a:off x="7200" y="295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793" name="Line 53"/>
                <p:cNvSpPr>
                  <a:spLocks noChangeShapeType="1"/>
                </p:cNvSpPr>
                <p:nvPr/>
              </p:nvSpPr>
              <p:spPr bwMode="auto">
                <a:xfrm flipH="1">
                  <a:off x="7200" y="313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794" name="Line 54"/>
                <p:cNvSpPr>
                  <a:spLocks noChangeShapeType="1"/>
                </p:cNvSpPr>
                <p:nvPr/>
              </p:nvSpPr>
              <p:spPr bwMode="auto">
                <a:xfrm>
                  <a:off x="7200" y="331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795" name="Line 55"/>
                <p:cNvSpPr>
                  <a:spLocks noChangeShapeType="1"/>
                </p:cNvSpPr>
                <p:nvPr/>
              </p:nvSpPr>
              <p:spPr bwMode="auto">
                <a:xfrm flipH="1">
                  <a:off x="7200" y="3492"/>
                  <a:ext cx="180" cy="18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32791" name="Line 56"/>
              <p:cNvSpPr>
                <a:spLocks noChangeShapeType="1"/>
              </p:cNvSpPr>
              <p:nvPr/>
            </p:nvSpPr>
            <p:spPr bwMode="auto">
              <a:xfrm>
                <a:off x="1902" y="2705"/>
                <a:ext cx="260" cy="0"/>
              </a:xfrm>
              <a:prstGeom prst="line">
                <a:avLst/>
              </a:prstGeom>
              <a:noFill/>
              <a:ln w="22225">
                <a:solidFill>
                  <a:srgbClr val="000000"/>
                </a:solidFill>
                <a:round/>
                <a:headEnd/>
                <a:tailEnd/>
              </a:ln>
            </p:spPr>
            <p:txBody>
              <a:bodyPr/>
              <a:lstStyle/>
              <a:p>
                <a:endParaRPr lang="en-US">
                  <a:solidFill>
                    <a:srgbClr val="000000"/>
                  </a:solidFill>
                </a:endParaRPr>
              </a:p>
            </p:txBody>
          </p:sp>
        </p:grpSp>
      </p:grpSp>
      <p:grpSp>
        <p:nvGrpSpPr>
          <p:cNvPr id="11" name="Group 65"/>
          <p:cNvGrpSpPr>
            <a:grpSpLocks/>
          </p:cNvGrpSpPr>
          <p:nvPr/>
        </p:nvGrpSpPr>
        <p:grpSpPr bwMode="auto">
          <a:xfrm>
            <a:off x="6448425" y="5168547"/>
            <a:ext cx="865188" cy="1255712"/>
            <a:chOff x="3945" y="3151"/>
            <a:chExt cx="545" cy="791"/>
          </a:xfrm>
        </p:grpSpPr>
        <p:grpSp>
          <p:nvGrpSpPr>
            <p:cNvPr id="32780" name="Group 57"/>
            <p:cNvGrpSpPr>
              <a:grpSpLocks/>
            </p:cNvGrpSpPr>
            <p:nvPr/>
          </p:nvGrpSpPr>
          <p:grpSpPr bwMode="auto">
            <a:xfrm rot="-5400000">
              <a:off x="3603" y="3493"/>
              <a:ext cx="791" cy="107"/>
              <a:chOff x="1371" y="2598"/>
              <a:chExt cx="791" cy="107"/>
            </a:xfrm>
          </p:grpSpPr>
          <p:grpSp>
            <p:nvGrpSpPr>
              <p:cNvPr id="32782" name="Group 58"/>
              <p:cNvGrpSpPr>
                <a:grpSpLocks/>
              </p:cNvGrpSpPr>
              <p:nvPr/>
            </p:nvGrpSpPr>
            <p:grpSpPr bwMode="auto">
              <a:xfrm rot="-5400000">
                <a:off x="1583" y="2386"/>
                <a:ext cx="107" cy="531"/>
                <a:chOff x="7200" y="2952"/>
                <a:chExt cx="180" cy="720"/>
              </a:xfrm>
            </p:grpSpPr>
            <p:sp>
              <p:nvSpPr>
                <p:cNvPr id="32784" name="Line 59"/>
                <p:cNvSpPr>
                  <a:spLocks noChangeShapeType="1"/>
                </p:cNvSpPr>
                <p:nvPr/>
              </p:nvSpPr>
              <p:spPr bwMode="auto">
                <a:xfrm>
                  <a:off x="7200" y="295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785" name="Line 60"/>
                <p:cNvSpPr>
                  <a:spLocks noChangeShapeType="1"/>
                </p:cNvSpPr>
                <p:nvPr/>
              </p:nvSpPr>
              <p:spPr bwMode="auto">
                <a:xfrm flipH="1">
                  <a:off x="7200" y="313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786" name="Line 61"/>
                <p:cNvSpPr>
                  <a:spLocks noChangeShapeType="1"/>
                </p:cNvSpPr>
                <p:nvPr/>
              </p:nvSpPr>
              <p:spPr bwMode="auto">
                <a:xfrm>
                  <a:off x="7200" y="3312"/>
                  <a:ext cx="180" cy="180"/>
                </a:xfrm>
                <a:prstGeom prst="line">
                  <a:avLst/>
                </a:prstGeom>
                <a:noFill/>
                <a:ln w="22225">
                  <a:solidFill>
                    <a:srgbClr val="000000"/>
                  </a:solidFill>
                  <a:round/>
                  <a:headEnd/>
                  <a:tailEnd/>
                </a:ln>
              </p:spPr>
              <p:txBody>
                <a:bodyPr/>
                <a:lstStyle/>
                <a:p>
                  <a:endParaRPr lang="en-US">
                    <a:solidFill>
                      <a:srgbClr val="000000"/>
                    </a:solidFill>
                  </a:endParaRPr>
                </a:p>
              </p:txBody>
            </p:sp>
            <p:sp>
              <p:nvSpPr>
                <p:cNvPr id="32787" name="Line 62"/>
                <p:cNvSpPr>
                  <a:spLocks noChangeShapeType="1"/>
                </p:cNvSpPr>
                <p:nvPr/>
              </p:nvSpPr>
              <p:spPr bwMode="auto">
                <a:xfrm flipH="1">
                  <a:off x="7200" y="3492"/>
                  <a:ext cx="180" cy="18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32783" name="Line 63"/>
              <p:cNvSpPr>
                <a:spLocks noChangeShapeType="1"/>
              </p:cNvSpPr>
              <p:nvPr/>
            </p:nvSpPr>
            <p:spPr bwMode="auto">
              <a:xfrm>
                <a:off x="1902" y="2705"/>
                <a:ext cx="260" cy="0"/>
              </a:xfrm>
              <a:prstGeom prst="line">
                <a:avLst/>
              </a:prstGeom>
              <a:noFill/>
              <a:ln w="22225">
                <a:solidFill>
                  <a:srgbClr val="000000"/>
                </a:solidFill>
                <a:round/>
                <a:headEnd/>
                <a:tailEnd/>
              </a:ln>
            </p:spPr>
            <p:txBody>
              <a:bodyPr/>
              <a:lstStyle/>
              <a:p>
                <a:endParaRPr lang="en-US">
                  <a:solidFill>
                    <a:srgbClr val="000000"/>
                  </a:solidFill>
                </a:endParaRPr>
              </a:p>
            </p:txBody>
          </p:sp>
        </p:grpSp>
        <p:sp>
          <p:nvSpPr>
            <p:cNvPr id="32781" name="Text Box 64"/>
            <p:cNvSpPr txBox="1">
              <a:spLocks noChangeArrowheads="1"/>
            </p:cNvSpPr>
            <p:nvPr/>
          </p:nvSpPr>
          <p:spPr bwMode="auto">
            <a:xfrm>
              <a:off x="4093" y="3494"/>
              <a:ext cx="397" cy="365"/>
            </a:xfrm>
            <a:prstGeom prst="rect">
              <a:avLst/>
            </a:prstGeom>
            <a:noFill/>
            <a:ln w="9525">
              <a:noFill/>
              <a:miter lim="800000"/>
              <a:headEnd/>
              <a:tailEnd/>
            </a:ln>
          </p:spPr>
          <p:txBody>
            <a:bodyPr/>
            <a:lstStyle/>
            <a:p>
              <a:pPr algn="l"/>
              <a:r>
                <a:rPr lang="en-US">
                  <a:solidFill>
                    <a:srgbClr val="000000"/>
                  </a:solidFill>
                </a:rPr>
                <a:t>R</a:t>
              </a:r>
              <a:r>
                <a:rPr lang="en-US" baseline="-25000">
                  <a:solidFill>
                    <a:srgbClr val="000000"/>
                  </a:solidFill>
                </a:rPr>
                <a:t>4</a:t>
              </a:r>
              <a:endParaRPr lang="en-US">
                <a:solidFill>
                  <a:srgbClr val="000000"/>
                </a:solidFill>
              </a:endParaRPr>
            </a:p>
          </p:txBody>
        </p:sp>
      </p:grpSp>
      <p:sp>
        <p:nvSpPr>
          <p:cNvPr id="46" name="Rectangle 8"/>
          <p:cNvSpPr>
            <a:spLocks noChangeArrowheads="1"/>
          </p:cNvSpPr>
          <p:nvPr/>
        </p:nvSpPr>
        <p:spPr bwMode="auto">
          <a:xfrm>
            <a:off x="2776764" y="3139375"/>
            <a:ext cx="1252266" cy="830997"/>
          </a:xfrm>
          <a:prstGeom prst="rect">
            <a:avLst/>
          </a:prstGeom>
          <a:noFill/>
          <a:ln w="15875" algn="ctr">
            <a:noFill/>
            <a:miter lim="800000"/>
            <a:headEnd/>
            <a:tailEnd/>
          </a:ln>
        </p:spPr>
        <p:txBody>
          <a:bodyPr wrap="none" anchor="ctr">
            <a:spAutoFit/>
          </a:bodyPr>
          <a:lstStyle/>
          <a:p>
            <a:pPr algn="r"/>
            <a:r>
              <a:rPr lang="en-US" sz="2400" b="1" dirty="0" smtClean="0">
                <a:solidFill>
                  <a:srgbClr val="800000"/>
                </a:solidFill>
                <a:latin typeface="Arial Narrow" panose="020B0606020202030204" pitchFamily="34" charset="0"/>
              </a:rPr>
              <a:t>carbon</a:t>
            </a:r>
          </a:p>
          <a:p>
            <a:pPr algn="r"/>
            <a:r>
              <a:rPr lang="en-US" sz="2400" b="1" dirty="0" smtClean="0">
                <a:solidFill>
                  <a:srgbClr val="800000"/>
                </a:solidFill>
                <a:latin typeface="Arial Narrow" panose="020B0606020202030204" pitchFamily="34" charset="0"/>
              </a:rPr>
              <a:t>resistors</a:t>
            </a:r>
            <a:endParaRPr lang="en-US" sz="2400" b="1" dirty="0">
              <a:solidFill>
                <a:srgbClr val="800000"/>
              </a:solidFill>
              <a:latin typeface="Arial Narrow" panose="020B0606020202030204" pitchFamily="34" charset="0"/>
            </a:endParaRPr>
          </a:p>
        </p:txBody>
      </p:sp>
    </p:spTree>
    <p:extLst>
      <p:ext uri="{BB962C8B-B14F-4D97-AF65-F5344CB8AC3E}">
        <p14:creationId xmlns:p14="http://schemas.microsoft.com/office/powerpoint/2010/main" val="667539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81290"/>
                                        </p:tgtEl>
                                        <p:attrNameLst>
                                          <p:attrName>style.visibility</p:attrName>
                                        </p:attrNameLst>
                                      </p:cBhvr>
                                      <p:to>
                                        <p:strVal val="visible"/>
                                      </p:to>
                                    </p:set>
                                    <p:anim from="(-#ppt_w/2)" to="(#ppt_x)" calcmode="lin" valueType="num">
                                      <p:cBhvr>
                                        <p:cTn id="7" dur="600" fill="hold">
                                          <p:stCondLst>
                                            <p:cond delay="0"/>
                                          </p:stCondLst>
                                        </p:cTn>
                                        <p:tgtEl>
                                          <p:spTgt spid="481290"/>
                                        </p:tgtEl>
                                        <p:attrNameLst>
                                          <p:attrName>ppt_x</p:attrName>
                                        </p:attrNameLst>
                                      </p:cBhvr>
                                    </p:anim>
                                    <p:anim from="0" to="-1.0" calcmode="lin" valueType="num">
                                      <p:cBhvr>
                                        <p:cTn id="8" dur="200" decel="50000" autoRev="1" fill="hold">
                                          <p:stCondLst>
                                            <p:cond delay="600"/>
                                          </p:stCondLst>
                                        </p:cTn>
                                        <p:tgtEl>
                                          <p:spTgt spid="481290"/>
                                        </p:tgtEl>
                                        <p:attrNameLst>
                                          <p:attrName>xshear</p:attrName>
                                        </p:attrNameLst>
                                      </p:cBhvr>
                                    </p:anim>
                                    <p:animScale>
                                      <p:cBhvr>
                                        <p:cTn id="9" dur="200" decel="100000" autoRev="1" fill="hold">
                                          <p:stCondLst>
                                            <p:cond delay="600"/>
                                          </p:stCondLst>
                                        </p:cTn>
                                        <p:tgtEl>
                                          <p:spTgt spid="481290"/>
                                        </p:tgtEl>
                                      </p:cBhvr>
                                      <p:from x="100000" y="100000"/>
                                      <p:to x="80000" y="100000"/>
                                    </p:animScale>
                                    <p:anim by="(#ppt_h/3+#ppt_w*0.1)" calcmode="lin" valueType="num">
                                      <p:cBhvr additive="sum">
                                        <p:cTn id="10" dur="200" decel="100000" autoRev="1" fill="hold">
                                          <p:stCondLst>
                                            <p:cond delay="600"/>
                                          </p:stCondLst>
                                        </p:cTn>
                                        <p:tgtEl>
                                          <p:spTgt spid="48129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81291"/>
                                        </p:tgtEl>
                                        <p:attrNameLst>
                                          <p:attrName>style.visibility</p:attrName>
                                        </p:attrNameLst>
                                      </p:cBhvr>
                                      <p:to>
                                        <p:strVal val="visible"/>
                                      </p:to>
                                    </p:set>
                                    <p:animEffect transition="in" filter="fade">
                                      <p:cBhvr>
                                        <p:cTn id="15" dur="2000"/>
                                        <p:tgtEl>
                                          <p:spTgt spid="481291"/>
                                        </p:tgtEl>
                                      </p:cBhvr>
                                    </p:animEffect>
                                    <p:anim calcmode="lin" valueType="num">
                                      <p:cBhvr>
                                        <p:cTn id="16" dur="2000" fill="hold"/>
                                        <p:tgtEl>
                                          <p:spTgt spid="481291"/>
                                        </p:tgtEl>
                                        <p:attrNameLst>
                                          <p:attrName>style.rotation</p:attrName>
                                        </p:attrNameLst>
                                      </p:cBhvr>
                                      <p:tavLst>
                                        <p:tav tm="0">
                                          <p:val>
                                            <p:fltVal val="720"/>
                                          </p:val>
                                        </p:tav>
                                        <p:tav tm="100000">
                                          <p:val>
                                            <p:fltVal val="0"/>
                                          </p:val>
                                        </p:tav>
                                      </p:tavLst>
                                    </p:anim>
                                    <p:anim calcmode="lin" valueType="num">
                                      <p:cBhvr>
                                        <p:cTn id="17" dur="2000" fill="hold"/>
                                        <p:tgtEl>
                                          <p:spTgt spid="481291"/>
                                        </p:tgtEl>
                                        <p:attrNameLst>
                                          <p:attrName>ppt_h</p:attrName>
                                        </p:attrNameLst>
                                      </p:cBhvr>
                                      <p:tavLst>
                                        <p:tav tm="0">
                                          <p:val>
                                            <p:fltVal val="0"/>
                                          </p:val>
                                        </p:tav>
                                        <p:tav tm="100000">
                                          <p:val>
                                            <p:strVal val="#ppt_h"/>
                                          </p:val>
                                        </p:tav>
                                      </p:tavLst>
                                    </p:anim>
                                    <p:anim calcmode="lin" valueType="num">
                                      <p:cBhvr>
                                        <p:cTn id="18" dur="2000" fill="hold"/>
                                        <p:tgtEl>
                                          <p:spTgt spid="481291"/>
                                        </p:tgtEl>
                                        <p:attrNameLst>
                                          <p:attrName>ppt_w</p:attrName>
                                        </p:attrNameLst>
                                      </p:cBhvr>
                                      <p:tavLst>
                                        <p:tav tm="0">
                                          <p:val>
                                            <p:fltVal val="0"/>
                                          </p:val>
                                        </p:tav>
                                        <p:tav tm="100000">
                                          <p:val>
                                            <p:strVal val="#ppt_w"/>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481285"/>
                                        </p:tgtEl>
                                        <p:attrNameLst>
                                          <p:attrName>style.visibility</p:attrName>
                                        </p:attrNameLst>
                                      </p:cBhvr>
                                      <p:to>
                                        <p:strVal val="visible"/>
                                      </p:to>
                                    </p:set>
                                    <p:animEffect transition="in" filter="dissolve">
                                      <p:cBhvr>
                                        <p:cTn id="22" dur="500"/>
                                        <p:tgtEl>
                                          <p:spTgt spid="48128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dissolv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1285" grpId="0" animBg="1"/>
      <p:bldP spid="481290" grpId="0"/>
      <p:bldP spid="48129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5"/>
          <p:cNvSpPr>
            <a:spLocks noChangeArrowheads="1"/>
          </p:cNvSpPr>
          <p:nvPr/>
        </p:nvSpPr>
        <p:spPr bwMode="auto">
          <a:xfrm>
            <a:off x="4510088" y="5405438"/>
            <a:ext cx="4114800" cy="1366837"/>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82543" name="Rectangle 239"/>
          <p:cNvSpPr>
            <a:spLocks noChangeArrowheads="1"/>
          </p:cNvSpPr>
          <p:nvPr/>
        </p:nvSpPr>
        <p:spPr bwMode="auto">
          <a:xfrm>
            <a:off x="4584700" y="5473700"/>
            <a:ext cx="3963988" cy="1227138"/>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pSp>
        <p:nvGrpSpPr>
          <p:cNvPr id="2" name="Group 264"/>
          <p:cNvGrpSpPr>
            <a:grpSpLocks/>
          </p:cNvGrpSpPr>
          <p:nvPr/>
        </p:nvGrpSpPr>
        <p:grpSpPr bwMode="auto">
          <a:xfrm>
            <a:off x="330200" y="3241675"/>
            <a:ext cx="8488363" cy="2070100"/>
            <a:chOff x="208" y="2042"/>
            <a:chExt cx="5347" cy="1304"/>
          </a:xfrm>
        </p:grpSpPr>
        <p:grpSp>
          <p:nvGrpSpPr>
            <p:cNvPr id="33885" name="Group 229"/>
            <p:cNvGrpSpPr>
              <a:grpSpLocks/>
            </p:cNvGrpSpPr>
            <p:nvPr/>
          </p:nvGrpSpPr>
          <p:grpSpPr bwMode="auto">
            <a:xfrm>
              <a:off x="2203" y="2042"/>
              <a:ext cx="3352" cy="1304"/>
              <a:chOff x="2203" y="2213"/>
              <a:chExt cx="3352" cy="1304"/>
            </a:xfrm>
          </p:grpSpPr>
          <p:sp>
            <p:nvSpPr>
              <p:cNvPr id="33910" name="Rectangle 200"/>
              <p:cNvSpPr>
                <a:spLocks noChangeArrowheads="1"/>
              </p:cNvSpPr>
              <p:nvPr/>
            </p:nvSpPr>
            <p:spPr bwMode="auto">
              <a:xfrm>
                <a:off x="4649" y="3191"/>
                <a:ext cx="906" cy="326"/>
              </a:xfrm>
              <a:prstGeom prst="rect">
                <a:avLst/>
              </a:prstGeom>
              <a:noFill/>
              <a:ln w="15875" algn="ctr">
                <a:noFill/>
                <a:miter lim="800000"/>
                <a:headEnd/>
                <a:tailEnd/>
              </a:ln>
            </p:spPr>
            <p:txBody>
              <a:bodyPr anchor="ctr"/>
              <a:lstStyle/>
              <a:p>
                <a:endParaRPr lang="en-US">
                  <a:solidFill>
                    <a:srgbClr val="FF0000"/>
                  </a:solidFill>
                </a:endParaRPr>
              </a:p>
            </p:txBody>
          </p:sp>
          <p:sp>
            <p:nvSpPr>
              <p:cNvPr id="33911" name="Rectangle 201"/>
              <p:cNvSpPr>
                <a:spLocks noChangeArrowheads="1"/>
              </p:cNvSpPr>
              <p:nvPr/>
            </p:nvSpPr>
            <p:spPr bwMode="auto">
              <a:xfrm>
                <a:off x="3744" y="3191"/>
                <a:ext cx="905" cy="326"/>
              </a:xfrm>
              <a:prstGeom prst="rect">
                <a:avLst/>
              </a:prstGeom>
              <a:noFill/>
              <a:ln w="15875" algn="ctr">
                <a:noFill/>
                <a:miter lim="800000"/>
                <a:headEnd/>
                <a:tailEnd/>
              </a:ln>
            </p:spPr>
            <p:txBody>
              <a:bodyPr anchor="ctr"/>
              <a:lstStyle/>
              <a:p>
                <a:pPr>
                  <a:spcBef>
                    <a:spcPct val="20000"/>
                  </a:spcBef>
                </a:pPr>
                <a:r>
                  <a:rPr lang="en-US" b="1">
                    <a:solidFill>
                      <a:srgbClr val="FF0000"/>
                    </a:solidFill>
                  </a:rPr>
                  <a:t>1.5</a:t>
                </a:r>
              </a:p>
            </p:txBody>
          </p:sp>
          <p:sp>
            <p:nvSpPr>
              <p:cNvPr id="33912" name="Rectangle 202"/>
              <p:cNvSpPr>
                <a:spLocks noChangeArrowheads="1"/>
              </p:cNvSpPr>
              <p:nvPr/>
            </p:nvSpPr>
            <p:spPr bwMode="auto">
              <a:xfrm>
                <a:off x="2838" y="3191"/>
                <a:ext cx="906" cy="326"/>
              </a:xfrm>
              <a:prstGeom prst="rect">
                <a:avLst/>
              </a:prstGeom>
              <a:noFill/>
              <a:ln w="15875" algn="ctr">
                <a:noFill/>
                <a:miter lim="800000"/>
                <a:headEnd/>
                <a:tailEnd/>
              </a:ln>
            </p:spPr>
            <p:txBody>
              <a:bodyPr anchor="ctr"/>
              <a:lstStyle/>
              <a:p>
                <a:pPr>
                  <a:spcBef>
                    <a:spcPct val="20000"/>
                  </a:spcBef>
                </a:pPr>
                <a:r>
                  <a:rPr lang="en-US" b="1">
                    <a:solidFill>
                      <a:srgbClr val="FF0000"/>
                    </a:solidFill>
                  </a:rPr>
                  <a:t>6</a:t>
                </a:r>
              </a:p>
            </p:txBody>
          </p:sp>
          <p:sp>
            <p:nvSpPr>
              <p:cNvPr id="33913" name="Rectangle 203"/>
              <p:cNvSpPr>
                <a:spLocks noChangeArrowheads="1"/>
              </p:cNvSpPr>
              <p:nvPr/>
            </p:nvSpPr>
            <p:spPr bwMode="auto">
              <a:xfrm>
                <a:off x="2203" y="3191"/>
                <a:ext cx="635"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2</a:t>
                </a:r>
                <a:endParaRPr lang="en-US">
                  <a:solidFill>
                    <a:srgbClr val="FF0000"/>
                  </a:solidFill>
                  <a:ea typeface="Times New Roman" pitchFamily="18" charset="0"/>
                  <a:cs typeface="Arial" pitchFamily="34" charset="0"/>
                </a:endParaRPr>
              </a:p>
            </p:txBody>
          </p:sp>
          <p:sp>
            <p:nvSpPr>
              <p:cNvPr id="33914" name="Rectangle 204"/>
              <p:cNvSpPr>
                <a:spLocks noChangeArrowheads="1"/>
              </p:cNvSpPr>
              <p:nvPr/>
            </p:nvSpPr>
            <p:spPr bwMode="auto">
              <a:xfrm>
                <a:off x="4649" y="2865"/>
                <a:ext cx="906" cy="326"/>
              </a:xfrm>
              <a:prstGeom prst="rect">
                <a:avLst/>
              </a:prstGeom>
              <a:noFill/>
              <a:ln w="15875" algn="ctr">
                <a:noFill/>
                <a:miter lim="800000"/>
                <a:headEnd/>
                <a:tailEnd/>
              </a:ln>
            </p:spPr>
            <p:txBody>
              <a:bodyPr anchor="ctr"/>
              <a:lstStyle/>
              <a:p>
                <a:endParaRPr lang="en-US">
                  <a:solidFill>
                    <a:srgbClr val="FF0000"/>
                  </a:solidFill>
                </a:endParaRPr>
              </a:p>
            </p:txBody>
          </p:sp>
          <p:sp>
            <p:nvSpPr>
              <p:cNvPr id="33915" name="Rectangle 205"/>
              <p:cNvSpPr>
                <a:spLocks noChangeArrowheads="1"/>
              </p:cNvSpPr>
              <p:nvPr/>
            </p:nvSpPr>
            <p:spPr bwMode="auto">
              <a:xfrm>
                <a:off x="3744" y="2865"/>
                <a:ext cx="905" cy="326"/>
              </a:xfrm>
              <a:prstGeom prst="rect">
                <a:avLst/>
              </a:prstGeom>
              <a:noFill/>
              <a:ln w="15875" algn="ctr">
                <a:noFill/>
                <a:miter lim="800000"/>
                <a:headEnd/>
                <a:tailEnd/>
              </a:ln>
            </p:spPr>
            <p:txBody>
              <a:bodyPr anchor="ctr"/>
              <a:lstStyle/>
              <a:p>
                <a:pPr>
                  <a:spcBef>
                    <a:spcPct val="20000"/>
                  </a:spcBef>
                </a:pPr>
                <a:r>
                  <a:rPr lang="en-US" b="1">
                    <a:solidFill>
                      <a:srgbClr val="FF0000"/>
                    </a:solidFill>
                  </a:rPr>
                  <a:t>1.5</a:t>
                </a:r>
              </a:p>
            </p:txBody>
          </p:sp>
          <p:sp>
            <p:nvSpPr>
              <p:cNvPr id="33916" name="Rectangle 206"/>
              <p:cNvSpPr>
                <a:spLocks noChangeArrowheads="1"/>
              </p:cNvSpPr>
              <p:nvPr/>
            </p:nvSpPr>
            <p:spPr bwMode="auto">
              <a:xfrm>
                <a:off x="2838" y="2865"/>
                <a:ext cx="906" cy="326"/>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3917" name="Rectangle 207"/>
              <p:cNvSpPr>
                <a:spLocks noChangeArrowheads="1"/>
              </p:cNvSpPr>
              <p:nvPr/>
            </p:nvSpPr>
            <p:spPr bwMode="auto">
              <a:xfrm>
                <a:off x="2203" y="2865"/>
                <a:ext cx="635"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1</a:t>
                </a:r>
                <a:endParaRPr lang="en-US">
                  <a:solidFill>
                    <a:srgbClr val="FF0000"/>
                  </a:solidFill>
                  <a:ea typeface="Times New Roman" pitchFamily="18" charset="0"/>
                  <a:cs typeface="Arial" pitchFamily="34" charset="0"/>
                </a:endParaRPr>
              </a:p>
            </p:txBody>
          </p:sp>
          <p:sp>
            <p:nvSpPr>
              <p:cNvPr id="33918" name="Rectangle 208"/>
              <p:cNvSpPr>
                <a:spLocks noChangeArrowheads="1"/>
              </p:cNvSpPr>
              <p:nvPr/>
            </p:nvSpPr>
            <p:spPr bwMode="auto">
              <a:xfrm>
                <a:off x="4649" y="2539"/>
                <a:ext cx="906" cy="326"/>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3919" name="Rectangle 209"/>
              <p:cNvSpPr>
                <a:spLocks noChangeArrowheads="1"/>
              </p:cNvSpPr>
              <p:nvPr/>
            </p:nvSpPr>
            <p:spPr bwMode="auto">
              <a:xfrm>
                <a:off x="3744" y="2539"/>
                <a:ext cx="905" cy="326"/>
              </a:xfrm>
              <a:prstGeom prst="rect">
                <a:avLst/>
              </a:prstGeom>
              <a:noFill/>
              <a:ln w="15875" algn="ctr">
                <a:noFill/>
                <a:miter lim="800000"/>
                <a:headEnd/>
                <a:tailEnd/>
              </a:ln>
            </p:spPr>
            <p:txBody>
              <a:bodyPr anchor="ctr"/>
              <a:lstStyle/>
              <a:p>
                <a:pPr>
                  <a:spcBef>
                    <a:spcPct val="20000"/>
                  </a:spcBef>
                </a:pPr>
                <a:r>
                  <a:rPr lang="en-US" b="1">
                    <a:solidFill>
                      <a:srgbClr val="FF0000"/>
                    </a:solidFill>
                  </a:rPr>
                  <a:t>1.5</a:t>
                </a:r>
              </a:p>
            </p:txBody>
          </p:sp>
          <p:sp>
            <p:nvSpPr>
              <p:cNvPr id="33920" name="Rectangle 210"/>
              <p:cNvSpPr>
                <a:spLocks noChangeArrowheads="1"/>
              </p:cNvSpPr>
              <p:nvPr/>
            </p:nvSpPr>
            <p:spPr bwMode="auto">
              <a:xfrm>
                <a:off x="2838" y="2539"/>
                <a:ext cx="906"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15</a:t>
                </a:r>
                <a:endParaRPr lang="en-US">
                  <a:solidFill>
                    <a:srgbClr val="FF0000"/>
                  </a:solidFill>
                  <a:ea typeface="Times New Roman" pitchFamily="18" charset="0"/>
                  <a:cs typeface="Arial" pitchFamily="34" charset="0"/>
                </a:endParaRPr>
              </a:p>
            </p:txBody>
          </p:sp>
          <p:sp>
            <p:nvSpPr>
              <p:cNvPr id="33921" name="Rectangle 211"/>
              <p:cNvSpPr>
                <a:spLocks noChangeArrowheads="1"/>
              </p:cNvSpPr>
              <p:nvPr/>
            </p:nvSpPr>
            <p:spPr bwMode="auto">
              <a:xfrm>
                <a:off x="2203" y="2539"/>
                <a:ext cx="635"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Batt.</a:t>
                </a:r>
                <a:endParaRPr lang="en-US">
                  <a:solidFill>
                    <a:srgbClr val="FF0000"/>
                  </a:solidFill>
                  <a:ea typeface="Times New Roman" pitchFamily="18" charset="0"/>
                  <a:cs typeface="Arial" pitchFamily="34" charset="0"/>
                </a:endParaRPr>
              </a:p>
            </p:txBody>
          </p:sp>
          <p:sp>
            <p:nvSpPr>
              <p:cNvPr id="33922" name="Rectangle 212"/>
              <p:cNvSpPr>
                <a:spLocks noChangeArrowheads="1"/>
              </p:cNvSpPr>
              <p:nvPr/>
            </p:nvSpPr>
            <p:spPr bwMode="auto">
              <a:xfrm>
                <a:off x="4649" y="2213"/>
                <a:ext cx="906"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 (</a:t>
                </a:r>
                <a:r>
                  <a:rPr lang="en-US" b="1">
                    <a:solidFill>
                      <a:srgbClr val="FF0000"/>
                    </a:solidFill>
                    <a:latin typeface="Symbol" pitchFamily="18" charset="2"/>
                    <a:ea typeface="Times New Roman" pitchFamily="18" charset="0"/>
                    <a:cs typeface="Arial" pitchFamily="34" charset="0"/>
                  </a:rPr>
                  <a:t>W</a:t>
                </a:r>
                <a:r>
                  <a:rPr lang="en-US" b="1">
                    <a:solidFill>
                      <a:srgbClr val="FF0000"/>
                    </a:solidFill>
                    <a:ea typeface="Times New Roman" pitchFamily="18" charset="0"/>
                    <a:cs typeface="Arial" pitchFamily="34" charset="0"/>
                  </a:rPr>
                  <a:t>)</a:t>
                </a:r>
                <a:endParaRPr lang="en-US">
                  <a:solidFill>
                    <a:srgbClr val="FF0000"/>
                  </a:solidFill>
                  <a:ea typeface="Times New Roman" pitchFamily="18" charset="0"/>
                  <a:cs typeface="Arial" pitchFamily="34" charset="0"/>
                </a:endParaRPr>
              </a:p>
            </p:txBody>
          </p:sp>
          <p:sp>
            <p:nvSpPr>
              <p:cNvPr id="33923" name="Rectangle 213"/>
              <p:cNvSpPr>
                <a:spLocks noChangeArrowheads="1"/>
              </p:cNvSpPr>
              <p:nvPr/>
            </p:nvSpPr>
            <p:spPr bwMode="auto">
              <a:xfrm>
                <a:off x="3744" y="2213"/>
                <a:ext cx="905" cy="326"/>
              </a:xfrm>
              <a:prstGeom prst="rect">
                <a:avLst/>
              </a:prstGeom>
              <a:noFill/>
              <a:ln w="15875" algn="ctr">
                <a:noFill/>
                <a:miter lim="800000"/>
                <a:headEnd/>
                <a:tailEnd/>
              </a:ln>
            </p:spPr>
            <p:txBody>
              <a:bodyPr anchor="ctr"/>
              <a:lstStyle/>
              <a:p>
                <a:r>
                  <a:rPr lang="en-US" b="1" dirty="0">
                    <a:solidFill>
                      <a:srgbClr val="FF0000"/>
                    </a:solidFill>
                    <a:latin typeface="Times New Roman" pitchFamily="18" charset="0"/>
                    <a:cs typeface="Times New Roman" pitchFamily="18" charset="0"/>
                  </a:rPr>
                  <a:t>I </a:t>
                </a:r>
                <a:r>
                  <a:rPr lang="en-US" b="1" dirty="0">
                    <a:solidFill>
                      <a:srgbClr val="FF0000"/>
                    </a:solidFill>
                    <a:latin typeface="Arial"/>
                    <a:cs typeface="Times New Roman" pitchFamily="18" charset="0"/>
                  </a:rPr>
                  <a:t>(A)</a:t>
                </a:r>
                <a:endParaRPr lang="en-US" dirty="0">
                  <a:solidFill>
                    <a:srgbClr val="FF0000"/>
                  </a:solidFill>
                  <a:latin typeface="Arial"/>
                </a:endParaRPr>
              </a:p>
            </p:txBody>
          </p:sp>
          <p:sp>
            <p:nvSpPr>
              <p:cNvPr id="33924" name="Rectangle 214"/>
              <p:cNvSpPr>
                <a:spLocks noChangeArrowheads="1"/>
              </p:cNvSpPr>
              <p:nvPr/>
            </p:nvSpPr>
            <p:spPr bwMode="auto">
              <a:xfrm>
                <a:off x="2838" y="2213"/>
                <a:ext cx="906" cy="326"/>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pitchFamily="34" charset="0"/>
                  </a:rPr>
                  <a:t>D</a:t>
                </a:r>
                <a:r>
                  <a:rPr lang="en-US" b="1">
                    <a:solidFill>
                      <a:srgbClr val="FF0000"/>
                    </a:solidFill>
                    <a:ea typeface="Times New Roman" pitchFamily="18" charset="0"/>
                    <a:cs typeface="Arial" pitchFamily="34" charset="0"/>
                  </a:rPr>
                  <a:t>V (V)</a:t>
                </a:r>
                <a:endParaRPr lang="en-US">
                  <a:solidFill>
                    <a:srgbClr val="FF0000"/>
                  </a:solidFill>
                  <a:ea typeface="Times New Roman" pitchFamily="18" charset="0"/>
                  <a:cs typeface="Arial" pitchFamily="34" charset="0"/>
                </a:endParaRPr>
              </a:p>
            </p:txBody>
          </p:sp>
          <p:sp>
            <p:nvSpPr>
              <p:cNvPr id="33925" name="Rectangle 215"/>
              <p:cNvSpPr>
                <a:spLocks noChangeArrowheads="1"/>
              </p:cNvSpPr>
              <p:nvPr/>
            </p:nvSpPr>
            <p:spPr bwMode="auto">
              <a:xfrm>
                <a:off x="2203" y="2213"/>
                <a:ext cx="635" cy="326"/>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3926" name="Line 219"/>
              <p:cNvSpPr>
                <a:spLocks noChangeShapeType="1"/>
              </p:cNvSpPr>
              <p:nvPr/>
            </p:nvSpPr>
            <p:spPr bwMode="auto">
              <a:xfrm>
                <a:off x="5555" y="2213"/>
                <a:ext cx="0" cy="1301"/>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3927" name="Line 220"/>
              <p:cNvSpPr>
                <a:spLocks noChangeShapeType="1"/>
              </p:cNvSpPr>
              <p:nvPr/>
            </p:nvSpPr>
            <p:spPr bwMode="auto">
              <a:xfrm>
                <a:off x="2838" y="2213"/>
                <a:ext cx="2717"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928" name="Line 221"/>
              <p:cNvSpPr>
                <a:spLocks noChangeShapeType="1"/>
              </p:cNvSpPr>
              <p:nvPr/>
            </p:nvSpPr>
            <p:spPr bwMode="auto">
              <a:xfrm>
                <a:off x="2203" y="2539"/>
                <a:ext cx="3352"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929" name="Line 222"/>
              <p:cNvSpPr>
                <a:spLocks noChangeShapeType="1"/>
              </p:cNvSpPr>
              <p:nvPr/>
            </p:nvSpPr>
            <p:spPr bwMode="auto">
              <a:xfrm>
                <a:off x="2203" y="2539"/>
                <a:ext cx="0" cy="975"/>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3930" name="Line 223"/>
              <p:cNvSpPr>
                <a:spLocks noChangeShapeType="1"/>
              </p:cNvSpPr>
              <p:nvPr/>
            </p:nvSpPr>
            <p:spPr bwMode="auto">
              <a:xfrm>
                <a:off x="2838" y="2213"/>
                <a:ext cx="0" cy="1302"/>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3931" name="Line 224"/>
              <p:cNvSpPr>
                <a:spLocks noChangeShapeType="1"/>
              </p:cNvSpPr>
              <p:nvPr/>
            </p:nvSpPr>
            <p:spPr bwMode="auto">
              <a:xfrm>
                <a:off x="3744" y="2213"/>
                <a:ext cx="0" cy="1301"/>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3932" name="Line 225"/>
              <p:cNvSpPr>
                <a:spLocks noChangeShapeType="1"/>
              </p:cNvSpPr>
              <p:nvPr/>
            </p:nvSpPr>
            <p:spPr bwMode="auto">
              <a:xfrm>
                <a:off x="4649" y="2213"/>
                <a:ext cx="0" cy="1301"/>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3933" name="Line 226"/>
              <p:cNvSpPr>
                <a:spLocks noChangeShapeType="1"/>
              </p:cNvSpPr>
              <p:nvPr/>
            </p:nvSpPr>
            <p:spPr bwMode="auto">
              <a:xfrm>
                <a:off x="2203" y="2865"/>
                <a:ext cx="3352"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934" name="Line 227"/>
              <p:cNvSpPr>
                <a:spLocks noChangeShapeType="1"/>
              </p:cNvSpPr>
              <p:nvPr/>
            </p:nvSpPr>
            <p:spPr bwMode="auto">
              <a:xfrm>
                <a:off x="2203" y="3191"/>
                <a:ext cx="3352"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935" name="Line 228"/>
              <p:cNvSpPr>
                <a:spLocks noChangeShapeType="1"/>
              </p:cNvSpPr>
              <p:nvPr/>
            </p:nvSpPr>
            <p:spPr bwMode="auto">
              <a:xfrm>
                <a:off x="2203" y="3517"/>
                <a:ext cx="3352"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grpSp>
        <p:grpSp>
          <p:nvGrpSpPr>
            <p:cNvPr id="33886" name="Group 253"/>
            <p:cNvGrpSpPr>
              <a:grpSpLocks/>
            </p:cNvGrpSpPr>
            <p:nvPr/>
          </p:nvGrpSpPr>
          <p:grpSpPr bwMode="auto">
            <a:xfrm>
              <a:off x="208" y="2082"/>
              <a:ext cx="1704" cy="1210"/>
              <a:chOff x="208" y="2082"/>
              <a:chExt cx="1704" cy="1210"/>
            </a:xfrm>
          </p:grpSpPr>
          <p:grpSp>
            <p:nvGrpSpPr>
              <p:cNvPr id="33887" name="Group 170"/>
              <p:cNvGrpSpPr>
                <a:grpSpLocks/>
              </p:cNvGrpSpPr>
              <p:nvPr/>
            </p:nvGrpSpPr>
            <p:grpSpPr bwMode="auto">
              <a:xfrm>
                <a:off x="1769" y="2581"/>
                <a:ext cx="98" cy="285"/>
                <a:chOff x="7200" y="2952"/>
                <a:chExt cx="180" cy="720"/>
              </a:xfrm>
            </p:grpSpPr>
            <p:sp>
              <p:nvSpPr>
                <p:cNvPr id="33906" name="Line 171"/>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907" name="Line 172"/>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908" name="Line 173"/>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909" name="Line 174"/>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33888" name="Group 175"/>
              <p:cNvGrpSpPr>
                <a:grpSpLocks/>
              </p:cNvGrpSpPr>
              <p:nvPr/>
            </p:nvGrpSpPr>
            <p:grpSpPr bwMode="auto">
              <a:xfrm rot="-5400000">
                <a:off x="1050" y="1923"/>
                <a:ext cx="71" cy="390"/>
                <a:chOff x="7200" y="2952"/>
                <a:chExt cx="180" cy="720"/>
              </a:xfrm>
            </p:grpSpPr>
            <p:sp>
              <p:nvSpPr>
                <p:cNvPr id="33902" name="Line 176"/>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903" name="Line 177"/>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904" name="Line 178"/>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905" name="Line 179"/>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3889" name="Line 180"/>
              <p:cNvSpPr>
                <a:spLocks noChangeShapeType="1"/>
              </p:cNvSpPr>
              <p:nvPr/>
            </p:nvSpPr>
            <p:spPr bwMode="auto">
              <a:xfrm>
                <a:off x="403" y="2723"/>
                <a:ext cx="0" cy="569"/>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90" name="Line 181"/>
              <p:cNvSpPr>
                <a:spLocks noChangeShapeType="1"/>
              </p:cNvSpPr>
              <p:nvPr/>
            </p:nvSpPr>
            <p:spPr bwMode="auto">
              <a:xfrm>
                <a:off x="403" y="2153"/>
                <a:ext cx="0" cy="498"/>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91" name="Line 182"/>
              <p:cNvSpPr>
                <a:spLocks noChangeShapeType="1"/>
              </p:cNvSpPr>
              <p:nvPr/>
            </p:nvSpPr>
            <p:spPr bwMode="auto">
              <a:xfrm>
                <a:off x="403" y="2153"/>
                <a:ext cx="488"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92" name="Line 183"/>
              <p:cNvSpPr>
                <a:spLocks noChangeShapeType="1"/>
              </p:cNvSpPr>
              <p:nvPr/>
            </p:nvSpPr>
            <p:spPr bwMode="auto">
              <a:xfrm>
                <a:off x="1281" y="2153"/>
                <a:ext cx="488"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93" name="Line 184"/>
              <p:cNvSpPr>
                <a:spLocks noChangeShapeType="1"/>
              </p:cNvSpPr>
              <p:nvPr/>
            </p:nvSpPr>
            <p:spPr bwMode="auto">
              <a:xfrm>
                <a:off x="1769" y="2153"/>
                <a:ext cx="0" cy="427"/>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94" name="Line 185"/>
              <p:cNvSpPr>
                <a:spLocks noChangeShapeType="1"/>
              </p:cNvSpPr>
              <p:nvPr/>
            </p:nvSpPr>
            <p:spPr bwMode="auto">
              <a:xfrm>
                <a:off x="1769" y="2865"/>
                <a:ext cx="0" cy="427"/>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95" name="Line 186"/>
              <p:cNvSpPr>
                <a:spLocks noChangeShapeType="1"/>
              </p:cNvSpPr>
              <p:nvPr/>
            </p:nvSpPr>
            <p:spPr bwMode="auto">
              <a:xfrm>
                <a:off x="403" y="3292"/>
                <a:ext cx="488"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96" name="Line 187"/>
              <p:cNvSpPr>
                <a:spLocks noChangeShapeType="1"/>
              </p:cNvSpPr>
              <p:nvPr/>
            </p:nvSpPr>
            <p:spPr bwMode="auto">
              <a:xfrm>
                <a:off x="891" y="3292"/>
                <a:ext cx="878"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97" name="Line 188"/>
              <p:cNvSpPr>
                <a:spLocks noChangeShapeType="1"/>
              </p:cNvSpPr>
              <p:nvPr/>
            </p:nvSpPr>
            <p:spPr bwMode="auto">
              <a:xfrm>
                <a:off x="208" y="2651"/>
                <a:ext cx="39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98" name="Line 189"/>
              <p:cNvSpPr>
                <a:spLocks noChangeShapeType="1"/>
              </p:cNvSpPr>
              <p:nvPr/>
            </p:nvSpPr>
            <p:spPr bwMode="auto">
              <a:xfrm>
                <a:off x="306" y="2723"/>
                <a:ext cx="195"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99" name="Text Box 190"/>
              <p:cNvSpPr txBox="1">
                <a:spLocks noChangeArrowheads="1"/>
              </p:cNvSpPr>
              <p:nvPr/>
            </p:nvSpPr>
            <p:spPr bwMode="auto">
              <a:xfrm>
                <a:off x="963" y="2135"/>
                <a:ext cx="488" cy="285"/>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33900" name="Text Box 191"/>
              <p:cNvSpPr txBox="1">
                <a:spLocks noChangeArrowheads="1"/>
              </p:cNvSpPr>
              <p:nvPr/>
            </p:nvSpPr>
            <p:spPr bwMode="auto">
              <a:xfrm>
                <a:off x="1424" y="2535"/>
                <a:ext cx="488" cy="285"/>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33901" name="Text Box 192"/>
              <p:cNvSpPr txBox="1">
                <a:spLocks noChangeArrowheads="1"/>
              </p:cNvSpPr>
              <p:nvPr/>
            </p:nvSpPr>
            <p:spPr bwMode="auto">
              <a:xfrm>
                <a:off x="564" y="2553"/>
                <a:ext cx="488" cy="285"/>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grpSp>
      </p:grpSp>
      <p:sp>
        <p:nvSpPr>
          <p:cNvPr id="482306" name="Text Box 2"/>
          <p:cNvSpPr txBox="1">
            <a:spLocks noChangeArrowheads="1"/>
          </p:cNvSpPr>
          <p:nvPr/>
        </p:nvSpPr>
        <p:spPr bwMode="auto">
          <a:xfrm>
            <a:off x="5046663" y="4268788"/>
            <a:ext cx="382587" cy="519112"/>
          </a:xfrm>
          <a:prstGeom prst="rect">
            <a:avLst/>
          </a:prstGeom>
          <a:noFill/>
          <a:ln w="9525">
            <a:noFill/>
            <a:miter lim="800000"/>
            <a:headEnd/>
            <a:tailEnd/>
          </a:ln>
        </p:spPr>
        <p:txBody>
          <a:bodyPr wrap="none">
            <a:spAutoFit/>
          </a:bodyPr>
          <a:lstStyle/>
          <a:p>
            <a:r>
              <a:rPr lang="en-US">
                <a:solidFill>
                  <a:srgbClr val="000000"/>
                </a:solidFill>
              </a:rPr>
              <a:t>9</a:t>
            </a:r>
          </a:p>
        </p:txBody>
      </p:sp>
      <p:grpSp>
        <p:nvGrpSpPr>
          <p:cNvPr id="33798" name="Group 9"/>
          <p:cNvGrpSpPr>
            <a:grpSpLocks/>
          </p:cNvGrpSpPr>
          <p:nvPr/>
        </p:nvGrpSpPr>
        <p:grpSpPr bwMode="auto">
          <a:xfrm>
            <a:off x="2798763" y="1444625"/>
            <a:ext cx="155575" cy="506413"/>
            <a:chOff x="7200" y="2952"/>
            <a:chExt cx="180" cy="720"/>
          </a:xfrm>
        </p:grpSpPr>
        <p:sp>
          <p:nvSpPr>
            <p:cNvPr id="33881" name="Line 10"/>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82" name="Line 11"/>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83" name="Line 12"/>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84" name="Line 13"/>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33799" name="Group 14"/>
          <p:cNvGrpSpPr>
            <a:grpSpLocks/>
          </p:cNvGrpSpPr>
          <p:nvPr/>
        </p:nvGrpSpPr>
        <p:grpSpPr bwMode="auto">
          <a:xfrm rot="-5400000">
            <a:off x="1645444" y="307181"/>
            <a:ext cx="127000" cy="623888"/>
            <a:chOff x="7200" y="2952"/>
            <a:chExt cx="180" cy="720"/>
          </a:xfrm>
        </p:grpSpPr>
        <p:sp>
          <p:nvSpPr>
            <p:cNvPr id="33877" name="Line 15"/>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78" name="Line 16"/>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79" name="Line 17"/>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80" name="Line 18"/>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33800" name="Group 19"/>
          <p:cNvGrpSpPr>
            <a:grpSpLocks/>
          </p:cNvGrpSpPr>
          <p:nvPr/>
        </p:nvGrpSpPr>
        <p:grpSpPr bwMode="auto">
          <a:xfrm rot="5382002">
            <a:off x="1645444" y="2459831"/>
            <a:ext cx="127000" cy="623888"/>
            <a:chOff x="7200" y="2952"/>
            <a:chExt cx="180" cy="720"/>
          </a:xfrm>
        </p:grpSpPr>
        <p:sp>
          <p:nvSpPr>
            <p:cNvPr id="33873" name="Line 20"/>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74" name="Line 21"/>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75" name="Line 22"/>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76" name="Line 23"/>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3801" name="Line 24"/>
          <p:cNvSpPr>
            <a:spLocks noChangeShapeType="1"/>
          </p:cNvSpPr>
          <p:nvPr/>
        </p:nvSpPr>
        <p:spPr bwMode="auto">
          <a:xfrm>
            <a:off x="617538" y="1695450"/>
            <a:ext cx="0" cy="1012825"/>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02" name="Line 25"/>
          <p:cNvSpPr>
            <a:spLocks noChangeShapeType="1"/>
          </p:cNvSpPr>
          <p:nvPr/>
        </p:nvSpPr>
        <p:spPr bwMode="auto">
          <a:xfrm>
            <a:off x="617538" y="682625"/>
            <a:ext cx="0" cy="885825"/>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03" name="Line 26"/>
          <p:cNvSpPr>
            <a:spLocks noChangeShapeType="1"/>
          </p:cNvSpPr>
          <p:nvPr/>
        </p:nvSpPr>
        <p:spPr bwMode="auto">
          <a:xfrm>
            <a:off x="617538" y="682625"/>
            <a:ext cx="779462"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04" name="Line 27"/>
          <p:cNvSpPr>
            <a:spLocks noChangeShapeType="1"/>
          </p:cNvSpPr>
          <p:nvPr/>
        </p:nvSpPr>
        <p:spPr bwMode="auto">
          <a:xfrm>
            <a:off x="2020888" y="682625"/>
            <a:ext cx="777875"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05" name="Line 28"/>
          <p:cNvSpPr>
            <a:spLocks noChangeShapeType="1"/>
          </p:cNvSpPr>
          <p:nvPr/>
        </p:nvSpPr>
        <p:spPr bwMode="auto">
          <a:xfrm>
            <a:off x="2798763" y="682625"/>
            <a:ext cx="0" cy="758825"/>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06" name="Line 29"/>
          <p:cNvSpPr>
            <a:spLocks noChangeShapeType="1"/>
          </p:cNvSpPr>
          <p:nvPr/>
        </p:nvSpPr>
        <p:spPr bwMode="auto">
          <a:xfrm>
            <a:off x="2798763" y="1949450"/>
            <a:ext cx="0" cy="758825"/>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07" name="Line 30"/>
          <p:cNvSpPr>
            <a:spLocks noChangeShapeType="1"/>
          </p:cNvSpPr>
          <p:nvPr/>
        </p:nvSpPr>
        <p:spPr bwMode="auto">
          <a:xfrm>
            <a:off x="617538" y="2708275"/>
            <a:ext cx="779462"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08" name="Line 31"/>
          <p:cNvSpPr>
            <a:spLocks noChangeShapeType="1"/>
          </p:cNvSpPr>
          <p:nvPr/>
        </p:nvSpPr>
        <p:spPr bwMode="auto">
          <a:xfrm>
            <a:off x="2020888" y="2708275"/>
            <a:ext cx="777875"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09" name="Line 32"/>
          <p:cNvSpPr>
            <a:spLocks noChangeShapeType="1"/>
          </p:cNvSpPr>
          <p:nvPr/>
        </p:nvSpPr>
        <p:spPr bwMode="auto">
          <a:xfrm>
            <a:off x="306388" y="1568450"/>
            <a:ext cx="6223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10" name="Line 33"/>
          <p:cNvSpPr>
            <a:spLocks noChangeShapeType="1"/>
          </p:cNvSpPr>
          <p:nvPr/>
        </p:nvSpPr>
        <p:spPr bwMode="auto">
          <a:xfrm>
            <a:off x="461963" y="1695450"/>
            <a:ext cx="31115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3811" name="Text Box 34"/>
          <p:cNvSpPr txBox="1">
            <a:spLocks noChangeArrowheads="1"/>
          </p:cNvSpPr>
          <p:nvPr/>
        </p:nvSpPr>
        <p:spPr bwMode="auto">
          <a:xfrm>
            <a:off x="1497013" y="696913"/>
            <a:ext cx="779462" cy="506412"/>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33812" name="Text Box 35"/>
          <p:cNvSpPr txBox="1">
            <a:spLocks noChangeArrowheads="1"/>
          </p:cNvSpPr>
          <p:nvPr/>
        </p:nvSpPr>
        <p:spPr bwMode="auto">
          <a:xfrm>
            <a:off x="2262188" y="1441450"/>
            <a:ext cx="777875" cy="50800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33813" name="Text Box 36"/>
          <p:cNvSpPr txBox="1">
            <a:spLocks noChangeArrowheads="1"/>
          </p:cNvSpPr>
          <p:nvPr/>
        </p:nvSpPr>
        <p:spPr bwMode="auto">
          <a:xfrm>
            <a:off x="1497013" y="2228850"/>
            <a:ext cx="779462" cy="506413"/>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3</a:t>
            </a:r>
            <a:endParaRPr lang="en-US" sz="2400">
              <a:solidFill>
                <a:srgbClr val="FF0000"/>
              </a:solidFill>
            </a:endParaRPr>
          </a:p>
        </p:txBody>
      </p:sp>
      <p:sp>
        <p:nvSpPr>
          <p:cNvPr id="33814" name="Text Box 37"/>
          <p:cNvSpPr txBox="1">
            <a:spLocks noChangeArrowheads="1"/>
          </p:cNvSpPr>
          <p:nvPr/>
        </p:nvSpPr>
        <p:spPr bwMode="auto">
          <a:xfrm>
            <a:off x="873125" y="1398588"/>
            <a:ext cx="779463" cy="508000"/>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sp>
        <p:nvSpPr>
          <p:cNvPr id="33815" name="Rectangle 78"/>
          <p:cNvSpPr>
            <a:spLocks noChangeArrowheads="1"/>
          </p:cNvSpPr>
          <p:nvPr/>
        </p:nvSpPr>
        <p:spPr bwMode="auto">
          <a:xfrm>
            <a:off x="7380288" y="243363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4</a:t>
            </a:r>
            <a:endParaRPr lang="en-US">
              <a:solidFill>
                <a:srgbClr val="FF0000"/>
              </a:solidFill>
              <a:ea typeface="Times New Roman" pitchFamily="18" charset="0"/>
              <a:cs typeface="Arial" pitchFamily="34" charset="0"/>
            </a:endParaRPr>
          </a:p>
        </p:txBody>
      </p:sp>
      <p:sp>
        <p:nvSpPr>
          <p:cNvPr id="33816" name="Rectangle 77"/>
          <p:cNvSpPr>
            <a:spLocks noChangeArrowheads="1"/>
          </p:cNvSpPr>
          <p:nvPr/>
        </p:nvSpPr>
        <p:spPr bwMode="auto">
          <a:xfrm>
            <a:off x="5943600" y="2433638"/>
            <a:ext cx="1436688"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3817" name="Rectangle 76"/>
          <p:cNvSpPr>
            <a:spLocks noChangeArrowheads="1"/>
          </p:cNvSpPr>
          <p:nvPr/>
        </p:nvSpPr>
        <p:spPr bwMode="auto">
          <a:xfrm>
            <a:off x="4505325" y="2433638"/>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3818" name="Rectangle 75"/>
          <p:cNvSpPr>
            <a:spLocks noChangeArrowheads="1"/>
          </p:cNvSpPr>
          <p:nvPr/>
        </p:nvSpPr>
        <p:spPr bwMode="auto">
          <a:xfrm>
            <a:off x="3497263" y="240506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3</a:t>
            </a:r>
            <a:endParaRPr lang="en-US">
              <a:solidFill>
                <a:srgbClr val="FF0000"/>
              </a:solidFill>
              <a:ea typeface="Times New Roman" pitchFamily="18" charset="0"/>
              <a:cs typeface="Arial" pitchFamily="34" charset="0"/>
            </a:endParaRPr>
          </a:p>
        </p:txBody>
      </p:sp>
      <p:sp>
        <p:nvSpPr>
          <p:cNvPr id="33819" name="Rectangle 74"/>
          <p:cNvSpPr>
            <a:spLocks noChangeArrowheads="1"/>
          </p:cNvSpPr>
          <p:nvPr/>
        </p:nvSpPr>
        <p:spPr bwMode="auto">
          <a:xfrm>
            <a:off x="7380288" y="1916113"/>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6</a:t>
            </a:r>
            <a:endParaRPr lang="en-US">
              <a:solidFill>
                <a:srgbClr val="FF0000"/>
              </a:solidFill>
              <a:ea typeface="Times New Roman" pitchFamily="18" charset="0"/>
              <a:cs typeface="Arial" pitchFamily="34" charset="0"/>
            </a:endParaRPr>
          </a:p>
        </p:txBody>
      </p:sp>
      <p:sp>
        <p:nvSpPr>
          <p:cNvPr id="33820" name="Rectangle 73"/>
          <p:cNvSpPr>
            <a:spLocks noChangeArrowheads="1"/>
          </p:cNvSpPr>
          <p:nvPr/>
        </p:nvSpPr>
        <p:spPr bwMode="auto">
          <a:xfrm>
            <a:off x="5943600" y="1916113"/>
            <a:ext cx="1436688"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3821" name="Rectangle 72"/>
          <p:cNvSpPr>
            <a:spLocks noChangeArrowheads="1"/>
          </p:cNvSpPr>
          <p:nvPr/>
        </p:nvSpPr>
        <p:spPr bwMode="auto">
          <a:xfrm>
            <a:off x="4505325" y="1916113"/>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3822" name="Rectangle 71"/>
          <p:cNvSpPr>
            <a:spLocks noChangeArrowheads="1"/>
          </p:cNvSpPr>
          <p:nvPr/>
        </p:nvSpPr>
        <p:spPr bwMode="auto">
          <a:xfrm>
            <a:off x="3497263" y="1887538"/>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2</a:t>
            </a:r>
            <a:endParaRPr lang="en-US">
              <a:solidFill>
                <a:srgbClr val="FF0000"/>
              </a:solidFill>
              <a:ea typeface="Times New Roman" pitchFamily="18" charset="0"/>
              <a:cs typeface="Arial" pitchFamily="34" charset="0"/>
            </a:endParaRPr>
          </a:p>
        </p:txBody>
      </p:sp>
      <p:sp>
        <p:nvSpPr>
          <p:cNvPr id="33823" name="Rectangle 70"/>
          <p:cNvSpPr>
            <a:spLocks noChangeArrowheads="1"/>
          </p:cNvSpPr>
          <p:nvPr/>
        </p:nvSpPr>
        <p:spPr bwMode="auto">
          <a:xfrm>
            <a:off x="7380288" y="139858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2</a:t>
            </a:r>
            <a:endParaRPr lang="en-US">
              <a:solidFill>
                <a:srgbClr val="FF0000"/>
              </a:solidFill>
              <a:ea typeface="Times New Roman" pitchFamily="18" charset="0"/>
              <a:cs typeface="Arial" pitchFamily="34" charset="0"/>
            </a:endParaRPr>
          </a:p>
        </p:txBody>
      </p:sp>
      <p:sp>
        <p:nvSpPr>
          <p:cNvPr id="33824" name="Rectangle 69"/>
          <p:cNvSpPr>
            <a:spLocks noChangeArrowheads="1"/>
          </p:cNvSpPr>
          <p:nvPr/>
        </p:nvSpPr>
        <p:spPr bwMode="auto">
          <a:xfrm>
            <a:off x="5943600" y="1398588"/>
            <a:ext cx="1436688"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3825" name="Rectangle 68"/>
          <p:cNvSpPr>
            <a:spLocks noChangeArrowheads="1"/>
          </p:cNvSpPr>
          <p:nvPr/>
        </p:nvSpPr>
        <p:spPr bwMode="auto">
          <a:xfrm>
            <a:off x="4505325" y="1398588"/>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3826" name="Rectangle 67"/>
          <p:cNvSpPr>
            <a:spLocks noChangeArrowheads="1"/>
          </p:cNvSpPr>
          <p:nvPr/>
        </p:nvSpPr>
        <p:spPr bwMode="auto">
          <a:xfrm>
            <a:off x="3497263" y="137001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1</a:t>
            </a:r>
            <a:endParaRPr lang="en-US">
              <a:solidFill>
                <a:srgbClr val="FF0000"/>
              </a:solidFill>
              <a:ea typeface="Times New Roman" pitchFamily="18" charset="0"/>
              <a:cs typeface="Arial" pitchFamily="34" charset="0"/>
            </a:endParaRPr>
          </a:p>
        </p:txBody>
      </p:sp>
      <p:sp>
        <p:nvSpPr>
          <p:cNvPr id="33827" name="Rectangle 66"/>
          <p:cNvSpPr>
            <a:spLocks noChangeArrowheads="1"/>
          </p:cNvSpPr>
          <p:nvPr/>
        </p:nvSpPr>
        <p:spPr bwMode="auto">
          <a:xfrm>
            <a:off x="7380288" y="881063"/>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3828" name="Rectangle 65"/>
          <p:cNvSpPr>
            <a:spLocks noChangeArrowheads="1"/>
          </p:cNvSpPr>
          <p:nvPr/>
        </p:nvSpPr>
        <p:spPr bwMode="auto">
          <a:xfrm>
            <a:off x="5943600" y="881063"/>
            <a:ext cx="1436688"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3829" name="Rectangle 64"/>
          <p:cNvSpPr>
            <a:spLocks noChangeArrowheads="1"/>
          </p:cNvSpPr>
          <p:nvPr/>
        </p:nvSpPr>
        <p:spPr bwMode="auto">
          <a:xfrm>
            <a:off x="4505325" y="881063"/>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24</a:t>
            </a:r>
            <a:endParaRPr lang="en-US">
              <a:solidFill>
                <a:srgbClr val="FF0000"/>
              </a:solidFill>
              <a:ea typeface="Times New Roman" pitchFamily="18" charset="0"/>
              <a:cs typeface="Arial" pitchFamily="34" charset="0"/>
            </a:endParaRPr>
          </a:p>
        </p:txBody>
      </p:sp>
      <p:sp>
        <p:nvSpPr>
          <p:cNvPr id="33830" name="Rectangle 63"/>
          <p:cNvSpPr>
            <a:spLocks noChangeArrowheads="1"/>
          </p:cNvSpPr>
          <p:nvPr/>
        </p:nvSpPr>
        <p:spPr bwMode="auto">
          <a:xfrm>
            <a:off x="3497263" y="88106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Batt.</a:t>
            </a:r>
            <a:endParaRPr lang="en-US">
              <a:solidFill>
                <a:srgbClr val="FF0000"/>
              </a:solidFill>
              <a:ea typeface="Times New Roman" pitchFamily="18" charset="0"/>
              <a:cs typeface="Arial" pitchFamily="34" charset="0"/>
            </a:endParaRPr>
          </a:p>
        </p:txBody>
      </p:sp>
      <p:sp>
        <p:nvSpPr>
          <p:cNvPr id="33831" name="Rectangle 62"/>
          <p:cNvSpPr>
            <a:spLocks noChangeArrowheads="1"/>
          </p:cNvSpPr>
          <p:nvPr/>
        </p:nvSpPr>
        <p:spPr bwMode="auto">
          <a:xfrm>
            <a:off x="7380288" y="36353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 (</a:t>
            </a:r>
            <a:r>
              <a:rPr lang="en-US" b="1">
                <a:solidFill>
                  <a:srgbClr val="FF0000"/>
                </a:solidFill>
                <a:latin typeface="Symbol" pitchFamily="18" charset="2"/>
                <a:ea typeface="Times New Roman" pitchFamily="18" charset="0"/>
                <a:cs typeface="Arial" pitchFamily="34" charset="0"/>
              </a:rPr>
              <a:t>W</a:t>
            </a:r>
            <a:r>
              <a:rPr lang="en-US" b="1">
                <a:solidFill>
                  <a:srgbClr val="FF0000"/>
                </a:solidFill>
                <a:ea typeface="Times New Roman" pitchFamily="18" charset="0"/>
                <a:cs typeface="Arial" pitchFamily="34" charset="0"/>
              </a:rPr>
              <a:t>)</a:t>
            </a:r>
            <a:endParaRPr lang="en-US">
              <a:solidFill>
                <a:srgbClr val="FF0000"/>
              </a:solidFill>
              <a:ea typeface="Times New Roman" pitchFamily="18" charset="0"/>
              <a:cs typeface="Arial" pitchFamily="34" charset="0"/>
            </a:endParaRPr>
          </a:p>
        </p:txBody>
      </p:sp>
      <p:sp>
        <p:nvSpPr>
          <p:cNvPr id="33832" name="Rectangle 61"/>
          <p:cNvSpPr>
            <a:spLocks noChangeArrowheads="1"/>
          </p:cNvSpPr>
          <p:nvPr/>
        </p:nvSpPr>
        <p:spPr bwMode="auto">
          <a:xfrm>
            <a:off x="5943600" y="363538"/>
            <a:ext cx="1436688" cy="517525"/>
          </a:xfrm>
          <a:prstGeom prst="rect">
            <a:avLst/>
          </a:prstGeom>
          <a:noFill/>
          <a:ln w="15875" algn="ctr">
            <a:noFill/>
            <a:miter lim="800000"/>
            <a:headEnd/>
            <a:tailEnd/>
          </a:ln>
        </p:spPr>
        <p:txBody>
          <a:bodyPr anchor="ctr"/>
          <a:lstStyle/>
          <a:p>
            <a:r>
              <a:rPr lang="en-US" b="1" dirty="0">
                <a:solidFill>
                  <a:srgbClr val="FF0000"/>
                </a:solidFill>
                <a:latin typeface="Times New Roman" pitchFamily="18" charset="0"/>
                <a:cs typeface="Times New Roman" pitchFamily="18" charset="0"/>
              </a:rPr>
              <a:t>I </a:t>
            </a:r>
            <a:r>
              <a:rPr lang="en-US" b="1" dirty="0">
                <a:solidFill>
                  <a:srgbClr val="FF0000"/>
                </a:solidFill>
                <a:latin typeface="Arial"/>
                <a:cs typeface="Times New Roman" pitchFamily="18" charset="0"/>
              </a:rPr>
              <a:t>(A)</a:t>
            </a:r>
            <a:endParaRPr lang="en-US" dirty="0">
              <a:solidFill>
                <a:srgbClr val="FF0000"/>
              </a:solidFill>
              <a:latin typeface="Arial"/>
            </a:endParaRPr>
          </a:p>
        </p:txBody>
      </p:sp>
      <p:sp>
        <p:nvSpPr>
          <p:cNvPr id="33833" name="Rectangle 60"/>
          <p:cNvSpPr>
            <a:spLocks noChangeArrowheads="1"/>
          </p:cNvSpPr>
          <p:nvPr/>
        </p:nvSpPr>
        <p:spPr bwMode="auto">
          <a:xfrm>
            <a:off x="4505325" y="363538"/>
            <a:ext cx="14382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pitchFamily="34" charset="0"/>
              </a:rPr>
              <a:t>D</a:t>
            </a:r>
            <a:r>
              <a:rPr lang="en-US" b="1">
                <a:solidFill>
                  <a:srgbClr val="FF0000"/>
                </a:solidFill>
                <a:ea typeface="Times New Roman" pitchFamily="18" charset="0"/>
                <a:cs typeface="Arial" pitchFamily="34" charset="0"/>
              </a:rPr>
              <a:t>V (V)</a:t>
            </a:r>
            <a:endParaRPr lang="en-US">
              <a:solidFill>
                <a:srgbClr val="FF0000"/>
              </a:solidFill>
              <a:ea typeface="Times New Roman" pitchFamily="18" charset="0"/>
              <a:cs typeface="Arial" pitchFamily="34" charset="0"/>
            </a:endParaRPr>
          </a:p>
        </p:txBody>
      </p:sp>
      <p:sp>
        <p:nvSpPr>
          <p:cNvPr id="33834" name="Line 80"/>
          <p:cNvSpPr>
            <a:spLocks noChangeShapeType="1"/>
          </p:cNvSpPr>
          <p:nvPr/>
        </p:nvSpPr>
        <p:spPr bwMode="auto">
          <a:xfrm>
            <a:off x="3497263" y="2951163"/>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835" name="Line 82"/>
          <p:cNvSpPr>
            <a:spLocks noChangeShapeType="1"/>
          </p:cNvSpPr>
          <p:nvPr/>
        </p:nvSpPr>
        <p:spPr bwMode="auto">
          <a:xfrm>
            <a:off x="8818563" y="363538"/>
            <a:ext cx="0" cy="2587625"/>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836" name="Line 84"/>
          <p:cNvSpPr>
            <a:spLocks noChangeShapeType="1"/>
          </p:cNvSpPr>
          <p:nvPr/>
        </p:nvSpPr>
        <p:spPr bwMode="auto">
          <a:xfrm>
            <a:off x="4505325" y="363538"/>
            <a:ext cx="4313238"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837" name="Line 85"/>
          <p:cNvSpPr>
            <a:spLocks noChangeShapeType="1"/>
          </p:cNvSpPr>
          <p:nvPr/>
        </p:nvSpPr>
        <p:spPr bwMode="auto">
          <a:xfrm>
            <a:off x="3497263" y="881063"/>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838" name="Line 86"/>
          <p:cNvSpPr>
            <a:spLocks noChangeShapeType="1"/>
          </p:cNvSpPr>
          <p:nvPr/>
        </p:nvSpPr>
        <p:spPr bwMode="auto">
          <a:xfrm>
            <a:off x="3497263" y="881063"/>
            <a:ext cx="0" cy="207010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839" name="Line 87"/>
          <p:cNvSpPr>
            <a:spLocks noChangeShapeType="1"/>
          </p:cNvSpPr>
          <p:nvPr/>
        </p:nvSpPr>
        <p:spPr bwMode="auto">
          <a:xfrm>
            <a:off x="4505325" y="363538"/>
            <a:ext cx="0" cy="2587625"/>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840" name="Line 90"/>
          <p:cNvSpPr>
            <a:spLocks noChangeShapeType="1"/>
          </p:cNvSpPr>
          <p:nvPr/>
        </p:nvSpPr>
        <p:spPr bwMode="auto">
          <a:xfrm>
            <a:off x="5943600" y="363538"/>
            <a:ext cx="0" cy="2587625"/>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841" name="Line 93"/>
          <p:cNvSpPr>
            <a:spLocks noChangeShapeType="1"/>
          </p:cNvSpPr>
          <p:nvPr/>
        </p:nvSpPr>
        <p:spPr bwMode="auto">
          <a:xfrm>
            <a:off x="7380288" y="363538"/>
            <a:ext cx="0" cy="2587625"/>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842" name="Line 97"/>
          <p:cNvSpPr>
            <a:spLocks noChangeShapeType="1"/>
          </p:cNvSpPr>
          <p:nvPr/>
        </p:nvSpPr>
        <p:spPr bwMode="auto">
          <a:xfrm>
            <a:off x="3497263" y="1398588"/>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843" name="Line 115"/>
          <p:cNvSpPr>
            <a:spLocks noChangeShapeType="1"/>
          </p:cNvSpPr>
          <p:nvPr/>
        </p:nvSpPr>
        <p:spPr bwMode="auto">
          <a:xfrm>
            <a:off x="3497263" y="1916113"/>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3844" name="Line 133"/>
          <p:cNvSpPr>
            <a:spLocks noChangeShapeType="1"/>
          </p:cNvSpPr>
          <p:nvPr/>
        </p:nvSpPr>
        <p:spPr bwMode="auto">
          <a:xfrm>
            <a:off x="3497263" y="2433638"/>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482536" name="Rectangle 232"/>
          <p:cNvSpPr>
            <a:spLocks noChangeArrowheads="1"/>
          </p:cNvSpPr>
          <p:nvPr/>
        </p:nvSpPr>
        <p:spPr bwMode="auto">
          <a:xfrm>
            <a:off x="747713" y="5507038"/>
            <a:ext cx="3843337" cy="519112"/>
          </a:xfrm>
          <a:prstGeom prst="rect">
            <a:avLst/>
          </a:prstGeom>
          <a:noFill/>
          <a:ln w="15875" algn="ctr">
            <a:noFill/>
            <a:miter lim="800000"/>
            <a:headEnd/>
            <a:tailEnd/>
          </a:ln>
        </p:spPr>
        <p:txBody>
          <a:bodyPr wrap="none" anchor="ctr">
            <a:spAutoFit/>
          </a:bodyPr>
          <a:lstStyle/>
          <a:p>
            <a:pPr algn="l"/>
            <a:r>
              <a:rPr lang="en-US">
                <a:solidFill>
                  <a:srgbClr val="FF0000"/>
                </a:solidFill>
              </a:rPr>
              <a:t>Also for series circuits: </a:t>
            </a:r>
          </a:p>
        </p:txBody>
      </p:sp>
      <p:sp>
        <p:nvSpPr>
          <p:cNvPr id="482541" name="Text Box 237"/>
          <p:cNvSpPr txBox="1">
            <a:spLocks noChangeArrowheads="1"/>
          </p:cNvSpPr>
          <p:nvPr/>
        </p:nvSpPr>
        <p:spPr bwMode="auto">
          <a:xfrm>
            <a:off x="4697413" y="6099175"/>
            <a:ext cx="3789362" cy="519113"/>
          </a:xfrm>
          <a:prstGeom prst="rect">
            <a:avLst/>
          </a:prstGeom>
          <a:noFill/>
          <a:ln w="9525">
            <a:noFill/>
            <a:miter lim="800000"/>
            <a:headEnd/>
            <a:tailEnd/>
          </a:ln>
        </p:spPr>
        <p:txBody>
          <a:bodyPr wrap="none">
            <a:spAutoFit/>
          </a:bodyPr>
          <a:lstStyle/>
          <a:p>
            <a:pPr algn="l"/>
            <a:r>
              <a:rPr lang="en-US">
                <a:solidFill>
                  <a:srgbClr val="000000"/>
                </a:solidFill>
                <a:latin typeface="Symbol" pitchFamily="18" charset="2"/>
              </a:rPr>
              <a:t>D</a:t>
            </a:r>
            <a:r>
              <a:rPr lang="en-US">
                <a:solidFill>
                  <a:srgbClr val="000000"/>
                </a:solidFill>
              </a:rPr>
              <a:t>V</a:t>
            </a:r>
            <a:r>
              <a:rPr lang="en-US" baseline="-25000">
                <a:solidFill>
                  <a:srgbClr val="000000"/>
                </a:solidFill>
              </a:rPr>
              <a:t>batt</a:t>
            </a:r>
            <a:r>
              <a:rPr lang="en-US">
                <a:solidFill>
                  <a:srgbClr val="000000"/>
                </a:solidFill>
              </a:rPr>
              <a:t> = </a:t>
            </a:r>
            <a:r>
              <a:rPr lang="en-US">
                <a:solidFill>
                  <a:srgbClr val="000000"/>
                </a:solidFill>
                <a:latin typeface="Symbol" pitchFamily="18" charset="2"/>
              </a:rPr>
              <a:t>D</a:t>
            </a:r>
            <a:r>
              <a:rPr lang="en-US">
                <a:solidFill>
                  <a:srgbClr val="000000"/>
                </a:solidFill>
              </a:rPr>
              <a:t>V</a:t>
            </a:r>
            <a:r>
              <a:rPr lang="en-US" baseline="-25000">
                <a:solidFill>
                  <a:srgbClr val="000000"/>
                </a:solidFill>
              </a:rPr>
              <a:t>1</a:t>
            </a:r>
            <a:r>
              <a:rPr lang="en-US">
                <a:solidFill>
                  <a:srgbClr val="000000"/>
                </a:solidFill>
              </a:rPr>
              <a:t> + </a:t>
            </a:r>
            <a:r>
              <a:rPr lang="en-US">
                <a:solidFill>
                  <a:srgbClr val="000000"/>
                </a:solidFill>
                <a:latin typeface="Symbol" pitchFamily="18" charset="2"/>
              </a:rPr>
              <a:t>D</a:t>
            </a:r>
            <a:r>
              <a:rPr lang="en-US">
                <a:solidFill>
                  <a:srgbClr val="000000"/>
                </a:solidFill>
              </a:rPr>
              <a:t>V</a:t>
            </a:r>
            <a:r>
              <a:rPr lang="en-US" baseline="-25000">
                <a:solidFill>
                  <a:srgbClr val="000000"/>
                </a:solidFill>
              </a:rPr>
              <a:t>2</a:t>
            </a:r>
            <a:r>
              <a:rPr lang="en-US">
                <a:solidFill>
                  <a:srgbClr val="000000"/>
                </a:solidFill>
              </a:rPr>
              <a:t> + …</a:t>
            </a:r>
          </a:p>
        </p:txBody>
      </p:sp>
      <p:sp>
        <p:nvSpPr>
          <p:cNvPr id="482542" name="Text Box 238"/>
          <p:cNvSpPr txBox="1">
            <a:spLocks noChangeArrowheads="1"/>
          </p:cNvSpPr>
          <p:nvPr/>
        </p:nvSpPr>
        <p:spPr bwMode="auto">
          <a:xfrm>
            <a:off x="5511800" y="5561013"/>
            <a:ext cx="2381250" cy="519112"/>
          </a:xfrm>
          <a:prstGeom prst="rect">
            <a:avLst/>
          </a:prstGeom>
          <a:noFill/>
          <a:ln w="9525">
            <a:noFill/>
            <a:miter lim="800000"/>
            <a:headEnd/>
            <a:tailEnd/>
          </a:ln>
        </p:spPr>
        <p:txBody>
          <a:bodyPr wrap="none">
            <a:spAutoFit/>
          </a:bodyPr>
          <a:lstStyle/>
          <a:p>
            <a:pPr algn="l"/>
            <a:r>
              <a:rPr lang="en-US">
                <a:solidFill>
                  <a:srgbClr val="000000"/>
                </a:solidFill>
                <a:latin typeface="Times New Roman" pitchFamily="18" charset="0"/>
              </a:rPr>
              <a:t>I</a:t>
            </a:r>
            <a:r>
              <a:rPr lang="en-US">
                <a:solidFill>
                  <a:srgbClr val="000000"/>
                </a:solidFill>
              </a:rPr>
              <a:t> = </a:t>
            </a:r>
            <a:r>
              <a:rPr lang="en-US">
                <a:solidFill>
                  <a:srgbClr val="000000"/>
                </a:solidFill>
                <a:latin typeface="Times New Roman" pitchFamily="18" charset="0"/>
              </a:rPr>
              <a:t>I</a:t>
            </a:r>
            <a:r>
              <a:rPr lang="en-US" baseline="-25000">
                <a:solidFill>
                  <a:srgbClr val="000000"/>
                </a:solidFill>
              </a:rPr>
              <a:t>1</a:t>
            </a:r>
            <a:r>
              <a:rPr lang="en-US">
                <a:solidFill>
                  <a:srgbClr val="000000"/>
                </a:solidFill>
              </a:rPr>
              <a:t> = </a:t>
            </a:r>
            <a:r>
              <a:rPr lang="en-US">
                <a:solidFill>
                  <a:srgbClr val="000000"/>
                </a:solidFill>
                <a:latin typeface="Times New Roman" pitchFamily="18" charset="0"/>
              </a:rPr>
              <a:t>I</a:t>
            </a:r>
            <a:r>
              <a:rPr lang="en-US" baseline="-25000">
                <a:solidFill>
                  <a:srgbClr val="000000"/>
                </a:solidFill>
              </a:rPr>
              <a:t>2</a:t>
            </a:r>
            <a:r>
              <a:rPr lang="en-US">
                <a:solidFill>
                  <a:srgbClr val="000000"/>
                </a:solidFill>
              </a:rPr>
              <a:t> = …</a:t>
            </a:r>
          </a:p>
        </p:txBody>
      </p:sp>
      <p:sp>
        <p:nvSpPr>
          <p:cNvPr id="482544" name="Text Box 240"/>
          <p:cNvSpPr txBox="1">
            <a:spLocks noChangeArrowheads="1"/>
          </p:cNvSpPr>
          <p:nvPr/>
        </p:nvSpPr>
        <p:spPr bwMode="auto">
          <a:xfrm>
            <a:off x="7934325" y="4268788"/>
            <a:ext cx="382588" cy="519112"/>
          </a:xfrm>
          <a:prstGeom prst="rect">
            <a:avLst/>
          </a:prstGeom>
          <a:noFill/>
          <a:ln w="9525">
            <a:noFill/>
            <a:miter lim="800000"/>
            <a:headEnd/>
            <a:tailEnd/>
          </a:ln>
        </p:spPr>
        <p:txBody>
          <a:bodyPr wrap="none">
            <a:spAutoFit/>
          </a:bodyPr>
          <a:lstStyle/>
          <a:p>
            <a:r>
              <a:rPr lang="en-US">
                <a:solidFill>
                  <a:srgbClr val="000000"/>
                </a:solidFill>
              </a:rPr>
              <a:t>6</a:t>
            </a:r>
          </a:p>
        </p:txBody>
      </p:sp>
      <p:sp>
        <p:nvSpPr>
          <p:cNvPr id="482545" name="Text Box 241"/>
          <p:cNvSpPr txBox="1">
            <a:spLocks noChangeArrowheads="1"/>
          </p:cNvSpPr>
          <p:nvPr/>
        </p:nvSpPr>
        <p:spPr bwMode="auto">
          <a:xfrm>
            <a:off x="7835900" y="3760788"/>
            <a:ext cx="581025" cy="519112"/>
          </a:xfrm>
          <a:prstGeom prst="rect">
            <a:avLst/>
          </a:prstGeom>
          <a:noFill/>
          <a:ln w="9525">
            <a:noFill/>
            <a:miter lim="800000"/>
            <a:headEnd/>
            <a:tailEnd/>
          </a:ln>
        </p:spPr>
        <p:txBody>
          <a:bodyPr wrap="none">
            <a:spAutoFit/>
          </a:bodyPr>
          <a:lstStyle/>
          <a:p>
            <a:r>
              <a:rPr lang="en-US">
                <a:solidFill>
                  <a:srgbClr val="000000"/>
                </a:solidFill>
              </a:rPr>
              <a:t>10</a:t>
            </a:r>
          </a:p>
        </p:txBody>
      </p:sp>
      <p:sp>
        <p:nvSpPr>
          <p:cNvPr id="482546" name="Text Box 242"/>
          <p:cNvSpPr txBox="1">
            <a:spLocks noChangeArrowheads="1"/>
          </p:cNvSpPr>
          <p:nvPr/>
        </p:nvSpPr>
        <p:spPr bwMode="auto">
          <a:xfrm>
            <a:off x="7934325" y="4791075"/>
            <a:ext cx="382588" cy="519113"/>
          </a:xfrm>
          <a:prstGeom prst="rect">
            <a:avLst/>
          </a:prstGeom>
          <a:noFill/>
          <a:ln w="9525">
            <a:noFill/>
            <a:miter lim="800000"/>
            <a:headEnd/>
            <a:tailEnd/>
          </a:ln>
        </p:spPr>
        <p:txBody>
          <a:bodyPr wrap="none">
            <a:spAutoFit/>
          </a:bodyPr>
          <a:lstStyle/>
          <a:p>
            <a:r>
              <a:rPr lang="en-US">
                <a:solidFill>
                  <a:srgbClr val="000000"/>
                </a:solidFill>
              </a:rPr>
              <a:t>4</a:t>
            </a:r>
          </a:p>
        </p:txBody>
      </p:sp>
      <p:sp>
        <p:nvSpPr>
          <p:cNvPr id="482547" name="Text Box 243"/>
          <p:cNvSpPr txBox="1">
            <a:spLocks noChangeArrowheads="1"/>
          </p:cNvSpPr>
          <p:nvPr/>
        </p:nvSpPr>
        <p:spPr bwMode="auto">
          <a:xfrm>
            <a:off x="4883150" y="1909763"/>
            <a:ext cx="581025" cy="519112"/>
          </a:xfrm>
          <a:prstGeom prst="rect">
            <a:avLst/>
          </a:prstGeom>
          <a:noFill/>
          <a:ln w="9525">
            <a:noFill/>
            <a:miter lim="800000"/>
            <a:headEnd/>
            <a:tailEnd/>
          </a:ln>
        </p:spPr>
        <p:txBody>
          <a:bodyPr wrap="none">
            <a:spAutoFit/>
          </a:bodyPr>
          <a:lstStyle/>
          <a:p>
            <a:r>
              <a:rPr lang="en-US">
                <a:solidFill>
                  <a:srgbClr val="000000"/>
                </a:solidFill>
              </a:rPr>
              <a:t>12</a:t>
            </a:r>
          </a:p>
        </p:txBody>
      </p:sp>
      <p:sp>
        <p:nvSpPr>
          <p:cNvPr id="482548" name="Text Box 244"/>
          <p:cNvSpPr txBox="1">
            <a:spLocks noChangeArrowheads="1"/>
          </p:cNvSpPr>
          <p:nvPr/>
        </p:nvSpPr>
        <p:spPr bwMode="auto">
          <a:xfrm>
            <a:off x="4981575" y="1401763"/>
            <a:ext cx="382588" cy="519112"/>
          </a:xfrm>
          <a:prstGeom prst="rect">
            <a:avLst/>
          </a:prstGeom>
          <a:noFill/>
          <a:ln w="9525">
            <a:noFill/>
            <a:miter lim="800000"/>
            <a:headEnd/>
            <a:tailEnd/>
          </a:ln>
        </p:spPr>
        <p:txBody>
          <a:bodyPr wrap="none">
            <a:spAutoFit/>
          </a:bodyPr>
          <a:lstStyle/>
          <a:p>
            <a:r>
              <a:rPr lang="en-US">
                <a:solidFill>
                  <a:srgbClr val="000000"/>
                </a:solidFill>
              </a:rPr>
              <a:t>4</a:t>
            </a:r>
          </a:p>
        </p:txBody>
      </p:sp>
      <p:sp>
        <p:nvSpPr>
          <p:cNvPr id="482549" name="Text Box 245"/>
          <p:cNvSpPr txBox="1">
            <a:spLocks noChangeArrowheads="1"/>
          </p:cNvSpPr>
          <p:nvPr/>
        </p:nvSpPr>
        <p:spPr bwMode="auto">
          <a:xfrm>
            <a:off x="4981575" y="2417763"/>
            <a:ext cx="382588" cy="519112"/>
          </a:xfrm>
          <a:prstGeom prst="rect">
            <a:avLst/>
          </a:prstGeom>
          <a:noFill/>
          <a:ln w="9525">
            <a:noFill/>
            <a:miter lim="800000"/>
            <a:headEnd/>
            <a:tailEnd/>
          </a:ln>
        </p:spPr>
        <p:txBody>
          <a:bodyPr wrap="none">
            <a:spAutoFit/>
          </a:bodyPr>
          <a:lstStyle/>
          <a:p>
            <a:r>
              <a:rPr lang="en-US">
                <a:solidFill>
                  <a:srgbClr val="000000"/>
                </a:solidFill>
              </a:rPr>
              <a:t>8</a:t>
            </a:r>
          </a:p>
        </p:txBody>
      </p:sp>
      <p:sp>
        <p:nvSpPr>
          <p:cNvPr id="482550" name="Text Box 246"/>
          <p:cNvSpPr txBox="1">
            <a:spLocks noChangeArrowheads="1"/>
          </p:cNvSpPr>
          <p:nvPr/>
        </p:nvSpPr>
        <p:spPr bwMode="auto">
          <a:xfrm>
            <a:off x="6477000" y="1909763"/>
            <a:ext cx="382588" cy="519112"/>
          </a:xfrm>
          <a:prstGeom prst="rect">
            <a:avLst/>
          </a:prstGeom>
          <a:noFill/>
          <a:ln w="9525">
            <a:noFill/>
            <a:miter lim="800000"/>
            <a:headEnd/>
            <a:tailEnd/>
          </a:ln>
        </p:spPr>
        <p:txBody>
          <a:bodyPr wrap="none">
            <a:spAutoFit/>
          </a:bodyPr>
          <a:lstStyle/>
          <a:p>
            <a:r>
              <a:rPr lang="en-US">
                <a:solidFill>
                  <a:srgbClr val="000000"/>
                </a:solidFill>
              </a:rPr>
              <a:t>2</a:t>
            </a:r>
          </a:p>
        </p:txBody>
      </p:sp>
      <p:sp>
        <p:nvSpPr>
          <p:cNvPr id="482551" name="Text Box 247"/>
          <p:cNvSpPr txBox="1">
            <a:spLocks noChangeArrowheads="1"/>
          </p:cNvSpPr>
          <p:nvPr/>
        </p:nvSpPr>
        <p:spPr bwMode="auto">
          <a:xfrm>
            <a:off x="6477000" y="1401763"/>
            <a:ext cx="382588" cy="519112"/>
          </a:xfrm>
          <a:prstGeom prst="rect">
            <a:avLst/>
          </a:prstGeom>
          <a:noFill/>
          <a:ln w="9525">
            <a:noFill/>
            <a:miter lim="800000"/>
            <a:headEnd/>
            <a:tailEnd/>
          </a:ln>
        </p:spPr>
        <p:txBody>
          <a:bodyPr wrap="none">
            <a:spAutoFit/>
          </a:bodyPr>
          <a:lstStyle/>
          <a:p>
            <a:r>
              <a:rPr lang="en-US">
                <a:solidFill>
                  <a:srgbClr val="000000"/>
                </a:solidFill>
              </a:rPr>
              <a:t>2</a:t>
            </a:r>
          </a:p>
        </p:txBody>
      </p:sp>
      <p:sp>
        <p:nvSpPr>
          <p:cNvPr id="482552" name="Text Box 248"/>
          <p:cNvSpPr txBox="1">
            <a:spLocks noChangeArrowheads="1"/>
          </p:cNvSpPr>
          <p:nvPr/>
        </p:nvSpPr>
        <p:spPr bwMode="auto">
          <a:xfrm>
            <a:off x="6477000" y="2417763"/>
            <a:ext cx="382588" cy="519112"/>
          </a:xfrm>
          <a:prstGeom prst="rect">
            <a:avLst/>
          </a:prstGeom>
          <a:noFill/>
          <a:ln w="9525">
            <a:noFill/>
            <a:miter lim="800000"/>
            <a:headEnd/>
            <a:tailEnd/>
          </a:ln>
        </p:spPr>
        <p:txBody>
          <a:bodyPr wrap="none">
            <a:spAutoFit/>
          </a:bodyPr>
          <a:lstStyle/>
          <a:p>
            <a:r>
              <a:rPr lang="en-US">
                <a:solidFill>
                  <a:srgbClr val="000000"/>
                </a:solidFill>
              </a:rPr>
              <a:t>2</a:t>
            </a:r>
          </a:p>
        </p:txBody>
      </p:sp>
      <p:sp>
        <p:nvSpPr>
          <p:cNvPr id="482553" name="Text Box 249"/>
          <p:cNvSpPr txBox="1">
            <a:spLocks noChangeArrowheads="1"/>
          </p:cNvSpPr>
          <p:nvPr/>
        </p:nvSpPr>
        <p:spPr bwMode="auto">
          <a:xfrm>
            <a:off x="6477000" y="877888"/>
            <a:ext cx="382588" cy="519112"/>
          </a:xfrm>
          <a:prstGeom prst="rect">
            <a:avLst/>
          </a:prstGeom>
          <a:noFill/>
          <a:ln w="9525">
            <a:noFill/>
            <a:miter lim="800000"/>
            <a:headEnd/>
            <a:tailEnd/>
          </a:ln>
        </p:spPr>
        <p:txBody>
          <a:bodyPr wrap="none">
            <a:spAutoFit/>
          </a:bodyPr>
          <a:lstStyle/>
          <a:p>
            <a:r>
              <a:rPr lang="en-US">
                <a:solidFill>
                  <a:srgbClr val="000000"/>
                </a:solidFill>
              </a:rPr>
              <a:t>2</a:t>
            </a:r>
          </a:p>
        </p:txBody>
      </p:sp>
      <p:sp>
        <p:nvSpPr>
          <p:cNvPr id="482554" name="Text Box 250"/>
          <p:cNvSpPr txBox="1">
            <a:spLocks noChangeArrowheads="1"/>
          </p:cNvSpPr>
          <p:nvPr/>
        </p:nvSpPr>
        <p:spPr bwMode="auto">
          <a:xfrm>
            <a:off x="7800975" y="892175"/>
            <a:ext cx="581025" cy="519113"/>
          </a:xfrm>
          <a:prstGeom prst="rect">
            <a:avLst/>
          </a:prstGeom>
          <a:noFill/>
          <a:ln w="9525">
            <a:noFill/>
            <a:miter lim="800000"/>
            <a:headEnd/>
            <a:tailEnd/>
          </a:ln>
        </p:spPr>
        <p:txBody>
          <a:bodyPr wrap="none">
            <a:spAutoFit/>
          </a:bodyPr>
          <a:lstStyle/>
          <a:p>
            <a:r>
              <a:rPr lang="en-US">
                <a:solidFill>
                  <a:srgbClr val="000000"/>
                </a:solidFill>
              </a:rPr>
              <a:t>12</a:t>
            </a:r>
          </a:p>
        </p:txBody>
      </p:sp>
      <p:sp>
        <p:nvSpPr>
          <p:cNvPr id="482556" name="Line 252"/>
          <p:cNvSpPr>
            <a:spLocks noChangeShapeType="1"/>
          </p:cNvSpPr>
          <p:nvPr/>
        </p:nvSpPr>
        <p:spPr bwMode="auto">
          <a:xfrm>
            <a:off x="1422400" y="377825"/>
            <a:ext cx="609600" cy="0"/>
          </a:xfrm>
          <a:prstGeom prst="line">
            <a:avLst/>
          </a:prstGeom>
          <a:noFill/>
          <a:ln w="25400">
            <a:solidFill>
              <a:schemeClr val="tx1"/>
            </a:solidFill>
            <a:round/>
            <a:headEnd/>
            <a:tailEnd type="triangle" w="lg" len="lg"/>
          </a:ln>
        </p:spPr>
        <p:txBody>
          <a:bodyPr wrap="none">
            <a:spAutoFit/>
          </a:bodyPr>
          <a:lstStyle/>
          <a:p>
            <a:endParaRPr lang="en-US">
              <a:solidFill>
                <a:srgbClr val="000000"/>
              </a:solidFill>
            </a:endParaRPr>
          </a:p>
        </p:txBody>
      </p:sp>
      <p:sp>
        <p:nvSpPr>
          <p:cNvPr id="482558" name="Line 254"/>
          <p:cNvSpPr>
            <a:spLocks noChangeShapeType="1"/>
          </p:cNvSpPr>
          <p:nvPr/>
        </p:nvSpPr>
        <p:spPr bwMode="auto">
          <a:xfrm flipH="1">
            <a:off x="1379538" y="2947988"/>
            <a:ext cx="609600" cy="0"/>
          </a:xfrm>
          <a:prstGeom prst="line">
            <a:avLst/>
          </a:prstGeom>
          <a:noFill/>
          <a:ln w="25400">
            <a:solidFill>
              <a:schemeClr val="tx1"/>
            </a:solidFill>
            <a:round/>
            <a:headEnd/>
            <a:tailEnd type="triangle" w="lg" len="lg"/>
          </a:ln>
        </p:spPr>
        <p:txBody>
          <a:bodyPr wrap="none">
            <a:spAutoFit/>
          </a:bodyPr>
          <a:lstStyle/>
          <a:p>
            <a:endParaRPr lang="en-US">
              <a:solidFill>
                <a:srgbClr val="000000"/>
              </a:solidFill>
            </a:endParaRPr>
          </a:p>
        </p:txBody>
      </p:sp>
      <p:sp>
        <p:nvSpPr>
          <p:cNvPr id="482559" name="Line 255"/>
          <p:cNvSpPr>
            <a:spLocks noChangeShapeType="1"/>
          </p:cNvSpPr>
          <p:nvPr/>
        </p:nvSpPr>
        <p:spPr bwMode="auto">
          <a:xfrm rot="5400000">
            <a:off x="2814638" y="1770063"/>
            <a:ext cx="609600" cy="0"/>
          </a:xfrm>
          <a:prstGeom prst="line">
            <a:avLst/>
          </a:prstGeom>
          <a:noFill/>
          <a:ln w="25400">
            <a:solidFill>
              <a:schemeClr val="tx1"/>
            </a:solidFill>
            <a:round/>
            <a:headEnd/>
            <a:tailEnd type="triangle" w="lg" len="lg"/>
          </a:ln>
        </p:spPr>
        <p:txBody>
          <a:bodyPr wrap="none">
            <a:spAutoFit/>
          </a:bodyPr>
          <a:lstStyle/>
          <a:p>
            <a:endParaRPr lang="en-US">
              <a:solidFill>
                <a:srgbClr val="000000"/>
              </a:solidFill>
            </a:endParaRPr>
          </a:p>
        </p:txBody>
      </p:sp>
      <p:sp>
        <p:nvSpPr>
          <p:cNvPr id="482560" name="Line 256"/>
          <p:cNvSpPr>
            <a:spLocks noChangeShapeType="1"/>
          </p:cNvSpPr>
          <p:nvPr/>
        </p:nvSpPr>
        <p:spPr bwMode="auto">
          <a:xfrm rot="16200000" flipV="1">
            <a:off x="-131762" y="1641475"/>
            <a:ext cx="609600" cy="0"/>
          </a:xfrm>
          <a:prstGeom prst="line">
            <a:avLst/>
          </a:prstGeom>
          <a:noFill/>
          <a:ln w="25400">
            <a:solidFill>
              <a:schemeClr val="tx1"/>
            </a:solidFill>
            <a:round/>
            <a:headEnd/>
            <a:tailEnd type="triangle" w="lg" len="lg"/>
          </a:ln>
        </p:spPr>
        <p:txBody>
          <a:bodyPr wrap="none">
            <a:spAutoFit/>
          </a:bodyPr>
          <a:lstStyle/>
          <a:p>
            <a:endParaRPr lang="en-US">
              <a:solidFill>
                <a:srgbClr val="000000"/>
              </a:solidFill>
            </a:endParaRPr>
          </a:p>
        </p:txBody>
      </p:sp>
      <p:sp>
        <p:nvSpPr>
          <p:cNvPr id="482561" name="Text Box 257"/>
          <p:cNvSpPr txBox="1">
            <a:spLocks noChangeArrowheads="1"/>
          </p:cNvSpPr>
          <p:nvPr/>
        </p:nvSpPr>
        <p:spPr bwMode="auto">
          <a:xfrm>
            <a:off x="592138" y="685800"/>
            <a:ext cx="874712" cy="396875"/>
          </a:xfrm>
          <a:prstGeom prst="rect">
            <a:avLst/>
          </a:prstGeom>
          <a:noFill/>
          <a:ln w="9525">
            <a:noFill/>
            <a:miter lim="800000"/>
            <a:headEnd/>
            <a:tailEnd/>
          </a:ln>
        </p:spPr>
        <p:txBody>
          <a:bodyPr wrap="none">
            <a:spAutoFit/>
          </a:bodyPr>
          <a:lstStyle/>
          <a:p>
            <a:pPr algn="l"/>
            <a:r>
              <a:rPr lang="en-US" sz="2000">
                <a:solidFill>
                  <a:srgbClr val="000000"/>
                </a:solidFill>
              </a:rPr>
              <a:t>“24 V”</a:t>
            </a:r>
          </a:p>
        </p:txBody>
      </p:sp>
      <p:sp>
        <p:nvSpPr>
          <p:cNvPr id="482562" name="Text Box 258"/>
          <p:cNvSpPr txBox="1">
            <a:spLocks noChangeArrowheads="1"/>
          </p:cNvSpPr>
          <p:nvPr/>
        </p:nvSpPr>
        <p:spPr bwMode="auto">
          <a:xfrm>
            <a:off x="622300" y="2322513"/>
            <a:ext cx="733425" cy="396875"/>
          </a:xfrm>
          <a:prstGeom prst="rect">
            <a:avLst/>
          </a:prstGeom>
          <a:noFill/>
          <a:ln w="9525">
            <a:noFill/>
            <a:miter lim="800000"/>
            <a:headEnd/>
            <a:tailEnd/>
          </a:ln>
        </p:spPr>
        <p:txBody>
          <a:bodyPr wrap="none">
            <a:spAutoFit/>
          </a:bodyPr>
          <a:lstStyle/>
          <a:p>
            <a:pPr algn="l"/>
            <a:r>
              <a:rPr lang="en-US" sz="2000">
                <a:solidFill>
                  <a:srgbClr val="000000"/>
                </a:solidFill>
              </a:rPr>
              <a:t>“0 V”</a:t>
            </a:r>
          </a:p>
        </p:txBody>
      </p:sp>
      <p:sp>
        <p:nvSpPr>
          <p:cNvPr id="482563" name="Text Box 259"/>
          <p:cNvSpPr txBox="1">
            <a:spLocks noChangeArrowheads="1"/>
          </p:cNvSpPr>
          <p:nvPr/>
        </p:nvSpPr>
        <p:spPr bwMode="auto">
          <a:xfrm>
            <a:off x="1925638" y="687388"/>
            <a:ext cx="874712" cy="396875"/>
          </a:xfrm>
          <a:prstGeom prst="rect">
            <a:avLst/>
          </a:prstGeom>
          <a:noFill/>
          <a:ln w="9525">
            <a:noFill/>
            <a:miter lim="800000"/>
            <a:headEnd/>
            <a:tailEnd/>
          </a:ln>
        </p:spPr>
        <p:txBody>
          <a:bodyPr wrap="none">
            <a:spAutoFit/>
          </a:bodyPr>
          <a:lstStyle/>
          <a:p>
            <a:pPr algn="l"/>
            <a:r>
              <a:rPr lang="en-US" sz="2000">
                <a:solidFill>
                  <a:srgbClr val="000000"/>
                </a:solidFill>
              </a:rPr>
              <a:t>“20 V”</a:t>
            </a:r>
          </a:p>
        </p:txBody>
      </p:sp>
      <p:sp>
        <p:nvSpPr>
          <p:cNvPr id="482564" name="Text Box 260"/>
          <p:cNvSpPr txBox="1">
            <a:spLocks noChangeArrowheads="1"/>
          </p:cNvSpPr>
          <p:nvPr/>
        </p:nvSpPr>
        <p:spPr bwMode="auto">
          <a:xfrm>
            <a:off x="2044700" y="2303463"/>
            <a:ext cx="733425" cy="396875"/>
          </a:xfrm>
          <a:prstGeom prst="rect">
            <a:avLst/>
          </a:prstGeom>
          <a:noFill/>
          <a:ln w="9525">
            <a:noFill/>
            <a:miter lim="800000"/>
            <a:headEnd/>
            <a:tailEnd/>
          </a:ln>
        </p:spPr>
        <p:txBody>
          <a:bodyPr wrap="none">
            <a:spAutoFit/>
          </a:bodyPr>
          <a:lstStyle/>
          <a:p>
            <a:pPr algn="l"/>
            <a:r>
              <a:rPr lang="en-US" sz="2000">
                <a:solidFill>
                  <a:srgbClr val="000000"/>
                </a:solidFill>
              </a:rPr>
              <a:t>“8 V”</a:t>
            </a:r>
          </a:p>
        </p:txBody>
      </p:sp>
      <p:sp>
        <p:nvSpPr>
          <p:cNvPr id="482565" name="Line 261"/>
          <p:cNvSpPr>
            <a:spLocks noChangeShapeType="1"/>
          </p:cNvSpPr>
          <p:nvPr/>
        </p:nvSpPr>
        <p:spPr bwMode="auto">
          <a:xfrm>
            <a:off x="1422400" y="3135313"/>
            <a:ext cx="609600" cy="0"/>
          </a:xfrm>
          <a:prstGeom prst="line">
            <a:avLst/>
          </a:prstGeom>
          <a:noFill/>
          <a:ln w="25400">
            <a:solidFill>
              <a:schemeClr val="tx1"/>
            </a:solidFill>
            <a:round/>
            <a:headEnd/>
            <a:tailEnd type="triangle" w="lg" len="lg"/>
          </a:ln>
        </p:spPr>
        <p:txBody>
          <a:bodyPr wrap="none">
            <a:spAutoFit/>
          </a:bodyPr>
          <a:lstStyle/>
          <a:p>
            <a:endParaRPr lang="en-US">
              <a:solidFill>
                <a:srgbClr val="000000"/>
              </a:solidFill>
            </a:endParaRPr>
          </a:p>
        </p:txBody>
      </p:sp>
      <p:sp>
        <p:nvSpPr>
          <p:cNvPr id="482566" name="Line 262"/>
          <p:cNvSpPr>
            <a:spLocks noChangeShapeType="1"/>
          </p:cNvSpPr>
          <p:nvPr/>
        </p:nvSpPr>
        <p:spPr bwMode="auto">
          <a:xfrm rot="5400000">
            <a:off x="2814638" y="4370388"/>
            <a:ext cx="609600" cy="0"/>
          </a:xfrm>
          <a:prstGeom prst="line">
            <a:avLst/>
          </a:prstGeom>
          <a:noFill/>
          <a:ln w="25400">
            <a:solidFill>
              <a:schemeClr val="tx1"/>
            </a:solidFill>
            <a:round/>
            <a:headEnd/>
            <a:tailEnd type="triangle" w="lg" len="lg"/>
          </a:ln>
        </p:spPr>
        <p:txBody>
          <a:bodyPr wrap="none">
            <a:spAutoFit/>
          </a:bodyPr>
          <a:lstStyle/>
          <a:p>
            <a:endParaRPr lang="en-US">
              <a:solidFill>
                <a:srgbClr val="000000"/>
              </a:solidFill>
            </a:endParaRPr>
          </a:p>
        </p:txBody>
      </p:sp>
      <p:sp>
        <p:nvSpPr>
          <p:cNvPr id="482567" name="Line 263"/>
          <p:cNvSpPr>
            <a:spLocks noChangeShapeType="1"/>
          </p:cNvSpPr>
          <p:nvPr/>
        </p:nvSpPr>
        <p:spPr bwMode="auto">
          <a:xfrm rot="16200000" flipV="1">
            <a:off x="-131762" y="4241800"/>
            <a:ext cx="609600" cy="0"/>
          </a:xfrm>
          <a:prstGeom prst="line">
            <a:avLst/>
          </a:prstGeom>
          <a:noFill/>
          <a:ln w="25400">
            <a:solidFill>
              <a:schemeClr val="tx1"/>
            </a:solidFill>
            <a:round/>
            <a:headEnd/>
            <a:tailEnd type="triangle" w="lg" len="lg"/>
          </a:ln>
        </p:spPr>
        <p:txBody>
          <a:bodyPr wrap="none">
            <a:spAutoFit/>
          </a:bodyPr>
          <a:lstStyle/>
          <a:p>
            <a:endParaRPr lang="en-US">
              <a:solidFill>
                <a:srgbClr val="000000"/>
              </a:solidFill>
            </a:endParaRPr>
          </a:p>
        </p:txBody>
      </p:sp>
      <p:sp>
        <p:nvSpPr>
          <p:cNvPr id="482569" name="Text Box 265"/>
          <p:cNvSpPr txBox="1">
            <a:spLocks noChangeArrowheads="1"/>
          </p:cNvSpPr>
          <p:nvPr/>
        </p:nvSpPr>
        <p:spPr bwMode="auto">
          <a:xfrm>
            <a:off x="622300" y="3443288"/>
            <a:ext cx="874713" cy="396875"/>
          </a:xfrm>
          <a:prstGeom prst="rect">
            <a:avLst/>
          </a:prstGeom>
          <a:noFill/>
          <a:ln w="9525">
            <a:noFill/>
            <a:miter lim="800000"/>
            <a:headEnd/>
            <a:tailEnd/>
          </a:ln>
        </p:spPr>
        <p:txBody>
          <a:bodyPr wrap="none">
            <a:spAutoFit/>
          </a:bodyPr>
          <a:lstStyle/>
          <a:p>
            <a:pPr algn="l"/>
            <a:r>
              <a:rPr lang="en-US" sz="2000">
                <a:solidFill>
                  <a:srgbClr val="000000"/>
                </a:solidFill>
              </a:rPr>
              <a:t>“15 V”</a:t>
            </a:r>
          </a:p>
        </p:txBody>
      </p:sp>
      <p:sp>
        <p:nvSpPr>
          <p:cNvPr id="482570" name="Text Box 266"/>
          <p:cNvSpPr txBox="1">
            <a:spLocks noChangeArrowheads="1"/>
          </p:cNvSpPr>
          <p:nvPr/>
        </p:nvSpPr>
        <p:spPr bwMode="auto">
          <a:xfrm>
            <a:off x="2001838" y="3443288"/>
            <a:ext cx="733425" cy="396875"/>
          </a:xfrm>
          <a:prstGeom prst="rect">
            <a:avLst/>
          </a:prstGeom>
          <a:noFill/>
          <a:ln w="9525">
            <a:noFill/>
            <a:miter lim="800000"/>
            <a:headEnd/>
            <a:tailEnd/>
          </a:ln>
        </p:spPr>
        <p:txBody>
          <a:bodyPr wrap="none">
            <a:spAutoFit/>
          </a:bodyPr>
          <a:lstStyle/>
          <a:p>
            <a:pPr algn="l"/>
            <a:r>
              <a:rPr lang="en-US" sz="2000">
                <a:solidFill>
                  <a:srgbClr val="000000"/>
                </a:solidFill>
              </a:rPr>
              <a:t>“6 V”</a:t>
            </a:r>
          </a:p>
        </p:txBody>
      </p:sp>
      <p:sp>
        <p:nvSpPr>
          <p:cNvPr id="482571" name="Text Box 267"/>
          <p:cNvSpPr txBox="1">
            <a:spLocks noChangeArrowheads="1"/>
          </p:cNvSpPr>
          <p:nvPr/>
        </p:nvSpPr>
        <p:spPr bwMode="auto">
          <a:xfrm>
            <a:off x="1376363" y="4835525"/>
            <a:ext cx="733425" cy="396875"/>
          </a:xfrm>
          <a:prstGeom prst="rect">
            <a:avLst/>
          </a:prstGeom>
          <a:noFill/>
          <a:ln w="9525">
            <a:noFill/>
            <a:miter lim="800000"/>
            <a:headEnd/>
            <a:tailEnd/>
          </a:ln>
        </p:spPr>
        <p:txBody>
          <a:bodyPr wrap="none">
            <a:spAutoFit/>
          </a:bodyPr>
          <a:lstStyle/>
          <a:p>
            <a:pPr algn="l"/>
            <a:r>
              <a:rPr lang="en-US" sz="2000">
                <a:solidFill>
                  <a:srgbClr val="000000"/>
                </a:solidFill>
              </a:rPr>
              <a:t>“0 V”</a:t>
            </a:r>
          </a:p>
        </p:txBody>
      </p:sp>
    </p:spTree>
    <p:extLst>
      <p:ext uri="{BB962C8B-B14F-4D97-AF65-F5344CB8AC3E}">
        <p14:creationId xmlns:p14="http://schemas.microsoft.com/office/powerpoint/2010/main" val="3799658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82554"/>
                                        </p:tgtEl>
                                        <p:attrNameLst>
                                          <p:attrName>style.visibility</p:attrName>
                                        </p:attrNameLst>
                                      </p:cBhvr>
                                      <p:to>
                                        <p:strVal val="visible"/>
                                      </p:to>
                                    </p:set>
                                    <p:set>
                                      <p:cBhvr>
                                        <p:cTn id="7" dur="455" fill="hold">
                                          <p:stCondLst>
                                            <p:cond delay="0"/>
                                          </p:stCondLst>
                                        </p:cTn>
                                        <p:tgtEl>
                                          <p:spTgt spid="482554"/>
                                        </p:tgtEl>
                                        <p:attrNameLst>
                                          <p:attrName>style.rotation</p:attrName>
                                        </p:attrNameLst>
                                      </p:cBhvr>
                                      <p:to>
                                        <p:strVal val="-45.0"/>
                                      </p:to>
                                    </p:set>
                                    <p:anim calcmode="lin" valueType="num">
                                      <p:cBhvr>
                                        <p:cTn id="8" dur="455" fill="hold">
                                          <p:stCondLst>
                                            <p:cond delay="455"/>
                                          </p:stCondLst>
                                        </p:cTn>
                                        <p:tgtEl>
                                          <p:spTgt spid="48255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8255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8255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8255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82553"/>
                                        </p:tgtEl>
                                        <p:attrNameLst>
                                          <p:attrName>style.visibility</p:attrName>
                                        </p:attrNameLst>
                                      </p:cBhvr>
                                      <p:to>
                                        <p:strVal val="visible"/>
                                      </p:to>
                                    </p:set>
                                    <p:set>
                                      <p:cBhvr>
                                        <p:cTn id="16" dur="455" fill="hold">
                                          <p:stCondLst>
                                            <p:cond delay="0"/>
                                          </p:stCondLst>
                                        </p:cTn>
                                        <p:tgtEl>
                                          <p:spTgt spid="482553"/>
                                        </p:tgtEl>
                                        <p:attrNameLst>
                                          <p:attrName>style.rotation</p:attrName>
                                        </p:attrNameLst>
                                      </p:cBhvr>
                                      <p:to>
                                        <p:strVal val="-45.0"/>
                                      </p:to>
                                    </p:set>
                                    <p:anim calcmode="lin" valueType="num">
                                      <p:cBhvr>
                                        <p:cTn id="17" dur="455" fill="hold">
                                          <p:stCondLst>
                                            <p:cond delay="455"/>
                                          </p:stCondLst>
                                        </p:cTn>
                                        <p:tgtEl>
                                          <p:spTgt spid="482553"/>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82553"/>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82553"/>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82553"/>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82560"/>
                                        </p:tgtEl>
                                        <p:attrNameLst>
                                          <p:attrName>style.visibility</p:attrName>
                                        </p:attrNameLst>
                                      </p:cBhvr>
                                      <p:to>
                                        <p:strVal val="visible"/>
                                      </p:to>
                                    </p:set>
                                    <p:animEffect transition="in" filter="fade">
                                      <p:cBhvr>
                                        <p:cTn id="25" dur="1000"/>
                                        <p:tgtEl>
                                          <p:spTgt spid="482560"/>
                                        </p:tgtEl>
                                      </p:cBhvr>
                                    </p:animEffect>
                                    <p:anim calcmode="lin" valueType="num">
                                      <p:cBhvr>
                                        <p:cTn id="26" dur="1000" fill="hold"/>
                                        <p:tgtEl>
                                          <p:spTgt spid="482560"/>
                                        </p:tgtEl>
                                        <p:attrNameLst>
                                          <p:attrName>ppt_x</p:attrName>
                                        </p:attrNameLst>
                                      </p:cBhvr>
                                      <p:tavLst>
                                        <p:tav tm="0">
                                          <p:val>
                                            <p:strVal val="#ppt_x"/>
                                          </p:val>
                                        </p:tav>
                                        <p:tav tm="100000">
                                          <p:val>
                                            <p:strVal val="#ppt_x"/>
                                          </p:val>
                                        </p:tav>
                                      </p:tavLst>
                                    </p:anim>
                                    <p:anim calcmode="lin" valueType="num">
                                      <p:cBhvr>
                                        <p:cTn id="27" dur="1000" fill="hold"/>
                                        <p:tgtEl>
                                          <p:spTgt spid="4825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482556"/>
                                        </p:tgtEl>
                                        <p:attrNameLst>
                                          <p:attrName>style.visibility</p:attrName>
                                        </p:attrNameLst>
                                      </p:cBhvr>
                                      <p:to>
                                        <p:strVal val="visible"/>
                                      </p:to>
                                    </p:set>
                                    <p:animEffect transition="in" filter="fade">
                                      <p:cBhvr>
                                        <p:cTn id="32" dur="2000"/>
                                        <p:tgtEl>
                                          <p:spTgt spid="482556"/>
                                        </p:tgtEl>
                                      </p:cBhvr>
                                    </p:animEffect>
                                    <p:anim calcmode="lin" valueType="num">
                                      <p:cBhvr>
                                        <p:cTn id="33" dur="2000" fill="hold"/>
                                        <p:tgtEl>
                                          <p:spTgt spid="482556"/>
                                        </p:tgtEl>
                                        <p:attrNameLst>
                                          <p:attrName>style.rotation</p:attrName>
                                        </p:attrNameLst>
                                      </p:cBhvr>
                                      <p:tavLst>
                                        <p:tav tm="0">
                                          <p:val>
                                            <p:fltVal val="720"/>
                                          </p:val>
                                        </p:tav>
                                        <p:tav tm="100000">
                                          <p:val>
                                            <p:fltVal val="0"/>
                                          </p:val>
                                        </p:tav>
                                      </p:tavLst>
                                    </p:anim>
                                    <p:anim calcmode="lin" valueType="num">
                                      <p:cBhvr>
                                        <p:cTn id="34" dur="2000" fill="hold"/>
                                        <p:tgtEl>
                                          <p:spTgt spid="482556"/>
                                        </p:tgtEl>
                                        <p:attrNameLst>
                                          <p:attrName>ppt_h</p:attrName>
                                        </p:attrNameLst>
                                      </p:cBhvr>
                                      <p:tavLst>
                                        <p:tav tm="0">
                                          <p:val>
                                            <p:fltVal val="0"/>
                                          </p:val>
                                        </p:tav>
                                        <p:tav tm="100000">
                                          <p:val>
                                            <p:strVal val="#ppt_h"/>
                                          </p:val>
                                        </p:tav>
                                      </p:tavLst>
                                    </p:anim>
                                    <p:anim calcmode="lin" valueType="num">
                                      <p:cBhvr>
                                        <p:cTn id="35" dur="2000" fill="hold"/>
                                        <p:tgtEl>
                                          <p:spTgt spid="482556"/>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0"/>
                                  </p:stCondLst>
                                  <p:childTnLst>
                                    <p:set>
                                      <p:cBhvr>
                                        <p:cTn id="37" dur="1" fill="hold">
                                          <p:stCondLst>
                                            <p:cond delay="0"/>
                                          </p:stCondLst>
                                        </p:cTn>
                                        <p:tgtEl>
                                          <p:spTgt spid="482559"/>
                                        </p:tgtEl>
                                        <p:attrNameLst>
                                          <p:attrName>style.visibility</p:attrName>
                                        </p:attrNameLst>
                                      </p:cBhvr>
                                      <p:to>
                                        <p:strVal val="visible"/>
                                      </p:to>
                                    </p:set>
                                    <p:animEffect transition="in" filter="fade">
                                      <p:cBhvr>
                                        <p:cTn id="38" dur="2000"/>
                                        <p:tgtEl>
                                          <p:spTgt spid="482559"/>
                                        </p:tgtEl>
                                      </p:cBhvr>
                                    </p:animEffect>
                                    <p:anim calcmode="lin" valueType="num">
                                      <p:cBhvr>
                                        <p:cTn id="39" dur="2000" fill="hold"/>
                                        <p:tgtEl>
                                          <p:spTgt spid="482559"/>
                                        </p:tgtEl>
                                        <p:attrNameLst>
                                          <p:attrName>style.rotation</p:attrName>
                                        </p:attrNameLst>
                                      </p:cBhvr>
                                      <p:tavLst>
                                        <p:tav tm="0">
                                          <p:val>
                                            <p:fltVal val="720"/>
                                          </p:val>
                                        </p:tav>
                                        <p:tav tm="100000">
                                          <p:val>
                                            <p:fltVal val="0"/>
                                          </p:val>
                                        </p:tav>
                                      </p:tavLst>
                                    </p:anim>
                                    <p:anim calcmode="lin" valueType="num">
                                      <p:cBhvr>
                                        <p:cTn id="40" dur="2000" fill="hold"/>
                                        <p:tgtEl>
                                          <p:spTgt spid="482559"/>
                                        </p:tgtEl>
                                        <p:attrNameLst>
                                          <p:attrName>ppt_h</p:attrName>
                                        </p:attrNameLst>
                                      </p:cBhvr>
                                      <p:tavLst>
                                        <p:tav tm="0">
                                          <p:val>
                                            <p:fltVal val="0"/>
                                          </p:val>
                                        </p:tav>
                                        <p:tav tm="100000">
                                          <p:val>
                                            <p:strVal val="#ppt_h"/>
                                          </p:val>
                                        </p:tav>
                                      </p:tavLst>
                                    </p:anim>
                                    <p:anim calcmode="lin" valueType="num">
                                      <p:cBhvr>
                                        <p:cTn id="41" dur="2000" fill="hold"/>
                                        <p:tgtEl>
                                          <p:spTgt spid="482559"/>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0"/>
                                  </p:stCondLst>
                                  <p:childTnLst>
                                    <p:set>
                                      <p:cBhvr>
                                        <p:cTn id="43" dur="1" fill="hold">
                                          <p:stCondLst>
                                            <p:cond delay="0"/>
                                          </p:stCondLst>
                                        </p:cTn>
                                        <p:tgtEl>
                                          <p:spTgt spid="482558"/>
                                        </p:tgtEl>
                                        <p:attrNameLst>
                                          <p:attrName>style.visibility</p:attrName>
                                        </p:attrNameLst>
                                      </p:cBhvr>
                                      <p:to>
                                        <p:strVal val="visible"/>
                                      </p:to>
                                    </p:set>
                                    <p:animEffect transition="in" filter="fade">
                                      <p:cBhvr>
                                        <p:cTn id="44" dur="2000"/>
                                        <p:tgtEl>
                                          <p:spTgt spid="482558"/>
                                        </p:tgtEl>
                                      </p:cBhvr>
                                    </p:animEffect>
                                    <p:anim calcmode="lin" valueType="num">
                                      <p:cBhvr>
                                        <p:cTn id="45" dur="2000" fill="hold"/>
                                        <p:tgtEl>
                                          <p:spTgt spid="482558"/>
                                        </p:tgtEl>
                                        <p:attrNameLst>
                                          <p:attrName>style.rotation</p:attrName>
                                        </p:attrNameLst>
                                      </p:cBhvr>
                                      <p:tavLst>
                                        <p:tav tm="0">
                                          <p:val>
                                            <p:fltVal val="720"/>
                                          </p:val>
                                        </p:tav>
                                        <p:tav tm="100000">
                                          <p:val>
                                            <p:fltVal val="0"/>
                                          </p:val>
                                        </p:tav>
                                      </p:tavLst>
                                    </p:anim>
                                    <p:anim calcmode="lin" valueType="num">
                                      <p:cBhvr>
                                        <p:cTn id="46" dur="2000" fill="hold"/>
                                        <p:tgtEl>
                                          <p:spTgt spid="482558"/>
                                        </p:tgtEl>
                                        <p:attrNameLst>
                                          <p:attrName>ppt_h</p:attrName>
                                        </p:attrNameLst>
                                      </p:cBhvr>
                                      <p:tavLst>
                                        <p:tav tm="0">
                                          <p:val>
                                            <p:fltVal val="0"/>
                                          </p:val>
                                        </p:tav>
                                        <p:tav tm="100000">
                                          <p:val>
                                            <p:strVal val="#ppt_h"/>
                                          </p:val>
                                        </p:tav>
                                      </p:tavLst>
                                    </p:anim>
                                    <p:anim calcmode="lin" valueType="num">
                                      <p:cBhvr>
                                        <p:cTn id="47" dur="2000" fill="hold"/>
                                        <p:tgtEl>
                                          <p:spTgt spid="482558"/>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482551"/>
                                        </p:tgtEl>
                                        <p:attrNameLst>
                                          <p:attrName>style.visibility</p:attrName>
                                        </p:attrNameLst>
                                      </p:cBhvr>
                                      <p:to>
                                        <p:strVal val="visible"/>
                                      </p:to>
                                    </p:set>
                                    <p:set>
                                      <p:cBhvr>
                                        <p:cTn id="52" dur="455" fill="hold">
                                          <p:stCondLst>
                                            <p:cond delay="0"/>
                                          </p:stCondLst>
                                        </p:cTn>
                                        <p:tgtEl>
                                          <p:spTgt spid="482551"/>
                                        </p:tgtEl>
                                        <p:attrNameLst>
                                          <p:attrName>style.rotation</p:attrName>
                                        </p:attrNameLst>
                                      </p:cBhvr>
                                      <p:to>
                                        <p:strVal val="-45.0"/>
                                      </p:to>
                                    </p:set>
                                    <p:anim calcmode="lin" valueType="num">
                                      <p:cBhvr>
                                        <p:cTn id="53" dur="455" fill="hold">
                                          <p:stCondLst>
                                            <p:cond delay="455"/>
                                          </p:stCondLst>
                                        </p:cTn>
                                        <p:tgtEl>
                                          <p:spTgt spid="482551"/>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482551"/>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482551"/>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482551"/>
                                        </p:tgtEl>
                                        <p:attrNameLst>
                                          <p:attrName>ppt_y</p:attrName>
                                        </p:attrNameLst>
                                      </p:cBhvr>
                                      <p:tavLst>
                                        <p:tav tm="0">
                                          <p:val>
                                            <p:strVal val="#ppt_y-(0.354*#ppt_w-0.172*#ppt_h)"/>
                                          </p:val>
                                        </p:tav>
                                        <p:tav tm="100000">
                                          <p:val>
                                            <p:strVal val="#ppt_y"/>
                                          </p:val>
                                        </p:tav>
                                      </p:tavLst>
                                    </p:anim>
                                  </p:childTnLst>
                                </p:cTn>
                              </p:par>
                              <p:par>
                                <p:cTn id="57" presetID="38" presetClass="entr" presetSubtype="0" accel="50000" fill="hold" grpId="0" nodeType="withEffect">
                                  <p:stCondLst>
                                    <p:cond delay="0"/>
                                  </p:stCondLst>
                                  <p:iterate type="lt">
                                    <p:tmPct val="50000"/>
                                  </p:iterate>
                                  <p:childTnLst>
                                    <p:set>
                                      <p:cBhvr>
                                        <p:cTn id="58" dur="1" fill="hold">
                                          <p:stCondLst>
                                            <p:cond delay="0"/>
                                          </p:stCondLst>
                                        </p:cTn>
                                        <p:tgtEl>
                                          <p:spTgt spid="482550"/>
                                        </p:tgtEl>
                                        <p:attrNameLst>
                                          <p:attrName>style.visibility</p:attrName>
                                        </p:attrNameLst>
                                      </p:cBhvr>
                                      <p:to>
                                        <p:strVal val="visible"/>
                                      </p:to>
                                    </p:set>
                                    <p:set>
                                      <p:cBhvr>
                                        <p:cTn id="59" dur="455" fill="hold">
                                          <p:stCondLst>
                                            <p:cond delay="0"/>
                                          </p:stCondLst>
                                        </p:cTn>
                                        <p:tgtEl>
                                          <p:spTgt spid="482550"/>
                                        </p:tgtEl>
                                        <p:attrNameLst>
                                          <p:attrName>style.rotation</p:attrName>
                                        </p:attrNameLst>
                                      </p:cBhvr>
                                      <p:to>
                                        <p:strVal val="-45.0"/>
                                      </p:to>
                                    </p:set>
                                    <p:anim calcmode="lin" valueType="num">
                                      <p:cBhvr>
                                        <p:cTn id="60" dur="455" fill="hold">
                                          <p:stCondLst>
                                            <p:cond delay="455"/>
                                          </p:stCondLst>
                                        </p:cTn>
                                        <p:tgtEl>
                                          <p:spTgt spid="482550"/>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482550"/>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482550"/>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482550"/>
                                        </p:tgtEl>
                                        <p:attrNameLst>
                                          <p:attrName>ppt_y</p:attrName>
                                        </p:attrNameLst>
                                      </p:cBhvr>
                                      <p:tavLst>
                                        <p:tav tm="0">
                                          <p:val>
                                            <p:strVal val="#ppt_y-(0.354*#ppt_w-0.172*#ppt_h)"/>
                                          </p:val>
                                        </p:tav>
                                        <p:tav tm="100000">
                                          <p:val>
                                            <p:strVal val="#ppt_y"/>
                                          </p:val>
                                        </p:tav>
                                      </p:tavLst>
                                    </p:anim>
                                  </p:childTnLst>
                                </p:cTn>
                              </p:par>
                              <p:par>
                                <p:cTn id="64" presetID="38" presetClass="entr" presetSubtype="0" accel="50000" fill="hold" grpId="0" nodeType="withEffect">
                                  <p:stCondLst>
                                    <p:cond delay="0"/>
                                  </p:stCondLst>
                                  <p:iterate type="lt">
                                    <p:tmPct val="50000"/>
                                  </p:iterate>
                                  <p:childTnLst>
                                    <p:set>
                                      <p:cBhvr>
                                        <p:cTn id="65" dur="1" fill="hold">
                                          <p:stCondLst>
                                            <p:cond delay="0"/>
                                          </p:stCondLst>
                                        </p:cTn>
                                        <p:tgtEl>
                                          <p:spTgt spid="482552"/>
                                        </p:tgtEl>
                                        <p:attrNameLst>
                                          <p:attrName>style.visibility</p:attrName>
                                        </p:attrNameLst>
                                      </p:cBhvr>
                                      <p:to>
                                        <p:strVal val="visible"/>
                                      </p:to>
                                    </p:set>
                                    <p:set>
                                      <p:cBhvr>
                                        <p:cTn id="66" dur="455" fill="hold">
                                          <p:stCondLst>
                                            <p:cond delay="0"/>
                                          </p:stCondLst>
                                        </p:cTn>
                                        <p:tgtEl>
                                          <p:spTgt spid="482552"/>
                                        </p:tgtEl>
                                        <p:attrNameLst>
                                          <p:attrName>style.rotation</p:attrName>
                                        </p:attrNameLst>
                                      </p:cBhvr>
                                      <p:to>
                                        <p:strVal val="-45.0"/>
                                      </p:to>
                                    </p:set>
                                    <p:anim calcmode="lin" valueType="num">
                                      <p:cBhvr>
                                        <p:cTn id="67" dur="455" fill="hold">
                                          <p:stCondLst>
                                            <p:cond delay="455"/>
                                          </p:stCondLst>
                                        </p:cTn>
                                        <p:tgtEl>
                                          <p:spTgt spid="482552"/>
                                        </p:tgtEl>
                                        <p:attrNameLst>
                                          <p:attrName>style.rotation</p:attrName>
                                        </p:attrNameLst>
                                      </p:cBhvr>
                                      <p:tavLst>
                                        <p:tav tm="0">
                                          <p:val>
                                            <p:fltVal val="-45"/>
                                          </p:val>
                                        </p:tav>
                                        <p:tav tm="69900">
                                          <p:val>
                                            <p:fltVal val="45"/>
                                          </p:val>
                                        </p:tav>
                                        <p:tav tm="100000">
                                          <p:val>
                                            <p:fltVal val="0"/>
                                          </p:val>
                                        </p:tav>
                                      </p:tavLst>
                                    </p:anim>
                                    <p:anim calcmode="lin" valueType="num">
                                      <p:cBhvr>
                                        <p:cTn id="68" dur="455" fill="hold">
                                          <p:stCondLst>
                                            <p:cond delay="0"/>
                                          </p:stCondLst>
                                        </p:cTn>
                                        <p:tgtEl>
                                          <p:spTgt spid="482552"/>
                                        </p:tgtEl>
                                        <p:attrNameLst>
                                          <p:attrName>ppt_y</p:attrName>
                                        </p:attrNameLst>
                                      </p:cBhvr>
                                      <p:tavLst>
                                        <p:tav tm="0">
                                          <p:val>
                                            <p:strVal val="#ppt_y-1"/>
                                          </p:val>
                                        </p:tav>
                                        <p:tav tm="100000">
                                          <p:val>
                                            <p:strVal val="#ppt_y-(0.354*#ppt_w-0.172*#ppt_h)"/>
                                          </p:val>
                                        </p:tav>
                                      </p:tavLst>
                                    </p:anim>
                                    <p:anim calcmode="lin" valueType="num">
                                      <p:cBhvr>
                                        <p:cTn id="69" dur="156" decel="50000" autoRev="1" fill="hold">
                                          <p:stCondLst>
                                            <p:cond delay="455"/>
                                          </p:stCondLst>
                                        </p:cTn>
                                        <p:tgtEl>
                                          <p:spTgt spid="482552"/>
                                        </p:tgtEl>
                                        <p:attrNameLst>
                                          <p:attrName>ppt_y</p:attrName>
                                        </p:attrNameLst>
                                      </p:cBhvr>
                                      <p:tavLst>
                                        <p:tav tm="0">
                                          <p:val>
                                            <p:strVal val="#ppt_y-(0.354*#ppt_w-0.172*#ppt_h)"/>
                                          </p:val>
                                        </p:tav>
                                        <p:tav tm="100000">
                                          <p:val>
                                            <p:strVal val="#ppt_y-(0.354*#ppt_w-0.172*#ppt_h)-#ppt_h/2"/>
                                          </p:val>
                                        </p:tav>
                                      </p:tavLst>
                                    </p:anim>
                                    <p:anim calcmode="lin" valueType="num">
                                      <p:cBhvr>
                                        <p:cTn id="70" dur="136" fill="hold">
                                          <p:stCondLst>
                                            <p:cond delay="864"/>
                                          </p:stCondLst>
                                        </p:cTn>
                                        <p:tgtEl>
                                          <p:spTgt spid="482552"/>
                                        </p:tgtEl>
                                        <p:attrNameLst>
                                          <p:attrName>ppt_y</p:attrName>
                                        </p:attrNameLst>
                                      </p:cBhvr>
                                      <p:tavLst>
                                        <p:tav tm="0">
                                          <p:val>
                                            <p:strVal val="#ppt_y-(0.354*#ppt_w-0.172*#ppt_h)"/>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8" presetClass="entr" presetSubtype="0" accel="50000" fill="hold" grpId="0" nodeType="clickEffect">
                                  <p:stCondLst>
                                    <p:cond delay="0"/>
                                  </p:stCondLst>
                                  <p:iterate type="lt">
                                    <p:tmPct val="50000"/>
                                  </p:iterate>
                                  <p:childTnLst>
                                    <p:set>
                                      <p:cBhvr>
                                        <p:cTn id="74" dur="1" fill="hold">
                                          <p:stCondLst>
                                            <p:cond delay="0"/>
                                          </p:stCondLst>
                                        </p:cTn>
                                        <p:tgtEl>
                                          <p:spTgt spid="482548"/>
                                        </p:tgtEl>
                                        <p:attrNameLst>
                                          <p:attrName>style.visibility</p:attrName>
                                        </p:attrNameLst>
                                      </p:cBhvr>
                                      <p:to>
                                        <p:strVal val="visible"/>
                                      </p:to>
                                    </p:set>
                                    <p:set>
                                      <p:cBhvr>
                                        <p:cTn id="75" dur="455" fill="hold">
                                          <p:stCondLst>
                                            <p:cond delay="0"/>
                                          </p:stCondLst>
                                        </p:cTn>
                                        <p:tgtEl>
                                          <p:spTgt spid="482548"/>
                                        </p:tgtEl>
                                        <p:attrNameLst>
                                          <p:attrName>style.rotation</p:attrName>
                                        </p:attrNameLst>
                                      </p:cBhvr>
                                      <p:to>
                                        <p:strVal val="-45.0"/>
                                      </p:to>
                                    </p:set>
                                    <p:anim calcmode="lin" valueType="num">
                                      <p:cBhvr>
                                        <p:cTn id="76" dur="455" fill="hold">
                                          <p:stCondLst>
                                            <p:cond delay="455"/>
                                          </p:stCondLst>
                                        </p:cTn>
                                        <p:tgtEl>
                                          <p:spTgt spid="482548"/>
                                        </p:tgtEl>
                                        <p:attrNameLst>
                                          <p:attrName>style.rotation</p:attrName>
                                        </p:attrNameLst>
                                      </p:cBhvr>
                                      <p:tavLst>
                                        <p:tav tm="0">
                                          <p:val>
                                            <p:fltVal val="-45"/>
                                          </p:val>
                                        </p:tav>
                                        <p:tav tm="69900">
                                          <p:val>
                                            <p:fltVal val="45"/>
                                          </p:val>
                                        </p:tav>
                                        <p:tav tm="100000">
                                          <p:val>
                                            <p:fltVal val="0"/>
                                          </p:val>
                                        </p:tav>
                                      </p:tavLst>
                                    </p:anim>
                                    <p:anim calcmode="lin" valueType="num">
                                      <p:cBhvr>
                                        <p:cTn id="77" dur="455" fill="hold">
                                          <p:stCondLst>
                                            <p:cond delay="0"/>
                                          </p:stCondLst>
                                        </p:cTn>
                                        <p:tgtEl>
                                          <p:spTgt spid="482548"/>
                                        </p:tgtEl>
                                        <p:attrNameLst>
                                          <p:attrName>ppt_y</p:attrName>
                                        </p:attrNameLst>
                                      </p:cBhvr>
                                      <p:tavLst>
                                        <p:tav tm="0">
                                          <p:val>
                                            <p:strVal val="#ppt_y-1"/>
                                          </p:val>
                                        </p:tav>
                                        <p:tav tm="100000">
                                          <p:val>
                                            <p:strVal val="#ppt_y-(0.354*#ppt_w-0.172*#ppt_h)"/>
                                          </p:val>
                                        </p:tav>
                                      </p:tavLst>
                                    </p:anim>
                                    <p:anim calcmode="lin" valueType="num">
                                      <p:cBhvr>
                                        <p:cTn id="78" dur="156" decel="50000" autoRev="1" fill="hold">
                                          <p:stCondLst>
                                            <p:cond delay="455"/>
                                          </p:stCondLst>
                                        </p:cTn>
                                        <p:tgtEl>
                                          <p:spTgt spid="482548"/>
                                        </p:tgtEl>
                                        <p:attrNameLst>
                                          <p:attrName>ppt_y</p:attrName>
                                        </p:attrNameLst>
                                      </p:cBhvr>
                                      <p:tavLst>
                                        <p:tav tm="0">
                                          <p:val>
                                            <p:strVal val="#ppt_y-(0.354*#ppt_w-0.172*#ppt_h)"/>
                                          </p:val>
                                        </p:tav>
                                        <p:tav tm="100000">
                                          <p:val>
                                            <p:strVal val="#ppt_y-(0.354*#ppt_w-0.172*#ppt_h)-#ppt_h/2"/>
                                          </p:val>
                                        </p:tav>
                                      </p:tavLst>
                                    </p:anim>
                                    <p:anim calcmode="lin" valueType="num">
                                      <p:cBhvr>
                                        <p:cTn id="79" dur="136" fill="hold">
                                          <p:stCondLst>
                                            <p:cond delay="864"/>
                                          </p:stCondLst>
                                        </p:cTn>
                                        <p:tgtEl>
                                          <p:spTgt spid="482548"/>
                                        </p:tgtEl>
                                        <p:attrNameLst>
                                          <p:attrName>ppt_y</p:attrName>
                                        </p:attrNameLst>
                                      </p:cBhvr>
                                      <p:tavLst>
                                        <p:tav tm="0">
                                          <p:val>
                                            <p:strVal val="#ppt_y-(0.354*#ppt_w-0.172*#ppt_h)"/>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8" presetClass="entr" presetSubtype="0" accel="50000" fill="hold" grpId="0" nodeType="clickEffect">
                                  <p:stCondLst>
                                    <p:cond delay="0"/>
                                  </p:stCondLst>
                                  <p:iterate type="lt">
                                    <p:tmPct val="50000"/>
                                  </p:iterate>
                                  <p:childTnLst>
                                    <p:set>
                                      <p:cBhvr>
                                        <p:cTn id="83" dur="1" fill="hold">
                                          <p:stCondLst>
                                            <p:cond delay="0"/>
                                          </p:stCondLst>
                                        </p:cTn>
                                        <p:tgtEl>
                                          <p:spTgt spid="482547"/>
                                        </p:tgtEl>
                                        <p:attrNameLst>
                                          <p:attrName>style.visibility</p:attrName>
                                        </p:attrNameLst>
                                      </p:cBhvr>
                                      <p:to>
                                        <p:strVal val="visible"/>
                                      </p:to>
                                    </p:set>
                                    <p:set>
                                      <p:cBhvr>
                                        <p:cTn id="84" dur="455" fill="hold">
                                          <p:stCondLst>
                                            <p:cond delay="0"/>
                                          </p:stCondLst>
                                        </p:cTn>
                                        <p:tgtEl>
                                          <p:spTgt spid="482547"/>
                                        </p:tgtEl>
                                        <p:attrNameLst>
                                          <p:attrName>style.rotation</p:attrName>
                                        </p:attrNameLst>
                                      </p:cBhvr>
                                      <p:to>
                                        <p:strVal val="-45.0"/>
                                      </p:to>
                                    </p:set>
                                    <p:anim calcmode="lin" valueType="num">
                                      <p:cBhvr>
                                        <p:cTn id="85" dur="455" fill="hold">
                                          <p:stCondLst>
                                            <p:cond delay="455"/>
                                          </p:stCondLst>
                                        </p:cTn>
                                        <p:tgtEl>
                                          <p:spTgt spid="482547"/>
                                        </p:tgtEl>
                                        <p:attrNameLst>
                                          <p:attrName>style.rotation</p:attrName>
                                        </p:attrNameLst>
                                      </p:cBhvr>
                                      <p:tavLst>
                                        <p:tav tm="0">
                                          <p:val>
                                            <p:fltVal val="-45"/>
                                          </p:val>
                                        </p:tav>
                                        <p:tav tm="69900">
                                          <p:val>
                                            <p:fltVal val="45"/>
                                          </p:val>
                                        </p:tav>
                                        <p:tav tm="100000">
                                          <p:val>
                                            <p:fltVal val="0"/>
                                          </p:val>
                                        </p:tav>
                                      </p:tavLst>
                                    </p:anim>
                                    <p:anim calcmode="lin" valueType="num">
                                      <p:cBhvr>
                                        <p:cTn id="86" dur="455" fill="hold">
                                          <p:stCondLst>
                                            <p:cond delay="0"/>
                                          </p:stCondLst>
                                        </p:cTn>
                                        <p:tgtEl>
                                          <p:spTgt spid="482547"/>
                                        </p:tgtEl>
                                        <p:attrNameLst>
                                          <p:attrName>ppt_y</p:attrName>
                                        </p:attrNameLst>
                                      </p:cBhvr>
                                      <p:tavLst>
                                        <p:tav tm="0">
                                          <p:val>
                                            <p:strVal val="#ppt_y-1"/>
                                          </p:val>
                                        </p:tav>
                                        <p:tav tm="100000">
                                          <p:val>
                                            <p:strVal val="#ppt_y-(0.354*#ppt_w-0.172*#ppt_h)"/>
                                          </p:val>
                                        </p:tav>
                                      </p:tavLst>
                                    </p:anim>
                                    <p:anim calcmode="lin" valueType="num">
                                      <p:cBhvr>
                                        <p:cTn id="87" dur="156" decel="50000" autoRev="1" fill="hold">
                                          <p:stCondLst>
                                            <p:cond delay="455"/>
                                          </p:stCondLst>
                                        </p:cTn>
                                        <p:tgtEl>
                                          <p:spTgt spid="482547"/>
                                        </p:tgtEl>
                                        <p:attrNameLst>
                                          <p:attrName>ppt_y</p:attrName>
                                        </p:attrNameLst>
                                      </p:cBhvr>
                                      <p:tavLst>
                                        <p:tav tm="0">
                                          <p:val>
                                            <p:strVal val="#ppt_y-(0.354*#ppt_w-0.172*#ppt_h)"/>
                                          </p:val>
                                        </p:tav>
                                        <p:tav tm="100000">
                                          <p:val>
                                            <p:strVal val="#ppt_y-(0.354*#ppt_w-0.172*#ppt_h)-#ppt_h/2"/>
                                          </p:val>
                                        </p:tav>
                                      </p:tavLst>
                                    </p:anim>
                                    <p:anim calcmode="lin" valueType="num">
                                      <p:cBhvr>
                                        <p:cTn id="88" dur="136" fill="hold">
                                          <p:stCondLst>
                                            <p:cond delay="864"/>
                                          </p:stCondLst>
                                        </p:cTn>
                                        <p:tgtEl>
                                          <p:spTgt spid="482547"/>
                                        </p:tgtEl>
                                        <p:attrNameLst>
                                          <p:attrName>ppt_y</p:attrName>
                                        </p:attrNameLst>
                                      </p:cBhvr>
                                      <p:tavLst>
                                        <p:tav tm="0">
                                          <p:val>
                                            <p:strVal val="#ppt_y-(0.354*#ppt_w-0.172*#ppt_h)"/>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8" presetClass="entr" presetSubtype="0" accel="50000" fill="hold" grpId="0" nodeType="clickEffect">
                                  <p:stCondLst>
                                    <p:cond delay="0"/>
                                  </p:stCondLst>
                                  <p:iterate type="lt">
                                    <p:tmPct val="50000"/>
                                  </p:iterate>
                                  <p:childTnLst>
                                    <p:set>
                                      <p:cBhvr>
                                        <p:cTn id="92" dur="1" fill="hold">
                                          <p:stCondLst>
                                            <p:cond delay="0"/>
                                          </p:stCondLst>
                                        </p:cTn>
                                        <p:tgtEl>
                                          <p:spTgt spid="482549"/>
                                        </p:tgtEl>
                                        <p:attrNameLst>
                                          <p:attrName>style.visibility</p:attrName>
                                        </p:attrNameLst>
                                      </p:cBhvr>
                                      <p:to>
                                        <p:strVal val="visible"/>
                                      </p:to>
                                    </p:set>
                                    <p:set>
                                      <p:cBhvr>
                                        <p:cTn id="93" dur="455" fill="hold">
                                          <p:stCondLst>
                                            <p:cond delay="0"/>
                                          </p:stCondLst>
                                        </p:cTn>
                                        <p:tgtEl>
                                          <p:spTgt spid="482549"/>
                                        </p:tgtEl>
                                        <p:attrNameLst>
                                          <p:attrName>style.rotation</p:attrName>
                                        </p:attrNameLst>
                                      </p:cBhvr>
                                      <p:to>
                                        <p:strVal val="-45.0"/>
                                      </p:to>
                                    </p:set>
                                    <p:anim calcmode="lin" valueType="num">
                                      <p:cBhvr>
                                        <p:cTn id="94" dur="455" fill="hold">
                                          <p:stCondLst>
                                            <p:cond delay="455"/>
                                          </p:stCondLst>
                                        </p:cTn>
                                        <p:tgtEl>
                                          <p:spTgt spid="482549"/>
                                        </p:tgtEl>
                                        <p:attrNameLst>
                                          <p:attrName>style.rotation</p:attrName>
                                        </p:attrNameLst>
                                      </p:cBhvr>
                                      <p:tavLst>
                                        <p:tav tm="0">
                                          <p:val>
                                            <p:fltVal val="-45"/>
                                          </p:val>
                                        </p:tav>
                                        <p:tav tm="69900">
                                          <p:val>
                                            <p:fltVal val="45"/>
                                          </p:val>
                                        </p:tav>
                                        <p:tav tm="100000">
                                          <p:val>
                                            <p:fltVal val="0"/>
                                          </p:val>
                                        </p:tav>
                                      </p:tavLst>
                                    </p:anim>
                                    <p:anim calcmode="lin" valueType="num">
                                      <p:cBhvr>
                                        <p:cTn id="95" dur="455" fill="hold">
                                          <p:stCondLst>
                                            <p:cond delay="0"/>
                                          </p:stCondLst>
                                        </p:cTn>
                                        <p:tgtEl>
                                          <p:spTgt spid="482549"/>
                                        </p:tgtEl>
                                        <p:attrNameLst>
                                          <p:attrName>ppt_y</p:attrName>
                                        </p:attrNameLst>
                                      </p:cBhvr>
                                      <p:tavLst>
                                        <p:tav tm="0">
                                          <p:val>
                                            <p:strVal val="#ppt_y-1"/>
                                          </p:val>
                                        </p:tav>
                                        <p:tav tm="100000">
                                          <p:val>
                                            <p:strVal val="#ppt_y-(0.354*#ppt_w-0.172*#ppt_h)"/>
                                          </p:val>
                                        </p:tav>
                                      </p:tavLst>
                                    </p:anim>
                                    <p:anim calcmode="lin" valueType="num">
                                      <p:cBhvr>
                                        <p:cTn id="96" dur="156" decel="50000" autoRev="1" fill="hold">
                                          <p:stCondLst>
                                            <p:cond delay="455"/>
                                          </p:stCondLst>
                                        </p:cTn>
                                        <p:tgtEl>
                                          <p:spTgt spid="482549"/>
                                        </p:tgtEl>
                                        <p:attrNameLst>
                                          <p:attrName>ppt_y</p:attrName>
                                        </p:attrNameLst>
                                      </p:cBhvr>
                                      <p:tavLst>
                                        <p:tav tm="0">
                                          <p:val>
                                            <p:strVal val="#ppt_y-(0.354*#ppt_w-0.172*#ppt_h)"/>
                                          </p:val>
                                        </p:tav>
                                        <p:tav tm="100000">
                                          <p:val>
                                            <p:strVal val="#ppt_y-(0.354*#ppt_w-0.172*#ppt_h)-#ppt_h/2"/>
                                          </p:val>
                                        </p:tav>
                                      </p:tavLst>
                                    </p:anim>
                                    <p:anim calcmode="lin" valueType="num">
                                      <p:cBhvr>
                                        <p:cTn id="97" dur="136" fill="hold">
                                          <p:stCondLst>
                                            <p:cond delay="864"/>
                                          </p:stCondLst>
                                        </p:cTn>
                                        <p:tgtEl>
                                          <p:spTgt spid="482549"/>
                                        </p:tgtEl>
                                        <p:attrNameLst>
                                          <p:attrName>ppt_y</p:attrName>
                                        </p:attrNameLst>
                                      </p:cBhvr>
                                      <p:tavLst>
                                        <p:tav tm="0">
                                          <p:val>
                                            <p:strVal val="#ppt_y-(0.354*#ppt_w-0.172*#ppt_h)"/>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1" presetClass="entr" presetSubtype="0" fill="hold" grpId="0" nodeType="clickEffect">
                                  <p:stCondLst>
                                    <p:cond delay="0"/>
                                  </p:stCondLst>
                                  <p:childTnLst>
                                    <p:set>
                                      <p:cBhvr>
                                        <p:cTn id="101" dur="1" fill="hold">
                                          <p:stCondLst>
                                            <p:cond delay="0"/>
                                          </p:stCondLst>
                                        </p:cTn>
                                        <p:tgtEl>
                                          <p:spTgt spid="482561"/>
                                        </p:tgtEl>
                                        <p:attrNameLst>
                                          <p:attrName>style.visibility</p:attrName>
                                        </p:attrNameLst>
                                      </p:cBhvr>
                                      <p:to>
                                        <p:strVal val="visible"/>
                                      </p:to>
                                    </p:set>
                                    <p:animEffect transition="in" filter="fade">
                                      <p:cBhvr>
                                        <p:cTn id="102" dur="770" decel="100000"/>
                                        <p:tgtEl>
                                          <p:spTgt spid="482561"/>
                                        </p:tgtEl>
                                      </p:cBhvr>
                                    </p:animEffect>
                                    <p:animScale>
                                      <p:cBhvr>
                                        <p:cTn id="103" dur="770" decel="100000"/>
                                        <p:tgtEl>
                                          <p:spTgt spid="482561"/>
                                        </p:tgtEl>
                                      </p:cBhvr>
                                      <p:from x="10000" y="10000"/>
                                      <p:to x="200000" y="450000"/>
                                    </p:animScale>
                                    <p:animScale>
                                      <p:cBhvr>
                                        <p:cTn id="104" dur="1230" accel="100000" fill="hold">
                                          <p:stCondLst>
                                            <p:cond delay="770"/>
                                          </p:stCondLst>
                                        </p:cTn>
                                        <p:tgtEl>
                                          <p:spTgt spid="482561"/>
                                        </p:tgtEl>
                                      </p:cBhvr>
                                      <p:from x="200000" y="450000"/>
                                      <p:to x="100000" y="100000"/>
                                    </p:animScale>
                                    <p:set>
                                      <p:cBhvr>
                                        <p:cTn id="105" dur="770" fill="hold"/>
                                        <p:tgtEl>
                                          <p:spTgt spid="482561"/>
                                        </p:tgtEl>
                                        <p:attrNameLst>
                                          <p:attrName>ppt_x</p:attrName>
                                        </p:attrNameLst>
                                      </p:cBhvr>
                                      <p:to>
                                        <p:strVal val="(0.5)"/>
                                      </p:to>
                                    </p:set>
                                    <p:anim from="(0.5)" to="(#ppt_x)" calcmode="lin" valueType="num">
                                      <p:cBhvr>
                                        <p:cTn id="106" dur="1230" accel="100000" fill="hold">
                                          <p:stCondLst>
                                            <p:cond delay="770"/>
                                          </p:stCondLst>
                                        </p:cTn>
                                        <p:tgtEl>
                                          <p:spTgt spid="482561"/>
                                        </p:tgtEl>
                                        <p:attrNameLst>
                                          <p:attrName>ppt_x</p:attrName>
                                        </p:attrNameLst>
                                      </p:cBhvr>
                                    </p:anim>
                                    <p:set>
                                      <p:cBhvr>
                                        <p:cTn id="107" dur="770" fill="hold"/>
                                        <p:tgtEl>
                                          <p:spTgt spid="482561"/>
                                        </p:tgtEl>
                                        <p:attrNameLst>
                                          <p:attrName>ppt_y</p:attrName>
                                        </p:attrNameLst>
                                      </p:cBhvr>
                                      <p:to>
                                        <p:strVal val="(#ppt_y+0.4)"/>
                                      </p:to>
                                    </p:set>
                                    <p:anim from="(#ppt_y+0.4)" to="(#ppt_y)" calcmode="lin" valueType="num">
                                      <p:cBhvr>
                                        <p:cTn id="108" dur="1230" accel="100000" fill="hold">
                                          <p:stCondLst>
                                            <p:cond delay="770"/>
                                          </p:stCondLst>
                                        </p:cTn>
                                        <p:tgtEl>
                                          <p:spTgt spid="482561"/>
                                        </p:tgtEl>
                                        <p:attrNameLst>
                                          <p:attrName>ppt_y</p:attrName>
                                        </p:attrNameLst>
                                      </p:cBhvr>
                                    </p:anim>
                                  </p:childTnLst>
                                </p:cTn>
                              </p:par>
                            </p:childTnLst>
                          </p:cTn>
                        </p:par>
                      </p:childTnLst>
                    </p:cTn>
                  </p:par>
                  <p:par>
                    <p:cTn id="109" fill="hold">
                      <p:stCondLst>
                        <p:cond delay="indefinite"/>
                      </p:stCondLst>
                      <p:childTnLst>
                        <p:par>
                          <p:cTn id="110" fill="hold">
                            <p:stCondLst>
                              <p:cond delay="0"/>
                            </p:stCondLst>
                            <p:childTnLst>
                              <p:par>
                                <p:cTn id="111" presetID="51" presetClass="entr" presetSubtype="0" fill="hold" grpId="0" nodeType="clickEffect">
                                  <p:stCondLst>
                                    <p:cond delay="0"/>
                                  </p:stCondLst>
                                  <p:childTnLst>
                                    <p:set>
                                      <p:cBhvr>
                                        <p:cTn id="112" dur="1" fill="hold">
                                          <p:stCondLst>
                                            <p:cond delay="0"/>
                                          </p:stCondLst>
                                        </p:cTn>
                                        <p:tgtEl>
                                          <p:spTgt spid="482562"/>
                                        </p:tgtEl>
                                        <p:attrNameLst>
                                          <p:attrName>style.visibility</p:attrName>
                                        </p:attrNameLst>
                                      </p:cBhvr>
                                      <p:to>
                                        <p:strVal val="visible"/>
                                      </p:to>
                                    </p:set>
                                    <p:animEffect transition="in" filter="fade">
                                      <p:cBhvr>
                                        <p:cTn id="113" dur="770" decel="100000"/>
                                        <p:tgtEl>
                                          <p:spTgt spid="482562"/>
                                        </p:tgtEl>
                                      </p:cBhvr>
                                    </p:animEffect>
                                    <p:animScale>
                                      <p:cBhvr>
                                        <p:cTn id="114" dur="770" decel="100000"/>
                                        <p:tgtEl>
                                          <p:spTgt spid="482562"/>
                                        </p:tgtEl>
                                      </p:cBhvr>
                                      <p:from x="10000" y="10000"/>
                                      <p:to x="200000" y="450000"/>
                                    </p:animScale>
                                    <p:animScale>
                                      <p:cBhvr>
                                        <p:cTn id="115" dur="1230" accel="100000" fill="hold">
                                          <p:stCondLst>
                                            <p:cond delay="770"/>
                                          </p:stCondLst>
                                        </p:cTn>
                                        <p:tgtEl>
                                          <p:spTgt spid="482562"/>
                                        </p:tgtEl>
                                      </p:cBhvr>
                                      <p:from x="200000" y="450000"/>
                                      <p:to x="100000" y="100000"/>
                                    </p:animScale>
                                    <p:set>
                                      <p:cBhvr>
                                        <p:cTn id="116" dur="770" fill="hold"/>
                                        <p:tgtEl>
                                          <p:spTgt spid="482562"/>
                                        </p:tgtEl>
                                        <p:attrNameLst>
                                          <p:attrName>ppt_x</p:attrName>
                                        </p:attrNameLst>
                                      </p:cBhvr>
                                      <p:to>
                                        <p:strVal val="(0.5)"/>
                                      </p:to>
                                    </p:set>
                                    <p:anim from="(0.5)" to="(#ppt_x)" calcmode="lin" valueType="num">
                                      <p:cBhvr>
                                        <p:cTn id="117" dur="1230" accel="100000" fill="hold">
                                          <p:stCondLst>
                                            <p:cond delay="770"/>
                                          </p:stCondLst>
                                        </p:cTn>
                                        <p:tgtEl>
                                          <p:spTgt spid="482562"/>
                                        </p:tgtEl>
                                        <p:attrNameLst>
                                          <p:attrName>ppt_x</p:attrName>
                                        </p:attrNameLst>
                                      </p:cBhvr>
                                    </p:anim>
                                    <p:set>
                                      <p:cBhvr>
                                        <p:cTn id="118" dur="770" fill="hold"/>
                                        <p:tgtEl>
                                          <p:spTgt spid="482562"/>
                                        </p:tgtEl>
                                        <p:attrNameLst>
                                          <p:attrName>ppt_y</p:attrName>
                                        </p:attrNameLst>
                                      </p:cBhvr>
                                      <p:to>
                                        <p:strVal val="(#ppt_y+0.4)"/>
                                      </p:to>
                                    </p:set>
                                    <p:anim from="(#ppt_y+0.4)" to="(#ppt_y)" calcmode="lin" valueType="num">
                                      <p:cBhvr>
                                        <p:cTn id="119" dur="1230" accel="100000" fill="hold">
                                          <p:stCondLst>
                                            <p:cond delay="770"/>
                                          </p:stCondLst>
                                        </p:cTn>
                                        <p:tgtEl>
                                          <p:spTgt spid="482562"/>
                                        </p:tgtEl>
                                        <p:attrNameLst>
                                          <p:attrName>ppt_y</p:attrName>
                                        </p:attrNameLst>
                                      </p:cBhvr>
                                    </p:anim>
                                  </p:childTnLst>
                                </p:cTn>
                              </p:par>
                            </p:childTnLst>
                          </p:cTn>
                        </p:par>
                      </p:childTnLst>
                    </p:cTn>
                  </p:par>
                  <p:par>
                    <p:cTn id="120" fill="hold">
                      <p:stCondLst>
                        <p:cond delay="indefinite"/>
                      </p:stCondLst>
                      <p:childTnLst>
                        <p:par>
                          <p:cTn id="121" fill="hold">
                            <p:stCondLst>
                              <p:cond delay="0"/>
                            </p:stCondLst>
                            <p:childTnLst>
                              <p:par>
                                <p:cTn id="122" presetID="51" presetClass="entr" presetSubtype="0" fill="hold" grpId="0" nodeType="clickEffect">
                                  <p:stCondLst>
                                    <p:cond delay="0"/>
                                  </p:stCondLst>
                                  <p:childTnLst>
                                    <p:set>
                                      <p:cBhvr>
                                        <p:cTn id="123" dur="1" fill="hold">
                                          <p:stCondLst>
                                            <p:cond delay="0"/>
                                          </p:stCondLst>
                                        </p:cTn>
                                        <p:tgtEl>
                                          <p:spTgt spid="482563"/>
                                        </p:tgtEl>
                                        <p:attrNameLst>
                                          <p:attrName>style.visibility</p:attrName>
                                        </p:attrNameLst>
                                      </p:cBhvr>
                                      <p:to>
                                        <p:strVal val="visible"/>
                                      </p:to>
                                    </p:set>
                                    <p:animEffect transition="in" filter="fade">
                                      <p:cBhvr>
                                        <p:cTn id="124" dur="770" decel="100000"/>
                                        <p:tgtEl>
                                          <p:spTgt spid="482563"/>
                                        </p:tgtEl>
                                      </p:cBhvr>
                                    </p:animEffect>
                                    <p:animScale>
                                      <p:cBhvr>
                                        <p:cTn id="125" dur="770" decel="100000"/>
                                        <p:tgtEl>
                                          <p:spTgt spid="482563"/>
                                        </p:tgtEl>
                                      </p:cBhvr>
                                      <p:from x="10000" y="10000"/>
                                      <p:to x="200000" y="450000"/>
                                    </p:animScale>
                                    <p:animScale>
                                      <p:cBhvr>
                                        <p:cTn id="126" dur="1230" accel="100000" fill="hold">
                                          <p:stCondLst>
                                            <p:cond delay="770"/>
                                          </p:stCondLst>
                                        </p:cTn>
                                        <p:tgtEl>
                                          <p:spTgt spid="482563"/>
                                        </p:tgtEl>
                                      </p:cBhvr>
                                      <p:from x="200000" y="450000"/>
                                      <p:to x="100000" y="100000"/>
                                    </p:animScale>
                                    <p:set>
                                      <p:cBhvr>
                                        <p:cTn id="127" dur="770" fill="hold"/>
                                        <p:tgtEl>
                                          <p:spTgt spid="482563"/>
                                        </p:tgtEl>
                                        <p:attrNameLst>
                                          <p:attrName>ppt_x</p:attrName>
                                        </p:attrNameLst>
                                      </p:cBhvr>
                                      <p:to>
                                        <p:strVal val="(0.5)"/>
                                      </p:to>
                                    </p:set>
                                    <p:anim from="(0.5)" to="(#ppt_x)" calcmode="lin" valueType="num">
                                      <p:cBhvr>
                                        <p:cTn id="128" dur="1230" accel="100000" fill="hold">
                                          <p:stCondLst>
                                            <p:cond delay="770"/>
                                          </p:stCondLst>
                                        </p:cTn>
                                        <p:tgtEl>
                                          <p:spTgt spid="482563"/>
                                        </p:tgtEl>
                                        <p:attrNameLst>
                                          <p:attrName>ppt_x</p:attrName>
                                        </p:attrNameLst>
                                      </p:cBhvr>
                                    </p:anim>
                                    <p:set>
                                      <p:cBhvr>
                                        <p:cTn id="129" dur="770" fill="hold"/>
                                        <p:tgtEl>
                                          <p:spTgt spid="482563"/>
                                        </p:tgtEl>
                                        <p:attrNameLst>
                                          <p:attrName>ppt_y</p:attrName>
                                        </p:attrNameLst>
                                      </p:cBhvr>
                                      <p:to>
                                        <p:strVal val="(#ppt_y+0.4)"/>
                                      </p:to>
                                    </p:set>
                                    <p:anim from="(#ppt_y+0.4)" to="(#ppt_y)" calcmode="lin" valueType="num">
                                      <p:cBhvr>
                                        <p:cTn id="130" dur="1230" accel="100000" fill="hold">
                                          <p:stCondLst>
                                            <p:cond delay="770"/>
                                          </p:stCondLst>
                                        </p:cTn>
                                        <p:tgtEl>
                                          <p:spTgt spid="482563"/>
                                        </p:tgtEl>
                                        <p:attrNameLst>
                                          <p:attrName>ppt_y</p:attrName>
                                        </p:attrNameLst>
                                      </p:cBhvr>
                                    </p:anim>
                                  </p:childTnLst>
                                </p:cTn>
                              </p:par>
                            </p:childTnLst>
                          </p:cTn>
                        </p:par>
                      </p:childTnLst>
                    </p:cTn>
                  </p:par>
                  <p:par>
                    <p:cTn id="131" fill="hold">
                      <p:stCondLst>
                        <p:cond delay="indefinite"/>
                      </p:stCondLst>
                      <p:childTnLst>
                        <p:par>
                          <p:cTn id="132" fill="hold">
                            <p:stCondLst>
                              <p:cond delay="0"/>
                            </p:stCondLst>
                            <p:childTnLst>
                              <p:par>
                                <p:cTn id="133" presetID="51" presetClass="entr" presetSubtype="0" fill="hold" grpId="0" nodeType="clickEffect">
                                  <p:stCondLst>
                                    <p:cond delay="0"/>
                                  </p:stCondLst>
                                  <p:childTnLst>
                                    <p:set>
                                      <p:cBhvr>
                                        <p:cTn id="134" dur="1" fill="hold">
                                          <p:stCondLst>
                                            <p:cond delay="0"/>
                                          </p:stCondLst>
                                        </p:cTn>
                                        <p:tgtEl>
                                          <p:spTgt spid="482564"/>
                                        </p:tgtEl>
                                        <p:attrNameLst>
                                          <p:attrName>style.visibility</p:attrName>
                                        </p:attrNameLst>
                                      </p:cBhvr>
                                      <p:to>
                                        <p:strVal val="visible"/>
                                      </p:to>
                                    </p:set>
                                    <p:animEffect transition="in" filter="fade">
                                      <p:cBhvr>
                                        <p:cTn id="135" dur="770" decel="100000"/>
                                        <p:tgtEl>
                                          <p:spTgt spid="482564"/>
                                        </p:tgtEl>
                                      </p:cBhvr>
                                    </p:animEffect>
                                    <p:animScale>
                                      <p:cBhvr>
                                        <p:cTn id="136" dur="770" decel="100000"/>
                                        <p:tgtEl>
                                          <p:spTgt spid="482564"/>
                                        </p:tgtEl>
                                      </p:cBhvr>
                                      <p:from x="10000" y="10000"/>
                                      <p:to x="200000" y="450000"/>
                                    </p:animScale>
                                    <p:animScale>
                                      <p:cBhvr>
                                        <p:cTn id="137" dur="1230" accel="100000" fill="hold">
                                          <p:stCondLst>
                                            <p:cond delay="770"/>
                                          </p:stCondLst>
                                        </p:cTn>
                                        <p:tgtEl>
                                          <p:spTgt spid="482564"/>
                                        </p:tgtEl>
                                      </p:cBhvr>
                                      <p:from x="200000" y="450000"/>
                                      <p:to x="100000" y="100000"/>
                                    </p:animScale>
                                    <p:set>
                                      <p:cBhvr>
                                        <p:cTn id="138" dur="770" fill="hold"/>
                                        <p:tgtEl>
                                          <p:spTgt spid="482564"/>
                                        </p:tgtEl>
                                        <p:attrNameLst>
                                          <p:attrName>ppt_x</p:attrName>
                                        </p:attrNameLst>
                                      </p:cBhvr>
                                      <p:to>
                                        <p:strVal val="(0.5)"/>
                                      </p:to>
                                    </p:set>
                                    <p:anim from="(0.5)" to="(#ppt_x)" calcmode="lin" valueType="num">
                                      <p:cBhvr>
                                        <p:cTn id="139" dur="1230" accel="100000" fill="hold">
                                          <p:stCondLst>
                                            <p:cond delay="770"/>
                                          </p:stCondLst>
                                        </p:cTn>
                                        <p:tgtEl>
                                          <p:spTgt spid="482564"/>
                                        </p:tgtEl>
                                        <p:attrNameLst>
                                          <p:attrName>ppt_x</p:attrName>
                                        </p:attrNameLst>
                                      </p:cBhvr>
                                    </p:anim>
                                    <p:set>
                                      <p:cBhvr>
                                        <p:cTn id="140" dur="770" fill="hold"/>
                                        <p:tgtEl>
                                          <p:spTgt spid="482564"/>
                                        </p:tgtEl>
                                        <p:attrNameLst>
                                          <p:attrName>ppt_y</p:attrName>
                                        </p:attrNameLst>
                                      </p:cBhvr>
                                      <p:to>
                                        <p:strVal val="(#ppt_y+0.4)"/>
                                      </p:to>
                                    </p:set>
                                    <p:anim from="(#ppt_y+0.4)" to="(#ppt_y)" calcmode="lin" valueType="num">
                                      <p:cBhvr>
                                        <p:cTn id="141" dur="1230" accel="100000" fill="hold">
                                          <p:stCondLst>
                                            <p:cond delay="770"/>
                                          </p:stCondLst>
                                        </p:cTn>
                                        <p:tgtEl>
                                          <p:spTgt spid="482564"/>
                                        </p:tgtEl>
                                        <p:attrNameLst>
                                          <p:attrName>ppt_y</p:attrName>
                                        </p:attrNameLst>
                                      </p:cBhvr>
                                    </p:anim>
                                  </p:childTnLst>
                                </p:cTn>
                              </p:par>
                            </p:childTnLst>
                          </p:cTn>
                        </p:par>
                      </p:childTnLst>
                    </p:cTn>
                  </p:par>
                  <p:par>
                    <p:cTn id="142" fill="hold">
                      <p:stCondLst>
                        <p:cond delay="indefinite"/>
                      </p:stCondLst>
                      <p:childTnLst>
                        <p:par>
                          <p:cTn id="143" fill="hold">
                            <p:stCondLst>
                              <p:cond delay="0"/>
                            </p:stCondLst>
                            <p:childTnLst>
                              <p:par>
                                <p:cTn id="144" presetID="34" presetClass="entr" presetSubtype="0" fill="hold" nodeType="clickEffect">
                                  <p:stCondLst>
                                    <p:cond delay="0"/>
                                  </p:stCondLst>
                                  <p:childTnLst>
                                    <p:set>
                                      <p:cBhvr>
                                        <p:cTn id="145" dur="1" fill="hold">
                                          <p:stCondLst>
                                            <p:cond delay="0"/>
                                          </p:stCondLst>
                                        </p:cTn>
                                        <p:tgtEl>
                                          <p:spTgt spid="2"/>
                                        </p:tgtEl>
                                        <p:attrNameLst>
                                          <p:attrName>style.visibility</p:attrName>
                                        </p:attrNameLst>
                                      </p:cBhvr>
                                      <p:to>
                                        <p:strVal val="visible"/>
                                      </p:to>
                                    </p:set>
                                    <p:anim from="(-#ppt_w/2)" to="(#ppt_x)" calcmode="lin" valueType="num">
                                      <p:cBhvr>
                                        <p:cTn id="146" dur="600" fill="hold">
                                          <p:stCondLst>
                                            <p:cond delay="0"/>
                                          </p:stCondLst>
                                        </p:cTn>
                                        <p:tgtEl>
                                          <p:spTgt spid="2"/>
                                        </p:tgtEl>
                                        <p:attrNameLst>
                                          <p:attrName>ppt_x</p:attrName>
                                        </p:attrNameLst>
                                      </p:cBhvr>
                                    </p:anim>
                                    <p:anim from="0" to="-1.0" calcmode="lin" valueType="num">
                                      <p:cBhvr>
                                        <p:cTn id="147" dur="200" decel="50000" autoRev="1" fill="hold">
                                          <p:stCondLst>
                                            <p:cond delay="600"/>
                                          </p:stCondLst>
                                        </p:cTn>
                                        <p:tgtEl>
                                          <p:spTgt spid="2"/>
                                        </p:tgtEl>
                                        <p:attrNameLst>
                                          <p:attrName>xshear</p:attrName>
                                        </p:attrNameLst>
                                      </p:cBhvr>
                                    </p:anim>
                                    <p:animScale>
                                      <p:cBhvr>
                                        <p:cTn id="148" dur="200" decel="100000" autoRev="1" fill="hold">
                                          <p:stCondLst>
                                            <p:cond delay="600"/>
                                          </p:stCondLst>
                                        </p:cTn>
                                        <p:tgtEl>
                                          <p:spTgt spid="2"/>
                                        </p:tgtEl>
                                      </p:cBhvr>
                                      <p:from x="100000" y="100000"/>
                                      <p:to x="80000" y="100000"/>
                                    </p:animScale>
                                    <p:anim by="(#ppt_h/3+#ppt_w*0.1)" calcmode="lin" valueType="num">
                                      <p:cBhvr additive="sum">
                                        <p:cTn id="149" dur="200" decel="100000" autoRev="1" fill="hold">
                                          <p:stCondLst>
                                            <p:cond delay="600"/>
                                          </p:stCondLst>
                                        </p:cTn>
                                        <p:tgtEl>
                                          <p:spTgt spid="2"/>
                                        </p:tgtEl>
                                        <p:attrNameLst>
                                          <p:attrName>ppt_x</p:attrName>
                                        </p:attrNameLst>
                                      </p:cBhvr>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482567"/>
                                        </p:tgtEl>
                                        <p:attrNameLst>
                                          <p:attrName>style.visibility</p:attrName>
                                        </p:attrNameLst>
                                      </p:cBhvr>
                                      <p:to>
                                        <p:strVal val="visible"/>
                                      </p:to>
                                    </p:set>
                                    <p:animEffect transition="in" filter="fade">
                                      <p:cBhvr>
                                        <p:cTn id="154" dur="1000"/>
                                        <p:tgtEl>
                                          <p:spTgt spid="482567"/>
                                        </p:tgtEl>
                                      </p:cBhvr>
                                    </p:animEffect>
                                    <p:anim calcmode="lin" valueType="num">
                                      <p:cBhvr>
                                        <p:cTn id="155" dur="1000" fill="hold"/>
                                        <p:tgtEl>
                                          <p:spTgt spid="482567"/>
                                        </p:tgtEl>
                                        <p:attrNameLst>
                                          <p:attrName>ppt_x</p:attrName>
                                        </p:attrNameLst>
                                      </p:cBhvr>
                                      <p:tavLst>
                                        <p:tav tm="0">
                                          <p:val>
                                            <p:strVal val="#ppt_x"/>
                                          </p:val>
                                        </p:tav>
                                        <p:tav tm="100000">
                                          <p:val>
                                            <p:strVal val="#ppt_x"/>
                                          </p:val>
                                        </p:tav>
                                      </p:tavLst>
                                    </p:anim>
                                    <p:anim calcmode="lin" valueType="num">
                                      <p:cBhvr>
                                        <p:cTn id="156" dur="1000" fill="hold"/>
                                        <p:tgtEl>
                                          <p:spTgt spid="482567"/>
                                        </p:tgtEl>
                                        <p:attrNameLst>
                                          <p:attrName>ppt_y</p:attrName>
                                        </p:attrNameLst>
                                      </p:cBhvr>
                                      <p:tavLst>
                                        <p:tav tm="0">
                                          <p:val>
                                            <p:strVal val="#ppt_y+.1"/>
                                          </p:val>
                                        </p:tav>
                                        <p:tav tm="100000">
                                          <p:val>
                                            <p:strVal val="#ppt_y"/>
                                          </p:val>
                                        </p:tav>
                                      </p:tavLst>
                                    </p:anim>
                                  </p:childTnLst>
                                </p:cTn>
                              </p:par>
                              <p:par>
                                <p:cTn id="157" presetID="35" presetClass="entr" presetSubtype="0" fill="hold" grpId="0" nodeType="withEffect">
                                  <p:stCondLst>
                                    <p:cond delay="0"/>
                                  </p:stCondLst>
                                  <p:childTnLst>
                                    <p:set>
                                      <p:cBhvr>
                                        <p:cTn id="158" dur="1" fill="hold">
                                          <p:stCondLst>
                                            <p:cond delay="0"/>
                                          </p:stCondLst>
                                        </p:cTn>
                                        <p:tgtEl>
                                          <p:spTgt spid="482565"/>
                                        </p:tgtEl>
                                        <p:attrNameLst>
                                          <p:attrName>style.visibility</p:attrName>
                                        </p:attrNameLst>
                                      </p:cBhvr>
                                      <p:to>
                                        <p:strVal val="visible"/>
                                      </p:to>
                                    </p:set>
                                    <p:animEffect transition="in" filter="fade">
                                      <p:cBhvr>
                                        <p:cTn id="159" dur="2000"/>
                                        <p:tgtEl>
                                          <p:spTgt spid="482565"/>
                                        </p:tgtEl>
                                      </p:cBhvr>
                                    </p:animEffect>
                                    <p:anim calcmode="lin" valueType="num">
                                      <p:cBhvr>
                                        <p:cTn id="160" dur="2000" fill="hold"/>
                                        <p:tgtEl>
                                          <p:spTgt spid="482565"/>
                                        </p:tgtEl>
                                        <p:attrNameLst>
                                          <p:attrName>style.rotation</p:attrName>
                                        </p:attrNameLst>
                                      </p:cBhvr>
                                      <p:tavLst>
                                        <p:tav tm="0">
                                          <p:val>
                                            <p:fltVal val="720"/>
                                          </p:val>
                                        </p:tav>
                                        <p:tav tm="100000">
                                          <p:val>
                                            <p:fltVal val="0"/>
                                          </p:val>
                                        </p:tav>
                                      </p:tavLst>
                                    </p:anim>
                                    <p:anim calcmode="lin" valueType="num">
                                      <p:cBhvr>
                                        <p:cTn id="161" dur="2000" fill="hold"/>
                                        <p:tgtEl>
                                          <p:spTgt spid="482565"/>
                                        </p:tgtEl>
                                        <p:attrNameLst>
                                          <p:attrName>ppt_h</p:attrName>
                                        </p:attrNameLst>
                                      </p:cBhvr>
                                      <p:tavLst>
                                        <p:tav tm="0">
                                          <p:val>
                                            <p:fltVal val="0"/>
                                          </p:val>
                                        </p:tav>
                                        <p:tav tm="100000">
                                          <p:val>
                                            <p:strVal val="#ppt_h"/>
                                          </p:val>
                                        </p:tav>
                                      </p:tavLst>
                                    </p:anim>
                                    <p:anim calcmode="lin" valueType="num">
                                      <p:cBhvr>
                                        <p:cTn id="162" dur="2000" fill="hold"/>
                                        <p:tgtEl>
                                          <p:spTgt spid="482565"/>
                                        </p:tgtEl>
                                        <p:attrNameLst>
                                          <p:attrName>ppt_w</p:attrName>
                                        </p:attrNameLst>
                                      </p:cBhvr>
                                      <p:tavLst>
                                        <p:tav tm="0">
                                          <p:val>
                                            <p:fltVal val="0"/>
                                          </p:val>
                                        </p:tav>
                                        <p:tav tm="100000">
                                          <p:val>
                                            <p:strVal val="#ppt_w"/>
                                          </p:val>
                                        </p:tav>
                                      </p:tavLst>
                                    </p:anim>
                                  </p:childTnLst>
                                </p:cTn>
                              </p:par>
                              <p:par>
                                <p:cTn id="163" presetID="35" presetClass="entr" presetSubtype="0" fill="hold" grpId="0" nodeType="withEffect">
                                  <p:stCondLst>
                                    <p:cond delay="0"/>
                                  </p:stCondLst>
                                  <p:childTnLst>
                                    <p:set>
                                      <p:cBhvr>
                                        <p:cTn id="164" dur="1" fill="hold">
                                          <p:stCondLst>
                                            <p:cond delay="0"/>
                                          </p:stCondLst>
                                        </p:cTn>
                                        <p:tgtEl>
                                          <p:spTgt spid="482566"/>
                                        </p:tgtEl>
                                        <p:attrNameLst>
                                          <p:attrName>style.visibility</p:attrName>
                                        </p:attrNameLst>
                                      </p:cBhvr>
                                      <p:to>
                                        <p:strVal val="visible"/>
                                      </p:to>
                                    </p:set>
                                    <p:animEffect transition="in" filter="fade">
                                      <p:cBhvr>
                                        <p:cTn id="165" dur="2000"/>
                                        <p:tgtEl>
                                          <p:spTgt spid="482566"/>
                                        </p:tgtEl>
                                      </p:cBhvr>
                                    </p:animEffect>
                                    <p:anim calcmode="lin" valueType="num">
                                      <p:cBhvr>
                                        <p:cTn id="166" dur="2000" fill="hold"/>
                                        <p:tgtEl>
                                          <p:spTgt spid="482566"/>
                                        </p:tgtEl>
                                        <p:attrNameLst>
                                          <p:attrName>style.rotation</p:attrName>
                                        </p:attrNameLst>
                                      </p:cBhvr>
                                      <p:tavLst>
                                        <p:tav tm="0">
                                          <p:val>
                                            <p:fltVal val="720"/>
                                          </p:val>
                                        </p:tav>
                                        <p:tav tm="100000">
                                          <p:val>
                                            <p:fltVal val="0"/>
                                          </p:val>
                                        </p:tav>
                                      </p:tavLst>
                                    </p:anim>
                                    <p:anim calcmode="lin" valueType="num">
                                      <p:cBhvr>
                                        <p:cTn id="167" dur="2000" fill="hold"/>
                                        <p:tgtEl>
                                          <p:spTgt spid="482566"/>
                                        </p:tgtEl>
                                        <p:attrNameLst>
                                          <p:attrName>ppt_h</p:attrName>
                                        </p:attrNameLst>
                                      </p:cBhvr>
                                      <p:tavLst>
                                        <p:tav tm="0">
                                          <p:val>
                                            <p:fltVal val="0"/>
                                          </p:val>
                                        </p:tav>
                                        <p:tav tm="100000">
                                          <p:val>
                                            <p:strVal val="#ppt_h"/>
                                          </p:val>
                                        </p:tav>
                                      </p:tavLst>
                                    </p:anim>
                                    <p:anim calcmode="lin" valueType="num">
                                      <p:cBhvr>
                                        <p:cTn id="168" dur="2000" fill="hold"/>
                                        <p:tgtEl>
                                          <p:spTgt spid="482566"/>
                                        </p:tgtEl>
                                        <p:attrNameLst>
                                          <p:attrName>ppt_w</p:attrName>
                                        </p:attrNameLst>
                                      </p:cBhvr>
                                      <p:tavLst>
                                        <p:tav tm="0">
                                          <p:val>
                                            <p:fltVal val="0"/>
                                          </p:val>
                                        </p:tav>
                                        <p:tav tm="100000">
                                          <p:val>
                                            <p:strVal val="#ppt_w"/>
                                          </p:val>
                                        </p:tav>
                                      </p:tavLst>
                                    </p:anim>
                                  </p:childTnLst>
                                </p:cTn>
                              </p:par>
                            </p:childTnLst>
                          </p:cTn>
                        </p:par>
                      </p:childTnLst>
                    </p:cTn>
                  </p:par>
                  <p:par>
                    <p:cTn id="169" fill="hold">
                      <p:stCondLst>
                        <p:cond delay="indefinite"/>
                      </p:stCondLst>
                      <p:childTnLst>
                        <p:par>
                          <p:cTn id="170" fill="hold">
                            <p:stCondLst>
                              <p:cond delay="0"/>
                            </p:stCondLst>
                            <p:childTnLst>
                              <p:par>
                                <p:cTn id="171" presetID="38" presetClass="entr" presetSubtype="0" accel="50000" fill="hold" grpId="0" nodeType="clickEffect">
                                  <p:stCondLst>
                                    <p:cond delay="0"/>
                                  </p:stCondLst>
                                  <p:iterate type="lt">
                                    <p:tmPct val="50000"/>
                                  </p:iterate>
                                  <p:childTnLst>
                                    <p:set>
                                      <p:cBhvr>
                                        <p:cTn id="172" dur="1" fill="hold">
                                          <p:stCondLst>
                                            <p:cond delay="0"/>
                                          </p:stCondLst>
                                        </p:cTn>
                                        <p:tgtEl>
                                          <p:spTgt spid="482545"/>
                                        </p:tgtEl>
                                        <p:attrNameLst>
                                          <p:attrName>style.visibility</p:attrName>
                                        </p:attrNameLst>
                                      </p:cBhvr>
                                      <p:to>
                                        <p:strVal val="visible"/>
                                      </p:to>
                                    </p:set>
                                    <p:set>
                                      <p:cBhvr>
                                        <p:cTn id="173" dur="455" fill="hold">
                                          <p:stCondLst>
                                            <p:cond delay="0"/>
                                          </p:stCondLst>
                                        </p:cTn>
                                        <p:tgtEl>
                                          <p:spTgt spid="482545"/>
                                        </p:tgtEl>
                                        <p:attrNameLst>
                                          <p:attrName>style.rotation</p:attrName>
                                        </p:attrNameLst>
                                      </p:cBhvr>
                                      <p:to>
                                        <p:strVal val="-45.0"/>
                                      </p:to>
                                    </p:set>
                                    <p:anim calcmode="lin" valueType="num">
                                      <p:cBhvr>
                                        <p:cTn id="174" dur="455" fill="hold">
                                          <p:stCondLst>
                                            <p:cond delay="455"/>
                                          </p:stCondLst>
                                        </p:cTn>
                                        <p:tgtEl>
                                          <p:spTgt spid="482545"/>
                                        </p:tgtEl>
                                        <p:attrNameLst>
                                          <p:attrName>style.rotation</p:attrName>
                                        </p:attrNameLst>
                                      </p:cBhvr>
                                      <p:tavLst>
                                        <p:tav tm="0">
                                          <p:val>
                                            <p:fltVal val="-45"/>
                                          </p:val>
                                        </p:tav>
                                        <p:tav tm="69900">
                                          <p:val>
                                            <p:fltVal val="45"/>
                                          </p:val>
                                        </p:tav>
                                        <p:tav tm="100000">
                                          <p:val>
                                            <p:fltVal val="0"/>
                                          </p:val>
                                        </p:tav>
                                      </p:tavLst>
                                    </p:anim>
                                    <p:anim calcmode="lin" valueType="num">
                                      <p:cBhvr>
                                        <p:cTn id="175" dur="455" fill="hold">
                                          <p:stCondLst>
                                            <p:cond delay="0"/>
                                          </p:stCondLst>
                                        </p:cTn>
                                        <p:tgtEl>
                                          <p:spTgt spid="482545"/>
                                        </p:tgtEl>
                                        <p:attrNameLst>
                                          <p:attrName>ppt_y</p:attrName>
                                        </p:attrNameLst>
                                      </p:cBhvr>
                                      <p:tavLst>
                                        <p:tav tm="0">
                                          <p:val>
                                            <p:strVal val="#ppt_y-1"/>
                                          </p:val>
                                        </p:tav>
                                        <p:tav tm="100000">
                                          <p:val>
                                            <p:strVal val="#ppt_y-(0.354*#ppt_w-0.172*#ppt_h)"/>
                                          </p:val>
                                        </p:tav>
                                      </p:tavLst>
                                    </p:anim>
                                    <p:anim calcmode="lin" valueType="num">
                                      <p:cBhvr>
                                        <p:cTn id="176" dur="156" decel="50000" autoRev="1" fill="hold">
                                          <p:stCondLst>
                                            <p:cond delay="455"/>
                                          </p:stCondLst>
                                        </p:cTn>
                                        <p:tgtEl>
                                          <p:spTgt spid="482545"/>
                                        </p:tgtEl>
                                        <p:attrNameLst>
                                          <p:attrName>ppt_y</p:attrName>
                                        </p:attrNameLst>
                                      </p:cBhvr>
                                      <p:tavLst>
                                        <p:tav tm="0">
                                          <p:val>
                                            <p:strVal val="#ppt_y-(0.354*#ppt_w-0.172*#ppt_h)"/>
                                          </p:val>
                                        </p:tav>
                                        <p:tav tm="100000">
                                          <p:val>
                                            <p:strVal val="#ppt_y-(0.354*#ppt_w-0.172*#ppt_h)-#ppt_h/2"/>
                                          </p:val>
                                        </p:tav>
                                      </p:tavLst>
                                    </p:anim>
                                    <p:anim calcmode="lin" valueType="num">
                                      <p:cBhvr>
                                        <p:cTn id="177" dur="136" fill="hold">
                                          <p:stCondLst>
                                            <p:cond delay="864"/>
                                          </p:stCondLst>
                                        </p:cTn>
                                        <p:tgtEl>
                                          <p:spTgt spid="482545"/>
                                        </p:tgtEl>
                                        <p:attrNameLst>
                                          <p:attrName>ppt_y</p:attrName>
                                        </p:attrNameLst>
                                      </p:cBhvr>
                                      <p:tavLst>
                                        <p:tav tm="0">
                                          <p:val>
                                            <p:strVal val="#ppt_y-(0.354*#ppt_w-0.172*#ppt_h)"/>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38" presetClass="entr" presetSubtype="0" accel="50000" fill="hold" grpId="0" nodeType="clickEffect">
                                  <p:stCondLst>
                                    <p:cond delay="0"/>
                                  </p:stCondLst>
                                  <p:iterate type="lt">
                                    <p:tmPct val="50000"/>
                                  </p:iterate>
                                  <p:childTnLst>
                                    <p:set>
                                      <p:cBhvr>
                                        <p:cTn id="181" dur="1" fill="hold">
                                          <p:stCondLst>
                                            <p:cond delay="0"/>
                                          </p:stCondLst>
                                        </p:cTn>
                                        <p:tgtEl>
                                          <p:spTgt spid="482546"/>
                                        </p:tgtEl>
                                        <p:attrNameLst>
                                          <p:attrName>style.visibility</p:attrName>
                                        </p:attrNameLst>
                                      </p:cBhvr>
                                      <p:to>
                                        <p:strVal val="visible"/>
                                      </p:to>
                                    </p:set>
                                    <p:set>
                                      <p:cBhvr>
                                        <p:cTn id="182" dur="455" fill="hold">
                                          <p:stCondLst>
                                            <p:cond delay="0"/>
                                          </p:stCondLst>
                                        </p:cTn>
                                        <p:tgtEl>
                                          <p:spTgt spid="482546"/>
                                        </p:tgtEl>
                                        <p:attrNameLst>
                                          <p:attrName>style.rotation</p:attrName>
                                        </p:attrNameLst>
                                      </p:cBhvr>
                                      <p:to>
                                        <p:strVal val="-45.0"/>
                                      </p:to>
                                    </p:set>
                                    <p:anim calcmode="lin" valueType="num">
                                      <p:cBhvr>
                                        <p:cTn id="183" dur="455" fill="hold">
                                          <p:stCondLst>
                                            <p:cond delay="455"/>
                                          </p:stCondLst>
                                        </p:cTn>
                                        <p:tgtEl>
                                          <p:spTgt spid="482546"/>
                                        </p:tgtEl>
                                        <p:attrNameLst>
                                          <p:attrName>style.rotation</p:attrName>
                                        </p:attrNameLst>
                                      </p:cBhvr>
                                      <p:tavLst>
                                        <p:tav tm="0">
                                          <p:val>
                                            <p:fltVal val="-45"/>
                                          </p:val>
                                        </p:tav>
                                        <p:tav tm="69900">
                                          <p:val>
                                            <p:fltVal val="45"/>
                                          </p:val>
                                        </p:tav>
                                        <p:tav tm="100000">
                                          <p:val>
                                            <p:fltVal val="0"/>
                                          </p:val>
                                        </p:tav>
                                      </p:tavLst>
                                    </p:anim>
                                    <p:anim calcmode="lin" valueType="num">
                                      <p:cBhvr>
                                        <p:cTn id="184" dur="455" fill="hold">
                                          <p:stCondLst>
                                            <p:cond delay="0"/>
                                          </p:stCondLst>
                                        </p:cTn>
                                        <p:tgtEl>
                                          <p:spTgt spid="482546"/>
                                        </p:tgtEl>
                                        <p:attrNameLst>
                                          <p:attrName>ppt_y</p:attrName>
                                        </p:attrNameLst>
                                      </p:cBhvr>
                                      <p:tavLst>
                                        <p:tav tm="0">
                                          <p:val>
                                            <p:strVal val="#ppt_y-1"/>
                                          </p:val>
                                        </p:tav>
                                        <p:tav tm="100000">
                                          <p:val>
                                            <p:strVal val="#ppt_y-(0.354*#ppt_w-0.172*#ppt_h)"/>
                                          </p:val>
                                        </p:tav>
                                      </p:tavLst>
                                    </p:anim>
                                    <p:anim calcmode="lin" valueType="num">
                                      <p:cBhvr>
                                        <p:cTn id="185" dur="156" decel="50000" autoRev="1" fill="hold">
                                          <p:stCondLst>
                                            <p:cond delay="455"/>
                                          </p:stCondLst>
                                        </p:cTn>
                                        <p:tgtEl>
                                          <p:spTgt spid="482546"/>
                                        </p:tgtEl>
                                        <p:attrNameLst>
                                          <p:attrName>ppt_y</p:attrName>
                                        </p:attrNameLst>
                                      </p:cBhvr>
                                      <p:tavLst>
                                        <p:tav tm="0">
                                          <p:val>
                                            <p:strVal val="#ppt_y-(0.354*#ppt_w-0.172*#ppt_h)"/>
                                          </p:val>
                                        </p:tav>
                                        <p:tav tm="100000">
                                          <p:val>
                                            <p:strVal val="#ppt_y-(0.354*#ppt_w-0.172*#ppt_h)-#ppt_h/2"/>
                                          </p:val>
                                        </p:tav>
                                      </p:tavLst>
                                    </p:anim>
                                    <p:anim calcmode="lin" valueType="num">
                                      <p:cBhvr>
                                        <p:cTn id="186" dur="136" fill="hold">
                                          <p:stCondLst>
                                            <p:cond delay="864"/>
                                          </p:stCondLst>
                                        </p:cTn>
                                        <p:tgtEl>
                                          <p:spTgt spid="482546"/>
                                        </p:tgtEl>
                                        <p:attrNameLst>
                                          <p:attrName>ppt_y</p:attrName>
                                        </p:attrNameLst>
                                      </p:cBhvr>
                                      <p:tavLst>
                                        <p:tav tm="0">
                                          <p:val>
                                            <p:strVal val="#ppt_y-(0.354*#ppt_w-0.172*#ppt_h)"/>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8" presetClass="entr" presetSubtype="0" accel="50000" fill="hold" grpId="0" nodeType="clickEffect">
                                  <p:stCondLst>
                                    <p:cond delay="0"/>
                                  </p:stCondLst>
                                  <p:iterate type="lt">
                                    <p:tmPct val="50000"/>
                                  </p:iterate>
                                  <p:childTnLst>
                                    <p:set>
                                      <p:cBhvr>
                                        <p:cTn id="190" dur="1" fill="hold">
                                          <p:stCondLst>
                                            <p:cond delay="0"/>
                                          </p:stCondLst>
                                        </p:cTn>
                                        <p:tgtEl>
                                          <p:spTgt spid="482544"/>
                                        </p:tgtEl>
                                        <p:attrNameLst>
                                          <p:attrName>style.visibility</p:attrName>
                                        </p:attrNameLst>
                                      </p:cBhvr>
                                      <p:to>
                                        <p:strVal val="visible"/>
                                      </p:to>
                                    </p:set>
                                    <p:set>
                                      <p:cBhvr>
                                        <p:cTn id="191" dur="455" fill="hold">
                                          <p:stCondLst>
                                            <p:cond delay="0"/>
                                          </p:stCondLst>
                                        </p:cTn>
                                        <p:tgtEl>
                                          <p:spTgt spid="482544"/>
                                        </p:tgtEl>
                                        <p:attrNameLst>
                                          <p:attrName>style.rotation</p:attrName>
                                        </p:attrNameLst>
                                      </p:cBhvr>
                                      <p:to>
                                        <p:strVal val="-45.0"/>
                                      </p:to>
                                    </p:set>
                                    <p:anim calcmode="lin" valueType="num">
                                      <p:cBhvr>
                                        <p:cTn id="192" dur="455" fill="hold">
                                          <p:stCondLst>
                                            <p:cond delay="455"/>
                                          </p:stCondLst>
                                        </p:cTn>
                                        <p:tgtEl>
                                          <p:spTgt spid="482544"/>
                                        </p:tgtEl>
                                        <p:attrNameLst>
                                          <p:attrName>style.rotation</p:attrName>
                                        </p:attrNameLst>
                                      </p:cBhvr>
                                      <p:tavLst>
                                        <p:tav tm="0">
                                          <p:val>
                                            <p:fltVal val="-45"/>
                                          </p:val>
                                        </p:tav>
                                        <p:tav tm="69900">
                                          <p:val>
                                            <p:fltVal val="45"/>
                                          </p:val>
                                        </p:tav>
                                        <p:tav tm="100000">
                                          <p:val>
                                            <p:fltVal val="0"/>
                                          </p:val>
                                        </p:tav>
                                      </p:tavLst>
                                    </p:anim>
                                    <p:anim calcmode="lin" valueType="num">
                                      <p:cBhvr>
                                        <p:cTn id="193" dur="455" fill="hold">
                                          <p:stCondLst>
                                            <p:cond delay="0"/>
                                          </p:stCondLst>
                                        </p:cTn>
                                        <p:tgtEl>
                                          <p:spTgt spid="482544"/>
                                        </p:tgtEl>
                                        <p:attrNameLst>
                                          <p:attrName>ppt_y</p:attrName>
                                        </p:attrNameLst>
                                      </p:cBhvr>
                                      <p:tavLst>
                                        <p:tav tm="0">
                                          <p:val>
                                            <p:strVal val="#ppt_y-1"/>
                                          </p:val>
                                        </p:tav>
                                        <p:tav tm="100000">
                                          <p:val>
                                            <p:strVal val="#ppt_y-(0.354*#ppt_w-0.172*#ppt_h)"/>
                                          </p:val>
                                        </p:tav>
                                      </p:tavLst>
                                    </p:anim>
                                    <p:anim calcmode="lin" valueType="num">
                                      <p:cBhvr>
                                        <p:cTn id="194" dur="156" decel="50000" autoRev="1" fill="hold">
                                          <p:stCondLst>
                                            <p:cond delay="455"/>
                                          </p:stCondLst>
                                        </p:cTn>
                                        <p:tgtEl>
                                          <p:spTgt spid="482544"/>
                                        </p:tgtEl>
                                        <p:attrNameLst>
                                          <p:attrName>ppt_y</p:attrName>
                                        </p:attrNameLst>
                                      </p:cBhvr>
                                      <p:tavLst>
                                        <p:tav tm="0">
                                          <p:val>
                                            <p:strVal val="#ppt_y-(0.354*#ppt_w-0.172*#ppt_h)"/>
                                          </p:val>
                                        </p:tav>
                                        <p:tav tm="100000">
                                          <p:val>
                                            <p:strVal val="#ppt_y-(0.354*#ppt_w-0.172*#ppt_h)-#ppt_h/2"/>
                                          </p:val>
                                        </p:tav>
                                      </p:tavLst>
                                    </p:anim>
                                    <p:anim calcmode="lin" valueType="num">
                                      <p:cBhvr>
                                        <p:cTn id="195" dur="136" fill="hold">
                                          <p:stCondLst>
                                            <p:cond delay="864"/>
                                          </p:stCondLst>
                                        </p:cTn>
                                        <p:tgtEl>
                                          <p:spTgt spid="482544"/>
                                        </p:tgtEl>
                                        <p:attrNameLst>
                                          <p:attrName>ppt_y</p:attrName>
                                        </p:attrNameLst>
                                      </p:cBhvr>
                                      <p:tavLst>
                                        <p:tav tm="0">
                                          <p:val>
                                            <p:strVal val="#ppt_y-(0.354*#ppt_w-0.172*#ppt_h)"/>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38" presetClass="entr" presetSubtype="0" accel="50000" fill="hold" grpId="0" nodeType="clickEffect">
                                  <p:stCondLst>
                                    <p:cond delay="0"/>
                                  </p:stCondLst>
                                  <p:iterate type="lt">
                                    <p:tmPct val="50000"/>
                                  </p:iterate>
                                  <p:childTnLst>
                                    <p:set>
                                      <p:cBhvr>
                                        <p:cTn id="199" dur="1" fill="hold">
                                          <p:stCondLst>
                                            <p:cond delay="0"/>
                                          </p:stCondLst>
                                        </p:cTn>
                                        <p:tgtEl>
                                          <p:spTgt spid="482306"/>
                                        </p:tgtEl>
                                        <p:attrNameLst>
                                          <p:attrName>style.visibility</p:attrName>
                                        </p:attrNameLst>
                                      </p:cBhvr>
                                      <p:to>
                                        <p:strVal val="visible"/>
                                      </p:to>
                                    </p:set>
                                    <p:set>
                                      <p:cBhvr>
                                        <p:cTn id="200" dur="455" fill="hold">
                                          <p:stCondLst>
                                            <p:cond delay="0"/>
                                          </p:stCondLst>
                                        </p:cTn>
                                        <p:tgtEl>
                                          <p:spTgt spid="482306"/>
                                        </p:tgtEl>
                                        <p:attrNameLst>
                                          <p:attrName>style.rotation</p:attrName>
                                        </p:attrNameLst>
                                      </p:cBhvr>
                                      <p:to>
                                        <p:strVal val="-45.0"/>
                                      </p:to>
                                    </p:set>
                                    <p:anim calcmode="lin" valueType="num">
                                      <p:cBhvr>
                                        <p:cTn id="201" dur="455" fill="hold">
                                          <p:stCondLst>
                                            <p:cond delay="455"/>
                                          </p:stCondLst>
                                        </p:cTn>
                                        <p:tgtEl>
                                          <p:spTgt spid="482306"/>
                                        </p:tgtEl>
                                        <p:attrNameLst>
                                          <p:attrName>style.rotation</p:attrName>
                                        </p:attrNameLst>
                                      </p:cBhvr>
                                      <p:tavLst>
                                        <p:tav tm="0">
                                          <p:val>
                                            <p:fltVal val="-45"/>
                                          </p:val>
                                        </p:tav>
                                        <p:tav tm="69900">
                                          <p:val>
                                            <p:fltVal val="45"/>
                                          </p:val>
                                        </p:tav>
                                        <p:tav tm="100000">
                                          <p:val>
                                            <p:fltVal val="0"/>
                                          </p:val>
                                        </p:tav>
                                      </p:tavLst>
                                    </p:anim>
                                    <p:anim calcmode="lin" valueType="num">
                                      <p:cBhvr>
                                        <p:cTn id="202" dur="455" fill="hold">
                                          <p:stCondLst>
                                            <p:cond delay="0"/>
                                          </p:stCondLst>
                                        </p:cTn>
                                        <p:tgtEl>
                                          <p:spTgt spid="482306"/>
                                        </p:tgtEl>
                                        <p:attrNameLst>
                                          <p:attrName>ppt_y</p:attrName>
                                        </p:attrNameLst>
                                      </p:cBhvr>
                                      <p:tavLst>
                                        <p:tav tm="0">
                                          <p:val>
                                            <p:strVal val="#ppt_y-1"/>
                                          </p:val>
                                        </p:tav>
                                        <p:tav tm="100000">
                                          <p:val>
                                            <p:strVal val="#ppt_y-(0.354*#ppt_w-0.172*#ppt_h)"/>
                                          </p:val>
                                        </p:tav>
                                      </p:tavLst>
                                    </p:anim>
                                    <p:anim calcmode="lin" valueType="num">
                                      <p:cBhvr>
                                        <p:cTn id="203" dur="156" decel="50000" autoRev="1" fill="hold">
                                          <p:stCondLst>
                                            <p:cond delay="455"/>
                                          </p:stCondLst>
                                        </p:cTn>
                                        <p:tgtEl>
                                          <p:spTgt spid="482306"/>
                                        </p:tgtEl>
                                        <p:attrNameLst>
                                          <p:attrName>ppt_y</p:attrName>
                                        </p:attrNameLst>
                                      </p:cBhvr>
                                      <p:tavLst>
                                        <p:tav tm="0">
                                          <p:val>
                                            <p:strVal val="#ppt_y-(0.354*#ppt_w-0.172*#ppt_h)"/>
                                          </p:val>
                                        </p:tav>
                                        <p:tav tm="100000">
                                          <p:val>
                                            <p:strVal val="#ppt_y-(0.354*#ppt_w-0.172*#ppt_h)-#ppt_h/2"/>
                                          </p:val>
                                        </p:tav>
                                      </p:tavLst>
                                    </p:anim>
                                    <p:anim calcmode="lin" valueType="num">
                                      <p:cBhvr>
                                        <p:cTn id="204" dur="136" fill="hold">
                                          <p:stCondLst>
                                            <p:cond delay="864"/>
                                          </p:stCondLst>
                                        </p:cTn>
                                        <p:tgtEl>
                                          <p:spTgt spid="482306"/>
                                        </p:tgtEl>
                                        <p:attrNameLst>
                                          <p:attrName>ppt_y</p:attrName>
                                        </p:attrNameLst>
                                      </p:cBhvr>
                                      <p:tavLst>
                                        <p:tav tm="0">
                                          <p:val>
                                            <p:strVal val="#ppt_y-(0.354*#ppt_w-0.172*#ppt_h)"/>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51" presetClass="entr" presetSubtype="0" fill="hold" grpId="0" nodeType="clickEffect">
                                  <p:stCondLst>
                                    <p:cond delay="0"/>
                                  </p:stCondLst>
                                  <p:childTnLst>
                                    <p:set>
                                      <p:cBhvr>
                                        <p:cTn id="208" dur="1" fill="hold">
                                          <p:stCondLst>
                                            <p:cond delay="0"/>
                                          </p:stCondLst>
                                        </p:cTn>
                                        <p:tgtEl>
                                          <p:spTgt spid="482569"/>
                                        </p:tgtEl>
                                        <p:attrNameLst>
                                          <p:attrName>style.visibility</p:attrName>
                                        </p:attrNameLst>
                                      </p:cBhvr>
                                      <p:to>
                                        <p:strVal val="visible"/>
                                      </p:to>
                                    </p:set>
                                    <p:animEffect transition="in" filter="fade">
                                      <p:cBhvr>
                                        <p:cTn id="209" dur="770" decel="100000"/>
                                        <p:tgtEl>
                                          <p:spTgt spid="482569"/>
                                        </p:tgtEl>
                                      </p:cBhvr>
                                    </p:animEffect>
                                    <p:animScale>
                                      <p:cBhvr>
                                        <p:cTn id="210" dur="770" decel="100000"/>
                                        <p:tgtEl>
                                          <p:spTgt spid="482569"/>
                                        </p:tgtEl>
                                      </p:cBhvr>
                                      <p:from x="10000" y="10000"/>
                                      <p:to x="200000" y="450000"/>
                                    </p:animScale>
                                    <p:animScale>
                                      <p:cBhvr>
                                        <p:cTn id="211" dur="1230" accel="100000" fill="hold">
                                          <p:stCondLst>
                                            <p:cond delay="770"/>
                                          </p:stCondLst>
                                        </p:cTn>
                                        <p:tgtEl>
                                          <p:spTgt spid="482569"/>
                                        </p:tgtEl>
                                      </p:cBhvr>
                                      <p:from x="200000" y="450000"/>
                                      <p:to x="100000" y="100000"/>
                                    </p:animScale>
                                    <p:set>
                                      <p:cBhvr>
                                        <p:cTn id="212" dur="770" fill="hold"/>
                                        <p:tgtEl>
                                          <p:spTgt spid="482569"/>
                                        </p:tgtEl>
                                        <p:attrNameLst>
                                          <p:attrName>ppt_x</p:attrName>
                                        </p:attrNameLst>
                                      </p:cBhvr>
                                      <p:to>
                                        <p:strVal val="(0.5)"/>
                                      </p:to>
                                    </p:set>
                                    <p:anim from="(0.5)" to="(#ppt_x)" calcmode="lin" valueType="num">
                                      <p:cBhvr>
                                        <p:cTn id="213" dur="1230" accel="100000" fill="hold">
                                          <p:stCondLst>
                                            <p:cond delay="770"/>
                                          </p:stCondLst>
                                        </p:cTn>
                                        <p:tgtEl>
                                          <p:spTgt spid="482569"/>
                                        </p:tgtEl>
                                        <p:attrNameLst>
                                          <p:attrName>ppt_x</p:attrName>
                                        </p:attrNameLst>
                                      </p:cBhvr>
                                    </p:anim>
                                    <p:set>
                                      <p:cBhvr>
                                        <p:cTn id="214" dur="770" fill="hold"/>
                                        <p:tgtEl>
                                          <p:spTgt spid="482569"/>
                                        </p:tgtEl>
                                        <p:attrNameLst>
                                          <p:attrName>ppt_y</p:attrName>
                                        </p:attrNameLst>
                                      </p:cBhvr>
                                      <p:to>
                                        <p:strVal val="(#ppt_y+0.4)"/>
                                      </p:to>
                                    </p:set>
                                    <p:anim from="(#ppt_y+0.4)" to="(#ppt_y)" calcmode="lin" valueType="num">
                                      <p:cBhvr>
                                        <p:cTn id="215" dur="1230" accel="100000" fill="hold">
                                          <p:stCondLst>
                                            <p:cond delay="770"/>
                                          </p:stCondLst>
                                        </p:cTn>
                                        <p:tgtEl>
                                          <p:spTgt spid="482569"/>
                                        </p:tgtEl>
                                        <p:attrNameLst>
                                          <p:attrName>ppt_y</p:attrName>
                                        </p:attrNameLst>
                                      </p:cBhvr>
                                    </p:anim>
                                  </p:childTnLst>
                                </p:cTn>
                              </p:par>
                            </p:childTnLst>
                          </p:cTn>
                        </p:par>
                      </p:childTnLst>
                    </p:cTn>
                  </p:par>
                  <p:par>
                    <p:cTn id="216" fill="hold">
                      <p:stCondLst>
                        <p:cond delay="indefinite"/>
                      </p:stCondLst>
                      <p:childTnLst>
                        <p:par>
                          <p:cTn id="217" fill="hold">
                            <p:stCondLst>
                              <p:cond delay="0"/>
                            </p:stCondLst>
                            <p:childTnLst>
                              <p:par>
                                <p:cTn id="218" presetID="51" presetClass="entr" presetSubtype="0" fill="hold" grpId="0" nodeType="clickEffect">
                                  <p:stCondLst>
                                    <p:cond delay="0"/>
                                  </p:stCondLst>
                                  <p:childTnLst>
                                    <p:set>
                                      <p:cBhvr>
                                        <p:cTn id="219" dur="1" fill="hold">
                                          <p:stCondLst>
                                            <p:cond delay="0"/>
                                          </p:stCondLst>
                                        </p:cTn>
                                        <p:tgtEl>
                                          <p:spTgt spid="482571"/>
                                        </p:tgtEl>
                                        <p:attrNameLst>
                                          <p:attrName>style.visibility</p:attrName>
                                        </p:attrNameLst>
                                      </p:cBhvr>
                                      <p:to>
                                        <p:strVal val="visible"/>
                                      </p:to>
                                    </p:set>
                                    <p:animEffect transition="in" filter="fade">
                                      <p:cBhvr>
                                        <p:cTn id="220" dur="770" decel="100000"/>
                                        <p:tgtEl>
                                          <p:spTgt spid="482571"/>
                                        </p:tgtEl>
                                      </p:cBhvr>
                                    </p:animEffect>
                                    <p:animScale>
                                      <p:cBhvr>
                                        <p:cTn id="221" dur="770" decel="100000"/>
                                        <p:tgtEl>
                                          <p:spTgt spid="482571"/>
                                        </p:tgtEl>
                                      </p:cBhvr>
                                      <p:from x="10000" y="10000"/>
                                      <p:to x="200000" y="450000"/>
                                    </p:animScale>
                                    <p:animScale>
                                      <p:cBhvr>
                                        <p:cTn id="222" dur="1230" accel="100000" fill="hold">
                                          <p:stCondLst>
                                            <p:cond delay="770"/>
                                          </p:stCondLst>
                                        </p:cTn>
                                        <p:tgtEl>
                                          <p:spTgt spid="482571"/>
                                        </p:tgtEl>
                                      </p:cBhvr>
                                      <p:from x="200000" y="450000"/>
                                      <p:to x="100000" y="100000"/>
                                    </p:animScale>
                                    <p:set>
                                      <p:cBhvr>
                                        <p:cTn id="223" dur="770" fill="hold"/>
                                        <p:tgtEl>
                                          <p:spTgt spid="482571"/>
                                        </p:tgtEl>
                                        <p:attrNameLst>
                                          <p:attrName>ppt_x</p:attrName>
                                        </p:attrNameLst>
                                      </p:cBhvr>
                                      <p:to>
                                        <p:strVal val="(0.5)"/>
                                      </p:to>
                                    </p:set>
                                    <p:anim from="(0.5)" to="(#ppt_x)" calcmode="lin" valueType="num">
                                      <p:cBhvr>
                                        <p:cTn id="224" dur="1230" accel="100000" fill="hold">
                                          <p:stCondLst>
                                            <p:cond delay="770"/>
                                          </p:stCondLst>
                                        </p:cTn>
                                        <p:tgtEl>
                                          <p:spTgt spid="482571"/>
                                        </p:tgtEl>
                                        <p:attrNameLst>
                                          <p:attrName>ppt_x</p:attrName>
                                        </p:attrNameLst>
                                      </p:cBhvr>
                                    </p:anim>
                                    <p:set>
                                      <p:cBhvr>
                                        <p:cTn id="225" dur="770" fill="hold"/>
                                        <p:tgtEl>
                                          <p:spTgt spid="482571"/>
                                        </p:tgtEl>
                                        <p:attrNameLst>
                                          <p:attrName>ppt_y</p:attrName>
                                        </p:attrNameLst>
                                      </p:cBhvr>
                                      <p:to>
                                        <p:strVal val="(#ppt_y+0.4)"/>
                                      </p:to>
                                    </p:set>
                                    <p:anim from="(#ppt_y+0.4)" to="(#ppt_y)" calcmode="lin" valueType="num">
                                      <p:cBhvr>
                                        <p:cTn id="226" dur="1230" accel="100000" fill="hold">
                                          <p:stCondLst>
                                            <p:cond delay="770"/>
                                          </p:stCondLst>
                                        </p:cTn>
                                        <p:tgtEl>
                                          <p:spTgt spid="482571"/>
                                        </p:tgtEl>
                                        <p:attrNameLst>
                                          <p:attrName>ppt_y</p:attrName>
                                        </p:attrNameLst>
                                      </p:cBhvr>
                                    </p:anim>
                                  </p:childTnLst>
                                </p:cTn>
                              </p:par>
                            </p:childTnLst>
                          </p:cTn>
                        </p:par>
                      </p:childTnLst>
                    </p:cTn>
                  </p:par>
                  <p:par>
                    <p:cTn id="227" fill="hold">
                      <p:stCondLst>
                        <p:cond delay="indefinite"/>
                      </p:stCondLst>
                      <p:childTnLst>
                        <p:par>
                          <p:cTn id="228" fill="hold">
                            <p:stCondLst>
                              <p:cond delay="0"/>
                            </p:stCondLst>
                            <p:childTnLst>
                              <p:par>
                                <p:cTn id="229" presetID="51" presetClass="entr" presetSubtype="0" fill="hold" grpId="0" nodeType="clickEffect">
                                  <p:stCondLst>
                                    <p:cond delay="0"/>
                                  </p:stCondLst>
                                  <p:childTnLst>
                                    <p:set>
                                      <p:cBhvr>
                                        <p:cTn id="230" dur="1" fill="hold">
                                          <p:stCondLst>
                                            <p:cond delay="0"/>
                                          </p:stCondLst>
                                        </p:cTn>
                                        <p:tgtEl>
                                          <p:spTgt spid="482570"/>
                                        </p:tgtEl>
                                        <p:attrNameLst>
                                          <p:attrName>style.visibility</p:attrName>
                                        </p:attrNameLst>
                                      </p:cBhvr>
                                      <p:to>
                                        <p:strVal val="visible"/>
                                      </p:to>
                                    </p:set>
                                    <p:animEffect transition="in" filter="fade">
                                      <p:cBhvr>
                                        <p:cTn id="231" dur="770" decel="100000"/>
                                        <p:tgtEl>
                                          <p:spTgt spid="482570"/>
                                        </p:tgtEl>
                                      </p:cBhvr>
                                    </p:animEffect>
                                    <p:animScale>
                                      <p:cBhvr>
                                        <p:cTn id="232" dur="770" decel="100000"/>
                                        <p:tgtEl>
                                          <p:spTgt spid="482570"/>
                                        </p:tgtEl>
                                      </p:cBhvr>
                                      <p:from x="10000" y="10000"/>
                                      <p:to x="200000" y="450000"/>
                                    </p:animScale>
                                    <p:animScale>
                                      <p:cBhvr>
                                        <p:cTn id="233" dur="1230" accel="100000" fill="hold">
                                          <p:stCondLst>
                                            <p:cond delay="770"/>
                                          </p:stCondLst>
                                        </p:cTn>
                                        <p:tgtEl>
                                          <p:spTgt spid="482570"/>
                                        </p:tgtEl>
                                      </p:cBhvr>
                                      <p:from x="200000" y="450000"/>
                                      <p:to x="100000" y="100000"/>
                                    </p:animScale>
                                    <p:set>
                                      <p:cBhvr>
                                        <p:cTn id="234" dur="770" fill="hold"/>
                                        <p:tgtEl>
                                          <p:spTgt spid="482570"/>
                                        </p:tgtEl>
                                        <p:attrNameLst>
                                          <p:attrName>ppt_x</p:attrName>
                                        </p:attrNameLst>
                                      </p:cBhvr>
                                      <p:to>
                                        <p:strVal val="(0.5)"/>
                                      </p:to>
                                    </p:set>
                                    <p:anim from="(0.5)" to="(#ppt_x)" calcmode="lin" valueType="num">
                                      <p:cBhvr>
                                        <p:cTn id="235" dur="1230" accel="100000" fill="hold">
                                          <p:stCondLst>
                                            <p:cond delay="770"/>
                                          </p:stCondLst>
                                        </p:cTn>
                                        <p:tgtEl>
                                          <p:spTgt spid="482570"/>
                                        </p:tgtEl>
                                        <p:attrNameLst>
                                          <p:attrName>ppt_x</p:attrName>
                                        </p:attrNameLst>
                                      </p:cBhvr>
                                    </p:anim>
                                    <p:set>
                                      <p:cBhvr>
                                        <p:cTn id="236" dur="770" fill="hold"/>
                                        <p:tgtEl>
                                          <p:spTgt spid="482570"/>
                                        </p:tgtEl>
                                        <p:attrNameLst>
                                          <p:attrName>ppt_y</p:attrName>
                                        </p:attrNameLst>
                                      </p:cBhvr>
                                      <p:to>
                                        <p:strVal val="(#ppt_y+0.4)"/>
                                      </p:to>
                                    </p:set>
                                    <p:anim from="(#ppt_y+0.4)" to="(#ppt_y)" calcmode="lin" valueType="num">
                                      <p:cBhvr>
                                        <p:cTn id="237" dur="1230" accel="100000" fill="hold">
                                          <p:stCondLst>
                                            <p:cond delay="770"/>
                                          </p:stCondLst>
                                        </p:cTn>
                                        <p:tgtEl>
                                          <p:spTgt spid="482570"/>
                                        </p:tgtEl>
                                        <p:attrNameLst>
                                          <p:attrName>ppt_y</p:attrName>
                                        </p:attrNameLst>
                                      </p:cBhvr>
                                    </p:anim>
                                  </p:childTnLst>
                                </p:cTn>
                              </p:par>
                            </p:childTnLst>
                          </p:cTn>
                        </p:par>
                      </p:childTnLst>
                    </p:cTn>
                  </p:par>
                  <p:par>
                    <p:cTn id="238" fill="hold">
                      <p:stCondLst>
                        <p:cond delay="indefinite"/>
                      </p:stCondLst>
                      <p:childTnLst>
                        <p:par>
                          <p:cTn id="239" fill="hold">
                            <p:stCondLst>
                              <p:cond delay="0"/>
                            </p:stCondLst>
                            <p:childTnLst>
                              <p:par>
                                <p:cTn id="240" presetID="34" presetClass="entr" presetSubtype="0" fill="hold" grpId="0" nodeType="clickEffect">
                                  <p:stCondLst>
                                    <p:cond delay="0"/>
                                  </p:stCondLst>
                                  <p:childTnLst>
                                    <p:set>
                                      <p:cBhvr>
                                        <p:cTn id="241" dur="1" fill="hold">
                                          <p:stCondLst>
                                            <p:cond delay="0"/>
                                          </p:stCondLst>
                                        </p:cTn>
                                        <p:tgtEl>
                                          <p:spTgt spid="482536"/>
                                        </p:tgtEl>
                                        <p:attrNameLst>
                                          <p:attrName>style.visibility</p:attrName>
                                        </p:attrNameLst>
                                      </p:cBhvr>
                                      <p:to>
                                        <p:strVal val="visible"/>
                                      </p:to>
                                    </p:set>
                                    <p:anim from="(-#ppt_w/2)" to="(#ppt_x)" calcmode="lin" valueType="num">
                                      <p:cBhvr>
                                        <p:cTn id="242" dur="600" fill="hold">
                                          <p:stCondLst>
                                            <p:cond delay="0"/>
                                          </p:stCondLst>
                                        </p:cTn>
                                        <p:tgtEl>
                                          <p:spTgt spid="482536"/>
                                        </p:tgtEl>
                                        <p:attrNameLst>
                                          <p:attrName>ppt_x</p:attrName>
                                        </p:attrNameLst>
                                      </p:cBhvr>
                                    </p:anim>
                                    <p:anim from="0" to="-1.0" calcmode="lin" valueType="num">
                                      <p:cBhvr>
                                        <p:cTn id="243" dur="200" decel="50000" autoRev="1" fill="hold">
                                          <p:stCondLst>
                                            <p:cond delay="600"/>
                                          </p:stCondLst>
                                        </p:cTn>
                                        <p:tgtEl>
                                          <p:spTgt spid="482536"/>
                                        </p:tgtEl>
                                        <p:attrNameLst>
                                          <p:attrName>xshear</p:attrName>
                                        </p:attrNameLst>
                                      </p:cBhvr>
                                    </p:anim>
                                    <p:animScale>
                                      <p:cBhvr>
                                        <p:cTn id="244" dur="200" decel="100000" autoRev="1" fill="hold">
                                          <p:stCondLst>
                                            <p:cond delay="600"/>
                                          </p:stCondLst>
                                        </p:cTn>
                                        <p:tgtEl>
                                          <p:spTgt spid="482536"/>
                                        </p:tgtEl>
                                      </p:cBhvr>
                                      <p:from x="100000" y="100000"/>
                                      <p:to x="80000" y="100000"/>
                                    </p:animScale>
                                    <p:anim by="(#ppt_h/3+#ppt_w*0.1)" calcmode="lin" valueType="num">
                                      <p:cBhvr additive="sum">
                                        <p:cTn id="245" dur="200" decel="100000" autoRev="1" fill="hold">
                                          <p:stCondLst>
                                            <p:cond delay="600"/>
                                          </p:stCondLst>
                                        </p:cTn>
                                        <p:tgtEl>
                                          <p:spTgt spid="482536"/>
                                        </p:tgtEl>
                                        <p:attrNameLst>
                                          <p:attrName>ppt_x</p:attrName>
                                        </p:attrNameLst>
                                      </p:cBhvr>
                                    </p:anim>
                                  </p:childTnLst>
                                </p:cTn>
                              </p:par>
                            </p:childTnLst>
                          </p:cTn>
                        </p:par>
                      </p:childTnLst>
                    </p:cTn>
                  </p:par>
                  <p:par>
                    <p:cTn id="246" fill="hold">
                      <p:stCondLst>
                        <p:cond delay="indefinite"/>
                      </p:stCondLst>
                      <p:childTnLst>
                        <p:par>
                          <p:cTn id="247" fill="hold">
                            <p:stCondLst>
                              <p:cond delay="0"/>
                            </p:stCondLst>
                            <p:childTnLst>
                              <p:par>
                                <p:cTn id="248" presetID="35" presetClass="entr" presetSubtype="0" fill="hold" grpId="0" nodeType="clickEffect">
                                  <p:stCondLst>
                                    <p:cond delay="0"/>
                                  </p:stCondLst>
                                  <p:childTnLst>
                                    <p:set>
                                      <p:cBhvr>
                                        <p:cTn id="249" dur="1" fill="hold">
                                          <p:stCondLst>
                                            <p:cond delay="0"/>
                                          </p:stCondLst>
                                        </p:cTn>
                                        <p:tgtEl>
                                          <p:spTgt spid="482542"/>
                                        </p:tgtEl>
                                        <p:attrNameLst>
                                          <p:attrName>style.visibility</p:attrName>
                                        </p:attrNameLst>
                                      </p:cBhvr>
                                      <p:to>
                                        <p:strVal val="visible"/>
                                      </p:to>
                                    </p:set>
                                    <p:animEffect transition="in" filter="fade">
                                      <p:cBhvr>
                                        <p:cTn id="250" dur="2000"/>
                                        <p:tgtEl>
                                          <p:spTgt spid="482542"/>
                                        </p:tgtEl>
                                      </p:cBhvr>
                                    </p:animEffect>
                                    <p:anim calcmode="lin" valueType="num">
                                      <p:cBhvr>
                                        <p:cTn id="251" dur="2000" fill="hold"/>
                                        <p:tgtEl>
                                          <p:spTgt spid="482542"/>
                                        </p:tgtEl>
                                        <p:attrNameLst>
                                          <p:attrName>style.rotation</p:attrName>
                                        </p:attrNameLst>
                                      </p:cBhvr>
                                      <p:tavLst>
                                        <p:tav tm="0">
                                          <p:val>
                                            <p:fltVal val="720"/>
                                          </p:val>
                                        </p:tav>
                                        <p:tav tm="100000">
                                          <p:val>
                                            <p:fltVal val="0"/>
                                          </p:val>
                                        </p:tav>
                                      </p:tavLst>
                                    </p:anim>
                                    <p:anim calcmode="lin" valueType="num">
                                      <p:cBhvr>
                                        <p:cTn id="252" dur="2000" fill="hold"/>
                                        <p:tgtEl>
                                          <p:spTgt spid="482542"/>
                                        </p:tgtEl>
                                        <p:attrNameLst>
                                          <p:attrName>ppt_h</p:attrName>
                                        </p:attrNameLst>
                                      </p:cBhvr>
                                      <p:tavLst>
                                        <p:tav tm="0">
                                          <p:val>
                                            <p:fltVal val="0"/>
                                          </p:val>
                                        </p:tav>
                                        <p:tav tm="100000">
                                          <p:val>
                                            <p:strVal val="#ppt_h"/>
                                          </p:val>
                                        </p:tav>
                                      </p:tavLst>
                                    </p:anim>
                                    <p:anim calcmode="lin" valueType="num">
                                      <p:cBhvr>
                                        <p:cTn id="253" dur="2000" fill="hold"/>
                                        <p:tgtEl>
                                          <p:spTgt spid="482542"/>
                                        </p:tgtEl>
                                        <p:attrNameLst>
                                          <p:attrName>ppt_w</p:attrName>
                                        </p:attrNameLst>
                                      </p:cBhvr>
                                      <p:tavLst>
                                        <p:tav tm="0">
                                          <p:val>
                                            <p:fltVal val="0"/>
                                          </p:val>
                                        </p:tav>
                                        <p:tav tm="100000">
                                          <p:val>
                                            <p:strVal val="#ppt_w"/>
                                          </p:val>
                                        </p:tav>
                                      </p:tavLst>
                                    </p:anim>
                                  </p:childTnLst>
                                </p:cTn>
                              </p:par>
                              <p:par>
                                <p:cTn id="254" presetID="35" presetClass="entr" presetSubtype="0" fill="hold" grpId="0" nodeType="withEffect">
                                  <p:stCondLst>
                                    <p:cond delay="0"/>
                                  </p:stCondLst>
                                  <p:childTnLst>
                                    <p:set>
                                      <p:cBhvr>
                                        <p:cTn id="255" dur="1" fill="hold">
                                          <p:stCondLst>
                                            <p:cond delay="0"/>
                                          </p:stCondLst>
                                        </p:cTn>
                                        <p:tgtEl>
                                          <p:spTgt spid="482541"/>
                                        </p:tgtEl>
                                        <p:attrNameLst>
                                          <p:attrName>style.visibility</p:attrName>
                                        </p:attrNameLst>
                                      </p:cBhvr>
                                      <p:to>
                                        <p:strVal val="visible"/>
                                      </p:to>
                                    </p:set>
                                    <p:animEffect transition="in" filter="fade">
                                      <p:cBhvr>
                                        <p:cTn id="256" dur="2000"/>
                                        <p:tgtEl>
                                          <p:spTgt spid="482541"/>
                                        </p:tgtEl>
                                      </p:cBhvr>
                                    </p:animEffect>
                                    <p:anim calcmode="lin" valueType="num">
                                      <p:cBhvr>
                                        <p:cTn id="257" dur="2000" fill="hold"/>
                                        <p:tgtEl>
                                          <p:spTgt spid="482541"/>
                                        </p:tgtEl>
                                        <p:attrNameLst>
                                          <p:attrName>style.rotation</p:attrName>
                                        </p:attrNameLst>
                                      </p:cBhvr>
                                      <p:tavLst>
                                        <p:tav tm="0">
                                          <p:val>
                                            <p:fltVal val="720"/>
                                          </p:val>
                                        </p:tav>
                                        <p:tav tm="100000">
                                          <p:val>
                                            <p:fltVal val="0"/>
                                          </p:val>
                                        </p:tav>
                                      </p:tavLst>
                                    </p:anim>
                                    <p:anim calcmode="lin" valueType="num">
                                      <p:cBhvr>
                                        <p:cTn id="258" dur="2000" fill="hold"/>
                                        <p:tgtEl>
                                          <p:spTgt spid="482541"/>
                                        </p:tgtEl>
                                        <p:attrNameLst>
                                          <p:attrName>ppt_h</p:attrName>
                                        </p:attrNameLst>
                                      </p:cBhvr>
                                      <p:tavLst>
                                        <p:tav tm="0">
                                          <p:val>
                                            <p:fltVal val="0"/>
                                          </p:val>
                                        </p:tav>
                                        <p:tav tm="100000">
                                          <p:val>
                                            <p:strVal val="#ppt_h"/>
                                          </p:val>
                                        </p:tav>
                                      </p:tavLst>
                                    </p:anim>
                                    <p:anim calcmode="lin" valueType="num">
                                      <p:cBhvr>
                                        <p:cTn id="259" dur="2000" fill="hold"/>
                                        <p:tgtEl>
                                          <p:spTgt spid="482541"/>
                                        </p:tgtEl>
                                        <p:attrNameLst>
                                          <p:attrName>ppt_w</p:attrName>
                                        </p:attrNameLst>
                                      </p:cBhvr>
                                      <p:tavLst>
                                        <p:tav tm="0">
                                          <p:val>
                                            <p:fltVal val="0"/>
                                          </p:val>
                                        </p:tav>
                                        <p:tav tm="100000">
                                          <p:val>
                                            <p:strVal val="#ppt_w"/>
                                          </p:val>
                                        </p:tav>
                                      </p:tavLst>
                                    </p:anim>
                                  </p:childTnLst>
                                </p:cTn>
                              </p:par>
                            </p:childTnLst>
                          </p:cTn>
                        </p:par>
                        <p:par>
                          <p:cTn id="260" fill="hold">
                            <p:stCondLst>
                              <p:cond delay="2000"/>
                            </p:stCondLst>
                            <p:childTnLst>
                              <p:par>
                                <p:cTn id="261" presetID="9" presetClass="entr" presetSubtype="0" fill="hold" grpId="0" nodeType="afterEffect">
                                  <p:stCondLst>
                                    <p:cond delay="0"/>
                                  </p:stCondLst>
                                  <p:childTnLst>
                                    <p:set>
                                      <p:cBhvr>
                                        <p:cTn id="262" dur="1" fill="hold">
                                          <p:stCondLst>
                                            <p:cond delay="0"/>
                                          </p:stCondLst>
                                        </p:cTn>
                                        <p:tgtEl>
                                          <p:spTgt spid="482543"/>
                                        </p:tgtEl>
                                        <p:attrNameLst>
                                          <p:attrName>style.visibility</p:attrName>
                                        </p:attrNameLst>
                                      </p:cBhvr>
                                      <p:to>
                                        <p:strVal val="visible"/>
                                      </p:to>
                                    </p:set>
                                    <p:animEffect transition="in" filter="dissolve">
                                      <p:cBhvr>
                                        <p:cTn id="263" dur="500"/>
                                        <p:tgtEl>
                                          <p:spTgt spid="482543"/>
                                        </p:tgtEl>
                                      </p:cBhvr>
                                    </p:animEffect>
                                  </p:childTnLst>
                                </p:cTn>
                              </p:par>
                              <p:par>
                                <p:cTn id="264" presetID="9" presetClass="entr" presetSubtype="0" fill="hold" grpId="0" nodeType="withEffect">
                                  <p:stCondLst>
                                    <p:cond delay="0"/>
                                  </p:stCondLst>
                                  <p:childTnLst>
                                    <p:set>
                                      <p:cBhvr>
                                        <p:cTn id="265" dur="1" fill="hold">
                                          <p:stCondLst>
                                            <p:cond delay="0"/>
                                          </p:stCondLst>
                                        </p:cTn>
                                        <p:tgtEl>
                                          <p:spTgt spid="143"/>
                                        </p:tgtEl>
                                        <p:attrNameLst>
                                          <p:attrName>style.visibility</p:attrName>
                                        </p:attrNameLst>
                                      </p:cBhvr>
                                      <p:to>
                                        <p:strVal val="visible"/>
                                      </p:to>
                                    </p:set>
                                    <p:animEffect transition="in" filter="dissolve">
                                      <p:cBhvr>
                                        <p:cTn id="266"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482543" grpId="0" animBg="1"/>
      <p:bldP spid="482306" grpId="0"/>
      <p:bldP spid="482536" grpId="0"/>
      <p:bldP spid="482541" grpId="0"/>
      <p:bldP spid="482542" grpId="0"/>
      <p:bldP spid="482544" grpId="0"/>
      <p:bldP spid="482545" grpId="0"/>
      <p:bldP spid="482546" grpId="0"/>
      <p:bldP spid="482547" grpId="0"/>
      <p:bldP spid="482548" grpId="0"/>
      <p:bldP spid="482549" grpId="0"/>
      <p:bldP spid="482550" grpId="0"/>
      <p:bldP spid="482551" grpId="0"/>
      <p:bldP spid="482552" grpId="0"/>
      <p:bldP spid="482553" grpId="0"/>
      <p:bldP spid="482554" grpId="0"/>
      <p:bldP spid="482556" grpId="0" animBg="1"/>
      <p:bldP spid="482558" grpId="0" animBg="1"/>
      <p:bldP spid="482559" grpId="0" animBg="1"/>
      <p:bldP spid="482560" grpId="0" animBg="1"/>
      <p:bldP spid="482561" grpId="0"/>
      <p:bldP spid="482562" grpId="0"/>
      <p:bldP spid="482563" grpId="0"/>
      <p:bldP spid="482564" grpId="0"/>
      <p:bldP spid="482565" grpId="0" animBg="1"/>
      <p:bldP spid="482566" grpId="0" animBg="1"/>
      <p:bldP spid="482567" grpId="0" animBg="1"/>
      <p:bldP spid="482569" grpId="0"/>
      <p:bldP spid="482570" grpId="0"/>
      <p:bldP spid="48257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06594" y="866389"/>
            <a:ext cx="9036385" cy="5693866"/>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lumMod val="85000"/>
                    <a:lumOff val="15000"/>
                  </a:srgbClr>
                </a:solidFill>
              </a:rPr>
              <a:t>1. In a </a:t>
            </a:r>
            <a:r>
              <a:rPr lang="en-US" u="sng" dirty="0" smtClean="0">
                <a:solidFill>
                  <a:srgbClr val="000000">
                    <a:lumMod val="85000"/>
                    <a:lumOff val="15000"/>
                  </a:srgbClr>
                </a:solidFill>
              </a:rPr>
              <a:t>series</a:t>
            </a:r>
            <a:r>
              <a:rPr lang="en-US" dirty="0" smtClean="0">
                <a:solidFill>
                  <a:srgbClr val="000000">
                    <a:lumMod val="85000"/>
                    <a:lumOff val="15000"/>
                  </a:srgbClr>
                </a:solidFill>
              </a:rPr>
              <a:t> circuit, the resistance elements are in a</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one-after-the-other configuration; the current has no</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choice but to go through one resistor, then another,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and so on. There is only one path for charge flow.</a:t>
            </a:r>
          </a:p>
          <a:p>
            <a:pPr marL="342900" indent="-342900" algn="l">
              <a:spcBef>
                <a:spcPct val="20000"/>
              </a:spcBef>
            </a:pPr>
            <a:r>
              <a:rPr lang="en-US" dirty="0" smtClean="0">
                <a:solidFill>
                  <a:srgbClr val="000000">
                    <a:lumMod val="85000"/>
                    <a:lumOff val="15000"/>
                  </a:srgbClr>
                </a:solidFill>
              </a:rPr>
              <a:t>2. The </a:t>
            </a:r>
            <a:r>
              <a:rPr lang="en-US" u="sng" dirty="0" smtClean="0">
                <a:solidFill>
                  <a:srgbClr val="000000">
                    <a:lumMod val="85000"/>
                    <a:lumOff val="15000"/>
                  </a:srgbClr>
                </a:solidFill>
              </a:rPr>
              <a:t>equivalent resistance</a:t>
            </a:r>
            <a:r>
              <a:rPr lang="en-US" dirty="0" smtClean="0">
                <a:solidFill>
                  <a:srgbClr val="000000">
                    <a:lumMod val="85000"/>
                    <a:lumOff val="15000"/>
                  </a:srgbClr>
                </a:solidFill>
              </a:rPr>
              <a:t> is the combined resistance</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of two or more resistors connected (somehow). For</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series circuits, the equivalent resistance is the sum</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of the individual resistances.</a:t>
            </a:r>
          </a:p>
          <a:p>
            <a:pPr marL="342900" indent="-342900" algn="l">
              <a:spcBef>
                <a:spcPct val="20000"/>
              </a:spcBef>
            </a:pPr>
            <a:r>
              <a:rPr lang="en-US" dirty="0" smtClean="0">
                <a:solidFill>
                  <a:srgbClr val="000000">
                    <a:lumMod val="85000"/>
                    <a:lumOff val="15000"/>
                  </a:srgbClr>
                </a:solidFill>
              </a:rPr>
              <a:t>3. Because there is only one path for charge flow, all</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circuit elements in series circuits have the same </a:t>
            </a:r>
          </a:p>
          <a:p>
            <a:pPr marL="342900" indent="-342900" algn="l">
              <a:spcBef>
                <a:spcPct val="20000"/>
              </a:spcBef>
            </a:pPr>
            <a:r>
              <a:rPr lang="en-US" dirty="0" smtClean="0">
                <a:solidFill>
                  <a:srgbClr val="000000">
                    <a:lumMod val="85000"/>
                    <a:lumOff val="15000"/>
                  </a:srgbClr>
                </a:solidFill>
              </a:rPr>
              <a:t>	current.</a:t>
            </a:r>
          </a:p>
        </p:txBody>
      </p:sp>
      <p:sp>
        <p:nvSpPr>
          <p:cNvPr id="7" name="Rectangle 6"/>
          <p:cNvSpPr>
            <a:spLocks noChangeArrowheads="1"/>
          </p:cNvSpPr>
          <p:nvPr/>
        </p:nvSpPr>
        <p:spPr bwMode="auto">
          <a:xfrm>
            <a:off x="1503219" y="183667"/>
            <a:ext cx="6086859" cy="523220"/>
          </a:xfrm>
          <a:prstGeom prst="rect">
            <a:avLst/>
          </a:prstGeom>
          <a:solidFill>
            <a:schemeClr val="tx1">
              <a:lumMod val="75000"/>
              <a:lumOff val="25000"/>
            </a:schemeClr>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Series Circuits</a:t>
            </a:r>
          </a:p>
        </p:txBody>
      </p:sp>
    </p:spTree>
    <p:extLst>
      <p:ext uri="{BB962C8B-B14F-4D97-AF65-F5344CB8AC3E}">
        <p14:creationId xmlns:p14="http://schemas.microsoft.com/office/powerpoint/2010/main" val="149555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5"/>
          <p:cNvSpPr>
            <a:spLocks noChangeArrowheads="1"/>
          </p:cNvSpPr>
          <p:nvPr/>
        </p:nvSpPr>
        <p:spPr bwMode="auto">
          <a:xfrm>
            <a:off x="4427538" y="5094288"/>
            <a:ext cx="4114800" cy="1390650"/>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65" name="Rectangle 5"/>
          <p:cNvSpPr>
            <a:spLocks noChangeArrowheads="1"/>
          </p:cNvSpPr>
          <p:nvPr/>
        </p:nvSpPr>
        <p:spPr bwMode="auto">
          <a:xfrm>
            <a:off x="4438650" y="928688"/>
            <a:ext cx="4068763" cy="1416050"/>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83333" name="Rectangle 5"/>
          <p:cNvSpPr>
            <a:spLocks noChangeArrowheads="1"/>
          </p:cNvSpPr>
          <p:nvPr/>
        </p:nvSpPr>
        <p:spPr bwMode="auto">
          <a:xfrm>
            <a:off x="4513263" y="1001713"/>
            <a:ext cx="3921125" cy="126047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18438" name="Rectangle 8"/>
          <p:cNvSpPr>
            <a:spLocks noChangeArrowheads="1"/>
          </p:cNvSpPr>
          <p:nvPr/>
        </p:nvSpPr>
        <p:spPr bwMode="auto">
          <a:xfrm>
            <a:off x="3017838" y="229262"/>
            <a:ext cx="2873375" cy="519113"/>
          </a:xfrm>
          <a:prstGeom prst="rect">
            <a:avLst/>
          </a:prstGeom>
          <a:noFill/>
          <a:ln w="15875" algn="ctr">
            <a:noFill/>
            <a:miter lim="800000"/>
            <a:headEnd/>
            <a:tailEnd/>
          </a:ln>
        </p:spPr>
        <p:txBody>
          <a:bodyPr wrap="none" anchor="ctr">
            <a:spAutoFit/>
          </a:bodyPr>
          <a:lstStyle/>
          <a:p>
            <a:pPr algn="l"/>
            <a:r>
              <a:rPr lang="en-US" b="1" dirty="0">
                <a:solidFill>
                  <a:srgbClr val="FF0000"/>
                </a:solidFill>
              </a:rPr>
              <a:t>Parallel Circuits</a:t>
            </a:r>
            <a:endParaRPr lang="en-US" dirty="0">
              <a:solidFill>
                <a:srgbClr val="FF0000"/>
              </a:solidFill>
            </a:endParaRPr>
          </a:p>
        </p:txBody>
      </p:sp>
      <p:sp>
        <p:nvSpPr>
          <p:cNvPr id="18439" name="Rectangle 9"/>
          <p:cNvSpPr>
            <a:spLocks noChangeArrowheads="1"/>
          </p:cNvSpPr>
          <p:nvPr/>
        </p:nvSpPr>
        <p:spPr bwMode="auto">
          <a:xfrm>
            <a:off x="811213" y="1195388"/>
            <a:ext cx="3371850" cy="519112"/>
          </a:xfrm>
          <a:prstGeom prst="rect">
            <a:avLst/>
          </a:prstGeom>
          <a:noFill/>
          <a:ln w="15875" algn="ctr">
            <a:noFill/>
            <a:miter lim="800000"/>
            <a:headEnd/>
            <a:tailEnd/>
          </a:ln>
        </p:spPr>
        <p:txBody>
          <a:bodyPr wrap="none" anchor="ctr">
            <a:spAutoFit/>
          </a:bodyPr>
          <a:lstStyle/>
          <a:p>
            <a:pPr algn="l"/>
            <a:r>
              <a:rPr lang="en-US">
                <a:solidFill>
                  <a:srgbClr val="FF0000"/>
                </a:solidFill>
              </a:rPr>
              <a:t>For parallel circuits: </a:t>
            </a:r>
          </a:p>
        </p:txBody>
      </p:sp>
      <p:graphicFrame>
        <p:nvGraphicFramePr>
          <p:cNvPr id="483338" name="Object 10"/>
          <p:cNvGraphicFramePr>
            <a:graphicFrameLocks noChangeAspect="1"/>
          </p:cNvGraphicFramePr>
          <p:nvPr/>
        </p:nvGraphicFramePr>
        <p:xfrm>
          <a:off x="4699000" y="1133475"/>
          <a:ext cx="3557588" cy="1050925"/>
        </p:xfrm>
        <a:graphic>
          <a:graphicData uri="http://schemas.openxmlformats.org/presentationml/2006/ole">
            <mc:AlternateContent xmlns:mc="http://schemas.openxmlformats.org/markup-compatibility/2006">
              <mc:Choice xmlns:v="urn:schemas-microsoft-com:vml" Requires="v">
                <p:oleObj spid="_x0000_s26653" name="Equation" r:id="rId3" imgW="3288960" imgH="965160" progId="Equation.3">
                  <p:embed/>
                </p:oleObj>
              </mc:Choice>
              <mc:Fallback>
                <p:oleObj name="Equation" r:id="rId3" imgW="3288960" imgH="965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1133475"/>
                        <a:ext cx="3557588"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440" name="Group 13"/>
          <p:cNvGrpSpPr>
            <a:grpSpLocks/>
          </p:cNvGrpSpPr>
          <p:nvPr/>
        </p:nvGrpSpPr>
        <p:grpSpPr bwMode="auto">
          <a:xfrm>
            <a:off x="2928938" y="3722688"/>
            <a:ext cx="161925" cy="471487"/>
            <a:chOff x="7200" y="2952"/>
            <a:chExt cx="180" cy="720"/>
          </a:xfrm>
        </p:grpSpPr>
        <p:sp>
          <p:nvSpPr>
            <p:cNvPr id="18495" name="Line 14"/>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96" name="Line 15"/>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97" name="Line 16"/>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98" name="Line 17"/>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18441" name="Line 18"/>
          <p:cNvSpPr>
            <a:spLocks noChangeShapeType="1"/>
          </p:cNvSpPr>
          <p:nvPr/>
        </p:nvSpPr>
        <p:spPr bwMode="auto">
          <a:xfrm>
            <a:off x="654050" y="3605213"/>
            <a:ext cx="0" cy="942975"/>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42" name="Line 19"/>
          <p:cNvSpPr>
            <a:spLocks noChangeShapeType="1"/>
          </p:cNvSpPr>
          <p:nvPr/>
        </p:nvSpPr>
        <p:spPr bwMode="auto">
          <a:xfrm>
            <a:off x="654050" y="2662238"/>
            <a:ext cx="0" cy="82550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43" name="Line 20"/>
          <p:cNvSpPr>
            <a:spLocks noChangeShapeType="1"/>
          </p:cNvSpPr>
          <p:nvPr/>
        </p:nvSpPr>
        <p:spPr bwMode="auto">
          <a:xfrm>
            <a:off x="2930525" y="2665413"/>
            <a:ext cx="0" cy="106045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44" name="Line 21"/>
          <p:cNvSpPr>
            <a:spLocks noChangeShapeType="1"/>
          </p:cNvSpPr>
          <p:nvPr/>
        </p:nvSpPr>
        <p:spPr bwMode="auto">
          <a:xfrm>
            <a:off x="328613" y="3487738"/>
            <a:ext cx="649287"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45" name="Line 22"/>
          <p:cNvSpPr>
            <a:spLocks noChangeShapeType="1"/>
          </p:cNvSpPr>
          <p:nvPr/>
        </p:nvSpPr>
        <p:spPr bwMode="auto">
          <a:xfrm>
            <a:off x="490538" y="3605213"/>
            <a:ext cx="325437"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46" name="Text Box 23"/>
          <p:cNvSpPr txBox="1">
            <a:spLocks noChangeArrowheads="1"/>
          </p:cNvSpPr>
          <p:nvPr/>
        </p:nvSpPr>
        <p:spPr bwMode="auto">
          <a:xfrm>
            <a:off x="1862138" y="3016250"/>
            <a:ext cx="654050" cy="471488"/>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1</a:t>
            </a:r>
            <a:endParaRPr lang="en-US" sz="2400">
              <a:solidFill>
                <a:srgbClr val="FF0000"/>
              </a:solidFill>
            </a:endParaRPr>
          </a:p>
        </p:txBody>
      </p:sp>
      <p:sp>
        <p:nvSpPr>
          <p:cNvPr id="18447" name="Text Box 24"/>
          <p:cNvSpPr txBox="1">
            <a:spLocks noChangeArrowheads="1"/>
          </p:cNvSpPr>
          <p:nvPr/>
        </p:nvSpPr>
        <p:spPr bwMode="auto">
          <a:xfrm>
            <a:off x="2378075" y="3636963"/>
            <a:ext cx="623888" cy="471487"/>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18448" name="Text Box 25"/>
          <p:cNvSpPr txBox="1">
            <a:spLocks noChangeArrowheads="1"/>
          </p:cNvSpPr>
          <p:nvPr/>
        </p:nvSpPr>
        <p:spPr bwMode="auto">
          <a:xfrm>
            <a:off x="873125" y="3313113"/>
            <a:ext cx="623888" cy="471487"/>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sp>
        <p:nvSpPr>
          <p:cNvPr id="18449" name="Line 26"/>
          <p:cNvSpPr>
            <a:spLocks noChangeShapeType="1"/>
          </p:cNvSpPr>
          <p:nvPr/>
        </p:nvSpPr>
        <p:spPr bwMode="auto">
          <a:xfrm>
            <a:off x="654050" y="2662238"/>
            <a:ext cx="113665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50" name="Line 27"/>
          <p:cNvSpPr>
            <a:spLocks noChangeShapeType="1"/>
          </p:cNvSpPr>
          <p:nvPr/>
        </p:nvSpPr>
        <p:spPr bwMode="auto">
          <a:xfrm>
            <a:off x="1790700" y="2662238"/>
            <a:ext cx="1138238"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51" name="Line 28"/>
          <p:cNvSpPr>
            <a:spLocks noChangeShapeType="1"/>
          </p:cNvSpPr>
          <p:nvPr/>
        </p:nvSpPr>
        <p:spPr bwMode="auto">
          <a:xfrm>
            <a:off x="654050" y="4548188"/>
            <a:ext cx="113665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52" name="Line 29"/>
          <p:cNvSpPr>
            <a:spLocks noChangeShapeType="1"/>
          </p:cNvSpPr>
          <p:nvPr/>
        </p:nvSpPr>
        <p:spPr bwMode="auto">
          <a:xfrm>
            <a:off x="1790700" y="4548188"/>
            <a:ext cx="1138238"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53" name="Line 30"/>
          <p:cNvSpPr>
            <a:spLocks noChangeShapeType="1"/>
          </p:cNvSpPr>
          <p:nvPr/>
        </p:nvSpPr>
        <p:spPr bwMode="auto">
          <a:xfrm>
            <a:off x="1790700" y="2662238"/>
            <a:ext cx="0" cy="354012"/>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18454" name="Group 31"/>
          <p:cNvGrpSpPr>
            <a:grpSpLocks/>
          </p:cNvGrpSpPr>
          <p:nvPr/>
        </p:nvGrpSpPr>
        <p:grpSpPr bwMode="auto">
          <a:xfrm>
            <a:off x="1790700" y="3016250"/>
            <a:ext cx="163513" cy="471488"/>
            <a:chOff x="7200" y="2952"/>
            <a:chExt cx="180" cy="720"/>
          </a:xfrm>
        </p:grpSpPr>
        <p:sp>
          <p:nvSpPr>
            <p:cNvPr id="18491" name="Line 32"/>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92" name="Line 33"/>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93" name="Line 34"/>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94" name="Line 35"/>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18455" name="Line 36"/>
          <p:cNvSpPr>
            <a:spLocks noChangeShapeType="1"/>
          </p:cNvSpPr>
          <p:nvPr/>
        </p:nvSpPr>
        <p:spPr bwMode="auto">
          <a:xfrm>
            <a:off x="2928938" y="4194175"/>
            <a:ext cx="0" cy="354013"/>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56" name="Line 37"/>
          <p:cNvSpPr>
            <a:spLocks noChangeShapeType="1"/>
          </p:cNvSpPr>
          <p:nvPr/>
        </p:nvSpPr>
        <p:spPr bwMode="auto">
          <a:xfrm>
            <a:off x="1790700" y="3487738"/>
            <a:ext cx="0" cy="1060450"/>
          </a:xfrm>
          <a:prstGeom prst="line">
            <a:avLst/>
          </a:prstGeom>
          <a:noFill/>
          <a:ln w="22225">
            <a:solidFill>
              <a:srgbClr val="FF0000"/>
            </a:solidFill>
            <a:round/>
            <a:headEnd/>
            <a:tailEnd/>
          </a:ln>
        </p:spPr>
        <p:txBody>
          <a:bodyPr/>
          <a:lstStyle/>
          <a:p>
            <a:endParaRPr lang="en-US">
              <a:solidFill>
                <a:srgbClr val="000000"/>
              </a:solidFill>
            </a:endParaRPr>
          </a:p>
        </p:txBody>
      </p:sp>
      <p:sp>
        <p:nvSpPr>
          <p:cNvPr id="18457" name="Rectangle 41"/>
          <p:cNvSpPr>
            <a:spLocks noChangeArrowheads="1"/>
          </p:cNvSpPr>
          <p:nvPr/>
        </p:nvSpPr>
        <p:spPr bwMode="auto">
          <a:xfrm>
            <a:off x="7329488" y="4194175"/>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3</a:t>
            </a:r>
          </a:p>
        </p:txBody>
      </p:sp>
      <p:sp>
        <p:nvSpPr>
          <p:cNvPr id="18458" name="Rectangle 42"/>
          <p:cNvSpPr>
            <a:spLocks noChangeArrowheads="1"/>
          </p:cNvSpPr>
          <p:nvPr/>
        </p:nvSpPr>
        <p:spPr bwMode="auto">
          <a:xfrm>
            <a:off x="4476750" y="4194175"/>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18459" name="Rectangle 43"/>
          <p:cNvSpPr>
            <a:spLocks noChangeArrowheads="1"/>
          </p:cNvSpPr>
          <p:nvPr/>
        </p:nvSpPr>
        <p:spPr bwMode="auto">
          <a:xfrm>
            <a:off x="3468688" y="415131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2</a:t>
            </a:r>
            <a:endParaRPr lang="en-US">
              <a:solidFill>
                <a:srgbClr val="FF0000"/>
              </a:solidFill>
              <a:ea typeface="Times New Roman" pitchFamily="18" charset="0"/>
              <a:cs typeface="Arial" pitchFamily="34" charset="0"/>
            </a:endParaRPr>
          </a:p>
        </p:txBody>
      </p:sp>
      <p:sp>
        <p:nvSpPr>
          <p:cNvPr id="18460" name="Rectangle 45"/>
          <p:cNvSpPr>
            <a:spLocks noChangeArrowheads="1"/>
          </p:cNvSpPr>
          <p:nvPr/>
        </p:nvSpPr>
        <p:spPr bwMode="auto">
          <a:xfrm>
            <a:off x="7329488" y="3676650"/>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6</a:t>
            </a:r>
          </a:p>
        </p:txBody>
      </p:sp>
      <p:sp>
        <p:nvSpPr>
          <p:cNvPr id="18461" name="Rectangle 47"/>
          <p:cNvSpPr>
            <a:spLocks noChangeArrowheads="1"/>
          </p:cNvSpPr>
          <p:nvPr/>
        </p:nvSpPr>
        <p:spPr bwMode="auto">
          <a:xfrm>
            <a:off x="3468688" y="3648075"/>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1</a:t>
            </a:r>
            <a:endParaRPr lang="en-US">
              <a:solidFill>
                <a:srgbClr val="FF0000"/>
              </a:solidFill>
              <a:ea typeface="Times New Roman" pitchFamily="18" charset="0"/>
              <a:cs typeface="Arial" pitchFamily="34" charset="0"/>
            </a:endParaRPr>
          </a:p>
        </p:txBody>
      </p:sp>
      <p:sp>
        <p:nvSpPr>
          <p:cNvPr id="18462" name="Rectangle 48"/>
          <p:cNvSpPr>
            <a:spLocks noChangeArrowheads="1"/>
          </p:cNvSpPr>
          <p:nvPr/>
        </p:nvSpPr>
        <p:spPr bwMode="auto">
          <a:xfrm>
            <a:off x="7351713" y="3159125"/>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18463" name="Rectangle 50"/>
          <p:cNvSpPr>
            <a:spLocks noChangeArrowheads="1"/>
          </p:cNvSpPr>
          <p:nvPr/>
        </p:nvSpPr>
        <p:spPr bwMode="auto">
          <a:xfrm>
            <a:off x="4476750" y="3159125"/>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12</a:t>
            </a:r>
            <a:endParaRPr lang="en-US">
              <a:solidFill>
                <a:srgbClr val="FF0000"/>
              </a:solidFill>
              <a:ea typeface="Times New Roman" pitchFamily="18" charset="0"/>
              <a:cs typeface="Arial" pitchFamily="34" charset="0"/>
            </a:endParaRPr>
          </a:p>
        </p:txBody>
      </p:sp>
      <p:sp>
        <p:nvSpPr>
          <p:cNvPr id="18464" name="Rectangle 51"/>
          <p:cNvSpPr>
            <a:spLocks noChangeArrowheads="1"/>
          </p:cNvSpPr>
          <p:nvPr/>
        </p:nvSpPr>
        <p:spPr bwMode="auto">
          <a:xfrm>
            <a:off x="3468688" y="3159125"/>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Batt.</a:t>
            </a:r>
            <a:endParaRPr lang="en-US">
              <a:solidFill>
                <a:srgbClr val="FF0000"/>
              </a:solidFill>
              <a:ea typeface="Times New Roman" pitchFamily="18" charset="0"/>
              <a:cs typeface="Arial" pitchFamily="34" charset="0"/>
            </a:endParaRPr>
          </a:p>
        </p:txBody>
      </p:sp>
      <p:sp>
        <p:nvSpPr>
          <p:cNvPr id="18465" name="Rectangle 52"/>
          <p:cNvSpPr>
            <a:spLocks noChangeArrowheads="1"/>
          </p:cNvSpPr>
          <p:nvPr/>
        </p:nvSpPr>
        <p:spPr bwMode="auto">
          <a:xfrm>
            <a:off x="7351713" y="2641600"/>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 (</a:t>
            </a:r>
            <a:r>
              <a:rPr lang="en-US" b="1">
                <a:solidFill>
                  <a:srgbClr val="FF0000"/>
                </a:solidFill>
                <a:latin typeface="Symbol" pitchFamily="18" charset="2"/>
                <a:ea typeface="Times New Roman" pitchFamily="18" charset="0"/>
                <a:cs typeface="Arial" pitchFamily="34" charset="0"/>
              </a:rPr>
              <a:t>W</a:t>
            </a:r>
            <a:r>
              <a:rPr lang="en-US" b="1">
                <a:solidFill>
                  <a:srgbClr val="FF0000"/>
                </a:solidFill>
                <a:ea typeface="Times New Roman" pitchFamily="18" charset="0"/>
                <a:cs typeface="Arial" pitchFamily="34" charset="0"/>
              </a:rPr>
              <a:t>)</a:t>
            </a:r>
            <a:endParaRPr lang="en-US">
              <a:solidFill>
                <a:srgbClr val="FF0000"/>
              </a:solidFill>
              <a:ea typeface="Times New Roman" pitchFamily="18" charset="0"/>
              <a:cs typeface="Arial" pitchFamily="34" charset="0"/>
            </a:endParaRPr>
          </a:p>
        </p:txBody>
      </p:sp>
      <p:sp>
        <p:nvSpPr>
          <p:cNvPr id="18466" name="Rectangle 53"/>
          <p:cNvSpPr>
            <a:spLocks noChangeArrowheads="1"/>
          </p:cNvSpPr>
          <p:nvPr/>
        </p:nvSpPr>
        <p:spPr bwMode="auto">
          <a:xfrm>
            <a:off x="5915025" y="2641600"/>
            <a:ext cx="1436688" cy="517525"/>
          </a:xfrm>
          <a:prstGeom prst="rect">
            <a:avLst/>
          </a:prstGeom>
          <a:noFill/>
          <a:ln w="15875" algn="ctr">
            <a:noFill/>
            <a:miter lim="800000"/>
            <a:headEnd/>
            <a:tailEnd/>
          </a:ln>
        </p:spPr>
        <p:txBody>
          <a:bodyPr anchor="ctr"/>
          <a:lstStyle/>
          <a:p>
            <a:r>
              <a:rPr lang="en-US" b="1" dirty="0">
                <a:solidFill>
                  <a:srgbClr val="FF0000"/>
                </a:solidFill>
                <a:latin typeface="Times New Roman" pitchFamily="18" charset="0"/>
                <a:cs typeface="Times New Roman" pitchFamily="18" charset="0"/>
              </a:rPr>
              <a:t>I </a:t>
            </a:r>
            <a:r>
              <a:rPr lang="en-US" b="1" dirty="0">
                <a:solidFill>
                  <a:srgbClr val="FF0000"/>
                </a:solidFill>
                <a:latin typeface="Arial"/>
                <a:cs typeface="Times New Roman" pitchFamily="18" charset="0"/>
              </a:rPr>
              <a:t>(A)</a:t>
            </a:r>
            <a:endParaRPr lang="en-US" dirty="0">
              <a:solidFill>
                <a:srgbClr val="FF0000"/>
              </a:solidFill>
              <a:latin typeface="Arial"/>
            </a:endParaRPr>
          </a:p>
        </p:txBody>
      </p:sp>
      <p:sp>
        <p:nvSpPr>
          <p:cNvPr id="18467" name="Rectangle 54"/>
          <p:cNvSpPr>
            <a:spLocks noChangeArrowheads="1"/>
          </p:cNvSpPr>
          <p:nvPr/>
        </p:nvSpPr>
        <p:spPr bwMode="auto">
          <a:xfrm>
            <a:off x="4476750" y="2641600"/>
            <a:ext cx="14382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pitchFamily="34" charset="0"/>
              </a:rPr>
              <a:t>D</a:t>
            </a:r>
            <a:r>
              <a:rPr lang="en-US" b="1">
                <a:solidFill>
                  <a:srgbClr val="FF0000"/>
                </a:solidFill>
                <a:ea typeface="Times New Roman" pitchFamily="18" charset="0"/>
                <a:cs typeface="Arial" pitchFamily="34" charset="0"/>
              </a:rPr>
              <a:t>V (V)</a:t>
            </a:r>
            <a:endParaRPr lang="en-US">
              <a:solidFill>
                <a:srgbClr val="FF0000"/>
              </a:solidFill>
              <a:ea typeface="Times New Roman" pitchFamily="18" charset="0"/>
              <a:cs typeface="Arial" pitchFamily="34" charset="0"/>
            </a:endParaRPr>
          </a:p>
        </p:txBody>
      </p:sp>
      <p:sp>
        <p:nvSpPr>
          <p:cNvPr id="18468" name="Rectangle 55"/>
          <p:cNvSpPr>
            <a:spLocks noChangeArrowheads="1"/>
          </p:cNvSpPr>
          <p:nvPr/>
        </p:nvSpPr>
        <p:spPr bwMode="auto">
          <a:xfrm>
            <a:off x="3468688" y="2641600"/>
            <a:ext cx="1008062"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18469" name="Line 56"/>
          <p:cNvSpPr>
            <a:spLocks noChangeShapeType="1"/>
          </p:cNvSpPr>
          <p:nvPr/>
        </p:nvSpPr>
        <p:spPr bwMode="auto">
          <a:xfrm>
            <a:off x="8789988" y="2641600"/>
            <a:ext cx="0" cy="2065338"/>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18470" name="Line 57"/>
          <p:cNvSpPr>
            <a:spLocks noChangeShapeType="1"/>
          </p:cNvSpPr>
          <p:nvPr/>
        </p:nvSpPr>
        <p:spPr bwMode="auto">
          <a:xfrm>
            <a:off x="4476750" y="2641600"/>
            <a:ext cx="4313238"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18471" name="Line 58"/>
          <p:cNvSpPr>
            <a:spLocks noChangeShapeType="1"/>
          </p:cNvSpPr>
          <p:nvPr/>
        </p:nvSpPr>
        <p:spPr bwMode="auto">
          <a:xfrm>
            <a:off x="3468688" y="3159125"/>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18472" name="Line 59"/>
          <p:cNvSpPr>
            <a:spLocks noChangeShapeType="1"/>
          </p:cNvSpPr>
          <p:nvPr/>
        </p:nvSpPr>
        <p:spPr bwMode="auto">
          <a:xfrm>
            <a:off x="3468688" y="3159125"/>
            <a:ext cx="0" cy="1547813"/>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18473" name="Line 60"/>
          <p:cNvSpPr>
            <a:spLocks noChangeShapeType="1"/>
          </p:cNvSpPr>
          <p:nvPr/>
        </p:nvSpPr>
        <p:spPr bwMode="auto">
          <a:xfrm>
            <a:off x="4476750" y="2641600"/>
            <a:ext cx="0" cy="2066925"/>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18474" name="Line 61"/>
          <p:cNvSpPr>
            <a:spLocks noChangeShapeType="1"/>
          </p:cNvSpPr>
          <p:nvPr/>
        </p:nvSpPr>
        <p:spPr bwMode="auto">
          <a:xfrm>
            <a:off x="5915025" y="2641600"/>
            <a:ext cx="0" cy="2065338"/>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18475" name="Line 62"/>
          <p:cNvSpPr>
            <a:spLocks noChangeShapeType="1"/>
          </p:cNvSpPr>
          <p:nvPr/>
        </p:nvSpPr>
        <p:spPr bwMode="auto">
          <a:xfrm>
            <a:off x="7351713" y="2641600"/>
            <a:ext cx="0" cy="2065338"/>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18476" name="Line 63"/>
          <p:cNvSpPr>
            <a:spLocks noChangeShapeType="1"/>
          </p:cNvSpPr>
          <p:nvPr/>
        </p:nvSpPr>
        <p:spPr bwMode="auto">
          <a:xfrm>
            <a:off x="3468688" y="3676650"/>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18477" name="Line 64"/>
          <p:cNvSpPr>
            <a:spLocks noChangeShapeType="1"/>
          </p:cNvSpPr>
          <p:nvPr/>
        </p:nvSpPr>
        <p:spPr bwMode="auto">
          <a:xfrm>
            <a:off x="3468688" y="4194175"/>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18478" name="Line 65"/>
          <p:cNvSpPr>
            <a:spLocks noChangeShapeType="1"/>
          </p:cNvSpPr>
          <p:nvPr/>
        </p:nvSpPr>
        <p:spPr bwMode="auto">
          <a:xfrm>
            <a:off x="3468688" y="4711700"/>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483419" name="Text Box 91"/>
          <p:cNvSpPr txBox="1">
            <a:spLocks noChangeArrowheads="1"/>
          </p:cNvSpPr>
          <p:nvPr/>
        </p:nvSpPr>
        <p:spPr bwMode="auto">
          <a:xfrm>
            <a:off x="4862513" y="3684588"/>
            <a:ext cx="581025" cy="519112"/>
          </a:xfrm>
          <a:prstGeom prst="rect">
            <a:avLst/>
          </a:prstGeom>
          <a:noFill/>
          <a:ln w="9525">
            <a:noFill/>
            <a:miter lim="800000"/>
            <a:headEnd/>
            <a:tailEnd/>
          </a:ln>
        </p:spPr>
        <p:txBody>
          <a:bodyPr wrap="none">
            <a:spAutoFit/>
          </a:bodyPr>
          <a:lstStyle/>
          <a:p>
            <a:r>
              <a:rPr lang="en-US">
                <a:solidFill>
                  <a:srgbClr val="000000"/>
                </a:solidFill>
              </a:rPr>
              <a:t>12</a:t>
            </a:r>
          </a:p>
        </p:txBody>
      </p:sp>
      <p:sp>
        <p:nvSpPr>
          <p:cNvPr id="483420" name="Text Box 92"/>
          <p:cNvSpPr txBox="1">
            <a:spLocks noChangeArrowheads="1"/>
          </p:cNvSpPr>
          <p:nvPr/>
        </p:nvSpPr>
        <p:spPr bwMode="auto">
          <a:xfrm>
            <a:off x="4862513" y="4192588"/>
            <a:ext cx="581025" cy="519112"/>
          </a:xfrm>
          <a:prstGeom prst="rect">
            <a:avLst/>
          </a:prstGeom>
          <a:noFill/>
          <a:ln w="9525">
            <a:noFill/>
            <a:miter lim="800000"/>
            <a:headEnd/>
            <a:tailEnd/>
          </a:ln>
        </p:spPr>
        <p:txBody>
          <a:bodyPr wrap="none">
            <a:spAutoFit/>
          </a:bodyPr>
          <a:lstStyle/>
          <a:p>
            <a:r>
              <a:rPr lang="en-US">
                <a:solidFill>
                  <a:srgbClr val="000000"/>
                </a:solidFill>
              </a:rPr>
              <a:t>12</a:t>
            </a:r>
          </a:p>
        </p:txBody>
      </p:sp>
      <p:sp>
        <p:nvSpPr>
          <p:cNvPr id="483421" name="Text Box 93"/>
          <p:cNvSpPr txBox="1">
            <a:spLocks noChangeArrowheads="1"/>
          </p:cNvSpPr>
          <p:nvPr/>
        </p:nvSpPr>
        <p:spPr bwMode="auto">
          <a:xfrm>
            <a:off x="6440488" y="3698875"/>
            <a:ext cx="382587" cy="519113"/>
          </a:xfrm>
          <a:prstGeom prst="rect">
            <a:avLst/>
          </a:prstGeom>
          <a:noFill/>
          <a:ln w="9525">
            <a:noFill/>
            <a:miter lim="800000"/>
            <a:headEnd/>
            <a:tailEnd/>
          </a:ln>
        </p:spPr>
        <p:txBody>
          <a:bodyPr wrap="none">
            <a:spAutoFit/>
          </a:bodyPr>
          <a:lstStyle/>
          <a:p>
            <a:r>
              <a:rPr lang="en-US">
                <a:solidFill>
                  <a:srgbClr val="000000"/>
                </a:solidFill>
              </a:rPr>
              <a:t>2</a:t>
            </a:r>
          </a:p>
        </p:txBody>
      </p:sp>
      <p:sp>
        <p:nvSpPr>
          <p:cNvPr id="483422" name="Text Box 94"/>
          <p:cNvSpPr txBox="1">
            <a:spLocks noChangeArrowheads="1"/>
          </p:cNvSpPr>
          <p:nvPr/>
        </p:nvSpPr>
        <p:spPr bwMode="auto">
          <a:xfrm>
            <a:off x="6440488" y="4192588"/>
            <a:ext cx="382587" cy="519112"/>
          </a:xfrm>
          <a:prstGeom prst="rect">
            <a:avLst/>
          </a:prstGeom>
          <a:noFill/>
          <a:ln w="9525">
            <a:noFill/>
            <a:miter lim="800000"/>
            <a:headEnd/>
            <a:tailEnd/>
          </a:ln>
        </p:spPr>
        <p:txBody>
          <a:bodyPr wrap="none">
            <a:spAutoFit/>
          </a:bodyPr>
          <a:lstStyle/>
          <a:p>
            <a:r>
              <a:rPr lang="en-US">
                <a:solidFill>
                  <a:srgbClr val="000000"/>
                </a:solidFill>
              </a:rPr>
              <a:t>4</a:t>
            </a:r>
          </a:p>
        </p:txBody>
      </p:sp>
      <p:sp>
        <p:nvSpPr>
          <p:cNvPr id="483423" name="Text Box 95"/>
          <p:cNvSpPr txBox="1">
            <a:spLocks noChangeArrowheads="1"/>
          </p:cNvSpPr>
          <p:nvPr/>
        </p:nvSpPr>
        <p:spPr bwMode="auto">
          <a:xfrm>
            <a:off x="6440488" y="3162300"/>
            <a:ext cx="382587" cy="519113"/>
          </a:xfrm>
          <a:prstGeom prst="rect">
            <a:avLst/>
          </a:prstGeom>
          <a:noFill/>
          <a:ln w="9525">
            <a:noFill/>
            <a:miter lim="800000"/>
            <a:headEnd/>
            <a:tailEnd/>
          </a:ln>
        </p:spPr>
        <p:txBody>
          <a:bodyPr wrap="none">
            <a:spAutoFit/>
          </a:bodyPr>
          <a:lstStyle/>
          <a:p>
            <a:r>
              <a:rPr lang="en-US">
                <a:solidFill>
                  <a:srgbClr val="000000"/>
                </a:solidFill>
              </a:rPr>
              <a:t>6</a:t>
            </a:r>
          </a:p>
        </p:txBody>
      </p:sp>
      <p:sp>
        <p:nvSpPr>
          <p:cNvPr id="483424" name="Text Box 96"/>
          <p:cNvSpPr txBox="1">
            <a:spLocks noChangeArrowheads="1"/>
          </p:cNvSpPr>
          <p:nvPr/>
        </p:nvSpPr>
        <p:spPr bwMode="auto">
          <a:xfrm>
            <a:off x="7834313" y="3162300"/>
            <a:ext cx="382587" cy="519113"/>
          </a:xfrm>
          <a:prstGeom prst="rect">
            <a:avLst/>
          </a:prstGeom>
          <a:noFill/>
          <a:ln w="9525">
            <a:noFill/>
            <a:miter lim="800000"/>
            <a:headEnd/>
            <a:tailEnd/>
          </a:ln>
        </p:spPr>
        <p:txBody>
          <a:bodyPr wrap="none">
            <a:spAutoFit/>
          </a:bodyPr>
          <a:lstStyle/>
          <a:p>
            <a:r>
              <a:rPr lang="en-US">
                <a:solidFill>
                  <a:srgbClr val="000000"/>
                </a:solidFill>
              </a:rPr>
              <a:t>2</a:t>
            </a:r>
          </a:p>
        </p:txBody>
      </p:sp>
      <p:sp>
        <p:nvSpPr>
          <p:cNvPr id="483425" name="Text Box 97"/>
          <p:cNvSpPr txBox="1">
            <a:spLocks noChangeArrowheads="1"/>
          </p:cNvSpPr>
          <p:nvPr/>
        </p:nvSpPr>
        <p:spPr bwMode="auto">
          <a:xfrm>
            <a:off x="1392238" y="2263775"/>
            <a:ext cx="874712" cy="396875"/>
          </a:xfrm>
          <a:prstGeom prst="rect">
            <a:avLst/>
          </a:prstGeom>
          <a:noFill/>
          <a:ln w="9525">
            <a:noFill/>
            <a:miter lim="800000"/>
            <a:headEnd/>
            <a:tailEnd/>
          </a:ln>
        </p:spPr>
        <p:txBody>
          <a:bodyPr wrap="none">
            <a:spAutoFit/>
          </a:bodyPr>
          <a:lstStyle/>
          <a:p>
            <a:pPr algn="l"/>
            <a:r>
              <a:rPr lang="en-US" sz="2000">
                <a:solidFill>
                  <a:srgbClr val="000000"/>
                </a:solidFill>
              </a:rPr>
              <a:t>“12 V”</a:t>
            </a:r>
          </a:p>
        </p:txBody>
      </p:sp>
      <p:sp>
        <p:nvSpPr>
          <p:cNvPr id="483426" name="Text Box 98"/>
          <p:cNvSpPr txBox="1">
            <a:spLocks noChangeArrowheads="1"/>
          </p:cNvSpPr>
          <p:nvPr/>
        </p:nvSpPr>
        <p:spPr bwMode="auto">
          <a:xfrm>
            <a:off x="1392238" y="4529138"/>
            <a:ext cx="733425" cy="396875"/>
          </a:xfrm>
          <a:prstGeom prst="rect">
            <a:avLst/>
          </a:prstGeom>
          <a:noFill/>
          <a:ln w="9525">
            <a:noFill/>
            <a:miter lim="800000"/>
            <a:headEnd/>
            <a:tailEnd/>
          </a:ln>
        </p:spPr>
        <p:txBody>
          <a:bodyPr wrap="none">
            <a:spAutoFit/>
          </a:bodyPr>
          <a:lstStyle/>
          <a:p>
            <a:pPr algn="l"/>
            <a:r>
              <a:rPr lang="en-US" sz="2000">
                <a:solidFill>
                  <a:srgbClr val="000000"/>
                </a:solidFill>
              </a:rPr>
              <a:t>“0 V”</a:t>
            </a:r>
          </a:p>
        </p:txBody>
      </p:sp>
      <p:sp>
        <p:nvSpPr>
          <p:cNvPr id="483427" name="Rectangle 99"/>
          <p:cNvSpPr>
            <a:spLocks noChangeArrowheads="1"/>
          </p:cNvSpPr>
          <p:nvPr/>
        </p:nvSpPr>
        <p:spPr bwMode="auto">
          <a:xfrm>
            <a:off x="423863" y="5473700"/>
            <a:ext cx="4043362" cy="519113"/>
          </a:xfrm>
          <a:prstGeom prst="rect">
            <a:avLst/>
          </a:prstGeom>
          <a:noFill/>
          <a:ln w="15875" algn="ctr">
            <a:noFill/>
            <a:miter lim="800000"/>
            <a:headEnd/>
            <a:tailEnd/>
          </a:ln>
        </p:spPr>
        <p:txBody>
          <a:bodyPr wrap="none" anchor="ctr">
            <a:spAutoFit/>
          </a:bodyPr>
          <a:lstStyle/>
          <a:p>
            <a:pPr algn="l"/>
            <a:r>
              <a:rPr lang="en-US">
                <a:solidFill>
                  <a:srgbClr val="FF0000"/>
                </a:solidFill>
              </a:rPr>
              <a:t>Also for parallel circuits: </a:t>
            </a:r>
          </a:p>
        </p:txBody>
      </p:sp>
      <p:sp>
        <p:nvSpPr>
          <p:cNvPr id="483429" name="Rectangle 101"/>
          <p:cNvSpPr>
            <a:spLocks noChangeArrowheads="1"/>
          </p:cNvSpPr>
          <p:nvPr/>
        </p:nvSpPr>
        <p:spPr bwMode="auto">
          <a:xfrm>
            <a:off x="4498975" y="5173663"/>
            <a:ext cx="3963988" cy="1227137"/>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83430" name="Text Box 102"/>
          <p:cNvSpPr txBox="1">
            <a:spLocks noChangeArrowheads="1"/>
          </p:cNvSpPr>
          <p:nvPr/>
        </p:nvSpPr>
        <p:spPr bwMode="auto">
          <a:xfrm>
            <a:off x="4611688" y="5799138"/>
            <a:ext cx="3789362" cy="519112"/>
          </a:xfrm>
          <a:prstGeom prst="rect">
            <a:avLst/>
          </a:prstGeom>
          <a:noFill/>
          <a:ln w="9525">
            <a:noFill/>
            <a:miter lim="800000"/>
            <a:headEnd/>
            <a:tailEnd/>
          </a:ln>
        </p:spPr>
        <p:txBody>
          <a:bodyPr wrap="none">
            <a:spAutoFit/>
          </a:bodyPr>
          <a:lstStyle/>
          <a:p>
            <a:pPr algn="l"/>
            <a:r>
              <a:rPr lang="en-US">
                <a:solidFill>
                  <a:srgbClr val="000000"/>
                </a:solidFill>
                <a:latin typeface="Symbol" pitchFamily="18" charset="2"/>
              </a:rPr>
              <a:t>D</a:t>
            </a:r>
            <a:r>
              <a:rPr lang="en-US">
                <a:solidFill>
                  <a:srgbClr val="000000"/>
                </a:solidFill>
              </a:rPr>
              <a:t>V</a:t>
            </a:r>
            <a:r>
              <a:rPr lang="en-US" baseline="-25000">
                <a:solidFill>
                  <a:srgbClr val="000000"/>
                </a:solidFill>
              </a:rPr>
              <a:t>batt</a:t>
            </a:r>
            <a:r>
              <a:rPr lang="en-US">
                <a:solidFill>
                  <a:srgbClr val="000000"/>
                </a:solidFill>
              </a:rPr>
              <a:t> = </a:t>
            </a:r>
            <a:r>
              <a:rPr lang="en-US">
                <a:solidFill>
                  <a:srgbClr val="000000"/>
                </a:solidFill>
                <a:latin typeface="Symbol" pitchFamily="18" charset="2"/>
              </a:rPr>
              <a:t>D</a:t>
            </a:r>
            <a:r>
              <a:rPr lang="en-US">
                <a:solidFill>
                  <a:srgbClr val="000000"/>
                </a:solidFill>
              </a:rPr>
              <a:t>V</a:t>
            </a:r>
            <a:r>
              <a:rPr lang="en-US" baseline="-25000">
                <a:solidFill>
                  <a:srgbClr val="000000"/>
                </a:solidFill>
              </a:rPr>
              <a:t>1</a:t>
            </a:r>
            <a:r>
              <a:rPr lang="en-US">
                <a:solidFill>
                  <a:srgbClr val="000000"/>
                </a:solidFill>
              </a:rPr>
              <a:t> = </a:t>
            </a:r>
            <a:r>
              <a:rPr lang="en-US">
                <a:solidFill>
                  <a:srgbClr val="000000"/>
                </a:solidFill>
                <a:latin typeface="Symbol" pitchFamily="18" charset="2"/>
              </a:rPr>
              <a:t>D</a:t>
            </a:r>
            <a:r>
              <a:rPr lang="en-US">
                <a:solidFill>
                  <a:srgbClr val="000000"/>
                </a:solidFill>
              </a:rPr>
              <a:t>V</a:t>
            </a:r>
            <a:r>
              <a:rPr lang="en-US" baseline="-25000">
                <a:solidFill>
                  <a:srgbClr val="000000"/>
                </a:solidFill>
              </a:rPr>
              <a:t>2</a:t>
            </a:r>
            <a:r>
              <a:rPr lang="en-US">
                <a:solidFill>
                  <a:srgbClr val="000000"/>
                </a:solidFill>
              </a:rPr>
              <a:t> = …</a:t>
            </a:r>
          </a:p>
        </p:txBody>
      </p:sp>
      <p:sp>
        <p:nvSpPr>
          <p:cNvPr id="483431" name="Text Box 103"/>
          <p:cNvSpPr txBox="1">
            <a:spLocks noChangeArrowheads="1"/>
          </p:cNvSpPr>
          <p:nvPr/>
        </p:nvSpPr>
        <p:spPr bwMode="auto">
          <a:xfrm>
            <a:off x="5426075" y="5260975"/>
            <a:ext cx="2381250" cy="519113"/>
          </a:xfrm>
          <a:prstGeom prst="rect">
            <a:avLst/>
          </a:prstGeom>
          <a:noFill/>
          <a:ln w="9525">
            <a:noFill/>
            <a:miter lim="800000"/>
            <a:headEnd/>
            <a:tailEnd/>
          </a:ln>
        </p:spPr>
        <p:txBody>
          <a:bodyPr wrap="none">
            <a:spAutoFit/>
          </a:bodyPr>
          <a:lstStyle/>
          <a:p>
            <a:pPr algn="l"/>
            <a:r>
              <a:rPr lang="en-US">
                <a:solidFill>
                  <a:srgbClr val="000000"/>
                </a:solidFill>
                <a:latin typeface="Times New Roman" pitchFamily="18" charset="0"/>
              </a:rPr>
              <a:t>I</a:t>
            </a:r>
            <a:r>
              <a:rPr lang="en-US">
                <a:solidFill>
                  <a:srgbClr val="000000"/>
                </a:solidFill>
              </a:rPr>
              <a:t> = </a:t>
            </a:r>
            <a:r>
              <a:rPr lang="en-US">
                <a:solidFill>
                  <a:srgbClr val="000000"/>
                </a:solidFill>
                <a:latin typeface="Times New Roman" pitchFamily="18" charset="0"/>
              </a:rPr>
              <a:t>I</a:t>
            </a:r>
            <a:r>
              <a:rPr lang="en-US" baseline="-25000">
                <a:solidFill>
                  <a:srgbClr val="000000"/>
                </a:solidFill>
              </a:rPr>
              <a:t>1</a:t>
            </a:r>
            <a:r>
              <a:rPr lang="en-US">
                <a:solidFill>
                  <a:srgbClr val="000000"/>
                </a:solidFill>
              </a:rPr>
              <a:t> + </a:t>
            </a:r>
            <a:r>
              <a:rPr lang="en-US">
                <a:solidFill>
                  <a:srgbClr val="000000"/>
                </a:solidFill>
                <a:latin typeface="Times New Roman" pitchFamily="18" charset="0"/>
              </a:rPr>
              <a:t>I</a:t>
            </a:r>
            <a:r>
              <a:rPr lang="en-US" baseline="-25000">
                <a:solidFill>
                  <a:srgbClr val="000000"/>
                </a:solidFill>
              </a:rPr>
              <a:t>2</a:t>
            </a:r>
            <a:r>
              <a:rPr lang="en-US">
                <a:solidFill>
                  <a:srgbClr val="000000"/>
                </a:solidFill>
              </a:rPr>
              <a:t> + …</a:t>
            </a:r>
          </a:p>
        </p:txBody>
      </p:sp>
    </p:spTree>
    <p:extLst>
      <p:ext uri="{BB962C8B-B14F-4D97-AF65-F5344CB8AC3E}">
        <p14:creationId xmlns:p14="http://schemas.microsoft.com/office/powerpoint/2010/main" val="3868982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83338"/>
                                        </p:tgtEl>
                                        <p:attrNameLst>
                                          <p:attrName>style.visibility</p:attrName>
                                        </p:attrNameLst>
                                      </p:cBhvr>
                                      <p:to>
                                        <p:strVal val="visible"/>
                                      </p:to>
                                    </p:set>
                                    <p:animEffect transition="in" filter="fade">
                                      <p:cBhvr>
                                        <p:cTn id="7" dur="2000"/>
                                        <p:tgtEl>
                                          <p:spTgt spid="483338"/>
                                        </p:tgtEl>
                                      </p:cBhvr>
                                    </p:animEffect>
                                    <p:anim calcmode="lin" valueType="num">
                                      <p:cBhvr>
                                        <p:cTn id="8" dur="2000" fill="hold"/>
                                        <p:tgtEl>
                                          <p:spTgt spid="483338"/>
                                        </p:tgtEl>
                                        <p:attrNameLst>
                                          <p:attrName>style.rotation</p:attrName>
                                        </p:attrNameLst>
                                      </p:cBhvr>
                                      <p:tavLst>
                                        <p:tav tm="0">
                                          <p:val>
                                            <p:fltVal val="720"/>
                                          </p:val>
                                        </p:tav>
                                        <p:tav tm="100000">
                                          <p:val>
                                            <p:fltVal val="0"/>
                                          </p:val>
                                        </p:tav>
                                      </p:tavLst>
                                    </p:anim>
                                    <p:anim calcmode="lin" valueType="num">
                                      <p:cBhvr>
                                        <p:cTn id="9" dur="2000" fill="hold"/>
                                        <p:tgtEl>
                                          <p:spTgt spid="483338"/>
                                        </p:tgtEl>
                                        <p:attrNameLst>
                                          <p:attrName>ppt_h</p:attrName>
                                        </p:attrNameLst>
                                      </p:cBhvr>
                                      <p:tavLst>
                                        <p:tav tm="0">
                                          <p:val>
                                            <p:fltVal val="0"/>
                                          </p:val>
                                        </p:tav>
                                        <p:tav tm="100000">
                                          <p:val>
                                            <p:strVal val="#ppt_h"/>
                                          </p:val>
                                        </p:tav>
                                      </p:tavLst>
                                    </p:anim>
                                    <p:anim calcmode="lin" valueType="num">
                                      <p:cBhvr>
                                        <p:cTn id="10" dur="2000" fill="hold"/>
                                        <p:tgtEl>
                                          <p:spTgt spid="48333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483333"/>
                                        </p:tgtEl>
                                        <p:attrNameLst>
                                          <p:attrName>style.visibility</p:attrName>
                                        </p:attrNameLst>
                                      </p:cBhvr>
                                      <p:to>
                                        <p:strVal val="visible"/>
                                      </p:to>
                                    </p:set>
                                    <p:animEffect transition="in" filter="dissolve">
                                      <p:cBhvr>
                                        <p:cTn id="14" dur="500"/>
                                        <p:tgtEl>
                                          <p:spTgt spid="483333"/>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dissolv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483424"/>
                                        </p:tgtEl>
                                        <p:attrNameLst>
                                          <p:attrName>style.visibility</p:attrName>
                                        </p:attrNameLst>
                                      </p:cBhvr>
                                      <p:to>
                                        <p:strVal val="visible"/>
                                      </p:to>
                                    </p:set>
                                    <p:set>
                                      <p:cBhvr>
                                        <p:cTn id="22" dur="455" fill="hold">
                                          <p:stCondLst>
                                            <p:cond delay="0"/>
                                          </p:stCondLst>
                                        </p:cTn>
                                        <p:tgtEl>
                                          <p:spTgt spid="483424"/>
                                        </p:tgtEl>
                                        <p:attrNameLst>
                                          <p:attrName>style.rotation</p:attrName>
                                        </p:attrNameLst>
                                      </p:cBhvr>
                                      <p:to>
                                        <p:strVal val="-45.0"/>
                                      </p:to>
                                    </p:set>
                                    <p:anim calcmode="lin" valueType="num">
                                      <p:cBhvr>
                                        <p:cTn id="23" dur="455" fill="hold">
                                          <p:stCondLst>
                                            <p:cond delay="455"/>
                                          </p:stCondLst>
                                        </p:cTn>
                                        <p:tgtEl>
                                          <p:spTgt spid="483424"/>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483424"/>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483424"/>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483424"/>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0" nodeType="clickEffect">
                                  <p:stCondLst>
                                    <p:cond delay="0"/>
                                  </p:stCondLst>
                                  <p:iterate type="lt">
                                    <p:tmPct val="50000"/>
                                  </p:iterate>
                                  <p:childTnLst>
                                    <p:set>
                                      <p:cBhvr>
                                        <p:cTn id="30" dur="1" fill="hold">
                                          <p:stCondLst>
                                            <p:cond delay="0"/>
                                          </p:stCondLst>
                                        </p:cTn>
                                        <p:tgtEl>
                                          <p:spTgt spid="483423"/>
                                        </p:tgtEl>
                                        <p:attrNameLst>
                                          <p:attrName>style.visibility</p:attrName>
                                        </p:attrNameLst>
                                      </p:cBhvr>
                                      <p:to>
                                        <p:strVal val="visible"/>
                                      </p:to>
                                    </p:set>
                                    <p:set>
                                      <p:cBhvr>
                                        <p:cTn id="31" dur="455" fill="hold">
                                          <p:stCondLst>
                                            <p:cond delay="0"/>
                                          </p:stCondLst>
                                        </p:cTn>
                                        <p:tgtEl>
                                          <p:spTgt spid="483423"/>
                                        </p:tgtEl>
                                        <p:attrNameLst>
                                          <p:attrName>style.rotation</p:attrName>
                                        </p:attrNameLst>
                                      </p:cBhvr>
                                      <p:to>
                                        <p:strVal val="-45.0"/>
                                      </p:to>
                                    </p:set>
                                    <p:anim calcmode="lin" valueType="num">
                                      <p:cBhvr>
                                        <p:cTn id="32" dur="455" fill="hold">
                                          <p:stCondLst>
                                            <p:cond delay="455"/>
                                          </p:stCondLst>
                                        </p:cTn>
                                        <p:tgtEl>
                                          <p:spTgt spid="483423"/>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483423"/>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483423"/>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483423"/>
                                        </p:tgtEl>
                                        <p:attrNameLst>
                                          <p:attrName>ppt_y</p:attrName>
                                        </p:attrNameLst>
                                      </p:cBhvr>
                                      <p:tavLst>
                                        <p:tav tm="0">
                                          <p:val>
                                            <p:strVal val="#ppt_y-(0.354*#ppt_w-0.172*#ppt_h)"/>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483425"/>
                                        </p:tgtEl>
                                        <p:attrNameLst>
                                          <p:attrName>style.visibility</p:attrName>
                                        </p:attrNameLst>
                                      </p:cBhvr>
                                      <p:to>
                                        <p:strVal val="visible"/>
                                      </p:to>
                                    </p:set>
                                    <p:animEffect transition="in" filter="fade">
                                      <p:cBhvr>
                                        <p:cTn id="40" dur="770" decel="100000"/>
                                        <p:tgtEl>
                                          <p:spTgt spid="483425"/>
                                        </p:tgtEl>
                                      </p:cBhvr>
                                    </p:animEffect>
                                    <p:animScale>
                                      <p:cBhvr>
                                        <p:cTn id="41" dur="770" decel="100000"/>
                                        <p:tgtEl>
                                          <p:spTgt spid="483425"/>
                                        </p:tgtEl>
                                      </p:cBhvr>
                                      <p:from x="10000" y="10000"/>
                                      <p:to x="200000" y="450000"/>
                                    </p:animScale>
                                    <p:animScale>
                                      <p:cBhvr>
                                        <p:cTn id="42" dur="1230" accel="100000" fill="hold">
                                          <p:stCondLst>
                                            <p:cond delay="770"/>
                                          </p:stCondLst>
                                        </p:cTn>
                                        <p:tgtEl>
                                          <p:spTgt spid="483425"/>
                                        </p:tgtEl>
                                      </p:cBhvr>
                                      <p:from x="200000" y="450000"/>
                                      <p:to x="100000" y="100000"/>
                                    </p:animScale>
                                    <p:set>
                                      <p:cBhvr>
                                        <p:cTn id="43" dur="770" fill="hold"/>
                                        <p:tgtEl>
                                          <p:spTgt spid="483425"/>
                                        </p:tgtEl>
                                        <p:attrNameLst>
                                          <p:attrName>ppt_x</p:attrName>
                                        </p:attrNameLst>
                                      </p:cBhvr>
                                      <p:to>
                                        <p:strVal val="(0.5)"/>
                                      </p:to>
                                    </p:set>
                                    <p:anim from="(0.5)" to="(#ppt_x)" calcmode="lin" valueType="num">
                                      <p:cBhvr>
                                        <p:cTn id="44" dur="1230" accel="100000" fill="hold">
                                          <p:stCondLst>
                                            <p:cond delay="770"/>
                                          </p:stCondLst>
                                        </p:cTn>
                                        <p:tgtEl>
                                          <p:spTgt spid="483425"/>
                                        </p:tgtEl>
                                        <p:attrNameLst>
                                          <p:attrName>ppt_x</p:attrName>
                                        </p:attrNameLst>
                                      </p:cBhvr>
                                    </p:anim>
                                    <p:set>
                                      <p:cBhvr>
                                        <p:cTn id="45" dur="770" fill="hold"/>
                                        <p:tgtEl>
                                          <p:spTgt spid="483425"/>
                                        </p:tgtEl>
                                        <p:attrNameLst>
                                          <p:attrName>ppt_y</p:attrName>
                                        </p:attrNameLst>
                                      </p:cBhvr>
                                      <p:to>
                                        <p:strVal val="(#ppt_y+0.4)"/>
                                      </p:to>
                                    </p:set>
                                    <p:anim from="(#ppt_y+0.4)" to="(#ppt_y)" calcmode="lin" valueType="num">
                                      <p:cBhvr>
                                        <p:cTn id="46" dur="1230" accel="100000" fill="hold">
                                          <p:stCondLst>
                                            <p:cond delay="770"/>
                                          </p:stCondLst>
                                        </p:cTn>
                                        <p:tgtEl>
                                          <p:spTgt spid="483425"/>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483426"/>
                                        </p:tgtEl>
                                        <p:attrNameLst>
                                          <p:attrName>style.visibility</p:attrName>
                                        </p:attrNameLst>
                                      </p:cBhvr>
                                      <p:to>
                                        <p:strVal val="visible"/>
                                      </p:to>
                                    </p:set>
                                    <p:animEffect transition="in" filter="fade">
                                      <p:cBhvr>
                                        <p:cTn id="51" dur="770" decel="100000"/>
                                        <p:tgtEl>
                                          <p:spTgt spid="483426"/>
                                        </p:tgtEl>
                                      </p:cBhvr>
                                    </p:animEffect>
                                    <p:animScale>
                                      <p:cBhvr>
                                        <p:cTn id="52" dur="770" decel="100000"/>
                                        <p:tgtEl>
                                          <p:spTgt spid="483426"/>
                                        </p:tgtEl>
                                      </p:cBhvr>
                                      <p:from x="10000" y="10000"/>
                                      <p:to x="200000" y="450000"/>
                                    </p:animScale>
                                    <p:animScale>
                                      <p:cBhvr>
                                        <p:cTn id="53" dur="1230" accel="100000" fill="hold">
                                          <p:stCondLst>
                                            <p:cond delay="770"/>
                                          </p:stCondLst>
                                        </p:cTn>
                                        <p:tgtEl>
                                          <p:spTgt spid="483426"/>
                                        </p:tgtEl>
                                      </p:cBhvr>
                                      <p:from x="200000" y="450000"/>
                                      <p:to x="100000" y="100000"/>
                                    </p:animScale>
                                    <p:set>
                                      <p:cBhvr>
                                        <p:cTn id="54" dur="770" fill="hold"/>
                                        <p:tgtEl>
                                          <p:spTgt spid="483426"/>
                                        </p:tgtEl>
                                        <p:attrNameLst>
                                          <p:attrName>ppt_x</p:attrName>
                                        </p:attrNameLst>
                                      </p:cBhvr>
                                      <p:to>
                                        <p:strVal val="(0.5)"/>
                                      </p:to>
                                    </p:set>
                                    <p:anim from="(0.5)" to="(#ppt_x)" calcmode="lin" valueType="num">
                                      <p:cBhvr>
                                        <p:cTn id="55" dur="1230" accel="100000" fill="hold">
                                          <p:stCondLst>
                                            <p:cond delay="770"/>
                                          </p:stCondLst>
                                        </p:cTn>
                                        <p:tgtEl>
                                          <p:spTgt spid="483426"/>
                                        </p:tgtEl>
                                        <p:attrNameLst>
                                          <p:attrName>ppt_x</p:attrName>
                                        </p:attrNameLst>
                                      </p:cBhvr>
                                    </p:anim>
                                    <p:set>
                                      <p:cBhvr>
                                        <p:cTn id="56" dur="770" fill="hold"/>
                                        <p:tgtEl>
                                          <p:spTgt spid="483426"/>
                                        </p:tgtEl>
                                        <p:attrNameLst>
                                          <p:attrName>ppt_y</p:attrName>
                                        </p:attrNameLst>
                                      </p:cBhvr>
                                      <p:to>
                                        <p:strVal val="(#ppt_y+0.4)"/>
                                      </p:to>
                                    </p:set>
                                    <p:anim from="(#ppt_y+0.4)" to="(#ppt_y)" calcmode="lin" valueType="num">
                                      <p:cBhvr>
                                        <p:cTn id="57" dur="1230" accel="100000" fill="hold">
                                          <p:stCondLst>
                                            <p:cond delay="770"/>
                                          </p:stCondLst>
                                        </p:cTn>
                                        <p:tgtEl>
                                          <p:spTgt spid="483426"/>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38" presetClass="entr" presetSubtype="0" accel="50000" fill="hold" grpId="0" nodeType="clickEffect">
                                  <p:stCondLst>
                                    <p:cond delay="0"/>
                                  </p:stCondLst>
                                  <p:iterate type="lt">
                                    <p:tmPct val="50000"/>
                                  </p:iterate>
                                  <p:childTnLst>
                                    <p:set>
                                      <p:cBhvr>
                                        <p:cTn id="61" dur="1" fill="hold">
                                          <p:stCondLst>
                                            <p:cond delay="0"/>
                                          </p:stCondLst>
                                        </p:cTn>
                                        <p:tgtEl>
                                          <p:spTgt spid="483419"/>
                                        </p:tgtEl>
                                        <p:attrNameLst>
                                          <p:attrName>style.visibility</p:attrName>
                                        </p:attrNameLst>
                                      </p:cBhvr>
                                      <p:to>
                                        <p:strVal val="visible"/>
                                      </p:to>
                                    </p:set>
                                    <p:set>
                                      <p:cBhvr>
                                        <p:cTn id="62" dur="455" fill="hold">
                                          <p:stCondLst>
                                            <p:cond delay="0"/>
                                          </p:stCondLst>
                                        </p:cTn>
                                        <p:tgtEl>
                                          <p:spTgt spid="483419"/>
                                        </p:tgtEl>
                                        <p:attrNameLst>
                                          <p:attrName>style.rotation</p:attrName>
                                        </p:attrNameLst>
                                      </p:cBhvr>
                                      <p:to>
                                        <p:strVal val="-45.0"/>
                                      </p:to>
                                    </p:set>
                                    <p:anim calcmode="lin" valueType="num">
                                      <p:cBhvr>
                                        <p:cTn id="63" dur="455" fill="hold">
                                          <p:stCondLst>
                                            <p:cond delay="455"/>
                                          </p:stCondLst>
                                        </p:cTn>
                                        <p:tgtEl>
                                          <p:spTgt spid="483419"/>
                                        </p:tgtEl>
                                        <p:attrNameLst>
                                          <p:attrName>style.rotation</p:attrName>
                                        </p:attrNameLst>
                                      </p:cBhvr>
                                      <p:tavLst>
                                        <p:tav tm="0">
                                          <p:val>
                                            <p:fltVal val="-45"/>
                                          </p:val>
                                        </p:tav>
                                        <p:tav tm="69900">
                                          <p:val>
                                            <p:fltVal val="45"/>
                                          </p:val>
                                        </p:tav>
                                        <p:tav tm="100000">
                                          <p:val>
                                            <p:fltVal val="0"/>
                                          </p:val>
                                        </p:tav>
                                      </p:tavLst>
                                    </p:anim>
                                    <p:anim calcmode="lin" valueType="num">
                                      <p:cBhvr>
                                        <p:cTn id="64" dur="455" fill="hold">
                                          <p:stCondLst>
                                            <p:cond delay="0"/>
                                          </p:stCondLst>
                                        </p:cTn>
                                        <p:tgtEl>
                                          <p:spTgt spid="483419"/>
                                        </p:tgtEl>
                                        <p:attrNameLst>
                                          <p:attrName>ppt_y</p:attrName>
                                        </p:attrNameLst>
                                      </p:cBhvr>
                                      <p:tavLst>
                                        <p:tav tm="0">
                                          <p:val>
                                            <p:strVal val="#ppt_y-1"/>
                                          </p:val>
                                        </p:tav>
                                        <p:tav tm="100000">
                                          <p:val>
                                            <p:strVal val="#ppt_y-(0.354*#ppt_w-0.172*#ppt_h)"/>
                                          </p:val>
                                        </p:tav>
                                      </p:tavLst>
                                    </p:anim>
                                    <p:anim calcmode="lin" valueType="num">
                                      <p:cBhvr>
                                        <p:cTn id="65" dur="156" decel="50000" autoRev="1" fill="hold">
                                          <p:stCondLst>
                                            <p:cond delay="455"/>
                                          </p:stCondLst>
                                        </p:cTn>
                                        <p:tgtEl>
                                          <p:spTgt spid="483419"/>
                                        </p:tgtEl>
                                        <p:attrNameLst>
                                          <p:attrName>ppt_y</p:attrName>
                                        </p:attrNameLst>
                                      </p:cBhvr>
                                      <p:tavLst>
                                        <p:tav tm="0">
                                          <p:val>
                                            <p:strVal val="#ppt_y-(0.354*#ppt_w-0.172*#ppt_h)"/>
                                          </p:val>
                                        </p:tav>
                                        <p:tav tm="100000">
                                          <p:val>
                                            <p:strVal val="#ppt_y-(0.354*#ppt_w-0.172*#ppt_h)-#ppt_h/2"/>
                                          </p:val>
                                        </p:tav>
                                      </p:tavLst>
                                    </p:anim>
                                    <p:anim calcmode="lin" valueType="num">
                                      <p:cBhvr>
                                        <p:cTn id="66" dur="136" fill="hold">
                                          <p:stCondLst>
                                            <p:cond delay="864"/>
                                          </p:stCondLst>
                                        </p:cTn>
                                        <p:tgtEl>
                                          <p:spTgt spid="483419"/>
                                        </p:tgtEl>
                                        <p:attrNameLst>
                                          <p:attrName>ppt_y</p:attrName>
                                        </p:attrNameLst>
                                      </p:cBhvr>
                                      <p:tavLst>
                                        <p:tav tm="0">
                                          <p:val>
                                            <p:strVal val="#ppt_y-(0.354*#ppt_w-0.172*#ppt_h)"/>
                                          </p:val>
                                        </p:tav>
                                        <p:tav tm="100000">
                                          <p:val>
                                            <p:strVal val="#ppt_y"/>
                                          </p:val>
                                        </p:tav>
                                      </p:tavLst>
                                    </p:anim>
                                  </p:childTnLst>
                                </p:cTn>
                              </p:par>
                              <p:par>
                                <p:cTn id="67" presetID="38" presetClass="entr" presetSubtype="0" accel="50000" fill="hold" grpId="0" nodeType="withEffect">
                                  <p:stCondLst>
                                    <p:cond delay="0"/>
                                  </p:stCondLst>
                                  <p:iterate type="lt">
                                    <p:tmPct val="50000"/>
                                  </p:iterate>
                                  <p:childTnLst>
                                    <p:set>
                                      <p:cBhvr>
                                        <p:cTn id="68" dur="1" fill="hold">
                                          <p:stCondLst>
                                            <p:cond delay="0"/>
                                          </p:stCondLst>
                                        </p:cTn>
                                        <p:tgtEl>
                                          <p:spTgt spid="483420"/>
                                        </p:tgtEl>
                                        <p:attrNameLst>
                                          <p:attrName>style.visibility</p:attrName>
                                        </p:attrNameLst>
                                      </p:cBhvr>
                                      <p:to>
                                        <p:strVal val="visible"/>
                                      </p:to>
                                    </p:set>
                                    <p:set>
                                      <p:cBhvr>
                                        <p:cTn id="69" dur="455" fill="hold">
                                          <p:stCondLst>
                                            <p:cond delay="0"/>
                                          </p:stCondLst>
                                        </p:cTn>
                                        <p:tgtEl>
                                          <p:spTgt spid="483420"/>
                                        </p:tgtEl>
                                        <p:attrNameLst>
                                          <p:attrName>style.rotation</p:attrName>
                                        </p:attrNameLst>
                                      </p:cBhvr>
                                      <p:to>
                                        <p:strVal val="-45.0"/>
                                      </p:to>
                                    </p:set>
                                    <p:anim calcmode="lin" valueType="num">
                                      <p:cBhvr>
                                        <p:cTn id="70" dur="455" fill="hold">
                                          <p:stCondLst>
                                            <p:cond delay="455"/>
                                          </p:stCondLst>
                                        </p:cTn>
                                        <p:tgtEl>
                                          <p:spTgt spid="483420"/>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483420"/>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483420"/>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483420"/>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8" presetClass="entr" presetSubtype="0" accel="50000" fill="hold" grpId="0" nodeType="clickEffect">
                                  <p:stCondLst>
                                    <p:cond delay="0"/>
                                  </p:stCondLst>
                                  <p:iterate type="lt">
                                    <p:tmPct val="50000"/>
                                  </p:iterate>
                                  <p:childTnLst>
                                    <p:set>
                                      <p:cBhvr>
                                        <p:cTn id="77" dur="1" fill="hold">
                                          <p:stCondLst>
                                            <p:cond delay="0"/>
                                          </p:stCondLst>
                                        </p:cTn>
                                        <p:tgtEl>
                                          <p:spTgt spid="483421"/>
                                        </p:tgtEl>
                                        <p:attrNameLst>
                                          <p:attrName>style.visibility</p:attrName>
                                        </p:attrNameLst>
                                      </p:cBhvr>
                                      <p:to>
                                        <p:strVal val="visible"/>
                                      </p:to>
                                    </p:set>
                                    <p:set>
                                      <p:cBhvr>
                                        <p:cTn id="78" dur="455" fill="hold">
                                          <p:stCondLst>
                                            <p:cond delay="0"/>
                                          </p:stCondLst>
                                        </p:cTn>
                                        <p:tgtEl>
                                          <p:spTgt spid="483421"/>
                                        </p:tgtEl>
                                        <p:attrNameLst>
                                          <p:attrName>style.rotation</p:attrName>
                                        </p:attrNameLst>
                                      </p:cBhvr>
                                      <p:to>
                                        <p:strVal val="-45.0"/>
                                      </p:to>
                                    </p:set>
                                    <p:anim calcmode="lin" valueType="num">
                                      <p:cBhvr>
                                        <p:cTn id="79" dur="455" fill="hold">
                                          <p:stCondLst>
                                            <p:cond delay="455"/>
                                          </p:stCondLst>
                                        </p:cTn>
                                        <p:tgtEl>
                                          <p:spTgt spid="483421"/>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483421"/>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483421"/>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483421"/>
                                        </p:tgtEl>
                                        <p:attrNameLst>
                                          <p:attrName>ppt_y</p:attrName>
                                        </p:attrNameLst>
                                      </p:cBhvr>
                                      <p:tavLst>
                                        <p:tav tm="0">
                                          <p:val>
                                            <p:strVal val="#ppt_y-(0.354*#ppt_w-0.172*#ppt_h)"/>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8" presetClass="entr" presetSubtype="0" accel="50000" fill="hold" grpId="0" nodeType="clickEffect">
                                  <p:stCondLst>
                                    <p:cond delay="0"/>
                                  </p:stCondLst>
                                  <p:iterate type="lt">
                                    <p:tmPct val="50000"/>
                                  </p:iterate>
                                  <p:childTnLst>
                                    <p:set>
                                      <p:cBhvr>
                                        <p:cTn id="86" dur="1" fill="hold">
                                          <p:stCondLst>
                                            <p:cond delay="0"/>
                                          </p:stCondLst>
                                        </p:cTn>
                                        <p:tgtEl>
                                          <p:spTgt spid="483422"/>
                                        </p:tgtEl>
                                        <p:attrNameLst>
                                          <p:attrName>style.visibility</p:attrName>
                                        </p:attrNameLst>
                                      </p:cBhvr>
                                      <p:to>
                                        <p:strVal val="visible"/>
                                      </p:to>
                                    </p:set>
                                    <p:set>
                                      <p:cBhvr>
                                        <p:cTn id="87" dur="455" fill="hold">
                                          <p:stCondLst>
                                            <p:cond delay="0"/>
                                          </p:stCondLst>
                                        </p:cTn>
                                        <p:tgtEl>
                                          <p:spTgt spid="483422"/>
                                        </p:tgtEl>
                                        <p:attrNameLst>
                                          <p:attrName>style.rotation</p:attrName>
                                        </p:attrNameLst>
                                      </p:cBhvr>
                                      <p:to>
                                        <p:strVal val="-45.0"/>
                                      </p:to>
                                    </p:set>
                                    <p:anim calcmode="lin" valueType="num">
                                      <p:cBhvr>
                                        <p:cTn id="88" dur="455" fill="hold">
                                          <p:stCondLst>
                                            <p:cond delay="455"/>
                                          </p:stCondLst>
                                        </p:cTn>
                                        <p:tgtEl>
                                          <p:spTgt spid="483422"/>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483422"/>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483422"/>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483422"/>
                                        </p:tgtEl>
                                        <p:attrNameLst>
                                          <p:attrName>ppt_y</p:attrName>
                                        </p:attrNameLst>
                                      </p:cBhvr>
                                      <p:tavLst>
                                        <p:tav tm="0">
                                          <p:val>
                                            <p:strVal val="#ppt_y-(0.354*#ppt_w-0.172*#ppt_h)"/>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4" presetClass="entr" presetSubtype="0" fill="hold" grpId="0" nodeType="clickEffect">
                                  <p:stCondLst>
                                    <p:cond delay="0"/>
                                  </p:stCondLst>
                                  <p:childTnLst>
                                    <p:set>
                                      <p:cBhvr>
                                        <p:cTn id="95" dur="1" fill="hold">
                                          <p:stCondLst>
                                            <p:cond delay="0"/>
                                          </p:stCondLst>
                                        </p:cTn>
                                        <p:tgtEl>
                                          <p:spTgt spid="483427"/>
                                        </p:tgtEl>
                                        <p:attrNameLst>
                                          <p:attrName>style.visibility</p:attrName>
                                        </p:attrNameLst>
                                      </p:cBhvr>
                                      <p:to>
                                        <p:strVal val="visible"/>
                                      </p:to>
                                    </p:set>
                                    <p:anim from="(-#ppt_w/2)" to="(#ppt_x)" calcmode="lin" valueType="num">
                                      <p:cBhvr>
                                        <p:cTn id="96" dur="600" fill="hold">
                                          <p:stCondLst>
                                            <p:cond delay="0"/>
                                          </p:stCondLst>
                                        </p:cTn>
                                        <p:tgtEl>
                                          <p:spTgt spid="483427"/>
                                        </p:tgtEl>
                                        <p:attrNameLst>
                                          <p:attrName>ppt_x</p:attrName>
                                        </p:attrNameLst>
                                      </p:cBhvr>
                                    </p:anim>
                                    <p:anim from="0" to="-1.0" calcmode="lin" valueType="num">
                                      <p:cBhvr>
                                        <p:cTn id="97" dur="200" decel="50000" autoRev="1" fill="hold">
                                          <p:stCondLst>
                                            <p:cond delay="600"/>
                                          </p:stCondLst>
                                        </p:cTn>
                                        <p:tgtEl>
                                          <p:spTgt spid="483427"/>
                                        </p:tgtEl>
                                        <p:attrNameLst>
                                          <p:attrName>xshear</p:attrName>
                                        </p:attrNameLst>
                                      </p:cBhvr>
                                    </p:anim>
                                    <p:animScale>
                                      <p:cBhvr>
                                        <p:cTn id="98" dur="200" decel="100000" autoRev="1" fill="hold">
                                          <p:stCondLst>
                                            <p:cond delay="600"/>
                                          </p:stCondLst>
                                        </p:cTn>
                                        <p:tgtEl>
                                          <p:spTgt spid="483427"/>
                                        </p:tgtEl>
                                      </p:cBhvr>
                                      <p:from x="100000" y="100000"/>
                                      <p:to x="80000" y="100000"/>
                                    </p:animScale>
                                    <p:anim by="(#ppt_h/3+#ppt_w*0.1)" calcmode="lin" valueType="num">
                                      <p:cBhvr additive="sum">
                                        <p:cTn id="99" dur="200" decel="100000" autoRev="1" fill="hold">
                                          <p:stCondLst>
                                            <p:cond delay="600"/>
                                          </p:stCondLst>
                                        </p:cTn>
                                        <p:tgtEl>
                                          <p:spTgt spid="483427"/>
                                        </p:tgtEl>
                                        <p:attrNameLst>
                                          <p:attrName>ppt_x</p:attrName>
                                        </p:attrNameLst>
                                      </p:cBhvr>
                                    </p:anim>
                                  </p:childTnLst>
                                </p:cTn>
                              </p:par>
                            </p:childTnLst>
                          </p:cTn>
                        </p:par>
                      </p:childTnLst>
                    </p:cTn>
                  </p:par>
                  <p:par>
                    <p:cTn id="100" fill="hold">
                      <p:stCondLst>
                        <p:cond delay="indefinite"/>
                      </p:stCondLst>
                      <p:childTnLst>
                        <p:par>
                          <p:cTn id="101" fill="hold">
                            <p:stCondLst>
                              <p:cond delay="0"/>
                            </p:stCondLst>
                            <p:childTnLst>
                              <p:par>
                                <p:cTn id="102" presetID="35" presetClass="entr" presetSubtype="0" fill="hold" grpId="0" nodeType="clickEffect">
                                  <p:stCondLst>
                                    <p:cond delay="0"/>
                                  </p:stCondLst>
                                  <p:childTnLst>
                                    <p:set>
                                      <p:cBhvr>
                                        <p:cTn id="103" dur="1" fill="hold">
                                          <p:stCondLst>
                                            <p:cond delay="0"/>
                                          </p:stCondLst>
                                        </p:cTn>
                                        <p:tgtEl>
                                          <p:spTgt spid="483431"/>
                                        </p:tgtEl>
                                        <p:attrNameLst>
                                          <p:attrName>style.visibility</p:attrName>
                                        </p:attrNameLst>
                                      </p:cBhvr>
                                      <p:to>
                                        <p:strVal val="visible"/>
                                      </p:to>
                                    </p:set>
                                    <p:animEffect transition="in" filter="fade">
                                      <p:cBhvr>
                                        <p:cTn id="104" dur="2000"/>
                                        <p:tgtEl>
                                          <p:spTgt spid="483431"/>
                                        </p:tgtEl>
                                      </p:cBhvr>
                                    </p:animEffect>
                                    <p:anim calcmode="lin" valueType="num">
                                      <p:cBhvr>
                                        <p:cTn id="105" dur="2000" fill="hold"/>
                                        <p:tgtEl>
                                          <p:spTgt spid="483431"/>
                                        </p:tgtEl>
                                        <p:attrNameLst>
                                          <p:attrName>style.rotation</p:attrName>
                                        </p:attrNameLst>
                                      </p:cBhvr>
                                      <p:tavLst>
                                        <p:tav tm="0">
                                          <p:val>
                                            <p:fltVal val="720"/>
                                          </p:val>
                                        </p:tav>
                                        <p:tav tm="100000">
                                          <p:val>
                                            <p:fltVal val="0"/>
                                          </p:val>
                                        </p:tav>
                                      </p:tavLst>
                                    </p:anim>
                                    <p:anim calcmode="lin" valueType="num">
                                      <p:cBhvr>
                                        <p:cTn id="106" dur="2000" fill="hold"/>
                                        <p:tgtEl>
                                          <p:spTgt spid="483431"/>
                                        </p:tgtEl>
                                        <p:attrNameLst>
                                          <p:attrName>ppt_h</p:attrName>
                                        </p:attrNameLst>
                                      </p:cBhvr>
                                      <p:tavLst>
                                        <p:tav tm="0">
                                          <p:val>
                                            <p:fltVal val="0"/>
                                          </p:val>
                                        </p:tav>
                                        <p:tav tm="100000">
                                          <p:val>
                                            <p:strVal val="#ppt_h"/>
                                          </p:val>
                                        </p:tav>
                                      </p:tavLst>
                                    </p:anim>
                                    <p:anim calcmode="lin" valueType="num">
                                      <p:cBhvr>
                                        <p:cTn id="107" dur="2000" fill="hold"/>
                                        <p:tgtEl>
                                          <p:spTgt spid="483431"/>
                                        </p:tgtEl>
                                        <p:attrNameLst>
                                          <p:attrName>ppt_w</p:attrName>
                                        </p:attrNameLst>
                                      </p:cBhvr>
                                      <p:tavLst>
                                        <p:tav tm="0">
                                          <p:val>
                                            <p:fltVal val="0"/>
                                          </p:val>
                                        </p:tav>
                                        <p:tav tm="100000">
                                          <p:val>
                                            <p:strVal val="#ppt_w"/>
                                          </p:val>
                                        </p:tav>
                                      </p:tavLst>
                                    </p:anim>
                                  </p:childTnLst>
                                </p:cTn>
                              </p:par>
                              <p:par>
                                <p:cTn id="108" presetID="35" presetClass="entr" presetSubtype="0" fill="hold" grpId="0" nodeType="withEffect">
                                  <p:stCondLst>
                                    <p:cond delay="0"/>
                                  </p:stCondLst>
                                  <p:childTnLst>
                                    <p:set>
                                      <p:cBhvr>
                                        <p:cTn id="109" dur="1" fill="hold">
                                          <p:stCondLst>
                                            <p:cond delay="0"/>
                                          </p:stCondLst>
                                        </p:cTn>
                                        <p:tgtEl>
                                          <p:spTgt spid="483430"/>
                                        </p:tgtEl>
                                        <p:attrNameLst>
                                          <p:attrName>style.visibility</p:attrName>
                                        </p:attrNameLst>
                                      </p:cBhvr>
                                      <p:to>
                                        <p:strVal val="visible"/>
                                      </p:to>
                                    </p:set>
                                    <p:animEffect transition="in" filter="fade">
                                      <p:cBhvr>
                                        <p:cTn id="110" dur="2000"/>
                                        <p:tgtEl>
                                          <p:spTgt spid="483430"/>
                                        </p:tgtEl>
                                      </p:cBhvr>
                                    </p:animEffect>
                                    <p:anim calcmode="lin" valueType="num">
                                      <p:cBhvr>
                                        <p:cTn id="111" dur="2000" fill="hold"/>
                                        <p:tgtEl>
                                          <p:spTgt spid="483430"/>
                                        </p:tgtEl>
                                        <p:attrNameLst>
                                          <p:attrName>style.rotation</p:attrName>
                                        </p:attrNameLst>
                                      </p:cBhvr>
                                      <p:tavLst>
                                        <p:tav tm="0">
                                          <p:val>
                                            <p:fltVal val="720"/>
                                          </p:val>
                                        </p:tav>
                                        <p:tav tm="100000">
                                          <p:val>
                                            <p:fltVal val="0"/>
                                          </p:val>
                                        </p:tav>
                                      </p:tavLst>
                                    </p:anim>
                                    <p:anim calcmode="lin" valueType="num">
                                      <p:cBhvr>
                                        <p:cTn id="112" dur="2000" fill="hold"/>
                                        <p:tgtEl>
                                          <p:spTgt spid="483430"/>
                                        </p:tgtEl>
                                        <p:attrNameLst>
                                          <p:attrName>ppt_h</p:attrName>
                                        </p:attrNameLst>
                                      </p:cBhvr>
                                      <p:tavLst>
                                        <p:tav tm="0">
                                          <p:val>
                                            <p:fltVal val="0"/>
                                          </p:val>
                                        </p:tav>
                                        <p:tav tm="100000">
                                          <p:val>
                                            <p:strVal val="#ppt_h"/>
                                          </p:val>
                                        </p:tav>
                                      </p:tavLst>
                                    </p:anim>
                                    <p:anim calcmode="lin" valueType="num">
                                      <p:cBhvr>
                                        <p:cTn id="113" dur="2000" fill="hold"/>
                                        <p:tgtEl>
                                          <p:spTgt spid="483430"/>
                                        </p:tgtEl>
                                        <p:attrNameLst>
                                          <p:attrName>ppt_w</p:attrName>
                                        </p:attrNameLst>
                                      </p:cBhvr>
                                      <p:tavLst>
                                        <p:tav tm="0">
                                          <p:val>
                                            <p:fltVal val="0"/>
                                          </p:val>
                                        </p:tav>
                                        <p:tav tm="100000">
                                          <p:val>
                                            <p:strVal val="#ppt_w"/>
                                          </p:val>
                                        </p:tav>
                                      </p:tavLst>
                                    </p:anim>
                                  </p:childTnLst>
                                </p:cTn>
                              </p:par>
                            </p:childTnLst>
                          </p:cTn>
                        </p:par>
                        <p:par>
                          <p:cTn id="114" fill="hold">
                            <p:stCondLst>
                              <p:cond delay="2000"/>
                            </p:stCondLst>
                            <p:childTnLst>
                              <p:par>
                                <p:cTn id="115" presetID="9" presetClass="entr" presetSubtype="0" fill="hold" grpId="0" nodeType="afterEffect">
                                  <p:stCondLst>
                                    <p:cond delay="0"/>
                                  </p:stCondLst>
                                  <p:childTnLst>
                                    <p:set>
                                      <p:cBhvr>
                                        <p:cTn id="116" dur="1" fill="hold">
                                          <p:stCondLst>
                                            <p:cond delay="0"/>
                                          </p:stCondLst>
                                        </p:cTn>
                                        <p:tgtEl>
                                          <p:spTgt spid="483429"/>
                                        </p:tgtEl>
                                        <p:attrNameLst>
                                          <p:attrName>style.visibility</p:attrName>
                                        </p:attrNameLst>
                                      </p:cBhvr>
                                      <p:to>
                                        <p:strVal val="visible"/>
                                      </p:to>
                                    </p:set>
                                    <p:animEffect transition="in" filter="dissolve">
                                      <p:cBhvr>
                                        <p:cTn id="117" dur="500"/>
                                        <p:tgtEl>
                                          <p:spTgt spid="483429"/>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dissolve">
                                      <p:cBhvr>
                                        <p:cTn id="12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483333" grpId="0" animBg="1"/>
      <p:bldP spid="483419" grpId="0"/>
      <p:bldP spid="483420" grpId="0"/>
      <p:bldP spid="483421" grpId="0"/>
      <p:bldP spid="483422" grpId="0"/>
      <p:bldP spid="483423" grpId="0"/>
      <p:bldP spid="483424" grpId="0"/>
      <p:bldP spid="483425" grpId="0"/>
      <p:bldP spid="483426" grpId="0"/>
      <p:bldP spid="483427" grpId="0"/>
      <p:bldP spid="483429" grpId="0" animBg="1"/>
      <p:bldP spid="483430" grpId="0"/>
      <p:bldP spid="4834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11"/>
          <p:cNvSpPr txBox="1">
            <a:spLocks noChangeArrowheads="1"/>
          </p:cNvSpPr>
          <p:nvPr/>
        </p:nvSpPr>
        <p:spPr bwMode="auto">
          <a:xfrm>
            <a:off x="1790700" y="1524000"/>
            <a:ext cx="550863" cy="48895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19460" name="Text Box 12"/>
          <p:cNvSpPr txBox="1">
            <a:spLocks noChangeArrowheads="1"/>
          </p:cNvSpPr>
          <p:nvPr/>
        </p:nvSpPr>
        <p:spPr bwMode="auto">
          <a:xfrm>
            <a:off x="1092200" y="2366963"/>
            <a:ext cx="550863" cy="485775"/>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grpSp>
        <p:nvGrpSpPr>
          <p:cNvPr id="19461" name="Group 93"/>
          <p:cNvGrpSpPr>
            <a:grpSpLocks/>
          </p:cNvGrpSpPr>
          <p:nvPr/>
        </p:nvGrpSpPr>
        <p:grpSpPr bwMode="auto">
          <a:xfrm>
            <a:off x="493713" y="915988"/>
            <a:ext cx="2397125" cy="3778250"/>
            <a:chOff x="356" y="361"/>
            <a:chExt cx="1510" cy="2380"/>
          </a:xfrm>
        </p:grpSpPr>
        <p:sp>
          <p:nvSpPr>
            <p:cNvPr id="19528" name="Line 9"/>
            <p:cNvSpPr>
              <a:spLocks noChangeShapeType="1"/>
            </p:cNvSpPr>
            <p:nvPr/>
          </p:nvSpPr>
          <p:spPr bwMode="auto">
            <a:xfrm>
              <a:off x="356" y="514"/>
              <a:ext cx="0" cy="538"/>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29" name="Line 10"/>
            <p:cNvSpPr>
              <a:spLocks noChangeShapeType="1"/>
            </p:cNvSpPr>
            <p:nvPr/>
          </p:nvSpPr>
          <p:spPr bwMode="auto">
            <a:xfrm flipH="1">
              <a:off x="1864" y="516"/>
              <a:ext cx="2" cy="536"/>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30" name="Line 13"/>
            <p:cNvSpPr>
              <a:spLocks noChangeShapeType="1"/>
            </p:cNvSpPr>
            <p:nvPr/>
          </p:nvSpPr>
          <p:spPr bwMode="auto">
            <a:xfrm>
              <a:off x="356" y="514"/>
              <a:ext cx="647"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31" name="Line 14"/>
            <p:cNvSpPr>
              <a:spLocks noChangeShapeType="1"/>
            </p:cNvSpPr>
            <p:nvPr/>
          </p:nvSpPr>
          <p:spPr bwMode="auto">
            <a:xfrm>
              <a:off x="1110" y="514"/>
              <a:ext cx="75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32" name="Line 15"/>
            <p:cNvSpPr>
              <a:spLocks noChangeShapeType="1"/>
            </p:cNvSpPr>
            <p:nvPr/>
          </p:nvSpPr>
          <p:spPr bwMode="auto">
            <a:xfrm>
              <a:off x="1003" y="438"/>
              <a:ext cx="0" cy="153"/>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19533" name="Group 16"/>
            <p:cNvGrpSpPr>
              <a:grpSpLocks/>
            </p:cNvGrpSpPr>
            <p:nvPr/>
          </p:nvGrpSpPr>
          <p:grpSpPr bwMode="auto">
            <a:xfrm rot="5350136">
              <a:off x="1287" y="875"/>
              <a:ext cx="77" cy="431"/>
              <a:chOff x="7200" y="2952"/>
              <a:chExt cx="180" cy="720"/>
            </a:xfrm>
          </p:grpSpPr>
          <p:sp>
            <p:nvSpPr>
              <p:cNvPr id="19564" name="Line 17"/>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65" name="Line 18"/>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66" name="Line 19"/>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67" name="Line 20"/>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19534" name="Line 21"/>
            <p:cNvSpPr>
              <a:spLocks noChangeShapeType="1"/>
            </p:cNvSpPr>
            <p:nvPr/>
          </p:nvSpPr>
          <p:spPr bwMode="auto">
            <a:xfrm>
              <a:off x="1110" y="361"/>
              <a:ext cx="0" cy="307"/>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35" name="Line 22"/>
            <p:cNvSpPr>
              <a:spLocks noChangeShapeType="1"/>
            </p:cNvSpPr>
            <p:nvPr/>
          </p:nvSpPr>
          <p:spPr bwMode="auto">
            <a:xfrm>
              <a:off x="1541" y="1052"/>
              <a:ext cx="323"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36" name="Line 23"/>
            <p:cNvSpPr>
              <a:spLocks noChangeShapeType="1"/>
            </p:cNvSpPr>
            <p:nvPr/>
          </p:nvSpPr>
          <p:spPr bwMode="auto">
            <a:xfrm>
              <a:off x="356" y="1052"/>
              <a:ext cx="75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37" name="Line 24"/>
            <p:cNvSpPr>
              <a:spLocks noChangeShapeType="1"/>
            </p:cNvSpPr>
            <p:nvPr/>
          </p:nvSpPr>
          <p:spPr bwMode="auto">
            <a:xfrm>
              <a:off x="356" y="1052"/>
              <a:ext cx="0" cy="537"/>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38" name="Line 25"/>
            <p:cNvSpPr>
              <a:spLocks noChangeShapeType="1"/>
            </p:cNvSpPr>
            <p:nvPr/>
          </p:nvSpPr>
          <p:spPr bwMode="auto">
            <a:xfrm>
              <a:off x="356" y="1589"/>
              <a:ext cx="323"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39" name="Line 26"/>
            <p:cNvSpPr>
              <a:spLocks noChangeShapeType="1"/>
            </p:cNvSpPr>
            <p:nvPr/>
          </p:nvSpPr>
          <p:spPr bwMode="auto">
            <a:xfrm>
              <a:off x="1864" y="1052"/>
              <a:ext cx="0" cy="537"/>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40" name="Line 27"/>
            <p:cNvSpPr>
              <a:spLocks noChangeShapeType="1"/>
            </p:cNvSpPr>
            <p:nvPr/>
          </p:nvSpPr>
          <p:spPr bwMode="auto">
            <a:xfrm>
              <a:off x="1110" y="1589"/>
              <a:ext cx="75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41" name="Line 28"/>
            <p:cNvSpPr>
              <a:spLocks noChangeShapeType="1"/>
            </p:cNvSpPr>
            <p:nvPr/>
          </p:nvSpPr>
          <p:spPr bwMode="auto">
            <a:xfrm>
              <a:off x="1864" y="1589"/>
              <a:ext cx="0" cy="538"/>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42" name="Line 29"/>
            <p:cNvSpPr>
              <a:spLocks noChangeShapeType="1"/>
            </p:cNvSpPr>
            <p:nvPr/>
          </p:nvSpPr>
          <p:spPr bwMode="auto">
            <a:xfrm>
              <a:off x="356" y="1589"/>
              <a:ext cx="0" cy="538"/>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43" name="Line 30"/>
            <p:cNvSpPr>
              <a:spLocks noChangeShapeType="1"/>
            </p:cNvSpPr>
            <p:nvPr/>
          </p:nvSpPr>
          <p:spPr bwMode="auto">
            <a:xfrm>
              <a:off x="356" y="2127"/>
              <a:ext cx="75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44" name="Line 31"/>
            <p:cNvSpPr>
              <a:spLocks noChangeShapeType="1"/>
            </p:cNvSpPr>
            <p:nvPr/>
          </p:nvSpPr>
          <p:spPr bwMode="auto">
            <a:xfrm>
              <a:off x="1864" y="2127"/>
              <a:ext cx="0" cy="537"/>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45" name="Line 32"/>
            <p:cNvSpPr>
              <a:spLocks noChangeShapeType="1"/>
            </p:cNvSpPr>
            <p:nvPr/>
          </p:nvSpPr>
          <p:spPr bwMode="auto">
            <a:xfrm>
              <a:off x="356" y="2127"/>
              <a:ext cx="0" cy="537"/>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46" name="Line 33"/>
            <p:cNvSpPr>
              <a:spLocks noChangeShapeType="1"/>
            </p:cNvSpPr>
            <p:nvPr/>
          </p:nvSpPr>
          <p:spPr bwMode="auto">
            <a:xfrm>
              <a:off x="1110" y="2664"/>
              <a:ext cx="75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47" name="Line 34"/>
            <p:cNvSpPr>
              <a:spLocks noChangeShapeType="1"/>
            </p:cNvSpPr>
            <p:nvPr/>
          </p:nvSpPr>
          <p:spPr bwMode="auto">
            <a:xfrm>
              <a:off x="1541" y="2127"/>
              <a:ext cx="323"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48" name="Line 35"/>
            <p:cNvSpPr>
              <a:spLocks noChangeShapeType="1"/>
            </p:cNvSpPr>
            <p:nvPr/>
          </p:nvSpPr>
          <p:spPr bwMode="auto">
            <a:xfrm>
              <a:off x="356" y="2664"/>
              <a:ext cx="323"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19549" name="Group 36"/>
            <p:cNvGrpSpPr>
              <a:grpSpLocks/>
            </p:cNvGrpSpPr>
            <p:nvPr/>
          </p:nvGrpSpPr>
          <p:grpSpPr bwMode="auto">
            <a:xfrm rot="5350136">
              <a:off x="856" y="1412"/>
              <a:ext cx="77" cy="431"/>
              <a:chOff x="7200" y="2952"/>
              <a:chExt cx="180" cy="720"/>
            </a:xfrm>
          </p:grpSpPr>
          <p:sp>
            <p:nvSpPr>
              <p:cNvPr id="19560" name="Line 37"/>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61" name="Line 38"/>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62" name="Line 39"/>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63" name="Line 40"/>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19550" name="Group 41"/>
            <p:cNvGrpSpPr>
              <a:grpSpLocks/>
            </p:cNvGrpSpPr>
            <p:nvPr/>
          </p:nvGrpSpPr>
          <p:grpSpPr bwMode="auto">
            <a:xfrm rot="5350136">
              <a:off x="1287" y="1950"/>
              <a:ext cx="77" cy="431"/>
              <a:chOff x="7200" y="2952"/>
              <a:chExt cx="180" cy="720"/>
            </a:xfrm>
          </p:grpSpPr>
          <p:sp>
            <p:nvSpPr>
              <p:cNvPr id="19556" name="Line 42"/>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57" name="Line 43"/>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58" name="Line 44"/>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59" name="Line 45"/>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19551" name="Group 46"/>
            <p:cNvGrpSpPr>
              <a:grpSpLocks/>
            </p:cNvGrpSpPr>
            <p:nvPr/>
          </p:nvGrpSpPr>
          <p:grpSpPr bwMode="auto">
            <a:xfrm rot="5350136">
              <a:off x="856" y="2487"/>
              <a:ext cx="77" cy="431"/>
              <a:chOff x="7200" y="2952"/>
              <a:chExt cx="180" cy="720"/>
            </a:xfrm>
          </p:grpSpPr>
          <p:sp>
            <p:nvSpPr>
              <p:cNvPr id="19552" name="Line 47"/>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53" name="Line 48"/>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54" name="Line 49"/>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19555" name="Line 50"/>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grpSp>
      <p:sp>
        <p:nvSpPr>
          <p:cNvPr id="19462" name="Text Box 51"/>
          <p:cNvSpPr txBox="1">
            <a:spLocks noChangeArrowheads="1"/>
          </p:cNvSpPr>
          <p:nvPr/>
        </p:nvSpPr>
        <p:spPr bwMode="auto">
          <a:xfrm>
            <a:off x="1776413" y="3216275"/>
            <a:ext cx="550862" cy="487363"/>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3</a:t>
            </a:r>
            <a:endParaRPr lang="en-US" sz="2400">
              <a:solidFill>
                <a:srgbClr val="FF0000"/>
              </a:solidFill>
            </a:endParaRPr>
          </a:p>
        </p:txBody>
      </p:sp>
      <p:sp>
        <p:nvSpPr>
          <p:cNvPr id="19463" name="Text Box 52"/>
          <p:cNvSpPr txBox="1">
            <a:spLocks noChangeArrowheads="1"/>
          </p:cNvSpPr>
          <p:nvPr/>
        </p:nvSpPr>
        <p:spPr bwMode="auto">
          <a:xfrm>
            <a:off x="1092200" y="4100513"/>
            <a:ext cx="550863" cy="48895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4</a:t>
            </a:r>
            <a:endParaRPr lang="en-US" sz="2400">
              <a:solidFill>
                <a:srgbClr val="FF0000"/>
              </a:solidFill>
            </a:endParaRPr>
          </a:p>
        </p:txBody>
      </p:sp>
      <p:sp>
        <p:nvSpPr>
          <p:cNvPr id="19464" name="Rectangle 53"/>
          <p:cNvSpPr>
            <a:spLocks noChangeArrowheads="1"/>
          </p:cNvSpPr>
          <p:nvPr/>
        </p:nvSpPr>
        <p:spPr bwMode="auto">
          <a:xfrm>
            <a:off x="7142163" y="2667000"/>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4</a:t>
            </a:r>
          </a:p>
        </p:txBody>
      </p:sp>
      <p:sp>
        <p:nvSpPr>
          <p:cNvPr id="19465" name="Rectangle 54"/>
          <p:cNvSpPr>
            <a:spLocks noChangeArrowheads="1"/>
          </p:cNvSpPr>
          <p:nvPr/>
        </p:nvSpPr>
        <p:spPr bwMode="auto">
          <a:xfrm>
            <a:off x="4289425" y="2667000"/>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19466" name="Rectangle 55"/>
          <p:cNvSpPr>
            <a:spLocks noChangeArrowheads="1"/>
          </p:cNvSpPr>
          <p:nvPr/>
        </p:nvSpPr>
        <p:spPr bwMode="auto">
          <a:xfrm>
            <a:off x="3281363" y="2638425"/>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2</a:t>
            </a:r>
            <a:endParaRPr lang="en-US">
              <a:solidFill>
                <a:srgbClr val="FF0000"/>
              </a:solidFill>
              <a:ea typeface="Times New Roman" pitchFamily="18" charset="0"/>
              <a:cs typeface="Arial" pitchFamily="34" charset="0"/>
            </a:endParaRPr>
          </a:p>
        </p:txBody>
      </p:sp>
      <p:sp>
        <p:nvSpPr>
          <p:cNvPr id="19467" name="Rectangle 56"/>
          <p:cNvSpPr>
            <a:spLocks noChangeArrowheads="1"/>
          </p:cNvSpPr>
          <p:nvPr/>
        </p:nvSpPr>
        <p:spPr bwMode="auto">
          <a:xfrm>
            <a:off x="7142163" y="2149475"/>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2</a:t>
            </a:r>
          </a:p>
        </p:txBody>
      </p:sp>
      <p:sp>
        <p:nvSpPr>
          <p:cNvPr id="19468" name="Rectangle 57"/>
          <p:cNvSpPr>
            <a:spLocks noChangeArrowheads="1"/>
          </p:cNvSpPr>
          <p:nvPr/>
        </p:nvSpPr>
        <p:spPr bwMode="auto">
          <a:xfrm>
            <a:off x="3281363" y="2120900"/>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1</a:t>
            </a:r>
            <a:endParaRPr lang="en-US">
              <a:solidFill>
                <a:srgbClr val="FF0000"/>
              </a:solidFill>
              <a:ea typeface="Times New Roman" pitchFamily="18" charset="0"/>
              <a:cs typeface="Arial" pitchFamily="34" charset="0"/>
            </a:endParaRPr>
          </a:p>
        </p:txBody>
      </p:sp>
      <p:sp>
        <p:nvSpPr>
          <p:cNvPr id="19469" name="Rectangle 58"/>
          <p:cNvSpPr>
            <a:spLocks noChangeArrowheads="1"/>
          </p:cNvSpPr>
          <p:nvPr/>
        </p:nvSpPr>
        <p:spPr bwMode="auto">
          <a:xfrm>
            <a:off x="7164388" y="1631950"/>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484411" name="Rectangle 59"/>
          <p:cNvSpPr>
            <a:spLocks noChangeArrowheads="1"/>
          </p:cNvSpPr>
          <p:nvPr/>
        </p:nvSpPr>
        <p:spPr bwMode="auto">
          <a:xfrm>
            <a:off x="4232275" y="1631950"/>
            <a:ext cx="1438275" cy="517525"/>
          </a:xfrm>
          <a:prstGeom prst="rect">
            <a:avLst/>
          </a:prstGeom>
          <a:noFill/>
          <a:ln w="15875" algn="ctr">
            <a:noFill/>
            <a:miter lim="800000"/>
            <a:headEnd/>
            <a:tailEnd/>
          </a:ln>
        </p:spPr>
        <p:txBody>
          <a:bodyPr anchor="ctr"/>
          <a:lstStyle/>
          <a:p>
            <a:r>
              <a:rPr lang="en-US">
                <a:solidFill>
                  <a:srgbClr val="000000"/>
                </a:solidFill>
                <a:ea typeface="Times New Roman" pitchFamily="18" charset="0"/>
                <a:cs typeface="Arial" pitchFamily="34" charset="0"/>
              </a:rPr>
              <a:t>16</a:t>
            </a:r>
          </a:p>
        </p:txBody>
      </p:sp>
      <p:sp>
        <p:nvSpPr>
          <p:cNvPr id="19471" name="Rectangle 60"/>
          <p:cNvSpPr>
            <a:spLocks noChangeArrowheads="1"/>
          </p:cNvSpPr>
          <p:nvPr/>
        </p:nvSpPr>
        <p:spPr bwMode="auto">
          <a:xfrm>
            <a:off x="3281363" y="1631950"/>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Batt.</a:t>
            </a:r>
            <a:endParaRPr lang="en-US">
              <a:solidFill>
                <a:srgbClr val="FF0000"/>
              </a:solidFill>
              <a:ea typeface="Times New Roman" pitchFamily="18" charset="0"/>
              <a:cs typeface="Arial" pitchFamily="34" charset="0"/>
            </a:endParaRPr>
          </a:p>
        </p:txBody>
      </p:sp>
      <p:sp>
        <p:nvSpPr>
          <p:cNvPr id="19472" name="Rectangle 61"/>
          <p:cNvSpPr>
            <a:spLocks noChangeArrowheads="1"/>
          </p:cNvSpPr>
          <p:nvPr/>
        </p:nvSpPr>
        <p:spPr bwMode="auto">
          <a:xfrm>
            <a:off x="7164388" y="1114425"/>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 (</a:t>
            </a:r>
            <a:r>
              <a:rPr lang="en-US" b="1">
                <a:solidFill>
                  <a:srgbClr val="FF0000"/>
                </a:solidFill>
                <a:latin typeface="Symbol" pitchFamily="18" charset="2"/>
                <a:ea typeface="Times New Roman" pitchFamily="18" charset="0"/>
                <a:cs typeface="Arial" pitchFamily="34" charset="0"/>
              </a:rPr>
              <a:t>W</a:t>
            </a:r>
            <a:r>
              <a:rPr lang="en-US" b="1">
                <a:solidFill>
                  <a:srgbClr val="FF0000"/>
                </a:solidFill>
                <a:ea typeface="Times New Roman" pitchFamily="18" charset="0"/>
                <a:cs typeface="Arial" pitchFamily="34" charset="0"/>
              </a:rPr>
              <a:t>)</a:t>
            </a:r>
            <a:endParaRPr lang="en-US">
              <a:solidFill>
                <a:srgbClr val="FF0000"/>
              </a:solidFill>
              <a:ea typeface="Times New Roman" pitchFamily="18" charset="0"/>
              <a:cs typeface="Arial" pitchFamily="34" charset="0"/>
            </a:endParaRPr>
          </a:p>
        </p:txBody>
      </p:sp>
      <p:sp>
        <p:nvSpPr>
          <p:cNvPr id="19473" name="Rectangle 62"/>
          <p:cNvSpPr>
            <a:spLocks noChangeArrowheads="1"/>
          </p:cNvSpPr>
          <p:nvPr/>
        </p:nvSpPr>
        <p:spPr bwMode="auto">
          <a:xfrm>
            <a:off x="5727700" y="1114425"/>
            <a:ext cx="1436688" cy="517525"/>
          </a:xfrm>
          <a:prstGeom prst="rect">
            <a:avLst/>
          </a:prstGeom>
          <a:noFill/>
          <a:ln w="15875" algn="ctr">
            <a:noFill/>
            <a:miter lim="800000"/>
            <a:headEnd/>
            <a:tailEnd/>
          </a:ln>
        </p:spPr>
        <p:txBody>
          <a:bodyPr anchor="ctr"/>
          <a:lstStyle/>
          <a:p>
            <a:r>
              <a:rPr lang="en-US" b="1" dirty="0">
                <a:solidFill>
                  <a:srgbClr val="FF0000"/>
                </a:solidFill>
                <a:latin typeface="Times New Roman" pitchFamily="18" charset="0"/>
                <a:cs typeface="Times New Roman" pitchFamily="18" charset="0"/>
              </a:rPr>
              <a:t>I </a:t>
            </a:r>
            <a:r>
              <a:rPr lang="en-US" b="1" dirty="0">
                <a:solidFill>
                  <a:srgbClr val="FF0000"/>
                </a:solidFill>
                <a:latin typeface="Arial"/>
                <a:cs typeface="Times New Roman" pitchFamily="18" charset="0"/>
              </a:rPr>
              <a:t>(A)</a:t>
            </a:r>
            <a:endParaRPr lang="en-US" dirty="0">
              <a:solidFill>
                <a:srgbClr val="FF0000"/>
              </a:solidFill>
              <a:latin typeface="Arial"/>
            </a:endParaRPr>
          </a:p>
        </p:txBody>
      </p:sp>
      <p:sp>
        <p:nvSpPr>
          <p:cNvPr id="19474" name="Rectangle 63"/>
          <p:cNvSpPr>
            <a:spLocks noChangeArrowheads="1"/>
          </p:cNvSpPr>
          <p:nvPr/>
        </p:nvSpPr>
        <p:spPr bwMode="auto">
          <a:xfrm>
            <a:off x="4289425" y="1114425"/>
            <a:ext cx="14382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pitchFamily="34" charset="0"/>
              </a:rPr>
              <a:t>D</a:t>
            </a:r>
            <a:r>
              <a:rPr lang="en-US" b="1">
                <a:solidFill>
                  <a:srgbClr val="FF0000"/>
                </a:solidFill>
                <a:ea typeface="Times New Roman" pitchFamily="18" charset="0"/>
                <a:cs typeface="Arial" pitchFamily="34" charset="0"/>
              </a:rPr>
              <a:t>V (V)</a:t>
            </a:r>
            <a:endParaRPr lang="en-US">
              <a:solidFill>
                <a:srgbClr val="FF0000"/>
              </a:solidFill>
              <a:ea typeface="Times New Roman" pitchFamily="18" charset="0"/>
              <a:cs typeface="Arial" pitchFamily="34" charset="0"/>
            </a:endParaRPr>
          </a:p>
        </p:txBody>
      </p:sp>
      <p:sp>
        <p:nvSpPr>
          <p:cNvPr id="19475" name="Rectangle 64"/>
          <p:cNvSpPr>
            <a:spLocks noChangeArrowheads="1"/>
          </p:cNvSpPr>
          <p:nvPr/>
        </p:nvSpPr>
        <p:spPr bwMode="auto">
          <a:xfrm>
            <a:off x="3281363" y="1114425"/>
            <a:ext cx="1008062"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19476" name="Line 65"/>
          <p:cNvSpPr>
            <a:spLocks noChangeShapeType="1"/>
          </p:cNvSpPr>
          <p:nvPr/>
        </p:nvSpPr>
        <p:spPr bwMode="auto">
          <a:xfrm>
            <a:off x="8602663" y="1114425"/>
            <a:ext cx="0" cy="3103563"/>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19477" name="Line 66"/>
          <p:cNvSpPr>
            <a:spLocks noChangeShapeType="1"/>
          </p:cNvSpPr>
          <p:nvPr/>
        </p:nvSpPr>
        <p:spPr bwMode="auto">
          <a:xfrm>
            <a:off x="4289425" y="1114425"/>
            <a:ext cx="4313238"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19478" name="Line 67"/>
          <p:cNvSpPr>
            <a:spLocks noChangeShapeType="1"/>
          </p:cNvSpPr>
          <p:nvPr/>
        </p:nvSpPr>
        <p:spPr bwMode="auto">
          <a:xfrm>
            <a:off x="3281363" y="1631950"/>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19479" name="Line 68"/>
          <p:cNvSpPr>
            <a:spLocks noChangeShapeType="1"/>
          </p:cNvSpPr>
          <p:nvPr/>
        </p:nvSpPr>
        <p:spPr bwMode="auto">
          <a:xfrm>
            <a:off x="3281363" y="1631950"/>
            <a:ext cx="0" cy="2574925"/>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19480" name="Line 69"/>
          <p:cNvSpPr>
            <a:spLocks noChangeShapeType="1"/>
          </p:cNvSpPr>
          <p:nvPr/>
        </p:nvSpPr>
        <p:spPr bwMode="auto">
          <a:xfrm>
            <a:off x="4289425" y="1114425"/>
            <a:ext cx="0" cy="3092450"/>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19481" name="Line 70"/>
          <p:cNvSpPr>
            <a:spLocks noChangeShapeType="1"/>
          </p:cNvSpPr>
          <p:nvPr/>
        </p:nvSpPr>
        <p:spPr bwMode="auto">
          <a:xfrm>
            <a:off x="5727700" y="1114425"/>
            <a:ext cx="0" cy="3097213"/>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19482" name="Line 71"/>
          <p:cNvSpPr>
            <a:spLocks noChangeShapeType="1"/>
          </p:cNvSpPr>
          <p:nvPr/>
        </p:nvSpPr>
        <p:spPr bwMode="auto">
          <a:xfrm>
            <a:off x="7164388" y="1114425"/>
            <a:ext cx="0" cy="3097213"/>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19483" name="Line 72"/>
          <p:cNvSpPr>
            <a:spLocks noChangeShapeType="1"/>
          </p:cNvSpPr>
          <p:nvPr/>
        </p:nvSpPr>
        <p:spPr bwMode="auto">
          <a:xfrm>
            <a:off x="3281363" y="2149475"/>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19484" name="Line 73"/>
          <p:cNvSpPr>
            <a:spLocks noChangeShapeType="1"/>
          </p:cNvSpPr>
          <p:nvPr/>
        </p:nvSpPr>
        <p:spPr bwMode="auto">
          <a:xfrm>
            <a:off x="3281363" y="2667000"/>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19485" name="Line 74"/>
          <p:cNvSpPr>
            <a:spLocks noChangeShapeType="1"/>
          </p:cNvSpPr>
          <p:nvPr/>
        </p:nvSpPr>
        <p:spPr bwMode="auto">
          <a:xfrm>
            <a:off x="3281363" y="3190875"/>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19486" name="Text Box 75"/>
          <p:cNvSpPr txBox="1">
            <a:spLocks noChangeArrowheads="1"/>
          </p:cNvSpPr>
          <p:nvPr/>
        </p:nvSpPr>
        <p:spPr bwMode="auto">
          <a:xfrm>
            <a:off x="4675188" y="2157413"/>
            <a:ext cx="581025" cy="519112"/>
          </a:xfrm>
          <a:prstGeom prst="rect">
            <a:avLst/>
          </a:prstGeom>
          <a:noFill/>
          <a:ln w="9525">
            <a:noFill/>
            <a:miter lim="800000"/>
            <a:headEnd/>
            <a:tailEnd/>
          </a:ln>
        </p:spPr>
        <p:txBody>
          <a:bodyPr wrap="none">
            <a:spAutoFit/>
          </a:bodyPr>
          <a:lstStyle/>
          <a:p>
            <a:r>
              <a:rPr lang="en-US" b="1">
                <a:solidFill>
                  <a:srgbClr val="FF0000"/>
                </a:solidFill>
              </a:rPr>
              <a:t>16</a:t>
            </a:r>
          </a:p>
        </p:txBody>
      </p:sp>
      <p:sp>
        <p:nvSpPr>
          <p:cNvPr id="484428" name="Text Box 76"/>
          <p:cNvSpPr txBox="1">
            <a:spLocks noChangeArrowheads="1"/>
          </p:cNvSpPr>
          <p:nvPr/>
        </p:nvSpPr>
        <p:spPr bwMode="auto">
          <a:xfrm>
            <a:off x="4675188" y="2665413"/>
            <a:ext cx="581025" cy="519112"/>
          </a:xfrm>
          <a:prstGeom prst="rect">
            <a:avLst/>
          </a:prstGeom>
          <a:noFill/>
          <a:ln w="9525">
            <a:noFill/>
            <a:miter lim="800000"/>
            <a:headEnd/>
            <a:tailEnd/>
          </a:ln>
        </p:spPr>
        <p:txBody>
          <a:bodyPr wrap="none">
            <a:spAutoFit/>
          </a:bodyPr>
          <a:lstStyle/>
          <a:p>
            <a:r>
              <a:rPr lang="en-US">
                <a:solidFill>
                  <a:srgbClr val="000000"/>
                </a:solidFill>
              </a:rPr>
              <a:t>16</a:t>
            </a:r>
          </a:p>
        </p:txBody>
      </p:sp>
      <p:sp>
        <p:nvSpPr>
          <p:cNvPr id="484429" name="Text Box 77"/>
          <p:cNvSpPr txBox="1">
            <a:spLocks noChangeArrowheads="1"/>
          </p:cNvSpPr>
          <p:nvPr/>
        </p:nvSpPr>
        <p:spPr bwMode="auto">
          <a:xfrm>
            <a:off x="6253163" y="2171700"/>
            <a:ext cx="382587" cy="519113"/>
          </a:xfrm>
          <a:prstGeom prst="rect">
            <a:avLst/>
          </a:prstGeom>
          <a:noFill/>
          <a:ln w="9525">
            <a:noFill/>
            <a:miter lim="800000"/>
            <a:headEnd/>
            <a:tailEnd/>
          </a:ln>
        </p:spPr>
        <p:txBody>
          <a:bodyPr wrap="none">
            <a:spAutoFit/>
          </a:bodyPr>
          <a:lstStyle/>
          <a:p>
            <a:r>
              <a:rPr lang="en-US">
                <a:solidFill>
                  <a:srgbClr val="000000"/>
                </a:solidFill>
              </a:rPr>
              <a:t>8</a:t>
            </a:r>
          </a:p>
        </p:txBody>
      </p:sp>
      <p:sp>
        <p:nvSpPr>
          <p:cNvPr id="484430" name="Text Box 78"/>
          <p:cNvSpPr txBox="1">
            <a:spLocks noChangeArrowheads="1"/>
          </p:cNvSpPr>
          <p:nvPr/>
        </p:nvSpPr>
        <p:spPr bwMode="auto">
          <a:xfrm>
            <a:off x="6253163" y="2665413"/>
            <a:ext cx="382587" cy="519112"/>
          </a:xfrm>
          <a:prstGeom prst="rect">
            <a:avLst/>
          </a:prstGeom>
          <a:noFill/>
          <a:ln w="9525">
            <a:noFill/>
            <a:miter lim="800000"/>
            <a:headEnd/>
            <a:tailEnd/>
          </a:ln>
        </p:spPr>
        <p:txBody>
          <a:bodyPr wrap="none">
            <a:spAutoFit/>
          </a:bodyPr>
          <a:lstStyle/>
          <a:p>
            <a:r>
              <a:rPr lang="en-US">
                <a:solidFill>
                  <a:srgbClr val="000000"/>
                </a:solidFill>
              </a:rPr>
              <a:t>4</a:t>
            </a:r>
          </a:p>
        </p:txBody>
      </p:sp>
      <p:sp>
        <p:nvSpPr>
          <p:cNvPr id="484431" name="Text Box 79"/>
          <p:cNvSpPr txBox="1">
            <a:spLocks noChangeArrowheads="1"/>
          </p:cNvSpPr>
          <p:nvPr/>
        </p:nvSpPr>
        <p:spPr bwMode="auto">
          <a:xfrm>
            <a:off x="5908675" y="1635125"/>
            <a:ext cx="1076325" cy="519113"/>
          </a:xfrm>
          <a:prstGeom prst="rect">
            <a:avLst/>
          </a:prstGeom>
          <a:noFill/>
          <a:ln w="9525">
            <a:noFill/>
            <a:miter lim="800000"/>
            <a:headEnd/>
            <a:tailEnd/>
          </a:ln>
        </p:spPr>
        <p:txBody>
          <a:bodyPr wrap="none">
            <a:spAutoFit/>
          </a:bodyPr>
          <a:lstStyle/>
          <a:p>
            <a:r>
              <a:rPr lang="en-US">
                <a:solidFill>
                  <a:srgbClr val="000000"/>
                </a:solidFill>
              </a:rPr>
              <a:t>16.67</a:t>
            </a:r>
          </a:p>
        </p:txBody>
      </p:sp>
      <p:sp>
        <p:nvSpPr>
          <p:cNvPr id="484432" name="Text Box 80"/>
          <p:cNvSpPr txBox="1">
            <a:spLocks noChangeArrowheads="1"/>
          </p:cNvSpPr>
          <p:nvPr/>
        </p:nvSpPr>
        <p:spPr bwMode="auto">
          <a:xfrm>
            <a:off x="7400925" y="1635125"/>
            <a:ext cx="877888" cy="519113"/>
          </a:xfrm>
          <a:prstGeom prst="rect">
            <a:avLst/>
          </a:prstGeom>
          <a:noFill/>
          <a:ln w="9525">
            <a:noFill/>
            <a:miter lim="800000"/>
            <a:headEnd/>
            <a:tailEnd/>
          </a:ln>
        </p:spPr>
        <p:txBody>
          <a:bodyPr wrap="none">
            <a:spAutoFit/>
          </a:bodyPr>
          <a:lstStyle/>
          <a:p>
            <a:r>
              <a:rPr lang="en-US">
                <a:solidFill>
                  <a:srgbClr val="000000"/>
                </a:solidFill>
              </a:rPr>
              <a:t>0.96</a:t>
            </a:r>
          </a:p>
        </p:txBody>
      </p:sp>
      <p:sp>
        <p:nvSpPr>
          <p:cNvPr id="19492" name="Rectangle 81"/>
          <p:cNvSpPr>
            <a:spLocks noChangeArrowheads="1"/>
          </p:cNvSpPr>
          <p:nvPr/>
        </p:nvSpPr>
        <p:spPr bwMode="auto">
          <a:xfrm>
            <a:off x="7142163" y="3703638"/>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8</a:t>
            </a:r>
          </a:p>
        </p:txBody>
      </p:sp>
      <p:sp>
        <p:nvSpPr>
          <p:cNvPr id="19493" name="Rectangle 82"/>
          <p:cNvSpPr>
            <a:spLocks noChangeArrowheads="1"/>
          </p:cNvSpPr>
          <p:nvPr/>
        </p:nvSpPr>
        <p:spPr bwMode="auto">
          <a:xfrm>
            <a:off x="4289425" y="3703638"/>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19494" name="Rectangle 83"/>
          <p:cNvSpPr>
            <a:spLocks noChangeArrowheads="1"/>
          </p:cNvSpPr>
          <p:nvPr/>
        </p:nvSpPr>
        <p:spPr bwMode="auto">
          <a:xfrm>
            <a:off x="3281363" y="367506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4</a:t>
            </a:r>
            <a:endParaRPr lang="en-US">
              <a:solidFill>
                <a:srgbClr val="FF0000"/>
              </a:solidFill>
              <a:ea typeface="Times New Roman" pitchFamily="18" charset="0"/>
              <a:cs typeface="Arial" pitchFamily="34" charset="0"/>
            </a:endParaRPr>
          </a:p>
        </p:txBody>
      </p:sp>
      <p:sp>
        <p:nvSpPr>
          <p:cNvPr id="19495" name="Rectangle 84"/>
          <p:cNvSpPr>
            <a:spLocks noChangeArrowheads="1"/>
          </p:cNvSpPr>
          <p:nvPr/>
        </p:nvSpPr>
        <p:spPr bwMode="auto">
          <a:xfrm>
            <a:off x="7142163" y="3186113"/>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6</a:t>
            </a:r>
          </a:p>
        </p:txBody>
      </p:sp>
      <p:sp>
        <p:nvSpPr>
          <p:cNvPr id="19496" name="Rectangle 85"/>
          <p:cNvSpPr>
            <a:spLocks noChangeArrowheads="1"/>
          </p:cNvSpPr>
          <p:nvPr/>
        </p:nvSpPr>
        <p:spPr bwMode="auto">
          <a:xfrm>
            <a:off x="3281363" y="3157538"/>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3</a:t>
            </a:r>
            <a:endParaRPr lang="en-US">
              <a:solidFill>
                <a:srgbClr val="FF0000"/>
              </a:solidFill>
              <a:ea typeface="Times New Roman" pitchFamily="18" charset="0"/>
              <a:cs typeface="Arial" pitchFamily="34" charset="0"/>
            </a:endParaRPr>
          </a:p>
        </p:txBody>
      </p:sp>
      <p:sp>
        <p:nvSpPr>
          <p:cNvPr id="19497" name="Line 87"/>
          <p:cNvSpPr>
            <a:spLocks noChangeShapeType="1"/>
          </p:cNvSpPr>
          <p:nvPr/>
        </p:nvSpPr>
        <p:spPr bwMode="auto">
          <a:xfrm>
            <a:off x="3281363" y="3703638"/>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19498" name="Line 88"/>
          <p:cNvSpPr>
            <a:spLocks noChangeShapeType="1"/>
          </p:cNvSpPr>
          <p:nvPr/>
        </p:nvSpPr>
        <p:spPr bwMode="auto">
          <a:xfrm>
            <a:off x="3281363" y="4221163"/>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484441" name="Text Box 89"/>
          <p:cNvSpPr txBox="1">
            <a:spLocks noChangeArrowheads="1"/>
          </p:cNvSpPr>
          <p:nvPr/>
        </p:nvSpPr>
        <p:spPr bwMode="auto">
          <a:xfrm>
            <a:off x="4675188" y="3194050"/>
            <a:ext cx="581025" cy="519113"/>
          </a:xfrm>
          <a:prstGeom prst="rect">
            <a:avLst/>
          </a:prstGeom>
          <a:noFill/>
          <a:ln w="9525">
            <a:noFill/>
            <a:miter lim="800000"/>
            <a:headEnd/>
            <a:tailEnd/>
          </a:ln>
        </p:spPr>
        <p:txBody>
          <a:bodyPr wrap="none">
            <a:spAutoFit/>
          </a:bodyPr>
          <a:lstStyle/>
          <a:p>
            <a:r>
              <a:rPr lang="en-US">
                <a:solidFill>
                  <a:srgbClr val="000000"/>
                </a:solidFill>
              </a:rPr>
              <a:t>16</a:t>
            </a:r>
          </a:p>
        </p:txBody>
      </p:sp>
      <p:sp>
        <p:nvSpPr>
          <p:cNvPr id="484442" name="Text Box 90"/>
          <p:cNvSpPr txBox="1">
            <a:spLocks noChangeArrowheads="1"/>
          </p:cNvSpPr>
          <p:nvPr/>
        </p:nvSpPr>
        <p:spPr bwMode="auto">
          <a:xfrm>
            <a:off x="4675188" y="3702050"/>
            <a:ext cx="581025" cy="519113"/>
          </a:xfrm>
          <a:prstGeom prst="rect">
            <a:avLst/>
          </a:prstGeom>
          <a:noFill/>
          <a:ln w="9525">
            <a:noFill/>
            <a:miter lim="800000"/>
            <a:headEnd/>
            <a:tailEnd/>
          </a:ln>
        </p:spPr>
        <p:txBody>
          <a:bodyPr wrap="none">
            <a:spAutoFit/>
          </a:bodyPr>
          <a:lstStyle/>
          <a:p>
            <a:r>
              <a:rPr lang="en-US">
                <a:solidFill>
                  <a:srgbClr val="000000"/>
                </a:solidFill>
              </a:rPr>
              <a:t>16</a:t>
            </a:r>
          </a:p>
        </p:txBody>
      </p:sp>
      <p:sp>
        <p:nvSpPr>
          <p:cNvPr id="484443" name="Text Box 91"/>
          <p:cNvSpPr txBox="1">
            <a:spLocks noChangeArrowheads="1"/>
          </p:cNvSpPr>
          <p:nvPr/>
        </p:nvSpPr>
        <p:spPr bwMode="auto">
          <a:xfrm>
            <a:off x="6007100" y="3208338"/>
            <a:ext cx="877888" cy="519112"/>
          </a:xfrm>
          <a:prstGeom prst="rect">
            <a:avLst/>
          </a:prstGeom>
          <a:noFill/>
          <a:ln w="9525">
            <a:noFill/>
            <a:miter lim="800000"/>
            <a:headEnd/>
            <a:tailEnd/>
          </a:ln>
        </p:spPr>
        <p:txBody>
          <a:bodyPr wrap="none">
            <a:spAutoFit/>
          </a:bodyPr>
          <a:lstStyle/>
          <a:p>
            <a:r>
              <a:rPr lang="en-US">
                <a:solidFill>
                  <a:srgbClr val="000000"/>
                </a:solidFill>
              </a:rPr>
              <a:t>2.67</a:t>
            </a:r>
          </a:p>
        </p:txBody>
      </p:sp>
      <p:sp>
        <p:nvSpPr>
          <p:cNvPr id="484444" name="Text Box 92"/>
          <p:cNvSpPr txBox="1">
            <a:spLocks noChangeArrowheads="1"/>
          </p:cNvSpPr>
          <p:nvPr/>
        </p:nvSpPr>
        <p:spPr bwMode="auto">
          <a:xfrm>
            <a:off x="6253163" y="3702050"/>
            <a:ext cx="382587" cy="519113"/>
          </a:xfrm>
          <a:prstGeom prst="rect">
            <a:avLst/>
          </a:prstGeom>
          <a:noFill/>
          <a:ln w="9525">
            <a:noFill/>
            <a:miter lim="800000"/>
            <a:headEnd/>
            <a:tailEnd/>
          </a:ln>
        </p:spPr>
        <p:txBody>
          <a:bodyPr wrap="none">
            <a:spAutoFit/>
          </a:bodyPr>
          <a:lstStyle/>
          <a:p>
            <a:r>
              <a:rPr lang="en-US">
                <a:solidFill>
                  <a:srgbClr val="000000"/>
                </a:solidFill>
              </a:rPr>
              <a:t>2</a:t>
            </a:r>
          </a:p>
        </p:txBody>
      </p:sp>
      <p:sp>
        <p:nvSpPr>
          <p:cNvPr id="19503" name="Text Box 94"/>
          <p:cNvSpPr txBox="1">
            <a:spLocks noChangeArrowheads="1"/>
          </p:cNvSpPr>
          <p:nvPr/>
        </p:nvSpPr>
        <p:spPr bwMode="auto">
          <a:xfrm>
            <a:off x="1325563" y="436563"/>
            <a:ext cx="695325" cy="488950"/>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sp>
        <p:nvSpPr>
          <p:cNvPr id="484447" name="Text Box 95"/>
          <p:cNvSpPr txBox="1">
            <a:spLocks noChangeArrowheads="1"/>
          </p:cNvSpPr>
          <p:nvPr/>
        </p:nvSpPr>
        <p:spPr bwMode="auto">
          <a:xfrm>
            <a:off x="2001838" y="722313"/>
            <a:ext cx="874712" cy="396875"/>
          </a:xfrm>
          <a:prstGeom prst="rect">
            <a:avLst/>
          </a:prstGeom>
          <a:noFill/>
          <a:ln w="9525">
            <a:noFill/>
            <a:miter lim="800000"/>
            <a:headEnd/>
            <a:tailEnd/>
          </a:ln>
        </p:spPr>
        <p:txBody>
          <a:bodyPr wrap="none">
            <a:spAutoFit/>
          </a:bodyPr>
          <a:lstStyle/>
          <a:p>
            <a:pPr algn="l"/>
            <a:r>
              <a:rPr lang="en-US" sz="2000">
                <a:solidFill>
                  <a:srgbClr val="000000"/>
                </a:solidFill>
              </a:rPr>
              <a:t>“16 V”</a:t>
            </a:r>
          </a:p>
        </p:txBody>
      </p:sp>
      <p:sp>
        <p:nvSpPr>
          <p:cNvPr id="484448" name="Text Box 96"/>
          <p:cNvSpPr txBox="1">
            <a:spLocks noChangeArrowheads="1"/>
          </p:cNvSpPr>
          <p:nvPr/>
        </p:nvSpPr>
        <p:spPr bwMode="auto">
          <a:xfrm>
            <a:off x="565150" y="722313"/>
            <a:ext cx="733425" cy="396875"/>
          </a:xfrm>
          <a:prstGeom prst="rect">
            <a:avLst/>
          </a:prstGeom>
          <a:noFill/>
          <a:ln w="9525">
            <a:noFill/>
            <a:miter lim="800000"/>
            <a:headEnd/>
            <a:tailEnd/>
          </a:ln>
        </p:spPr>
        <p:txBody>
          <a:bodyPr wrap="none">
            <a:spAutoFit/>
          </a:bodyPr>
          <a:lstStyle/>
          <a:p>
            <a:pPr algn="l"/>
            <a:r>
              <a:rPr lang="en-US" sz="2000">
                <a:solidFill>
                  <a:srgbClr val="000000"/>
                </a:solidFill>
              </a:rPr>
              <a:t>“0 V”</a:t>
            </a:r>
          </a:p>
        </p:txBody>
      </p:sp>
      <p:grpSp>
        <p:nvGrpSpPr>
          <p:cNvPr id="7" name="Group 108"/>
          <p:cNvGrpSpPr>
            <a:grpSpLocks/>
          </p:cNvGrpSpPr>
          <p:nvPr/>
        </p:nvGrpSpPr>
        <p:grpSpPr bwMode="auto">
          <a:xfrm>
            <a:off x="1987550" y="4176713"/>
            <a:ext cx="822325" cy="396875"/>
            <a:chOff x="1252" y="3072"/>
            <a:chExt cx="518" cy="250"/>
          </a:xfrm>
        </p:grpSpPr>
        <p:sp>
          <p:nvSpPr>
            <p:cNvPr id="19526" name="Text Box 100"/>
            <p:cNvSpPr txBox="1">
              <a:spLocks noChangeArrowheads="1"/>
            </p:cNvSpPr>
            <p:nvPr/>
          </p:nvSpPr>
          <p:spPr bwMode="auto">
            <a:xfrm>
              <a:off x="1414" y="3072"/>
              <a:ext cx="356" cy="250"/>
            </a:xfrm>
            <a:prstGeom prst="rect">
              <a:avLst/>
            </a:prstGeom>
            <a:noFill/>
            <a:ln w="9525">
              <a:noFill/>
              <a:miter lim="800000"/>
              <a:headEnd/>
              <a:tailEnd/>
            </a:ln>
          </p:spPr>
          <p:txBody>
            <a:bodyPr wrap="none">
              <a:spAutoFit/>
            </a:bodyPr>
            <a:lstStyle/>
            <a:p>
              <a:pPr algn="l"/>
              <a:r>
                <a:rPr lang="en-US" sz="2000">
                  <a:solidFill>
                    <a:srgbClr val="000000"/>
                  </a:solidFill>
                </a:rPr>
                <a:t>2 A</a:t>
              </a:r>
            </a:p>
          </p:txBody>
        </p:sp>
        <p:sp>
          <p:nvSpPr>
            <p:cNvPr id="19527" name="Line 101"/>
            <p:cNvSpPr>
              <a:spLocks noChangeShapeType="1"/>
            </p:cNvSpPr>
            <p:nvPr/>
          </p:nvSpPr>
          <p:spPr bwMode="auto">
            <a:xfrm flipH="1">
              <a:off x="1252" y="3200"/>
              <a:ext cx="174"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grpSp>
      <p:grpSp>
        <p:nvGrpSpPr>
          <p:cNvPr id="8" name="Group 107"/>
          <p:cNvGrpSpPr>
            <a:grpSpLocks/>
          </p:cNvGrpSpPr>
          <p:nvPr/>
        </p:nvGrpSpPr>
        <p:grpSpPr bwMode="auto">
          <a:xfrm>
            <a:off x="652463" y="3335338"/>
            <a:ext cx="1190625" cy="396875"/>
            <a:chOff x="411" y="2542"/>
            <a:chExt cx="750" cy="250"/>
          </a:xfrm>
        </p:grpSpPr>
        <p:sp>
          <p:nvSpPr>
            <p:cNvPr id="19524" name="Text Box 99"/>
            <p:cNvSpPr txBox="1">
              <a:spLocks noChangeArrowheads="1"/>
            </p:cNvSpPr>
            <p:nvPr/>
          </p:nvSpPr>
          <p:spPr bwMode="auto">
            <a:xfrm>
              <a:off x="583" y="2542"/>
              <a:ext cx="578" cy="250"/>
            </a:xfrm>
            <a:prstGeom prst="rect">
              <a:avLst/>
            </a:prstGeom>
            <a:noFill/>
            <a:ln w="9525">
              <a:noFill/>
              <a:miter lim="800000"/>
              <a:headEnd/>
              <a:tailEnd/>
            </a:ln>
          </p:spPr>
          <p:txBody>
            <a:bodyPr wrap="none">
              <a:spAutoFit/>
            </a:bodyPr>
            <a:lstStyle/>
            <a:p>
              <a:pPr algn="l"/>
              <a:r>
                <a:rPr lang="en-US" sz="2000">
                  <a:solidFill>
                    <a:srgbClr val="000000"/>
                  </a:solidFill>
                </a:rPr>
                <a:t>2.67 A</a:t>
              </a:r>
            </a:p>
          </p:txBody>
        </p:sp>
        <p:sp>
          <p:nvSpPr>
            <p:cNvPr id="19525" name="Line 102"/>
            <p:cNvSpPr>
              <a:spLocks noChangeShapeType="1"/>
            </p:cNvSpPr>
            <p:nvPr/>
          </p:nvSpPr>
          <p:spPr bwMode="auto">
            <a:xfrm flipH="1">
              <a:off x="411" y="2661"/>
              <a:ext cx="174"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grpSp>
      <p:grpSp>
        <p:nvGrpSpPr>
          <p:cNvPr id="9" name="Group 106"/>
          <p:cNvGrpSpPr>
            <a:grpSpLocks/>
          </p:cNvGrpSpPr>
          <p:nvPr/>
        </p:nvGrpSpPr>
        <p:grpSpPr bwMode="auto">
          <a:xfrm>
            <a:off x="1973263" y="2435225"/>
            <a:ext cx="836612" cy="396875"/>
            <a:chOff x="1243" y="1975"/>
            <a:chExt cx="527" cy="250"/>
          </a:xfrm>
        </p:grpSpPr>
        <p:sp>
          <p:nvSpPr>
            <p:cNvPr id="19522" name="Text Box 98"/>
            <p:cNvSpPr txBox="1">
              <a:spLocks noChangeArrowheads="1"/>
            </p:cNvSpPr>
            <p:nvPr/>
          </p:nvSpPr>
          <p:spPr bwMode="auto">
            <a:xfrm>
              <a:off x="1414" y="1975"/>
              <a:ext cx="356" cy="250"/>
            </a:xfrm>
            <a:prstGeom prst="rect">
              <a:avLst/>
            </a:prstGeom>
            <a:noFill/>
            <a:ln w="9525">
              <a:noFill/>
              <a:miter lim="800000"/>
              <a:headEnd/>
              <a:tailEnd/>
            </a:ln>
          </p:spPr>
          <p:txBody>
            <a:bodyPr wrap="none">
              <a:spAutoFit/>
            </a:bodyPr>
            <a:lstStyle/>
            <a:p>
              <a:pPr algn="l"/>
              <a:r>
                <a:rPr lang="en-US" sz="2000">
                  <a:solidFill>
                    <a:srgbClr val="000000"/>
                  </a:solidFill>
                </a:rPr>
                <a:t>4 A</a:t>
              </a:r>
            </a:p>
          </p:txBody>
        </p:sp>
        <p:sp>
          <p:nvSpPr>
            <p:cNvPr id="19523" name="Line 103"/>
            <p:cNvSpPr>
              <a:spLocks noChangeShapeType="1"/>
            </p:cNvSpPr>
            <p:nvPr/>
          </p:nvSpPr>
          <p:spPr bwMode="auto">
            <a:xfrm flipH="1">
              <a:off x="1243" y="2103"/>
              <a:ext cx="174"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grpSp>
      <p:grpSp>
        <p:nvGrpSpPr>
          <p:cNvPr id="10" name="Group 105"/>
          <p:cNvGrpSpPr>
            <a:grpSpLocks/>
          </p:cNvGrpSpPr>
          <p:nvPr/>
        </p:nvGrpSpPr>
        <p:grpSpPr bwMode="auto">
          <a:xfrm>
            <a:off x="796925" y="1579563"/>
            <a:ext cx="838200" cy="396875"/>
            <a:chOff x="502" y="1436"/>
            <a:chExt cx="528" cy="250"/>
          </a:xfrm>
        </p:grpSpPr>
        <p:sp>
          <p:nvSpPr>
            <p:cNvPr id="19520" name="Text Box 97"/>
            <p:cNvSpPr txBox="1">
              <a:spLocks noChangeArrowheads="1"/>
            </p:cNvSpPr>
            <p:nvPr/>
          </p:nvSpPr>
          <p:spPr bwMode="auto">
            <a:xfrm>
              <a:off x="674" y="1436"/>
              <a:ext cx="356" cy="250"/>
            </a:xfrm>
            <a:prstGeom prst="rect">
              <a:avLst/>
            </a:prstGeom>
            <a:noFill/>
            <a:ln w="9525">
              <a:noFill/>
              <a:miter lim="800000"/>
              <a:headEnd/>
              <a:tailEnd/>
            </a:ln>
          </p:spPr>
          <p:txBody>
            <a:bodyPr wrap="none">
              <a:spAutoFit/>
            </a:bodyPr>
            <a:lstStyle/>
            <a:p>
              <a:pPr algn="l"/>
              <a:r>
                <a:rPr lang="en-US" sz="2000">
                  <a:solidFill>
                    <a:srgbClr val="000000"/>
                  </a:solidFill>
                </a:rPr>
                <a:t>8 A</a:t>
              </a:r>
            </a:p>
          </p:txBody>
        </p:sp>
        <p:sp>
          <p:nvSpPr>
            <p:cNvPr id="19521" name="Line 104"/>
            <p:cNvSpPr>
              <a:spLocks noChangeShapeType="1"/>
            </p:cNvSpPr>
            <p:nvPr/>
          </p:nvSpPr>
          <p:spPr bwMode="auto">
            <a:xfrm flipH="1">
              <a:off x="502" y="1554"/>
              <a:ext cx="174"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grpSp>
      <p:graphicFrame>
        <p:nvGraphicFramePr>
          <p:cNvPr id="484461" name="Object 109"/>
          <p:cNvGraphicFramePr>
            <a:graphicFrameLocks noChangeAspect="1"/>
          </p:cNvGraphicFramePr>
          <p:nvPr/>
        </p:nvGraphicFramePr>
        <p:xfrm>
          <a:off x="384175" y="5048250"/>
          <a:ext cx="3970338" cy="1050925"/>
        </p:xfrm>
        <a:graphic>
          <a:graphicData uri="http://schemas.openxmlformats.org/presentationml/2006/ole">
            <mc:AlternateContent xmlns:mc="http://schemas.openxmlformats.org/markup-compatibility/2006">
              <mc:Choice xmlns:v="urn:schemas-microsoft-com:vml" Requires="v">
                <p:oleObj spid="_x0000_s27677" name="Equation" r:id="rId3" imgW="3670200" imgH="965160" progId="Equation.3">
                  <p:embed/>
                </p:oleObj>
              </mc:Choice>
              <mc:Fallback>
                <p:oleObj name="Equation" r:id="rId3" imgW="3670200" imgH="965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 y="5048250"/>
                        <a:ext cx="3970338"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4462" name="AutoShape 110"/>
          <p:cNvSpPr>
            <a:spLocks noChangeArrowheads="1"/>
          </p:cNvSpPr>
          <p:nvPr/>
        </p:nvSpPr>
        <p:spPr bwMode="auto">
          <a:xfrm>
            <a:off x="4546600" y="5341938"/>
            <a:ext cx="900113" cy="406400"/>
          </a:xfrm>
          <a:prstGeom prst="rightArrow">
            <a:avLst>
              <a:gd name="adj1" fmla="val 50000"/>
              <a:gd name="adj2" fmla="val 55371"/>
            </a:avLst>
          </a:prstGeom>
          <a:solidFill>
            <a:srgbClr val="00FFFF"/>
          </a:solidFill>
          <a:ln w="15875" algn="ctr">
            <a:solidFill>
              <a:schemeClr val="tx1"/>
            </a:solidFill>
            <a:miter lim="800000"/>
            <a:headEnd/>
            <a:tailEnd/>
          </a:ln>
        </p:spPr>
        <p:txBody>
          <a:bodyPr wrap="none" anchor="ctr">
            <a:spAutoFit/>
          </a:bodyPr>
          <a:lstStyle/>
          <a:p>
            <a:endParaRPr lang="en-US">
              <a:solidFill>
                <a:srgbClr val="000000"/>
              </a:solidFill>
            </a:endParaRPr>
          </a:p>
        </p:txBody>
      </p:sp>
      <p:sp>
        <p:nvSpPr>
          <p:cNvPr id="484463" name="Text Box 111"/>
          <p:cNvSpPr txBox="1">
            <a:spLocks noChangeArrowheads="1"/>
          </p:cNvSpPr>
          <p:nvPr/>
        </p:nvSpPr>
        <p:spPr bwMode="auto">
          <a:xfrm>
            <a:off x="5518150" y="5257800"/>
            <a:ext cx="2181225" cy="519113"/>
          </a:xfrm>
          <a:prstGeom prst="rect">
            <a:avLst/>
          </a:prstGeom>
          <a:noFill/>
          <a:ln w="9525">
            <a:noFill/>
            <a:miter lim="800000"/>
            <a:headEnd/>
            <a:tailEnd/>
          </a:ln>
        </p:spPr>
        <p:txBody>
          <a:bodyPr wrap="none">
            <a:spAutoFit/>
          </a:bodyPr>
          <a:lstStyle/>
          <a:p>
            <a:pPr algn="l"/>
            <a:r>
              <a:rPr lang="en-US">
                <a:solidFill>
                  <a:srgbClr val="000000"/>
                </a:solidFill>
              </a:rPr>
              <a:t>R</a:t>
            </a:r>
            <a:r>
              <a:rPr lang="en-US" baseline="-25000">
                <a:solidFill>
                  <a:srgbClr val="000000"/>
                </a:solidFill>
              </a:rPr>
              <a:t>eq</a:t>
            </a:r>
            <a:r>
              <a:rPr lang="en-US">
                <a:solidFill>
                  <a:srgbClr val="000000"/>
                </a:solidFill>
              </a:rPr>
              <a:t> = 0.96 </a:t>
            </a:r>
            <a:r>
              <a:rPr lang="en-US">
                <a:solidFill>
                  <a:srgbClr val="000000"/>
                </a:solidFill>
                <a:latin typeface="Symbol" pitchFamily="18" charset="2"/>
              </a:rPr>
              <a:t>W</a:t>
            </a:r>
          </a:p>
        </p:txBody>
      </p:sp>
      <p:grpSp>
        <p:nvGrpSpPr>
          <p:cNvPr id="11" name="Group 143"/>
          <p:cNvGrpSpPr>
            <a:grpSpLocks/>
          </p:cNvGrpSpPr>
          <p:nvPr/>
        </p:nvGrpSpPr>
        <p:grpSpPr bwMode="auto">
          <a:xfrm>
            <a:off x="7872413" y="5060950"/>
            <a:ext cx="1066800" cy="854075"/>
            <a:chOff x="3966" y="3255"/>
            <a:chExt cx="892" cy="714"/>
          </a:xfrm>
        </p:grpSpPr>
        <p:sp>
          <p:nvSpPr>
            <p:cNvPr id="19513" name="Freeform 132"/>
            <p:cNvSpPr>
              <a:spLocks/>
            </p:cNvSpPr>
            <p:nvPr/>
          </p:nvSpPr>
          <p:spPr bwMode="auto">
            <a:xfrm>
              <a:off x="3974" y="3263"/>
              <a:ext cx="876" cy="698"/>
            </a:xfrm>
            <a:custGeom>
              <a:avLst/>
              <a:gdLst>
                <a:gd name="T0" fmla="*/ 316 w 876"/>
                <a:gd name="T1" fmla="*/ 694 h 698"/>
                <a:gd name="T2" fmla="*/ 316 w 876"/>
                <a:gd name="T3" fmla="*/ 694 h 698"/>
                <a:gd name="T4" fmla="*/ 322 w 876"/>
                <a:gd name="T5" fmla="*/ 698 h 698"/>
                <a:gd name="T6" fmla="*/ 328 w 876"/>
                <a:gd name="T7" fmla="*/ 698 h 698"/>
                <a:gd name="T8" fmla="*/ 332 w 876"/>
                <a:gd name="T9" fmla="*/ 698 h 698"/>
                <a:gd name="T10" fmla="*/ 338 w 876"/>
                <a:gd name="T11" fmla="*/ 694 h 698"/>
                <a:gd name="T12" fmla="*/ 872 w 876"/>
                <a:gd name="T13" fmla="*/ 160 h 698"/>
                <a:gd name="T14" fmla="*/ 872 w 876"/>
                <a:gd name="T15" fmla="*/ 160 h 698"/>
                <a:gd name="T16" fmla="*/ 874 w 876"/>
                <a:gd name="T17" fmla="*/ 154 h 698"/>
                <a:gd name="T18" fmla="*/ 876 w 876"/>
                <a:gd name="T19" fmla="*/ 150 h 698"/>
                <a:gd name="T20" fmla="*/ 874 w 876"/>
                <a:gd name="T21" fmla="*/ 144 h 698"/>
                <a:gd name="T22" fmla="*/ 872 w 876"/>
                <a:gd name="T23" fmla="*/ 138 h 698"/>
                <a:gd name="T24" fmla="*/ 738 w 876"/>
                <a:gd name="T25" fmla="*/ 4 h 698"/>
                <a:gd name="T26" fmla="*/ 738 w 876"/>
                <a:gd name="T27" fmla="*/ 4 h 698"/>
                <a:gd name="T28" fmla="*/ 732 w 876"/>
                <a:gd name="T29" fmla="*/ 2 h 698"/>
                <a:gd name="T30" fmla="*/ 726 w 876"/>
                <a:gd name="T31" fmla="*/ 0 h 698"/>
                <a:gd name="T32" fmla="*/ 722 w 876"/>
                <a:gd name="T33" fmla="*/ 2 h 698"/>
                <a:gd name="T34" fmla="*/ 716 w 876"/>
                <a:gd name="T35" fmla="*/ 4 h 698"/>
                <a:gd name="T36" fmla="*/ 328 w 876"/>
                <a:gd name="T37" fmla="*/ 394 h 698"/>
                <a:gd name="T38" fmla="*/ 160 w 876"/>
                <a:gd name="T39" fmla="*/ 226 h 698"/>
                <a:gd name="T40" fmla="*/ 160 w 876"/>
                <a:gd name="T41" fmla="*/ 226 h 698"/>
                <a:gd name="T42" fmla="*/ 156 w 876"/>
                <a:gd name="T43" fmla="*/ 224 h 698"/>
                <a:gd name="T44" fmla="*/ 150 w 876"/>
                <a:gd name="T45" fmla="*/ 222 h 698"/>
                <a:gd name="T46" fmla="*/ 144 w 876"/>
                <a:gd name="T47" fmla="*/ 224 h 698"/>
                <a:gd name="T48" fmla="*/ 138 w 876"/>
                <a:gd name="T49" fmla="*/ 226 h 698"/>
                <a:gd name="T50" fmla="*/ 4 w 876"/>
                <a:gd name="T51" fmla="*/ 360 h 698"/>
                <a:gd name="T52" fmla="*/ 4 w 876"/>
                <a:gd name="T53" fmla="*/ 360 h 698"/>
                <a:gd name="T54" fmla="*/ 2 w 876"/>
                <a:gd name="T55" fmla="*/ 366 h 698"/>
                <a:gd name="T56" fmla="*/ 0 w 876"/>
                <a:gd name="T57" fmla="*/ 372 h 698"/>
                <a:gd name="T58" fmla="*/ 2 w 876"/>
                <a:gd name="T59" fmla="*/ 376 h 698"/>
                <a:gd name="T60" fmla="*/ 4 w 876"/>
                <a:gd name="T61" fmla="*/ 382 h 698"/>
                <a:gd name="T62" fmla="*/ 316 w 876"/>
                <a:gd name="T63" fmla="*/ 694 h 698"/>
                <a:gd name="T64" fmla="*/ 316 w 876"/>
                <a:gd name="T65" fmla="*/ 694 h 698"/>
                <a:gd name="T66" fmla="*/ 322 w 876"/>
                <a:gd name="T67" fmla="*/ 698 h 698"/>
                <a:gd name="T68" fmla="*/ 328 w 876"/>
                <a:gd name="T69" fmla="*/ 698 h 698"/>
                <a:gd name="T70" fmla="*/ 332 w 876"/>
                <a:gd name="T71" fmla="*/ 698 h 698"/>
                <a:gd name="T72" fmla="*/ 338 w 876"/>
                <a:gd name="T73" fmla="*/ 694 h 698"/>
                <a:gd name="T74" fmla="*/ 316 w 876"/>
                <a:gd name="T75" fmla="*/ 694 h 6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6"/>
                <a:gd name="T115" fmla="*/ 0 h 698"/>
                <a:gd name="T116" fmla="*/ 876 w 876"/>
                <a:gd name="T117" fmla="*/ 698 h 6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6" h="698">
                  <a:moveTo>
                    <a:pt x="316" y="694"/>
                  </a:moveTo>
                  <a:lnTo>
                    <a:pt x="316" y="694"/>
                  </a:lnTo>
                  <a:lnTo>
                    <a:pt x="322" y="698"/>
                  </a:lnTo>
                  <a:lnTo>
                    <a:pt x="328" y="698"/>
                  </a:lnTo>
                  <a:lnTo>
                    <a:pt x="332" y="698"/>
                  </a:lnTo>
                  <a:lnTo>
                    <a:pt x="338" y="694"/>
                  </a:lnTo>
                  <a:lnTo>
                    <a:pt x="872" y="160"/>
                  </a:lnTo>
                  <a:lnTo>
                    <a:pt x="874" y="154"/>
                  </a:lnTo>
                  <a:lnTo>
                    <a:pt x="876" y="150"/>
                  </a:lnTo>
                  <a:lnTo>
                    <a:pt x="874" y="144"/>
                  </a:lnTo>
                  <a:lnTo>
                    <a:pt x="872" y="138"/>
                  </a:lnTo>
                  <a:lnTo>
                    <a:pt x="738" y="4"/>
                  </a:lnTo>
                  <a:lnTo>
                    <a:pt x="732" y="2"/>
                  </a:lnTo>
                  <a:lnTo>
                    <a:pt x="726" y="0"/>
                  </a:lnTo>
                  <a:lnTo>
                    <a:pt x="722" y="2"/>
                  </a:lnTo>
                  <a:lnTo>
                    <a:pt x="716" y="4"/>
                  </a:lnTo>
                  <a:lnTo>
                    <a:pt x="328" y="394"/>
                  </a:lnTo>
                  <a:lnTo>
                    <a:pt x="160" y="226"/>
                  </a:lnTo>
                  <a:lnTo>
                    <a:pt x="156" y="224"/>
                  </a:lnTo>
                  <a:lnTo>
                    <a:pt x="150" y="222"/>
                  </a:lnTo>
                  <a:lnTo>
                    <a:pt x="144" y="224"/>
                  </a:lnTo>
                  <a:lnTo>
                    <a:pt x="138" y="226"/>
                  </a:lnTo>
                  <a:lnTo>
                    <a:pt x="4" y="360"/>
                  </a:lnTo>
                  <a:lnTo>
                    <a:pt x="2" y="366"/>
                  </a:lnTo>
                  <a:lnTo>
                    <a:pt x="0" y="372"/>
                  </a:lnTo>
                  <a:lnTo>
                    <a:pt x="2" y="376"/>
                  </a:lnTo>
                  <a:lnTo>
                    <a:pt x="4" y="382"/>
                  </a:lnTo>
                  <a:lnTo>
                    <a:pt x="316" y="694"/>
                  </a:lnTo>
                  <a:lnTo>
                    <a:pt x="322" y="698"/>
                  </a:lnTo>
                  <a:lnTo>
                    <a:pt x="328" y="698"/>
                  </a:lnTo>
                  <a:lnTo>
                    <a:pt x="332" y="698"/>
                  </a:lnTo>
                  <a:lnTo>
                    <a:pt x="338" y="694"/>
                  </a:lnTo>
                  <a:lnTo>
                    <a:pt x="316" y="694"/>
                  </a:lnTo>
                  <a:close/>
                </a:path>
              </a:pathLst>
            </a:custGeom>
            <a:solidFill>
              <a:srgbClr val="67C6DD"/>
            </a:solidFill>
            <a:ln w="9525">
              <a:noFill/>
              <a:round/>
              <a:headEnd/>
              <a:tailEnd/>
            </a:ln>
          </p:spPr>
          <p:txBody>
            <a:bodyPr/>
            <a:lstStyle/>
            <a:p>
              <a:endParaRPr lang="en-US">
                <a:solidFill>
                  <a:srgbClr val="000000"/>
                </a:solidFill>
              </a:endParaRPr>
            </a:p>
          </p:txBody>
        </p:sp>
        <p:sp>
          <p:nvSpPr>
            <p:cNvPr id="19514" name="Freeform 133"/>
            <p:cNvSpPr>
              <a:spLocks/>
            </p:cNvSpPr>
            <p:nvPr/>
          </p:nvSpPr>
          <p:spPr bwMode="auto">
            <a:xfrm>
              <a:off x="3974" y="3263"/>
              <a:ext cx="876" cy="698"/>
            </a:xfrm>
            <a:custGeom>
              <a:avLst/>
              <a:gdLst>
                <a:gd name="T0" fmla="*/ 316 w 876"/>
                <a:gd name="T1" fmla="*/ 694 h 698"/>
                <a:gd name="T2" fmla="*/ 316 w 876"/>
                <a:gd name="T3" fmla="*/ 694 h 698"/>
                <a:gd name="T4" fmla="*/ 322 w 876"/>
                <a:gd name="T5" fmla="*/ 698 h 698"/>
                <a:gd name="T6" fmla="*/ 328 w 876"/>
                <a:gd name="T7" fmla="*/ 698 h 698"/>
                <a:gd name="T8" fmla="*/ 332 w 876"/>
                <a:gd name="T9" fmla="*/ 698 h 698"/>
                <a:gd name="T10" fmla="*/ 338 w 876"/>
                <a:gd name="T11" fmla="*/ 694 h 698"/>
                <a:gd name="T12" fmla="*/ 872 w 876"/>
                <a:gd name="T13" fmla="*/ 160 h 698"/>
                <a:gd name="T14" fmla="*/ 872 w 876"/>
                <a:gd name="T15" fmla="*/ 160 h 698"/>
                <a:gd name="T16" fmla="*/ 874 w 876"/>
                <a:gd name="T17" fmla="*/ 154 h 698"/>
                <a:gd name="T18" fmla="*/ 876 w 876"/>
                <a:gd name="T19" fmla="*/ 150 h 698"/>
                <a:gd name="T20" fmla="*/ 874 w 876"/>
                <a:gd name="T21" fmla="*/ 144 h 698"/>
                <a:gd name="T22" fmla="*/ 872 w 876"/>
                <a:gd name="T23" fmla="*/ 138 h 698"/>
                <a:gd name="T24" fmla="*/ 738 w 876"/>
                <a:gd name="T25" fmla="*/ 4 h 698"/>
                <a:gd name="T26" fmla="*/ 738 w 876"/>
                <a:gd name="T27" fmla="*/ 4 h 698"/>
                <a:gd name="T28" fmla="*/ 732 w 876"/>
                <a:gd name="T29" fmla="*/ 2 h 698"/>
                <a:gd name="T30" fmla="*/ 726 w 876"/>
                <a:gd name="T31" fmla="*/ 0 h 698"/>
                <a:gd name="T32" fmla="*/ 722 w 876"/>
                <a:gd name="T33" fmla="*/ 2 h 698"/>
                <a:gd name="T34" fmla="*/ 716 w 876"/>
                <a:gd name="T35" fmla="*/ 4 h 698"/>
                <a:gd name="T36" fmla="*/ 328 w 876"/>
                <a:gd name="T37" fmla="*/ 394 h 698"/>
                <a:gd name="T38" fmla="*/ 160 w 876"/>
                <a:gd name="T39" fmla="*/ 226 h 698"/>
                <a:gd name="T40" fmla="*/ 160 w 876"/>
                <a:gd name="T41" fmla="*/ 226 h 698"/>
                <a:gd name="T42" fmla="*/ 156 w 876"/>
                <a:gd name="T43" fmla="*/ 224 h 698"/>
                <a:gd name="T44" fmla="*/ 150 w 876"/>
                <a:gd name="T45" fmla="*/ 222 h 698"/>
                <a:gd name="T46" fmla="*/ 144 w 876"/>
                <a:gd name="T47" fmla="*/ 224 h 698"/>
                <a:gd name="T48" fmla="*/ 138 w 876"/>
                <a:gd name="T49" fmla="*/ 226 h 698"/>
                <a:gd name="T50" fmla="*/ 4 w 876"/>
                <a:gd name="T51" fmla="*/ 360 h 698"/>
                <a:gd name="T52" fmla="*/ 4 w 876"/>
                <a:gd name="T53" fmla="*/ 360 h 698"/>
                <a:gd name="T54" fmla="*/ 2 w 876"/>
                <a:gd name="T55" fmla="*/ 366 h 698"/>
                <a:gd name="T56" fmla="*/ 0 w 876"/>
                <a:gd name="T57" fmla="*/ 372 h 698"/>
                <a:gd name="T58" fmla="*/ 2 w 876"/>
                <a:gd name="T59" fmla="*/ 376 h 698"/>
                <a:gd name="T60" fmla="*/ 4 w 876"/>
                <a:gd name="T61" fmla="*/ 382 h 698"/>
                <a:gd name="T62" fmla="*/ 316 w 876"/>
                <a:gd name="T63" fmla="*/ 694 h 698"/>
                <a:gd name="T64" fmla="*/ 316 w 876"/>
                <a:gd name="T65" fmla="*/ 694 h 698"/>
                <a:gd name="T66" fmla="*/ 322 w 876"/>
                <a:gd name="T67" fmla="*/ 698 h 698"/>
                <a:gd name="T68" fmla="*/ 328 w 876"/>
                <a:gd name="T69" fmla="*/ 698 h 698"/>
                <a:gd name="T70" fmla="*/ 332 w 876"/>
                <a:gd name="T71" fmla="*/ 698 h 698"/>
                <a:gd name="T72" fmla="*/ 338 w 876"/>
                <a:gd name="T73" fmla="*/ 694 h 6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6"/>
                <a:gd name="T112" fmla="*/ 0 h 698"/>
                <a:gd name="T113" fmla="*/ 876 w 876"/>
                <a:gd name="T114" fmla="*/ 698 h 6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6" h="698">
                  <a:moveTo>
                    <a:pt x="316" y="694"/>
                  </a:moveTo>
                  <a:lnTo>
                    <a:pt x="316" y="694"/>
                  </a:lnTo>
                  <a:lnTo>
                    <a:pt x="322" y="698"/>
                  </a:lnTo>
                  <a:lnTo>
                    <a:pt x="328" y="698"/>
                  </a:lnTo>
                  <a:lnTo>
                    <a:pt x="332" y="698"/>
                  </a:lnTo>
                  <a:lnTo>
                    <a:pt x="338" y="694"/>
                  </a:lnTo>
                  <a:lnTo>
                    <a:pt x="872" y="160"/>
                  </a:lnTo>
                  <a:lnTo>
                    <a:pt x="874" y="154"/>
                  </a:lnTo>
                  <a:lnTo>
                    <a:pt x="876" y="150"/>
                  </a:lnTo>
                  <a:lnTo>
                    <a:pt x="874" y="144"/>
                  </a:lnTo>
                  <a:lnTo>
                    <a:pt x="872" y="138"/>
                  </a:lnTo>
                  <a:lnTo>
                    <a:pt x="738" y="4"/>
                  </a:lnTo>
                  <a:lnTo>
                    <a:pt x="732" y="2"/>
                  </a:lnTo>
                  <a:lnTo>
                    <a:pt x="726" y="0"/>
                  </a:lnTo>
                  <a:lnTo>
                    <a:pt x="722" y="2"/>
                  </a:lnTo>
                  <a:lnTo>
                    <a:pt x="716" y="4"/>
                  </a:lnTo>
                  <a:lnTo>
                    <a:pt x="328" y="394"/>
                  </a:lnTo>
                  <a:lnTo>
                    <a:pt x="160" y="226"/>
                  </a:lnTo>
                  <a:lnTo>
                    <a:pt x="156" y="224"/>
                  </a:lnTo>
                  <a:lnTo>
                    <a:pt x="150" y="222"/>
                  </a:lnTo>
                  <a:lnTo>
                    <a:pt x="144" y="224"/>
                  </a:lnTo>
                  <a:lnTo>
                    <a:pt x="138" y="226"/>
                  </a:lnTo>
                  <a:lnTo>
                    <a:pt x="4" y="360"/>
                  </a:lnTo>
                  <a:lnTo>
                    <a:pt x="2" y="366"/>
                  </a:lnTo>
                  <a:lnTo>
                    <a:pt x="0" y="372"/>
                  </a:lnTo>
                  <a:lnTo>
                    <a:pt x="2" y="376"/>
                  </a:lnTo>
                  <a:lnTo>
                    <a:pt x="4" y="382"/>
                  </a:lnTo>
                  <a:lnTo>
                    <a:pt x="316" y="694"/>
                  </a:lnTo>
                  <a:lnTo>
                    <a:pt x="322" y="698"/>
                  </a:lnTo>
                  <a:lnTo>
                    <a:pt x="328" y="698"/>
                  </a:lnTo>
                  <a:lnTo>
                    <a:pt x="332" y="698"/>
                  </a:lnTo>
                  <a:lnTo>
                    <a:pt x="338" y="694"/>
                  </a:lnTo>
                </a:path>
              </a:pathLst>
            </a:custGeom>
            <a:noFill/>
            <a:ln w="9525">
              <a:noFill/>
              <a:round/>
              <a:headEnd/>
              <a:tailEnd/>
            </a:ln>
          </p:spPr>
          <p:txBody>
            <a:bodyPr/>
            <a:lstStyle/>
            <a:p>
              <a:endParaRPr lang="en-US">
                <a:solidFill>
                  <a:srgbClr val="000000"/>
                </a:solidFill>
              </a:endParaRPr>
            </a:p>
          </p:txBody>
        </p:sp>
        <p:sp>
          <p:nvSpPr>
            <p:cNvPr id="19515" name="Freeform 134"/>
            <p:cNvSpPr>
              <a:spLocks/>
            </p:cNvSpPr>
            <p:nvPr/>
          </p:nvSpPr>
          <p:spPr bwMode="auto">
            <a:xfrm>
              <a:off x="3992" y="3281"/>
              <a:ext cx="840" cy="662"/>
            </a:xfrm>
            <a:custGeom>
              <a:avLst/>
              <a:gdLst>
                <a:gd name="T0" fmla="*/ 708 w 840"/>
                <a:gd name="T1" fmla="*/ 0 h 662"/>
                <a:gd name="T2" fmla="*/ 708 w 840"/>
                <a:gd name="T3" fmla="*/ 0 h 662"/>
                <a:gd name="T4" fmla="*/ 840 w 840"/>
                <a:gd name="T5" fmla="*/ 132 h 662"/>
                <a:gd name="T6" fmla="*/ 840 w 840"/>
                <a:gd name="T7" fmla="*/ 132 h 662"/>
                <a:gd name="T8" fmla="*/ 310 w 840"/>
                <a:gd name="T9" fmla="*/ 662 h 662"/>
                <a:gd name="T10" fmla="*/ 310 w 840"/>
                <a:gd name="T11" fmla="*/ 662 h 662"/>
                <a:gd name="T12" fmla="*/ 0 w 840"/>
                <a:gd name="T13" fmla="*/ 354 h 662"/>
                <a:gd name="T14" fmla="*/ 0 w 840"/>
                <a:gd name="T15" fmla="*/ 354 h 662"/>
                <a:gd name="T16" fmla="*/ 132 w 840"/>
                <a:gd name="T17" fmla="*/ 222 h 662"/>
                <a:gd name="T18" fmla="*/ 132 w 840"/>
                <a:gd name="T19" fmla="*/ 222 h 662"/>
                <a:gd name="T20" fmla="*/ 310 w 840"/>
                <a:gd name="T21" fmla="*/ 400 h 662"/>
                <a:gd name="T22" fmla="*/ 310 w 840"/>
                <a:gd name="T23" fmla="*/ 400 h 662"/>
                <a:gd name="T24" fmla="*/ 708 w 840"/>
                <a:gd name="T25" fmla="*/ 0 h 662"/>
                <a:gd name="T26" fmla="*/ 708 w 840"/>
                <a:gd name="T27" fmla="*/ 0 h 6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662"/>
                <a:gd name="T44" fmla="*/ 840 w 840"/>
                <a:gd name="T45" fmla="*/ 662 h 6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662">
                  <a:moveTo>
                    <a:pt x="708" y="0"/>
                  </a:moveTo>
                  <a:lnTo>
                    <a:pt x="708" y="0"/>
                  </a:lnTo>
                  <a:lnTo>
                    <a:pt x="840" y="132"/>
                  </a:lnTo>
                  <a:lnTo>
                    <a:pt x="310" y="662"/>
                  </a:lnTo>
                  <a:lnTo>
                    <a:pt x="0" y="354"/>
                  </a:lnTo>
                  <a:lnTo>
                    <a:pt x="132" y="222"/>
                  </a:lnTo>
                  <a:lnTo>
                    <a:pt x="310" y="400"/>
                  </a:lnTo>
                  <a:lnTo>
                    <a:pt x="708" y="0"/>
                  </a:lnTo>
                  <a:close/>
                </a:path>
              </a:pathLst>
            </a:custGeom>
            <a:solidFill>
              <a:srgbClr val="67C6DD"/>
            </a:solidFill>
            <a:ln w="9525">
              <a:noFill/>
              <a:round/>
              <a:headEnd/>
              <a:tailEnd/>
            </a:ln>
          </p:spPr>
          <p:txBody>
            <a:bodyPr/>
            <a:lstStyle/>
            <a:p>
              <a:endParaRPr lang="en-US">
                <a:solidFill>
                  <a:srgbClr val="000000"/>
                </a:solidFill>
              </a:endParaRPr>
            </a:p>
          </p:txBody>
        </p:sp>
        <p:sp>
          <p:nvSpPr>
            <p:cNvPr id="19516" name="Freeform 135"/>
            <p:cNvSpPr>
              <a:spLocks/>
            </p:cNvSpPr>
            <p:nvPr/>
          </p:nvSpPr>
          <p:spPr bwMode="auto">
            <a:xfrm>
              <a:off x="4518" y="3281"/>
              <a:ext cx="304" cy="182"/>
            </a:xfrm>
            <a:custGeom>
              <a:avLst/>
              <a:gdLst>
                <a:gd name="T0" fmla="*/ 0 w 304"/>
                <a:gd name="T1" fmla="*/ 182 h 182"/>
                <a:gd name="T2" fmla="*/ 0 w 304"/>
                <a:gd name="T3" fmla="*/ 182 h 182"/>
                <a:gd name="T4" fmla="*/ 182 w 304"/>
                <a:gd name="T5" fmla="*/ 0 h 182"/>
                <a:gd name="T6" fmla="*/ 182 w 304"/>
                <a:gd name="T7" fmla="*/ 0 h 182"/>
                <a:gd name="T8" fmla="*/ 304 w 304"/>
                <a:gd name="T9" fmla="*/ 120 h 182"/>
                <a:gd name="T10" fmla="*/ 304 w 304"/>
                <a:gd name="T11" fmla="*/ 120 h 182"/>
                <a:gd name="T12" fmla="*/ 286 w 304"/>
                <a:gd name="T13" fmla="*/ 134 h 182"/>
                <a:gd name="T14" fmla="*/ 268 w 304"/>
                <a:gd name="T15" fmla="*/ 142 h 182"/>
                <a:gd name="T16" fmla="*/ 252 w 304"/>
                <a:gd name="T17" fmla="*/ 148 h 182"/>
                <a:gd name="T18" fmla="*/ 234 w 304"/>
                <a:gd name="T19" fmla="*/ 152 h 182"/>
                <a:gd name="T20" fmla="*/ 218 w 304"/>
                <a:gd name="T21" fmla="*/ 152 h 182"/>
                <a:gd name="T22" fmla="*/ 200 w 304"/>
                <a:gd name="T23" fmla="*/ 152 h 182"/>
                <a:gd name="T24" fmla="*/ 166 w 304"/>
                <a:gd name="T25" fmla="*/ 148 h 182"/>
                <a:gd name="T26" fmla="*/ 128 w 304"/>
                <a:gd name="T27" fmla="*/ 146 h 182"/>
                <a:gd name="T28" fmla="*/ 110 w 304"/>
                <a:gd name="T29" fmla="*/ 146 h 182"/>
                <a:gd name="T30" fmla="*/ 90 w 304"/>
                <a:gd name="T31" fmla="*/ 146 h 182"/>
                <a:gd name="T32" fmla="*/ 68 w 304"/>
                <a:gd name="T33" fmla="*/ 150 h 182"/>
                <a:gd name="T34" fmla="*/ 48 w 304"/>
                <a:gd name="T35" fmla="*/ 158 h 182"/>
                <a:gd name="T36" fmla="*/ 24 w 304"/>
                <a:gd name="T37" fmla="*/ 168 h 182"/>
                <a:gd name="T38" fmla="*/ 0 w 304"/>
                <a:gd name="T39" fmla="*/ 182 h 182"/>
                <a:gd name="T40" fmla="*/ 0 w 304"/>
                <a:gd name="T41" fmla="*/ 182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4"/>
                <a:gd name="T64" fmla="*/ 0 h 182"/>
                <a:gd name="T65" fmla="*/ 304 w 304"/>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4" h="182">
                  <a:moveTo>
                    <a:pt x="0" y="182"/>
                  </a:moveTo>
                  <a:lnTo>
                    <a:pt x="0" y="182"/>
                  </a:lnTo>
                  <a:lnTo>
                    <a:pt x="182" y="0"/>
                  </a:lnTo>
                  <a:lnTo>
                    <a:pt x="304" y="120"/>
                  </a:lnTo>
                  <a:lnTo>
                    <a:pt x="286" y="134"/>
                  </a:lnTo>
                  <a:lnTo>
                    <a:pt x="268" y="142"/>
                  </a:lnTo>
                  <a:lnTo>
                    <a:pt x="252" y="148"/>
                  </a:lnTo>
                  <a:lnTo>
                    <a:pt x="234" y="152"/>
                  </a:lnTo>
                  <a:lnTo>
                    <a:pt x="218" y="152"/>
                  </a:lnTo>
                  <a:lnTo>
                    <a:pt x="200" y="152"/>
                  </a:lnTo>
                  <a:lnTo>
                    <a:pt x="166" y="148"/>
                  </a:lnTo>
                  <a:lnTo>
                    <a:pt x="128" y="146"/>
                  </a:lnTo>
                  <a:lnTo>
                    <a:pt x="110" y="146"/>
                  </a:lnTo>
                  <a:lnTo>
                    <a:pt x="90" y="146"/>
                  </a:lnTo>
                  <a:lnTo>
                    <a:pt x="68" y="150"/>
                  </a:lnTo>
                  <a:lnTo>
                    <a:pt x="48" y="158"/>
                  </a:lnTo>
                  <a:lnTo>
                    <a:pt x="24" y="168"/>
                  </a:lnTo>
                  <a:lnTo>
                    <a:pt x="0" y="182"/>
                  </a:lnTo>
                  <a:close/>
                </a:path>
              </a:pathLst>
            </a:custGeom>
            <a:solidFill>
              <a:srgbClr val="8DD4E5"/>
            </a:solidFill>
            <a:ln w="9525">
              <a:noFill/>
              <a:round/>
              <a:headEnd/>
              <a:tailEnd/>
            </a:ln>
          </p:spPr>
          <p:txBody>
            <a:bodyPr/>
            <a:lstStyle/>
            <a:p>
              <a:endParaRPr lang="en-US">
                <a:solidFill>
                  <a:srgbClr val="000000"/>
                </a:solidFill>
              </a:endParaRPr>
            </a:p>
          </p:txBody>
        </p:sp>
        <p:sp>
          <p:nvSpPr>
            <p:cNvPr id="19517" name="Freeform 137"/>
            <p:cNvSpPr>
              <a:spLocks/>
            </p:cNvSpPr>
            <p:nvPr/>
          </p:nvSpPr>
          <p:spPr bwMode="auto">
            <a:xfrm>
              <a:off x="4154" y="3689"/>
              <a:ext cx="424" cy="272"/>
            </a:xfrm>
            <a:custGeom>
              <a:avLst/>
              <a:gdLst>
                <a:gd name="T0" fmla="*/ 424 w 424"/>
                <a:gd name="T1" fmla="*/ 0 h 272"/>
                <a:gd name="T2" fmla="*/ 158 w 424"/>
                <a:gd name="T3" fmla="*/ 268 h 272"/>
                <a:gd name="T4" fmla="*/ 158 w 424"/>
                <a:gd name="T5" fmla="*/ 268 h 272"/>
                <a:gd name="T6" fmla="*/ 152 w 424"/>
                <a:gd name="T7" fmla="*/ 272 h 272"/>
                <a:gd name="T8" fmla="*/ 148 w 424"/>
                <a:gd name="T9" fmla="*/ 272 h 272"/>
                <a:gd name="T10" fmla="*/ 142 w 424"/>
                <a:gd name="T11" fmla="*/ 272 h 272"/>
                <a:gd name="T12" fmla="*/ 136 w 424"/>
                <a:gd name="T13" fmla="*/ 268 h 272"/>
                <a:gd name="T14" fmla="*/ 0 w 424"/>
                <a:gd name="T15" fmla="*/ 132 h 272"/>
                <a:gd name="T16" fmla="*/ 0 w 424"/>
                <a:gd name="T17" fmla="*/ 132 h 272"/>
                <a:gd name="T18" fmla="*/ 22 w 424"/>
                <a:gd name="T19" fmla="*/ 124 h 272"/>
                <a:gd name="T20" fmla="*/ 40 w 424"/>
                <a:gd name="T21" fmla="*/ 122 h 272"/>
                <a:gd name="T22" fmla="*/ 56 w 424"/>
                <a:gd name="T23" fmla="*/ 122 h 272"/>
                <a:gd name="T24" fmla="*/ 72 w 424"/>
                <a:gd name="T25" fmla="*/ 126 h 272"/>
                <a:gd name="T26" fmla="*/ 104 w 424"/>
                <a:gd name="T27" fmla="*/ 136 h 272"/>
                <a:gd name="T28" fmla="*/ 120 w 424"/>
                <a:gd name="T29" fmla="*/ 140 h 272"/>
                <a:gd name="T30" fmla="*/ 138 w 424"/>
                <a:gd name="T31" fmla="*/ 142 h 272"/>
                <a:gd name="T32" fmla="*/ 160 w 424"/>
                <a:gd name="T33" fmla="*/ 144 h 272"/>
                <a:gd name="T34" fmla="*/ 182 w 424"/>
                <a:gd name="T35" fmla="*/ 142 h 272"/>
                <a:gd name="T36" fmla="*/ 210 w 424"/>
                <a:gd name="T37" fmla="*/ 134 h 272"/>
                <a:gd name="T38" fmla="*/ 242 w 424"/>
                <a:gd name="T39" fmla="*/ 122 h 272"/>
                <a:gd name="T40" fmla="*/ 278 w 424"/>
                <a:gd name="T41" fmla="*/ 104 h 272"/>
                <a:gd name="T42" fmla="*/ 320 w 424"/>
                <a:gd name="T43" fmla="*/ 78 h 272"/>
                <a:gd name="T44" fmla="*/ 368 w 424"/>
                <a:gd name="T45" fmla="*/ 44 h 272"/>
                <a:gd name="T46" fmla="*/ 424 w 424"/>
                <a:gd name="T47" fmla="*/ 0 h 272"/>
                <a:gd name="T48" fmla="*/ 424 w 424"/>
                <a:gd name="T49" fmla="*/ 0 h 2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4"/>
                <a:gd name="T76" fmla="*/ 0 h 272"/>
                <a:gd name="T77" fmla="*/ 424 w 424"/>
                <a:gd name="T78" fmla="*/ 272 h 2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4" h="272">
                  <a:moveTo>
                    <a:pt x="424" y="0"/>
                  </a:moveTo>
                  <a:lnTo>
                    <a:pt x="158" y="268"/>
                  </a:lnTo>
                  <a:lnTo>
                    <a:pt x="152" y="272"/>
                  </a:lnTo>
                  <a:lnTo>
                    <a:pt x="148" y="272"/>
                  </a:lnTo>
                  <a:lnTo>
                    <a:pt x="142" y="272"/>
                  </a:lnTo>
                  <a:lnTo>
                    <a:pt x="136" y="268"/>
                  </a:lnTo>
                  <a:lnTo>
                    <a:pt x="0" y="132"/>
                  </a:lnTo>
                  <a:lnTo>
                    <a:pt x="22" y="124"/>
                  </a:lnTo>
                  <a:lnTo>
                    <a:pt x="40" y="122"/>
                  </a:lnTo>
                  <a:lnTo>
                    <a:pt x="56" y="122"/>
                  </a:lnTo>
                  <a:lnTo>
                    <a:pt x="72" y="126"/>
                  </a:lnTo>
                  <a:lnTo>
                    <a:pt x="104" y="136"/>
                  </a:lnTo>
                  <a:lnTo>
                    <a:pt x="120" y="140"/>
                  </a:lnTo>
                  <a:lnTo>
                    <a:pt x="138" y="142"/>
                  </a:lnTo>
                  <a:lnTo>
                    <a:pt x="160" y="144"/>
                  </a:lnTo>
                  <a:lnTo>
                    <a:pt x="182" y="142"/>
                  </a:lnTo>
                  <a:lnTo>
                    <a:pt x="210" y="134"/>
                  </a:lnTo>
                  <a:lnTo>
                    <a:pt x="242" y="122"/>
                  </a:lnTo>
                  <a:lnTo>
                    <a:pt x="278" y="104"/>
                  </a:lnTo>
                  <a:lnTo>
                    <a:pt x="320" y="78"/>
                  </a:lnTo>
                  <a:lnTo>
                    <a:pt x="368" y="44"/>
                  </a:lnTo>
                  <a:lnTo>
                    <a:pt x="424" y="0"/>
                  </a:lnTo>
                  <a:close/>
                </a:path>
              </a:pathLst>
            </a:custGeom>
            <a:solidFill>
              <a:srgbClr val="41B8D4"/>
            </a:solidFill>
            <a:ln w="9525">
              <a:noFill/>
              <a:round/>
              <a:headEnd/>
              <a:tailEnd/>
            </a:ln>
          </p:spPr>
          <p:txBody>
            <a:bodyPr/>
            <a:lstStyle/>
            <a:p>
              <a:endParaRPr lang="en-US">
                <a:solidFill>
                  <a:srgbClr val="000000"/>
                </a:solidFill>
              </a:endParaRPr>
            </a:p>
          </p:txBody>
        </p:sp>
        <p:sp>
          <p:nvSpPr>
            <p:cNvPr id="19518" name="Freeform 139"/>
            <p:cNvSpPr>
              <a:spLocks/>
            </p:cNvSpPr>
            <p:nvPr/>
          </p:nvSpPr>
          <p:spPr bwMode="auto">
            <a:xfrm>
              <a:off x="4036" y="3453"/>
              <a:ext cx="756" cy="490"/>
            </a:xfrm>
            <a:custGeom>
              <a:avLst/>
              <a:gdLst>
                <a:gd name="T0" fmla="*/ 756 w 756"/>
                <a:gd name="T1" fmla="*/ 0 h 490"/>
                <a:gd name="T2" fmla="*/ 756 w 756"/>
                <a:gd name="T3" fmla="*/ 0 h 490"/>
                <a:gd name="T4" fmla="*/ 266 w 756"/>
                <a:gd name="T5" fmla="*/ 490 h 490"/>
                <a:gd name="T6" fmla="*/ 266 w 756"/>
                <a:gd name="T7" fmla="*/ 490 h 490"/>
                <a:gd name="T8" fmla="*/ 0 w 756"/>
                <a:gd name="T9" fmla="*/ 226 h 490"/>
                <a:gd name="T10" fmla="*/ 266 w 756"/>
                <a:gd name="T11" fmla="*/ 476 h 490"/>
                <a:gd name="T12" fmla="*/ 756 w 756"/>
                <a:gd name="T13" fmla="*/ 0 h 490"/>
                <a:gd name="T14" fmla="*/ 0 60000 65536"/>
                <a:gd name="T15" fmla="*/ 0 60000 65536"/>
                <a:gd name="T16" fmla="*/ 0 60000 65536"/>
                <a:gd name="T17" fmla="*/ 0 60000 65536"/>
                <a:gd name="T18" fmla="*/ 0 60000 65536"/>
                <a:gd name="T19" fmla="*/ 0 60000 65536"/>
                <a:gd name="T20" fmla="*/ 0 60000 65536"/>
                <a:gd name="T21" fmla="*/ 0 w 756"/>
                <a:gd name="T22" fmla="*/ 0 h 490"/>
                <a:gd name="T23" fmla="*/ 756 w 756"/>
                <a:gd name="T24" fmla="*/ 490 h 4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6" h="490">
                  <a:moveTo>
                    <a:pt x="756" y="0"/>
                  </a:moveTo>
                  <a:lnTo>
                    <a:pt x="756" y="0"/>
                  </a:lnTo>
                  <a:lnTo>
                    <a:pt x="266" y="490"/>
                  </a:lnTo>
                  <a:lnTo>
                    <a:pt x="0" y="226"/>
                  </a:lnTo>
                  <a:lnTo>
                    <a:pt x="266" y="476"/>
                  </a:lnTo>
                  <a:lnTo>
                    <a:pt x="756" y="0"/>
                  </a:lnTo>
                  <a:close/>
                </a:path>
              </a:pathLst>
            </a:custGeom>
            <a:solidFill>
              <a:srgbClr val="FFFFFF"/>
            </a:solidFill>
            <a:ln w="9525">
              <a:noFill/>
              <a:round/>
              <a:headEnd/>
              <a:tailEnd/>
            </a:ln>
          </p:spPr>
          <p:txBody>
            <a:bodyPr/>
            <a:lstStyle/>
            <a:p>
              <a:endParaRPr lang="en-US">
                <a:solidFill>
                  <a:srgbClr val="000000"/>
                </a:solidFill>
              </a:endParaRPr>
            </a:p>
          </p:txBody>
        </p:sp>
        <p:sp>
          <p:nvSpPr>
            <p:cNvPr id="19519" name="Freeform 142"/>
            <p:cNvSpPr>
              <a:spLocks noEditPoints="1"/>
            </p:cNvSpPr>
            <p:nvPr/>
          </p:nvSpPr>
          <p:spPr bwMode="auto">
            <a:xfrm>
              <a:off x="3966" y="3255"/>
              <a:ext cx="892" cy="714"/>
            </a:xfrm>
            <a:custGeom>
              <a:avLst/>
              <a:gdLst>
                <a:gd name="T0" fmla="*/ 730 w 892"/>
                <a:gd name="T1" fmla="*/ 18 h 714"/>
                <a:gd name="T2" fmla="*/ 734 w 892"/>
                <a:gd name="T3" fmla="*/ 16 h 714"/>
                <a:gd name="T4" fmla="*/ 874 w 892"/>
                <a:gd name="T5" fmla="*/ 152 h 714"/>
                <a:gd name="T6" fmla="*/ 876 w 892"/>
                <a:gd name="T7" fmla="*/ 158 h 714"/>
                <a:gd name="T8" fmla="*/ 874 w 892"/>
                <a:gd name="T9" fmla="*/ 162 h 714"/>
                <a:gd name="T10" fmla="*/ 340 w 892"/>
                <a:gd name="T11" fmla="*/ 696 h 714"/>
                <a:gd name="T12" fmla="*/ 336 w 892"/>
                <a:gd name="T13" fmla="*/ 698 h 714"/>
                <a:gd name="T14" fmla="*/ 336 w 892"/>
                <a:gd name="T15" fmla="*/ 698 h 714"/>
                <a:gd name="T16" fmla="*/ 330 w 892"/>
                <a:gd name="T17" fmla="*/ 696 h 714"/>
                <a:gd name="T18" fmla="*/ 18 w 892"/>
                <a:gd name="T19" fmla="*/ 384 h 714"/>
                <a:gd name="T20" fmla="*/ 18 w 892"/>
                <a:gd name="T21" fmla="*/ 374 h 714"/>
                <a:gd name="T22" fmla="*/ 152 w 892"/>
                <a:gd name="T23" fmla="*/ 240 h 714"/>
                <a:gd name="T24" fmla="*/ 158 w 892"/>
                <a:gd name="T25" fmla="*/ 238 h 714"/>
                <a:gd name="T26" fmla="*/ 162 w 892"/>
                <a:gd name="T27" fmla="*/ 240 h 714"/>
                <a:gd name="T28" fmla="*/ 340 w 892"/>
                <a:gd name="T29" fmla="*/ 408 h 714"/>
                <a:gd name="T30" fmla="*/ 718 w 892"/>
                <a:gd name="T31" fmla="*/ 6 h 714"/>
                <a:gd name="T32" fmla="*/ 336 w 892"/>
                <a:gd name="T33" fmla="*/ 390 h 714"/>
                <a:gd name="T34" fmla="*/ 174 w 892"/>
                <a:gd name="T35" fmla="*/ 228 h 714"/>
                <a:gd name="T36" fmla="*/ 158 w 892"/>
                <a:gd name="T37" fmla="*/ 222 h 714"/>
                <a:gd name="T38" fmla="*/ 148 w 892"/>
                <a:gd name="T39" fmla="*/ 224 h 714"/>
                <a:gd name="T40" fmla="*/ 8 w 892"/>
                <a:gd name="T41" fmla="*/ 362 h 714"/>
                <a:gd name="T42" fmla="*/ 2 w 892"/>
                <a:gd name="T43" fmla="*/ 370 h 714"/>
                <a:gd name="T44" fmla="*/ 2 w 892"/>
                <a:gd name="T45" fmla="*/ 388 h 714"/>
                <a:gd name="T46" fmla="*/ 318 w 892"/>
                <a:gd name="T47" fmla="*/ 708 h 714"/>
                <a:gd name="T48" fmla="*/ 326 w 892"/>
                <a:gd name="T49" fmla="*/ 712 h 714"/>
                <a:gd name="T50" fmla="*/ 336 w 892"/>
                <a:gd name="T51" fmla="*/ 714 h 714"/>
                <a:gd name="T52" fmla="*/ 352 w 892"/>
                <a:gd name="T53" fmla="*/ 708 h 714"/>
                <a:gd name="T54" fmla="*/ 886 w 892"/>
                <a:gd name="T55" fmla="*/ 174 h 714"/>
                <a:gd name="T56" fmla="*/ 892 w 892"/>
                <a:gd name="T57" fmla="*/ 158 h 714"/>
                <a:gd name="T58" fmla="*/ 890 w 892"/>
                <a:gd name="T59" fmla="*/ 148 h 714"/>
                <a:gd name="T60" fmla="*/ 752 w 892"/>
                <a:gd name="T61" fmla="*/ 6 h 714"/>
                <a:gd name="T62" fmla="*/ 744 w 892"/>
                <a:gd name="T63" fmla="*/ 2 h 714"/>
                <a:gd name="T64" fmla="*/ 726 w 892"/>
                <a:gd name="T65" fmla="*/ 2 h 714"/>
                <a:gd name="T66" fmla="*/ 718 w 892"/>
                <a:gd name="T67" fmla="*/ 6 h 7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2"/>
                <a:gd name="T103" fmla="*/ 0 h 714"/>
                <a:gd name="T104" fmla="*/ 892 w 892"/>
                <a:gd name="T105" fmla="*/ 714 h 7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2" h="714">
                  <a:moveTo>
                    <a:pt x="340" y="408"/>
                  </a:moveTo>
                  <a:lnTo>
                    <a:pt x="730" y="18"/>
                  </a:lnTo>
                  <a:lnTo>
                    <a:pt x="734" y="16"/>
                  </a:lnTo>
                  <a:lnTo>
                    <a:pt x="740" y="18"/>
                  </a:lnTo>
                  <a:lnTo>
                    <a:pt x="874" y="152"/>
                  </a:lnTo>
                  <a:lnTo>
                    <a:pt x="876" y="158"/>
                  </a:lnTo>
                  <a:lnTo>
                    <a:pt x="874" y="162"/>
                  </a:lnTo>
                  <a:lnTo>
                    <a:pt x="340" y="696"/>
                  </a:lnTo>
                  <a:lnTo>
                    <a:pt x="336" y="698"/>
                  </a:lnTo>
                  <a:lnTo>
                    <a:pt x="330" y="696"/>
                  </a:lnTo>
                  <a:lnTo>
                    <a:pt x="18" y="384"/>
                  </a:lnTo>
                  <a:lnTo>
                    <a:pt x="16" y="380"/>
                  </a:lnTo>
                  <a:lnTo>
                    <a:pt x="18" y="374"/>
                  </a:lnTo>
                  <a:lnTo>
                    <a:pt x="152" y="240"/>
                  </a:lnTo>
                  <a:lnTo>
                    <a:pt x="158" y="238"/>
                  </a:lnTo>
                  <a:lnTo>
                    <a:pt x="162" y="240"/>
                  </a:lnTo>
                  <a:lnTo>
                    <a:pt x="336" y="412"/>
                  </a:lnTo>
                  <a:lnTo>
                    <a:pt x="340" y="408"/>
                  </a:lnTo>
                  <a:close/>
                  <a:moveTo>
                    <a:pt x="718" y="6"/>
                  </a:moveTo>
                  <a:lnTo>
                    <a:pt x="718" y="6"/>
                  </a:lnTo>
                  <a:lnTo>
                    <a:pt x="336" y="390"/>
                  </a:lnTo>
                  <a:lnTo>
                    <a:pt x="174" y="228"/>
                  </a:lnTo>
                  <a:lnTo>
                    <a:pt x="166" y="224"/>
                  </a:lnTo>
                  <a:lnTo>
                    <a:pt x="158" y="222"/>
                  </a:lnTo>
                  <a:lnTo>
                    <a:pt x="148" y="224"/>
                  </a:lnTo>
                  <a:lnTo>
                    <a:pt x="142" y="228"/>
                  </a:lnTo>
                  <a:lnTo>
                    <a:pt x="8" y="362"/>
                  </a:lnTo>
                  <a:lnTo>
                    <a:pt x="2" y="370"/>
                  </a:lnTo>
                  <a:lnTo>
                    <a:pt x="0" y="380"/>
                  </a:lnTo>
                  <a:lnTo>
                    <a:pt x="2" y="388"/>
                  </a:lnTo>
                  <a:lnTo>
                    <a:pt x="8" y="396"/>
                  </a:lnTo>
                  <a:lnTo>
                    <a:pt x="318" y="708"/>
                  </a:lnTo>
                  <a:lnTo>
                    <a:pt x="326" y="712"/>
                  </a:lnTo>
                  <a:lnTo>
                    <a:pt x="336" y="714"/>
                  </a:lnTo>
                  <a:lnTo>
                    <a:pt x="344" y="712"/>
                  </a:lnTo>
                  <a:lnTo>
                    <a:pt x="352" y="708"/>
                  </a:lnTo>
                  <a:lnTo>
                    <a:pt x="886" y="174"/>
                  </a:lnTo>
                  <a:lnTo>
                    <a:pt x="890" y="166"/>
                  </a:lnTo>
                  <a:lnTo>
                    <a:pt x="892" y="158"/>
                  </a:lnTo>
                  <a:lnTo>
                    <a:pt x="890" y="148"/>
                  </a:lnTo>
                  <a:lnTo>
                    <a:pt x="886" y="140"/>
                  </a:lnTo>
                  <a:lnTo>
                    <a:pt x="752" y="6"/>
                  </a:lnTo>
                  <a:lnTo>
                    <a:pt x="744" y="2"/>
                  </a:lnTo>
                  <a:lnTo>
                    <a:pt x="734" y="0"/>
                  </a:lnTo>
                  <a:lnTo>
                    <a:pt x="726" y="2"/>
                  </a:lnTo>
                  <a:lnTo>
                    <a:pt x="718" y="6"/>
                  </a:lnTo>
                  <a:close/>
                </a:path>
              </a:pathLst>
            </a:custGeom>
            <a:solidFill>
              <a:srgbClr val="000000"/>
            </a:solidFill>
            <a:ln w="9525">
              <a:noFill/>
              <a:round/>
              <a:headEnd/>
              <a:tailEnd/>
            </a:ln>
          </p:spPr>
          <p:txBody>
            <a:bodyPr/>
            <a:lstStyle/>
            <a:p>
              <a:endParaRPr lang="en-US">
                <a:solidFill>
                  <a:srgbClr val="000000"/>
                </a:solidFill>
              </a:endParaRPr>
            </a:p>
          </p:txBody>
        </p:sp>
      </p:grpSp>
    </p:spTree>
    <p:extLst>
      <p:ext uri="{BB962C8B-B14F-4D97-AF65-F5344CB8AC3E}">
        <p14:creationId xmlns:p14="http://schemas.microsoft.com/office/powerpoint/2010/main" val="3908725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84429"/>
                                        </p:tgtEl>
                                        <p:attrNameLst>
                                          <p:attrName>style.visibility</p:attrName>
                                        </p:attrNameLst>
                                      </p:cBhvr>
                                      <p:to>
                                        <p:strVal val="visible"/>
                                      </p:to>
                                    </p:set>
                                    <p:set>
                                      <p:cBhvr>
                                        <p:cTn id="7" dur="455" fill="hold">
                                          <p:stCondLst>
                                            <p:cond delay="0"/>
                                          </p:stCondLst>
                                        </p:cTn>
                                        <p:tgtEl>
                                          <p:spTgt spid="484429"/>
                                        </p:tgtEl>
                                        <p:attrNameLst>
                                          <p:attrName>style.rotation</p:attrName>
                                        </p:attrNameLst>
                                      </p:cBhvr>
                                      <p:to>
                                        <p:strVal val="-45.0"/>
                                      </p:to>
                                    </p:set>
                                    <p:anim calcmode="lin" valueType="num">
                                      <p:cBhvr>
                                        <p:cTn id="8" dur="455" fill="hold">
                                          <p:stCondLst>
                                            <p:cond delay="455"/>
                                          </p:stCondLst>
                                        </p:cTn>
                                        <p:tgtEl>
                                          <p:spTgt spid="48442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8442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8442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8442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70" decel="100000"/>
                                        <p:tgtEl>
                                          <p:spTgt spid="10"/>
                                        </p:tgtEl>
                                      </p:cBhvr>
                                    </p:animEffect>
                                    <p:animScale>
                                      <p:cBhvr>
                                        <p:cTn id="17" dur="770" decel="100000"/>
                                        <p:tgtEl>
                                          <p:spTgt spid="10"/>
                                        </p:tgtEl>
                                      </p:cBhvr>
                                      <p:from x="10000" y="10000"/>
                                      <p:to x="200000" y="450000"/>
                                    </p:animScale>
                                    <p:animScale>
                                      <p:cBhvr>
                                        <p:cTn id="18" dur="1230" accel="100000" fill="hold">
                                          <p:stCondLst>
                                            <p:cond delay="770"/>
                                          </p:stCondLst>
                                        </p:cTn>
                                        <p:tgtEl>
                                          <p:spTgt spid="10"/>
                                        </p:tgtEl>
                                      </p:cBhvr>
                                      <p:from x="200000" y="450000"/>
                                      <p:to x="100000" y="100000"/>
                                    </p:animScale>
                                    <p:set>
                                      <p:cBhvr>
                                        <p:cTn id="19" dur="770" fill="hold"/>
                                        <p:tgtEl>
                                          <p:spTgt spid="10"/>
                                        </p:tgtEl>
                                        <p:attrNameLst>
                                          <p:attrName>ppt_x</p:attrName>
                                        </p:attrNameLst>
                                      </p:cBhvr>
                                      <p:to>
                                        <p:strVal val="(0.5)"/>
                                      </p:to>
                                    </p:set>
                                    <p:anim from="(0.5)" to="(#ppt_x)" calcmode="lin" valueType="num">
                                      <p:cBhvr>
                                        <p:cTn id="20" dur="1230" accel="100000" fill="hold">
                                          <p:stCondLst>
                                            <p:cond delay="770"/>
                                          </p:stCondLst>
                                        </p:cTn>
                                        <p:tgtEl>
                                          <p:spTgt spid="10"/>
                                        </p:tgtEl>
                                        <p:attrNameLst>
                                          <p:attrName>ppt_x</p:attrName>
                                        </p:attrNameLst>
                                      </p:cBhvr>
                                    </p:anim>
                                    <p:set>
                                      <p:cBhvr>
                                        <p:cTn id="21" dur="770" fill="hold"/>
                                        <p:tgtEl>
                                          <p:spTgt spid="10"/>
                                        </p:tgtEl>
                                        <p:attrNameLst>
                                          <p:attrName>ppt_y</p:attrName>
                                        </p:attrNameLst>
                                      </p:cBhvr>
                                      <p:to>
                                        <p:strVal val="(#ppt_y+0.4)"/>
                                      </p:to>
                                    </p:set>
                                    <p:anim from="(#ppt_y+0.4)" to="(#ppt_y)" calcmode="lin" valueType="num">
                                      <p:cBhvr>
                                        <p:cTn id="22" dur="1230" accel="100000" fill="hold">
                                          <p:stCondLst>
                                            <p:cond delay="770"/>
                                          </p:stCondLst>
                                        </p:cTn>
                                        <p:tgtEl>
                                          <p:spTgt spid="10"/>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484447"/>
                                        </p:tgtEl>
                                        <p:attrNameLst>
                                          <p:attrName>style.visibility</p:attrName>
                                        </p:attrNameLst>
                                      </p:cBhvr>
                                      <p:to>
                                        <p:strVal val="visible"/>
                                      </p:to>
                                    </p:set>
                                    <p:animEffect transition="in" filter="fade">
                                      <p:cBhvr>
                                        <p:cTn id="27" dur="770" decel="100000"/>
                                        <p:tgtEl>
                                          <p:spTgt spid="484447"/>
                                        </p:tgtEl>
                                      </p:cBhvr>
                                    </p:animEffect>
                                    <p:animScale>
                                      <p:cBhvr>
                                        <p:cTn id="28" dur="770" decel="100000"/>
                                        <p:tgtEl>
                                          <p:spTgt spid="484447"/>
                                        </p:tgtEl>
                                      </p:cBhvr>
                                      <p:from x="10000" y="10000"/>
                                      <p:to x="200000" y="450000"/>
                                    </p:animScale>
                                    <p:animScale>
                                      <p:cBhvr>
                                        <p:cTn id="29" dur="1230" accel="100000" fill="hold">
                                          <p:stCondLst>
                                            <p:cond delay="770"/>
                                          </p:stCondLst>
                                        </p:cTn>
                                        <p:tgtEl>
                                          <p:spTgt spid="484447"/>
                                        </p:tgtEl>
                                      </p:cBhvr>
                                      <p:from x="200000" y="450000"/>
                                      <p:to x="100000" y="100000"/>
                                    </p:animScale>
                                    <p:set>
                                      <p:cBhvr>
                                        <p:cTn id="30" dur="770" fill="hold"/>
                                        <p:tgtEl>
                                          <p:spTgt spid="484447"/>
                                        </p:tgtEl>
                                        <p:attrNameLst>
                                          <p:attrName>ppt_x</p:attrName>
                                        </p:attrNameLst>
                                      </p:cBhvr>
                                      <p:to>
                                        <p:strVal val="(0.5)"/>
                                      </p:to>
                                    </p:set>
                                    <p:anim from="(0.5)" to="(#ppt_x)" calcmode="lin" valueType="num">
                                      <p:cBhvr>
                                        <p:cTn id="31" dur="1230" accel="100000" fill="hold">
                                          <p:stCondLst>
                                            <p:cond delay="770"/>
                                          </p:stCondLst>
                                        </p:cTn>
                                        <p:tgtEl>
                                          <p:spTgt spid="484447"/>
                                        </p:tgtEl>
                                        <p:attrNameLst>
                                          <p:attrName>ppt_x</p:attrName>
                                        </p:attrNameLst>
                                      </p:cBhvr>
                                    </p:anim>
                                    <p:set>
                                      <p:cBhvr>
                                        <p:cTn id="32" dur="770" fill="hold"/>
                                        <p:tgtEl>
                                          <p:spTgt spid="484447"/>
                                        </p:tgtEl>
                                        <p:attrNameLst>
                                          <p:attrName>ppt_y</p:attrName>
                                        </p:attrNameLst>
                                      </p:cBhvr>
                                      <p:to>
                                        <p:strVal val="(#ppt_y+0.4)"/>
                                      </p:to>
                                    </p:set>
                                    <p:anim from="(#ppt_y+0.4)" to="(#ppt_y)" calcmode="lin" valueType="num">
                                      <p:cBhvr>
                                        <p:cTn id="33" dur="1230" accel="100000" fill="hold">
                                          <p:stCondLst>
                                            <p:cond delay="770"/>
                                          </p:stCondLst>
                                        </p:cTn>
                                        <p:tgtEl>
                                          <p:spTgt spid="484447"/>
                                        </p:tgtEl>
                                        <p:attrNameLst>
                                          <p:attrName>ppt_y</p:attrName>
                                        </p:attrNameLst>
                                      </p:cBhvr>
                                    </p:anim>
                                  </p:childTnLst>
                                </p:cTn>
                              </p:par>
                              <p:par>
                                <p:cTn id="34" presetID="51" presetClass="entr" presetSubtype="0" fill="hold" grpId="0" nodeType="withEffect">
                                  <p:stCondLst>
                                    <p:cond delay="0"/>
                                  </p:stCondLst>
                                  <p:childTnLst>
                                    <p:set>
                                      <p:cBhvr>
                                        <p:cTn id="35" dur="1" fill="hold">
                                          <p:stCondLst>
                                            <p:cond delay="0"/>
                                          </p:stCondLst>
                                        </p:cTn>
                                        <p:tgtEl>
                                          <p:spTgt spid="484448"/>
                                        </p:tgtEl>
                                        <p:attrNameLst>
                                          <p:attrName>style.visibility</p:attrName>
                                        </p:attrNameLst>
                                      </p:cBhvr>
                                      <p:to>
                                        <p:strVal val="visible"/>
                                      </p:to>
                                    </p:set>
                                    <p:animEffect transition="in" filter="fade">
                                      <p:cBhvr>
                                        <p:cTn id="36" dur="770" decel="100000"/>
                                        <p:tgtEl>
                                          <p:spTgt spid="484448"/>
                                        </p:tgtEl>
                                      </p:cBhvr>
                                    </p:animEffect>
                                    <p:animScale>
                                      <p:cBhvr>
                                        <p:cTn id="37" dur="770" decel="100000"/>
                                        <p:tgtEl>
                                          <p:spTgt spid="484448"/>
                                        </p:tgtEl>
                                      </p:cBhvr>
                                      <p:from x="10000" y="10000"/>
                                      <p:to x="200000" y="450000"/>
                                    </p:animScale>
                                    <p:animScale>
                                      <p:cBhvr>
                                        <p:cTn id="38" dur="1230" accel="100000" fill="hold">
                                          <p:stCondLst>
                                            <p:cond delay="770"/>
                                          </p:stCondLst>
                                        </p:cTn>
                                        <p:tgtEl>
                                          <p:spTgt spid="484448"/>
                                        </p:tgtEl>
                                      </p:cBhvr>
                                      <p:from x="200000" y="450000"/>
                                      <p:to x="100000" y="100000"/>
                                    </p:animScale>
                                    <p:set>
                                      <p:cBhvr>
                                        <p:cTn id="39" dur="770" fill="hold"/>
                                        <p:tgtEl>
                                          <p:spTgt spid="484448"/>
                                        </p:tgtEl>
                                        <p:attrNameLst>
                                          <p:attrName>ppt_x</p:attrName>
                                        </p:attrNameLst>
                                      </p:cBhvr>
                                      <p:to>
                                        <p:strVal val="(0.5)"/>
                                      </p:to>
                                    </p:set>
                                    <p:anim from="(0.5)" to="(#ppt_x)" calcmode="lin" valueType="num">
                                      <p:cBhvr>
                                        <p:cTn id="40" dur="1230" accel="100000" fill="hold">
                                          <p:stCondLst>
                                            <p:cond delay="770"/>
                                          </p:stCondLst>
                                        </p:cTn>
                                        <p:tgtEl>
                                          <p:spTgt spid="484448"/>
                                        </p:tgtEl>
                                        <p:attrNameLst>
                                          <p:attrName>ppt_x</p:attrName>
                                        </p:attrNameLst>
                                      </p:cBhvr>
                                    </p:anim>
                                    <p:set>
                                      <p:cBhvr>
                                        <p:cTn id="41" dur="770" fill="hold"/>
                                        <p:tgtEl>
                                          <p:spTgt spid="484448"/>
                                        </p:tgtEl>
                                        <p:attrNameLst>
                                          <p:attrName>ppt_y</p:attrName>
                                        </p:attrNameLst>
                                      </p:cBhvr>
                                      <p:to>
                                        <p:strVal val="(#ppt_y+0.4)"/>
                                      </p:to>
                                    </p:set>
                                    <p:anim from="(#ppt_y+0.4)" to="(#ppt_y)" calcmode="lin" valueType="num">
                                      <p:cBhvr>
                                        <p:cTn id="42" dur="1230" accel="100000" fill="hold">
                                          <p:stCondLst>
                                            <p:cond delay="770"/>
                                          </p:stCondLst>
                                        </p:cTn>
                                        <p:tgtEl>
                                          <p:spTgt spid="484448"/>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grpId="0" nodeType="clickEffect">
                                  <p:stCondLst>
                                    <p:cond delay="0"/>
                                  </p:stCondLst>
                                  <p:iterate type="lt">
                                    <p:tmPct val="50000"/>
                                  </p:iterate>
                                  <p:childTnLst>
                                    <p:set>
                                      <p:cBhvr>
                                        <p:cTn id="46" dur="1" fill="hold">
                                          <p:stCondLst>
                                            <p:cond delay="0"/>
                                          </p:stCondLst>
                                        </p:cTn>
                                        <p:tgtEl>
                                          <p:spTgt spid="484411"/>
                                        </p:tgtEl>
                                        <p:attrNameLst>
                                          <p:attrName>style.visibility</p:attrName>
                                        </p:attrNameLst>
                                      </p:cBhvr>
                                      <p:to>
                                        <p:strVal val="visible"/>
                                      </p:to>
                                    </p:set>
                                    <p:set>
                                      <p:cBhvr>
                                        <p:cTn id="47" dur="455" fill="hold">
                                          <p:stCondLst>
                                            <p:cond delay="0"/>
                                          </p:stCondLst>
                                        </p:cTn>
                                        <p:tgtEl>
                                          <p:spTgt spid="484411"/>
                                        </p:tgtEl>
                                        <p:attrNameLst>
                                          <p:attrName>style.rotation</p:attrName>
                                        </p:attrNameLst>
                                      </p:cBhvr>
                                      <p:to>
                                        <p:strVal val="-45.0"/>
                                      </p:to>
                                    </p:set>
                                    <p:anim calcmode="lin" valueType="num">
                                      <p:cBhvr>
                                        <p:cTn id="48" dur="455" fill="hold">
                                          <p:stCondLst>
                                            <p:cond delay="455"/>
                                          </p:stCondLst>
                                        </p:cTn>
                                        <p:tgtEl>
                                          <p:spTgt spid="484411"/>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484411"/>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484411"/>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484411"/>
                                        </p:tgtEl>
                                        <p:attrNameLst>
                                          <p:attrName>ppt_y</p:attrName>
                                        </p:attrNameLst>
                                      </p:cBhvr>
                                      <p:tavLst>
                                        <p:tav tm="0">
                                          <p:val>
                                            <p:strVal val="#ppt_y-(0.354*#ppt_w-0.172*#ppt_h)"/>
                                          </p:val>
                                        </p:tav>
                                        <p:tav tm="100000">
                                          <p:val>
                                            <p:strVal val="#ppt_y"/>
                                          </p:val>
                                        </p:tav>
                                      </p:tavLst>
                                    </p:anim>
                                  </p:childTnLst>
                                </p:cTn>
                              </p:par>
                              <p:par>
                                <p:cTn id="52" presetID="38" presetClass="entr" presetSubtype="0" accel="50000" fill="hold" grpId="0" nodeType="withEffect">
                                  <p:stCondLst>
                                    <p:cond delay="0"/>
                                  </p:stCondLst>
                                  <p:iterate type="lt">
                                    <p:tmPct val="50000"/>
                                  </p:iterate>
                                  <p:childTnLst>
                                    <p:set>
                                      <p:cBhvr>
                                        <p:cTn id="53" dur="1" fill="hold">
                                          <p:stCondLst>
                                            <p:cond delay="0"/>
                                          </p:stCondLst>
                                        </p:cTn>
                                        <p:tgtEl>
                                          <p:spTgt spid="484428"/>
                                        </p:tgtEl>
                                        <p:attrNameLst>
                                          <p:attrName>style.visibility</p:attrName>
                                        </p:attrNameLst>
                                      </p:cBhvr>
                                      <p:to>
                                        <p:strVal val="visible"/>
                                      </p:to>
                                    </p:set>
                                    <p:set>
                                      <p:cBhvr>
                                        <p:cTn id="54" dur="455" fill="hold">
                                          <p:stCondLst>
                                            <p:cond delay="0"/>
                                          </p:stCondLst>
                                        </p:cTn>
                                        <p:tgtEl>
                                          <p:spTgt spid="484428"/>
                                        </p:tgtEl>
                                        <p:attrNameLst>
                                          <p:attrName>style.rotation</p:attrName>
                                        </p:attrNameLst>
                                      </p:cBhvr>
                                      <p:to>
                                        <p:strVal val="-45.0"/>
                                      </p:to>
                                    </p:set>
                                    <p:anim calcmode="lin" valueType="num">
                                      <p:cBhvr>
                                        <p:cTn id="55" dur="455" fill="hold">
                                          <p:stCondLst>
                                            <p:cond delay="455"/>
                                          </p:stCondLst>
                                        </p:cTn>
                                        <p:tgtEl>
                                          <p:spTgt spid="484428"/>
                                        </p:tgtEl>
                                        <p:attrNameLst>
                                          <p:attrName>style.rotation</p:attrName>
                                        </p:attrNameLst>
                                      </p:cBhvr>
                                      <p:tavLst>
                                        <p:tav tm="0">
                                          <p:val>
                                            <p:fltVal val="-45"/>
                                          </p:val>
                                        </p:tav>
                                        <p:tav tm="69900">
                                          <p:val>
                                            <p:fltVal val="45"/>
                                          </p:val>
                                        </p:tav>
                                        <p:tav tm="100000">
                                          <p:val>
                                            <p:fltVal val="0"/>
                                          </p:val>
                                        </p:tav>
                                      </p:tavLst>
                                    </p:anim>
                                    <p:anim calcmode="lin" valueType="num">
                                      <p:cBhvr>
                                        <p:cTn id="56" dur="455" fill="hold">
                                          <p:stCondLst>
                                            <p:cond delay="0"/>
                                          </p:stCondLst>
                                        </p:cTn>
                                        <p:tgtEl>
                                          <p:spTgt spid="484428"/>
                                        </p:tgtEl>
                                        <p:attrNameLst>
                                          <p:attrName>ppt_y</p:attrName>
                                        </p:attrNameLst>
                                      </p:cBhvr>
                                      <p:tavLst>
                                        <p:tav tm="0">
                                          <p:val>
                                            <p:strVal val="#ppt_y-1"/>
                                          </p:val>
                                        </p:tav>
                                        <p:tav tm="100000">
                                          <p:val>
                                            <p:strVal val="#ppt_y-(0.354*#ppt_w-0.172*#ppt_h)"/>
                                          </p:val>
                                        </p:tav>
                                      </p:tavLst>
                                    </p:anim>
                                    <p:anim calcmode="lin" valueType="num">
                                      <p:cBhvr>
                                        <p:cTn id="57" dur="156" decel="50000" autoRev="1" fill="hold">
                                          <p:stCondLst>
                                            <p:cond delay="455"/>
                                          </p:stCondLst>
                                        </p:cTn>
                                        <p:tgtEl>
                                          <p:spTgt spid="484428"/>
                                        </p:tgtEl>
                                        <p:attrNameLst>
                                          <p:attrName>ppt_y</p:attrName>
                                        </p:attrNameLst>
                                      </p:cBhvr>
                                      <p:tavLst>
                                        <p:tav tm="0">
                                          <p:val>
                                            <p:strVal val="#ppt_y-(0.354*#ppt_w-0.172*#ppt_h)"/>
                                          </p:val>
                                        </p:tav>
                                        <p:tav tm="100000">
                                          <p:val>
                                            <p:strVal val="#ppt_y-(0.354*#ppt_w-0.172*#ppt_h)-#ppt_h/2"/>
                                          </p:val>
                                        </p:tav>
                                      </p:tavLst>
                                    </p:anim>
                                    <p:anim calcmode="lin" valueType="num">
                                      <p:cBhvr>
                                        <p:cTn id="58" dur="136" fill="hold">
                                          <p:stCondLst>
                                            <p:cond delay="864"/>
                                          </p:stCondLst>
                                        </p:cTn>
                                        <p:tgtEl>
                                          <p:spTgt spid="484428"/>
                                        </p:tgtEl>
                                        <p:attrNameLst>
                                          <p:attrName>ppt_y</p:attrName>
                                        </p:attrNameLst>
                                      </p:cBhvr>
                                      <p:tavLst>
                                        <p:tav tm="0">
                                          <p:val>
                                            <p:strVal val="#ppt_y-(0.354*#ppt_w-0.172*#ppt_h)"/>
                                          </p:val>
                                        </p:tav>
                                        <p:tav tm="100000">
                                          <p:val>
                                            <p:strVal val="#ppt_y"/>
                                          </p:val>
                                        </p:tav>
                                      </p:tavLst>
                                    </p:anim>
                                  </p:childTnLst>
                                </p:cTn>
                              </p:par>
                              <p:par>
                                <p:cTn id="59" presetID="38" presetClass="entr" presetSubtype="0" accel="50000" fill="hold" grpId="0" nodeType="withEffect">
                                  <p:stCondLst>
                                    <p:cond delay="0"/>
                                  </p:stCondLst>
                                  <p:iterate type="lt">
                                    <p:tmPct val="50000"/>
                                  </p:iterate>
                                  <p:childTnLst>
                                    <p:set>
                                      <p:cBhvr>
                                        <p:cTn id="60" dur="1" fill="hold">
                                          <p:stCondLst>
                                            <p:cond delay="0"/>
                                          </p:stCondLst>
                                        </p:cTn>
                                        <p:tgtEl>
                                          <p:spTgt spid="484441"/>
                                        </p:tgtEl>
                                        <p:attrNameLst>
                                          <p:attrName>style.visibility</p:attrName>
                                        </p:attrNameLst>
                                      </p:cBhvr>
                                      <p:to>
                                        <p:strVal val="visible"/>
                                      </p:to>
                                    </p:set>
                                    <p:set>
                                      <p:cBhvr>
                                        <p:cTn id="61" dur="455" fill="hold">
                                          <p:stCondLst>
                                            <p:cond delay="0"/>
                                          </p:stCondLst>
                                        </p:cTn>
                                        <p:tgtEl>
                                          <p:spTgt spid="484441"/>
                                        </p:tgtEl>
                                        <p:attrNameLst>
                                          <p:attrName>style.rotation</p:attrName>
                                        </p:attrNameLst>
                                      </p:cBhvr>
                                      <p:to>
                                        <p:strVal val="-45.0"/>
                                      </p:to>
                                    </p:set>
                                    <p:anim calcmode="lin" valueType="num">
                                      <p:cBhvr>
                                        <p:cTn id="62" dur="455" fill="hold">
                                          <p:stCondLst>
                                            <p:cond delay="455"/>
                                          </p:stCondLst>
                                        </p:cTn>
                                        <p:tgtEl>
                                          <p:spTgt spid="484441"/>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484441"/>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484441"/>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484441"/>
                                        </p:tgtEl>
                                        <p:attrNameLst>
                                          <p:attrName>ppt_y</p:attrName>
                                        </p:attrNameLst>
                                      </p:cBhvr>
                                      <p:tavLst>
                                        <p:tav tm="0">
                                          <p:val>
                                            <p:strVal val="#ppt_y-(0.354*#ppt_w-0.172*#ppt_h)"/>
                                          </p:val>
                                        </p:tav>
                                        <p:tav tm="100000">
                                          <p:val>
                                            <p:strVal val="#ppt_y"/>
                                          </p:val>
                                        </p:tav>
                                      </p:tavLst>
                                    </p:anim>
                                  </p:childTnLst>
                                </p:cTn>
                              </p:par>
                              <p:par>
                                <p:cTn id="66" presetID="38" presetClass="entr" presetSubtype="0" accel="50000" fill="hold" grpId="0" nodeType="withEffect">
                                  <p:stCondLst>
                                    <p:cond delay="0"/>
                                  </p:stCondLst>
                                  <p:iterate type="lt">
                                    <p:tmPct val="50000"/>
                                  </p:iterate>
                                  <p:childTnLst>
                                    <p:set>
                                      <p:cBhvr>
                                        <p:cTn id="67" dur="1" fill="hold">
                                          <p:stCondLst>
                                            <p:cond delay="0"/>
                                          </p:stCondLst>
                                        </p:cTn>
                                        <p:tgtEl>
                                          <p:spTgt spid="484442"/>
                                        </p:tgtEl>
                                        <p:attrNameLst>
                                          <p:attrName>style.visibility</p:attrName>
                                        </p:attrNameLst>
                                      </p:cBhvr>
                                      <p:to>
                                        <p:strVal val="visible"/>
                                      </p:to>
                                    </p:set>
                                    <p:set>
                                      <p:cBhvr>
                                        <p:cTn id="68" dur="455" fill="hold">
                                          <p:stCondLst>
                                            <p:cond delay="0"/>
                                          </p:stCondLst>
                                        </p:cTn>
                                        <p:tgtEl>
                                          <p:spTgt spid="484442"/>
                                        </p:tgtEl>
                                        <p:attrNameLst>
                                          <p:attrName>style.rotation</p:attrName>
                                        </p:attrNameLst>
                                      </p:cBhvr>
                                      <p:to>
                                        <p:strVal val="-45.0"/>
                                      </p:to>
                                    </p:set>
                                    <p:anim calcmode="lin" valueType="num">
                                      <p:cBhvr>
                                        <p:cTn id="69" dur="455" fill="hold">
                                          <p:stCondLst>
                                            <p:cond delay="455"/>
                                          </p:stCondLst>
                                        </p:cTn>
                                        <p:tgtEl>
                                          <p:spTgt spid="484442"/>
                                        </p:tgtEl>
                                        <p:attrNameLst>
                                          <p:attrName>style.rotation</p:attrName>
                                        </p:attrNameLst>
                                      </p:cBhvr>
                                      <p:tavLst>
                                        <p:tav tm="0">
                                          <p:val>
                                            <p:fltVal val="-45"/>
                                          </p:val>
                                        </p:tav>
                                        <p:tav tm="69900">
                                          <p:val>
                                            <p:fltVal val="45"/>
                                          </p:val>
                                        </p:tav>
                                        <p:tav tm="100000">
                                          <p:val>
                                            <p:fltVal val="0"/>
                                          </p:val>
                                        </p:tav>
                                      </p:tavLst>
                                    </p:anim>
                                    <p:anim calcmode="lin" valueType="num">
                                      <p:cBhvr>
                                        <p:cTn id="70" dur="455" fill="hold">
                                          <p:stCondLst>
                                            <p:cond delay="0"/>
                                          </p:stCondLst>
                                        </p:cTn>
                                        <p:tgtEl>
                                          <p:spTgt spid="484442"/>
                                        </p:tgtEl>
                                        <p:attrNameLst>
                                          <p:attrName>ppt_y</p:attrName>
                                        </p:attrNameLst>
                                      </p:cBhvr>
                                      <p:tavLst>
                                        <p:tav tm="0">
                                          <p:val>
                                            <p:strVal val="#ppt_y-1"/>
                                          </p:val>
                                        </p:tav>
                                        <p:tav tm="100000">
                                          <p:val>
                                            <p:strVal val="#ppt_y-(0.354*#ppt_w-0.172*#ppt_h)"/>
                                          </p:val>
                                        </p:tav>
                                      </p:tavLst>
                                    </p:anim>
                                    <p:anim calcmode="lin" valueType="num">
                                      <p:cBhvr>
                                        <p:cTn id="71" dur="156" decel="50000" autoRev="1" fill="hold">
                                          <p:stCondLst>
                                            <p:cond delay="455"/>
                                          </p:stCondLst>
                                        </p:cTn>
                                        <p:tgtEl>
                                          <p:spTgt spid="484442"/>
                                        </p:tgtEl>
                                        <p:attrNameLst>
                                          <p:attrName>ppt_y</p:attrName>
                                        </p:attrNameLst>
                                      </p:cBhvr>
                                      <p:tavLst>
                                        <p:tav tm="0">
                                          <p:val>
                                            <p:strVal val="#ppt_y-(0.354*#ppt_w-0.172*#ppt_h)"/>
                                          </p:val>
                                        </p:tav>
                                        <p:tav tm="100000">
                                          <p:val>
                                            <p:strVal val="#ppt_y-(0.354*#ppt_w-0.172*#ppt_h)-#ppt_h/2"/>
                                          </p:val>
                                        </p:tav>
                                      </p:tavLst>
                                    </p:anim>
                                    <p:anim calcmode="lin" valueType="num">
                                      <p:cBhvr>
                                        <p:cTn id="72" dur="136" fill="hold">
                                          <p:stCondLst>
                                            <p:cond delay="864"/>
                                          </p:stCondLst>
                                        </p:cTn>
                                        <p:tgtEl>
                                          <p:spTgt spid="484442"/>
                                        </p:tgtEl>
                                        <p:attrNameLst>
                                          <p:attrName>ppt_y</p:attrName>
                                        </p:attrNameLst>
                                      </p:cBhvr>
                                      <p:tavLst>
                                        <p:tav tm="0">
                                          <p:val>
                                            <p:strVal val="#ppt_y-(0.354*#ppt_w-0.172*#ppt_h)"/>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8" presetClass="entr" presetSubtype="0" accel="50000" fill="hold" grpId="0" nodeType="clickEffect">
                                  <p:stCondLst>
                                    <p:cond delay="0"/>
                                  </p:stCondLst>
                                  <p:iterate type="lt">
                                    <p:tmPct val="50000"/>
                                  </p:iterate>
                                  <p:childTnLst>
                                    <p:set>
                                      <p:cBhvr>
                                        <p:cTn id="76" dur="1" fill="hold">
                                          <p:stCondLst>
                                            <p:cond delay="0"/>
                                          </p:stCondLst>
                                        </p:cTn>
                                        <p:tgtEl>
                                          <p:spTgt spid="484430"/>
                                        </p:tgtEl>
                                        <p:attrNameLst>
                                          <p:attrName>style.visibility</p:attrName>
                                        </p:attrNameLst>
                                      </p:cBhvr>
                                      <p:to>
                                        <p:strVal val="visible"/>
                                      </p:to>
                                    </p:set>
                                    <p:set>
                                      <p:cBhvr>
                                        <p:cTn id="77" dur="455" fill="hold">
                                          <p:stCondLst>
                                            <p:cond delay="0"/>
                                          </p:stCondLst>
                                        </p:cTn>
                                        <p:tgtEl>
                                          <p:spTgt spid="484430"/>
                                        </p:tgtEl>
                                        <p:attrNameLst>
                                          <p:attrName>style.rotation</p:attrName>
                                        </p:attrNameLst>
                                      </p:cBhvr>
                                      <p:to>
                                        <p:strVal val="-45.0"/>
                                      </p:to>
                                    </p:set>
                                    <p:anim calcmode="lin" valueType="num">
                                      <p:cBhvr>
                                        <p:cTn id="78" dur="455" fill="hold">
                                          <p:stCondLst>
                                            <p:cond delay="455"/>
                                          </p:stCondLst>
                                        </p:cTn>
                                        <p:tgtEl>
                                          <p:spTgt spid="484430"/>
                                        </p:tgtEl>
                                        <p:attrNameLst>
                                          <p:attrName>style.rotation</p:attrName>
                                        </p:attrNameLst>
                                      </p:cBhvr>
                                      <p:tavLst>
                                        <p:tav tm="0">
                                          <p:val>
                                            <p:fltVal val="-45"/>
                                          </p:val>
                                        </p:tav>
                                        <p:tav tm="69900">
                                          <p:val>
                                            <p:fltVal val="45"/>
                                          </p:val>
                                        </p:tav>
                                        <p:tav tm="100000">
                                          <p:val>
                                            <p:fltVal val="0"/>
                                          </p:val>
                                        </p:tav>
                                      </p:tavLst>
                                    </p:anim>
                                    <p:anim calcmode="lin" valueType="num">
                                      <p:cBhvr>
                                        <p:cTn id="79" dur="455" fill="hold">
                                          <p:stCondLst>
                                            <p:cond delay="0"/>
                                          </p:stCondLst>
                                        </p:cTn>
                                        <p:tgtEl>
                                          <p:spTgt spid="484430"/>
                                        </p:tgtEl>
                                        <p:attrNameLst>
                                          <p:attrName>ppt_y</p:attrName>
                                        </p:attrNameLst>
                                      </p:cBhvr>
                                      <p:tavLst>
                                        <p:tav tm="0">
                                          <p:val>
                                            <p:strVal val="#ppt_y-1"/>
                                          </p:val>
                                        </p:tav>
                                        <p:tav tm="100000">
                                          <p:val>
                                            <p:strVal val="#ppt_y-(0.354*#ppt_w-0.172*#ppt_h)"/>
                                          </p:val>
                                        </p:tav>
                                      </p:tavLst>
                                    </p:anim>
                                    <p:anim calcmode="lin" valueType="num">
                                      <p:cBhvr>
                                        <p:cTn id="80" dur="156" decel="50000" autoRev="1" fill="hold">
                                          <p:stCondLst>
                                            <p:cond delay="455"/>
                                          </p:stCondLst>
                                        </p:cTn>
                                        <p:tgtEl>
                                          <p:spTgt spid="484430"/>
                                        </p:tgtEl>
                                        <p:attrNameLst>
                                          <p:attrName>ppt_y</p:attrName>
                                        </p:attrNameLst>
                                      </p:cBhvr>
                                      <p:tavLst>
                                        <p:tav tm="0">
                                          <p:val>
                                            <p:strVal val="#ppt_y-(0.354*#ppt_w-0.172*#ppt_h)"/>
                                          </p:val>
                                        </p:tav>
                                        <p:tav tm="100000">
                                          <p:val>
                                            <p:strVal val="#ppt_y-(0.354*#ppt_w-0.172*#ppt_h)-#ppt_h/2"/>
                                          </p:val>
                                        </p:tav>
                                      </p:tavLst>
                                    </p:anim>
                                    <p:anim calcmode="lin" valueType="num">
                                      <p:cBhvr>
                                        <p:cTn id="81" dur="136" fill="hold">
                                          <p:stCondLst>
                                            <p:cond delay="864"/>
                                          </p:stCondLst>
                                        </p:cTn>
                                        <p:tgtEl>
                                          <p:spTgt spid="484430"/>
                                        </p:tgtEl>
                                        <p:attrNameLst>
                                          <p:attrName>ppt_y</p:attrName>
                                        </p:attrNameLst>
                                      </p:cBhvr>
                                      <p:tavLst>
                                        <p:tav tm="0">
                                          <p:val>
                                            <p:strVal val="#ppt_y-(0.354*#ppt_w-0.172*#ppt_h)"/>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1" presetClass="entr" presetSubtype="0"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770" decel="100000"/>
                                        <p:tgtEl>
                                          <p:spTgt spid="9"/>
                                        </p:tgtEl>
                                      </p:cBhvr>
                                    </p:animEffect>
                                    <p:animScale>
                                      <p:cBhvr>
                                        <p:cTn id="87" dur="770" decel="100000"/>
                                        <p:tgtEl>
                                          <p:spTgt spid="9"/>
                                        </p:tgtEl>
                                      </p:cBhvr>
                                      <p:from x="10000" y="10000"/>
                                      <p:to x="200000" y="450000"/>
                                    </p:animScale>
                                    <p:animScale>
                                      <p:cBhvr>
                                        <p:cTn id="88" dur="1230" accel="100000" fill="hold">
                                          <p:stCondLst>
                                            <p:cond delay="770"/>
                                          </p:stCondLst>
                                        </p:cTn>
                                        <p:tgtEl>
                                          <p:spTgt spid="9"/>
                                        </p:tgtEl>
                                      </p:cBhvr>
                                      <p:from x="200000" y="450000"/>
                                      <p:to x="100000" y="100000"/>
                                    </p:animScale>
                                    <p:set>
                                      <p:cBhvr>
                                        <p:cTn id="89" dur="770" fill="hold"/>
                                        <p:tgtEl>
                                          <p:spTgt spid="9"/>
                                        </p:tgtEl>
                                        <p:attrNameLst>
                                          <p:attrName>ppt_x</p:attrName>
                                        </p:attrNameLst>
                                      </p:cBhvr>
                                      <p:to>
                                        <p:strVal val="(0.5)"/>
                                      </p:to>
                                    </p:set>
                                    <p:anim from="(0.5)" to="(#ppt_x)" calcmode="lin" valueType="num">
                                      <p:cBhvr>
                                        <p:cTn id="90" dur="1230" accel="100000" fill="hold">
                                          <p:stCondLst>
                                            <p:cond delay="770"/>
                                          </p:stCondLst>
                                        </p:cTn>
                                        <p:tgtEl>
                                          <p:spTgt spid="9"/>
                                        </p:tgtEl>
                                        <p:attrNameLst>
                                          <p:attrName>ppt_x</p:attrName>
                                        </p:attrNameLst>
                                      </p:cBhvr>
                                    </p:anim>
                                    <p:set>
                                      <p:cBhvr>
                                        <p:cTn id="91" dur="770" fill="hold"/>
                                        <p:tgtEl>
                                          <p:spTgt spid="9"/>
                                        </p:tgtEl>
                                        <p:attrNameLst>
                                          <p:attrName>ppt_y</p:attrName>
                                        </p:attrNameLst>
                                      </p:cBhvr>
                                      <p:to>
                                        <p:strVal val="(#ppt_y+0.4)"/>
                                      </p:to>
                                    </p:set>
                                    <p:anim from="(#ppt_y+0.4)" to="(#ppt_y)" calcmode="lin" valueType="num">
                                      <p:cBhvr>
                                        <p:cTn id="92" dur="1230" accel="100000" fill="hold">
                                          <p:stCondLst>
                                            <p:cond delay="770"/>
                                          </p:stCondLst>
                                        </p:cTn>
                                        <p:tgtEl>
                                          <p:spTgt spid="9"/>
                                        </p:tgtEl>
                                        <p:attrNameLst>
                                          <p:attrName>ppt_y</p:attrName>
                                        </p:attrNameLst>
                                      </p:cBhvr>
                                    </p:anim>
                                  </p:childTnLst>
                                </p:cTn>
                              </p:par>
                            </p:childTnLst>
                          </p:cTn>
                        </p:par>
                      </p:childTnLst>
                    </p:cTn>
                  </p:par>
                  <p:par>
                    <p:cTn id="93" fill="hold">
                      <p:stCondLst>
                        <p:cond delay="indefinite"/>
                      </p:stCondLst>
                      <p:childTnLst>
                        <p:par>
                          <p:cTn id="94" fill="hold">
                            <p:stCondLst>
                              <p:cond delay="0"/>
                            </p:stCondLst>
                            <p:childTnLst>
                              <p:par>
                                <p:cTn id="95" presetID="38" presetClass="entr" presetSubtype="0" accel="50000" fill="hold" grpId="0" nodeType="clickEffect">
                                  <p:stCondLst>
                                    <p:cond delay="0"/>
                                  </p:stCondLst>
                                  <p:iterate type="lt">
                                    <p:tmPct val="50000"/>
                                  </p:iterate>
                                  <p:childTnLst>
                                    <p:set>
                                      <p:cBhvr>
                                        <p:cTn id="96" dur="1" fill="hold">
                                          <p:stCondLst>
                                            <p:cond delay="0"/>
                                          </p:stCondLst>
                                        </p:cTn>
                                        <p:tgtEl>
                                          <p:spTgt spid="484443"/>
                                        </p:tgtEl>
                                        <p:attrNameLst>
                                          <p:attrName>style.visibility</p:attrName>
                                        </p:attrNameLst>
                                      </p:cBhvr>
                                      <p:to>
                                        <p:strVal val="visible"/>
                                      </p:to>
                                    </p:set>
                                    <p:set>
                                      <p:cBhvr>
                                        <p:cTn id="97" dur="455" fill="hold">
                                          <p:stCondLst>
                                            <p:cond delay="0"/>
                                          </p:stCondLst>
                                        </p:cTn>
                                        <p:tgtEl>
                                          <p:spTgt spid="484443"/>
                                        </p:tgtEl>
                                        <p:attrNameLst>
                                          <p:attrName>style.rotation</p:attrName>
                                        </p:attrNameLst>
                                      </p:cBhvr>
                                      <p:to>
                                        <p:strVal val="-45.0"/>
                                      </p:to>
                                    </p:set>
                                    <p:anim calcmode="lin" valueType="num">
                                      <p:cBhvr>
                                        <p:cTn id="98" dur="455" fill="hold">
                                          <p:stCondLst>
                                            <p:cond delay="455"/>
                                          </p:stCondLst>
                                        </p:cTn>
                                        <p:tgtEl>
                                          <p:spTgt spid="484443"/>
                                        </p:tgtEl>
                                        <p:attrNameLst>
                                          <p:attrName>style.rotation</p:attrName>
                                        </p:attrNameLst>
                                      </p:cBhvr>
                                      <p:tavLst>
                                        <p:tav tm="0">
                                          <p:val>
                                            <p:fltVal val="-45"/>
                                          </p:val>
                                        </p:tav>
                                        <p:tav tm="69900">
                                          <p:val>
                                            <p:fltVal val="45"/>
                                          </p:val>
                                        </p:tav>
                                        <p:tav tm="100000">
                                          <p:val>
                                            <p:fltVal val="0"/>
                                          </p:val>
                                        </p:tav>
                                      </p:tavLst>
                                    </p:anim>
                                    <p:anim calcmode="lin" valueType="num">
                                      <p:cBhvr>
                                        <p:cTn id="99" dur="455" fill="hold">
                                          <p:stCondLst>
                                            <p:cond delay="0"/>
                                          </p:stCondLst>
                                        </p:cTn>
                                        <p:tgtEl>
                                          <p:spTgt spid="484443"/>
                                        </p:tgtEl>
                                        <p:attrNameLst>
                                          <p:attrName>ppt_y</p:attrName>
                                        </p:attrNameLst>
                                      </p:cBhvr>
                                      <p:tavLst>
                                        <p:tav tm="0">
                                          <p:val>
                                            <p:strVal val="#ppt_y-1"/>
                                          </p:val>
                                        </p:tav>
                                        <p:tav tm="100000">
                                          <p:val>
                                            <p:strVal val="#ppt_y-(0.354*#ppt_w-0.172*#ppt_h)"/>
                                          </p:val>
                                        </p:tav>
                                      </p:tavLst>
                                    </p:anim>
                                    <p:anim calcmode="lin" valueType="num">
                                      <p:cBhvr>
                                        <p:cTn id="100" dur="156" decel="50000" autoRev="1" fill="hold">
                                          <p:stCondLst>
                                            <p:cond delay="455"/>
                                          </p:stCondLst>
                                        </p:cTn>
                                        <p:tgtEl>
                                          <p:spTgt spid="484443"/>
                                        </p:tgtEl>
                                        <p:attrNameLst>
                                          <p:attrName>ppt_y</p:attrName>
                                        </p:attrNameLst>
                                      </p:cBhvr>
                                      <p:tavLst>
                                        <p:tav tm="0">
                                          <p:val>
                                            <p:strVal val="#ppt_y-(0.354*#ppt_w-0.172*#ppt_h)"/>
                                          </p:val>
                                        </p:tav>
                                        <p:tav tm="100000">
                                          <p:val>
                                            <p:strVal val="#ppt_y-(0.354*#ppt_w-0.172*#ppt_h)-#ppt_h/2"/>
                                          </p:val>
                                        </p:tav>
                                      </p:tavLst>
                                    </p:anim>
                                    <p:anim calcmode="lin" valueType="num">
                                      <p:cBhvr>
                                        <p:cTn id="101" dur="136" fill="hold">
                                          <p:stCondLst>
                                            <p:cond delay="864"/>
                                          </p:stCondLst>
                                        </p:cTn>
                                        <p:tgtEl>
                                          <p:spTgt spid="484443"/>
                                        </p:tgtEl>
                                        <p:attrNameLst>
                                          <p:attrName>ppt_y</p:attrName>
                                        </p:attrNameLst>
                                      </p:cBhvr>
                                      <p:tavLst>
                                        <p:tav tm="0">
                                          <p:val>
                                            <p:strVal val="#ppt_y-(0.354*#ppt_w-0.172*#ppt_h)"/>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1" presetClass="entr" presetSubtype="0" fill="hold" nodeType="click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770" decel="100000"/>
                                        <p:tgtEl>
                                          <p:spTgt spid="8"/>
                                        </p:tgtEl>
                                      </p:cBhvr>
                                    </p:animEffect>
                                    <p:animScale>
                                      <p:cBhvr>
                                        <p:cTn id="107" dur="770" decel="100000"/>
                                        <p:tgtEl>
                                          <p:spTgt spid="8"/>
                                        </p:tgtEl>
                                      </p:cBhvr>
                                      <p:from x="10000" y="10000"/>
                                      <p:to x="200000" y="450000"/>
                                    </p:animScale>
                                    <p:animScale>
                                      <p:cBhvr>
                                        <p:cTn id="108" dur="1230" accel="100000" fill="hold">
                                          <p:stCondLst>
                                            <p:cond delay="770"/>
                                          </p:stCondLst>
                                        </p:cTn>
                                        <p:tgtEl>
                                          <p:spTgt spid="8"/>
                                        </p:tgtEl>
                                      </p:cBhvr>
                                      <p:from x="200000" y="450000"/>
                                      <p:to x="100000" y="100000"/>
                                    </p:animScale>
                                    <p:set>
                                      <p:cBhvr>
                                        <p:cTn id="109" dur="770" fill="hold"/>
                                        <p:tgtEl>
                                          <p:spTgt spid="8"/>
                                        </p:tgtEl>
                                        <p:attrNameLst>
                                          <p:attrName>ppt_x</p:attrName>
                                        </p:attrNameLst>
                                      </p:cBhvr>
                                      <p:to>
                                        <p:strVal val="(0.5)"/>
                                      </p:to>
                                    </p:set>
                                    <p:anim from="(0.5)" to="(#ppt_x)" calcmode="lin" valueType="num">
                                      <p:cBhvr>
                                        <p:cTn id="110" dur="1230" accel="100000" fill="hold">
                                          <p:stCondLst>
                                            <p:cond delay="770"/>
                                          </p:stCondLst>
                                        </p:cTn>
                                        <p:tgtEl>
                                          <p:spTgt spid="8"/>
                                        </p:tgtEl>
                                        <p:attrNameLst>
                                          <p:attrName>ppt_x</p:attrName>
                                        </p:attrNameLst>
                                      </p:cBhvr>
                                    </p:anim>
                                    <p:set>
                                      <p:cBhvr>
                                        <p:cTn id="111" dur="770" fill="hold"/>
                                        <p:tgtEl>
                                          <p:spTgt spid="8"/>
                                        </p:tgtEl>
                                        <p:attrNameLst>
                                          <p:attrName>ppt_y</p:attrName>
                                        </p:attrNameLst>
                                      </p:cBhvr>
                                      <p:to>
                                        <p:strVal val="(#ppt_y+0.4)"/>
                                      </p:to>
                                    </p:set>
                                    <p:anim from="(#ppt_y+0.4)" to="(#ppt_y)" calcmode="lin" valueType="num">
                                      <p:cBhvr>
                                        <p:cTn id="112" dur="1230" accel="100000" fill="hold">
                                          <p:stCondLst>
                                            <p:cond delay="770"/>
                                          </p:stCondLst>
                                        </p:cTn>
                                        <p:tgtEl>
                                          <p:spTgt spid="8"/>
                                        </p:tgtEl>
                                        <p:attrNameLst>
                                          <p:attrName>ppt_y</p:attrName>
                                        </p:attrNameLst>
                                      </p:cBhvr>
                                    </p:anim>
                                  </p:childTnLst>
                                </p:cTn>
                              </p:par>
                            </p:childTnLst>
                          </p:cTn>
                        </p:par>
                      </p:childTnLst>
                    </p:cTn>
                  </p:par>
                  <p:par>
                    <p:cTn id="113" fill="hold">
                      <p:stCondLst>
                        <p:cond delay="indefinite"/>
                      </p:stCondLst>
                      <p:childTnLst>
                        <p:par>
                          <p:cTn id="114" fill="hold">
                            <p:stCondLst>
                              <p:cond delay="0"/>
                            </p:stCondLst>
                            <p:childTnLst>
                              <p:par>
                                <p:cTn id="115" presetID="38" presetClass="entr" presetSubtype="0" accel="50000" fill="hold" grpId="0" nodeType="clickEffect">
                                  <p:stCondLst>
                                    <p:cond delay="0"/>
                                  </p:stCondLst>
                                  <p:iterate type="lt">
                                    <p:tmPct val="50000"/>
                                  </p:iterate>
                                  <p:childTnLst>
                                    <p:set>
                                      <p:cBhvr>
                                        <p:cTn id="116" dur="1" fill="hold">
                                          <p:stCondLst>
                                            <p:cond delay="0"/>
                                          </p:stCondLst>
                                        </p:cTn>
                                        <p:tgtEl>
                                          <p:spTgt spid="484444"/>
                                        </p:tgtEl>
                                        <p:attrNameLst>
                                          <p:attrName>style.visibility</p:attrName>
                                        </p:attrNameLst>
                                      </p:cBhvr>
                                      <p:to>
                                        <p:strVal val="visible"/>
                                      </p:to>
                                    </p:set>
                                    <p:set>
                                      <p:cBhvr>
                                        <p:cTn id="117" dur="455" fill="hold">
                                          <p:stCondLst>
                                            <p:cond delay="0"/>
                                          </p:stCondLst>
                                        </p:cTn>
                                        <p:tgtEl>
                                          <p:spTgt spid="484444"/>
                                        </p:tgtEl>
                                        <p:attrNameLst>
                                          <p:attrName>style.rotation</p:attrName>
                                        </p:attrNameLst>
                                      </p:cBhvr>
                                      <p:to>
                                        <p:strVal val="-45.0"/>
                                      </p:to>
                                    </p:set>
                                    <p:anim calcmode="lin" valueType="num">
                                      <p:cBhvr>
                                        <p:cTn id="118" dur="455" fill="hold">
                                          <p:stCondLst>
                                            <p:cond delay="455"/>
                                          </p:stCondLst>
                                        </p:cTn>
                                        <p:tgtEl>
                                          <p:spTgt spid="484444"/>
                                        </p:tgtEl>
                                        <p:attrNameLst>
                                          <p:attrName>style.rotation</p:attrName>
                                        </p:attrNameLst>
                                      </p:cBhvr>
                                      <p:tavLst>
                                        <p:tav tm="0">
                                          <p:val>
                                            <p:fltVal val="-45"/>
                                          </p:val>
                                        </p:tav>
                                        <p:tav tm="69900">
                                          <p:val>
                                            <p:fltVal val="45"/>
                                          </p:val>
                                        </p:tav>
                                        <p:tav tm="100000">
                                          <p:val>
                                            <p:fltVal val="0"/>
                                          </p:val>
                                        </p:tav>
                                      </p:tavLst>
                                    </p:anim>
                                    <p:anim calcmode="lin" valueType="num">
                                      <p:cBhvr>
                                        <p:cTn id="119" dur="455" fill="hold">
                                          <p:stCondLst>
                                            <p:cond delay="0"/>
                                          </p:stCondLst>
                                        </p:cTn>
                                        <p:tgtEl>
                                          <p:spTgt spid="484444"/>
                                        </p:tgtEl>
                                        <p:attrNameLst>
                                          <p:attrName>ppt_y</p:attrName>
                                        </p:attrNameLst>
                                      </p:cBhvr>
                                      <p:tavLst>
                                        <p:tav tm="0">
                                          <p:val>
                                            <p:strVal val="#ppt_y-1"/>
                                          </p:val>
                                        </p:tav>
                                        <p:tav tm="100000">
                                          <p:val>
                                            <p:strVal val="#ppt_y-(0.354*#ppt_w-0.172*#ppt_h)"/>
                                          </p:val>
                                        </p:tav>
                                      </p:tavLst>
                                    </p:anim>
                                    <p:anim calcmode="lin" valueType="num">
                                      <p:cBhvr>
                                        <p:cTn id="120" dur="156" decel="50000" autoRev="1" fill="hold">
                                          <p:stCondLst>
                                            <p:cond delay="455"/>
                                          </p:stCondLst>
                                        </p:cTn>
                                        <p:tgtEl>
                                          <p:spTgt spid="484444"/>
                                        </p:tgtEl>
                                        <p:attrNameLst>
                                          <p:attrName>ppt_y</p:attrName>
                                        </p:attrNameLst>
                                      </p:cBhvr>
                                      <p:tavLst>
                                        <p:tav tm="0">
                                          <p:val>
                                            <p:strVal val="#ppt_y-(0.354*#ppt_w-0.172*#ppt_h)"/>
                                          </p:val>
                                        </p:tav>
                                        <p:tav tm="100000">
                                          <p:val>
                                            <p:strVal val="#ppt_y-(0.354*#ppt_w-0.172*#ppt_h)-#ppt_h/2"/>
                                          </p:val>
                                        </p:tav>
                                      </p:tavLst>
                                    </p:anim>
                                    <p:anim calcmode="lin" valueType="num">
                                      <p:cBhvr>
                                        <p:cTn id="121" dur="136" fill="hold">
                                          <p:stCondLst>
                                            <p:cond delay="864"/>
                                          </p:stCondLst>
                                        </p:cTn>
                                        <p:tgtEl>
                                          <p:spTgt spid="484444"/>
                                        </p:tgtEl>
                                        <p:attrNameLst>
                                          <p:attrName>ppt_y</p:attrName>
                                        </p:attrNameLst>
                                      </p:cBhvr>
                                      <p:tavLst>
                                        <p:tav tm="0">
                                          <p:val>
                                            <p:strVal val="#ppt_y-(0.354*#ppt_w-0.172*#ppt_h)"/>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fade">
                                      <p:cBhvr>
                                        <p:cTn id="126" dur="1000"/>
                                        <p:tgtEl>
                                          <p:spTgt spid="7"/>
                                        </p:tgtEl>
                                      </p:cBhvr>
                                    </p:animEffect>
                                    <p:anim calcmode="lin" valueType="num">
                                      <p:cBhvr>
                                        <p:cTn id="127" dur="1000" fill="hold"/>
                                        <p:tgtEl>
                                          <p:spTgt spid="7"/>
                                        </p:tgtEl>
                                        <p:attrNameLst>
                                          <p:attrName>ppt_x</p:attrName>
                                        </p:attrNameLst>
                                      </p:cBhvr>
                                      <p:tavLst>
                                        <p:tav tm="0">
                                          <p:val>
                                            <p:strVal val="#ppt_x"/>
                                          </p:val>
                                        </p:tav>
                                        <p:tav tm="100000">
                                          <p:val>
                                            <p:strVal val="#ppt_x"/>
                                          </p:val>
                                        </p:tav>
                                      </p:tavLst>
                                    </p:anim>
                                    <p:anim calcmode="lin" valueType="num">
                                      <p:cBhvr>
                                        <p:cTn id="1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38" presetClass="entr" presetSubtype="0" accel="50000" fill="hold" grpId="0" nodeType="clickEffect">
                                  <p:stCondLst>
                                    <p:cond delay="0"/>
                                  </p:stCondLst>
                                  <p:iterate type="lt">
                                    <p:tmPct val="50000"/>
                                  </p:iterate>
                                  <p:childTnLst>
                                    <p:set>
                                      <p:cBhvr>
                                        <p:cTn id="132" dur="1" fill="hold">
                                          <p:stCondLst>
                                            <p:cond delay="0"/>
                                          </p:stCondLst>
                                        </p:cTn>
                                        <p:tgtEl>
                                          <p:spTgt spid="484431"/>
                                        </p:tgtEl>
                                        <p:attrNameLst>
                                          <p:attrName>style.visibility</p:attrName>
                                        </p:attrNameLst>
                                      </p:cBhvr>
                                      <p:to>
                                        <p:strVal val="visible"/>
                                      </p:to>
                                    </p:set>
                                    <p:set>
                                      <p:cBhvr>
                                        <p:cTn id="133" dur="455" fill="hold">
                                          <p:stCondLst>
                                            <p:cond delay="0"/>
                                          </p:stCondLst>
                                        </p:cTn>
                                        <p:tgtEl>
                                          <p:spTgt spid="484431"/>
                                        </p:tgtEl>
                                        <p:attrNameLst>
                                          <p:attrName>style.rotation</p:attrName>
                                        </p:attrNameLst>
                                      </p:cBhvr>
                                      <p:to>
                                        <p:strVal val="-45.0"/>
                                      </p:to>
                                    </p:set>
                                    <p:anim calcmode="lin" valueType="num">
                                      <p:cBhvr>
                                        <p:cTn id="134" dur="455" fill="hold">
                                          <p:stCondLst>
                                            <p:cond delay="455"/>
                                          </p:stCondLst>
                                        </p:cTn>
                                        <p:tgtEl>
                                          <p:spTgt spid="484431"/>
                                        </p:tgtEl>
                                        <p:attrNameLst>
                                          <p:attrName>style.rotation</p:attrName>
                                        </p:attrNameLst>
                                      </p:cBhvr>
                                      <p:tavLst>
                                        <p:tav tm="0">
                                          <p:val>
                                            <p:fltVal val="-45"/>
                                          </p:val>
                                        </p:tav>
                                        <p:tav tm="69900">
                                          <p:val>
                                            <p:fltVal val="45"/>
                                          </p:val>
                                        </p:tav>
                                        <p:tav tm="100000">
                                          <p:val>
                                            <p:fltVal val="0"/>
                                          </p:val>
                                        </p:tav>
                                      </p:tavLst>
                                    </p:anim>
                                    <p:anim calcmode="lin" valueType="num">
                                      <p:cBhvr>
                                        <p:cTn id="135" dur="455" fill="hold">
                                          <p:stCondLst>
                                            <p:cond delay="0"/>
                                          </p:stCondLst>
                                        </p:cTn>
                                        <p:tgtEl>
                                          <p:spTgt spid="484431"/>
                                        </p:tgtEl>
                                        <p:attrNameLst>
                                          <p:attrName>ppt_y</p:attrName>
                                        </p:attrNameLst>
                                      </p:cBhvr>
                                      <p:tavLst>
                                        <p:tav tm="0">
                                          <p:val>
                                            <p:strVal val="#ppt_y-1"/>
                                          </p:val>
                                        </p:tav>
                                        <p:tav tm="100000">
                                          <p:val>
                                            <p:strVal val="#ppt_y-(0.354*#ppt_w-0.172*#ppt_h)"/>
                                          </p:val>
                                        </p:tav>
                                      </p:tavLst>
                                    </p:anim>
                                    <p:anim calcmode="lin" valueType="num">
                                      <p:cBhvr>
                                        <p:cTn id="136" dur="156" decel="50000" autoRev="1" fill="hold">
                                          <p:stCondLst>
                                            <p:cond delay="455"/>
                                          </p:stCondLst>
                                        </p:cTn>
                                        <p:tgtEl>
                                          <p:spTgt spid="484431"/>
                                        </p:tgtEl>
                                        <p:attrNameLst>
                                          <p:attrName>ppt_y</p:attrName>
                                        </p:attrNameLst>
                                      </p:cBhvr>
                                      <p:tavLst>
                                        <p:tav tm="0">
                                          <p:val>
                                            <p:strVal val="#ppt_y-(0.354*#ppt_w-0.172*#ppt_h)"/>
                                          </p:val>
                                        </p:tav>
                                        <p:tav tm="100000">
                                          <p:val>
                                            <p:strVal val="#ppt_y-(0.354*#ppt_w-0.172*#ppt_h)-#ppt_h/2"/>
                                          </p:val>
                                        </p:tav>
                                      </p:tavLst>
                                    </p:anim>
                                    <p:anim calcmode="lin" valueType="num">
                                      <p:cBhvr>
                                        <p:cTn id="137" dur="136" fill="hold">
                                          <p:stCondLst>
                                            <p:cond delay="864"/>
                                          </p:stCondLst>
                                        </p:cTn>
                                        <p:tgtEl>
                                          <p:spTgt spid="484431"/>
                                        </p:tgtEl>
                                        <p:attrNameLst>
                                          <p:attrName>ppt_y</p:attrName>
                                        </p:attrNameLst>
                                      </p:cBhvr>
                                      <p:tavLst>
                                        <p:tav tm="0">
                                          <p:val>
                                            <p:strVal val="#ppt_y-(0.354*#ppt_w-0.172*#ppt_h)"/>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38" presetClass="entr" presetSubtype="0" accel="50000" fill="hold" grpId="0" nodeType="clickEffect">
                                  <p:stCondLst>
                                    <p:cond delay="0"/>
                                  </p:stCondLst>
                                  <p:iterate type="lt">
                                    <p:tmPct val="50000"/>
                                  </p:iterate>
                                  <p:childTnLst>
                                    <p:set>
                                      <p:cBhvr>
                                        <p:cTn id="141" dur="1" fill="hold">
                                          <p:stCondLst>
                                            <p:cond delay="0"/>
                                          </p:stCondLst>
                                        </p:cTn>
                                        <p:tgtEl>
                                          <p:spTgt spid="484432"/>
                                        </p:tgtEl>
                                        <p:attrNameLst>
                                          <p:attrName>style.visibility</p:attrName>
                                        </p:attrNameLst>
                                      </p:cBhvr>
                                      <p:to>
                                        <p:strVal val="visible"/>
                                      </p:to>
                                    </p:set>
                                    <p:set>
                                      <p:cBhvr>
                                        <p:cTn id="142" dur="455" fill="hold">
                                          <p:stCondLst>
                                            <p:cond delay="0"/>
                                          </p:stCondLst>
                                        </p:cTn>
                                        <p:tgtEl>
                                          <p:spTgt spid="484432"/>
                                        </p:tgtEl>
                                        <p:attrNameLst>
                                          <p:attrName>style.rotation</p:attrName>
                                        </p:attrNameLst>
                                      </p:cBhvr>
                                      <p:to>
                                        <p:strVal val="-45.0"/>
                                      </p:to>
                                    </p:set>
                                    <p:anim calcmode="lin" valueType="num">
                                      <p:cBhvr>
                                        <p:cTn id="143" dur="455" fill="hold">
                                          <p:stCondLst>
                                            <p:cond delay="455"/>
                                          </p:stCondLst>
                                        </p:cTn>
                                        <p:tgtEl>
                                          <p:spTgt spid="484432"/>
                                        </p:tgtEl>
                                        <p:attrNameLst>
                                          <p:attrName>style.rotation</p:attrName>
                                        </p:attrNameLst>
                                      </p:cBhvr>
                                      <p:tavLst>
                                        <p:tav tm="0">
                                          <p:val>
                                            <p:fltVal val="-45"/>
                                          </p:val>
                                        </p:tav>
                                        <p:tav tm="69900">
                                          <p:val>
                                            <p:fltVal val="45"/>
                                          </p:val>
                                        </p:tav>
                                        <p:tav tm="100000">
                                          <p:val>
                                            <p:fltVal val="0"/>
                                          </p:val>
                                        </p:tav>
                                      </p:tavLst>
                                    </p:anim>
                                    <p:anim calcmode="lin" valueType="num">
                                      <p:cBhvr>
                                        <p:cTn id="144" dur="455" fill="hold">
                                          <p:stCondLst>
                                            <p:cond delay="0"/>
                                          </p:stCondLst>
                                        </p:cTn>
                                        <p:tgtEl>
                                          <p:spTgt spid="484432"/>
                                        </p:tgtEl>
                                        <p:attrNameLst>
                                          <p:attrName>ppt_y</p:attrName>
                                        </p:attrNameLst>
                                      </p:cBhvr>
                                      <p:tavLst>
                                        <p:tav tm="0">
                                          <p:val>
                                            <p:strVal val="#ppt_y-1"/>
                                          </p:val>
                                        </p:tav>
                                        <p:tav tm="100000">
                                          <p:val>
                                            <p:strVal val="#ppt_y-(0.354*#ppt_w-0.172*#ppt_h)"/>
                                          </p:val>
                                        </p:tav>
                                      </p:tavLst>
                                    </p:anim>
                                    <p:anim calcmode="lin" valueType="num">
                                      <p:cBhvr>
                                        <p:cTn id="145" dur="156" decel="50000" autoRev="1" fill="hold">
                                          <p:stCondLst>
                                            <p:cond delay="455"/>
                                          </p:stCondLst>
                                        </p:cTn>
                                        <p:tgtEl>
                                          <p:spTgt spid="484432"/>
                                        </p:tgtEl>
                                        <p:attrNameLst>
                                          <p:attrName>ppt_y</p:attrName>
                                        </p:attrNameLst>
                                      </p:cBhvr>
                                      <p:tavLst>
                                        <p:tav tm="0">
                                          <p:val>
                                            <p:strVal val="#ppt_y-(0.354*#ppt_w-0.172*#ppt_h)"/>
                                          </p:val>
                                        </p:tav>
                                        <p:tav tm="100000">
                                          <p:val>
                                            <p:strVal val="#ppt_y-(0.354*#ppt_w-0.172*#ppt_h)-#ppt_h/2"/>
                                          </p:val>
                                        </p:tav>
                                      </p:tavLst>
                                    </p:anim>
                                    <p:anim calcmode="lin" valueType="num">
                                      <p:cBhvr>
                                        <p:cTn id="146" dur="136" fill="hold">
                                          <p:stCondLst>
                                            <p:cond delay="864"/>
                                          </p:stCondLst>
                                        </p:cTn>
                                        <p:tgtEl>
                                          <p:spTgt spid="484432"/>
                                        </p:tgtEl>
                                        <p:attrNameLst>
                                          <p:attrName>ppt_y</p:attrName>
                                        </p:attrNameLst>
                                      </p:cBhvr>
                                      <p:tavLst>
                                        <p:tav tm="0">
                                          <p:val>
                                            <p:strVal val="#ppt_y-(0.354*#ppt_w-0.172*#ppt_h)"/>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84461"/>
                                        </p:tgtEl>
                                        <p:attrNameLst>
                                          <p:attrName>style.visibility</p:attrName>
                                        </p:attrNameLst>
                                      </p:cBhvr>
                                      <p:to>
                                        <p:strVal val="visible"/>
                                      </p:to>
                                    </p:set>
                                    <p:animEffect transition="in" filter="fade">
                                      <p:cBhvr>
                                        <p:cTn id="151" dur="2000"/>
                                        <p:tgtEl>
                                          <p:spTgt spid="484461"/>
                                        </p:tgtEl>
                                      </p:cBhvr>
                                    </p:animEffect>
                                  </p:childTnLst>
                                </p:cTn>
                              </p:par>
                            </p:childTnLst>
                          </p:cTn>
                        </p:par>
                      </p:childTnLst>
                    </p:cTn>
                  </p:par>
                  <p:par>
                    <p:cTn id="152" fill="hold">
                      <p:stCondLst>
                        <p:cond delay="indefinite"/>
                      </p:stCondLst>
                      <p:childTnLst>
                        <p:par>
                          <p:cTn id="153" fill="hold">
                            <p:stCondLst>
                              <p:cond delay="0"/>
                            </p:stCondLst>
                            <p:childTnLst>
                              <p:par>
                                <p:cTn id="154" presetID="29" presetClass="entr" presetSubtype="0" fill="hold" grpId="0" nodeType="clickEffect">
                                  <p:stCondLst>
                                    <p:cond delay="0"/>
                                  </p:stCondLst>
                                  <p:childTnLst>
                                    <p:set>
                                      <p:cBhvr>
                                        <p:cTn id="155" dur="1" fill="hold">
                                          <p:stCondLst>
                                            <p:cond delay="0"/>
                                          </p:stCondLst>
                                        </p:cTn>
                                        <p:tgtEl>
                                          <p:spTgt spid="484462"/>
                                        </p:tgtEl>
                                        <p:attrNameLst>
                                          <p:attrName>style.visibility</p:attrName>
                                        </p:attrNameLst>
                                      </p:cBhvr>
                                      <p:to>
                                        <p:strVal val="visible"/>
                                      </p:to>
                                    </p:set>
                                    <p:anim calcmode="lin" valueType="num">
                                      <p:cBhvr>
                                        <p:cTn id="156" dur="1000" fill="hold"/>
                                        <p:tgtEl>
                                          <p:spTgt spid="484462"/>
                                        </p:tgtEl>
                                        <p:attrNameLst>
                                          <p:attrName>ppt_x</p:attrName>
                                        </p:attrNameLst>
                                      </p:cBhvr>
                                      <p:tavLst>
                                        <p:tav tm="0">
                                          <p:val>
                                            <p:strVal val="#ppt_x-.2"/>
                                          </p:val>
                                        </p:tav>
                                        <p:tav tm="100000">
                                          <p:val>
                                            <p:strVal val="#ppt_x"/>
                                          </p:val>
                                        </p:tav>
                                      </p:tavLst>
                                    </p:anim>
                                    <p:anim calcmode="lin" valueType="num">
                                      <p:cBhvr>
                                        <p:cTn id="157" dur="1000" fill="hold"/>
                                        <p:tgtEl>
                                          <p:spTgt spid="484462"/>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484462"/>
                                        </p:tgtEl>
                                      </p:cBhvr>
                                    </p:animEffect>
                                  </p:childTnLst>
                                </p:cTn>
                              </p:par>
                            </p:childTnLst>
                          </p:cTn>
                        </p:par>
                      </p:childTnLst>
                    </p:cTn>
                  </p:par>
                  <p:par>
                    <p:cTn id="159" fill="hold">
                      <p:stCondLst>
                        <p:cond delay="indefinite"/>
                      </p:stCondLst>
                      <p:childTnLst>
                        <p:par>
                          <p:cTn id="160" fill="hold">
                            <p:stCondLst>
                              <p:cond delay="0"/>
                            </p:stCondLst>
                            <p:childTnLst>
                              <p:par>
                                <p:cTn id="161" presetID="29" presetClass="entr" presetSubtype="0" fill="hold" grpId="0" nodeType="clickEffect">
                                  <p:stCondLst>
                                    <p:cond delay="0"/>
                                  </p:stCondLst>
                                  <p:childTnLst>
                                    <p:set>
                                      <p:cBhvr>
                                        <p:cTn id="162" dur="1" fill="hold">
                                          <p:stCondLst>
                                            <p:cond delay="0"/>
                                          </p:stCondLst>
                                        </p:cTn>
                                        <p:tgtEl>
                                          <p:spTgt spid="484463"/>
                                        </p:tgtEl>
                                        <p:attrNameLst>
                                          <p:attrName>style.visibility</p:attrName>
                                        </p:attrNameLst>
                                      </p:cBhvr>
                                      <p:to>
                                        <p:strVal val="visible"/>
                                      </p:to>
                                    </p:set>
                                    <p:anim calcmode="lin" valueType="num">
                                      <p:cBhvr>
                                        <p:cTn id="163" dur="1000" fill="hold"/>
                                        <p:tgtEl>
                                          <p:spTgt spid="484463"/>
                                        </p:tgtEl>
                                        <p:attrNameLst>
                                          <p:attrName>ppt_x</p:attrName>
                                        </p:attrNameLst>
                                      </p:cBhvr>
                                      <p:tavLst>
                                        <p:tav tm="0">
                                          <p:val>
                                            <p:strVal val="#ppt_x-.2"/>
                                          </p:val>
                                        </p:tav>
                                        <p:tav tm="100000">
                                          <p:val>
                                            <p:strVal val="#ppt_x"/>
                                          </p:val>
                                        </p:tav>
                                      </p:tavLst>
                                    </p:anim>
                                    <p:anim calcmode="lin" valueType="num">
                                      <p:cBhvr>
                                        <p:cTn id="164" dur="1000" fill="hold"/>
                                        <p:tgtEl>
                                          <p:spTgt spid="484463"/>
                                        </p:tgtEl>
                                        <p:attrNameLst>
                                          <p:attrName>ppt_y</p:attrName>
                                        </p:attrNameLst>
                                      </p:cBhvr>
                                      <p:tavLst>
                                        <p:tav tm="0">
                                          <p:val>
                                            <p:strVal val="#ppt_y"/>
                                          </p:val>
                                        </p:tav>
                                        <p:tav tm="100000">
                                          <p:val>
                                            <p:strVal val="#ppt_y"/>
                                          </p:val>
                                        </p:tav>
                                      </p:tavLst>
                                    </p:anim>
                                    <p:animEffect transition="in" filter="wipe(right)" prLst="gradientSize: 0.1">
                                      <p:cBhvr>
                                        <p:cTn id="165" dur="1000"/>
                                        <p:tgtEl>
                                          <p:spTgt spid="484463"/>
                                        </p:tgtEl>
                                      </p:cBhvr>
                                    </p:animEffect>
                                  </p:childTnLst>
                                </p:cTn>
                              </p:par>
                            </p:childTnLst>
                          </p:cTn>
                        </p:par>
                        <p:par>
                          <p:cTn id="166" fill="hold">
                            <p:stCondLst>
                              <p:cond delay="1000"/>
                            </p:stCondLst>
                            <p:childTnLst>
                              <p:par>
                                <p:cTn id="167" presetID="9" presetClass="entr" presetSubtype="0" fill="hold" nodeType="afterEffect">
                                  <p:stCondLst>
                                    <p:cond delay="0"/>
                                  </p:stCondLst>
                                  <p:childTnLst>
                                    <p:set>
                                      <p:cBhvr>
                                        <p:cTn id="168" dur="1" fill="hold">
                                          <p:stCondLst>
                                            <p:cond delay="0"/>
                                          </p:stCondLst>
                                        </p:cTn>
                                        <p:tgtEl>
                                          <p:spTgt spid="11"/>
                                        </p:tgtEl>
                                        <p:attrNameLst>
                                          <p:attrName>style.visibility</p:attrName>
                                        </p:attrNameLst>
                                      </p:cBhvr>
                                      <p:to>
                                        <p:strVal val="visible"/>
                                      </p:to>
                                    </p:set>
                                    <p:animEffect transition="in" filter="dissolve">
                                      <p:cBhvr>
                                        <p:cTn id="1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411" grpId="0"/>
      <p:bldP spid="484428" grpId="0"/>
      <p:bldP spid="484429" grpId="0"/>
      <p:bldP spid="484430" grpId="0"/>
      <p:bldP spid="484431" grpId="0"/>
      <p:bldP spid="484432" grpId="0"/>
      <p:bldP spid="484441" grpId="0"/>
      <p:bldP spid="484442" grpId="0"/>
      <p:bldP spid="484443" grpId="0"/>
      <p:bldP spid="484444" grpId="0"/>
      <p:bldP spid="484447" grpId="0"/>
      <p:bldP spid="484448" grpId="0"/>
      <p:bldP spid="484462" grpId="0" animBg="1"/>
      <p:bldP spid="48446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92946" y="1007699"/>
            <a:ext cx="8988358" cy="5693866"/>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lumMod val="85000"/>
                    <a:lumOff val="15000"/>
                  </a:srgbClr>
                </a:solidFill>
              </a:rPr>
              <a:t>1. In a </a:t>
            </a:r>
            <a:r>
              <a:rPr lang="en-US" u="sng" dirty="0" smtClean="0">
                <a:solidFill>
                  <a:srgbClr val="000000">
                    <a:lumMod val="85000"/>
                    <a:lumOff val="15000"/>
                  </a:srgbClr>
                </a:solidFill>
              </a:rPr>
              <a:t>parallel</a:t>
            </a:r>
            <a:r>
              <a:rPr lang="en-US" dirty="0" smtClean="0">
                <a:solidFill>
                  <a:srgbClr val="000000">
                    <a:lumMod val="85000"/>
                    <a:lumOff val="15000"/>
                  </a:srgbClr>
                </a:solidFill>
              </a:rPr>
              <a:t> circuit, the resistance elements are in a</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this-way-or-that-way configuration; the current splits</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and goes through multiple resistors at the same time.</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That is, there are </a:t>
            </a:r>
            <a:r>
              <a:rPr lang="en-US" b="1" i="1" dirty="0" smtClean="0">
                <a:solidFill>
                  <a:srgbClr val="000000">
                    <a:lumMod val="85000"/>
                    <a:lumOff val="15000"/>
                  </a:srgbClr>
                </a:solidFill>
              </a:rPr>
              <a:t>multiple paths </a:t>
            </a:r>
            <a:r>
              <a:rPr lang="en-US" dirty="0" smtClean="0">
                <a:solidFill>
                  <a:srgbClr val="000000">
                    <a:lumMod val="85000"/>
                    <a:lumOff val="15000"/>
                  </a:srgbClr>
                </a:solidFill>
              </a:rPr>
              <a:t>for charge flow.</a:t>
            </a:r>
          </a:p>
          <a:p>
            <a:pPr marL="342900" indent="-342900" algn="l">
              <a:spcBef>
                <a:spcPct val="20000"/>
              </a:spcBef>
            </a:pPr>
            <a:r>
              <a:rPr lang="en-US" dirty="0" smtClean="0">
                <a:solidFill>
                  <a:srgbClr val="000000">
                    <a:lumMod val="85000"/>
                    <a:lumOff val="15000"/>
                  </a:srgbClr>
                </a:solidFill>
              </a:rPr>
              <a:t>2. For parallel circuits, the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equivalent resistance is</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found from what I call </a:t>
            </a:r>
            <a:r>
              <a:rPr lang="en-US" dirty="0">
                <a:solidFill>
                  <a:srgbClr val="000000">
                    <a:lumMod val="85000"/>
                    <a:lumOff val="15000"/>
                  </a:srgbClr>
                </a:solidFill>
              </a:rPr>
              <a:t>	</a:t>
            </a:r>
            <a:endParaRPr lang="en-US" dirty="0" smtClean="0">
              <a:solidFill>
                <a:srgbClr val="000000">
                  <a:lumMod val="85000"/>
                  <a:lumOff val="15000"/>
                </a:srgbClr>
              </a:solidFill>
            </a:endParaRP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the “one-over” relation:</a:t>
            </a:r>
          </a:p>
          <a:p>
            <a:pPr marL="342900" indent="-342900" algn="l">
              <a:spcBef>
                <a:spcPct val="20000"/>
              </a:spcBef>
            </a:pPr>
            <a:r>
              <a:rPr lang="en-US" dirty="0" smtClean="0">
                <a:solidFill>
                  <a:srgbClr val="000000">
                    <a:lumMod val="85000"/>
                    <a:lumOff val="15000"/>
                  </a:srgbClr>
                </a:solidFill>
              </a:rPr>
              <a:t>3. Anywhere in the circuit, the total current flowing</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INTO a junction must equal the total current</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flowing OUT of the junction.</a:t>
            </a:r>
          </a:p>
        </p:txBody>
      </p:sp>
      <p:sp>
        <p:nvSpPr>
          <p:cNvPr id="7" name="Rectangle 6"/>
          <p:cNvSpPr>
            <a:spLocks noChangeArrowheads="1"/>
          </p:cNvSpPr>
          <p:nvPr/>
        </p:nvSpPr>
        <p:spPr bwMode="auto">
          <a:xfrm>
            <a:off x="1403834" y="278917"/>
            <a:ext cx="6285631" cy="523220"/>
          </a:xfrm>
          <a:prstGeom prst="rect">
            <a:avLst/>
          </a:prstGeom>
          <a:solidFill>
            <a:schemeClr val="tx1"/>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Parallel Circuits</a:t>
            </a:r>
          </a:p>
        </p:txBody>
      </p:sp>
      <p:grpSp>
        <p:nvGrpSpPr>
          <p:cNvPr id="3" name="Group 2"/>
          <p:cNvGrpSpPr/>
          <p:nvPr/>
        </p:nvGrpSpPr>
        <p:grpSpPr>
          <a:xfrm>
            <a:off x="4745290" y="3599621"/>
            <a:ext cx="3840480" cy="1100796"/>
            <a:chOff x="4745290" y="3390071"/>
            <a:chExt cx="3840480" cy="1100796"/>
          </a:xfrm>
        </p:grpSpPr>
        <p:sp>
          <p:nvSpPr>
            <p:cNvPr id="6" name="Rectangle 5"/>
            <p:cNvSpPr>
              <a:spLocks noChangeArrowheads="1"/>
            </p:cNvSpPr>
            <p:nvPr/>
          </p:nvSpPr>
          <p:spPr bwMode="auto">
            <a:xfrm>
              <a:off x="4745290" y="3390071"/>
              <a:ext cx="3840480" cy="1097280"/>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aphicFrame>
          <p:nvGraphicFramePr>
            <p:cNvPr id="2" name="Object 1"/>
            <p:cNvGraphicFramePr>
              <a:graphicFrameLocks noChangeAspect="1"/>
            </p:cNvGraphicFramePr>
            <p:nvPr>
              <p:extLst/>
            </p:nvPr>
          </p:nvGraphicFramePr>
          <p:xfrm>
            <a:off x="4862789" y="3439942"/>
            <a:ext cx="3557588" cy="1050925"/>
          </p:xfrm>
          <a:graphic>
            <a:graphicData uri="http://schemas.openxmlformats.org/presentationml/2006/ole">
              <mc:AlternateContent xmlns:mc="http://schemas.openxmlformats.org/markup-compatibility/2006">
                <mc:Choice xmlns:v="urn:schemas-microsoft-com:vml" Requires="v">
                  <p:oleObj spid="_x0000_s28701" name="Equation" r:id="rId3" imgW="3289300" imgH="965200" progId="Equation.3">
                    <p:embed/>
                  </p:oleObj>
                </mc:Choice>
                <mc:Fallback>
                  <p:oleObj name="Equation" r:id="rId3" imgW="3289300" imgH="965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789" y="3439942"/>
                          <a:ext cx="35575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32839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
          <p:cNvSpPr>
            <a:spLocks noChangeArrowheads="1"/>
          </p:cNvSpPr>
          <p:nvPr/>
        </p:nvSpPr>
        <p:spPr bwMode="auto">
          <a:xfrm>
            <a:off x="350691" y="4633604"/>
            <a:ext cx="3921125" cy="1828800"/>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6" name="Rectangle 10"/>
          <p:cNvSpPr>
            <a:spLocks noChangeArrowheads="1"/>
          </p:cNvSpPr>
          <p:nvPr/>
        </p:nvSpPr>
        <p:spPr bwMode="auto">
          <a:xfrm>
            <a:off x="487910" y="136108"/>
            <a:ext cx="8334910" cy="584775"/>
          </a:xfrm>
          <a:prstGeom prst="rect">
            <a:avLst/>
          </a:prstGeom>
          <a:noFill/>
          <a:ln w="15875" algn="ctr">
            <a:noFill/>
            <a:miter lim="800000"/>
            <a:headEnd/>
            <a:tailEnd/>
          </a:ln>
        </p:spPr>
        <p:txBody>
          <a:bodyPr wrap="none" anchor="ctr">
            <a:spAutoFit/>
          </a:bodyPr>
          <a:lstStyle/>
          <a:p>
            <a:pPr algn="l"/>
            <a:r>
              <a:rPr lang="en-US" sz="3200" b="1" dirty="0" smtClean="0">
                <a:solidFill>
                  <a:srgbClr val="0070C0"/>
                </a:solidFill>
              </a:rPr>
              <a:t>REVIEW: Series and Parallel Circuit Rules</a:t>
            </a:r>
            <a:endParaRPr lang="en-US" sz="3200" b="1" dirty="0">
              <a:solidFill>
                <a:srgbClr val="0070C0"/>
              </a:solidFill>
            </a:endParaRPr>
          </a:p>
        </p:txBody>
      </p:sp>
      <p:sp>
        <p:nvSpPr>
          <p:cNvPr id="7" name="Text Box 11"/>
          <p:cNvSpPr txBox="1">
            <a:spLocks noChangeArrowheads="1"/>
          </p:cNvSpPr>
          <p:nvPr/>
        </p:nvSpPr>
        <p:spPr bwMode="auto">
          <a:xfrm>
            <a:off x="738809" y="4706484"/>
            <a:ext cx="2967038" cy="519113"/>
          </a:xfrm>
          <a:prstGeom prst="rect">
            <a:avLst/>
          </a:prstGeom>
          <a:noFill/>
          <a:ln w="9525">
            <a:noFill/>
            <a:miter lim="800000"/>
            <a:headEnd/>
            <a:tailEnd/>
          </a:ln>
        </p:spPr>
        <p:txBody>
          <a:bodyPr wrap="none">
            <a:spAutoFit/>
          </a:bodyPr>
          <a:lstStyle/>
          <a:p>
            <a:pPr algn="l"/>
            <a:r>
              <a:rPr lang="en-US" dirty="0" err="1">
                <a:solidFill>
                  <a:srgbClr val="000000"/>
                </a:solidFill>
              </a:rPr>
              <a:t>R</a:t>
            </a:r>
            <a:r>
              <a:rPr lang="en-US" baseline="-25000" dirty="0" err="1">
                <a:solidFill>
                  <a:srgbClr val="000000"/>
                </a:solidFill>
              </a:rPr>
              <a:t>eq</a:t>
            </a:r>
            <a:r>
              <a:rPr lang="en-US" dirty="0">
                <a:solidFill>
                  <a:srgbClr val="000000"/>
                </a:solidFill>
              </a:rPr>
              <a:t> = </a:t>
            </a:r>
            <a:r>
              <a:rPr lang="en-US" dirty="0" err="1">
                <a:solidFill>
                  <a:srgbClr val="000000"/>
                </a:solidFill>
              </a:rPr>
              <a:t>R</a:t>
            </a:r>
            <a:r>
              <a:rPr lang="en-US" baseline="-25000" dirty="0" err="1">
                <a:solidFill>
                  <a:srgbClr val="000000"/>
                </a:solidFill>
              </a:rPr>
              <a:t>1</a:t>
            </a:r>
            <a:r>
              <a:rPr lang="en-US" dirty="0">
                <a:solidFill>
                  <a:srgbClr val="000000"/>
                </a:solidFill>
              </a:rPr>
              <a:t>+ </a:t>
            </a:r>
            <a:r>
              <a:rPr lang="en-US" dirty="0" err="1">
                <a:solidFill>
                  <a:srgbClr val="000000"/>
                </a:solidFill>
              </a:rPr>
              <a:t>R</a:t>
            </a:r>
            <a:r>
              <a:rPr lang="en-US" baseline="-25000" dirty="0" err="1">
                <a:solidFill>
                  <a:srgbClr val="000000"/>
                </a:solidFill>
              </a:rPr>
              <a:t>2</a:t>
            </a:r>
            <a:r>
              <a:rPr lang="en-US" dirty="0">
                <a:solidFill>
                  <a:srgbClr val="000000"/>
                </a:solidFill>
              </a:rPr>
              <a:t> + …</a:t>
            </a:r>
          </a:p>
        </p:txBody>
      </p:sp>
      <p:sp>
        <p:nvSpPr>
          <p:cNvPr id="10" name="Text Box 237"/>
          <p:cNvSpPr txBox="1">
            <a:spLocks noChangeArrowheads="1"/>
          </p:cNvSpPr>
          <p:nvPr/>
        </p:nvSpPr>
        <p:spPr bwMode="auto">
          <a:xfrm>
            <a:off x="416190" y="5847492"/>
            <a:ext cx="3789362" cy="519113"/>
          </a:xfrm>
          <a:prstGeom prst="rect">
            <a:avLst/>
          </a:prstGeom>
          <a:noFill/>
          <a:ln w="9525">
            <a:noFill/>
            <a:miter lim="800000"/>
            <a:headEnd/>
            <a:tailEnd/>
          </a:ln>
        </p:spPr>
        <p:txBody>
          <a:bodyPr wrap="none">
            <a:spAutoFit/>
          </a:bodyPr>
          <a:lstStyle/>
          <a:p>
            <a:pPr algn="l"/>
            <a:r>
              <a:rPr lang="en-US" dirty="0" err="1">
                <a:solidFill>
                  <a:srgbClr val="000000"/>
                </a:solidFill>
                <a:latin typeface="Symbol" pitchFamily="18" charset="2"/>
              </a:rPr>
              <a:t>D</a:t>
            </a:r>
            <a:r>
              <a:rPr lang="en-US" dirty="0" err="1">
                <a:solidFill>
                  <a:srgbClr val="000000"/>
                </a:solidFill>
              </a:rPr>
              <a:t>V</a:t>
            </a:r>
            <a:r>
              <a:rPr lang="en-US" baseline="-25000" dirty="0" err="1">
                <a:solidFill>
                  <a:srgbClr val="000000"/>
                </a:solidFill>
              </a:rPr>
              <a:t>batt</a:t>
            </a:r>
            <a:r>
              <a:rPr lang="en-US" dirty="0">
                <a:solidFill>
                  <a:srgbClr val="000000"/>
                </a:solidFill>
              </a:rPr>
              <a:t> = </a:t>
            </a:r>
            <a:r>
              <a:rPr lang="en-US" dirty="0" err="1">
                <a:solidFill>
                  <a:srgbClr val="000000"/>
                </a:solidFill>
                <a:latin typeface="Symbol" pitchFamily="18" charset="2"/>
              </a:rPr>
              <a:t>D</a:t>
            </a:r>
            <a:r>
              <a:rPr lang="en-US" dirty="0" err="1">
                <a:solidFill>
                  <a:srgbClr val="000000"/>
                </a:solidFill>
              </a:rPr>
              <a:t>V</a:t>
            </a:r>
            <a:r>
              <a:rPr lang="en-US" baseline="-25000" dirty="0" err="1">
                <a:solidFill>
                  <a:srgbClr val="000000"/>
                </a:solidFill>
              </a:rPr>
              <a:t>1</a:t>
            </a:r>
            <a:r>
              <a:rPr lang="en-US" dirty="0">
                <a:solidFill>
                  <a:srgbClr val="000000"/>
                </a:solidFill>
              </a:rPr>
              <a:t> + </a:t>
            </a:r>
            <a:r>
              <a:rPr lang="en-US" dirty="0" err="1">
                <a:solidFill>
                  <a:srgbClr val="000000"/>
                </a:solidFill>
                <a:latin typeface="Symbol" pitchFamily="18" charset="2"/>
              </a:rPr>
              <a:t>D</a:t>
            </a:r>
            <a:r>
              <a:rPr lang="en-US" dirty="0" err="1">
                <a:solidFill>
                  <a:srgbClr val="000000"/>
                </a:solidFill>
              </a:rPr>
              <a:t>V</a:t>
            </a:r>
            <a:r>
              <a:rPr lang="en-US" baseline="-25000" dirty="0" err="1">
                <a:solidFill>
                  <a:srgbClr val="000000"/>
                </a:solidFill>
              </a:rPr>
              <a:t>2</a:t>
            </a:r>
            <a:r>
              <a:rPr lang="en-US" dirty="0">
                <a:solidFill>
                  <a:srgbClr val="000000"/>
                </a:solidFill>
              </a:rPr>
              <a:t> + …</a:t>
            </a:r>
          </a:p>
        </p:txBody>
      </p:sp>
      <p:sp>
        <p:nvSpPr>
          <p:cNvPr id="11" name="Text Box 238"/>
          <p:cNvSpPr txBox="1">
            <a:spLocks noChangeArrowheads="1"/>
          </p:cNvSpPr>
          <p:nvPr/>
        </p:nvSpPr>
        <p:spPr bwMode="auto">
          <a:xfrm>
            <a:off x="1117217" y="5293541"/>
            <a:ext cx="2381250" cy="519112"/>
          </a:xfrm>
          <a:prstGeom prst="rect">
            <a:avLst/>
          </a:prstGeom>
          <a:noFill/>
          <a:ln w="9525">
            <a:noFill/>
            <a:miter lim="800000"/>
            <a:headEnd/>
            <a:tailEnd/>
          </a:ln>
        </p:spPr>
        <p:txBody>
          <a:bodyPr wrap="none">
            <a:spAutoFit/>
          </a:bodyPr>
          <a:lstStyle/>
          <a:p>
            <a:pPr algn="l"/>
            <a:r>
              <a:rPr lang="en-US" dirty="0">
                <a:solidFill>
                  <a:srgbClr val="000000"/>
                </a:solidFill>
                <a:latin typeface="Times New Roman" pitchFamily="18" charset="0"/>
              </a:rPr>
              <a:t>I</a:t>
            </a:r>
            <a:r>
              <a:rPr lang="en-US" dirty="0">
                <a:solidFill>
                  <a:srgbClr val="000000"/>
                </a:solidFill>
              </a:rPr>
              <a:t> = </a:t>
            </a:r>
            <a:r>
              <a:rPr lang="en-US" dirty="0" err="1">
                <a:solidFill>
                  <a:srgbClr val="000000"/>
                </a:solidFill>
                <a:latin typeface="Times New Roman" pitchFamily="18" charset="0"/>
              </a:rPr>
              <a:t>I</a:t>
            </a:r>
            <a:r>
              <a:rPr lang="en-US" baseline="-25000" dirty="0" err="1">
                <a:solidFill>
                  <a:srgbClr val="000000"/>
                </a:solidFill>
              </a:rPr>
              <a:t>1</a:t>
            </a:r>
            <a:r>
              <a:rPr lang="en-US" dirty="0">
                <a:solidFill>
                  <a:srgbClr val="000000"/>
                </a:solidFill>
              </a:rPr>
              <a:t> = </a:t>
            </a:r>
            <a:r>
              <a:rPr lang="en-US" dirty="0" err="1">
                <a:solidFill>
                  <a:srgbClr val="000000"/>
                </a:solidFill>
                <a:latin typeface="Times New Roman" pitchFamily="18" charset="0"/>
              </a:rPr>
              <a:t>I</a:t>
            </a:r>
            <a:r>
              <a:rPr lang="en-US" baseline="-25000" dirty="0" err="1">
                <a:solidFill>
                  <a:srgbClr val="000000"/>
                </a:solidFill>
              </a:rPr>
              <a:t>2</a:t>
            </a:r>
            <a:r>
              <a:rPr lang="en-US" dirty="0">
                <a:solidFill>
                  <a:srgbClr val="000000"/>
                </a:solidFill>
              </a:rPr>
              <a:t> = …</a:t>
            </a:r>
          </a:p>
        </p:txBody>
      </p:sp>
      <p:sp>
        <p:nvSpPr>
          <p:cNvPr id="49" name="Rectangle 10"/>
          <p:cNvSpPr>
            <a:spLocks noChangeArrowheads="1"/>
          </p:cNvSpPr>
          <p:nvPr/>
        </p:nvSpPr>
        <p:spPr bwMode="auto">
          <a:xfrm>
            <a:off x="5031766" y="740626"/>
            <a:ext cx="3719288" cy="523220"/>
          </a:xfrm>
          <a:prstGeom prst="rect">
            <a:avLst/>
          </a:prstGeom>
          <a:noFill/>
          <a:ln w="15875" algn="ctr">
            <a:noFill/>
            <a:miter lim="800000"/>
            <a:headEnd/>
            <a:tailEnd/>
          </a:ln>
        </p:spPr>
        <p:txBody>
          <a:bodyPr wrap="none" anchor="ctr">
            <a:spAutoFit/>
          </a:bodyPr>
          <a:lstStyle/>
          <a:p>
            <a:pPr algn="l"/>
            <a:r>
              <a:rPr lang="en-US" b="1" dirty="0">
                <a:solidFill>
                  <a:srgbClr val="000000"/>
                </a:solidFill>
              </a:rPr>
              <a:t>For </a:t>
            </a:r>
            <a:r>
              <a:rPr lang="en-US" b="1" u="sng" dirty="0" smtClean="0">
                <a:solidFill>
                  <a:srgbClr val="000000"/>
                </a:solidFill>
              </a:rPr>
              <a:t>parallel</a:t>
            </a:r>
            <a:r>
              <a:rPr lang="en-US" b="1" dirty="0" smtClean="0">
                <a:solidFill>
                  <a:srgbClr val="000000"/>
                </a:solidFill>
              </a:rPr>
              <a:t> circuits</a:t>
            </a:r>
            <a:r>
              <a:rPr lang="en-US" b="1" dirty="0">
                <a:solidFill>
                  <a:srgbClr val="000000"/>
                </a:solidFill>
              </a:rPr>
              <a:t>: </a:t>
            </a:r>
          </a:p>
        </p:txBody>
      </p:sp>
      <p:sp>
        <p:nvSpPr>
          <p:cNvPr id="50" name="Rectangle 5"/>
          <p:cNvSpPr>
            <a:spLocks noChangeArrowheads="1"/>
          </p:cNvSpPr>
          <p:nvPr/>
        </p:nvSpPr>
        <p:spPr bwMode="auto">
          <a:xfrm>
            <a:off x="4697954" y="4390776"/>
            <a:ext cx="4068763" cy="2286000"/>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aphicFrame>
        <p:nvGraphicFramePr>
          <p:cNvPr id="52" name="Object 10"/>
          <p:cNvGraphicFramePr>
            <a:graphicFrameLocks noChangeAspect="1"/>
          </p:cNvGraphicFramePr>
          <p:nvPr>
            <p:extLst/>
          </p:nvPr>
        </p:nvGraphicFramePr>
        <p:xfrm>
          <a:off x="5053818" y="4464429"/>
          <a:ext cx="3557588" cy="1050925"/>
        </p:xfrm>
        <a:graphic>
          <a:graphicData uri="http://schemas.openxmlformats.org/presentationml/2006/ole">
            <mc:AlternateContent xmlns:mc="http://schemas.openxmlformats.org/markup-compatibility/2006">
              <mc:Choice xmlns:v="urn:schemas-microsoft-com:vml" Requires="v">
                <p:oleObj spid="_x0000_s29725" name="Equation" r:id="rId3" imgW="3288960" imgH="965160" progId="Equation.3">
                  <p:embed/>
                </p:oleObj>
              </mc:Choice>
              <mc:Fallback>
                <p:oleObj name="Equation" r:id="rId3" imgW="3288960" imgH="965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818" y="4464429"/>
                        <a:ext cx="3557588"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Box 102"/>
          <p:cNvSpPr txBox="1">
            <a:spLocks noChangeArrowheads="1"/>
          </p:cNvSpPr>
          <p:nvPr/>
        </p:nvSpPr>
        <p:spPr bwMode="auto">
          <a:xfrm>
            <a:off x="4789106" y="6062019"/>
            <a:ext cx="3789362" cy="519112"/>
          </a:xfrm>
          <a:prstGeom prst="rect">
            <a:avLst/>
          </a:prstGeom>
          <a:noFill/>
          <a:ln w="9525">
            <a:noFill/>
            <a:miter lim="800000"/>
            <a:headEnd/>
            <a:tailEnd/>
          </a:ln>
        </p:spPr>
        <p:txBody>
          <a:bodyPr wrap="none">
            <a:spAutoFit/>
          </a:bodyPr>
          <a:lstStyle/>
          <a:p>
            <a:pPr algn="l"/>
            <a:r>
              <a:rPr lang="en-US" dirty="0" err="1">
                <a:solidFill>
                  <a:srgbClr val="000000"/>
                </a:solidFill>
                <a:latin typeface="Symbol" pitchFamily="18" charset="2"/>
              </a:rPr>
              <a:t>D</a:t>
            </a:r>
            <a:r>
              <a:rPr lang="en-US" dirty="0" err="1">
                <a:solidFill>
                  <a:srgbClr val="000000"/>
                </a:solidFill>
              </a:rPr>
              <a:t>V</a:t>
            </a:r>
            <a:r>
              <a:rPr lang="en-US" baseline="-25000" dirty="0" err="1">
                <a:solidFill>
                  <a:srgbClr val="000000"/>
                </a:solidFill>
              </a:rPr>
              <a:t>batt</a:t>
            </a:r>
            <a:r>
              <a:rPr lang="en-US" dirty="0">
                <a:solidFill>
                  <a:srgbClr val="000000"/>
                </a:solidFill>
              </a:rPr>
              <a:t> = </a:t>
            </a:r>
            <a:r>
              <a:rPr lang="en-US" dirty="0" err="1">
                <a:solidFill>
                  <a:srgbClr val="000000"/>
                </a:solidFill>
                <a:latin typeface="Symbol" pitchFamily="18" charset="2"/>
              </a:rPr>
              <a:t>D</a:t>
            </a:r>
            <a:r>
              <a:rPr lang="en-US" dirty="0" err="1">
                <a:solidFill>
                  <a:srgbClr val="000000"/>
                </a:solidFill>
              </a:rPr>
              <a:t>V</a:t>
            </a:r>
            <a:r>
              <a:rPr lang="en-US" baseline="-25000" dirty="0" err="1">
                <a:solidFill>
                  <a:srgbClr val="000000"/>
                </a:solidFill>
              </a:rPr>
              <a:t>1</a:t>
            </a:r>
            <a:r>
              <a:rPr lang="en-US" dirty="0">
                <a:solidFill>
                  <a:srgbClr val="000000"/>
                </a:solidFill>
              </a:rPr>
              <a:t> = </a:t>
            </a:r>
            <a:r>
              <a:rPr lang="en-US" dirty="0" err="1">
                <a:solidFill>
                  <a:srgbClr val="000000"/>
                </a:solidFill>
                <a:latin typeface="Symbol" pitchFamily="18" charset="2"/>
              </a:rPr>
              <a:t>D</a:t>
            </a:r>
            <a:r>
              <a:rPr lang="en-US" dirty="0" err="1">
                <a:solidFill>
                  <a:srgbClr val="000000"/>
                </a:solidFill>
              </a:rPr>
              <a:t>V</a:t>
            </a:r>
            <a:r>
              <a:rPr lang="en-US" baseline="-25000" dirty="0" err="1">
                <a:solidFill>
                  <a:srgbClr val="000000"/>
                </a:solidFill>
              </a:rPr>
              <a:t>2</a:t>
            </a:r>
            <a:r>
              <a:rPr lang="en-US" dirty="0">
                <a:solidFill>
                  <a:srgbClr val="000000"/>
                </a:solidFill>
              </a:rPr>
              <a:t> = …</a:t>
            </a:r>
          </a:p>
        </p:txBody>
      </p:sp>
      <p:sp>
        <p:nvSpPr>
          <p:cNvPr id="57" name="Text Box 103"/>
          <p:cNvSpPr txBox="1">
            <a:spLocks noChangeArrowheads="1"/>
          </p:cNvSpPr>
          <p:nvPr/>
        </p:nvSpPr>
        <p:spPr bwMode="auto">
          <a:xfrm>
            <a:off x="5535253" y="5512146"/>
            <a:ext cx="2381250" cy="519113"/>
          </a:xfrm>
          <a:prstGeom prst="rect">
            <a:avLst/>
          </a:prstGeom>
          <a:noFill/>
          <a:ln w="9525">
            <a:noFill/>
            <a:miter lim="800000"/>
            <a:headEnd/>
            <a:tailEnd/>
          </a:ln>
        </p:spPr>
        <p:txBody>
          <a:bodyPr wrap="none">
            <a:spAutoFit/>
          </a:bodyPr>
          <a:lstStyle/>
          <a:p>
            <a:pPr algn="l"/>
            <a:r>
              <a:rPr lang="en-US" dirty="0">
                <a:solidFill>
                  <a:srgbClr val="000000"/>
                </a:solidFill>
                <a:latin typeface="Times New Roman" pitchFamily="18" charset="0"/>
              </a:rPr>
              <a:t>I</a:t>
            </a:r>
            <a:r>
              <a:rPr lang="en-US" dirty="0">
                <a:solidFill>
                  <a:srgbClr val="000000"/>
                </a:solidFill>
              </a:rPr>
              <a:t> = </a:t>
            </a:r>
            <a:r>
              <a:rPr lang="en-US" dirty="0" err="1">
                <a:solidFill>
                  <a:srgbClr val="000000"/>
                </a:solidFill>
                <a:latin typeface="Times New Roman" pitchFamily="18" charset="0"/>
              </a:rPr>
              <a:t>I</a:t>
            </a:r>
            <a:r>
              <a:rPr lang="en-US" baseline="-25000" dirty="0" err="1">
                <a:solidFill>
                  <a:srgbClr val="000000"/>
                </a:solidFill>
              </a:rPr>
              <a:t>1</a:t>
            </a:r>
            <a:r>
              <a:rPr lang="en-US" dirty="0">
                <a:solidFill>
                  <a:srgbClr val="000000"/>
                </a:solidFill>
              </a:rPr>
              <a:t> + </a:t>
            </a:r>
            <a:r>
              <a:rPr lang="en-US" dirty="0" err="1">
                <a:solidFill>
                  <a:srgbClr val="000000"/>
                </a:solidFill>
                <a:latin typeface="Times New Roman" pitchFamily="18" charset="0"/>
              </a:rPr>
              <a:t>I</a:t>
            </a:r>
            <a:r>
              <a:rPr lang="en-US" baseline="-25000" dirty="0" err="1">
                <a:solidFill>
                  <a:srgbClr val="000000"/>
                </a:solidFill>
              </a:rPr>
              <a:t>2</a:t>
            </a:r>
            <a:r>
              <a:rPr lang="en-US" dirty="0">
                <a:solidFill>
                  <a:srgbClr val="000000"/>
                </a:solidFill>
              </a:rPr>
              <a:t> + …</a:t>
            </a:r>
          </a:p>
        </p:txBody>
      </p:sp>
      <p:sp>
        <p:nvSpPr>
          <p:cNvPr id="137" name="Rectangle 10"/>
          <p:cNvSpPr>
            <a:spLocks noChangeArrowheads="1"/>
          </p:cNvSpPr>
          <p:nvPr/>
        </p:nvSpPr>
        <p:spPr bwMode="auto">
          <a:xfrm>
            <a:off x="746369" y="740626"/>
            <a:ext cx="3501280" cy="523220"/>
          </a:xfrm>
          <a:prstGeom prst="rect">
            <a:avLst/>
          </a:prstGeom>
          <a:noFill/>
          <a:ln w="15875" algn="ctr">
            <a:noFill/>
            <a:miter lim="800000"/>
            <a:headEnd/>
            <a:tailEnd/>
          </a:ln>
        </p:spPr>
        <p:txBody>
          <a:bodyPr wrap="none" anchor="ctr">
            <a:spAutoFit/>
          </a:bodyPr>
          <a:lstStyle/>
          <a:p>
            <a:pPr algn="l"/>
            <a:r>
              <a:rPr lang="en-US" b="1" dirty="0">
                <a:solidFill>
                  <a:srgbClr val="000000"/>
                </a:solidFill>
              </a:rPr>
              <a:t>For </a:t>
            </a:r>
            <a:r>
              <a:rPr lang="en-US" b="1" u="sng" dirty="0" smtClean="0">
                <a:solidFill>
                  <a:srgbClr val="000000"/>
                </a:solidFill>
              </a:rPr>
              <a:t>series</a:t>
            </a:r>
            <a:r>
              <a:rPr lang="en-US" b="1" dirty="0" smtClean="0">
                <a:solidFill>
                  <a:srgbClr val="000000"/>
                </a:solidFill>
              </a:rPr>
              <a:t> circuits</a:t>
            </a:r>
            <a:r>
              <a:rPr lang="en-US" b="1" dirty="0">
                <a:solidFill>
                  <a:srgbClr val="000000"/>
                </a:solidFill>
              </a:rPr>
              <a:t>: </a:t>
            </a:r>
          </a:p>
        </p:txBody>
      </p:sp>
      <p:grpSp>
        <p:nvGrpSpPr>
          <p:cNvPr id="169" name="Group 168"/>
          <p:cNvGrpSpPr/>
          <p:nvPr/>
        </p:nvGrpSpPr>
        <p:grpSpPr>
          <a:xfrm>
            <a:off x="915304" y="1975550"/>
            <a:ext cx="2633663" cy="1920082"/>
            <a:chOff x="915304" y="1975550"/>
            <a:chExt cx="2633663" cy="1920082"/>
          </a:xfrm>
        </p:grpSpPr>
        <p:grpSp>
          <p:nvGrpSpPr>
            <p:cNvPr id="86" name="Group 170"/>
            <p:cNvGrpSpPr>
              <a:grpSpLocks/>
            </p:cNvGrpSpPr>
            <p:nvPr/>
          </p:nvGrpSpPr>
          <p:grpSpPr bwMode="auto">
            <a:xfrm>
              <a:off x="3393392" y="2766919"/>
              <a:ext cx="155575" cy="452438"/>
              <a:chOff x="7200" y="2952"/>
              <a:chExt cx="180" cy="720"/>
            </a:xfrm>
          </p:grpSpPr>
          <p:sp>
            <p:nvSpPr>
              <p:cNvPr id="105" name="Line 171"/>
              <p:cNvSpPr>
                <a:spLocks noChangeShapeType="1"/>
              </p:cNvSpPr>
              <p:nvPr/>
            </p:nvSpPr>
            <p:spPr bwMode="auto">
              <a:xfrm>
                <a:off x="7200" y="295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106" name="Line 172"/>
              <p:cNvSpPr>
                <a:spLocks noChangeShapeType="1"/>
              </p:cNvSpPr>
              <p:nvPr/>
            </p:nvSpPr>
            <p:spPr bwMode="auto">
              <a:xfrm flipH="1">
                <a:off x="7200" y="313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107" name="Line 173"/>
              <p:cNvSpPr>
                <a:spLocks noChangeShapeType="1"/>
              </p:cNvSpPr>
              <p:nvPr/>
            </p:nvSpPr>
            <p:spPr bwMode="auto">
              <a:xfrm>
                <a:off x="7200" y="331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108" name="Line 174"/>
              <p:cNvSpPr>
                <a:spLocks noChangeShapeType="1"/>
              </p:cNvSpPr>
              <p:nvPr/>
            </p:nvSpPr>
            <p:spPr bwMode="auto">
              <a:xfrm flipH="1">
                <a:off x="7200" y="3492"/>
                <a:ext cx="180" cy="180"/>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87" name="Group 175"/>
            <p:cNvGrpSpPr>
              <a:grpSpLocks/>
            </p:cNvGrpSpPr>
            <p:nvPr/>
          </p:nvGrpSpPr>
          <p:grpSpPr bwMode="auto">
            <a:xfrm rot="16200000">
              <a:off x="2251979" y="1722344"/>
              <a:ext cx="112713" cy="619125"/>
              <a:chOff x="7200" y="2952"/>
              <a:chExt cx="180" cy="720"/>
            </a:xfrm>
          </p:grpSpPr>
          <p:sp>
            <p:nvSpPr>
              <p:cNvPr id="101" name="Line 176"/>
              <p:cNvSpPr>
                <a:spLocks noChangeShapeType="1"/>
              </p:cNvSpPr>
              <p:nvPr/>
            </p:nvSpPr>
            <p:spPr bwMode="auto">
              <a:xfrm>
                <a:off x="7200" y="295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102" name="Line 177"/>
              <p:cNvSpPr>
                <a:spLocks noChangeShapeType="1"/>
              </p:cNvSpPr>
              <p:nvPr/>
            </p:nvSpPr>
            <p:spPr bwMode="auto">
              <a:xfrm flipH="1">
                <a:off x="7200" y="313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103" name="Line 178"/>
              <p:cNvSpPr>
                <a:spLocks noChangeShapeType="1"/>
              </p:cNvSpPr>
              <p:nvPr/>
            </p:nvSpPr>
            <p:spPr bwMode="auto">
              <a:xfrm>
                <a:off x="7200" y="331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104" name="Line 179"/>
              <p:cNvSpPr>
                <a:spLocks noChangeShapeType="1"/>
              </p:cNvSpPr>
              <p:nvPr/>
            </p:nvSpPr>
            <p:spPr bwMode="auto">
              <a:xfrm flipH="1">
                <a:off x="7200" y="3492"/>
                <a:ext cx="180" cy="180"/>
              </a:xfrm>
              <a:prstGeom prst="line">
                <a:avLst/>
              </a:prstGeom>
              <a:noFill/>
              <a:ln w="38100">
                <a:solidFill>
                  <a:schemeClr val="tx1"/>
                </a:solidFill>
                <a:round/>
                <a:headEnd/>
                <a:tailEnd/>
              </a:ln>
            </p:spPr>
            <p:txBody>
              <a:bodyPr/>
              <a:lstStyle/>
              <a:p>
                <a:endParaRPr lang="en-US">
                  <a:solidFill>
                    <a:srgbClr val="000000"/>
                  </a:solidFill>
                </a:endParaRPr>
              </a:p>
            </p:txBody>
          </p:sp>
        </p:grpSp>
        <p:sp>
          <p:nvSpPr>
            <p:cNvPr id="88" name="Line 180"/>
            <p:cNvSpPr>
              <a:spLocks noChangeShapeType="1"/>
            </p:cNvSpPr>
            <p:nvPr/>
          </p:nvSpPr>
          <p:spPr bwMode="auto">
            <a:xfrm>
              <a:off x="1224867" y="2992344"/>
              <a:ext cx="0" cy="903288"/>
            </a:xfrm>
            <a:prstGeom prst="line">
              <a:avLst/>
            </a:prstGeom>
            <a:noFill/>
            <a:ln w="38100">
              <a:solidFill>
                <a:srgbClr val="3333FF"/>
              </a:solidFill>
              <a:round/>
              <a:headEnd/>
              <a:tailEnd/>
            </a:ln>
          </p:spPr>
          <p:txBody>
            <a:bodyPr/>
            <a:lstStyle/>
            <a:p>
              <a:endParaRPr lang="en-US">
                <a:solidFill>
                  <a:srgbClr val="000000"/>
                </a:solidFill>
              </a:endParaRPr>
            </a:p>
          </p:txBody>
        </p:sp>
        <p:sp>
          <p:nvSpPr>
            <p:cNvPr id="89" name="Line 181"/>
            <p:cNvSpPr>
              <a:spLocks noChangeShapeType="1"/>
            </p:cNvSpPr>
            <p:nvPr/>
          </p:nvSpPr>
          <p:spPr bwMode="auto">
            <a:xfrm>
              <a:off x="1224867" y="2087469"/>
              <a:ext cx="0" cy="790575"/>
            </a:xfrm>
            <a:prstGeom prst="line">
              <a:avLst/>
            </a:prstGeom>
            <a:noFill/>
            <a:ln w="38100">
              <a:solidFill>
                <a:srgbClr val="FF0000"/>
              </a:solidFill>
              <a:round/>
              <a:headEnd/>
              <a:tailEnd/>
            </a:ln>
          </p:spPr>
          <p:txBody>
            <a:bodyPr/>
            <a:lstStyle/>
            <a:p>
              <a:endParaRPr lang="en-US">
                <a:solidFill>
                  <a:srgbClr val="000000"/>
                </a:solidFill>
              </a:endParaRPr>
            </a:p>
          </p:txBody>
        </p:sp>
        <p:sp>
          <p:nvSpPr>
            <p:cNvPr id="90" name="Line 182"/>
            <p:cNvSpPr>
              <a:spLocks noChangeShapeType="1"/>
            </p:cNvSpPr>
            <p:nvPr/>
          </p:nvSpPr>
          <p:spPr bwMode="auto">
            <a:xfrm>
              <a:off x="1224867" y="2087469"/>
              <a:ext cx="774700"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91" name="Line 183"/>
            <p:cNvSpPr>
              <a:spLocks noChangeShapeType="1"/>
            </p:cNvSpPr>
            <p:nvPr/>
          </p:nvSpPr>
          <p:spPr bwMode="auto">
            <a:xfrm>
              <a:off x="2618692" y="2087469"/>
              <a:ext cx="774700" cy="0"/>
            </a:xfrm>
            <a:prstGeom prst="line">
              <a:avLst/>
            </a:prstGeom>
            <a:noFill/>
            <a:ln w="38100">
              <a:solidFill>
                <a:srgbClr val="FF6600"/>
              </a:solidFill>
              <a:round/>
              <a:headEnd/>
              <a:tailEnd/>
            </a:ln>
          </p:spPr>
          <p:txBody>
            <a:bodyPr/>
            <a:lstStyle/>
            <a:p>
              <a:endParaRPr lang="en-US">
                <a:solidFill>
                  <a:srgbClr val="000000"/>
                </a:solidFill>
              </a:endParaRPr>
            </a:p>
          </p:txBody>
        </p:sp>
        <p:sp>
          <p:nvSpPr>
            <p:cNvPr id="92" name="Line 184"/>
            <p:cNvSpPr>
              <a:spLocks noChangeShapeType="1"/>
            </p:cNvSpPr>
            <p:nvPr/>
          </p:nvSpPr>
          <p:spPr bwMode="auto">
            <a:xfrm>
              <a:off x="3393392" y="2087469"/>
              <a:ext cx="0" cy="677863"/>
            </a:xfrm>
            <a:prstGeom prst="line">
              <a:avLst/>
            </a:prstGeom>
            <a:noFill/>
            <a:ln w="38100">
              <a:solidFill>
                <a:srgbClr val="FF6600"/>
              </a:solidFill>
              <a:round/>
              <a:headEnd/>
              <a:tailEnd/>
            </a:ln>
          </p:spPr>
          <p:txBody>
            <a:bodyPr/>
            <a:lstStyle/>
            <a:p>
              <a:endParaRPr lang="en-US">
                <a:solidFill>
                  <a:srgbClr val="000000"/>
                </a:solidFill>
              </a:endParaRPr>
            </a:p>
          </p:txBody>
        </p:sp>
        <p:sp>
          <p:nvSpPr>
            <p:cNvPr id="93" name="Line 185"/>
            <p:cNvSpPr>
              <a:spLocks noChangeShapeType="1"/>
            </p:cNvSpPr>
            <p:nvPr/>
          </p:nvSpPr>
          <p:spPr bwMode="auto">
            <a:xfrm>
              <a:off x="3393392" y="3217769"/>
              <a:ext cx="0" cy="677863"/>
            </a:xfrm>
            <a:prstGeom prst="line">
              <a:avLst/>
            </a:prstGeom>
            <a:noFill/>
            <a:ln w="38100">
              <a:solidFill>
                <a:srgbClr val="3333FF"/>
              </a:solidFill>
              <a:round/>
              <a:headEnd/>
              <a:tailEnd/>
            </a:ln>
          </p:spPr>
          <p:txBody>
            <a:bodyPr/>
            <a:lstStyle/>
            <a:p>
              <a:endParaRPr lang="en-US">
                <a:solidFill>
                  <a:srgbClr val="000000"/>
                </a:solidFill>
              </a:endParaRPr>
            </a:p>
          </p:txBody>
        </p:sp>
        <p:sp>
          <p:nvSpPr>
            <p:cNvPr id="94" name="Line 186"/>
            <p:cNvSpPr>
              <a:spLocks noChangeShapeType="1"/>
            </p:cNvSpPr>
            <p:nvPr/>
          </p:nvSpPr>
          <p:spPr bwMode="auto">
            <a:xfrm>
              <a:off x="1224867" y="3881983"/>
              <a:ext cx="774700" cy="0"/>
            </a:xfrm>
            <a:prstGeom prst="line">
              <a:avLst/>
            </a:prstGeom>
            <a:noFill/>
            <a:ln w="38100">
              <a:solidFill>
                <a:srgbClr val="3333FF"/>
              </a:solidFill>
              <a:round/>
              <a:headEnd/>
              <a:tailEnd/>
            </a:ln>
          </p:spPr>
          <p:txBody>
            <a:bodyPr/>
            <a:lstStyle/>
            <a:p>
              <a:endParaRPr lang="en-US">
                <a:solidFill>
                  <a:srgbClr val="000000"/>
                </a:solidFill>
              </a:endParaRPr>
            </a:p>
          </p:txBody>
        </p:sp>
        <p:sp>
          <p:nvSpPr>
            <p:cNvPr id="95" name="Line 187"/>
            <p:cNvSpPr>
              <a:spLocks noChangeShapeType="1"/>
            </p:cNvSpPr>
            <p:nvPr/>
          </p:nvSpPr>
          <p:spPr bwMode="auto">
            <a:xfrm>
              <a:off x="1999567" y="3881983"/>
              <a:ext cx="1393825" cy="0"/>
            </a:xfrm>
            <a:prstGeom prst="line">
              <a:avLst/>
            </a:prstGeom>
            <a:noFill/>
            <a:ln w="38100">
              <a:solidFill>
                <a:srgbClr val="3333FF"/>
              </a:solidFill>
              <a:round/>
              <a:headEnd/>
              <a:tailEnd/>
            </a:ln>
          </p:spPr>
          <p:txBody>
            <a:bodyPr/>
            <a:lstStyle/>
            <a:p>
              <a:endParaRPr lang="en-US">
                <a:solidFill>
                  <a:srgbClr val="000000"/>
                </a:solidFill>
              </a:endParaRPr>
            </a:p>
          </p:txBody>
        </p:sp>
        <p:sp>
          <p:nvSpPr>
            <p:cNvPr id="96" name="Line 188"/>
            <p:cNvSpPr>
              <a:spLocks noChangeShapeType="1"/>
            </p:cNvSpPr>
            <p:nvPr/>
          </p:nvSpPr>
          <p:spPr bwMode="auto">
            <a:xfrm>
              <a:off x="915304" y="2878044"/>
              <a:ext cx="619125"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97" name="Line 189"/>
            <p:cNvSpPr>
              <a:spLocks noChangeShapeType="1"/>
            </p:cNvSpPr>
            <p:nvPr/>
          </p:nvSpPr>
          <p:spPr bwMode="auto">
            <a:xfrm>
              <a:off x="1070879" y="2992344"/>
              <a:ext cx="309563" cy="0"/>
            </a:xfrm>
            <a:prstGeom prst="line">
              <a:avLst/>
            </a:prstGeom>
            <a:noFill/>
            <a:ln w="38100">
              <a:solidFill>
                <a:srgbClr val="3333FF"/>
              </a:solidFill>
              <a:round/>
              <a:headEnd/>
              <a:tailEnd/>
            </a:ln>
          </p:spPr>
          <p:txBody>
            <a:bodyPr/>
            <a:lstStyle/>
            <a:p>
              <a:endParaRPr lang="en-US">
                <a:solidFill>
                  <a:srgbClr val="000000"/>
                </a:solidFill>
              </a:endParaRPr>
            </a:p>
          </p:txBody>
        </p:sp>
        <p:sp>
          <p:nvSpPr>
            <p:cNvPr id="98" name="Text Box 190"/>
            <p:cNvSpPr txBox="1">
              <a:spLocks noChangeArrowheads="1"/>
            </p:cNvSpPr>
            <p:nvPr/>
          </p:nvSpPr>
          <p:spPr bwMode="auto">
            <a:xfrm>
              <a:off x="2113867" y="2058894"/>
              <a:ext cx="774700" cy="452438"/>
            </a:xfrm>
            <a:prstGeom prst="rect">
              <a:avLst/>
            </a:prstGeom>
            <a:noFill/>
            <a:ln w="9525">
              <a:noFill/>
              <a:miter lim="800000"/>
              <a:headEnd/>
              <a:tailEnd/>
            </a:ln>
          </p:spPr>
          <p:txBody>
            <a:bodyPr/>
            <a:lstStyle/>
            <a:p>
              <a:pPr algn="l"/>
              <a:r>
                <a:rPr lang="en-US" sz="2400" dirty="0" err="1">
                  <a:solidFill>
                    <a:srgbClr val="000000"/>
                  </a:solidFill>
                </a:rPr>
                <a:t>R</a:t>
              </a:r>
              <a:r>
                <a:rPr lang="en-US" sz="2400" baseline="-25000" dirty="0" err="1">
                  <a:solidFill>
                    <a:srgbClr val="000000"/>
                  </a:solidFill>
                </a:rPr>
                <a:t>1</a:t>
              </a:r>
              <a:endParaRPr lang="en-US" sz="2400" dirty="0">
                <a:solidFill>
                  <a:srgbClr val="000000"/>
                </a:solidFill>
              </a:endParaRPr>
            </a:p>
          </p:txBody>
        </p:sp>
        <p:sp>
          <p:nvSpPr>
            <p:cNvPr id="99" name="Text Box 191"/>
            <p:cNvSpPr txBox="1">
              <a:spLocks noChangeArrowheads="1"/>
            </p:cNvSpPr>
            <p:nvPr/>
          </p:nvSpPr>
          <p:spPr bwMode="auto">
            <a:xfrm>
              <a:off x="2762576" y="2634518"/>
              <a:ext cx="774700" cy="452438"/>
            </a:xfrm>
            <a:prstGeom prst="rect">
              <a:avLst/>
            </a:prstGeom>
            <a:noFill/>
            <a:ln w="9525">
              <a:noFill/>
              <a:miter lim="800000"/>
              <a:headEnd/>
              <a:tailEnd/>
            </a:ln>
          </p:spPr>
          <p:txBody>
            <a:bodyPr/>
            <a:lstStyle/>
            <a:p>
              <a:pPr algn="l"/>
              <a:r>
                <a:rPr lang="en-US" sz="3200" dirty="0" err="1">
                  <a:solidFill>
                    <a:srgbClr val="000000"/>
                  </a:solidFill>
                </a:rPr>
                <a:t>R</a:t>
              </a:r>
              <a:r>
                <a:rPr lang="en-US" sz="3200" baseline="-25000" dirty="0" err="1">
                  <a:solidFill>
                    <a:srgbClr val="000000"/>
                  </a:solidFill>
                </a:rPr>
                <a:t>2</a:t>
              </a:r>
              <a:endParaRPr lang="en-US" sz="3200" dirty="0">
                <a:solidFill>
                  <a:srgbClr val="000000"/>
                </a:solidFill>
              </a:endParaRPr>
            </a:p>
          </p:txBody>
        </p:sp>
        <p:sp>
          <p:nvSpPr>
            <p:cNvPr id="100" name="Text Box 192"/>
            <p:cNvSpPr txBox="1">
              <a:spLocks noChangeArrowheads="1"/>
            </p:cNvSpPr>
            <p:nvPr/>
          </p:nvSpPr>
          <p:spPr bwMode="auto">
            <a:xfrm>
              <a:off x="1480454" y="2722469"/>
              <a:ext cx="774700" cy="452438"/>
            </a:xfrm>
            <a:prstGeom prst="rect">
              <a:avLst/>
            </a:prstGeom>
            <a:noFill/>
            <a:ln w="9525">
              <a:noFill/>
              <a:miter lim="800000"/>
              <a:headEnd/>
              <a:tailEnd/>
            </a:ln>
          </p:spPr>
          <p:txBody>
            <a:bodyPr/>
            <a:lstStyle/>
            <a:p>
              <a:pPr algn="l"/>
              <a:r>
                <a:rPr lang="en-US" sz="2400" dirty="0">
                  <a:solidFill>
                    <a:srgbClr val="000000"/>
                  </a:solidFill>
                  <a:latin typeface="Symbol" pitchFamily="18" charset="2"/>
                </a:rPr>
                <a:t>D</a:t>
              </a:r>
              <a:r>
                <a:rPr lang="en-US" sz="2400" dirty="0">
                  <a:solidFill>
                    <a:srgbClr val="000000"/>
                  </a:solidFill>
                </a:rPr>
                <a:t>V</a:t>
              </a:r>
            </a:p>
          </p:txBody>
        </p:sp>
      </p:grpSp>
      <p:cxnSp>
        <p:nvCxnSpPr>
          <p:cNvPr id="142" name="Straight Arrow Connector 141"/>
          <p:cNvCxnSpPr/>
          <p:nvPr/>
        </p:nvCxnSpPr>
        <p:spPr>
          <a:xfrm flipV="1">
            <a:off x="831272" y="247006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4952011" y="2244438"/>
            <a:ext cx="261257" cy="855023"/>
            <a:chOff x="4952011" y="2303813"/>
            <a:chExt cx="261257" cy="855023"/>
          </a:xfrm>
        </p:grpSpPr>
        <p:cxnSp>
          <p:nvCxnSpPr>
            <p:cNvPr id="143" name="Straight Arrow Connector 142"/>
            <p:cNvCxnSpPr/>
            <p:nvPr/>
          </p:nvCxnSpPr>
          <p:spPr>
            <a:xfrm flipV="1">
              <a:off x="5213268"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V="1">
              <a:off x="5082639"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V="1">
              <a:off x="4952011"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296398" y="1817314"/>
            <a:ext cx="2762250" cy="1885950"/>
            <a:chOff x="5296398" y="1817314"/>
            <a:chExt cx="2762250" cy="1885950"/>
          </a:xfrm>
        </p:grpSpPr>
        <p:grpSp>
          <p:nvGrpSpPr>
            <p:cNvPr id="58" name="Group 13"/>
            <p:cNvGrpSpPr>
              <a:grpSpLocks/>
            </p:cNvGrpSpPr>
            <p:nvPr/>
          </p:nvGrpSpPr>
          <p:grpSpPr bwMode="auto">
            <a:xfrm>
              <a:off x="7896723" y="2877764"/>
              <a:ext cx="161925" cy="471487"/>
              <a:chOff x="7200" y="2952"/>
              <a:chExt cx="180" cy="720"/>
            </a:xfrm>
          </p:grpSpPr>
          <p:sp>
            <p:nvSpPr>
              <p:cNvPr id="59" name="Line 14"/>
              <p:cNvSpPr>
                <a:spLocks noChangeShapeType="1"/>
              </p:cNvSpPr>
              <p:nvPr/>
            </p:nvSpPr>
            <p:spPr bwMode="auto">
              <a:xfrm>
                <a:off x="7200" y="295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60" name="Line 15"/>
              <p:cNvSpPr>
                <a:spLocks noChangeShapeType="1"/>
              </p:cNvSpPr>
              <p:nvPr/>
            </p:nvSpPr>
            <p:spPr bwMode="auto">
              <a:xfrm flipH="1">
                <a:off x="7200" y="313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61" name="Line 16"/>
              <p:cNvSpPr>
                <a:spLocks noChangeShapeType="1"/>
              </p:cNvSpPr>
              <p:nvPr/>
            </p:nvSpPr>
            <p:spPr bwMode="auto">
              <a:xfrm>
                <a:off x="7200" y="331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62" name="Line 17"/>
              <p:cNvSpPr>
                <a:spLocks noChangeShapeType="1"/>
              </p:cNvSpPr>
              <p:nvPr/>
            </p:nvSpPr>
            <p:spPr bwMode="auto">
              <a:xfrm flipH="1">
                <a:off x="7200" y="3492"/>
                <a:ext cx="180" cy="180"/>
              </a:xfrm>
              <a:prstGeom prst="line">
                <a:avLst/>
              </a:prstGeom>
              <a:noFill/>
              <a:ln w="38100">
                <a:solidFill>
                  <a:schemeClr val="tx1"/>
                </a:solidFill>
                <a:round/>
                <a:headEnd/>
                <a:tailEnd/>
              </a:ln>
            </p:spPr>
            <p:txBody>
              <a:bodyPr/>
              <a:lstStyle/>
              <a:p>
                <a:endParaRPr lang="en-US">
                  <a:solidFill>
                    <a:srgbClr val="000000"/>
                  </a:solidFill>
                </a:endParaRPr>
              </a:p>
            </p:txBody>
          </p:sp>
        </p:grpSp>
        <p:sp>
          <p:nvSpPr>
            <p:cNvPr id="63" name="Line 18"/>
            <p:cNvSpPr>
              <a:spLocks noChangeShapeType="1"/>
            </p:cNvSpPr>
            <p:nvPr/>
          </p:nvSpPr>
          <p:spPr bwMode="auto">
            <a:xfrm>
              <a:off x="5621835" y="2760289"/>
              <a:ext cx="0" cy="942975"/>
            </a:xfrm>
            <a:prstGeom prst="line">
              <a:avLst/>
            </a:prstGeom>
            <a:noFill/>
            <a:ln w="38100">
              <a:solidFill>
                <a:srgbClr val="3333FF"/>
              </a:solidFill>
              <a:round/>
              <a:headEnd/>
              <a:tailEnd/>
            </a:ln>
          </p:spPr>
          <p:txBody>
            <a:bodyPr/>
            <a:lstStyle/>
            <a:p>
              <a:endParaRPr lang="en-US">
                <a:solidFill>
                  <a:srgbClr val="000000"/>
                </a:solidFill>
              </a:endParaRPr>
            </a:p>
          </p:txBody>
        </p:sp>
        <p:sp>
          <p:nvSpPr>
            <p:cNvPr id="64" name="Line 19"/>
            <p:cNvSpPr>
              <a:spLocks noChangeShapeType="1"/>
            </p:cNvSpPr>
            <p:nvPr/>
          </p:nvSpPr>
          <p:spPr bwMode="auto">
            <a:xfrm>
              <a:off x="5621835" y="1817314"/>
              <a:ext cx="0" cy="825500"/>
            </a:xfrm>
            <a:prstGeom prst="line">
              <a:avLst/>
            </a:prstGeom>
            <a:noFill/>
            <a:ln w="38100">
              <a:solidFill>
                <a:srgbClr val="FF0000"/>
              </a:solidFill>
              <a:round/>
              <a:headEnd/>
              <a:tailEnd/>
            </a:ln>
          </p:spPr>
          <p:txBody>
            <a:bodyPr/>
            <a:lstStyle/>
            <a:p>
              <a:endParaRPr lang="en-US">
                <a:solidFill>
                  <a:srgbClr val="000000"/>
                </a:solidFill>
              </a:endParaRPr>
            </a:p>
          </p:txBody>
        </p:sp>
        <p:sp>
          <p:nvSpPr>
            <p:cNvPr id="65" name="Line 20"/>
            <p:cNvSpPr>
              <a:spLocks noChangeShapeType="1"/>
            </p:cNvSpPr>
            <p:nvPr/>
          </p:nvSpPr>
          <p:spPr bwMode="auto">
            <a:xfrm>
              <a:off x="7898310" y="1820489"/>
              <a:ext cx="0" cy="1060450"/>
            </a:xfrm>
            <a:prstGeom prst="line">
              <a:avLst/>
            </a:prstGeom>
            <a:noFill/>
            <a:ln w="38100">
              <a:solidFill>
                <a:srgbClr val="FF0000"/>
              </a:solidFill>
              <a:round/>
              <a:headEnd/>
              <a:tailEnd/>
            </a:ln>
          </p:spPr>
          <p:txBody>
            <a:bodyPr/>
            <a:lstStyle/>
            <a:p>
              <a:endParaRPr lang="en-US">
                <a:solidFill>
                  <a:srgbClr val="000000"/>
                </a:solidFill>
              </a:endParaRPr>
            </a:p>
          </p:txBody>
        </p:sp>
        <p:sp>
          <p:nvSpPr>
            <p:cNvPr id="66" name="Line 21"/>
            <p:cNvSpPr>
              <a:spLocks noChangeShapeType="1"/>
            </p:cNvSpPr>
            <p:nvPr/>
          </p:nvSpPr>
          <p:spPr bwMode="auto">
            <a:xfrm>
              <a:off x="5296398" y="2642814"/>
              <a:ext cx="649287"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67" name="Line 22"/>
            <p:cNvSpPr>
              <a:spLocks noChangeShapeType="1"/>
            </p:cNvSpPr>
            <p:nvPr/>
          </p:nvSpPr>
          <p:spPr bwMode="auto">
            <a:xfrm>
              <a:off x="5458323" y="2760289"/>
              <a:ext cx="325437" cy="0"/>
            </a:xfrm>
            <a:prstGeom prst="line">
              <a:avLst/>
            </a:prstGeom>
            <a:noFill/>
            <a:ln w="38100">
              <a:solidFill>
                <a:srgbClr val="3333FF"/>
              </a:solidFill>
              <a:round/>
              <a:headEnd/>
              <a:tailEnd/>
            </a:ln>
          </p:spPr>
          <p:txBody>
            <a:bodyPr/>
            <a:lstStyle/>
            <a:p>
              <a:endParaRPr lang="en-US">
                <a:solidFill>
                  <a:srgbClr val="000000"/>
                </a:solidFill>
              </a:endParaRPr>
            </a:p>
          </p:txBody>
        </p:sp>
        <p:sp>
          <p:nvSpPr>
            <p:cNvPr id="68" name="Text Box 23"/>
            <p:cNvSpPr txBox="1">
              <a:spLocks noChangeArrowheads="1"/>
            </p:cNvSpPr>
            <p:nvPr/>
          </p:nvSpPr>
          <p:spPr bwMode="auto">
            <a:xfrm>
              <a:off x="6794298" y="2100076"/>
              <a:ext cx="747320" cy="584775"/>
            </a:xfrm>
            <a:prstGeom prst="rect">
              <a:avLst/>
            </a:prstGeom>
            <a:noFill/>
            <a:ln w="9525">
              <a:noFill/>
              <a:miter lim="800000"/>
              <a:headEnd/>
              <a:tailEnd/>
            </a:ln>
          </p:spPr>
          <p:txBody>
            <a:bodyPr wrap="none">
              <a:spAutoFit/>
            </a:bodyPr>
            <a:lstStyle/>
            <a:p>
              <a:pPr algn="l"/>
              <a:r>
                <a:rPr lang="en-US" sz="3200" dirty="0">
                  <a:solidFill>
                    <a:srgbClr val="000000"/>
                  </a:solidFill>
                </a:rPr>
                <a:t> </a:t>
              </a:r>
              <a:r>
                <a:rPr lang="en-US" sz="3200" dirty="0" err="1">
                  <a:solidFill>
                    <a:srgbClr val="000000"/>
                  </a:solidFill>
                </a:rPr>
                <a:t>R</a:t>
              </a:r>
              <a:r>
                <a:rPr lang="en-US" sz="3200" baseline="-25000" dirty="0" err="1">
                  <a:solidFill>
                    <a:srgbClr val="000000"/>
                  </a:solidFill>
                </a:rPr>
                <a:t>1</a:t>
              </a:r>
              <a:endParaRPr lang="en-US" sz="3200" dirty="0">
                <a:solidFill>
                  <a:srgbClr val="000000"/>
                </a:solidFill>
              </a:endParaRPr>
            </a:p>
          </p:txBody>
        </p:sp>
        <p:sp>
          <p:nvSpPr>
            <p:cNvPr id="69" name="Text Box 24"/>
            <p:cNvSpPr txBox="1">
              <a:spLocks noChangeArrowheads="1"/>
            </p:cNvSpPr>
            <p:nvPr/>
          </p:nvSpPr>
          <p:spPr bwMode="auto">
            <a:xfrm>
              <a:off x="7417110" y="2875164"/>
              <a:ext cx="623888" cy="471487"/>
            </a:xfrm>
            <a:prstGeom prst="rect">
              <a:avLst/>
            </a:prstGeom>
            <a:noFill/>
            <a:ln w="9525">
              <a:noFill/>
              <a:miter lim="800000"/>
              <a:headEnd/>
              <a:tailEnd/>
            </a:ln>
          </p:spPr>
          <p:txBody>
            <a:bodyPr/>
            <a:lstStyle/>
            <a:p>
              <a:pPr algn="l"/>
              <a:r>
                <a:rPr lang="en-US" sz="2400" dirty="0" err="1">
                  <a:solidFill>
                    <a:srgbClr val="000000"/>
                  </a:solidFill>
                </a:rPr>
                <a:t>R</a:t>
              </a:r>
              <a:r>
                <a:rPr lang="en-US" sz="2400" baseline="-25000" dirty="0" err="1">
                  <a:solidFill>
                    <a:srgbClr val="000000"/>
                  </a:solidFill>
                </a:rPr>
                <a:t>2</a:t>
              </a:r>
              <a:endParaRPr lang="en-US" sz="2400" dirty="0">
                <a:solidFill>
                  <a:srgbClr val="000000"/>
                </a:solidFill>
              </a:endParaRPr>
            </a:p>
          </p:txBody>
        </p:sp>
        <p:sp>
          <p:nvSpPr>
            <p:cNvPr id="70" name="Text Box 25"/>
            <p:cNvSpPr txBox="1">
              <a:spLocks noChangeArrowheads="1"/>
            </p:cNvSpPr>
            <p:nvPr/>
          </p:nvSpPr>
          <p:spPr bwMode="auto">
            <a:xfrm>
              <a:off x="5840910" y="2468189"/>
              <a:ext cx="623888" cy="471487"/>
            </a:xfrm>
            <a:prstGeom prst="rect">
              <a:avLst/>
            </a:prstGeom>
            <a:noFill/>
            <a:ln w="9525">
              <a:noFill/>
              <a:miter lim="800000"/>
              <a:headEnd/>
              <a:tailEnd/>
            </a:ln>
          </p:spPr>
          <p:txBody>
            <a:bodyPr/>
            <a:lstStyle/>
            <a:p>
              <a:pPr algn="l"/>
              <a:r>
                <a:rPr lang="en-US" sz="2400" dirty="0">
                  <a:solidFill>
                    <a:srgbClr val="000000"/>
                  </a:solidFill>
                  <a:latin typeface="Symbol" pitchFamily="18" charset="2"/>
                </a:rPr>
                <a:t>D</a:t>
              </a:r>
              <a:r>
                <a:rPr lang="en-US" sz="2400" dirty="0">
                  <a:solidFill>
                    <a:srgbClr val="000000"/>
                  </a:solidFill>
                </a:rPr>
                <a:t>V</a:t>
              </a:r>
            </a:p>
          </p:txBody>
        </p:sp>
        <p:sp>
          <p:nvSpPr>
            <p:cNvPr id="71" name="Line 26"/>
            <p:cNvSpPr>
              <a:spLocks noChangeShapeType="1"/>
            </p:cNvSpPr>
            <p:nvPr/>
          </p:nvSpPr>
          <p:spPr bwMode="auto">
            <a:xfrm>
              <a:off x="5621835" y="1817314"/>
              <a:ext cx="1136650"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72" name="Line 27"/>
            <p:cNvSpPr>
              <a:spLocks noChangeShapeType="1"/>
            </p:cNvSpPr>
            <p:nvPr/>
          </p:nvSpPr>
          <p:spPr bwMode="auto">
            <a:xfrm>
              <a:off x="6758485" y="1817314"/>
              <a:ext cx="1138238"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73" name="Line 28"/>
            <p:cNvSpPr>
              <a:spLocks noChangeShapeType="1"/>
            </p:cNvSpPr>
            <p:nvPr/>
          </p:nvSpPr>
          <p:spPr bwMode="auto">
            <a:xfrm>
              <a:off x="5621835" y="3703264"/>
              <a:ext cx="1136650" cy="0"/>
            </a:xfrm>
            <a:prstGeom prst="line">
              <a:avLst/>
            </a:prstGeom>
            <a:noFill/>
            <a:ln w="38100">
              <a:solidFill>
                <a:srgbClr val="3333FF"/>
              </a:solidFill>
              <a:round/>
              <a:headEnd/>
              <a:tailEnd/>
            </a:ln>
          </p:spPr>
          <p:txBody>
            <a:bodyPr/>
            <a:lstStyle/>
            <a:p>
              <a:endParaRPr lang="en-US">
                <a:solidFill>
                  <a:srgbClr val="000000"/>
                </a:solidFill>
              </a:endParaRPr>
            </a:p>
          </p:txBody>
        </p:sp>
        <p:sp>
          <p:nvSpPr>
            <p:cNvPr id="74" name="Line 29"/>
            <p:cNvSpPr>
              <a:spLocks noChangeShapeType="1"/>
            </p:cNvSpPr>
            <p:nvPr/>
          </p:nvSpPr>
          <p:spPr bwMode="auto">
            <a:xfrm>
              <a:off x="6758485" y="3703264"/>
              <a:ext cx="1138238" cy="0"/>
            </a:xfrm>
            <a:prstGeom prst="line">
              <a:avLst/>
            </a:prstGeom>
            <a:noFill/>
            <a:ln w="38100">
              <a:solidFill>
                <a:srgbClr val="3333FF"/>
              </a:solidFill>
              <a:round/>
              <a:headEnd/>
              <a:tailEnd/>
            </a:ln>
          </p:spPr>
          <p:txBody>
            <a:bodyPr/>
            <a:lstStyle/>
            <a:p>
              <a:endParaRPr lang="en-US">
                <a:solidFill>
                  <a:srgbClr val="000000"/>
                </a:solidFill>
              </a:endParaRPr>
            </a:p>
          </p:txBody>
        </p:sp>
        <p:sp>
          <p:nvSpPr>
            <p:cNvPr id="75" name="Line 30"/>
            <p:cNvSpPr>
              <a:spLocks noChangeShapeType="1"/>
            </p:cNvSpPr>
            <p:nvPr/>
          </p:nvSpPr>
          <p:spPr bwMode="auto">
            <a:xfrm>
              <a:off x="6758485" y="1817314"/>
              <a:ext cx="0" cy="354012"/>
            </a:xfrm>
            <a:prstGeom prst="line">
              <a:avLst/>
            </a:prstGeom>
            <a:noFill/>
            <a:ln w="38100">
              <a:solidFill>
                <a:srgbClr val="FF0000"/>
              </a:solidFill>
              <a:round/>
              <a:headEnd/>
              <a:tailEnd/>
            </a:ln>
          </p:spPr>
          <p:txBody>
            <a:bodyPr/>
            <a:lstStyle/>
            <a:p>
              <a:endParaRPr lang="en-US">
                <a:solidFill>
                  <a:srgbClr val="000000"/>
                </a:solidFill>
              </a:endParaRPr>
            </a:p>
          </p:txBody>
        </p:sp>
        <p:grpSp>
          <p:nvGrpSpPr>
            <p:cNvPr id="76" name="Group 31"/>
            <p:cNvGrpSpPr>
              <a:grpSpLocks/>
            </p:cNvGrpSpPr>
            <p:nvPr/>
          </p:nvGrpSpPr>
          <p:grpSpPr bwMode="auto">
            <a:xfrm>
              <a:off x="6758485" y="2171326"/>
              <a:ext cx="163513" cy="471488"/>
              <a:chOff x="7200" y="2952"/>
              <a:chExt cx="180" cy="720"/>
            </a:xfrm>
          </p:grpSpPr>
          <p:sp>
            <p:nvSpPr>
              <p:cNvPr id="77" name="Line 32"/>
              <p:cNvSpPr>
                <a:spLocks noChangeShapeType="1"/>
              </p:cNvSpPr>
              <p:nvPr/>
            </p:nvSpPr>
            <p:spPr bwMode="auto">
              <a:xfrm>
                <a:off x="7200" y="295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78" name="Line 33"/>
              <p:cNvSpPr>
                <a:spLocks noChangeShapeType="1"/>
              </p:cNvSpPr>
              <p:nvPr/>
            </p:nvSpPr>
            <p:spPr bwMode="auto">
              <a:xfrm flipH="1">
                <a:off x="7200" y="313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79" name="Line 34"/>
              <p:cNvSpPr>
                <a:spLocks noChangeShapeType="1"/>
              </p:cNvSpPr>
              <p:nvPr/>
            </p:nvSpPr>
            <p:spPr bwMode="auto">
              <a:xfrm>
                <a:off x="7200" y="3312"/>
                <a:ext cx="180" cy="180"/>
              </a:xfrm>
              <a:prstGeom prst="line">
                <a:avLst/>
              </a:prstGeom>
              <a:noFill/>
              <a:ln w="38100">
                <a:solidFill>
                  <a:schemeClr val="tx1"/>
                </a:solidFill>
                <a:round/>
                <a:headEnd/>
                <a:tailEnd/>
              </a:ln>
            </p:spPr>
            <p:txBody>
              <a:bodyPr/>
              <a:lstStyle/>
              <a:p>
                <a:endParaRPr lang="en-US">
                  <a:solidFill>
                    <a:srgbClr val="000000"/>
                  </a:solidFill>
                </a:endParaRPr>
              </a:p>
            </p:txBody>
          </p:sp>
          <p:sp>
            <p:nvSpPr>
              <p:cNvPr id="80" name="Line 35"/>
              <p:cNvSpPr>
                <a:spLocks noChangeShapeType="1"/>
              </p:cNvSpPr>
              <p:nvPr/>
            </p:nvSpPr>
            <p:spPr bwMode="auto">
              <a:xfrm flipH="1">
                <a:off x="7200" y="3492"/>
                <a:ext cx="180" cy="180"/>
              </a:xfrm>
              <a:prstGeom prst="line">
                <a:avLst/>
              </a:prstGeom>
              <a:noFill/>
              <a:ln w="38100">
                <a:solidFill>
                  <a:schemeClr val="tx1"/>
                </a:solidFill>
                <a:round/>
                <a:headEnd/>
                <a:tailEnd/>
              </a:ln>
            </p:spPr>
            <p:txBody>
              <a:bodyPr/>
              <a:lstStyle/>
              <a:p>
                <a:endParaRPr lang="en-US">
                  <a:solidFill>
                    <a:srgbClr val="000000"/>
                  </a:solidFill>
                </a:endParaRPr>
              </a:p>
            </p:txBody>
          </p:sp>
        </p:grpSp>
        <p:sp>
          <p:nvSpPr>
            <p:cNvPr id="81" name="Line 36"/>
            <p:cNvSpPr>
              <a:spLocks noChangeShapeType="1"/>
            </p:cNvSpPr>
            <p:nvPr/>
          </p:nvSpPr>
          <p:spPr bwMode="auto">
            <a:xfrm>
              <a:off x="7896723" y="3349251"/>
              <a:ext cx="0" cy="354013"/>
            </a:xfrm>
            <a:prstGeom prst="line">
              <a:avLst/>
            </a:prstGeom>
            <a:noFill/>
            <a:ln w="38100">
              <a:solidFill>
                <a:srgbClr val="3333FF"/>
              </a:solidFill>
              <a:round/>
              <a:headEnd/>
              <a:tailEnd/>
            </a:ln>
          </p:spPr>
          <p:txBody>
            <a:bodyPr/>
            <a:lstStyle/>
            <a:p>
              <a:endParaRPr lang="en-US">
                <a:solidFill>
                  <a:srgbClr val="000000"/>
                </a:solidFill>
              </a:endParaRPr>
            </a:p>
          </p:txBody>
        </p:sp>
        <p:sp>
          <p:nvSpPr>
            <p:cNvPr id="82" name="Line 37"/>
            <p:cNvSpPr>
              <a:spLocks noChangeShapeType="1"/>
            </p:cNvSpPr>
            <p:nvPr/>
          </p:nvSpPr>
          <p:spPr bwMode="auto">
            <a:xfrm>
              <a:off x="6758485" y="2642814"/>
              <a:ext cx="0" cy="1060450"/>
            </a:xfrm>
            <a:prstGeom prst="line">
              <a:avLst/>
            </a:prstGeom>
            <a:noFill/>
            <a:ln w="38100">
              <a:solidFill>
                <a:srgbClr val="3333FF"/>
              </a:solidFill>
              <a:round/>
              <a:headEnd/>
              <a:tailEnd/>
            </a:ln>
          </p:spPr>
          <p:txBody>
            <a:bodyPr/>
            <a:lstStyle/>
            <a:p>
              <a:endParaRPr lang="en-US">
                <a:solidFill>
                  <a:srgbClr val="000000"/>
                </a:solidFill>
              </a:endParaRPr>
            </a:p>
          </p:txBody>
        </p:sp>
      </p:grpSp>
      <p:grpSp>
        <p:nvGrpSpPr>
          <p:cNvPr id="152" name="Group 151"/>
          <p:cNvGrpSpPr/>
          <p:nvPr/>
        </p:nvGrpSpPr>
        <p:grpSpPr>
          <a:xfrm>
            <a:off x="8182099" y="2648188"/>
            <a:ext cx="130629" cy="855023"/>
            <a:chOff x="8182099" y="2303813"/>
            <a:chExt cx="130629" cy="855023"/>
          </a:xfrm>
        </p:grpSpPr>
        <p:cxnSp>
          <p:nvCxnSpPr>
            <p:cNvPr id="147" name="Straight Arrow Connector 146"/>
            <p:cNvCxnSpPr/>
            <p:nvPr/>
          </p:nvCxnSpPr>
          <p:spPr>
            <a:xfrm>
              <a:off x="8312728"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8182099"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9" name="Straight Arrow Connector 148"/>
          <p:cNvCxnSpPr/>
          <p:nvPr/>
        </p:nvCxnSpPr>
        <p:spPr>
          <a:xfrm>
            <a:off x="3669475" y="25413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5400000" flipV="1">
            <a:off x="2303814" y="1389409"/>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16200000" flipH="1" flipV="1">
            <a:off x="2303814" y="3633837"/>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rot="16200000">
            <a:off x="6044540" y="3574459"/>
            <a:ext cx="261257" cy="855023"/>
            <a:chOff x="4952011" y="2303813"/>
            <a:chExt cx="261257" cy="855023"/>
          </a:xfrm>
        </p:grpSpPr>
        <p:cxnSp>
          <p:nvCxnSpPr>
            <p:cNvPr id="155" name="Straight Arrow Connector 154"/>
            <p:cNvCxnSpPr/>
            <p:nvPr/>
          </p:nvCxnSpPr>
          <p:spPr>
            <a:xfrm flipV="1">
              <a:off x="5213268"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V="1">
              <a:off x="5082639"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V="1">
              <a:off x="4952011"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rot="5400000" flipH="1">
            <a:off x="6044540" y="1140033"/>
            <a:ext cx="261257" cy="855023"/>
            <a:chOff x="4952011" y="2303813"/>
            <a:chExt cx="261257" cy="855023"/>
          </a:xfrm>
        </p:grpSpPr>
        <p:cxnSp>
          <p:nvCxnSpPr>
            <p:cNvPr id="159" name="Straight Arrow Connector 158"/>
            <p:cNvCxnSpPr/>
            <p:nvPr/>
          </p:nvCxnSpPr>
          <p:spPr>
            <a:xfrm flipV="1">
              <a:off x="5213268"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5082639"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4952011"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rot="16200000">
            <a:off x="7255824" y="1187523"/>
            <a:ext cx="130629" cy="855023"/>
            <a:chOff x="8182099" y="2303813"/>
            <a:chExt cx="130629" cy="855023"/>
          </a:xfrm>
        </p:grpSpPr>
        <p:cxnSp>
          <p:nvCxnSpPr>
            <p:cNvPr id="163" name="Straight Arrow Connector 162"/>
            <p:cNvCxnSpPr/>
            <p:nvPr/>
          </p:nvCxnSpPr>
          <p:spPr>
            <a:xfrm>
              <a:off x="8312728"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8182099"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rot="5400000" flipH="1">
            <a:off x="7255824" y="3503200"/>
            <a:ext cx="130629" cy="855023"/>
            <a:chOff x="8182099" y="2303813"/>
            <a:chExt cx="130629" cy="855023"/>
          </a:xfrm>
        </p:grpSpPr>
        <p:cxnSp>
          <p:nvCxnSpPr>
            <p:cNvPr id="166" name="Straight Arrow Connector 165"/>
            <p:cNvCxnSpPr/>
            <p:nvPr/>
          </p:nvCxnSpPr>
          <p:spPr>
            <a:xfrm>
              <a:off x="8312728"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8182099" y="2303813"/>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71" name="Straight Arrow Connector 170"/>
          <p:cNvCxnSpPr/>
          <p:nvPr/>
        </p:nvCxnSpPr>
        <p:spPr>
          <a:xfrm>
            <a:off x="6602680" y="2030674"/>
            <a:ext cx="0" cy="855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528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2000"/>
                                        <p:tgtEl>
                                          <p:spTgt spid="142"/>
                                        </p:tgtEl>
                                      </p:cBhvr>
                                    </p:animEffect>
                                    <p:anim calcmode="lin" valueType="num">
                                      <p:cBhvr>
                                        <p:cTn id="18" dur="2000" fill="hold"/>
                                        <p:tgtEl>
                                          <p:spTgt spid="142"/>
                                        </p:tgtEl>
                                        <p:attrNameLst>
                                          <p:attrName>style.rotation</p:attrName>
                                        </p:attrNameLst>
                                      </p:cBhvr>
                                      <p:tavLst>
                                        <p:tav tm="0">
                                          <p:val>
                                            <p:fltVal val="720"/>
                                          </p:val>
                                        </p:tav>
                                        <p:tav tm="100000">
                                          <p:val>
                                            <p:fltVal val="0"/>
                                          </p:val>
                                        </p:tav>
                                      </p:tavLst>
                                    </p:anim>
                                    <p:anim calcmode="lin" valueType="num">
                                      <p:cBhvr>
                                        <p:cTn id="19" dur="2000" fill="hold"/>
                                        <p:tgtEl>
                                          <p:spTgt spid="142"/>
                                        </p:tgtEl>
                                        <p:attrNameLst>
                                          <p:attrName>ppt_h</p:attrName>
                                        </p:attrNameLst>
                                      </p:cBhvr>
                                      <p:tavLst>
                                        <p:tav tm="0">
                                          <p:val>
                                            <p:fltVal val="0"/>
                                          </p:val>
                                        </p:tav>
                                        <p:tav tm="100000">
                                          <p:val>
                                            <p:strVal val="#ppt_h"/>
                                          </p:val>
                                        </p:tav>
                                      </p:tavLst>
                                    </p:anim>
                                    <p:anim calcmode="lin" valueType="num">
                                      <p:cBhvr>
                                        <p:cTn id="20" dur="2000" fill="hold"/>
                                        <p:tgtEl>
                                          <p:spTgt spid="142"/>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2000"/>
                                        <p:tgtEl>
                                          <p:spTgt spid="150"/>
                                        </p:tgtEl>
                                      </p:cBhvr>
                                    </p:animEffect>
                                    <p:anim calcmode="lin" valueType="num">
                                      <p:cBhvr>
                                        <p:cTn id="26" dur="2000" fill="hold"/>
                                        <p:tgtEl>
                                          <p:spTgt spid="150"/>
                                        </p:tgtEl>
                                        <p:attrNameLst>
                                          <p:attrName>style.rotation</p:attrName>
                                        </p:attrNameLst>
                                      </p:cBhvr>
                                      <p:tavLst>
                                        <p:tav tm="0">
                                          <p:val>
                                            <p:fltVal val="720"/>
                                          </p:val>
                                        </p:tav>
                                        <p:tav tm="100000">
                                          <p:val>
                                            <p:fltVal val="0"/>
                                          </p:val>
                                        </p:tav>
                                      </p:tavLst>
                                    </p:anim>
                                    <p:anim calcmode="lin" valueType="num">
                                      <p:cBhvr>
                                        <p:cTn id="27" dur="2000" fill="hold"/>
                                        <p:tgtEl>
                                          <p:spTgt spid="150"/>
                                        </p:tgtEl>
                                        <p:attrNameLst>
                                          <p:attrName>ppt_h</p:attrName>
                                        </p:attrNameLst>
                                      </p:cBhvr>
                                      <p:tavLst>
                                        <p:tav tm="0">
                                          <p:val>
                                            <p:fltVal val="0"/>
                                          </p:val>
                                        </p:tav>
                                        <p:tav tm="100000">
                                          <p:val>
                                            <p:strVal val="#ppt_h"/>
                                          </p:val>
                                        </p:tav>
                                      </p:tavLst>
                                    </p:anim>
                                    <p:anim calcmode="lin" valueType="num">
                                      <p:cBhvr>
                                        <p:cTn id="28" dur="2000" fill="hold"/>
                                        <p:tgtEl>
                                          <p:spTgt spid="150"/>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2000"/>
                                        <p:tgtEl>
                                          <p:spTgt spid="149"/>
                                        </p:tgtEl>
                                      </p:cBhvr>
                                    </p:animEffect>
                                    <p:anim calcmode="lin" valueType="num">
                                      <p:cBhvr>
                                        <p:cTn id="32" dur="2000" fill="hold"/>
                                        <p:tgtEl>
                                          <p:spTgt spid="149"/>
                                        </p:tgtEl>
                                        <p:attrNameLst>
                                          <p:attrName>style.rotation</p:attrName>
                                        </p:attrNameLst>
                                      </p:cBhvr>
                                      <p:tavLst>
                                        <p:tav tm="0">
                                          <p:val>
                                            <p:fltVal val="720"/>
                                          </p:val>
                                        </p:tav>
                                        <p:tav tm="100000">
                                          <p:val>
                                            <p:fltVal val="0"/>
                                          </p:val>
                                        </p:tav>
                                      </p:tavLst>
                                    </p:anim>
                                    <p:anim calcmode="lin" valueType="num">
                                      <p:cBhvr>
                                        <p:cTn id="33" dur="2000" fill="hold"/>
                                        <p:tgtEl>
                                          <p:spTgt spid="149"/>
                                        </p:tgtEl>
                                        <p:attrNameLst>
                                          <p:attrName>ppt_h</p:attrName>
                                        </p:attrNameLst>
                                      </p:cBhvr>
                                      <p:tavLst>
                                        <p:tav tm="0">
                                          <p:val>
                                            <p:fltVal val="0"/>
                                          </p:val>
                                        </p:tav>
                                        <p:tav tm="100000">
                                          <p:val>
                                            <p:strVal val="#ppt_h"/>
                                          </p:val>
                                        </p:tav>
                                      </p:tavLst>
                                    </p:anim>
                                    <p:anim calcmode="lin" valueType="num">
                                      <p:cBhvr>
                                        <p:cTn id="34" dur="2000" fill="hold"/>
                                        <p:tgtEl>
                                          <p:spTgt spid="149"/>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fade">
                                      <p:cBhvr>
                                        <p:cTn id="37" dur="2000"/>
                                        <p:tgtEl>
                                          <p:spTgt spid="153"/>
                                        </p:tgtEl>
                                      </p:cBhvr>
                                    </p:animEffect>
                                    <p:anim calcmode="lin" valueType="num">
                                      <p:cBhvr>
                                        <p:cTn id="38" dur="2000" fill="hold"/>
                                        <p:tgtEl>
                                          <p:spTgt spid="153"/>
                                        </p:tgtEl>
                                        <p:attrNameLst>
                                          <p:attrName>style.rotation</p:attrName>
                                        </p:attrNameLst>
                                      </p:cBhvr>
                                      <p:tavLst>
                                        <p:tav tm="0">
                                          <p:val>
                                            <p:fltVal val="720"/>
                                          </p:val>
                                        </p:tav>
                                        <p:tav tm="100000">
                                          <p:val>
                                            <p:fltVal val="0"/>
                                          </p:val>
                                        </p:tav>
                                      </p:tavLst>
                                    </p:anim>
                                    <p:anim calcmode="lin" valueType="num">
                                      <p:cBhvr>
                                        <p:cTn id="39" dur="2000" fill="hold"/>
                                        <p:tgtEl>
                                          <p:spTgt spid="153"/>
                                        </p:tgtEl>
                                        <p:attrNameLst>
                                          <p:attrName>ppt_h</p:attrName>
                                        </p:attrNameLst>
                                      </p:cBhvr>
                                      <p:tavLst>
                                        <p:tav tm="0">
                                          <p:val>
                                            <p:fltVal val="0"/>
                                          </p:val>
                                        </p:tav>
                                        <p:tav tm="100000">
                                          <p:val>
                                            <p:strVal val="#ppt_h"/>
                                          </p:val>
                                        </p:tav>
                                      </p:tavLst>
                                    </p:anim>
                                    <p:anim calcmode="lin" valueType="num">
                                      <p:cBhvr>
                                        <p:cTn id="40" dur="2000" fill="hold"/>
                                        <p:tgtEl>
                                          <p:spTgt spid="153"/>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5" presetClass="entr" presetSubtype="0" fill="hold" nodeType="click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fade">
                                      <p:cBhvr>
                                        <p:cTn id="50" dur="2000"/>
                                        <p:tgtEl>
                                          <p:spTgt spid="151"/>
                                        </p:tgtEl>
                                      </p:cBhvr>
                                    </p:animEffect>
                                    <p:anim calcmode="lin" valueType="num">
                                      <p:cBhvr>
                                        <p:cTn id="51" dur="2000" fill="hold"/>
                                        <p:tgtEl>
                                          <p:spTgt spid="151"/>
                                        </p:tgtEl>
                                        <p:attrNameLst>
                                          <p:attrName>style.rotation</p:attrName>
                                        </p:attrNameLst>
                                      </p:cBhvr>
                                      <p:tavLst>
                                        <p:tav tm="0">
                                          <p:val>
                                            <p:fltVal val="720"/>
                                          </p:val>
                                        </p:tav>
                                        <p:tav tm="100000">
                                          <p:val>
                                            <p:fltVal val="0"/>
                                          </p:val>
                                        </p:tav>
                                      </p:tavLst>
                                    </p:anim>
                                    <p:anim calcmode="lin" valueType="num">
                                      <p:cBhvr>
                                        <p:cTn id="52" dur="2000" fill="hold"/>
                                        <p:tgtEl>
                                          <p:spTgt spid="151"/>
                                        </p:tgtEl>
                                        <p:attrNameLst>
                                          <p:attrName>ppt_h</p:attrName>
                                        </p:attrNameLst>
                                      </p:cBhvr>
                                      <p:tavLst>
                                        <p:tav tm="0">
                                          <p:val>
                                            <p:fltVal val="0"/>
                                          </p:val>
                                        </p:tav>
                                        <p:tav tm="100000">
                                          <p:val>
                                            <p:strVal val="#ppt_h"/>
                                          </p:val>
                                        </p:tav>
                                      </p:tavLst>
                                    </p:anim>
                                    <p:anim calcmode="lin" valueType="num">
                                      <p:cBhvr>
                                        <p:cTn id="53" dur="2000" fill="hold"/>
                                        <p:tgtEl>
                                          <p:spTgt spid="151"/>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158"/>
                                        </p:tgtEl>
                                        <p:attrNameLst>
                                          <p:attrName>style.visibility</p:attrName>
                                        </p:attrNameLst>
                                      </p:cBhvr>
                                      <p:to>
                                        <p:strVal val="visible"/>
                                      </p:to>
                                    </p:set>
                                    <p:animEffect transition="in" filter="fade">
                                      <p:cBhvr>
                                        <p:cTn id="58" dur="2000"/>
                                        <p:tgtEl>
                                          <p:spTgt spid="158"/>
                                        </p:tgtEl>
                                      </p:cBhvr>
                                    </p:animEffect>
                                    <p:anim calcmode="lin" valueType="num">
                                      <p:cBhvr>
                                        <p:cTn id="59" dur="2000" fill="hold"/>
                                        <p:tgtEl>
                                          <p:spTgt spid="158"/>
                                        </p:tgtEl>
                                        <p:attrNameLst>
                                          <p:attrName>style.rotation</p:attrName>
                                        </p:attrNameLst>
                                      </p:cBhvr>
                                      <p:tavLst>
                                        <p:tav tm="0">
                                          <p:val>
                                            <p:fltVal val="720"/>
                                          </p:val>
                                        </p:tav>
                                        <p:tav tm="100000">
                                          <p:val>
                                            <p:fltVal val="0"/>
                                          </p:val>
                                        </p:tav>
                                      </p:tavLst>
                                    </p:anim>
                                    <p:anim calcmode="lin" valueType="num">
                                      <p:cBhvr>
                                        <p:cTn id="60" dur="2000" fill="hold"/>
                                        <p:tgtEl>
                                          <p:spTgt spid="158"/>
                                        </p:tgtEl>
                                        <p:attrNameLst>
                                          <p:attrName>ppt_h</p:attrName>
                                        </p:attrNameLst>
                                      </p:cBhvr>
                                      <p:tavLst>
                                        <p:tav tm="0">
                                          <p:val>
                                            <p:fltVal val="0"/>
                                          </p:val>
                                        </p:tav>
                                        <p:tav tm="100000">
                                          <p:val>
                                            <p:strVal val="#ppt_h"/>
                                          </p:val>
                                        </p:tav>
                                      </p:tavLst>
                                    </p:anim>
                                    <p:anim calcmode="lin" valueType="num">
                                      <p:cBhvr>
                                        <p:cTn id="61" dur="2000" fill="hold"/>
                                        <p:tgtEl>
                                          <p:spTgt spid="158"/>
                                        </p:tgtEl>
                                        <p:attrNameLst>
                                          <p:attrName>ppt_w</p:attrName>
                                        </p:attrNameLst>
                                      </p:cBhvr>
                                      <p:tavLst>
                                        <p:tav tm="0">
                                          <p:val>
                                            <p:fltVal val="0"/>
                                          </p:val>
                                        </p:tav>
                                        <p:tav tm="100000">
                                          <p:val>
                                            <p:strVal val="#ppt_w"/>
                                          </p:val>
                                        </p:tav>
                                      </p:tavLst>
                                    </p:anim>
                                  </p:childTnLst>
                                </p:cTn>
                              </p:par>
                              <p:par>
                                <p:cTn id="62" presetID="35" presetClass="entr" presetSubtype="0"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Effect transition="in" filter="fade">
                                      <p:cBhvr>
                                        <p:cTn id="64" dur="2000"/>
                                        <p:tgtEl>
                                          <p:spTgt spid="154"/>
                                        </p:tgtEl>
                                      </p:cBhvr>
                                    </p:animEffect>
                                    <p:anim calcmode="lin" valueType="num">
                                      <p:cBhvr>
                                        <p:cTn id="65" dur="2000" fill="hold"/>
                                        <p:tgtEl>
                                          <p:spTgt spid="154"/>
                                        </p:tgtEl>
                                        <p:attrNameLst>
                                          <p:attrName>style.rotation</p:attrName>
                                        </p:attrNameLst>
                                      </p:cBhvr>
                                      <p:tavLst>
                                        <p:tav tm="0">
                                          <p:val>
                                            <p:fltVal val="720"/>
                                          </p:val>
                                        </p:tav>
                                        <p:tav tm="100000">
                                          <p:val>
                                            <p:fltVal val="0"/>
                                          </p:val>
                                        </p:tav>
                                      </p:tavLst>
                                    </p:anim>
                                    <p:anim calcmode="lin" valueType="num">
                                      <p:cBhvr>
                                        <p:cTn id="66" dur="2000" fill="hold"/>
                                        <p:tgtEl>
                                          <p:spTgt spid="154"/>
                                        </p:tgtEl>
                                        <p:attrNameLst>
                                          <p:attrName>ppt_h</p:attrName>
                                        </p:attrNameLst>
                                      </p:cBhvr>
                                      <p:tavLst>
                                        <p:tav tm="0">
                                          <p:val>
                                            <p:fltVal val="0"/>
                                          </p:val>
                                        </p:tav>
                                        <p:tav tm="100000">
                                          <p:val>
                                            <p:strVal val="#ppt_h"/>
                                          </p:val>
                                        </p:tav>
                                      </p:tavLst>
                                    </p:anim>
                                    <p:anim calcmode="lin" valueType="num">
                                      <p:cBhvr>
                                        <p:cTn id="67" dur="2000" fill="hold"/>
                                        <p:tgtEl>
                                          <p:spTgt spid="154"/>
                                        </p:tgtEl>
                                        <p:attrNameLst>
                                          <p:attrName>ppt_w</p:attrName>
                                        </p:attrNameLst>
                                      </p:cBhvr>
                                      <p:tavLst>
                                        <p:tav tm="0">
                                          <p:val>
                                            <p:fltVal val="0"/>
                                          </p:val>
                                        </p:tav>
                                        <p:tav tm="100000">
                                          <p:val>
                                            <p:strVal val="#ppt_w"/>
                                          </p:val>
                                        </p:tav>
                                      </p:tavLst>
                                    </p:anim>
                                  </p:childTnLst>
                                </p:cTn>
                              </p:par>
                            </p:childTnLst>
                          </p:cTn>
                        </p:par>
                      </p:childTnLst>
                    </p:cTn>
                  </p:par>
                  <p:par>
                    <p:cTn id="68" fill="hold">
                      <p:stCondLst>
                        <p:cond delay="indefinite"/>
                      </p:stCondLst>
                      <p:childTnLst>
                        <p:par>
                          <p:cTn id="69" fill="hold">
                            <p:stCondLst>
                              <p:cond delay="0"/>
                            </p:stCondLst>
                            <p:childTnLst>
                              <p:par>
                                <p:cTn id="70" presetID="35" presetClass="entr" presetSubtype="0" fill="hold" nodeType="clickEffect">
                                  <p:stCondLst>
                                    <p:cond delay="0"/>
                                  </p:stCondLst>
                                  <p:childTnLst>
                                    <p:set>
                                      <p:cBhvr>
                                        <p:cTn id="71" dur="1" fill="hold">
                                          <p:stCondLst>
                                            <p:cond delay="0"/>
                                          </p:stCondLst>
                                        </p:cTn>
                                        <p:tgtEl>
                                          <p:spTgt spid="162"/>
                                        </p:tgtEl>
                                        <p:attrNameLst>
                                          <p:attrName>style.visibility</p:attrName>
                                        </p:attrNameLst>
                                      </p:cBhvr>
                                      <p:to>
                                        <p:strVal val="visible"/>
                                      </p:to>
                                    </p:set>
                                    <p:animEffect transition="in" filter="fade">
                                      <p:cBhvr>
                                        <p:cTn id="72" dur="2000"/>
                                        <p:tgtEl>
                                          <p:spTgt spid="162"/>
                                        </p:tgtEl>
                                      </p:cBhvr>
                                    </p:animEffect>
                                    <p:anim calcmode="lin" valueType="num">
                                      <p:cBhvr>
                                        <p:cTn id="73" dur="2000" fill="hold"/>
                                        <p:tgtEl>
                                          <p:spTgt spid="162"/>
                                        </p:tgtEl>
                                        <p:attrNameLst>
                                          <p:attrName>style.rotation</p:attrName>
                                        </p:attrNameLst>
                                      </p:cBhvr>
                                      <p:tavLst>
                                        <p:tav tm="0">
                                          <p:val>
                                            <p:fltVal val="720"/>
                                          </p:val>
                                        </p:tav>
                                        <p:tav tm="100000">
                                          <p:val>
                                            <p:fltVal val="0"/>
                                          </p:val>
                                        </p:tav>
                                      </p:tavLst>
                                    </p:anim>
                                    <p:anim calcmode="lin" valueType="num">
                                      <p:cBhvr>
                                        <p:cTn id="74" dur="2000" fill="hold"/>
                                        <p:tgtEl>
                                          <p:spTgt spid="162"/>
                                        </p:tgtEl>
                                        <p:attrNameLst>
                                          <p:attrName>ppt_h</p:attrName>
                                        </p:attrNameLst>
                                      </p:cBhvr>
                                      <p:tavLst>
                                        <p:tav tm="0">
                                          <p:val>
                                            <p:fltVal val="0"/>
                                          </p:val>
                                        </p:tav>
                                        <p:tav tm="100000">
                                          <p:val>
                                            <p:strVal val="#ppt_h"/>
                                          </p:val>
                                        </p:tav>
                                      </p:tavLst>
                                    </p:anim>
                                    <p:anim calcmode="lin" valueType="num">
                                      <p:cBhvr>
                                        <p:cTn id="75" dur="2000" fill="hold"/>
                                        <p:tgtEl>
                                          <p:spTgt spid="162"/>
                                        </p:tgtEl>
                                        <p:attrNameLst>
                                          <p:attrName>ppt_w</p:attrName>
                                        </p:attrNameLst>
                                      </p:cBhvr>
                                      <p:tavLst>
                                        <p:tav tm="0">
                                          <p:val>
                                            <p:fltVal val="0"/>
                                          </p:val>
                                        </p:tav>
                                        <p:tav tm="100000">
                                          <p:val>
                                            <p:strVal val="#ppt_w"/>
                                          </p:val>
                                        </p:tav>
                                      </p:tavLst>
                                    </p:anim>
                                  </p:childTnLst>
                                </p:cTn>
                              </p:par>
                              <p:par>
                                <p:cTn id="76" presetID="35" presetClass="entr" presetSubtype="0" fill="hold" nodeType="withEffect">
                                  <p:stCondLst>
                                    <p:cond delay="0"/>
                                  </p:stCondLst>
                                  <p:childTnLst>
                                    <p:set>
                                      <p:cBhvr>
                                        <p:cTn id="77" dur="1" fill="hold">
                                          <p:stCondLst>
                                            <p:cond delay="0"/>
                                          </p:stCondLst>
                                        </p:cTn>
                                        <p:tgtEl>
                                          <p:spTgt spid="171"/>
                                        </p:tgtEl>
                                        <p:attrNameLst>
                                          <p:attrName>style.visibility</p:attrName>
                                        </p:attrNameLst>
                                      </p:cBhvr>
                                      <p:to>
                                        <p:strVal val="visible"/>
                                      </p:to>
                                    </p:set>
                                    <p:animEffect transition="in" filter="fade">
                                      <p:cBhvr>
                                        <p:cTn id="78" dur="2000"/>
                                        <p:tgtEl>
                                          <p:spTgt spid="171"/>
                                        </p:tgtEl>
                                      </p:cBhvr>
                                    </p:animEffect>
                                    <p:anim calcmode="lin" valueType="num">
                                      <p:cBhvr>
                                        <p:cTn id="79" dur="2000" fill="hold"/>
                                        <p:tgtEl>
                                          <p:spTgt spid="171"/>
                                        </p:tgtEl>
                                        <p:attrNameLst>
                                          <p:attrName>style.rotation</p:attrName>
                                        </p:attrNameLst>
                                      </p:cBhvr>
                                      <p:tavLst>
                                        <p:tav tm="0">
                                          <p:val>
                                            <p:fltVal val="720"/>
                                          </p:val>
                                        </p:tav>
                                        <p:tav tm="100000">
                                          <p:val>
                                            <p:fltVal val="0"/>
                                          </p:val>
                                        </p:tav>
                                      </p:tavLst>
                                    </p:anim>
                                    <p:anim calcmode="lin" valueType="num">
                                      <p:cBhvr>
                                        <p:cTn id="80" dur="2000" fill="hold"/>
                                        <p:tgtEl>
                                          <p:spTgt spid="171"/>
                                        </p:tgtEl>
                                        <p:attrNameLst>
                                          <p:attrName>ppt_h</p:attrName>
                                        </p:attrNameLst>
                                      </p:cBhvr>
                                      <p:tavLst>
                                        <p:tav tm="0">
                                          <p:val>
                                            <p:fltVal val="0"/>
                                          </p:val>
                                        </p:tav>
                                        <p:tav tm="100000">
                                          <p:val>
                                            <p:strVal val="#ppt_h"/>
                                          </p:val>
                                        </p:tav>
                                      </p:tavLst>
                                    </p:anim>
                                    <p:anim calcmode="lin" valueType="num">
                                      <p:cBhvr>
                                        <p:cTn id="81" dur="2000" fill="hold"/>
                                        <p:tgtEl>
                                          <p:spTgt spid="171"/>
                                        </p:tgtEl>
                                        <p:attrNameLst>
                                          <p:attrName>ppt_w</p:attrName>
                                        </p:attrNameLst>
                                      </p:cBhvr>
                                      <p:tavLst>
                                        <p:tav tm="0">
                                          <p:val>
                                            <p:fltVal val="0"/>
                                          </p:val>
                                        </p:tav>
                                        <p:tav tm="100000">
                                          <p:val>
                                            <p:strVal val="#ppt_w"/>
                                          </p:val>
                                        </p:tav>
                                      </p:tavLst>
                                    </p:anim>
                                  </p:childTnLst>
                                </p:cTn>
                              </p:par>
                            </p:childTnLst>
                          </p:cTn>
                        </p:par>
                      </p:childTnLst>
                    </p:cTn>
                  </p:par>
                  <p:par>
                    <p:cTn id="82" fill="hold">
                      <p:stCondLst>
                        <p:cond delay="indefinite"/>
                      </p:stCondLst>
                      <p:childTnLst>
                        <p:par>
                          <p:cTn id="83" fill="hold">
                            <p:stCondLst>
                              <p:cond delay="0"/>
                            </p:stCondLst>
                            <p:childTnLst>
                              <p:par>
                                <p:cTn id="84" presetID="35" presetClass="entr" presetSubtype="0" fill="hold" nodeType="clickEffect">
                                  <p:stCondLst>
                                    <p:cond delay="0"/>
                                  </p:stCondLst>
                                  <p:childTnLst>
                                    <p:set>
                                      <p:cBhvr>
                                        <p:cTn id="85" dur="1" fill="hold">
                                          <p:stCondLst>
                                            <p:cond delay="0"/>
                                          </p:stCondLst>
                                        </p:cTn>
                                        <p:tgtEl>
                                          <p:spTgt spid="165"/>
                                        </p:tgtEl>
                                        <p:attrNameLst>
                                          <p:attrName>style.visibility</p:attrName>
                                        </p:attrNameLst>
                                      </p:cBhvr>
                                      <p:to>
                                        <p:strVal val="visible"/>
                                      </p:to>
                                    </p:set>
                                    <p:animEffect transition="in" filter="fade">
                                      <p:cBhvr>
                                        <p:cTn id="86" dur="2000"/>
                                        <p:tgtEl>
                                          <p:spTgt spid="165"/>
                                        </p:tgtEl>
                                      </p:cBhvr>
                                    </p:animEffect>
                                    <p:anim calcmode="lin" valueType="num">
                                      <p:cBhvr>
                                        <p:cTn id="87" dur="2000" fill="hold"/>
                                        <p:tgtEl>
                                          <p:spTgt spid="165"/>
                                        </p:tgtEl>
                                        <p:attrNameLst>
                                          <p:attrName>style.rotation</p:attrName>
                                        </p:attrNameLst>
                                      </p:cBhvr>
                                      <p:tavLst>
                                        <p:tav tm="0">
                                          <p:val>
                                            <p:fltVal val="720"/>
                                          </p:val>
                                        </p:tav>
                                        <p:tav tm="100000">
                                          <p:val>
                                            <p:fltVal val="0"/>
                                          </p:val>
                                        </p:tav>
                                      </p:tavLst>
                                    </p:anim>
                                    <p:anim calcmode="lin" valueType="num">
                                      <p:cBhvr>
                                        <p:cTn id="88" dur="2000" fill="hold"/>
                                        <p:tgtEl>
                                          <p:spTgt spid="165"/>
                                        </p:tgtEl>
                                        <p:attrNameLst>
                                          <p:attrName>ppt_h</p:attrName>
                                        </p:attrNameLst>
                                      </p:cBhvr>
                                      <p:tavLst>
                                        <p:tav tm="0">
                                          <p:val>
                                            <p:fltVal val="0"/>
                                          </p:val>
                                        </p:tav>
                                        <p:tav tm="100000">
                                          <p:val>
                                            <p:strVal val="#ppt_h"/>
                                          </p:val>
                                        </p:tav>
                                      </p:tavLst>
                                    </p:anim>
                                    <p:anim calcmode="lin" valueType="num">
                                      <p:cBhvr>
                                        <p:cTn id="89" dur="2000" fill="hold"/>
                                        <p:tgtEl>
                                          <p:spTgt spid="165"/>
                                        </p:tgtEl>
                                        <p:attrNameLst>
                                          <p:attrName>ppt_w</p:attrName>
                                        </p:attrNameLst>
                                      </p:cBhvr>
                                      <p:tavLst>
                                        <p:tav tm="0">
                                          <p:val>
                                            <p:fltVal val="0"/>
                                          </p:val>
                                        </p:tav>
                                        <p:tav tm="100000">
                                          <p:val>
                                            <p:strVal val="#ppt_w"/>
                                          </p:val>
                                        </p:tav>
                                      </p:tavLst>
                                    </p:anim>
                                  </p:childTnLst>
                                </p:cTn>
                              </p:par>
                              <p:par>
                                <p:cTn id="90" presetID="35" presetClass="entr" presetSubtype="0" fill="hold" nodeType="withEffect">
                                  <p:stCondLst>
                                    <p:cond delay="0"/>
                                  </p:stCondLst>
                                  <p:childTnLst>
                                    <p:set>
                                      <p:cBhvr>
                                        <p:cTn id="91" dur="1" fill="hold">
                                          <p:stCondLst>
                                            <p:cond delay="0"/>
                                          </p:stCondLst>
                                        </p:cTn>
                                        <p:tgtEl>
                                          <p:spTgt spid="152"/>
                                        </p:tgtEl>
                                        <p:attrNameLst>
                                          <p:attrName>style.visibility</p:attrName>
                                        </p:attrNameLst>
                                      </p:cBhvr>
                                      <p:to>
                                        <p:strVal val="visible"/>
                                      </p:to>
                                    </p:set>
                                    <p:animEffect transition="in" filter="fade">
                                      <p:cBhvr>
                                        <p:cTn id="92" dur="2000"/>
                                        <p:tgtEl>
                                          <p:spTgt spid="152"/>
                                        </p:tgtEl>
                                      </p:cBhvr>
                                    </p:animEffect>
                                    <p:anim calcmode="lin" valueType="num">
                                      <p:cBhvr>
                                        <p:cTn id="93" dur="2000" fill="hold"/>
                                        <p:tgtEl>
                                          <p:spTgt spid="152"/>
                                        </p:tgtEl>
                                        <p:attrNameLst>
                                          <p:attrName>style.rotation</p:attrName>
                                        </p:attrNameLst>
                                      </p:cBhvr>
                                      <p:tavLst>
                                        <p:tav tm="0">
                                          <p:val>
                                            <p:fltVal val="720"/>
                                          </p:val>
                                        </p:tav>
                                        <p:tav tm="100000">
                                          <p:val>
                                            <p:fltVal val="0"/>
                                          </p:val>
                                        </p:tav>
                                      </p:tavLst>
                                    </p:anim>
                                    <p:anim calcmode="lin" valueType="num">
                                      <p:cBhvr>
                                        <p:cTn id="94" dur="2000" fill="hold"/>
                                        <p:tgtEl>
                                          <p:spTgt spid="152"/>
                                        </p:tgtEl>
                                        <p:attrNameLst>
                                          <p:attrName>ppt_h</p:attrName>
                                        </p:attrNameLst>
                                      </p:cBhvr>
                                      <p:tavLst>
                                        <p:tav tm="0">
                                          <p:val>
                                            <p:fltVal val="0"/>
                                          </p:val>
                                        </p:tav>
                                        <p:tav tm="100000">
                                          <p:val>
                                            <p:strVal val="#ppt_h"/>
                                          </p:val>
                                        </p:tav>
                                      </p:tavLst>
                                    </p:anim>
                                    <p:anim calcmode="lin" valueType="num">
                                      <p:cBhvr>
                                        <p:cTn id="95" dur="2000" fill="hold"/>
                                        <p:tgtEl>
                                          <p:spTgt spid="152"/>
                                        </p:tgtEl>
                                        <p:attrNameLst>
                                          <p:attrName>ppt_w</p:attrName>
                                        </p:attrNameLst>
                                      </p:cBhvr>
                                      <p:tavLst>
                                        <p:tav tm="0">
                                          <p:val>
                                            <p:fltVal val="0"/>
                                          </p:val>
                                        </p:tav>
                                        <p:tav tm="100000">
                                          <p:val>
                                            <p:strVal val="#ppt_w"/>
                                          </p:val>
                                        </p:tav>
                                      </p:tavLst>
                                    </p:anim>
                                  </p:childTnLst>
                                </p:cTn>
                              </p:par>
                            </p:childTnLst>
                          </p:cTn>
                        </p:par>
                      </p:childTnLst>
                    </p:cTn>
                  </p:par>
                  <p:par>
                    <p:cTn id="96" fill="hold">
                      <p:stCondLst>
                        <p:cond delay="indefinite"/>
                      </p:stCondLst>
                      <p:childTnLst>
                        <p:par>
                          <p:cTn id="97" fill="hold">
                            <p:stCondLst>
                              <p:cond delay="0"/>
                            </p:stCondLst>
                            <p:childTnLst>
                              <p:par>
                                <p:cTn id="98" presetID="45" presetClass="entr" presetSubtype="0" fill="hold" grpId="0" nodeType="click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fade">
                                      <p:cBhvr>
                                        <p:cTn id="100" dur="2000"/>
                                        <p:tgtEl>
                                          <p:spTgt spid="57"/>
                                        </p:tgtEl>
                                      </p:cBhvr>
                                    </p:animEffect>
                                    <p:anim calcmode="lin" valueType="num">
                                      <p:cBhvr>
                                        <p:cTn id="101" dur="2000" fill="hold"/>
                                        <p:tgtEl>
                                          <p:spTgt spid="57"/>
                                        </p:tgtEl>
                                        <p:attrNameLst>
                                          <p:attrName>ppt_w</p:attrName>
                                        </p:attrNameLst>
                                      </p:cBhvr>
                                      <p:tavLst>
                                        <p:tav tm="0" fmla="#ppt_w*sin(2.5*pi*$)">
                                          <p:val>
                                            <p:fltVal val="0"/>
                                          </p:val>
                                        </p:tav>
                                        <p:tav tm="100000">
                                          <p:val>
                                            <p:fltVal val="1"/>
                                          </p:val>
                                        </p:tav>
                                      </p:tavLst>
                                    </p:anim>
                                    <p:anim calcmode="lin" valueType="num">
                                      <p:cBhvr>
                                        <p:cTn id="102" dur="20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45" presetClass="entr" presetSubtype="0"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2000"/>
                                        <p:tgtEl>
                                          <p:spTgt spid="10"/>
                                        </p:tgtEl>
                                      </p:cBhvr>
                                    </p:animEffect>
                                    <p:anim calcmode="lin" valueType="num">
                                      <p:cBhvr>
                                        <p:cTn id="108" dur="2000" fill="hold"/>
                                        <p:tgtEl>
                                          <p:spTgt spid="10"/>
                                        </p:tgtEl>
                                        <p:attrNameLst>
                                          <p:attrName>ppt_w</p:attrName>
                                        </p:attrNameLst>
                                      </p:cBhvr>
                                      <p:tavLst>
                                        <p:tav tm="0" fmla="#ppt_w*sin(2.5*pi*$)">
                                          <p:val>
                                            <p:fltVal val="0"/>
                                          </p:val>
                                        </p:tav>
                                        <p:tav tm="100000">
                                          <p:val>
                                            <p:fltVal val="1"/>
                                          </p:val>
                                        </p:tav>
                                      </p:tavLst>
                                    </p:anim>
                                    <p:anim calcmode="lin" valueType="num">
                                      <p:cBhvr>
                                        <p:cTn id="10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45" presetClass="entr" presetSubtype="0" fill="hold" grpId="0" nodeType="click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fade">
                                      <p:cBhvr>
                                        <p:cTn id="114" dur="2000"/>
                                        <p:tgtEl>
                                          <p:spTgt spid="56"/>
                                        </p:tgtEl>
                                      </p:cBhvr>
                                    </p:animEffect>
                                    <p:anim calcmode="lin" valueType="num">
                                      <p:cBhvr>
                                        <p:cTn id="115" dur="2000" fill="hold"/>
                                        <p:tgtEl>
                                          <p:spTgt spid="56"/>
                                        </p:tgtEl>
                                        <p:attrNameLst>
                                          <p:attrName>ppt_w</p:attrName>
                                        </p:attrNameLst>
                                      </p:cBhvr>
                                      <p:tavLst>
                                        <p:tav tm="0" fmla="#ppt_w*sin(2.5*pi*$)">
                                          <p:val>
                                            <p:fltVal val="0"/>
                                          </p:val>
                                        </p:tav>
                                        <p:tav tm="100000">
                                          <p:val>
                                            <p:fltVal val="1"/>
                                          </p:val>
                                        </p:tav>
                                      </p:tavLst>
                                    </p:anim>
                                    <p:anim calcmode="lin" valueType="num">
                                      <p:cBhvr>
                                        <p:cTn id="116" dur="2000" fill="hold"/>
                                        <p:tgtEl>
                                          <p:spTgt spid="56"/>
                                        </p:tgtEl>
                                        <p:attrNameLst>
                                          <p:attrName>ppt_h</p:attrName>
                                        </p:attrNameLst>
                                      </p:cBhvr>
                                      <p:tavLst>
                                        <p:tav tm="0">
                                          <p:val>
                                            <p:strVal val="#ppt_h"/>
                                          </p:val>
                                        </p:tav>
                                        <p:tav tm="100000">
                                          <p:val>
                                            <p:strVal val="#ppt_h"/>
                                          </p:val>
                                        </p:tav>
                                      </p:tavLst>
                                    </p:anim>
                                  </p:childTnLst>
                                </p:cTn>
                              </p:par>
                            </p:childTnLst>
                          </p:cTn>
                        </p:par>
                        <p:par>
                          <p:cTn id="117" fill="hold">
                            <p:stCondLst>
                              <p:cond delay="2000"/>
                            </p:stCondLst>
                            <p:childTnLst>
                              <p:par>
                                <p:cTn id="118" presetID="10" presetClass="entr" presetSubtype="0" fill="hold" grpId="0" nodeType="after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2000"/>
                                        <p:tgtEl>
                                          <p:spTgt spid="5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fade">
                                      <p:cBhvr>
                                        <p:cTn id="123"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 grpId="0"/>
      <p:bldP spid="10" grpId="0"/>
      <p:bldP spid="11" grpId="0"/>
      <p:bldP spid="50" grpId="0" animBg="1"/>
      <p:bldP spid="56" grpId="0"/>
      <p:bldP spid="5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56" name="Oval 80"/>
          <p:cNvSpPr>
            <a:spLocks noChangeArrowheads="1"/>
          </p:cNvSpPr>
          <p:nvPr/>
        </p:nvSpPr>
        <p:spPr bwMode="auto">
          <a:xfrm>
            <a:off x="1085850" y="2732088"/>
            <a:ext cx="1368425" cy="1901825"/>
          </a:xfrm>
          <a:prstGeom prst="ellipse">
            <a:avLst/>
          </a:prstGeom>
          <a:solidFill>
            <a:schemeClr val="accent1"/>
          </a:solidFill>
          <a:ln w="15875" algn="ctr">
            <a:solidFill>
              <a:schemeClr val="tx1"/>
            </a:solidFill>
            <a:round/>
            <a:headEnd/>
            <a:tailEnd/>
          </a:ln>
        </p:spPr>
        <p:txBody>
          <a:bodyPr anchor="ctr">
            <a:spAutoFit/>
          </a:bodyPr>
          <a:lstStyle/>
          <a:p>
            <a:endParaRPr lang="en-US">
              <a:solidFill>
                <a:srgbClr val="000000"/>
              </a:solidFill>
            </a:endParaRPr>
          </a:p>
        </p:txBody>
      </p:sp>
      <p:sp>
        <p:nvSpPr>
          <p:cNvPr id="34820" name="Text Box 10"/>
          <p:cNvSpPr txBox="1">
            <a:spLocks noChangeArrowheads="1"/>
          </p:cNvSpPr>
          <p:nvPr/>
        </p:nvSpPr>
        <p:spPr bwMode="auto">
          <a:xfrm>
            <a:off x="1563688" y="2943225"/>
            <a:ext cx="889000" cy="55880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34821" name="Text Box 11"/>
          <p:cNvSpPr txBox="1">
            <a:spLocks noChangeArrowheads="1"/>
          </p:cNvSpPr>
          <p:nvPr/>
        </p:nvSpPr>
        <p:spPr bwMode="auto">
          <a:xfrm>
            <a:off x="1549400" y="3627438"/>
            <a:ext cx="889000" cy="55880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34822" name="Text Box 12"/>
          <p:cNvSpPr txBox="1">
            <a:spLocks noChangeArrowheads="1"/>
          </p:cNvSpPr>
          <p:nvPr/>
        </p:nvSpPr>
        <p:spPr bwMode="auto">
          <a:xfrm>
            <a:off x="960438" y="4633913"/>
            <a:ext cx="887412" cy="558800"/>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grpSp>
        <p:nvGrpSpPr>
          <p:cNvPr id="34823" name="Group 13"/>
          <p:cNvGrpSpPr>
            <a:grpSpLocks/>
          </p:cNvGrpSpPr>
          <p:nvPr/>
        </p:nvGrpSpPr>
        <p:grpSpPr bwMode="auto">
          <a:xfrm>
            <a:off x="2798763" y="4802188"/>
            <a:ext cx="177800" cy="558800"/>
            <a:chOff x="7200" y="2952"/>
            <a:chExt cx="180" cy="720"/>
          </a:xfrm>
        </p:grpSpPr>
        <p:sp>
          <p:nvSpPr>
            <p:cNvPr id="34900" name="Line 14"/>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901" name="Line 15"/>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902" name="Line 16"/>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903" name="Line 17"/>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4824" name="Line 18"/>
          <p:cNvSpPr>
            <a:spLocks noChangeShapeType="1"/>
          </p:cNvSpPr>
          <p:nvPr/>
        </p:nvSpPr>
        <p:spPr bwMode="auto">
          <a:xfrm>
            <a:off x="668338" y="4243388"/>
            <a:ext cx="709612"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25" name="Line 19"/>
          <p:cNvSpPr>
            <a:spLocks noChangeShapeType="1"/>
          </p:cNvSpPr>
          <p:nvPr/>
        </p:nvSpPr>
        <p:spPr bwMode="auto">
          <a:xfrm>
            <a:off x="668338" y="4243388"/>
            <a:ext cx="0" cy="55880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4826" name="Group 20"/>
          <p:cNvGrpSpPr>
            <a:grpSpLocks/>
          </p:cNvGrpSpPr>
          <p:nvPr/>
        </p:nvGrpSpPr>
        <p:grpSpPr bwMode="auto">
          <a:xfrm>
            <a:off x="1377950" y="4103688"/>
            <a:ext cx="711200" cy="139700"/>
            <a:chOff x="2700" y="3312"/>
            <a:chExt cx="720" cy="180"/>
          </a:xfrm>
        </p:grpSpPr>
        <p:sp>
          <p:nvSpPr>
            <p:cNvPr id="34896" name="Line 21"/>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97" name="Line 22"/>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98" name="Line 23"/>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99" name="Line 24"/>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4827" name="Line 25"/>
          <p:cNvSpPr>
            <a:spLocks noChangeShapeType="1"/>
          </p:cNvSpPr>
          <p:nvPr/>
        </p:nvSpPr>
        <p:spPr bwMode="auto">
          <a:xfrm>
            <a:off x="2089150" y="4243388"/>
            <a:ext cx="709613"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28" name="Line 26"/>
          <p:cNvSpPr>
            <a:spLocks noChangeShapeType="1"/>
          </p:cNvSpPr>
          <p:nvPr/>
        </p:nvSpPr>
        <p:spPr bwMode="auto">
          <a:xfrm flipV="1">
            <a:off x="668338" y="3544888"/>
            <a:ext cx="0" cy="69850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29" name="Line 27"/>
          <p:cNvSpPr>
            <a:spLocks noChangeShapeType="1"/>
          </p:cNvSpPr>
          <p:nvPr/>
        </p:nvSpPr>
        <p:spPr bwMode="auto">
          <a:xfrm flipV="1">
            <a:off x="2798763" y="3544888"/>
            <a:ext cx="0" cy="69850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30" name="Line 28"/>
          <p:cNvSpPr>
            <a:spLocks noChangeShapeType="1"/>
          </p:cNvSpPr>
          <p:nvPr/>
        </p:nvSpPr>
        <p:spPr bwMode="auto">
          <a:xfrm>
            <a:off x="668338" y="3544888"/>
            <a:ext cx="709612"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4831" name="Group 29"/>
          <p:cNvGrpSpPr>
            <a:grpSpLocks/>
          </p:cNvGrpSpPr>
          <p:nvPr/>
        </p:nvGrpSpPr>
        <p:grpSpPr bwMode="auto">
          <a:xfrm>
            <a:off x="1377950" y="3405188"/>
            <a:ext cx="711200" cy="139700"/>
            <a:chOff x="2700" y="3312"/>
            <a:chExt cx="720" cy="180"/>
          </a:xfrm>
        </p:grpSpPr>
        <p:sp>
          <p:nvSpPr>
            <p:cNvPr id="34892" name="Line 30"/>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93" name="Line 31"/>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94" name="Line 32"/>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95" name="Line 33"/>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4832" name="Line 34"/>
          <p:cNvSpPr>
            <a:spLocks noChangeShapeType="1"/>
          </p:cNvSpPr>
          <p:nvPr/>
        </p:nvSpPr>
        <p:spPr bwMode="auto">
          <a:xfrm>
            <a:off x="2089150" y="3544888"/>
            <a:ext cx="709613"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33" name="Line 35"/>
          <p:cNvSpPr>
            <a:spLocks noChangeShapeType="1"/>
          </p:cNvSpPr>
          <p:nvPr/>
        </p:nvSpPr>
        <p:spPr bwMode="auto">
          <a:xfrm>
            <a:off x="2798763" y="4243388"/>
            <a:ext cx="0" cy="55880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34" name="Line 36"/>
          <p:cNvSpPr>
            <a:spLocks noChangeShapeType="1"/>
          </p:cNvSpPr>
          <p:nvPr/>
        </p:nvSpPr>
        <p:spPr bwMode="auto">
          <a:xfrm>
            <a:off x="2798763" y="5360988"/>
            <a:ext cx="0" cy="55880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35" name="Line 37"/>
          <p:cNvSpPr>
            <a:spLocks noChangeShapeType="1"/>
          </p:cNvSpPr>
          <p:nvPr/>
        </p:nvSpPr>
        <p:spPr bwMode="auto">
          <a:xfrm>
            <a:off x="668338" y="5919788"/>
            <a:ext cx="2130425"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36" name="Line 38"/>
          <p:cNvSpPr>
            <a:spLocks noChangeShapeType="1"/>
          </p:cNvSpPr>
          <p:nvPr/>
        </p:nvSpPr>
        <p:spPr bwMode="auto">
          <a:xfrm>
            <a:off x="312738" y="4802188"/>
            <a:ext cx="709612"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37" name="Line 39"/>
          <p:cNvSpPr>
            <a:spLocks noChangeShapeType="1"/>
          </p:cNvSpPr>
          <p:nvPr/>
        </p:nvSpPr>
        <p:spPr bwMode="auto">
          <a:xfrm>
            <a:off x="490538" y="4941888"/>
            <a:ext cx="3556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38" name="Line 40"/>
          <p:cNvSpPr>
            <a:spLocks noChangeShapeType="1"/>
          </p:cNvSpPr>
          <p:nvPr/>
        </p:nvSpPr>
        <p:spPr bwMode="auto">
          <a:xfrm>
            <a:off x="668338" y="4941888"/>
            <a:ext cx="0" cy="977900"/>
          </a:xfrm>
          <a:prstGeom prst="line">
            <a:avLst/>
          </a:prstGeom>
          <a:noFill/>
          <a:ln w="22225">
            <a:solidFill>
              <a:srgbClr val="FF0000"/>
            </a:solidFill>
            <a:round/>
            <a:headEnd/>
            <a:tailEnd/>
          </a:ln>
        </p:spPr>
        <p:txBody>
          <a:bodyPr/>
          <a:lstStyle/>
          <a:p>
            <a:endParaRPr lang="en-US">
              <a:solidFill>
                <a:srgbClr val="000000"/>
              </a:solidFill>
            </a:endParaRPr>
          </a:p>
        </p:txBody>
      </p:sp>
      <p:sp>
        <p:nvSpPr>
          <p:cNvPr id="34839" name="Text Box 41"/>
          <p:cNvSpPr txBox="1">
            <a:spLocks noChangeArrowheads="1"/>
          </p:cNvSpPr>
          <p:nvPr/>
        </p:nvSpPr>
        <p:spPr bwMode="auto">
          <a:xfrm>
            <a:off x="2217738" y="4802188"/>
            <a:ext cx="887412" cy="558800"/>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3</a:t>
            </a:r>
            <a:endParaRPr lang="en-US" sz="2400">
              <a:solidFill>
                <a:srgbClr val="FF0000"/>
              </a:solidFill>
            </a:endParaRPr>
          </a:p>
        </p:txBody>
      </p:sp>
      <p:sp>
        <p:nvSpPr>
          <p:cNvPr id="34840" name="Rectangle 42"/>
          <p:cNvSpPr>
            <a:spLocks noChangeArrowheads="1"/>
          </p:cNvSpPr>
          <p:nvPr/>
        </p:nvSpPr>
        <p:spPr bwMode="auto">
          <a:xfrm>
            <a:off x="7318375" y="5237163"/>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4</a:t>
            </a:r>
            <a:endParaRPr lang="en-US">
              <a:solidFill>
                <a:srgbClr val="FF0000"/>
              </a:solidFill>
              <a:ea typeface="Times New Roman" pitchFamily="18" charset="0"/>
              <a:cs typeface="Arial" pitchFamily="34" charset="0"/>
            </a:endParaRPr>
          </a:p>
        </p:txBody>
      </p:sp>
      <p:sp>
        <p:nvSpPr>
          <p:cNvPr id="34841" name="Rectangle 43"/>
          <p:cNvSpPr>
            <a:spLocks noChangeArrowheads="1"/>
          </p:cNvSpPr>
          <p:nvPr/>
        </p:nvSpPr>
        <p:spPr bwMode="auto">
          <a:xfrm>
            <a:off x="5881688" y="5237163"/>
            <a:ext cx="1436687"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4842" name="Rectangle 44"/>
          <p:cNvSpPr>
            <a:spLocks noChangeArrowheads="1"/>
          </p:cNvSpPr>
          <p:nvPr/>
        </p:nvSpPr>
        <p:spPr bwMode="auto">
          <a:xfrm>
            <a:off x="4443413" y="5237163"/>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4843" name="Rectangle 45"/>
          <p:cNvSpPr>
            <a:spLocks noChangeArrowheads="1"/>
          </p:cNvSpPr>
          <p:nvPr/>
        </p:nvSpPr>
        <p:spPr bwMode="auto">
          <a:xfrm>
            <a:off x="3435350" y="5208588"/>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3</a:t>
            </a:r>
            <a:endParaRPr lang="en-US">
              <a:solidFill>
                <a:srgbClr val="FF0000"/>
              </a:solidFill>
              <a:ea typeface="Times New Roman" pitchFamily="18" charset="0"/>
              <a:cs typeface="Arial" pitchFamily="34" charset="0"/>
            </a:endParaRPr>
          </a:p>
        </p:txBody>
      </p:sp>
      <p:sp>
        <p:nvSpPr>
          <p:cNvPr id="34844" name="Rectangle 46"/>
          <p:cNvSpPr>
            <a:spLocks noChangeArrowheads="1"/>
          </p:cNvSpPr>
          <p:nvPr/>
        </p:nvSpPr>
        <p:spPr bwMode="auto">
          <a:xfrm>
            <a:off x="7318375" y="471963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8</a:t>
            </a:r>
            <a:endParaRPr lang="en-US">
              <a:solidFill>
                <a:srgbClr val="FF0000"/>
              </a:solidFill>
              <a:ea typeface="Times New Roman" pitchFamily="18" charset="0"/>
              <a:cs typeface="Arial" pitchFamily="34" charset="0"/>
            </a:endParaRPr>
          </a:p>
        </p:txBody>
      </p:sp>
      <p:sp>
        <p:nvSpPr>
          <p:cNvPr id="34845" name="Rectangle 47"/>
          <p:cNvSpPr>
            <a:spLocks noChangeArrowheads="1"/>
          </p:cNvSpPr>
          <p:nvPr/>
        </p:nvSpPr>
        <p:spPr bwMode="auto">
          <a:xfrm>
            <a:off x="5881688" y="4719638"/>
            <a:ext cx="1436687"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4846" name="Rectangle 48"/>
          <p:cNvSpPr>
            <a:spLocks noChangeArrowheads="1"/>
          </p:cNvSpPr>
          <p:nvPr/>
        </p:nvSpPr>
        <p:spPr bwMode="auto">
          <a:xfrm>
            <a:off x="4443413" y="4719638"/>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4847" name="Rectangle 49"/>
          <p:cNvSpPr>
            <a:spLocks noChangeArrowheads="1"/>
          </p:cNvSpPr>
          <p:nvPr/>
        </p:nvSpPr>
        <p:spPr bwMode="auto">
          <a:xfrm>
            <a:off x="3435350" y="4691063"/>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2</a:t>
            </a:r>
            <a:endParaRPr lang="en-US">
              <a:solidFill>
                <a:srgbClr val="FF0000"/>
              </a:solidFill>
              <a:ea typeface="Times New Roman" pitchFamily="18" charset="0"/>
              <a:cs typeface="Arial" pitchFamily="34" charset="0"/>
            </a:endParaRPr>
          </a:p>
        </p:txBody>
      </p:sp>
      <p:sp>
        <p:nvSpPr>
          <p:cNvPr id="34848" name="Rectangle 50"/>
          <p:cNvSpPr>
            <a:spLocks noChangeArrowheads="1"/>
          </p:cNvSpPr>
          <p:nvPr/>
        </p:nvSpPr>
        <p:spPr bwMode="auto">
          <a:xfrm>
            <a:off x="7318375" y="4202113"/>
            <a:ext cx="1438275" cy="517525"/>
          </a:xfrm>
          <a:prstGeom prst="rect">
            <a:avLst/>
          </a:prstGeom>
          <a:noFill/>
          <a:ln w="15875" algn="ctr">
            <a:noFill/>
            <a:miter lim="800000"/>
            <a:headEnd/>
            <a:tailEnd/>
          </a:ln>
        </p:spPr>
        <p:txBody>
          <a:bodyPr anchor="ctr"/>
          <a:lstStyle/>
          <a:p>
            <a:r>
              <a:rPr lang="en-US" b="1">
                <a:solidFill>
                  <a:srgbClr val="FF0000"/>
                </a:solidFill>
              </a:rPr>
              <a:t>8</a:t>
            </a:r>
          </a:p>
        </p:txBody>
      </p:sp>
      <p:sp>
        <p:nvSpPr>
          <p:cNvPr id="34849" name="Rectangle 51"/>
          <p:cNvSpPr>
            <a:spLocks noChangeArrowheads="1"/>
          </p:cNvSpPr>
          <p:nvPr/>
        </p:nvSpPr>
        <p:spPr bwMode="auto">
          <a:xfrm>
            <a:off x="5881688" y="4202113"/>
            <a:ext cx="1436687"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4850" name="Rectangle 52"/>
          <p:cNvSpPr>
            <a:spLocks noChangeArrowheads="1"/>
          </p:cNvSpPr>
          <p:nvPr/>
        </p:nvSpPr>
        <p:spPr bwMode="auto">
          <a:xfrm>
            <a:off x="4443413" y="4202113"/>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4851" name="Rectangle 53"/>
          <p:cNvSpPr>
            <a:spLocks noChangeArrowheads="1"/>
          </p:cNvSpPr>
          <p:nvPr/>
        </p:nvSpPr>
        <p:spPr bwMode="auto">
          <a:xfrm>
            <a:off x="3435350" y="4173538"/>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1</a:t>
            </a:r>
            <a:endParaRPr lang="en-US">
              <a:solidFill>
                <a:srgbClr val="FF0000"/>
              </a:solidFill>
              <a:ea typeface="Times New Roman" pitchFamily="18" charset="0"/>
              <a:cs typeface="Arial" pitchFamily="34" charset="0"/>
            </a:endParaRPr>
          </a:p>
        </p:txBody>
      </p:sp>
      <p:sp>
        <p:nvSpPr>
          <p:cNvPr id="34852" name="Rectangle 54"/>
          <p:cNvSpPr>
            <a:spLocks noChangeArrowheads="1"/>
          </p:cNvSpPr>
          <p:nvPr/>
        </p:nvSpPr>
        <p:spPr bwMode="auto">
          <a:xfrm>
            <a:off x="7318375" y="3684588"/>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4853" name="Rectangle 55"/>
          <p:cNvSpPr>
            <a:spLocks noChangeArrowheads="1"/>
          </p:cNvSpPr>
          <p:nvPr/>
        </p:nvSpPr>
        <p:spPr bwMode="auto">
          <a:xfrm>
            <a:off x="5881688" y="3684588"/>
            <a:ext cx="1436687"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4854" name="Rectangle 56"/>
          <p:cNvSpPr>
            <a:spLocks noChangeArrowheads="1"/>
          </p:cNvSpPr>
          <p:nvPr/>
        </p:nvSpPr>
        <p:spPr bwMode="auto">
          <a:xfrm>
            <a:off x="4443413" y="368458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24</a:t>
            </a:r>
            <a:endParaRPr lang="en-US">
              <a:solidFill>
                <a:srgbClr val="FF0000"/>
              </a:solidFill>
              <a:ea typeface="Times New Roman" pitchFamily="18" charset="0"/>
              <a:cs typeface="Arial" pitchFamily="34" charset="0"/>
            </a:endParaRPr>
          </a:p>
        </p:txBody>
      </p:sp>
      <p:sp>
        <p:nvSpPr>
          <p:cNvPr id="34855" name="Rectangle 57"/>
          <p:cNvSpPr>
            <a:spLocks noChangeArrowheads="1"/>
          </p:cNvSpPr>
          <p:nvPr/>
        </p:nvSpPr>
        <p:spPr bwMode="auto">
          <a:xfrm>
            <a:off x="3435350" y="3684588"/>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Batt.</a:t>
            </a:r>
            <a:endParaRPr lang="en-US">
              <a:solidFill>
                <a:srgbClr val="FF0000"/>
              </a:solidFill>
              <a:ea typeface="Times New Roman" pitchFamily="18" charset="0"/>
              <a:cs typeface="Arial" pitchFamily="34" charset="0"/>
            </a:endParaRPr>
          </a:p>
        </p:txBody>
      </p:sp>
      <p:sp>
        <p:nvSpPr>
          <p:cNvPr id="34856" name="Rectangle 58"/>
          <p:cNvSpPr>
            <a:spLocks noChangeArrowheads="1"/>
          </p:cNvSpPr>
          <p:nvPr/>
        </p:nvSpPr>
        <p:spPr bwMode="auto">
          <a:xfrm>
            <a:off x="7318375" y="3167063"/>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 (</a:t>
            </a:r>
            <a:r>
              <a:rPr lang="en-US" b="1">
                <a:solidFill>
                  <a:srgbClr val="FF0000"/>
                </a:solidFill>
                <a:latin typeface="Symbol" pitchFamily="18" charset="2"/>
                <a:ea typeface="Times New Roman" pitchFamily="18" charset="0"/>
                <a:cs typeface="Arial" pitchFamily="34" charset="0"/>
              </a:rPr>
              <a:t>W</a:t>
            </a:r>
            <a:r>
              <a:rPr lang="en-US" b="1">
                <a:solidFill>
                  <a:srgbClr val="FF0000"/>
                </a:solidFill>
                <a:ea typeface="Times New Roman" pitchFamily="18" charset="0"/>
                <a:cs typeface="Arial" pitchFamily="34" charset="0"/>
              </a:rPr>
              <a:t>)</a:t>
            </a:r>
            <a:endParaRPr lang="en-US">
              <a:solidFill>
                <a:srgbClr val="FF0000"/>
              </a:solidFill>
              <a:ea typeface="Times New Roman" pitchFamily="18" charset="0"/>
              <a:cs typeface="Arial" pitchFamily="34" charset="0"/>
            </a:endParaRPr>
          </a:p>
        </p:txBody>
      </p:sp>
      <p:sp>
        <p:nvSpPr>
          <p:cNvPr id="34857" name="Rectangle 59"/>
          <p:cNvSpPr>
            <a:spLocks noChangeArrowheads="1"/>
          </p:cNvSpPr>
          <p:nvPr/>
        </p:nvSpPr>
        <p:spPr bwMode="auto">
          <a:xfrm>
            <a:off x="5881688" y="3167063"/>
            <a:ext cx="1436687" cy="517525"/>
          </a:xfrm>
          <a:prstGeom prst="rect">
            <a:avLst/>
          </a:prstGeom>
          <a:noFill/>
          <a:ln w="15875" algn="ctr">
            <a:noFill/>
            <a:miter lim="800000"/>
            <a:headEnd/>
            <a:tailEnd/>
          </a:ln>
        </p:spPr>
        <p:txBody>
          <a:bodyPr anchor="ctr"/>
          <a:lstStyle/>
          <a:p>
            <a:r>
              <a:rPr lang="en-US" b="1" dirty="0">
                <a:solidFill>
                  <a:srgbClr val="FF0000"/>
                </a:solidFill>
                <a:latin typeface="Times New Roman" pitchFamily="18" charset="0"/>
                <a:cs typeface="Times New Roman" pitchFamily="18" charset="0"/>
              </a:rPr>
              <a:t>I </a:t>
            </a:r>
            <a:r>
              <a:rPr lang="en-US" b="1" dirty="0">
                <a:solidFill>
                  <a:srgbClr val="FF0000"/>
                </a:solidFill>
                <a:latin typeface="Arial"/>
                <a:cs typeface="Times New Roman" pitchFamily="18" charset="0"/>
              </a:rPr>
              <a:t>(A)</a:t>
            </a:r>
            <a:endParaRPr lang="en-US" dirty="0">
              <a:solidFill>
                <a:srgbClr val="FF0000"/>
              </a:solidFill>
              <a:latin typeface="Arial"/>
            </a:endParaRPr>
          </a:p>
        </p:txBody>
      </p:sp>
      <p:sp>
        <p:nvSpPr>
          <p:cNvPr id="34858" name="Rectangle 60"/>
          <p:cNvSpPr>
            <a:spLocks noChangeArrowheads="1"/>
          </p:cNvSpPr>
          <p:nvPr/>
        </p:nvSpPr>
        <p:spPr bwMode="auto">
          <a:xfrm>
            <a:off x="4443413" y="3167063"/>
            <a:ext cx="14382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pitchFamily="34" charset="0"/>
              </a:rPr>
              <a:t>D</a:t>
            </a:r>
            <a:r>
              <a:rPr lang="en-US" b="1">
                <a:solidFill>
                  <a:srgbClr val="FF0000"/>
                </a:solidFill>
                <a:ea typeface="Times New Roman" pitchFamily="18" charset="0"/>
                <a:cs typeface="Arial" pitchFamily="34" charset="0"/>
              </a:rPr>
              <a:t>V (V)</a:t>
            </a:r>
            <a:endParaRPr lang="en-US">
              <a:solidFill>
                <a:srgbClr val="FF0000"/>
              </a:solidFill>
              <a:ea typeface="Times New Roman" pitchFamily="18" charset="0"/>
              <a:cs typeface="Arial" pitchFamily="34" charset="0"/>
            </a:endParaRPr>
          </a:p>
        </p:txBody>
      </p:sp>
      <p:sp>
        <p:nvSpPr>
          <p:cNvPr id="34859" name="Line 61"/>
          <p:cNvSpPr>
            <a:spLocks noChangeShapeType="1"/>
          </p:cNvSpPr>
          <p:nvPr/>
        </p:nvSpPr>
        <p:spPr bwMode="auto">
          <a:xfrm>
            <a:off x="3435350" y="5754688"/>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4860" name="Line 62"/>
          <p:cNvSpPr>
            <a:spLocks noChangeShapeType="1"/>
          </p:cNvSpPr>
          <p:nvPr/>
        </p:nvSpPr>
        <p:spPr bwMode="auto">
          <a:xfrm>
            <a:off x="8756650" y="3167063"/>
            <a:ext cx="0" cy="2587625"/>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4861" name="Line 63"/>
          <p:cNvSpPr>
            <a:spLocks noChangeShapeType="1"/>
          </p:cNvSpPr>
          <p:nvPr/>
        </p:nvSpPr>
        <p:spPr bwMode="auto">
          <a:xfrm>
            <a:off x="4443413" y="3167063"/>
            <a:ext cx="4313237"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4862" name="Line 64"/>
          <p:cNvSpPr>
            <a:spLocks noChangeShapeType="1"/>
          </p:cNvSpPr>
          <p:nvPr/>
        </p:nvSpPr>
        <p:spPr bwMode="auto">
          <a:xfrm>
            <a:off x="3435350" y="3684588"/>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4863" name="Line 65"/>
          <p:cNvSpPr>
            <a:spLocks noChangeShapeType="1"/>
          </p:cNvSpPr>
          <p:nvPr/>
        </p:nvSpPr>
        <p:spPr bwMode="auto">
          <a:xfrm>
            <a:off x="3435350" y="3684588"/>
            <a:ext cx="0" cy="207010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4864" name="Line 66"/>
          <p:cNvSpPr>
            <a:spLocks noChangeShapeType="1"/>
          </p:cNvSpPr>
          <p:nvPr/>
        </p:nvSpPr>
        <p:spPr bwMode="auto">
          <a:xfrm>
            <a:off x="4443413" y="3167063"/>
            <a:ext cx="0" cy="2587625"/>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4865" name="Line 67"/>
          <p:cNvSpPr>
            <a:spLocks noChangeShapeType="1"/>
          </p:cNvSpPr>
          <p:nvPr/>
        </p:nvSpPr>
        <p:spPr bwMode="auto">
          <a:xfrm>
            <a:off x="5881688" y="3167063"/>
            <a:ext cx="0" cy="2587625"/>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4866" name="Line 68"/>
          <p:cNvSpPr>
            <a:spLocks noChangeShapeType="1"/>
          </p:cNvSpPr>
          <p:nvPr/>
        </p:nvSpPr>
        <p:spPr bwMode="auto">
          <a:xfrm>
            <a:off x="7318375" y="3167063"/>
            <a:ext cx="0" cy="2587625"/>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4867" name="Line 69"/>
          <p:cNvSpPr>
            <a:spLocks noChangeShapeType="1"/>
          </p:cNvSpPr>
          <p:nvPr/>
        </p:nvSpPr>
        <p:spPr bwMode="auto">
          <a:xfrm>
            <a:off x="3435350" y="4202113"/>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4868" name="Line 70"/>
          <p:cNvSpPr>
            <a:spLocks noChangeShapeType="1"/>
          </p:cNvSpPr>
          <p:nvPr/>
        </p:nvSpPr>
        <p:spPr bwMode="auto">
          <a:xfrm>
            <a:off x="3435350" y="4719638"/>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4869" name="Line 71"/>
          <p:cNvSpPr>
            <a:spLocks noChangeShapeType="1"/>
          </p:cNvSpPr>
          <p:nvPr/>
        </p:nvSpPr>
        <p:spPr bwMode="auto">
          <a:xfrm>
            <a:off x="3435350" y="5237163"/>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485448" name="Text Box 72"/>
          <p:cNvSpPr txBox="1">
            <a:spLocks noChangeArrowheads="1"/>
          </p:cNvSpPr>
          <p:nvPr/>
        </p:nvSpPr>
        <p:spPr bwMode="auto">
          <a:xfrm>
            <a:off x="4821238" y="4713288"/>
            <a:ext cx="581025" cy="519112"/>
          </a:xfrm>
          <a:prstGeom prst="rect">
            <a:avLst/>
          </a:prstGeom>
          <a:noFill/>
          <a:ln w="9525">
            <a:noFill/>
            <a:miter lim="800000"/>
            <a:headEnd/>
            <a:tailEnd/>
          </a:ln>
        </p:spPr>
        <p:txBody>
          <a:bodyPr wrap="none">
            <a:spAutoFit/>
          </a:bodyPr>
          <a:lstStyle/>
          <a:p>
            <a:r>
              <a:rPr lang="en-US">
                <a:solidFill>
                  <a:srgbClr val="000000"/>
                </a:solidFill>
              </a:rPr>
              <a:t>12</a:t>
            </a:r>
          </a:p>
        </p:txBody>
      </p:sp>
      <p:sp>
        <p:nvSpPr>
          <p:cNvPr id="485449" name="Text Box 73"/>
          <p:cNvSpPr txBox="1">
            <a:spLocks noChangeArrowheads="1"/>
          </p:cNvSpPr>
          <p:nvPr/>
        </p:nvSpPr>
        <p:spPr bwMode="auto">
          <a:xfrm>
            <a:off x="4821238" y="4205288"/>
            <a:ext cx="581025" cy="519112"/>
          </a:xfrm>
          <a:prstGeom prst="rect">
            <a:avLst/>
          </a:prstGeom>
          <a:noFill/>
          <a:ln w="9525">
            <a:noFill/>
            <a:miter lim="800000"/>
            <a:headEnd/>
            <a:tailEnd/>
          </a:ln>
        </p:spPr>
        <p:txBody>
          <a:bodyPr wrap="none">
            <a:spAutoFit/>
          </a:bodyPr>
          <a:lstStyle/>
          <a:p>
            <a:r>
              <a:rPr lang="en-US">
                <a:solidFill>
                  <a:srgbClr val="000000"/>
                </a:solidFill>
              </a:rPr>
              <a:t>12</a:t>
            </a:r>
          </a:p>
        </p:txBody>
      </p:sp>
      <p:sp>
        <p:nvSpPr>
          <p:cNvPr id="485450" name="Text Box 74"/>
          <p:cNvSpPr txBox="1">
            <a:spLocks noChangeArrowheads="1"/>
          </p:cNvSpPr>
          <p:nvPr/>
        </p:nvSpPr>
        <p:spPr bwMode="auto">
          <a:xfrm>
            <a:off x="4821238" y="5221288"/>
            <a:ext cx="581025" cy="519112"/>
          </a:xfrm>
          <a:prstGeom prst="rect">
            <a:avLst/>
          </a:prstGeom>
          <a:noFill/>
          <a:ln w="9525">
            <a:noFill/>
            <a:miter lim="800000"/>
            <a:headEnd/>
            <a:tailEnd/>
          </a:ln>
        </p:spPr>
        <p:txBody>
          <a:bodyPr wrap="none">
            <a:spAutoFit/>
          </a:bodyPr>
          <a:lstStyle/>
          <a:p>
            <a:r>
              <a:rPr lang="en-US">
                <a:solidFill>
                  <a:srgbClr val="000000"/>
                </a:solidFill>
              </a:rPr>
              <a:t>12</a:t>
            </a:r>
          </a:p>
        </p:txBody>
      </p:sp>
      <p:sp>
        <p:nvSpPr>
          <p:cNvPr id="485451" name="Text Box 75"/>
          <p:cNvSpPr txBox="1">
            <a:spLocks noChangeArrowheads="1"/>
          </p:cNvSpPr>
          <p:nvPr/>
        </p:nvSpPr>
        <p:spPr bwMode="auto">
          <a:xfrm>
            <a:off x="6267450" y="4713288"/>
            <a:ext cx="679450" cy="519112"/>
          </a:xfrm>
          <a:prstGeom prst="rect">
            <a:avLst/>
          </a:prstGeom>
          <a:noFill/>
          <a:ln w="9525">
            <a:noFill/>
            <a:miter lim="800000"/>
            <a:headEnd/>
            <a:tailEnd/>
          </a:ln>
        </p:spPr>
        <p:txBody>
          <a:bodyPr wrap="none">
            <a:spAutoFit/>
          </a:bodyPr>
          <a:lstStyle/>
          <a:p>
            <a:r>
              <a:rPr lang="en-US">
                <a:solidFill>
                  <a:srgbClr val="000000"/>
                </a:solidFill>
              </a:rPr>
              <a:t>1.5</a:t>
            </a:r>
          </a:p>
        </p:txBody>
      </p:sp>
      <p:sp>
        <p:nvSpPr>
          <p:cNvPr id="485452" name="Text Box 76"/>
          <p:cNvSpPr txBox="1">
            <a:spLocks noChangeArrowheads="1"/>
          </p:cNvSpPr>
          <p:nvPr/>
        </p:nvSpPr>
        <p:spPr bwMode="auto">
          <a:xfrm>
            <a:off x="6267450" y="4205288"/>
            <a:ext cx="679450" cy="519112"/>
          </a:xfrm>
          <a:prstGeom prst="rect">
            <a:avLst/>
          </a:prstGeom>
          <a:noFill/>
          <a:ln w="9525">
            <a:noFill/>
            <a:miter lim="800000"/>
            <a:headEnd/>
            <a:tailEnd/>
          </a:ln>
        </p:spPr>
        <p:txBody>
          <a:bodyPr wrap="none">
            <a:spAutoFit/>
          </a:bodyPr>
          <a:lstStyle/>
          <a:p>
            <a:r>
              <a:rPr lang="en-US">
                <a:solidFill>
                  <a:srgbClr val="000000"/>
                </a:solidFill>
              </a:rPr>
              <a:t>1.5</a:t>
            </a:r>
          </a:p>
        </p:txBody>
      </p:sp>
      <p:sp>
        <p:nvSpPr>
          <p:cNvPr id="485453" name="Text Box 77"/>
          <p:cNvSpPr txBox="1">
            <a:spLocks noChangeArrowheads="1"/>
          </p:cNvSpPr>
          <p:nvPr/>
        </p:nvSpPr>
        <p:spPr bwMode="auto">
          <a:xfrm>
            <a:off x="6415088" y="5221288"/>
            <a:ext cx="382587" cy="519112"/>
          </a:xfrm>
          <a:prstGeom prst="rect">
            <a:avLst/>
          </a:prstGeom>
          <a:noFill/>
          <a:ln w="9525">
            <a:noFill/>
            <a:miter lim="800000"/>
            <a:headEnd/>
            <a:tailEnd/>
          </a:ln>
        </p:spPr>
        <p:txBody>
          <a:bodyPr wrap="none">
            <a:spAutoFit/>
          </a:bodyPr>
          <a:lstStyle/>
          <a:p>
            <a:r>
              <a:rPr lang="en-US">
                <a:solidFill>
                  <a:srgbClr val="000000"/>
                </a:solidFill>
              </a:rPr>
              <a:t>3</a:t>
            </a:r>
          </a:p>
        </p:txBody>
      </p:sp>
      <p:sp>
        <p:nvSpPr>
          <p:cNvPr id="485454" name="Text Box 78"/>
          <p:cNvSpPr txBox="1">
            <a:spLocks noChangeArrowheads="1"/>
          </p:cNvSpPr>
          <p:nvPr/>
        </p:nvSpPr>
        <p:spPr bwMode="auto">
          <a:xfrm>
            <a:off x="6415088" y="3681413"/>
            <a:ext cx="382587" cy="519112"/>
          </a:xfrm>
          <a:prstGeom prst="rect">
            <a:avLst/>
          </a:prstGeom>
          <a:noFill/>
          <a:ln w="9525">
            <a:noFill/>
            <a:miter lim="800000"/>
            <a:headEnd/>
            <a:tailEnd/>
          </a:ln>
        </p:spPr>
        <p:txBody>
          <a:bodyPr wrap="none">
            <a:spAutoFit/>
          </a:bodyPr>
          <a:lstStyle/>
          <a:p>
            <a:r>
              <a:rPr lang="en-US">
                <a:solidFill>
                  <a:srgbClr val="000000"/>
                </a:solidFill>
              </a:rPr>
              <a:t>3</a:t>
            </a:r>
          </a:p>
        </p:txBody>
      </p:sp>
      <p:sp>
        <p:nvSpPr>
          <p:cNvPr id="485455" name="Text Box 79"/>
          <p:cNvSpPr txBox="1">
            <a:spLocks noChangeArrowheads="1"/>
          </p:cNvSpPr>
          <p:nvPr/>
        </p:nvSpPr>
        <p:spPr bwMode="auto">
          <a:xfrm>
            <a:off x="7837488" y="3695700"/>
            <a:ext cx="382587" cy="519113"/>
          </a:xfrm>
          <a:prstGeom prst="rect">
            <a:avLst/>
          </a:prstGeom>
          <a:noFill/>
          <a:ln w="9525">
            <a:noFill/>
            <a:miter lim="800000"/>
            <a:headEnd/>
            <a:tailEnd/>
          </a:ln>
        </p:spPr>
        <p:txBody>
          <a:bodyPr wrap="none">
            <a:spAutoFit/>
          </a:bodyPr>
          <a:lstStyle/>
          <a:p>
            <a:r>
              <a:rPr lang="en-US">
                <a:solidFill>
                  <a:srgbClr val="000000"/>
                </a:solidFill>
              </a:rPr>
              <a:t>8</a:t>
            </a:r>
          </a:p>
        </p:txBody>
      </p:sp>
      <p:grpSp>
        <p:nvGrpSpPr>
          <p:cNvPr id="5" name="Group 83"/>
          <p:cNvGrpSpPr>
            <a:grpSpLocks/>
          </p:cNvGrpSpPr>
          <p:nvPr/>
        </p:nvGrpSpPr>
        <p:grpSpPr bwMode="auto">
          <a:xfrm>
            <a:off x="444500" y="1936750"/>
            <a:ext cx="1685925" cy="823913"/>
            <a:chOff x="244" y="212"/>
            <a:chExt cx="1062" cy="519"/>
          </a:xfrm>
        </p:grpSpPr>
        <p:sp>
          <p:nvSpPr>
            <p:cNvPr id="34890" name="Text Box 81"/>
            <p:cNvSpPr txBox="1">
              <a:spLocks noChangeArrowheads="1"/>
            </p:cNvSpPr>
            <p:nvPr/>
          </p:nvSpPr>
          <p:spPr bwMode="auto">
            <a:xfrm>
              <a:off x="244" y="212"/>
              <a:ext cx="1062" cy="327"/>
            </a:xfrm>
            <a:prstGeom prst="rect">
              <a:avLst/>
            </a:prstGeom>
            <a:noFill/>
            <a:ln w="9525">
              <a:noFill/>
              <a:miter lim="800000"/>
              <a:headEnd/>
              <a:tailEnd/>
            </a:ln>
          </p:spPr>
          <p:txBody>
            <a:bodyPr wrap="none">
              <a:spAutoFit/>
            </a:bodyPr>
            <a:lstStyle/>
            <a:p>
              <a:pPr algn="l"/>
              <a:r>
                <a:rPr lang="en-US">
                  <a:solidFill>
                    <a:srgbClr val="000000"/>
                  </a:solidFill>
                </a:rPr>
                <a:t>R</a:t>
              </a:r>
              <a:r>
                <a:rPr lang="en-US" baseline="-25000">
                  <a:solidFill>
                    <a:srgbClr val="000000"/>
                  </a:solidFill>
                </a:rPr>
                <a:t>eq</a:t>
              </a:r>
              <a:r>
                <a:rPr lang="en-US">
                  <a:solidFill>
                    <a:srgbClr val="000000"/>
                  </a:solidFill>
                </a:rPr>
                <a:t> = 4 </a:t>
              </a:r>
              <a:r>
                <a:rPr lang="en-US">
                  <a:solidFill>
                    <a:srgbClr val="000000"/>
                  </a:solidFill>
                  <a:latin typeface="Symbol" pitchFamily="18" charset="2"/>
                </a:rPr>
                <a:t>W</a:t>
              </a:r>
            </a:p>
          </p:txBody>
        </p:sp>
        <p:sp>
          <p:nvSpPr>
            <p:cNvPr id="34891" name="Line 82"/>
            <p:cNvSpPr>
              <a:spLocks noChangeShapeType="1"/>
            </p:cNvSpPr>
            <p:nvPr/>
          </p:nvSpPr>
          <p:spPr bwMode="auto">
            <a:xfrm flipH="1" flipV="1">
              <a:off x="686" y="521"/>
              <a:ext cx="283" cy="210"/>
            </a:xfrm>
            <a:prstGeom prst="line">
              <a:avLst/>
            </a:prstGeom>
            <a:noFill/>
            <a:ln w="22225">
              <a:solidFill>
                <a:schemeClr val="tx1"/>
              </a:solidFill>
              <a:round/>
              <a:headEnd/>
              <a:tailEnd/>
            </a:ln>
          </p:spPr>
          <p:txBody>
            <a:bodyPr wrap="none">
              <a:spAutoFit/>
            </a:bodyPr>
            <a:lstStyle/>
            <a:p>
              <a:endParaRPr lang="en-US">
                <a:solidFill>
                  <a:srgbClr val="000000"/>
                </a:solidFill>
              </a:endParaRPr>
            </a:p>
          </p:txBody>
        </p:sp>
      </p:grpSp>
      <p:sp>
        <p:nvSpPr>
          <p:cNvPr id="485461" name="Text Box 85"/>
          <p:cNvSpPr txBox="1">
            <a:spLocks noChangeArrowheads="1"/>
          </p:cNvSpPr>
          <p:nvPr/>
        </p:nvSpPr>
        <p:spPr bwMode="auto">
          <a:xfrm>
            <a:off x="217488" y="3119438"/>
            <a:ext cx="874712" cy="396875"/>
          </a:xfrm>
          <a:prstGeom prst="rect">
            <a:avLst/>
          </a:prstGeom>
          <a:noFill/>
          <a:ln w="9525">
            <a:noFill/>
            <a:miter lim="800000"/>
            <a:headEnd/>
            <a:tailEnd/>
          </a:ln>
        </p:spPr>
        <p:txBody>
          <a:bodyPr wrap="none">
            <a:spAutoFit/>
          </a:bodyPr>
          <a:lstStyle/>
          <a:p>
            <a:pPr algn="l"/>
            <a:r>
              <a:rPr lang="en-US" sz="2000">
                <a:solidFill>
                  <a:srgbClr val="000000"/>
                </a:solidFill>
              </a:rPr>
              <a:t>“24 V”</a:t>
            </a:r>
          </a:p>
        </p:txBody>
      </p:sp>
      <p:sp>
        <p:nvSpPr>
          <p:cNvPr id="485462" name="Text Box 86"/>
          <p:cNvSpPr txBox="1">
            <a:spLocks noChangeArrowheads="1"/>
          </p:cNvSpPr>
          <p:nvPr/>
        </p:nvSpPr>
        <p:spPr bwMode="auto">
          <a:xfrm>
            <a:off x="1335088" y="5964238"/>
            <a:ext cx="733425" cy="396875"/>
          </a:xfrm>
          <a:prstGeom prst="rect">
            <a:avLst/>
          </a:prstGeom>
          <a:noFill/>
          <a:ln w="9525">
            <a:noFill/>
            <a:miter lim="800000"/>
            <a:headEnd/>
            <a:tailEnd/>
          </a:ln>
        </p:spPr>
        <p:txBody>
          <a:bodyPr wrap="none">
            <a:spAutoFit/>
          </a:bodyPr>
          <a:lstStyle/>
          <a:p>
            <a:pPr algn="l"/>
            <a:r>
              <a:rPr lang="en-US" sz="2000">
                <a:solidFill>
                  <a:srgbClr val="000000"/>
                </a:solidFill>
              </a:rPr>
              <a:t>“0 V”</a:t>
            </a:r>
          </a:p>
        </p:txBody>
      </p:sp>
      <p:grpSp>
        <p:nvGrpSpPr>
          <p:cNvPr id="6" name="Group 92"/>
          <p:cNvGrpSpPr>
            <a:grpSpLocks/>
          </p:cNvGrpSpPr>
          <p:nvPr/>
        </p:nvGrpSpPr>
        <p:grpSpPr bwMode="auto">
          <a:xfrm>
            <a:off x="792163" y="4972050"/>
            <a:ext cx="565150" cy="650875"/>
            <a:chOff x="463" y="2124"/>
            <a:chExt cx="356" cy="410"/>
          </a:xfrm>
        </p:grpSpPr>
        <p:sp>
          <p:nvSpPr>
            <p:cNvPr id="34888" name="Text Box 88"/>
            <p:cNvSpPr txBox="1">
              <a:spLocks noChangeArrowheads="1"/>
            </p:cNvSpPr>
            <p:nvPr/>
          </p:nvSpPr>
          <p:spPr bwMode="auto">
            <a:xfrm>
              <a:off x="463" y="2284"/>
              <a:ext cx="356" cy="250"/>
            </a:xfrm>
            <a:prstGeom prst="rect">
              <a:avLst/>
            </a:prstGeom>
            <a:noFill/>
            <a:ln w="9525">
              <a:noFill/>
              <a:miter lim="800000"/>
              <a:headEnd/>
              <a:tailEnd/>
            </a:ln>
          </p:spPr>
          <p:txBody>
            <a:bodyPr wrap="none">
              <a:spAutoFit/>
            </a:bodyPr>
            <a:lstStyle/>
            <a:p>
              <a:pPr algn="l"/>
              <a:r>
                <a:rPr lang="en-US" sz="2000">
                  <a:solidFill>
                    <a:srgbClr val="000000"/>
                  </a:solidFill>
                </a:rPr>
                <a:t>3 A</a:t>
              </a:r>
            </a:p>
          </p:txBody>
        </p:sp>
        <p:sp>
          <p:nvSpPr>
            <p:cNvPr id="34889" name="Line 89"/>
            <p:cNvSpPr>
              <a:spLocks noChangeShapeType="1"/>
            </p:cNvSpPr>
            <p:nvPr/>
          </p:nvSpPr>
          <p:spPr bwMode="auto">
            <a:xfrm rot="5400000" flipH="1">
              <a:off x="475" y="2211"/>
              <a:ext cx="174"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grpSp>
      <p:grpSp>
        <p:nvGrpSpPr>
          <p:cNvPr id="7" name="Group 93"/>
          <p:cNvGrpSpPr>
            <a:grpSpLocks/>
          </p:cNvGrpSpPr>
          <p:nvPr/>
        </p:nvGrpSpPr>
        <p:grpSpPr bwMode="auto">
          <a:xfrm>
            <a:off x="2193925" y="5132388"/>
            <a:ext cx="565150" cy="646112"/>
            <a:chOff x="1346" y="2225"/>
            <a:chExt cx="356" cy="407"/>
          </a:xfrm>
        </p:grpSpPr>
        <p:sp>
          <p:nvSpPr>
            <p:cNvPr id="34886" name="Text Box 90"/>
            <p:cNvSpPr txBox="1">
              <a:spLocks noChangeArrowheads="1"/>
            </p:cNvSpPr>
            <p:nvPr/>
          </p:nvSpPr>
          <p:spPr bwMode="auto">
            <a:xfrm>
              <a:off x="1346" y="2225"/>
              <a:ext cx="356" cy="250"/>
            </a:xfrm>
            <a:prstGeom prst="rect">
              <a:avLst/>
            </a:prstGeom>
            <a:noFill/>
            <a:ln w="9525">
              <a:noFill/>
              <a:miter lim="800000"/>
              <a:headEnd/>
              <a:tailEnd/>
            </a:ln>
          </p:spPr>
          <p:txBody>
            <a:bodyPr wrap="none">
              <a:spAutoFit/>
            </a:bodyPr>
            <a:lstStyle/>
            <a:p>
              <a:pPr algn="l"/>
              <a:r>
                <a:rPr lang="en-US" sz="2000">
                  <a:solidFill>
                    <a:srgbClr val="000000"/>
                  </a:solidFill>
                </a:rPr>
                <a:t>3 A</a:t>
              </a:r>
            </a:p>
          </p:txBody>
        </p:sp>
        <p:sp>
          <p:nvSpPr>
            <p:cNvPr id="34887" name="Line 91"/>
            <p:cNvSpPr>
              <a:spLocks noChangeShapeType="1"/>
            </p:cNvSpPr>
            <p:nvPr/>
          </p:nvSpPr>
          <p:spPr bwMode="auto">
            <a:xfrm rot="-5400000" flipH="1" flipV="1">
              <a:off x="1431" y="2545"/>
              <a:ext cx="174"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grpSp>
      <p:sp>
        <p:nvSpPr>
          <p:cNvPr id="485471" name="Text Box 95"/>
          <p:cNvSpPr txBox="1">
            <a:spLocks noChangeArrowheads="1"/>
          </p:cNvSpPr>
          <p:nvPr/>
        </p:nvSpPr>
        <p:spPr bwMode="auto">
          <a:xfrm>
            <a:off x="2482850" y="3119438"/>
            <a:ext cx="874713" cy="396875"/>
          </a:xfrm>
          <a:prstGeom prst="rect">
            <a:avLst/>
          </a:prstGeom>
          <a:noFill/>
          <a:ln w="9525">
            <a:noFill/>
            <a:miter lim="800000"/>
            <a:headEnd/>
            <a:tailEnd/>
          </a:ln>
        </p:spPr>
        <p:txBody>
          <a:bodyPr wrap="none">
            <a:spAutoFit/>
          </a:bodyPr>
          <a:lstStyle/>
          <a:p>
            <a:pPr algn="l"/>
            <a:r>
              <a:rPr lang="en-US" sz="2000">
                <a:solidFill>
                  <a:srgbClr val="000000"/>
                </a:solidFill>
              </a:rPr>
              <a:t>“12 V”</a:t>
            </a:r>
          </a:p>
        </p:txBody>
      </p:sp>
      <p:sp>
        <p:nvSpPr>
          <p:cNvPr id="34884" name="Rectangle 96"/>
          <p:cNvSpPr>
            <a:spLocks noChangeArrowheads="1"/>
          </p:cNvSpPr>
          <p:nvPr/>
        </p:nvSpPr>
        <p:spPr bwMode="auto">
          <a:xfrm>
            <a:off x="620992" y="1188245"/>
            <a:ext cx="4916488" cy="519112"/>
          </a:xfrm>
          <a:prstGeom prst="rect">
            <a:avLst/>
          </a:prstGeom>
          <a:noFill/>
          <a:ln w="15875" algn="ctr">
            <a:noFill/>
            <a:miter lim="800000"/>
            <a:headEnd/>
            <a:tailEnd/>
          </a:ln>
        </p:spPr>
        <p:txBody>
          <a:bodyPr wrap="none" anchor="ctr">
            <a:spAutoFit/>
          </a:bodyPr>
          <a:lstStyle/>
          <a:p>
            <a:pPr algn="l"/>
            <a:r>
              <a:rPr lang="en-US" dirty="0">
                <a:solidFill>
                  <a:srgbClr val="FF0000"/>
                </a:solidFill>
              </a:rPr>
              <a:t>Solve the following problems. </a:t>
            </a:r>
          </a:p>
        </p:txBody>
      </p:sp>
      <p:pic>
        <p:nvPicPr>
          <p:cNvPr id="88" name="Picture 2" descr="http://gamehounds.net/wp-content/uploads/2010/08/crying.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827595" y="120650"/>
            <a:ext cx="3195424" cy="2970621"/>
          </a:xfrm>
          <a:prstGeom prst="rect">
            <a:avLst/>
          </a:prstGeom>
          <a:noFill/>
          <a:ln w="9525">
            <a:noFill/>
            <a:miter lim="800000"/>
            <a:headEnd/>
            <a:tailEnd/>
          </a:ln>
        </p:spPr>
      </p:pic>
      <p:sp>
        <p:nvSpPr>
          <p:cNvPr id="87" name="Rectangle 96"/>
          <p:cNvSpPr>
            <a:spLocks noChangeArrowheads="1"/>
          </p:cNvSpPr>
          <p:nvPr/>
        </p:nvSpPr>
        <p:spPr bwMode="auto">
          <a:xfrm>
            <a:off x="889426" y="406263"/>
            <a:ext cx="3818674" cy="523220"/>
          </a:xfrm>
          <a:prstGeom prst="rect">
            <a:avLst/>
          </a:prstGeom>
          <a:noFill/>
          <a:ln w="15875" algn="ctr">
            <a:noFill/>
            <a:miter lim="800000"/>
            <a:headEnd/>
            <a:tailEnd/>
          </a:ln>
        </p:spPr>
        <p:txBody>
          <a:bodyPr wrap="none" anchor="ctr">
            <a:spAutoFit/>
          </a:bodyPr>
          <a:lstStyle/>
          <a:p>
            <a:pPr algn="l"/>
            <a:r>
              <a:rPr lang="en-US" b="1" dirty="0" smtClean="0">
                <a:solidFill>
                  <a:srgbClr val="FF0000"/>
                </a:solidFill>
              </a:rPr>
              <a:t>Combination Circuits</a:t>
            </a:r>
            <a:endParaRPr lang="en-US" b="1" dirty="0">
              <a:solidFill>
                <a:srgbClr val="FF0000"/>
              </a:solidFill>
            </a:endParaRPr>
          </a:p>
        </p:txBody>
      </p:sp>
    </p:spTree>
    <p:extLst>
      <p:ext uri="{BB962C8B-B14F-4D97-AF65-F5344CB8AC3E}">
        <p14:creationId xmlns:p14="http://schemas.microsoft.com/office/powerpoint/2010/main" val="1818638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2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5456"/>
                                        </p:tgtEl>
                                        <p:attrNameLst>
                                          <p:attrName>style.visibility</p:attrName>
                                        </p:attrNameLst>
                                      </p:cBhvr>
                                      <p:to>
                                        <p:strVal val="visible"/>
                                      </p:to>
                                    </p:set>
                                    <p:animEffect transition="in" filter="fade">
                                      <p:cBhvr>
                                        <p:cTn id="12" dur="2000"/>
                                        <p:tgtEl>
                                          <p:spTgt spid="48545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485455"/>
                                        </p:tgtEl>
                                        <p:attrNameLst>
                                          <p:attrName>style.visibility</p:attrName>
                                        </p:attrNameLst>
                                      </p:cBhvr>
                                      <p:to>
                                        <p:strVal val="visible"/>
                                      </p:to>
                                    </p:set>
                                    <p:set>
                                      <p:cBhvr>
                                        <p:cTn id="24" dur="455" fill="hold">
                                          <p:stCondLst>
                                            <p:cond delay="0"/>
                                          </p:stCondLst>
                                        </p:cTn>
                                        <p:tgtEl>
                                          <p:spTgt spid="485455"/>
                                        </p:tgtEl>
                                        <p:attrNameLst>
                                          <p:attrName>style.rotation</p:attrName>
                                        </p:attrNameLst>
                                      </p:cBhvr>
                                      <p:to>
                                        <p:strVal val="-45.0"/>
                                      </p:to>
                                    </p:set>
                                    <p:anim calcmode="lin" valueType="num">
                                      <p:cBhvr>
                                        <p:cTn id="25" dur="455" fill="hold">
                                          <p:stCondLst>
                                            <p:cond delay="455"/>
                                          </p:stCondLst>
                                        </p:cTn>
                                        <p:tgtEl>
                                          <p:spTgt spid="485455"/>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485455"/>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485455"/>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485455"/>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485454"/>
                                        </p:tgtEl>
                                        <p:attrNameLst>
                                          <p:attrName>style.visibility</p:attrName>
                                        </p:attrNameLst>
                                      </p:cBhvr>
                                      <p:to>
                                        <p:strVal val="visible"/>
                                      </p:to>
                                    </p:set>
                                    <p:set>
                                      <p:cBhvr>
                                        <p:cTn id="33" dur="455" fill="hold">
                                          <p:stCondLst>
                                            <p:cond delay="0"/>
                                          </p:stCondLst>
                                        </p:cTn>
                                        <p:tgtEl>
                                          <p:spTgt spid="485454"/>
                                        </p:tgtEl>
                                        <p:attrNameLst>
                                          <p:attrName>style.rotation</p:attrName>
                                        </p:attrNameLst>
                                      </p:cBhvr>
                                      <p:to>
                                        <p:strVal val="-45.0"/>
                                      </p:to>
                                    </p:set>
                                    <p:anim calcmode="lin" valueType="num">
                                      <p:cBhvr>
                                        <p:cTn id="34" dur="455" fill="hold">
                                          <p:stCondLst>
                                            <p:cond delay="455"/>
                                          </p:stCondLst>
                                        </p:cTn>
                                        <p:tgtEl>
                                          <p:spTgt spid="485454"/>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485454"/>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485454"/>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485454"/>
                                        </p:tgtEl>
                                        <p:attrNameLst>
                                          <p:attrName>ppt_y</p:attrName>
                                        </p:attrNameLst>
                                      </p:cBhvr>
                                      <p:tavLst>
                                        <p:tav tm="0">
                                          <p:val>
                                            <p:strVal val="#ppt_y-(0.354*#ppt_w-0.172*#ppt_h)"/>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8" presetClass="entr" presetSubtype="0" accel="50000" fill="hold" grpId="0" nodeType="clickEffect">
                                  <p:stCondLst>
                                    <p:cond delay="0"/>
                                  </p:stCondLst>
                                  <p:iterate type="lt">
                                    <p:tmPct val="50000"/>
                                  </p:iterate>
                                  <p:childTnLst>
                                    <p:set>
                                      <p:cBhvr>
                                        <p:cTn id="55" dur="1" fill="hold">
                                          <p:stCondLst>
                                            <p:cond delay="0"/>
                                          </p:stCondLst>
                                        </p:cTn>
                                        <p:tgtEl>
                                          <p:spTgt spid="485453"/>
                                        </p:tgtEl>
                                        <p:attrNameLst>
                                          <p:attrName>style.visibility</p:attrName>
                                        </p:attrNameLst>
                                      </p:cBhvr>
                                      <p:to>
                                        <p:strVal val="visible"/>
                                      </p:to>
                                    </p:set>
                                    <p:set>
                                      <p:cBhvr>
                                        <p:cTn id="56" dur="455" fill="hold">
                                          <p:stCondLst>
                                            <p:cond delay="0"/>
                                          </p:stCondLst>
                                        </p:cTn>
                                        <p:tgtEl>
                                          <p:spTgt spid="485453"/>
                                        </p:tgtEl>
                                        <p:attrNameLst>
                                          <p:attrName>style.rotation</p:attrName>
                                        </p:attrNameLst>
                                      </p:cBhvr>
                                      <p:to>
                                        <p:strVal val="-45.0"/>
                                      </p:to>
                                    </p:set>
                                    <p:anim calcmode="lin" valueType="num">
                                      <p:cBhvr>
                                        <p:cTn id="57" dur="455" fill="hold">
                                          <p:stCondLst>
                                            <p:cond delay="455"/>
                                          </p:stCondLst>
                                        </p:cTn>
                                        <p:tgtEl>
                                          <p:spTgt spid="485453"/>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485453"/>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485453"/>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485453"/>
                                        </p:tgtEl>
                                        <p:attrNameLst>
                                          <p:attrName>ppt_y</p:attrName>
                                        </p:attrNameLst>
                                      </p:cBhvr>
                                      <p:tavLst>
                                        <p:tav tm="0">
                                          <p:val>
                                            <p:strVal val="#ppt_y-(0.354*#ppt_w-0.172*#ppt_h)"/>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8" presetClass="entr" presetSubtype="0" accel="50000" fill="hold" grpId="0" nodeType="clickEffect">
                                  <p:stCondLst>
                                    <p:cond delay="0"/>
                                  </p:stCondLst>
                                  <p:iterate type="lt">
                                    <p:tmPct val="50000"/>
                                  </p:iterate>
                                  <p:childTnLst>
                                    <p:set>
                                      <p:cBhvr>
                                        <p:cTn id="64" dur="1" fill="hold">
                                          <p:stCondLst>
                                            <p:cond delay="0"/>
                                          </p:stCondLst>
                                        </p:cTn>
                                        <p:tgtEl>
                                          <p:spTgt spid="485450"/>
                                        </p:tgtEl>
                                        <p:attrNameLst>
                                          <p:attrName>style.visibility</p:attrName>
                                        </p:attrNameLst>
                                      </p:cBhvr>
                                      <p:to>
                                        <p:strVal val="visible"/>
                                      </p:to>
                                    </p:set>
                                    <p:set>
                                      <p:cBhvr>
                                        <p:cTn id="65" dur="455" fill="hold">
                                          <p:stCondLst>
                                            <p:cond delay="0"/>
                                          </p:stCondLst>
                                        </p:cTn>
                                        <p:tgtEl>
                                          <p:spTgt spid="485450"/>
                                        </p:tgtEl>
                                        <p:attrNameLst>
                                          <p:attrName>style.rotation</p:attrName>
                                        </p:attrNameLst>
                                      </p:cBhvr>
                                      <p:to>
                                        <p:strVal val="-45.0"/>
                                      </p:to>
                                    </p:set>
                                    <p:anim calcmode="lin" valueType="num">
                                      <p:cBhvr>
                                        <p:cTn id="66" dur="455" fill="hold">
                                          <p:stCondLst>
                                            <p:cond delay="455"/>
                                          </p:stCondLst>
                                        </p:cTn>
                                        <p:tgtEl>
                                          <p:spTgt spid="485450"/>
                                        </p:tgtEl>
                                        <p:attrNameLst>
                                          <p:attrName>style.rotation</p:attrName>
                                        </p:attrNameLst>
                                      </p:cBhvr>
                                      <p:tavLst>
                                        <p:tav tm="0">
                                          <p:val>
                                            <p:fltVal val="-45"/>
                                          </p:val>
                                        </p:tav>
                                        <p:tav tm="69900">
                                          <p:val>
                                            <p:fltVal val="45"/>
                                          </p:val>
                                        </p:tav>
                                        <p:tav tm="100000">
                                          <p:val>
                                            <p:fltVal val="0"/>
                                          </p:val>
                                        </p:tav>
                                      </p:tavLst>
                                    </p:anim>
                                    <p:anim calcmode="lin" valueType="num">
                                      <p:cBhvr>
                                        <p:cTn id="67" dur="455" fill="hold">
                                          <p:stCondLst>
                                            <p:cond delay="0"/>
                                          </p:stCondLst>
                                        </p:cTn>
                                        <p:tgtEl>
                                          <p:spTgt spid="485450"/>
                                        </p:tgtEl>
                                        <p:attrNameLst>
                                          <p:attrName>ppt_y</p:attrName>
                                        </p:attrNameLst>
                                      </p:cBhvr>
                                      <p:tavLst>
                                        <p:tav tm="0">
                                          <p:val>
                                            <p:strVal val="#ppt_y-1"/>
                                          </p:val>
                                        </p:tav>
                                        <p:tav tm="100000">
                                          <p:val>
                                            <p:strVal val="#ppt_y-(0.354*#ppt_w-0.172*#ppt_h)"/>
                                          </p:val>
                                        </p:tav>
                                      </p:tavLst>
                                    </p:anim>
                                    <p:anim calcmode="lin" valueType="num">
                                      <p:cBhvr>
                                        <p:cTn id="68" dur="156" decel="50000" autoRev="1" fill="hold">
                                          <p:stCondLst>
                                            <p:cond delay="455"/>
                                          </p:stCondLst>
                                        </p:cTn>
                                        <p:tgtEl>
                                          <p:spTgt spid="485450"/>
                                        </p:tgtEl>
                                        <p:attrNameLst>
                                          <p:attrName>ppt_y</p:attrName>
                                        </p:attrNameLst>
                                      </p:cBhvr>
                                      <p:tavLst>
                                        <p:tav tm="0">
                                          <p:val>
                                            <p:strVal val="#ppt_y-(0.354*#ppt_w-0.172*#ppt_h)"/>
                                          </p:val>
                                        </p:tav>
                                        <p:tav tm="100000">
                                          <p:val>
                                            <p:strVal val="#ppt_y-(0.354*#ppt_w-0.172*#ppt_h)-#ppt_h/2"/>
                                          </p:val>
                                        </p:tav>
                                      </p:tavLst>
                                    </p:anim>
                                    <p:anim calcmode="lin" valueType="num">
                                      <p:cBhvr>
                                        <p:cTn id="69" dur="136" fill="hold">
                                          <p:stCondLst>
                                            <p:cond delay="864"/>
                                          </p:stCondLst>
                                        </p:cTn>
                                        <p:tgtEl>
                                          <p:spTgt spid="485450"/>
                                        </p:tgtEl>
                                        <p:attrNameLst>
                                          <p:attrName>ppt_y</p:attrName>
                                        </p:attrNameLst>
                                      </p:cBhvr>
                                      <p:tavLst>
                                        <p:tav tm="0">
                                          <p:val>
                                            <p:strVal val="#ppt_y-(0.354*#ppt_w-0.172*#ppt_h)"/>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1" presetClass="entr" presetSubtype="0" fill="hold" grpId="0" nodeType="clickEffect">
                                  <p:stCondLst>
                                    <p:cond delay="0"/>
                                  </p:stCondLst>
                                  <p:childTnLst>
                                    <p:set>
                                      <p:cBhvr>
                                        <p:cTn id="73" dur="1" fill="hold">
                                          <p:stCondLst>
                                            <p:cond delay="0"/>
                                          </p:stCondLst>
                                        </p:cTn>
                                        <p:tgtEl>
                                          <p:spTgt spid="485461"/>
                                        </p:tgtEl>
                                        <p:attrNameLst>
                                          <p:attrName>style.visibility</p:attrName>
                                        </p:attrNameLst>
                                      </p:cBhvr>
                                      <p:to>
                                        <p:strVal val="visible"/>
                                      </p:to>
                                    </p:set>
                                    <p:animEffect transition="in" filter="fade">
                                      <p:cBhvr>
                                        <p:cTn id="74" dur="770" decel="100000"/>
                                        <p:tgtEl>
                                          <p:spTgt spid="485461"/>
                                        </p:tgtEl>
                                      </p:cBhvr>
                                    </p:animEffect>
                                    <p:animScale>
                                      <p:cBhvr>
                                        <p:cTn id="75" dur="770" decel="100000"/>
                                        <p:tgtEl>
                                          <p:spTgt spid="485461"/>
                                        </p:tgtEl>
                                      </p:cBhvr>
                                      <p:from x="10000" y="10000"/>
                                      <p:to x="200000" y="450000"/>
                                    </p:animScale>
                                    <p:animScale>
                                      <p:cBhvr>
                                        <p:cTn id="76" dur="1230" accel="100000" fill="hold">
                                          <p:stCondLst>
                                            <p:cond delay="770"/>
                                          </p:stCondLst>
                                        </p:cTn>
                                        <p:tgtEl>
                                          <p:spTgt spid="485461"/>
                                        </p:tgtEl>
                                      </p:cBhvr>
                                      <p:from x="200000" y="450000"/>
                                      <p:to x="100000" y="100000"/>
                                    </p:animScale>
                                    <p:set>
                                      <p:cBhvr>
                                        <p:cTn id="77" dur="770" fill="hold"/>
                                        <p:tgtEl>
                                          <p:spTgt spid="485461"/>
                                        </p:tgtEl>
                                        <p:attrNameLst>
                                          <p:attrName>ppt_x</p:attrName>
                                        </p:attrNameLst>
                                      </p:cBhvr>
                                      <p:to>
                                        <p:strVal val="(0.5)"/>
                                      </p:to>
                                    </p:set>
                                    <p:anim from="(0.5)" to="(#ppt_x)" calcmode="lin" valueType="num">
                                      <p:cBhvr>
                                        <p:cTn id="78" dur="1230" accel="100000" fill="hold">
                                          <p:stCondLst>
                                            <p:cond delay="770"/>
                                          </p:stCondLst>
                                        </p:cTn>
                                        <p:tgtEl>
                                          <p:spTgt spid="485461"/>
                                        </p:tgtEl>
                                        <p:attrNameLst>
                                          <p:attrName>ppt_x</p:attrName>
                                        </p:attrNameLst>
                                      </p:cBhvr>
                                    </p:anim>
                                    <p:set>
                                      <p:cBhvr>
                                        <p:cTn id="79" dur="770" fill="hold"/>
                                        <p:tgtEl>
                                          <p:spTgt spid="485461"/>
                                        </p:tgtEl>
                                        <p:attrNameLst>
                                          <p:attrName>ppt_y</p:attrName>
                                        </p:attrNameLst>
                                      </p:cBhvr>
                                      <p:to>
                                        <p:strVal val="(#ppt_y+0.4)"/>
                                      </p:to>
                                    </p:set>
                                    <p:anim from="(#ppt_y+0.4)" to="(#ppt_y)" calcmode="lin" valueType="num">
                                      <p:cBhvr>
                                        <p:cTn id="80" dur="1230" accel="100000" fill="hold">
                                          <p:stCondLst>
                                            <p:cond delay="770"/>
                                          </p:stCondLst>
                                        </p:cTn>
                                        <p:tgtEl>
                                          <p:spTgt spid="485461"/>
                                        </p:tgtEl>
                                        <p:attrNameLst>
                                          <p:attrName>ppt_y</p:attrName>
                                        </p:attrNameLst>
                                      </p:cBhvr>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485462"/>
                                        </p:tgtEl>
                                        <p:attrNameLst>
                                          <p:attrName>style.visibility</p:attrName>
                                        </p:attrNameLst>
                                      </p:cBhvr>
                                      <p:to>
                                        <p:strVal val="visible"/>
                                      </p:to>
                                    </p:set>
                                    <p:animEffect transition="in" filter="wipe(down)">
                                      <p:cBhvr>
                                        <p:cTn id="85" dur="580">
                                          <p:stCondLst>
                                            <p:cond delay="0"/>
                                          </p:stCondLst>
                                        </p:cTn>
                                        <p:tgtEl>
                                          <p:spTgt spid="485462"/>
                                        </p:tgtEl>
                                      </p:cBhvr>
                                    </p:animEffect>
                                    <p:anim calcmode="lin" valueType="num">
                                      <p:cBhvr>
                                        <p:cTn id="86" dur="1822" tmFilter="0,0; 0.14,0.36; 0.43,0.73; 0.71,0.91; 1.0,1.0">
                                          <p:stCondLst>
                                            <p:cond delay="0"/>
                                          </p:stCondLst>
                                        </p:cTn>
                                        <p:tgtEl>
                                          <p:spTgt spid="485462"/>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485462"/>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485462"/>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485462"/>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485462"/>
                                        </p:tgtEl>
                                        <p:attrNameLst>
                                          <p:attrName>ppt_y</p:attrName>
                                        </p:attrNameLst>
                                      </p:cBhvr>
                                      <p:tavLst>
                                        <p:tav tm="0" fmla="#ppt_y-sin(pi*$)/81">
                                          <p:val>
                                            <p:fltVal val="0"/>
                                          </p:val>
                                        </p:tav>
                                        <p:tav tm="100000">
                                          <p:val>
                                            <p:fltVal val="1"/>
                                          </p:val>
                                        </p:tav>
                                      </p:tavLst>
                                    </p:anim>
                                    <p:animScale>
                                      <p:cBhvr>
                                        <p:cTn id="91" dur="26">
                                          <p:stCondLst>
                                            <p:cond delay="650"/>
                                          </p:stCondLst>
                                        </p:cTn>
                                        <p:tgtEl>
                                          <p:spTgt spid="485462"/>
                                        </p:tgtEl>
                                      </p:cBhvr>
                                      <p:to x="100000" y="60000"/>
                                    </p:animScale>
                                    <p:animScale>
                                      <p:cBhvr>
                                        <p:cTn id="92" dur="166" decel="50000">
                                          <p:stCondLst>
                                            <p:cond delay="676"/>
                                          </p:stCondLst>
                                        </p:cTn>
                                        <p:tgtEl>
                                          <p:spTgt spid="485462"/>
                                        </p:tgtEl>
                                      </p:cBhvr>
                                      <p:to x="100000" y="100000"/>
                                    </p:animScale>
                                    <p:animScale>
                                      <p:cBhvr>
                                        <p:cTn id="93" dur="26">
                                          <p:stCondLst>
                                            <p:cond delay="1312"/>
                                          </p:stCondLst>
                                        </p:cTn>
                                        <p:tgtEl>
                                          <p:spTgt spid="485462"/>
                                        </p:tgtEl>
                                      </p:cBhvr>
                                      <p:to x="100000" y="80000"/>
                                    </p:animScale>
                                    <p:animScale>
                                      <p:cBhvr>
                                        <p:cTn id="94" dur="166" decel="50000">
                                          <p:stCondLst>
                                            <p:cond delay="1338"/>
                                          </p:stCondLst>
                                        </p:cTn>
                                        <p:tgtEl>
                                          <p:spTgt spid="485462"/>
                                        </p:tgtEl>
                                      </p:cBhvr>
                                      <p:to x="100000" y="100000"/>
                                    </p:animScale>
                                    <p:animScale>
                                      <p:cBhvr>
                                        <p:cTn id="95" dur="26">
                                          <p:stCondLst>
                                            <p:cond delay="1642"/>
                                          </p:stCondLst>
                                        </p:cTn>
                                        <p:tgtEl>
                                          <p:spTgt spid="485462"/>
                                        </p:tgtEl>
                                      </p:cBhvr>
                                      <p:to x="100000" y="90000"/>
                                    </p:animScale>
                                    <p:animScale>
                                      <p:cBhvr>
                                        <p:cTn id="96" dur="166" decel="50000">
                                          <p:stCondLst>
                                            <p:cond delay="1668"/>
                                          </p:stCondLst>
                                        </p:cTn>
                                        <p:tgtEl>
                                          <p:spTgt spid="485462"/>
                                        </p:tgtEl>
                                      </p:cBhvr>
                                      <p:to x="100000" y="100000"/>
                                    </p:animScale>
                                    <p:animScale>
                                      <p:cBhvr>
                                        <p:cTn id="97" dur="26">
                                          <p:stCondLst>
                                            <p:cond delay="1808"/>
                                          </p:stCondLst>
                                        </p:cTn>
                                        <p:tgtEl>
                                          <p:spTgt spid="485462"/>
                                        </p:tgtEl>
                                      </p:cBhvr>
                                      <p:to x="100000" y="95000"/>
                                    </p:animScale>
                                    <p:animScale>
                                      <p:cBhvr>
                                        <p:cTn id="98" dur="166" decel="50000">
                                          <p:stCondLst>
                                            <p:cond delay="1834"/>
                                          </p:stCondLst>
                                        </p:cTn>
                                        <p:tgtEl>
                                          <p:spTgt spid="485462"/>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51" presetClass="entr" presetSubtype="0" fill="hold" grpId="0" nodeType="clickEffect">
                                  <p:stCondLst>
                                    <p:cond delay="0"/>
                                  </p:stCondLst>
                                  <p:childTnLst>
                                    <p:set>
                                      <p:cBhvr>
                                        <p:cTn id="102" dur="1" fill="hold">
                                          <p:stCondLst>
                                            <p:cond delay="0"/>
                                          </p:stCondLst>
                                        </p:cTn>
                                        <p:tgtEl>
                                          <p:spTgt spid="485471"/>
                                        </p:tgtEl>
                                        <p:attrNameLst>
                                          <p:attrName>style.visibility</p:attrName>
                                        </p:attrNameLst>
                                      </p:cBhvr>
                                      <p:to>
                                        <p:strVal val="visible"/>
                                      </p:to>
                                    </p:set>
                                    <p:animEffect transition="in" filter="fade">
                                      <p:cBhvr>
                                        <p:cTn id="103" dur="770" decel="100000"/>
                                        <p:tgtEl>
                                          <p:spTgt spid="485471"/>
                                        </p:tgtEl>
                                      </p:cBhvr>
                                    </p:animEffect>
                                    <p:animScale>
                                      <p:cBhvr>
                                        <p:cTn id="104" dur="770" decel="100000"/>
                                        <p:tgtEl>
                                          <p:spTgt spid="485471"/>
                                        </p:tgtEl>
                                      </p:cBhvr>
                                      <p:from x="10000" y="10000"/>
                                      <p:to x="200000" y="450000"/>
                                    </p:animScale>
                                    <p:animScale>
                                      <p:cBhvr>
                                        <p:cTn id="105" dur="1230" accel="100000" fill="hold">
                                          <p:stCondLst>
                                            <p:cond delay="770"/>
                                          </p:stCondLst>
                                        </p:cTn>
                                        <p:tgtEl>
                                          <p:spTgt spid="485471"/>
                                        </p:tgtEl>
                                      </p:cBhvr>
                                      <p:from x="200000" y="450000"/>
                                      <p:to x="100000" y="100000"/>
                                    </p:animScale>
                                    <p:set>
                                      <p:cBhvr>
                                        <p:cTn id="106" dur="770" fill="hold"/>
                                        <p:tgtEl>
                                          <p:spTgt spid="485471"/>
                                        </p:tgtEl>
                                        <p:attrNameLst>
                                          <p:attrName>ppt_x</p:attrName>
                                        </p:attrNameLst>
                                      </p:cBhvr>
                                      <p:to>
                                        <p:strVal val="(0.5)"/>
                                      </p:to>
                                    </p:set>
                                    <p:anim from="(0.5)" to="(#ppt_x)" calcmode="lin" valueType="num">
                                      <p:cBhvr>
                                        <p:cTn id="107" dur="1230" accel="100000" fill="hold">
                                          <p:stCondLst>
                                            <p:cond delay="770"/>
                                          </p:stCondLst>
                                        </p:cTn>
                                        <p:tgtEl>
                                          <p:spTgt spid="485471"/>
                                        </p:tgtEl>
                                        <p:attrNameLst>
                                          <p:attrName>ppt_x</p:attrName>
                                        </p:attrNameLst>
                                      </p:cBhvr>
                                    </p:anim>
                                    <p:set>
                                      <p:cBhvr>
                                        <p:cTn id="108" dur="770" fill="hold"/>
                                        <p:tgtEl>
                                          <p:spTgt spid="485471"/>
                                        </p:tgtEl>
                                        <p:attrNameLst>
                                          <p:attrName>ppt_y</p:attrName>
                                        </p:attrNameLst>
                                      </p:cBhvr>
                                      <p:to>
                                        <p:strVal val="(#ppt_y+0.4)"/>
                                      </p:to>
                                    </p:set>
                                    <p:anim from="(#ppt_y+0.4)" to="(#ppt_y)" calcmode="lin" valueType="num">
                                      <p:cBhvr>
                                        <p:cTn id="109" dur="1230" accel="100000" fill="hold">
                                          <p:stCondLst>
                                            <p:cond delay="770"/>
                                          </p:stCondLst>
                                        </p:cTn>
                                        <p:tgtEl>
                                          <p:spTgt spid="485471"/>
                                        </p:tgtEl>
                                        <p:attrNameLst>
                                          <p:attrName>ppt_y</p:attrName>
                                        </p:attrNameLst>
                                      </p:cBhvr>
                                    </p:anim>
                                  </p:childTnLst>
                                </p:cTn>
                              </p:par>
                            </p:childTnLst>
                          </p:cTn>
                        </p:par>
                      </p:childTnLst>
                    </p:cTn>
                  </p:par>
                  <p:par>
                    <p:cTn id="110" fill="hold">
                      <p:stCondLst>
                        <p:cond delay="indefinite"/>
                      </p:stCondLst>
                      <p:childTnLst>
                        <p:par>
                          <p:cTn id="111" fill="hold">
                            <p:stCondLst>
                              <p:cond delay="0"/>
                            </p:stCondLst>
                            <p:childTnLst>
                              <p:par>
                                <p:cTn id="112" presetID="38" presetClass="entr" presetSubtype="0" accel="50000" fill="hold" grpId="0" nodeType="clickEffect">
                                  <p:stCondLst>
                                    <p:cond delay="0"/>
                                  </p:stCondLst>
                                  <p:iterate type="lt">
                                    <p:tmPct val="50000"/>
                                  </p:iterate>
                                  <p:childTnLst>
                                    <p:set>
                                      <p:cBhvr>
                                        <p:cTn id="113" dur="1" fill="hold">
                                          <p:stCondLst>
                                            <p:cond delay="0"/>
                                          </p:stCondLst>
                                        </p:cTn>
                                        <p:tgtEl>
                                          <p:spTgt spid="485449"/>
                                        </p:tgtEl>
                                        <p:attrNameLst>
                                          <p:attrName>style.visibility</p:attrName>
                                        </p:attrNameLst>
                                      </p:cBhvr>
                                      <p:to>
                                        <p:strVal val="visible"/>
                                      </p:to>
                                    </p:set>
                                    <p:set>
                                      <p:cBhvr>
                                        <p:cTn id="114" dur="455" fill="hold">
                                          <p:stCondLst>
                                            <p:cond delay="0"/>
                                          </p:stCondLst>
                                        </p:cTn>
                                        <p:tgtEl>
                                          <p:spTgt spid="485449"/>
                                        </p:tgtEl>
                                        <p:attrNameLst>
                                          <p:attrName>style.rotation</p:attrName>
                                        </p:attrNameLst>
                                      </p:cBhvr>
                                      <p:to>
                                        <p:strVal val="-45.0"/>
                                      </p:to>
                                    </p:set>
                                    <p:anim calcmode="lin" valueType="num">
                                      <p:cBhvr>
                                        <p:cTn id="115" dur="455" fill="hold">
                                          <p:stCondLst>
                                            <p:cond delay="455"/>
                                          </p:stCondLst>
                                        </p:cTn>
                                        <p:tgtEl>
                                          <p:spTgt spid="485449"/>
                                        </p:tgtEl>
                                        <p:attrNameLst>
                                          <p:attrName>style.rotation</p:attrName>
                                        </p:attrNameLst>
                                      </p:cBhvr>
                                      <p:tavLst>
                                        <p:tav tm="0">
                                          <p:val>
                                            <p:fltVal val="-45"/>
                                          </p:val>
                                        </p:tav>
                                        <p:tav tm="69900">
                                          <p:val>
                                            <p:fltVal val="45"/>
                                          </p:val>
                                        </p:tav>
                                        <p:tav tm="100000">
                                          <p:val>
                                            <p:fltVal val="0"/>
                                          </p:val>
                                        </p:tav>
                                      </p:tavLst>
                                    </p:anim>
                                    <p:anim calcmode="lin" valueType="num">
                                      <p:cBhvr>
                                        <p:cTn id="116" dur="455" fill="hold">
                                          <p:stCondLst>
                                            <p:cond delay="0"/>
                                          </p:stCondLst>
                                        </p:cTn>
                                        <p:tgtEl>
                                          <p:spTgt spid="485449"/>
                                        </p:tgtEl>
                                        <p:attrNameLst>
                                          <p:attrName>ppt_y</p:attrName>
                                        </p:attrNameLst>
                                      </p:cBhvr>
                                      <p:tavLst>
                                        <p:tav tm="0">
                                          <p:val>
                                            <p:strVal val="#ppt_y-1"/>
                                          </p:val>
                                        </p:tav>
                                        <p:tav tm="100000">
                                          <p:val>
                                            <p:strVal val="#ppt_y-(0.354*#ppt_w-0.172*#ppt_h)"/>
                                          </p:val>
                                        </p:tav>
                                      </p:tavLst>
                                    </p:anim>
                                    <p:anim calcmode="lin" valueType="num">
                                      <p:cBhvr>
                                        <p:cTn id="117" dur="156" decel="50000" autoRev="1" fill="hold">
                                          <p:stCondLst>
                                            <p:cond delay="455"/>
                                          </p:stCondLst>
                                        </p:cTn>
                                        <p:tgtEl>
                                          <p:spTgt spid="485449"/>
                                        </p:tgtEl>
                                        <p:attrNameLst>
                                          <p:attrName>ppt_y</p:attrName>
                                        </p:attrNameLst>
                                      </p:cBhvr>
                                      <p:tavLst>
                                        <p:tav tm="0">
                                          <p:val>
                                            <p:strVal val="#ppt_y-(0.354*#ppt_w-0.172*#ppt_h)"/>
                                          </p:val>
                                        </p:tav>
                                        <p:tav tm="100000">
                                          <p:val>
                                            <p:strVal val="#ppt_y-(0.354*#ppt_w-0.172*#ppt_h)-#ppt_h/2"/>
                                          </p:val>
                                        </p:tav>
                                      </p:tavLst>
                                    </p:anim>
                                    <p:anim calcmode="lin" valueType="num">
                                      <p:cBhvr>
                                        <p:cTn id="118" dur="136" fill="hold">
                                          <p:stCondLst>
                                            <p:cond delay="864"/>
                                          </p:stCondLst>
                                        </p:cTn>
                                        <p:tgtEl>
                                          <p:spTgt spid="485449"/>
                                        </p:tgtEl>
                                        <p:attrNameLst>
                                          <p:attrName>ppt_y</p:attrName>
                                        </p:attrNameLst>
                                      </p:cBhvr>
                                      <p:tavLst>
                                        <p:tav tm="0">
                                          <p:val>
                                            <p:strVal val="#ppt_y-(0.354*#ppt_w-0.172*#ppt_h)"/>
                                          </p:val>
                                        </p:tav>
                                        <p:tav tm="100000">
                                          <p:val>
                                            <p:strVal val="#ppt_y"/>
                                          </p:val>
                                        </p:tav>
                                      </p:tavLst>
                                    </p:anim>
                                  </p:childTnLst>
                                </p:cTn>
                              </p:par>
                              <p:par>
                                <p:cTn id="119" presetID="38" presetClass="entr" presetSubtype="0" accel="50000" fill="hold" grpId="0" nodeType="withEffect">
                                  <p:stCondLst>
                                    <p:cond delay="0"/>
                                  </p:stCondLst>
                                  <p:iterate type="lt">
                                    <p:tmPct val="50000"/>
                                  </p:iterate>
                                  <p:childTnLst>
                                    <p:set>
                                      <p:cBhvr>
                                        <p:cTn id="120" dur="1" fill="hold">
                                          <p:stCondLst>
                                            <p:cond delay="0"/>
                                          </p:stCondLst>
                                        </p:cTn>
                                        <p:tgtEl>
                                          <p:spTgt spid="485448"/>
                                        </p:tgtEl>
                                        <p:attrNameLst>
                                          <p:attrName>style.visibility</p:attrName>
                                        </p:attrNameLst>
                                      </p:cBhvr>
                                      <p:to>
                                        <p:strVal val="visible"/>
                                      </p:to>
                                    </p:set>
                                    <p:set>
                                      <p:cBhvr>
                                        <p:cTn id="121" dur="455" fill="hold">
                                          <p:stCondLst>
                                            <p:cond delay="0"/>
                                          </p:stCondLst>
                                        </p:cTn>
                                        <p:tgtEl>
                                          <p:spTgt spid="485448"/>
                                        </p:tgtEl>
                                        <p:attrNameLst>
                                          <p:attrName>style.rotation</p:attrName>
                                        </p:attrNameLst>
                                      </p:cBhvr>
                                      <p:to>
                                        <p:strVal val="-45.0"/>
                                      </p:to>
                                    </p:set>
                                    <p:anim calcmode="lin" valueType="num">
                                      <p:cBhvr>
                                        <p:cTn id="122" dur="455" fill="hold">
                                          <p:stCondLst>
                                            <p:cond delay="455"/>
                                          </p:stCondLst>
                                        </p:cTn>
                                        <p:tgtEl>
                                          <p:spTgt spid="485448"/>
                                        </p:tgtEl>
                                        <p:attrNameLst>
                                          <p:attrName>style.rotation</p:attrName>
                                        </p:attrNameLst>
                                      </p:cBhvr>
                                      <p:tavLst>
                                        <p:tav tm="0">
                                          <p:val>
                                            <p:fltVal val="-45"/>
                                          </p:val>
                                        </p:tav>
                                        <p:tav tm="69900">
                                          <p:val>
                                            <p:fltVal val="45"/>
                                          </p:val>
                                        </p:tav>
                                        <p:tav tm="100000">
                                          <p:val>
                                            <p:fltVal val="0"/>
                                          </p:val>
                                        </p:tav>
                                      </p:tavLst>
                                    </p:anim>
                                    <p:anim calcmode="lin" valueType="num">
                                      <p:cBhvr>
                                        <p:cTn id="123" dur="455" fill="hold">
                                          <p:stCondLst>
                                            <p:cond delay="0"/>
                                          </p:stCondLst>
                                        </p:cTn>
                                        <p:tgtEl>
                                          <p:spTgt spid="485448"/>
                                        </p:tgtEl>
                                        <p:attrNameLst>
                                          <p:attrName>ppt_y</p:attrName>
                                        </p:attrNameLst>
                                      </p:cBhvr>
                                      <p:tavLst>
                                        <p:tav tm="0">
                                          <p:val>
                                            <p:strVal val="#ppt_y-1"/>
                                          </p:val>
                                        </p:tav>
                                        <p:tav tm="100000">
                                          <p:val>
                                            <p:strVal val="#ppt_y-(0.354*#ppt_w-0.172*#ppt_h)"/>
                                          </p:val>
                                        </p:tav>
                                      </p:tavLst>
                                    </p:anim>
                                    <p:anim calcmode="lin" valueType="num">
                                      <p:cBhvr>
                                        <p:cTn id="124" dur="156" decel="50000" autoRev="1" fill="hold">
                                          <p:stCondLst>
                                            <p:cond delay="455"/>
                                          </p:stCondLst>
                                        </p:cTn>
                                        <p:tgtEl>
                                          <p:spTgt spid="485448"/>
                                        </p:tgtEl>
                                        <p:attrNameLst>
                                          <p:attrName>ppt_y</p:attrName>
                                        </p:attrNameLst>
                                      </p:cBhvr>
                                      <p:tavLst>
                                        <p:tav tm="0">
                                          <p:val>
                                            <p:strVal val="#ppt_y-(0.354*#ppt_w-0.172*#ppt_h)"/>
                                          </p:val>
                                        </p:tav>
                                        <p:tav tm="100000">
                                          <p:val>
                                            <p:strVal val="#ppt_y-(0.354*#ppt_w-0.172*#ppt_h)-#ppt_h/2"/>
                                          </p:val>
                                        </p:tav>
                                      </p:tavLst>
                                    </p:anim>
                                    <p:anim calcmode="lin" valueType="num">
                                      <p:cBhvr>
                                        <p:cTn id="125" dur="136" fill="hold">
                                          <p:stCondLst>
                                            <p:cond delay="864"/>
                                          </p:stCondLst>
                                        </p:cTn>
                                        <p:tgtEl>
                                          <p:spTgt spid="485448"/>
                                        </p:tgtEl>
                                        <p:attrNameLst>
                                          <p:attrName>ppt_y</p:attrName>
                                        </p:attrNameLst>
                                      </p:cBhvr>
                                      <p:tavLst>
                                        <p:tav tm="0">
                                          <p:val>
                                            <p:strVal val="#ppt_y-(0.354*#ppt_w-0.172*#ppt_h)"/>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38" presetClass="entr" presetSubtype="0" accel="50000" fill="hold" grpId="0" nodeType="clickEffect">
                                  <p:stCondLst>
                                    <p:cond delay="0"/>
                                  </p:stCondLst>
                                  <p:iterate type="lt">
                                    <p:tmPct val="50000"/>
                                  </p:iterate>
                                  <p:childTnLst>
                                    <p:set>
                                      <p:cBhvr>
                                        <p:cTn id="129" dur="1" fill="hold">
                                          <p:stCondLst>
                                            <p:cond delay="0"/>
                                          </p:stCondLst>
                                        </p:cTn>
                                        <p:tgtEl>
                                          <p:spTgt spid="485452"/>
                                        </p:tgtEl>
                                        <p:attrNameLst>
                                          <p:attrName>style.visibility</p:attrName>
                                        </p:attrNameLst>
                                      </p:cBhvr>
                                      <p:to>
                                        <p:strVal val="visible"/>
                                      </p:to>
                                    </p:set>
                                    <p:set>
                                      <p:cBhvr>
                                        <p:cTn id="130" dur="455" fill="hold">
                                          <p:stCondLst>
                                            <p:cond delay="0"/>
                                          </p:stCondLst>
                                        </p:cTn>
                                        <p:tgtEl>
                                          <p:spTgt spid="485452"/>
                                        </p:tgtEl>
                                        <p:attrNameLst>
                                          <p:attrName>style.rotation</p:attrName>
                                        </p:attrNameLst>
                                      </p:cBhvr>
                                      <p:to>
                                        <p:strVal val="-45.0"/>
                                      </p:to>
                                    </p:set>
                                    <p:anim calcmode="lin" valueType="num">
                                      <p:cBhvr>
                                        <p:cTn id="131" dur="455" fill="hold">
                                          <p:stCondLst>
                                            <p:cond delay="455"/>
                                          </p:stCondLst>
                                        </p:cTn>
                                        <p:tgtEl>
                                          <p:spTgt spid="485452"/>
                                        </p:tgtEl>
                                        <p:attrNameLst>
                                          <p:attrName>style.rotation</p:attrName>
                                        </p:attrNameLst>
                                      </p:cBhvr>
                                      <p:tavLst>
                                        <p:tav tm="0">
                                          <p:val>
                                            <p:fltVal val="-45"/>
                                          </p:val>
                                        </p:tav>
                                        <p:tav tm="69900">
                                          <p:val>
                                            <p:fltVal val="45"/>
                                          </p:val>
                                        </p:tav>
                                        <p:tav tm="100000">
                                          <p:val>
                                            <p:fltVal val="0"/>
                                          </p:val>
                                        </p:tav>
                                      </p:tavLst>
                                    </p:anim>
                                    <p:anim calcmode="lin" valueType="num">
                                      <p:cBhvr>
                                        <p:cTn id="132" dur="455" fill="hold">
                                          <p:stCondLst>
                                            <p:cond delay="0"/>
                                          </p:stCondLst>
                                        </p:cTn>
                                        <p:tgtEl>
                                          <p:spTgt spid="485452"/>
                                        </p:tgtEl>
                                        <p:attrNameLst>
                                          <p:attrName>ppt_y</p:attrName>
                                        </p:attrNameLst>
                                      </p:cBhvr>
                                      <p:tavLst>
                                        <p:tav tm="0">
                                          <p:val>
                                            <p:strVal val="#ppt_y-1"/>
                                          </p:val>
                                        </p:tav>
                                        <p:tav tm="100000">
                                          <p:val>
                                            <p:strVal val="#ppt_y-(0.354*#ppt_w-0.172*#ppt_h)"/>
                                          </p:val>
                                        </p:tav>
                                      </p:tavLst>
                                    </p:anim>
                                    <p:anim calcmode="lin" valueType="num">
                                      <p:cBhvr>
                                        <p:cTn id="133" dur="156" decel="50000" autoRev="1" fill="hold">
                                          <p:stCondLst>
                                            <p:cond delay="455"/>
                                          </p:stCondLst>
                                        </p:cTn>
                                        <p:tgtEl>
                                          <p:spTgt spid="485452"/>
                                        </p:tgtEl>
                                        <p:attrNameLst>
                                          <p:attrName>ppt_y</p:attrName>
                                        </p:attrNameLst>
                                      </p:cBhvr>
                                      <p:tavLst>
                                        <p:tav tm="0">
                                          <p:val>
                                            <p:strVal val="#ppt_y-(0.354*#ppt_w-0.172*#ppt_h)"/>
                                          </p:val>
                                        </p:tav>
                                        <p:tav tm="100000">
                                          <p:val>
                                            <p:strVal val="#ppt_y-(0.354*#ppt_w-0.172*#ppt_h)-#ppt_h/2"/>
                                          </p:val>
                                        </p:tav>
                                      </p:tavLst>
                                    </p:anim>
                                    <p:anim calcmode="lin" valueType="num">
                                      <p:cBhvr>
                                        <p:cTn id="134" dur="136" fill="hold">
                                          <p:stCondLst>
                                            <p:cond delay="864"/>
                                          </p:stCondLst>
                                        </p:cTn>
                                        <p:tgtEl>
                                          <p:spTgt spid="485452"/>
                                        </p:tgtEl>
                                        <p:attrNameLst>
                                          <p:attrName>ppt_y</p:attrName>
                                        </p:attrNameLst>
                                      </p:cBhvr>
                                      <p:tavLst>
                                        <p:tav tm="0">
                                          <p:val>
                                            <p:strVal val="#ppt_y-(0.354*#ppt_w-0.172*#ppt_h)"/>
                                          </p:val>
                                        </p:tav>
                                        <p:tav tm="100000">
                                          <p:val>
                                            <p:strVal val="#ppt_y"/>
                                          </p:val>
                                        </p:tav>
                                      </p:tavLst>
                                    </p:anim>
                                  </p:childTnLst>
                                </p:cTn>
                              </p:par>
                              <p:par>
                                <p:cTn id="135" presetID="38" presetClass="entr" presetSubtype="0" accel="50000" fill="hold" grpId="0" nodeType="withEffect">
                                  <p:stCondLst>
                                    <p:cond delay="0"/>
                                  </p:stCondLst>
                                  <p:iterate type="lt">
                                    <p:tmPct val="50000"/>
                                  </p:iterate>
                                  <p:childTnLst>
                                    <p:set>
                                      <p:cBhvr>
                                        <p:cTn id="136" dur="1" fill="hold">
                                          <p:stCondLst>
                                            <p:cond delay="0"/>
                                          </p:stCondLst>
                                        </p:cTn>
                                        <p:tgtEl>
                                          <p:spTgt spid="485451"/>
                                        </p:tgtEl>
                                        <p:attrNameLst>
                                          <p:attrName>style.visibility</p:attrName>
                                        </p:attrNameLst>
                                      </p:cBhvr>
                                      <p:to>
                                        <p:strVal val="visible"/>
                                      </p:to>
                                    </p:set>
                                    <p:set>
                                      <p:cBhvr>
                                        <p:cTn id="137" dur="455" fill="hold">
                                          <p:stCondLst>
                                            <p:cond delay="0"/>
                                          </p:stCondLst>
                                        </p:cTn>
                                        <p:tgtEl>
                                          <p:spTgt spid="485451"/>
                                        </p:tgtEl>
                                        <p:attrNameLst>
                                          <p:attrName>style.rotation</p:attrName>
                                        </p:attrNameLst>
                                      </p:cBhvr>
                                      <p:to>
                                        <p:strVal val="-45.0"/>
                                      </p:to>
                                    </p:set>
                                    <p:anim calcmode="lin" valueType="num">
                                      <p:cBhvr>
                                        <p:cTn id="138" dur="455" fill="hold">
                                          <p:stCondLst>
                                            <p:cond delay="455"/>
                                          </p:stCondLst>
                                        </p:cTn>
                                        <p:tgtEl>
                                          <p:spTgt spid="485451"/>
                                        </p:tgtEl>
                                        <p:attrNameLst>
                                          <p:attrName>style.rotation</p:attrName>
                                        </p:attrNameLst>
                                      </p:cBhvr>
                                      <p:tavLst>
                                        <p:tav tm="0">
                                          <p:val>
                                            <p:fltVal val="-45"/>
                                          </p:val>
                                        </p:tav>
                                        <p:tav tm="69900">
                                          <p:val>
                                            <p:fltVal val="45"/>
                                          </p:val>
                                        </p:tav>
                                        <p:tav tm="100000">
                                          <p:val>
                                            <p:fltVal val="0"/>
                                          </p:val>
                                        </p:tav>
                                      </p:tavLst>
                                    </p:anim>
                                    <p:anim calcmode="lin" valueType="num">
                                      <p:cBhvr>
                                        <p:cTn id="139" dur="455" fill="hold">
                                          <p:stCondLst>
                                            <p:cond delay="0"/>
                                          </p:stCondLst>
                                        </p:cTn>
                                        <p:tgtEl>
                                          <p:spTgt spid="485451"/>
                                        </p:tgtEl>
                                        <p:attrNameLst>
                                          <p:attrName>ppt_y</p:attrName>
                                        </p:attrNameLst>
                                      </p:cBhvr>
                                      <p:tavLst>
                                        <p:tav tm="0">
                                          <p:val>
                                            <p:strVal val="#ppt_y-1"/>
                                          </p:val>
                                        </p:tav>
                                        <p:tav tm="100000">
                                          <p:val>
                                            <p:strVal val="#ppt_y-(0.354*#ppt_w-0.172*#ppt_h)"/>
                                          </p:val>
                                        </p:tav>
                                      </p:tavLst>
                                    </p:anim>
                                    <p:anim calcmode="lin" valueType="num">
                                      <p:cBhvr>
                                        <p:cTn id="140" dur="156" decel="50000" autoRev="1" fill="hold">
                                          <p:stCondLst>
                                            <p:cond delay="455"/>
                                          </p:stCondLst>
                                        </p:cTn>
                                        <p:tgtEl>
                                          <p:spTgt spid="485451"/>
                                        </p:tgtEl>
                                        <p:attrNameLst>
                                          <p:attrName>ppt_y</p:attrName>
                                        </p:attrNameLst>
                                      </p:cBhvr>
                                      <p:tavLst>
                                        <p:tav tm="0">
                                          <p:val>
                                            <p:strVal val="#ppt_y-(0.354*#ppt_w-0.172*#ppt_h)"/>
                                          </p:val>
                                        </p:tav>
                                        <p:tav tm="100000">
                                          <p:val>
                                            <p:strVal val="#ppt_y-(0.354*#ppt_w-0.172*#ppt_h)-#ppt_h/2"/>
                                          </p:val>
                                        </p:tav>
                                      </p:tavLst>
                                    </p:anim>
                                    <p:anim calcmode="lin" valueType="num">
                                      <p:cBhvr>
                                        <p:cTn id="141" dur="136" fill="hold">
                                          <p:stCondLst>
                                            <p:cond delay="864"/>
                                          </p:stCondLst>
                                        </p:cTn>
                                        <p:tgtEl>
                                          <p:spTgt spid="48545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56" grpId="0" animBg="1"/>
      <p:bldP spid="485448" grpId="0"/>
      <p:bldP spid="485449" grpId="0"/>
      <p:bldP spid="485450" grpId="0"/>
      <p:bldP spid="485451" grpId="0"/>
      <p:bldP spid="485452" grpId="0"/>
      <p:bldP spid="485453" grpId="0"/>
      <p:bldP spid="485454" grpId="0"/>
      <p:bldP spid="485455" grpId="0"/>
      <p:bldP spid="485461" grpId="0"/>
      <p:bldP spid="485462" grpId="0"/>
      <p:bldP spid="48547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673" name="Rectangle 273"/>
          <p:cNvSpPr>
            <a:spLocks noChangeArrowheads="1"/>
          </p:cNvSpPr>
          <p:nvPr/>
        </p:nvSpPr>
        <p:spPr bwMode="auto">
          <a:xfrm>
            <a:off x="5892800" y="4527550"/>
            <a:ext cx="1074738" cy="908050"/>
          </a:xfrm>
          <a:prstGeom prst="rect">
            <a:avLst/>
          </a:prstGeom>
          <a:solidFill>
            <a:srgbClr val="FFFF00"/>
          </a:solidFill>
          <a:ln w="15875" algn="ctr">
            <a:solidFill>
              <a:schemeClr val="tx1"/>
            </a:solidFill>
            <a:miter lim="800000"/>
            <a:headEnd/>
            <a:tailEnd/>
          </a:ln>
        </p:spPr>
        <p:txBody>
          <a:bodyPr anchor="ctr">
            <a:spAutoFit/>
          </a:bodyPr>
          <a:lstStyle/>
          <a:p>
            <a:endParaRPr lang="en-US">
              <a:solidFill>
                <a:srgbClr val="000000"/>
              </a:solidFill>
            </a:endParaRPr>
          </a:p>
        </p:txBody>
      </p:sp>
      <p:sp>
        <p:nvSpPr>
          <p:cNvPr id="486672" name="Rectangle 272"/>
          <p:cNvSpPr>
            <a:spLocks noChangeArrowheads="1"/>
          </p:cNvSpPr>
          <p:nvPr/>
        </p:nvSpPr>
        <p:spPr bwMode="auto">
          <a:xfrm>
            <a:off x="5892800" y="2451100"/>
            <a:ext cx="1074738" cy="1444625"/>
          </a:xfrm>
          <a:prstGeom prst="rect">
            <a:avLst/>
          </a:prstGeom>
          <a:solidFill>
            <a:srgbClr val="FFFF00"/>
          </a:solidFill>
          <a:ln w="15875" algn="ctr">
            <a:solidFill>
              <a:schemeClr val="tx1"/>
            </a:solidFill>
            <a:miter lim="800000"/>
            <a:headEnd/>
            <a:tailEnd/>
          </a:ln>
        </p:spPr>
        <p:txBody>
          <a:bodyPr anchor="ctr">
            <a:spAutoFit/>
          </a:bodyPr>
          <a:lstStyle/>
          <a:p>
            <a:endParaRPr lang="en-US">
              <a:solidFill>
                <a:srgbClr val="000000"/>
              </a:solidFill>
            </a:endParaRPr>
          </a:p>
        </p:txBody>
      </p:sp>
      <p:sp>
        <p:nvSpPr>
          <p:cNvPr id="486671" name="Rectangle 271"/>
          <p:cNvSpPr>
            <a:spLocks noChangeArrowheads="1"/>
          </p:cNvSpPr>
          <p:nvPr/>
        </p:nvSpPr>
        <p:spPr bwMode="auto">
          <a:xfrm>
            <a:off x="5892800" y="1406525"/>
            <a:ext cx="1074738" cy="950913"/>
          </a:xfrm>
          <a:prstGeom prst="rect">
            <a:avLst/>
          </a:prstGeom>
          <a:solidFill>
            <a:srgbClr val="FFFF00"/>
          </a:solidFill>
          <a:ln w="15875" algn="ctr">
            <a:solidFill>
              <a:schemeClr val="tx1"/>
            </a:solidFill>
            <a:miter lim="800000"/>
            <a:headEnd/>
            <a:tailEnd/>
          </a:ln>
        </p:spPr>
        <p:txBody>
          <a:bodyPr anchor="ctr">
            <a:spAutoFit/>
          </a:bodyPr>
          <a:lstStyle/>
          <a:p>
            <a:endParaRPr lang="en-US">
              <a:solidFill>
                <a:srgbClr val="000000"/>
              </a:solidFill>
            </a:endParaRPr>
          </a:p>
        </p:txBody>
      </p:sp>
      <p:sp>
        <p:nvSpPr>
          <p:cNvPr id="486587" name="Oval 187"/>
          <p:cNvSpPr>
            <a:spLocks noChangeArrowheads="1"/>
          </p:cNvSpPr>
          <p:nvPr/>
        </p:nvSpPr>
        <p:spPr bwMode="auto">
          <a:xfrm>
            <a:off x="973138" y="4157663"/>
            <a:ext cx="993775" cy="1381125"/>
          </a:xfrm>
          <a:prstGeom prst="ellipse">
            <a:avLst/>
          </a:prstGeom>
          <a:solidFill>
            <a:schemeClr val="accent1"/>
          </a:solidFill>
          <a:ln w="15875" algn="ctr">
            <a:solidFill>
              <a:schemeClr val="tx1"/>
            </a:solidFill>
            <a:round/>
            <a:headEnd/>
            <a:tailEnd/>
          </a:ln>
        </p:spPr>
        <p:txBody>
          <a:bodyPr anchor="ctr">
            <a:spAutoFit/>
          </a:bodyPr>
          <a:lstStyle/>
          <a:p>
            <a:endParaRPr lang="en-US">
              <a:solidFill>
                <a:srgbClr val="000000"/>
              </a:solidFill>
            </a:endParaRPr>
          </a:p>
        </p:txBody>
      </p:sp>
      <p:sp>
        <p:nvSpPr>
          <p:cNvPr id="486584" name="Oval 184"/>
          <p:cNvSpPr>
            <a:spLocks noChangeArrowheads="1"/>
          </p:cNvSpPr>
          <p:nvPr/>
        </p:nvSpPr>
        <p:spPr bwMode="auto">
          <a:xfrm>
            <a:off x="1158875" y="2641600"/>
            <a:ext cx="2016125" cy="638175"/>
          </a:xfrm>
          <a:prstGeom prst="ellipse">
            <a:avLst/>
          </a:prstGeom>
          <a:solidFill>
            <a:schemeClr val="accent1"/>
          </a:solidFill>
          <a:ln w="15875" algn="ctr">
            <a:solidFill>
              <a:schemeClr val="tx1"/>
            </a:solidFill>
            <a:round/>
            <a:headEnd/>
            <a:tailEnd/>
          </a:ln>
        </p:spPr>
        <p:txBody>
          <a:bodyPr anchor="ctr">
            <a:spAutoFit/>
          </a:bodyPr>
          <a:lstStyle/>
          <a:p>
            <a:endParaRPr lang="en-US">
              <a:solidFill>
                <a:srgbClr val="000000"/>
              </a:solidFill>
            </a:endParaRPr>
          </a:p>
        </p:txBody>
      </p:sp>
      <p:sp>
        <p:nvSpPr>
          <p:cNvPr id="486579" name="Oval 179"/>
          <p:cNvSpPr>
            <a:spLocks noChangeArrowheads="1"/>
          </p:cNvSpPr>
          <p:nvPr/>
        </p:nvSpPr>
        <p:spPr bwMode="auto">
          <a:xfrm>
            <a:off x="1009650" y="884238"/>
            <a:ext cx="993775" cy="1381125"/>
          </a:xfrm>
          <a:prstGeom prst="ellipse">
            <a:avLst/>
          </a:prstGeom>
          <a:solidFill>
            <a:schemeClr val="accent1"/>
          </a:solidFill>
          <a:ln w="15875" algn="ctr">
            <a:solidFill>
              <a:schemeClr val="tx1"/>
            </a:solidFill>
            <a:round/>
            <a:headEnd/>
            <a:tailEnd/>
          </a:ln>
        </p:spPr>
        <p:txBody>
          <a:bodyPr anchor="ctr">
            <a:spAutoFit/>
          </a:bodyPr>
          <a:lstStyle/>
          <a:p>
            <a:endParaRPr lang="en-US">
              <a:solidFill>
                <a:srgbClr val="000000"/>
              </a:solidFill>
            </a:endParaRPr>
          </a:p>
        </p:txBody>
      </p:sp>
      <p:sp>
        <p:nvSpPr>
          <p:cNvPr id="35848" name="Text Box 75"/>
          <p:cNvSpPr txBox="1">
            <a:spLocks noChangeArrowheads="1"/>
          </p:cNvSpPr>
          <p:nvPr/>
        </p:nvSpPr>
        <p:spPr bwMode="auto">
          <a:xfrm>
            <a:off x="2493963" y="2709863"/>
            <a:ext cx="752475" cy="42545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5</a:t>
            </a:r>
            <a:endParaRPr lang="en-US" sz="2400">
              <a:solidFill>
                <a:srgbClr val="FF0000"/>
              </a:solidFill>
            </a:endParaRPr>
          </a:p>
        </p:txBody>
      </p:sp>
      <p:grpSp>
        <p:nvGrpSpPr>
          <p:cNvPr id="35849" name="Group 173"/>
          <p:cNvGrpSpPr>
            <a:grpSpLocks/>
          </p:cNvGrpSpPr>
          <p:nvPr/>
        </p:nvGrpSpPr>
        <p:grpSpPr bwMode="auto">
          <a:xfrm>
            <a:off x="261938" y="930275"/>
            <a:ext cx="2862262" cy="4383088"/>
            <a:chOff x="165" y="586"/>
            <a:chExt cx="1803" cy="2761"/>
          </a:xfrm>
        </p:grpSpPr>
        <p:sp>
          <p:nvSpPr>
            <p:cNvPr id="35931" name="Text Box 9"/>
            <p:cNvSpPr txBox="1">
              <a:spLocks noChangeArrowheads="1"/>
            </p:cNvSpPr>
            <p:nvPr/>
          </p:nvSpPr>
          <p:spPr bwMode="auto">
            <a:xfrm>
              <a:off x="770" y="586"/>
              <a:ext cx="475"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35932" name="Text Box 10"/>
            <p:cNvSpPr txBox="1">
              <a:spLocks noChangeArrowheads="1"/>
            </p:cNvSpPr>
            <p:nvPr/>
          </p:nvSpPr>
          <p:spPr bwMode="auto">
            <a:xfrm>
              <a:off x="797" y="921"/>
              <a:ext cx="475"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35933" name="Text Box 11"/>
            <p:cNvSpPr txBox="1">
              <a:spLocks noChangeArrowheads="1"/>
            </p:cNvSpPr>
            <p:nvPr/>
          </p:nvSpPr>
          <p:spPr bwMode="auto">
            <a:xfrm>
              <a:off x="404" y="2126"/>
              <a:ext cx="474" cy="268"/>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grpSp>
          <p:nvGrpSpPr>
            <p:cNvPr id="35934" name="Group 12"/>
            <p:cNvGrpSpPr>
              <a:grpSpLocks/>
            </p:cNvGrpSpPr>
            <p:nvPr/>
          </p:nvGrpSpPr>
          <p:grpSpPr bwMode="auto">
            <a:xfrm>
              <a:off x="1494" y="1739"/>
              <a:ext cx="95" cy="268"/>
              <a:chOff x="7200" y="2952"/>
              <a:chExt cx="180" cy="720"/>
            </a:xfrm>
          </p:grpSpPr>
          <p:sp>
            <p:nvSpPr>
              <p:cNvPr id="36001" name="Line 13"/>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002" name="Line 14"/>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003" name="Line 15"/>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004" name="Line 16"/>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5935" name="Line 17"/>
            <p:cNvSpPr>
              <a:spLocks noChangeShapeType="1"/>
            </p:cNvSpPr>
            <p:nvPr/>
          </p:nvSpPr>
          <p:spPr bwMode="auto">
            <a:xfrm>
              <a:off x="355" y="1270"/>
              <a:ext cx="379"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36" name="Line 18"/>
            <p:cNvSpPr>
              <a:spLocks noChangeShapeType="1"/>
            </p:cNvSpPr>
            <p:nvPr/>
          </p:nvSpPr>
          <p:spPr bwMode="auto">
            <a:xfrm>
              <a:off x="355" y="1270"/>
              <a:ext cx="0" cy="804"/>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5937" name="Group 19"/>
            <p:cNvGrpSpPr>
              <a:grpSpLocks/>
            </p:cNvGrpSpPr>
            <p:nvPr/>
          </p:nvGrpSpPr>
          <p:grpSpPr bwMode="auto">
            <a:xfrm>
              <a:off x="734" y="1203"/>
              <a:ext cx="380" cy="67"/>
              <a:chOff x="2700" y="3312"/>
              <a:chExt cx="720" cy="180"/>
            </a:xfrm>
          </p:grpSpPr>
          <p:sp>
            <p:nvSpPr>
              <p:cNvPr id="35997" name="Line 20"/>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98" name="Line 21"/>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99" name="Line 22"/>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000" name="Line 23"/>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5938" name="Line 24"/>
            <p:cNvSpPr>
              <a:spLocks noChangeShapeType="1"/>
            </p:cNvSpPr>
            <p:nvPr/>
          </p:nvSpPr>
          <p:spPr bwMode="auto">
            <a:xfrm>
              <a:off x="1114" y="1270"/>
              <a:ext cx="38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39" name="Line 25"/>
            <p:cNvSpPr>
              <a:spLocks noChangeShapeType="1"/>
            </p:cNvSpPr>
            <p:nvPr/>
          </p:nvSpPr>
          <p:spPr bwMode="auto">
            <a:xfrm flipV="1">
              <a:off x="355" y="935"/>
              <a:ext cx="0" cy="335"/>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40" name="Line 26"/>
            <p:cNvSpPr>
              <a:spLocks noChangeShapeType="1"/>
            </p:cNvSpPr>
            <p:nvPr/>
          </p:nvSpPr>
          <p:spPr bwMode="auto">
            <a:xfrm flipV="1">
              <a:off x="1494" y="935"/>
              <a:ext cx="0" cy="335"/>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41" name="Line 27"/>
            <p:cNvSpPr>
              <a:spLocks noChangeShapeType="1"/>
            </p:cNvSpPr>
            <p:nvPr/>
          </p:nvSpPr>
          <p:spPr bwMode="auto">
            <a:xfrm>
              <a:off x="355" y="935"/>
              <a:ext cx="379"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5942" name="Group 28"/>
            <p:cNvGrpSpPr>
              <a:grpSpLocks/>
            </p:cNvGrpSpPr>
            <p:nvPr/>
          </p:nvGrpSpPr>
          <p:grpSpPr bwMode="auto">
            <a:xfrm>
              <a:off x="734" y="868"/>
              <a:ext cx="380" cy="67"/>
              <a:chOff x="2700" y="3312"/>
              <a:chExt cx="720" cy="180"/>
            </a:xfrm>
          </p:grpSpPr>
          <p:sp>
            <p:nvSpPr>
              <p:cNvPr id="35993" name="Line 29"/>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94" name="Line 30"/>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95" name="Line 31"/>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96" name="Line 32"/>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5943" name="Line 33"/>
            <p:cNvSpPr>
              <a:spLocks noChangeShapeType="1"/>
            </p:cNvSpPr>
            <p:nvPr/>
          </p:nvSpPr>
          <p:spPr bwMode="auto">
            <a:xfrm>
              <a:off x="1114" y="935"/>
              <a:ext cx="38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44" name="Line 34"/>
            <p:cNvSpPr>
              <a:spLocks noChangeShapeType="1"/>
            </p:cNvSpPr>
            <p:nvPr/>
          </p:nvSpPr>
          <p:spPr bwMode="auto">
            <a:xfrm>
              <a:off x="1494" y="1270"/>
              <a:ext cx="0" cy="268"/>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45" name="Line 35"/>
            <p:cNvSpPr>
              <a:spLocks noChangeShapeType="1"/>
            </p:cNvSpPr>
            <p:nvPr/>
          </p:nvSpPr>
          <p:spPr bwMode="auto">
            <a:xfrm>
              <a:off x="1494" y="2208"/>
              <a:ext cx="0" cy="268"/>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46" name="Line 36"/>
            <p:cNvSpPr>
              <a:spLocks noChangeShapeType="1"/>
            </p:cNvSpPr>
            <p:nvPr/>
          </p:nvSpPr>
          <p:spPr bwMode="auto">
            <a:xfrm>
              <a:off x="165" y="2074"/>
              <a:ext cx="38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47" name="Line 37"/>
            <p:cNvSpPr>
              <a:spLocks noChangeShapeType="1"/>
            </p:cNvSpPr>
            <p:nvPr/>
          </p:nvSpPr>
          <p:spPr bwMode="auto">
            <a:xfrm>
              <a:off x="260" y="2141"/>
              <a:ext cx="19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48" name="Line 38"/>
            <p:cNvSpPr>
              <a:spLocks noChangeShapeType="1"/>
            </p:cNvSpPr>
            <p:nvPr/>
          </p:nvSpPr>
          <p:spPr bwMode="auto">
            <a:xfrm>
              <a:off x="355" y="2141"/>
              <a:ext cx="0" cy="871"/>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49" name="Text Box 39"/>
            <p:cNvSpPr txBox="1">
              <a:spLocks noChangeArrowheads="1"/>
            </p:cNvSpPr>
            <p:nvPr/>
          </p:nvSpPr>
          <p:spPr bwMode="auto">
            <a:xfrm>
              <a:off x="811" y="1707"/>
              <a:ext cx="475"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3</a:t>
              </a:r>
              <a:endParaRPr lang="en-US" sz="2400">
                <a:solidFill>
                  <a:srgbClr val="FF0000"/>
                </a:solidFill>
              </a:endParaRPr>
            </a:p>
          </p:txBody>
        </p:sp>
        <p:sp>
          <p:nvSpPr>
            <p:cNvPr id="35950" name="Text Box 40"/>
            <p:cNvSpPr txBox="1">
              <a:spLocks noChangeArrowheads="1"/>
            </p:cNvSpPr>
            <p:nvPr/>
          </p:nvSpPr>
          <p:spPr bwMode="auto">
            <a:xfrm>
              <a:off x="770" y="2989"/>
              <a:ext cx="475"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8</a:t>
              </a:r>
              <a:endParaRPr lang="en-US" sz="2400">
                <a:solidFill>
                  <a:srgbClr val="FF0000"/>
                </a:solidFill>
              </a:endParaRPr>
            </a:p>
          </p:txBody>
        </p:sp>
        <p:sp>
          <p:nvSpPr>
            <p:cNvPr id="35951" name="Line 41"/>
            <p:cNvSpPr>
              <a:spLocks noChangeShapeType="1"/>
            </p:cNvSpPr>
            <p:nvPr/>
          </p:nvSpPr>
          <p:spPr bwMode="auto">
            <a:xfrm>
              <a:off x="355" y="3347"/>
              <a:ext cx="379"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5952" name="Group 42"/>
            <p:cNvGrpSpPr>
              <a:grpSpLocks/>
            </p:cNvGrpSpPr>
            <p:nvPr/>
          </p:nvGrpSpPr>
          <p:grpSpPr bwMode="auto">
            <a:xfrm>
              <a:off x="734" y="3280"/>
              <a:ext cx="380" cy="67"/>
              <a:chOff x="2700" y="3312"/>
              <a:chExt cx="720" cy="180"/>
            </a:xfrm>
          </p:grpSpPr>
          <p:sp>
            <p:nvSpPr>
              <p:cNvPr id="35989" name="Line 43"/>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90" name="Line 44"/>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91" name="Line 45"/>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92" name="Line 46"/>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5953" name="Line 47"/>
            <p:cNvSpPr>
              <a:spLocks noChangeShapeType="1"/>
            </p:cNvSpPr>
            <p:nvPr/>
          </p:nvSpPr>
          <p:spPr bwMode="auto">
            <a:xfrm>
              <a:off x="1114" y="3347"/>
              <a:ext cx="38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54" name="Line 48"/>
            <p:cNvSpPr>
              <a:spLocks noChangeShapeType="1"/>
            </p:cNvSpPr>
            <p:nvPr/>
          </p:nvSpPr>
          <p:spPr bwMode="auto">
            <a:xfrm flipV="1">
              <a:off x="355" y="3012"/>
              <a:ext cx="0" cy="335"/>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55" name="Line 49"/>
            <p:cNvSpPr>
              <a:spLocks noChangeShapeType="1"/>
            </p:cNvSpPr>
            <p:nvPr/>
          </p:nvSpPr>
          <p:spPr bwMode="auto">
            <a:xfrm flipV="1">
              <a:off x="1494" y="2744"/>
              <a:ext cx="0" cy="603"/>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56" name="Line 50"/>
            <p:cNvSpPr>
              <a:spLocks noChangeShapeType="1"/>
            </p:cNvSpPr>
            <p:nvPr/>
          </p:nvSpPr>
          <p:spPr bwMode="auto">
            <a:xfrm>
              <a:off x="355" y="3012"/>
              <a:ext cx="379"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5957" name="Group 51"/>
            <p:cNvGrpSpPr>
              <a:grpSpLocks/>
            </p:cNvGrpSpPr>
            <p:nvPr/>
          </p:nvGrpSpPr>
          <p:grpSpPr bwMode="auto">
            <a:xfrm>
              <a:off x="734" y="2945"/>
              <a:ext cx="380" cy="67"/>
              <a:chOff x="2700" y="3312"/>
              <a:chExt cx="720" cy="180"/>
            </a:xfrm>
          </p:grpSpPr>
          <p:sp>
            <p:nvSpPr>
              <p:cNvPr id="35985" name="Line 52"/>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86" name="Line 53"/>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87" name="Line 54"/>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88" name="Line 55"/>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5958" name="Line 56"/>
            <p:cNvSpPr>
              <a:spLocks noChangeShapeType="1"/>
            </p:cNvSpPr>
            <p:nvPr/>
          </p:nvSpPr>
          <p:spPr bwMode="auto">
            <a:xfrm>
              <a:off x="1114" y="3012"/>
              <a:ext cx="380"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5959" name="Group 57"/>
            <p:cNvGrpSpPr>
              <a:grpSpLocks/>
            </p:cNvGrpSpPr>
            <p:nvPr/>
          </p:nvGrpSpPr>
          <p:grpSpPr bwMode="auto">
            <a:xfrm>
              <a:off x="1873" y="1739"/>
              <a:ext cx="95" cy="268"/>
              <a:chOff x="7200" y="2952"/>
              <a:chExt cx="180" cy="720"/>
            </a:xfrm>
          </p:grpSpPr>
          <p:sp>
            <p:nvSpPr>
              <p:cNvPr id="35981" name="Line 58"/>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82" name="Line 59"/>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83" name="Line 60"/>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84" name="Line 61"/>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35960" name="Group 62"/>
            <p:cNvGrpSpPr>
              <a:grpSpLocks/>
            </p:cNvGrpSpPr>
            <p:nvPr/>
          </p:nvGrpSpPr>
          <p:grpSpPr bwMode="auto">
            <a:xfrm>
              <a:off x="1114" y="1739"/>
              <a:ext cx="95" cy="268"/>
              <a:chOff x="7200" y="2952"/>
              <a:chExt cx="180" cy="720"/>
            </a:xfrm>
          </p:grpSpPr>
          <p:sp>
            <p:nvSpPr>
              <p:cNvPr id="35977" name="Line 63"/>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78" name="Line 64"/>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79" name="Line 65"/>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80" name="Line 66"/>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35961" name="Group 67"/>
            <p:cNvGrpSpPr>
              <a:grpSpLocks/>
            </p:cNvGrpSpPr>
            <p:nvPr/>
          </p:nvGrpSpPr>
          <p:grpSpPr bwMode="auto">
            <a:xfrm>
              <a:off x="1494" y="2476"/>
              <a:ext cx="95" cy="268"/>
              <a:chOff x="7200" y="2952"/>
              <a:chExt cx="180" cy="720"/>
            </a:xfrm>
          </p:grpSpPr>
          <p:sp>
            <p:nvSpPr>
              <p:cNvPr id="35973" name="Line 68"/>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74" name="Line 69"/>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75" name="Line 70"/>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76" name="Line 71"/>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5962" name="Line 72"/>
            <p:cNvSpPr>
              <a:spLocks noChangeShapeType="1"/>
            </p:cNvSpPr>
            <p:nvPr/>
          </p:nvSpPr>
          <p:spPr bwMode="auto">
            <a:xfrm>
              <a:off x="1114" y="1538"/>
              <a:ext cx="759"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63" name="Line 73"/>
            <p:cNvSpPr>
              <a:spLocks noChangeShapeType="1"/>
            </p:cNvSpPr>
            <p:nvPr/>
          </p:nvSpPr>
          <p:spPr bwMode="auto">
            <a:xfrm>
              <a:off x="1114" y="2208"/>
              <a:ext cx="759"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64" name="Text Box 74"/>
            <p:cNvSpPr txBox="1">
              <a:spLocks noChangeArrowheads="1"/>
            </p:cNvSpPr>
            <p:nvPr/>
          </p:nvSpPr>
          <p:spPr bwMode="auto">
            <a:xfrm>
              <a:off x="1191" y="1707"/>
              <a:ext cx="474"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4</a:t>
              </a:r>
              <a:endParaRPr lang="en-US" sz="2400">
                <a:solidFill>
                  <a:srgbClr val="FF0000"/>
                </a:solidFill>
              </a:endParaRPr>
            </a:p>
          </p:txBody>
        </p:sp>
        <p:sp>
          <p:nvSpPr>
            <p:cNvPr id="35965" name="Text Box 76"/>
            <p:cNvSpPr txBox="1">
              <a:spLocks noChangeArrowheads="1"/>
            </p:cNvSpPr>
            <p:nvPr/>
          </p:nvSpPr>
          <p:spPr bwMode="auto">
            <a:xfrm>
              <a:off x="1114" y="2431"/>
              <a:ext cx="475" cy="268"/>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6</a:t>
              </a:r>
              <a:endParaRPr lang="en-US" sz="2400">
                <a:solidFill>
                  <a:srgbClr val="FF0000"/>
                </a:solidFill>
              </a:endParaRPr>
            </a:p>
          </p:txBody>
        </p:sp>
        <p:sp>
          <p:nvSpPr>
            <p:cNvPr id="35966" name="Text Box 77"/>
            <p:cNvSpPr txBox="1">
              <a:spLocks noChangeArrowheads="1"/>
            </p:cNvSpPr>
            <p:nvPr/>
          </p:nvSpPr>
          <p:spPr bwMode="auto">
            <a:xfrm>
              <a:off x="779" y="2663"/>
              <a:ext cx="475"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7</a:t>
              </a:r>
              <a:endParaRPr lang="en-US" sz="2400">
                <a:solidFill>
                  <a:srgbClr val="FF0000"/>
                </a:solidFill>
              </a:endParaRPr>
            </a:p>
          </p:txBody>
        </p:sp>
        <p:sp>
          <p:nvSpPr>
            <p:cNvPr id="35967" name="Line 78"/>
            <p:cNvSpPr>
              <a:spLocks noChangeShapeType="1"/>
            </p:cNvSpPr>
            <p:nvPr/>
          </p:nvSpPr>
          <p:spPr bwMode="auto">
            <a:xfrm>
              <a:off x="1873" y="2007"/>
              <a:ext cx="0" cy="201"/>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68" name="Line 79"/>
            <p:cNvSpPr>
              <a:spLocks noChangeShapeType="1"/>
            </p:cNvSpPr>
            <p:nvPr/>
          </p:nvSpPr>
          <p:spPr bwMode="auto">
            <a:xfrm>
              <a:off x="1494" y="2007"/>
              <a:ext cx="0" cy="201"/>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69" name="Line 80"/>
            <p:cNvSpPr>
              <a:spLocks noChangeShapeType="1"/>
            </p:cNvSpPr>
            <p:nvPr/>
          </p:nvSpPr>
          <p:spPr bwMode="auto">
            <a:xfrm>
              <a:off x="1114" y="2007"/>
              <a:ext cx="0" cy="201"/>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70" name="Line 81"/>
            <p:cNvSpPr>
              <a:spLocks noChangeShapeType="1"/>
            </p:cNvSpPr>
            <p:nvPr/>
          </p:nvSpPr>
          <p:spPr bwMode="auto">
            <a:xfrm>
              <a:off x="1873" y="1538"/>
              <a:ext cx="0" cy="201"/>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71" name="Line 82"/>
            <p:cNvSpPr>
              <a:spLocks noChangeShapeType="1"/>
            </p:cNvSpPr>
            <p:nvPr/>
          </p:nvSpPr>
          <p:spPr bwMode="auto">
            <a:xfrm>
              <a:off x="1114" y="1538"/>
              <a:ext cx="0" cy="201"/>
            </a:xfrm>
            <a:prstGeom prst="line">
              <a:avLst/>
            </a:prstGeom>
            <a:noFill/>
            <a:ln w="22225">
              <a:solidFill>
                <a:srgbClr val="FF0000"/>
              </a:solidFill>
              <a:round/>
              <a:headEnd/>
              <a:tailEnd/>
            </a:ln>
          </p:spPr>
          <p:txBody>
            <a:bodyPr/>
            <a:lstStyle/>
            <a:p>
              <a:endParaRPr lang="en-US">
                <a:solidFill>
                  <a:srgbClr val="000000"/>
                </a:solidFill>
              </a:endParaRPr>
            </a:p>
          </p:txBody>
        </p:sp>
        <p:sp>
          <p:nvSpPr>
            <p:cNvPr id="35972" name="Line 83"/>
            <p:cNvSpPr>
              <a:spLocks noChangeShapeType="1"/>
            </p:cNvSpPr>
            <p:nvPr/>
          </p:nvSpPr>
          <p:spPr bwMode="auto">
            <a:xfrm>
              <a:off x="1494" y="1538"/>
              <a:ext cx="0" cy="201"/>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5850" name="Rectangle 84"/>
          <p:cNvSpPr>
            <a:spLocks noChangeArrowheads="1"/>
          </p:cNvSpPr>
          <p:nvPr/>
        </p:nvSpPr>
        <p:spPr bwMode="auto">
          <a:xfrm>
            <a:off x="7112000" y="1884363"/>
            <a:ext cx="1436688"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8.5</a:t>
            </a:r>
          </a:p>
        </p:txBody>
      </p:sp>
      <p:sp>
        <p:nvSpPr>
          <p:cNvPr id="35851" name="Rectangle 85"/>
          <p:cNvSpPr>
            <a:spLocks noChangeArrowheads="1"/>
          </p:cNvSpPr>
          <p:nvPr/>
        </p:nvSpPr>
        <p:spPr bwMode="auto">
          <a:xfrm>
            <a:off x="4259263" y="1884363"/>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35852" name="Rectangle 86"/>
          <p:cNvSpPr>
            <a:spLocks noChangeArrowheads="1"/>
          </p:cNvSpPr>
          <p:nvPr/>
        </p:nvSpPr>
        <p:spPr bwMode="auto">
          <a:xfrm>
            <a:off x="3251200" y="1855788"/>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2</a:t>
            </a:r>
            <a:endParaRPr lang="en-US">
              <a:solidFill>
                <a:srgbClr val="FF0000"/>
              </a:solidFill>
              <a:ea typeface="Times New Roman" pitchFamily="18" charset="0"/>
              <a:cs typeface="Arial" pitchFamily="34" charset="0"/>
            </a:endParaRPr>
          </a:p>
        </p:txBody>
      </p:sp>
      <p:sp>
        <p:nvSpPr>
          <p:cNvPr id="35853" name="Rectangle 87"/>
          <p:cNvSpPr>
            <a:spLocks noChangeArrowheads="1"/>
          </p:cNvSpPr>
          <p:nvPr/>
        </p:nvSpPr>
        <p:spPr bwMode="auto">
          <a:xfrm>
            <a:off x="7112000" y="1366838"/>
            <a:ext cx="1436688"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6.5</a:t>
            </a:r>
          </a:p>
        </p:txBody>
      </p:sp>
      <p:sp>
        <p:nvSpPr>
          <p:cNvPr id="35854" name="Rectangle 88"/>
          <p:cNvSpPr>
            <a:spLocks noChangeArrowheads="1"/>
          </p:cNvSpPr>
          <p:nvPr/>
        </p:nvSpPr>
        <p:spPr bwMode="auto">
          <a:xfrm>
            <a:off x="3251200" y="1338263"/>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1</a:t>
            </a:r>
            <a:endParaRPr lang="en-US">
              <a:solidFill>
                <a:srgbClr val="FF0000"/>
              </a:solidFill>
              <a:ea typeface="Times New Roman" pitchFamily="18" charset="0"/>
              <a:cs typeface="Arial" pitchFamily="34" charset="0"/>
            </a:endParaRPr>
          </a:p>
        </p:txBody>
      </p:sp>
      <p:sp>
        <p:nvSpPr>
          <p:cNvPr id="35855" name="Rectangle 89"/>
          <p:cNvSpPr>
            <a:spLocks noChangeArrowheads="1"/>
          </p:cNvSpPr>
          <p:nvPr/>
        </p:nvSpPr>
        <p:spPr bwMode="auto">
          <a:xfrm>
            <a:off x="7134225" y="849313"/>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35856" name="Rectangle 90"/>
          <p:cNvSpPr>
            <a:spLocks noChangeArrowheads="1"/>
          </p:cNvSpPr>
          <p:nvPr/>
        </p:nvSpPr>
        <p:spPr bwMode="auto">
          <a:xfrm>
            <a:off x="4202113" y="849313"/>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36</a:t>
            </a:r>
          </a:p>
        </p:txBody>
      </p:sp>
      <p:sp>
        <p:nvSpPr>
          <p:cNvPr id="35857" name="Rectangle 91"/>
          <p:cNvSpPr>
            <a:spLocks noChangeArrowheads="1"/>
          </p:cNvSpPr>
          <p:nvPr/>
        </p:nvSpPr>
        <p:spPr bwMode="auto">
          <a:xfrm>
            <a:off x="3251200" y="849313"/>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Batt.</a:t>
            </a:r>
            <a:endParaRPr lang="en-US">
              <a:solidFill>
                <a:srgbClr val="FF0000"/>
              </a:solidFill>
              <a:ea typeface="Times New Roman" pitchFamily="18" charset="0"/>
              <a:cs typeface="Arial" pitchFamily="34" charset="0"/>
            </a:endParaRPr>
          </a:p>
        </p:txBody>
      </p:sp>
      <p:sp>
        <p:nvSpPr>
          <p:cNvPr id="35858" name="Rectangle 92"/>
          <p:cNvSpPr>
            <a:spLocks noChangeArrowheads="1"/>
          </p:cNvSpPr>
          <p:nvPr/>
        </p:nvSpPr>
        <p:spPr bwMode="auto">
          <a:xfrm>
            <a:off x="7134225" y="33178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 (</a:t>
            </a:r>
            <a:r>
              <a:rPr lang="en-US" b="1">
                <a:solidFill>
                  <a:srgbClr val="FF0000"/>
                </a:solidFill>
                <a:latin typeface="Symbol" pitchFamily="18" charset="2"/>
                <a:ea typeface="Times New Roman" pitchFamily="18" charset="0"/>
                <a:cs typeface="Arial" pitchFamily="34" charset="0"/>
              </a:rPr>
              <a:t>W</a:t>
            </a:r>
            <a:r>
              <a:rPr lang="en-US" b="1">
                <a:solidFill>
                  <a:srgbClr val="FF0000"/>
                </a:solidFill>
                <a:ea typeface="Times New Roman" pitchFamily="18" charset="0"/>
                <a:cs typeface="Arial" pitchFamily="34" charset="0"/>
              </a:rPr>
              <a:t>)</a:t>
            </a:r>
            <a:endParaRPr lang="en-US">
              <a:solidFill>
                <a:srgbClr val="FF0000"/>
              </a:solidFill>
              <a:ea typeface="Times New Roman" pitchFamily="18" charset="0"/>
              <a:cs typeface="Arial" pitchFamily="34" charset="0"/>
            </a:endParaRPr>
          </a:p>
        </p:txBody>
      </p:sp>
      <p:sp>
        <p:nvSpPr>
          <p:cNvPr id="35859" name="Rectangle 93"/>
          <p:cNvSpPr>
            <a:spLocks noChangeArrowheads="1"/>
          </p:cNvSpPr>
          <p:nvPr/>
        </p:nvSpPr>
        <p:spPr bwMode="auto">
          <a:xfrm>
            <a:off x="5697538" y="331788"/>
            <a:ext cx="1436687" cy="517525"/>
          </a:xfrm>
          <a:prstGeom prst="rect">
            <a:avLst/>
          </a:prstGeom>
          <a:noFill/>
          <a:ln w="15875" algn="ctr">
            <a:noFill/>
            <a:miter lim="800000"/>
            <a:headEnd/>
            <a:tailEnd/>
          </a:ln>
        </p:spPr>
        <p:txBody>
          <a:bodyPr anchor="ctr"/>
          <a:lstStyle/>
          <a:p>
            <a:r>
              <a:rPr lang="en-US" b="1" dirty="0">
                <a:solidFill>
                  <a:srgbClr val="FF0000"/>
                </a:solidFill>
                <a:latin typeface="Times New Roman" pitchFamily="18" charset="0"/>
                <a:cs typeface="Times New Roman" pitchFamily="18" charset="0"/>
              </a:rPr>
              <a:t>I </a:t>
            </a:r>
            <a:r>
              <a:rPr lang="en-US" b="1" dirty="0">
                <a:solidFill>
                  <a:srgbClr val="FF0000"/>
                </a:solidFill>
                <a:latin typeface="Arial"/>
                <a:cs typeface="Times New Roman" pitchFamily="18" charset="0"/>
              </a:rPr>
              <a:t>(A)</a:t>
            </a:r>
            <a:endParaRPr lang="en-US" dirty="0">
              <a:solidFill>
                <a:srgbClr val="FF0000"/>
              </a:solidFill>
              <a:latin typeface="Arial"/>
            </a:endParaRPr>
          </a:p>
        </p:txBody>
      </p:sp>
      <p:sp>
        <p:nvSpPr>
          <p:cNvPr id="35860" name="Rectangle 94"/>
          <p:cNvSpPr>
            <a:spLocks noChangeArrowheads="1"/>
          </p:cNvSpPr>
          <p:nvPr/>
        </p:nvSpPr>
        <p:spPr bwMode="auto">
          <a:xfrm>
            <a:off x="4259263" y="331788"/>
            <a:ext cx="14382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pitchFamily="34" charset="0"/>
              </a:rPr>
              <a:t>D</a:t>
            </a:r>
            <a:r>
              <a:rPr lang="en-US" b="1">
                <a:solidFill>
                  <a:srgbClr val="FF0000"/>
                </a:solidFill>
                <a:ea typeface="Times New Roman" pitchFamily="18" charset="0"/>
                <a:cs typeface="Arial" pitchFamily="34" charset="0"/>
              </a:rPr>
              <a:t>V (V)</a:t>
            </a:r>
            <a:endParaRPr lang="en-US">
              <a:solidFill>
                <a:srgbClr val="FF0000"/>
              </a:solidFill>
              <a:ea typeface="Times New Roman" pitchFamily="18" charset="0"/>
              <a:cs typeface="Arial" pitchFamily="34" charset="0"/>
            </a:endParaRPr>
          </a:p>
        </p:txBody>
      </p:sp>
      <p:sp>
        <p:nvSpPr>
          <p:cNvPr id="35861" name="Line 96"/>
          <p:cNvSpPr>
            <a:spLocks noChangeShapeType="1"/>
          </p:cNvSpPr>
          <p:nvPr/>
        </p:nvSpPr>
        <p:spPr bwMode="auto">
          <a:xfrm>
            <a:off x="8572500" y="331788"/>
            <a:ext cx="0" cy="3103562"/>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5862" name="Line 97"/>
          <p:cNvSpPr>
            <a:spLocks noChangeShapeType="1"/>
          </p:cNvSpPr>
          <p:nvPr/>
        </p:nvSpPr>
        <p:spPr bwMode="auto">
          <a:xfrm>
            <a:off x="4259263" y="331788"/>
            <a:ext cx="4313237"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5863" name="Line 98"/>
          <p:cNvSpPr>
            <a:spLocks noChangeShapeType="1"/>
          </p:cNvSpPr>
          <p:nvPr/>
        </p:nvSpPr>
        <p:spPr bwMode="auto">
          <a:xfrm>
            <a:off x="3251200" y="849313"/>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5864" name="Line 99"/>
          <p:cNvSpPr>
            <a:spLocks noChangeShapeType="1"/>
          </p:cNvSpPr>
          <p:nvPr/>
        </p:nvSpPr>
        <p:spPr bwMode="auto">
          <a:xfrm>
            <a:off x="3251200" y="849313"/>
            <a:ext cx="0" cy="2574925"/>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5865" name="Line 100"/>
          <p:cNvSpPr>
            <a:spLocks noChangeShapeType="1"/>
          </p:cNvSpPr>
          <p:nvPr/>
        </p:nvSpPr>
        <p:spPr bwMode="auto">
          <a:xfrm>
            <a:off x="4259263" y="331788"/>
            <a:ext cx="0" cy="3092450"/>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5866" name="Line 101"/>
          <p:cNvSpPr>
            <a:spLocks noChangeShapeType="1"/>
          </p:cNvSpPr>
          <p:nvPr/>
        </p:nvSpPr>
        <p:spPr bwMode="auto">
          <a:xfrm>
            <a:off x="5697538" y="331788"/>
            <a:ext cx="0" cy="3097212"/>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5867" name="Line 102"/>
          <p:cNvSpPr>
            <a:spLocks noChangeShapeType="1"/>
          </p:cNvSpPr>
          <p:nvPr/>
        </p:nvSpPr>
        <p:spPr bwMode="auto">
          <a:xfrm>
            <a:off x="7134225" y="331788"/>
            <a:ext cx="0" cy="3097212"/>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5868" name="Line 103"/>
          <p:cNvSpPr>
            <a:spLocks noChangeShapeType="1"/>
          </p:cNvSpPr>
          <p:nvPr/>
        </p:nvSpPr>
        <p:spPr bwMode="auto">
          <a:xfrm>
            <a:off x="3251200" y="1366838"/>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5869" name="Line 104"/>
          <p:cNvSpPr>
            <a:spLocks noChangeShapeType="1"/>
          </p:cNvSpPr>
          <p:nvPr/>
        </p:nvSpPr>
        <p:spPr bwMode="auto">
          <a:xfrm>
            <a:off x="3251200" y="1884363"/>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5870" name="Line 105"/>
          <p:cNvSpPr>
            <a:spLocks noChangeShapeType="1"/>
          </p:cNvSpPr>
          <p:nvPr/>
        </p:nvSpPr>
        <p:spPr bwMode="auto">
          <a:xfrm>
            <a:off x="3251200" y="2408238"/>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5871" name="Text Box 106"/>
          <p:cNvSpPr txBox="1">
            <a:spLocks noChangeArrowheads="1"/>
          </p:cNvSpPr>
          <p:nvPr/>
        </p:nvSpPr>
        <p:spPr bwMode="auto">
          <a:xfrm>
            <a:off x="4595813" y="1374775"/>
            <a:ext cx="679450" cy="519113"/>
          </a:xfrm>
          <a:prstGeom prst="rect">
            <a:avLst/>
          </a:prstGeom>
          <a:noFill/>
          <a:ln w="9525">
            <a:noFill/>
            <a:miter lim="800000"/>
            <a:headEnd/>
            <a:tailEnd/>
          </a:ln>
        </p:spPr>
        <p:txBody>
          <a:bodyPr wrap="none">
            <a:spAutoFit/>
          </a:bodyPr>
          <a:lstStyle/>
          <a:p>
            <a:r>
              <a:rPr lang="en-US" b="1">
                <a:solidFill>
                  <a:srgbClr val="FF0000"/>
                </a:solidFill>
              </a:rPr>
              <a:t>8.7</a:t>
            </a:r>
          </a:p>
        </p:txBody>
      </p:sp>
      <p:sp>
        <p:nvSpPr>
          <p:cNvPr id="35872" name="Rectangle 112"/>
          <p:cNvSpPr>
            <a:spLocks noChangeArrowheads="1"/>
          </p:cNvSpPr>
          <p:nvPr/>
        </p:nvSpPr>
        <p:spPr bwMode="auto">
          <a:xfrm>
            <a:off x="7112000" y="2921000"/>
            <a:ext cx="1436688"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4.8</a:t>
            </a:r>
          </a:p>
        </p:txBody>
      </p:sp>
      <p:sp>
        <p:nvSpPr>
          <p:cNvPr id="35873" name="Rectangle 113"/>
          <p:cNvSpPr>
            <a:spLocks noChangeArrowheads="1"/>
          </p:cNvSpPr>
          <p:nvPr/>
        </p:nvSpPr>
        <p:spPr bwMode="auto">
          <a:xfrm>
            <a:off x="4259263" y="2921000"/>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35874" name="Rectangle 114"/>
          <p:cNvSpPr>
            <a:spLocks noChangeArrowheads="1"/>
          </p:cNvSpPr>
          <p:nvPr/>
        </p:nvSpPr>
        <p:spPr bwMode="auto">
          <a:xfrm>
            <a:off x="3251200" y="2863850"/>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4</a:t>
            </a:r>
            <a:endParaRPr lang="en-US">
              <a:solidFill>
                <a:srgbClr val="FF0000"/>
              </a:solidFill>
              <a:ea typeface="Times New Roman" pitchFamily="18" charset="0"/>
              <a:cs typeface="Arial" pitchFamily="34" charset="0"/>
            </a:endParaRPr>
          </a:p>
        </p:txBody>
      </p:sp>
      <p:sp>
        <p:nvSpPr>
          <p:cNvPr id="35875" name="Rectangle 115"/>
          <p:cNvSpPr>
            <a:spLocks noChangeArrowheads="1"/>
          </p:cNvSpPr>
          <p:nvPr/>
        </p:nvSpPr>
        <p:spPr bwMode="auto">
          <a:xfrm>
            <a:off x="7112000" y="2403475"/>
            <a:ext cx="1436688"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4.2</a:t>
            </a:r>
          </a:p>
        </p:txBody>
      </p:sp>
      <p:sp>
        <p:nvSpPr>
          <p:cNvPr id="35876" name="Rectangle 116"/>
          <p:cNvSpPr>
            <a:spLocks noChangeArrowheads="1"/>
          </p:cNvSpPr>
          <p:nvPr/>
        </p:nvSpPr>
        <p:spPr bwMode="auto">
          <a:xfrm>
            <a:off x="3251200" y="2374900"/>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3</a:t>
            </a:r>
            <a:endParaRPr lang="en-US">
              <a:solidFill>
                <a:srgbClr val="FF0000"/>
              </a:solidFill>
              <a:ea typeface="Times New Roman" pitchFamily="18" charset="0"/>
              <a:cs typeface="Arial" pitchFamily="34" charset="0"/>
            </a:endParaRPr>
          </a:p>
        </p:txBody>
      </p:sp>
      <p:sp>
        <p:nvSpPr>
          <p:cNvPr id="35877" name="Line 117"/>
          <p:cNvSpPr>
            <a:spLocks noChangeShapeType="1"/>
          </p:cNvSpPr>
          <p:nvPr/>
        </p:nvSpPr>
        <p:spPr bwMode="auto">
          <a:xfrm>
            <a:off x="3251200" y="2921000"/>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5878" name="Line 118"/>
          <p:cNvSpPr>
            <a:spLocks noChangeShapeType="1"/>
          </p:cNvSpPr>
          <p:nvPr/>
        </p:nvSpPr>
        <p:spPr bwMode="auto">
          <a:xfrm>
            <a:off x="3248025" y="3421063"/>
            <a:ext cx="5324475" cy="0"/>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5879" name="Rectangle 123"/>
          <p:cNvSpPr>
            <a:spLocks noChangeArrowheads="1"/>
          </p:cNvSpPr>
          <p:nvPr/>
        </p:nvSpPr>
        <p:spPr bwMode="auto">
          <a:xfrm>
            <a:off x="7110413" y="3949700"/>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7.5</a:t>
            </a:r>
          </a:p>
        </p:txBody>
      </p:sp>
      <p:sp>
        <p:nvSpPr>
          <p:cNvPr id="35880" name="Rectangle 124"/>
          <p:cNvSpPr>
            <a:spLocks noChangeArrowheads="1"/>
          </p:cNvSpPr>
          <p:nvPr/>
        </p:nvSpPr>
        <p:spPr bwMode="auto">
          <a:xfrm>
            <a:off x="4257675" y="3949700"/>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35881" name="Rectangle 125"/>
          <p:cNvSpPr>
            <a:spLocks noChangeArrowheads="1"/>
          </p:cNvSpPr>
          <p:nvPr/>
        </p:nvSpPr>
        <p:spPr bwMode="auto">
          <a:xfrm>
            <a:off x="3249613" y="3921125"/>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6</a:t>
            </a:r>
            <a:endParaRPr lang="en-US">
              <a:solidFill>
                <a:srgbClr val="FF0000"/>
              </a:solidFill>
              <a:ea typeface="Times New Roman" pitchFamily="18" charset="0"/>
              <a:cs typeface="Arial" pitchFamily="34" charset="0"/>
            </a:endParaRPr>
          </a:p>
        </p:txBody>
      </p:sp>
      <p:sp>
        <p:nvSpPr>
          <p:cNvPr id="35882" name="Rectangle 126"/>
          <p:cNvSpPr>
            <a:spLocks noChangeArrowheads="1"/>
          </p:cNvSpPr>
          <p:nvPr/>
        </p:nvSpPr>
        <p:spPr bwMode="auto">
          <a:xfrm>
            <a:off x="7110413" y="3432175"/>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10.6</a:t>
            </a:r>
          </a:p>
        </p:txBody>
      </p:sp>
      <p:sp>
        <p:nvSpPr>
          <p:cNvPr id="35883" name="Rectangle 127"/>
          <p:cNvSpPr>
            <a:spLocks noChangeArrowheads="1"/>
          </p:cNvSpPr>
          <p:nvPr/>
        </p:nvSpPr>
        <p:spPr bwMode="auto">
          <a:xfrm>
            <a:off x="3249613" y="3403600"/>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5</a:t>
            </a:r>
            <a:endParaRPr lang="en-US">
              <a:solidFill>
                <a:srgbClr val="FF0000"/>
              </a:solidFill>
              <a:ea typeface="Times New Roman" pitchFamily="18" charset="0"/>
              <a:cs typeface="Arial" pitchFamily="34" charset="0"/>
            </a:endParaRPr>
          </a:p>
        </p:txBody>
      </p:sp>
      <p:sp>
        <p:nvSpPr>
          <p:cNvPr id="35884" name="Line 135"/>
          <p:cNvSpPr>
            <a:spLocks noChangeShapeType="1"/>
          </p:cNvSpPr>
          <p:nvPr/>
        </p:nvSpPr>
        <p:spPr bwMode="auto">
          <a:xfrm>
            <a:off x="8570913" y="3432175"/>
            <a:ext cx="0" cy="2068513"/>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5885" name="Line 138"/>
          <p:cNvSpPr>
            <a:spLocks noChangeShapeType="1"/>
          </p:cNvSpPr>
          <p:nvPr/>
        </p:nvSpPr>
        <p:spPr bwMode="auto">
          <a:xfrm>
            <a:off x="3263900" y="3414713"/>
            <a:ext cx="0" cy="2074862"/>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5886" name="Line 139"/>
          <p:cNvSpPr>
            <a:spLocks noChangeShapeType="1"/>
          </p:cNvSpPr>
          <p:nvPr/>
        </p:nvSpPr>
        <p:spPr bwMode="auto">
          <a:xfrm>
            <a:off x="4257675" y="3422650"/>
            <a:ext cx="0" cy="2066925"/>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5887" name="Line 140"/>
          <p:cNvSpPr>
            <a:spLocks noChangeShapeType="1"/>
          </p:cNvSpPr>
          <p:nvPr/>
        </p:nvSpPr>
        <p:spPr bwMode="auto">
          <a:xfrm>
            <a:off x="5695950" y="3421063"/>
            <a:ext cx="0" cy="2073275"/>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5888" name="Line 141"/>
          <p:cNvSpPr>
            <a:spLocks noChangeShapeType="1"/>
          </p:cNvSpPr>
          <p:nvPr/>
        </p:nvSpPr>
        <p:spPr bwMode="auto">
          <a:xfrm>
            <a:off x="7132638" y="3421063"/>
            <a:ext cx="0" cy="2073275"/>
          </a:xfrm>
          <a:prstGeom prst="line">
            <a:avLst/>
          </a:prstGeom>
          <a:noFill/>
          <a:ln w="12700" cap="rnd">
            <a:solidFill>
              <a:srgbClr val="000000"/>
            </a:solidFill>
            <a:round/>
            <a:headEnd/>
            <a:tailEnd/>
          </a:ln>
        </p:spPr>
        <p:txBody>
          <a:bodyPr>
            <a:spAutoFit/>
          </a:bodyPr>
          <a:lstStyle/>
          <a:p>
            <a:endParaRPr lang="en-US">
              <a:solidFill>
                <a:srgbClr val="000000"/>
              </a:solidFill>
            </a:endParaRPr>
          </a:p>
        </p:txBody>
      </p:sp>
      <p:sp>
        <p:nvSpPr>
          <p:cNvPr id="35889" name="Line 143"/>
          <p:cNvSpPr>
            <a:spLocks noChangeShapeType="1"/>
          </p:cNvSpPr>
          <p:nvPr/>
        </p:nvSpPr>
        <p:spPr bwMode="auto">
          <a:xfrm>
            <a:off x="3249613" y="3949700"/>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5890" name="Line 144"/>
          <p:cNvSpPr>
            <a:spLocks noChangeShapeType="1"/>
          </p:cNvSpPr>
          <p:nvPr/>
        </p:nvSpPr>
        <p:spPr bwMode="auto">
          <a:xfrm>
            <a:off x="3249613" y="4473575"/>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5891" name="Text Box 145"/>
          <p:cNvSpPr txBox="1">
            <a:spLocks noChangeArrowheads="1"/>
          </p:cNvSpPr>
          <p:nvPr/>
        </p:nvSpPr>
        <p:spPr bwMode="auto">
          <a:xfrm>
            <a:off x="4594225" y="3440113"/>
            <a:ext cx="679450" cy="519112"/>
          </a:xfrm>
          <a:prstGeom prst="rect">
            <a:avLst/>
          </a:prstGeom>
          <a:noFill/>
          <a:ln w="9525">
            <a:noFill/>
            <a:miter lim="800000"/>
            <a:headEnd/>
            <a:tailEnd/>
          </a:ln>
        </p:spPr>
        <p:txBody>
          <a:bodyPr wrap="none">
            <a:spAutoFit/>
          </a:bodyPr>
          <a:lstStyle/>
          <a:p>
            <a:r>
              <a:rPr lang="en-US" b="1">
                <a:solidFill>
                  <a:srgbClr val="FF0000"/>
                </a:solidFill>
              </a:rPr>
              <a:t>4.3</a:t>
            </a:r>
          </a:p>
        </p:txBody>
      </p:sp>
      <p:sp>
        <p:nvSpPr>
          <p:cNvPr id="35892" name="Rectangle 151"/>
          <p:cNvSpPr>
            <a:spLocks noChangeArrowheads="1"/>
          </p:cNvSpPr>
          <p:nvPr/>
        </p:nvSpPr>
        <p:spPr bwMode="auto">
          <a:xfrm>
            <a:off x="7110413" y="4986338"/>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3.8</a:t>
            </a:r>
          </a:p>
        </p:txBody>
      </p:sp>
      <p:sp>
        <p:nvSpPr>
          <p:cNvPr id="35893" name="Rectangle 152"/>
          <p:cNvSpPr>
            <a:spLocks noChangeArrowheads="1"/>
          </p:cNvSpPr>
          <p:nvPr/>
        </p:nvSpPr>
        <p:spPr bwMode="auto">
          <a:xfrm>
            <a:off x="4257675" y="4986338"/>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35894" name="Rectangle 153"/>
          <p:cNvSpPr>
            <a:spLocks noChangeArrowheads="1"/>
          </p:cNvSpPr>
          <p:nvPr/>
        </p:nvSpPr>
        <p:spPr bwMode="auto">
          <a:xfrm>
            <a:off x="3249613" y="495776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8</a:t>
            </a:r>
            <a:endParaRPr lang="en-US">
              <a:solidFill>
                <a:srgbClr val="FF0000"/>
              </a:solidFill>
              <a:ea typeface="Times New Roman" pitchFamily="18" charset="0"/>
              <a:cs typeface="Arial" pitchFamily="34" charset="0"/>
            </a:endParaRPr>
          </a:p>
        </p:txBody>
      </p:sp>
      <p:sp>
        <p:nvSpPr>
          <p:cNvPr id="35895" name="Rectangle 154"/>
          <p:cNvSpPr>
            <a:spLocks noChangeArrowheads="1"/>
          </p:cNvSpPr>
          <p:nvPr/>
        </p:nvSpPr>
        <p:spPr bwMode="auto">
          <a:xfrm>
            <a:off x="7110413" y="4468813"/>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5.7</a:t>
            </a:r>
          </a:p>
        </p:txBody>
      </p:sp>
      <p:sp>
        <p:nvSpPr>
          <p:cNvPr id="35896" name="Rectangle 155"/>
          <p:cNvSpPr>
            <a:spLocks noChangeArrowheads="1"/>
          </p:cNvSpPr>
          <p:nvPr/>
        </p:nvSpPr>
        <p:spPr bwMode="auto">
          <a:xfrm>
            <a:off x="3249613" y="4440238"/>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7</a:t>
            </a:r>
            <a:endParaRPr lang="en-US">
              <a:solidFill>
                <a:srgbClr val="FF0000"/>
              </a:solidFill>
              <a:ea typeface="Times New Roman" pitchFamily="18" charset="0"/>
              <a:cs typeface="Arial" pitchFamily="34" charset="0"/>
            </a:endParaRPr>
          </a:p>
        </p:txBody>
      </p:sp>
      <p:sp>
        <p:nvSpPr>
          <p:cNvPr id="35897" name="Line 156"/>
          <p:cNvSpPr>
            <a:spLocks noChangeShapeType="1"/>
          </p:cNvSpPr>
          <p:nvPr/>
        </p:nvSpPr>
        <p:spPr bwMode="auto">
          <a:xfrm>
            <a:off x="3249613" y="4986338"/>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5898" name="Line 157"/>
          <p:cNvSpPr>
            <a:spLocks noChangeShapeType="1"/>
          </p:cNvSpPr>
          <p:nvPr/>
        </p:nvSpPr>
        <p:spPr bwMode="auto">
          <a:xfrm>
            <a:off x="3249613" y="5503863"/>
            <a:ext cx="53213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486574" name="Text Box 174"/>
          <p:cNvSpPr txBox="1">
            <a:spLocks noChangeArrowheads="1"/>
          </p:cNvSpPr>
          <p:nvPr/>
        </p:nvSpPr>
        <p:spPr bwMode="auto">
          <a:xfrm>
            <a:off x="4594225" y="2390775"/>
            <a:ext cx="679450" cy="519113"/>
          </a:xfrm>
          <a:prstGeom prst="rect">
            <a:avLst/>
          </a:prstGeom>
          <a:noFill/>
          <a:ln w="9525">
            <a:noFill/>
            <a:miter lim="800000"/>
            <a:headEnd/>
            <a:tailEnd/>
          </a:ln>
        </p:spPr>
        <p:txBody>
          <a:bodyPr wrap="none">
            <a:spAutoFit/>
          </a:bodyPr>
          <a:lstStyle/>
          <a:p>
            <a:r>
              <a:rPr lang="en-US">
                <a:solidFill>
                  <a:srgbClr val="000000"/>
                </a:solidFill>
              </a:rPr>
              <a:t>4.3</a:t>
            </a:r>
          </a:p>
        </p:txBody>
      </p:sp>
      <p:sp>
        <p:nvSpPr>
          <p:cNvPr id="486575" name="Text Box 175"/>
          <p:cNvSpPr txBox="1">
            <a:spLocks noChangeArrowheads="1"/>
          </p:cNvSpPr>
          <p:nvPr/>
        </p:nvSpPr>
        <p:spPr bwMode="auto">
          <a:xfrm>
            <a:off x="4594225" y="2941638"/>
            <a:ext cx="679450" cy="519112"/>
          </a:xfrm>
          <a:prstGeom prst="rect">
            <a:avLst/>
          </a:prstGeom>
          <a:noFill/>
          <a:ln w="9525">
            <a:noFill/>
            <a:miter lim="800000"/>
            <a:headEnd/>
            <a:tailEnd/>
          </a:ln>
        </p:spPr>
        <p:txBody>
          <a:bodyPr wrap="none">
            <a:spAutoFit/>
          </a:bodyPr>
          <a:lstStyle/>
          <a:p>
            <a:r>
              <a:rPr lang="en-US">
                <a:solidFill>
                  <a:srgbClr val="000000"/>
                </a:solidFill>
              </a:rPr>
              <a:t>4.3</a:t>
            </a:r>
          </a:p>
        </p:txBody>
      </p:sp>
      <p:sp>
        <p:nvSpPr>
          <p:cNvPr id="486576" name="Text Box 176"/>
          <p:cNvSpPr txBox="1">
            <a:spLocks noChangeArrowheads="1"/>
          </p:cNvSpPr>
          <p:nvPr/>
        </p:nvSpPr>
        <p:spPr bwMode="auto">
          <a:xfrm>
            <a:off x="4594225" y="1882775"/>
            <a:ext cx="679450" cy="519113"/>
          </a:xfrm>
          <a:prstGeom prst="rect">
            <a:avLst/>
          </a:prstGeom>
          <a:noFill/>
          <a:ln w="9525">
            <a:noFill/>
            <a:miter lim="800000"/>
            <a:headEnd/>
            <a:tailEnd/>
          </a:ln>
        </p:spPr>
        <p:txBody>
          <a:bodyPr wrap="none">
            <a:spAutoFit/>
          </a:bodyPr>
          <a:lstStyle/>
          <a:p>
            <a:r>
              <a:rPr lang="en-US">
                <a:solidFill>
                  <a:srgbClr val="000000"/>
                </a:solidFill>
              </a:rPr>
              <a:t>8.7</a:t>
            </a:r>
          </a:p>
        </p:txBody>
      </p:sp>
      <p:sp>
        <p:nvSpPr>
          <p:cNvPr id="486577" name="Text Box 177"/>
          <p:cNvSpPr txBox="1">
            <a:spLocks noChangeArrowheads="1"/>
          </p:cNvSpPr>
          <p:nvPr/>
        </p:nvSpPr>
        <p:spPr bwMode="auto">
          <a:xfrm>
            <a:off x="5978525" y="3435350"/>
            <a:ext cx="877888" cy="519113"/>
          </a:xfrm>
          <a:prstGeom prst="rect">
            <a:avLst/>
          </a:prstGeom>
          <a:noFill/>
          <a:ln w="9525">
            <a:noFill/>
            <a:miter lim="800000"/>
            <a:headEnd/>
            <a:tailEnd/>
          </a:ln>
        </p:spPr>
        <p:txBody>
          <a:bodyPr wrap="none">
            <a:spAutoFit/>
          </a:bodyPr>
          <a:lstStyle/>
          <a:p>
            <a:r>
              <a:rPr lang="en-US">
                <a:solidFill>
                  <a:srgbClr val="000000"/>
                </a:solidFill>
              </a:rPr>
              <a:t>0.41</a:t>
            </a:r>
          </a:p>
        </p:txBody>
      </p:sp>
      <p:sp>
        <p:nvSpPr>
          <p:cNvPr id="486578" name="Text Box 178"/>
          <p:cNvSpPr txBox="1">
            <a:spLocks noChangeArrowheads="1"/>
          </p:cNvSpPr>
          <p:nvPr/>
        </p:nvSpPr>
        <p:spPr bwMode="auto">
          <a:xfrm>
            <a:off x="5978525" y="1374775"/>
            <a:ext cx="877888" cy="519113"/>
          </a:xfrm>
          <a:prstGeom prst="rect">
            <a:avLst/>
          </a:prstGeom>
          <a:noFill/>
          <a:ln w="9525">
            <a:noFill/>
            <a:miter lim="800000"/>
            <a:headEnd/>
            <a:tailEnd/>
          </a:ln>
        </p:spPr>
        <p:txBody>
          <a:bodyPr wrap="none">
            <a:spAutoFit/>
          </a:bodyPr>
          <a:lstStyle/>
          <a:p>
            <a:r>
              <a:rPr lang="en-US">
                <a:solidFill>
                  <a:srgbClr val="000000"/>
                </a:solidFill>
              </a:rPr>
              <a:t>1.34</a:t>
            </a:r>
          </a:p>
        </p:txBody>
      </p:sp>
      <p:grpSp>
        <p:nvGrpSpPr>
          <p:cNvPr id="11" name="Group 192"/>
          <p:cNvGrpSpPr>
            <a:grpSpLocks/>
          </p:cNvGrpSpPr>
          <p:nvPr/>
        </p:nvGrpSpPr>
        <p:grpSpPr bwMode="auto">
          <a:xfrm>
            <a:off x="198438" y="165100"/>
            <a:ext cx="1095375" cy="823913"/>
            <a:chOff x="125" y="104"/>
            <a:chExt cx="690" cy="519"/>
          </a:xfrm>
        </p:grpSpPr>
        <p:sp>
          <p:nvSpPr>
            <p:cNvPr id="35929" name="Text Box 181"/>
            <p:cNvSpPr txBox="1">
              <a:spLocks noChangeArrowheads="1"/>
            </p:cNvSpPr>
            <p:nvPr/>
          </p:nvSpPr>
          <p:spPr bwMode="auto">
            <a:xfrm>
              <a:off x="125" y="104"/>
              <a:ext cx="690" cy="288"/>
            </a:xfrm>
            <a:prstGeom prst="rect">
              <a:avLst/>
            </a:prstGeom>
            <a:noFill/>
            <a:ln w="9525">
              <a:noFill/>
              <a:miter lim="800000"/>
              <a:headEnd/>
              <a:tailEnd/>
            </a:ln>
          </p:spPr>
          <p:txBody>
            <a:bodyPr wrap="none">
              <a:spAutoFit/>
            </a:bodyPr>
            <a:lstStyle/>
            <a:p>
              <a:pPr algn="l"/>
              <a:r>
                <a:rPr lang="en-US" sz="2400">
                  <a:solidFill>
                    <a:srgbClr val="000000"/>
                  </a:solidFill>
                </a:rPr>
                <a:t>3.68 </a:t>
              </a:r>
              <a:r>
                <a:rPr lang="en-US" sz="2400">
                  <a:solidFill>
                    <a:srgbClr val="000000"/>
                  </a:solidFill>
                  <a:latin typeface="Symbol" pitchFamily="18" charset="2"/>
                </a:rPr>
                <a:t>W</a:t>
              </a:r>
            </a:p>
          </p:txBody>
        </p:sp>
        <p:sp>
          <p:nvSpPr>
            <p:cNvPr id="35930" name="Line 182"/>
            <p:cNvSpPr>
              <a:spLocks noChangeShapeType="1"/>
            </p:cNvSpPr>
            <p:nvPr/>
          </p:nvSpPr>
          <p:spPr bwMode="auto">
            <a:xfrm flipH="1" flipV="1">
              <a:off x="485" y="367"/>
              <a:ext cx="301" cy="256"/>
            </a:xfrm>
            <a:prstGeom prst="line">
              <a:avLst/>
            </a:prstGeom>
            <a:noFill/>
            <a:ln w="22225">
              <a:solidFill>
                <a:schemeClr val="tx1"/>
              </a:solidFill>
              <a:round/>
              <a:headEnd/>
              <a:tailEnd/>
            </a:ln>
          </p:spPr>
          <p:txBody>
            <a:bodyPr>
              <a:spAutoFit/>
            </a:bodyPr>
            <a:lstStyle/>
            <a:p>
              <a:endParaRPr lang="en-US">
                <a:solidFill>
                  <a:srgbClr val="000000"/>
                </a:solidFill>
              </a:endParaRPr>
            </a:p>
          </p:txBody>
        </p:sp>
      </p:grpSp>
      <p:grpSp>
        <p:nvGrpSpPr>
          <p:cNvPr id="12" name="Group 193"/>
          <p:cNvGrpSpPr>
            <a:grpSpLocks/>
          </p:cNvGrpSpPr>
          <p:nvPr/>
        </p:nvGrpSpPr>
        <p:grpSpPr bwMode="auto">
          <a:xfrm>
            <a:off x="2436813" y="287338"/>
            <a:ext cx="1095375" cy="2449512"/>
            <a:chOff x="1382" y="136"/>
            <a:chExt cx="690" cy="1543"/>
          </a:xfrm>
        </p:grpSpPr>
        <p:sp>
          <p:nvSpPr>
            <p:cNvPr id="35927" name="Text Box 185"/>
            <p:cNvSpPr txBox="1">
              <a:spLocks noChangeArrowheads="1"/>
            </p:cNvSpPr>
            <p:nvPr/>
          </p:nvSpPr>
          <p:spPr bwMode="auto">
            <a:xfrm>
              <a:off x="1382" y="136"/>
              <a:ext cx="690" cy="288"/>
            </a:xfrm>
            <a:prstGeom prst="rect">
              <a:avLst/>
            </a:prstGeom>
            <a:noFill/>
            <a:ln w="9525">
              <a:noFill/>
              <a:miter lim="800000"/>
              <a:headEnd/>
              <a:tailEnd/>
            </a:ln>
          </p:spPr>
          <p:txBody>
            <a:bodyPr wrap="none">
              <a:spAutoFit/>
            </a:bodyPr>
            <a:lstStyle/>
            <a:p>
              <a:pPr algn="l"/>
              <a:r>
                <a:rPr lang="en-US" sz="2400">
                  <a:solidFill>
                    <a:srgbClr val="000000"/>
                  </a:solidFill>
                </a:rPr>
                <a:t>1.85 </a:t>
              </a:r>
              <a:r>
                <a:rPr lang="en-US" sz="2400">
                  <a:solidFill>
                    <a:srgbClr val="000000"/>
                  </a:solidFill>
                  <a:latin typeface="Symbol" pitchFamily="18" charset="2"/>
                </a:rPr>
                <a:t>W</a:t>
              </a:r>
            </a:p>
          </p:txBody>
        </p:sp>
        <p:sp>
          <p:nvSpPr>
            <p:cNvPr id="35928" name="Line 186"/>
            <p:cNvSpPr>
              <a:spLocks noChangeShapeType="1"/>
            </p:cNvSpPr>
            <p:nvPr/>
          </p:nvSpPr>
          <p:spPr bwMode="auto">
            <a:xfrm flipV="1">
              <a:off x="1667" y="400"/>
              <a:ext cx="91" cy="1279"/>
            </a:xfrm>
            <a:prstGeom prst="line">
              <a:avLst/>
            </a:prstGeom>
            <a:noFill/>
            <a:ln w="22225">
              <a:solidFill>
                <a:schemeClr val="tx1"/>
              </a:solidFill>
              <a:round/>
              <a:headEnd/>
              <a:tailEnd/>
            </a:ln>
          </p:spPr>
          <p:txBody>
            <a:bodyPr>
              <a:spAutoFit/>
            </a:bodyPr>
            <a:lstStyle/>
            <a:p>
              <a:endParaRPr lang="en-US">
                <a:solidFill>
                  <a:srgbClr val="000000"/>
                </a:solidFill>
              </a:endParaRPr>
            </a:p>
          </p:txBody>
        </p:sp>
      </p:grpSp>
      <p:grpSp>
        <p:nvGrpSpPr>
          <p:cNvPr id="13" name="Group 194"/>
          <p:cNvGrpSpPr>
            <a:grpSpLocks/>
          </p:cNvGrpSpPr>
          <p:nvPr/>
        </p:nvGrpSpPr>
        <p:grpSpPr bwMode="auto">
          <a:xfrm>
            <a:off x="1631950" y="5481638"/>
            <a:ext cx="1208088" cy="1201737"/>
            <a:chOff x="1028" y="3453"/>
            <a:chExt cx="761" cy="757"/>
          </a:xfrm>
        </p:grpSpPr>
        <p:sp>
          <p:nvSpPr>
            <p:cNvPr id="35925" name="Text Box 188"/>
            <p:cNvSpPr txBox="1">
              <a:spLocks noChangeArrowheads="1"/>
            </p:cNvSpPr>
            <p:nvPr/>
          </p:nvSpPr>
          <p:spPr bwMode="auto">
            <a:xfrm>
              <a:off x="1099" y="3922"/>
              <a:ext cx="690" cy="288"/>
            </a:xfrm>
            <a:prstGeom prst="rect">
              <a:avLst/>
            </a:prstGeom>
            <a:noFill/>
            <a:ln w="9525">
              <a:noFill/>
              <a:miter lim="800000"/>
              <a:headEnd/>
              <a:tailEnd/>
            </a:ln>
          </p:spPr>
          <p:txBody>
            <a:bodyPr wrap="none">
              <a:spAutoFit/>
            </a:bodyPr>
            <a:lstStyle/>
            <a:p>
              <a:pPr algn="l"/>
              <a:r>
                <a:rPr lang="en-US" sz="2400">
                  <a:solidFill>
                    <a:srgbClr val="000000"/>
                  </a:solidFill>
                </a:rPr>
                <a:t>2.28 </a:t>
              </a:r>
              <a:r>
                <a:rPr lang="en-US" sz="2400">
                  <a:solidFill>
                    <a:srgbClr val="000000"/>
                  </a:solidFill>
                  <a:latin typeface="Symbol" pitchFamily="18" charset="2"/>
                </a:rPr>
                <a:t>W</a:t>
              </a:r>
            </a:p>
          </p:txBody>
        </p:sp>
        <p:sp>
          <p:nvSpPr>
            <p:cNvPr id="35926" name="Line 189"/>
            <p:cNvSpPr>
              <a:spLocks noChangeShapeType="1"/>
            </p:cNvSpPr>
            <p:nvPr/>
          </p:nvSpPr>
          <p:spPr bwMode="auto">
            <a:xfrm flipH="1" flipV="1">
              <a:off x="1028" y="3453"/>
              <a:ext cx="283" cy="494"/>
            </a:xfrm>
            <a:prstGeom prst="line">
              <a:avLst/>
            </a:prstGeom>
            <a:noFill/>
            <a:ln w="22225">
              <a:solidFill>
                <a:schemeClr val="tx1"/>
              </a:solidFill>
              <a:round/>
              <a:headEnd/>
              <a:tailEnd/>
            </a:ln>
          </p:spPr>
          <p:txBody>
            <a:bodyPr>
              <a:spAutoFit/>
            </a:bodyPr>
            <a:lstStyle/>
            <a:p>
              <a:endParaRPr lang="en-US">
                <a:solidFill>
                  <a:srgbClr val="000000"/>
                </a:solidFill>
              </a:endParaRPr>
            </a:p>
          </p:txBody>
        </p:sp>
      </p:grpSp>
      <p:sp>
        <p:nvSpPr>
          <p:cNvPr id="486590" name="Text Box 190"/>
          <p:cNvSpPr txBox="1">
            <a:spLocks noChangeArrowheads="1"/>
          </p:cNvSpPr>
          <p:nvPr/>
        </p:nvSpPr>
        <p:spPr bwMode="auto">
          <a:xfrm>
            <a:off x="7316788" y="866775"/>
            <a:ext cx="1076325" cy="519113"/>
          </a:xfrm>
          <a:prstGeom prst="rect">
            <a:avLst/>
          </a:prstGeom>
          <a:noFill/>
          <a:ln w="9525">
            <a:noFill/>
            <a:miter lim="800000"/>
            <a:headEnd/>
            <a:tailEnd/>
          </a:ln>
        </p:spPr>
        <p:txBody>
          <a:bodyPr wrap="none">
            <a:spAutoFit/>
          </a:bodyPr>
          <a:lstStyle/>
          <a:p>
            <a:r>
              <a:rPr lang="en-US">
                <a:solidFill>
                  <a:srgbClr val="000000"/>
                </a:solidFill>
              </a:rPr>
              <a:t>15.31</a:t>
            </a:r>
          </a:p>
        </p:txBody>
      </p:sp>
      <p:sp>
        <p:nvSpPr>
          <p:cNvPr id="486591" name="Text Box 191"/>
          <p:cNvSpPr txBox="1">
            <a:spLocks noChangeArrowheads="1"/>
          </p:cNvSpPr>
          <p:nvPr/>
        </p:nvSpPr>
        <p:spPr bwMode="auto">
          <a:xfrm>
            <a:off x="5980113" y="866775"/>
            <a:ext cx="877887" cy="519113"/>
          </a:xfrm>
          <a:prstGeom prst="rect">
            <a:avLst/>
          </a:prstGeom>
          <a:noFill/>
          <a:ln w="9525">
            <a:noFill/>
            <a:miter lim="800000"/>
            <a:headEnd/>
            <a:tailEnd/>
          </a:ln>
        </p:spPr>
        <p:txBody>
          <a:bodyPr wrap="none">
            <a:spAutoFit/>
          </a:bodyPr>
          <a:lstStyle/>
          <a:p>
            <a:r>
              <a:rPr lang="en-US">
                <a:solidFill>
                  <a:srgbClr val="000000"/>
                </a:solidFill>
              </a:rPr>
              <a:t>2.35</a:t>
            </a:r>
          </a:p>
        </p:txBody>
      </p:sp>
      <p:sp>
        <p:nvSpPr>
          <p:cNvPr id="486595" name="Text Box 195"/>
          <p:cNvSpPr txBox="1">
            <a:spLocks noChangeArrowheads="1"/>
          </p:cNvSpPr>
          <p:nvPr/>
        </p:nvSpPr>
        <p:spPr bwMode="auto">
          <a:xfrm>
            <a:off x="5980113" y="3957638"/>
            <a:ext cx="877887" cy="519112"/>
          </a:xfrm>
          <a:prstGeom prst="rect">
            <a:avLst/>
          </a:prstGeom>
          <a:noFill/>
          <a:ln w="9525">
            <a:noFill/>
            <a:miter lim="800000"/>
            <a:headEnd/>
            <a:tailEnd/>
          </a:ln>
        </p:spPr>
        <p:txBody>
          <a:bodyPr wrap="none">
            <a:spAutoFit/>
          </a:bodyPr>
          <a:lstStyle/>
          <a:p>
            <a:r>
              <a:rPr lang="en-US">
                <a:solidFill>
                  <a:srgbClr val="000000"/>
                </a:solidFill>
              </a:rPr>
              <a:t>2.35</a:t>
            </a:r>
          </a:p>
        </p:txBody>
      </p:sp>
      <p:sp>
        <p:nvSpPr>
          <p:cNvPr id="486596" name="Text Box 196"/>
          <p:cNvSpPr txBox="1">
            <a:spLocks noChangeArrowheads="1"/>
          </p:cNvSpPr>
          <p:nvPr/>
        </p:nvSpPr>
        <p:spPr bwMode="auto">
          <a:xfrm>
            <a:off x="4445000" y="3957638"/>
            <a:ext cx="1076325" cy="519112"/>
          </a:xfrm>
          <a:prstGeom prst="rect">
            <a:avLst/>
          </a:prstGeom>
          <a:noFill/>
          <a:ln w="9525">
            <a:noFill/>
            <a:miter lim="800000"/>
            <a:headEnd/>
            <a:tailEnd/>
          </a:ln>
        </p:spPr>
        <p:txBody>
          <a:bodyPr wrap="none">
            <a:spAutoFit/>
          </a:bodyPr>
          <a:lstStyle/>
          <a:p>
            <a:r>
              <a:rPr lang="en-US">
                <a:solidFill>
                  <a:srgbClr val="000000"/>
                </a:solidFill>
              </a:rPr>
              <a:t>17.63</a:t>
            </a:r>
          </a:p>
        </p:txBody>
      </p:sp>
      <p:sp>
        <p:nvSpPr>
          <p:cNvPr id="486597" name="Text Box 197"/>
          <p:cNvSpPr txBox="1">
            <a:spLocks noChangeArrowheads="1"/>
          </p:cNvSpPr>
          <p:nvPr/>
        </p:nvSpPr>
        <p:spPr bwMode="auto">
          <a:xfrm>
            <a:off x="74613" y="1087438"/>
            <a:ext cx="874712" cy="396875"/>
          </a:xfrm>
          <a:prstGeom prst="rect">
            <a:avLst/>
          </a:prstGeom>
          <a:noFill/>
          <a:ln w="9525">
            <a:noFill/>
            <a:miter lim="800000"/>
            <a:headEnd/>
            <a:tailEnd/>
          </a:ln>
        </p:spPr>
        <p:txBody>
          <a:bodyPr wrap="none">
            <a:spAutoFit/>
          </a:bodyPr>
          <a:lstStyle/>
          <a:p>
            <a:pPr algn="l"/>
            <a:r>
              <a:rPr lang="en-US" sz="2000">
                <a:solidFill>
                  <a:srgbClr val="000000"/>
                </a:solidFill>
              </a:rPr>
              <a:t>“36 V”</a:t>
            </a:r>
          </a:p>
        </p:txBody>
      </p:sp>
      <p:sp>
        <p:nvSpPr>
          <p:cNvPr id="486598" name="Text Box 198"/>
          <p:cNvSpPr txBox="1">
            <a:spLocks noChangeArrowheads="1"/>
          </p:cNvSpPr>
          <p:nvPr/>
        </p:nvSpPr>
        <p:spPr bwMode="auto">
          <a:xfrm>
            <a:off x="146050" y="5354638"/>
            <a:ext cx="733425" cy="396875"/>
          </a:xfrm>
          <a:prstGeom prst="rect">
            <a:avLst/>
          </a:prstGeom>
          <a:noFill/>
          <a:ln w="9525">
            <a:noFill/>
            <a:miter lim="800000"/>
            <a:headEnd/>
            <a:tailEnd/>
          </a:ln>
        </p:spPr>
        <p:txBody>
          <a:bodyPr wrap="none">
            <a:spAutoFit/>
          </a:bodyPr>
          <a:lstStyle/>
          <a:p>
            <a:pPr algn="l"/>
            <a:r>
              <a:rPr lang="en-US" sz="2000">
                <a:solidFill>
                  <a:srgbClr val="000000"/>
                </a:solidFill>
              </a:rPr>
              <a:t>“0 V”</a:t>
            </a:r>
          </a:p>
        </p:txBody>
      </p:sp>
      <p:sp>
        <p:nvSpPr>
          <p:cNvPr id="486599" name="Text Box 199"/>
          <p:cNvSpPr txBox="1">
            <a:spLocks noChangeArrowheads="1"/>
          </p:cNvSpPr>
          <p:nvPr/>
        </p:nvSpPr>
        <p:spPr bwMode="auto">
          <a:xfrm>
            <a:off x="1889125" y="985838"/>
            <a:ext cx="1085850" cy="396875"/>
          </a:xfrm>
          <a:prstGeom prst="rect">
            <a:avLst/>
          </a:prstGeom>
          <a:noFill/>
          <a:ln w="9525">
            <a:noFill/>
            <a:miter lim="800000"/>
            <a:headEnd/>
            <a:tailEnd/>
          </a:ln>
        </p:spPr>
        <p:txBody>
          <a:bodyPr wrap="none">
            <a:spAutoFit/>
          </a:bodyPr>
          <a:lstStyle/>
          <a:p>
            <a:pPr algn="l"/>
            <a:r>
              <a:rPr lang="en-US" sz="2000">
                <a:solidFill>
                  <a:srgbClr val="000000"/>
                </a:solidFill>
              </a:rPr>
              <a:t>“27.3 V”</a:t>
            </a:r>
          </a:p>
        </p:txBody>
      </p:sp>
      <p:sp>
        <p:nvSpPr>
          <p:cNvPr id="486600" name="Text Box 200"/>
          <p:cNvSpPr txBox="1">
            <a:spLocks noChangeArrowheads="1"/>
          </p:cNvSpPr>
          <p:nvPr/>
        </p:nvSpPr>
        <p:spPr bwMode="auto">
          <a:xfrm>
            <a:off x="2360613" y="3540125"/>
            <a:ext cx="874712" cy="396875"/>
          </a:xfrm>
          <a:prstGeom prst="rect">
            <a:avLst/>
          </a:prstGeom>
          <a:noFill/>
          <a:ln w="9525">
            <a:noFill/>
            <a:miter lim="800000"/>
            <a:headEnd/>
            <a:tailEnd/>
          </a:ln>
        </p:spPr>
        <p:txBody>
          <a:bodyPr wrap="none">
            <a:spAutoFit/>
          </a:bodyPr>
          <a:lstStyle/>
          <a:p>
            <a:pPr algn="l"/>
            <a:r>
              <a:rPr lang="en-US" sz="2000">
                <a:solidFill>
                  <a:srgbClr val="000000"/>
                </a:solidFill>
              </a:rPr>
              <a:t>“23 V”</a:t>
            </a:r>
          </a:p>
        </p:txBody>
      </p:sp>
      <p:sp>
        <p:nvSpPr>
          <p:cNvPr id="486601" name="Text Box 201"/>
          <p:cNvSpPr txBox="1">
            <a:spLocks noChangeArrowheads="1"/>
          </p:cNvSpPr>
          <p:nvPr/>
        </p:nvSpPr>
        <p:spPr bwMode="auto">
          <a:xfrm>
            <a:off x="2020888" y="5354638"/>
            <a:ext cx="1085850" cy="396875"/>
          </a:xfrm>
          <a:prstGeom prst="rect">
            <a:avLst/>
          </a:prstGeom>
          <a:noFill/>
          <a:ln w="9525">
            <a:noFill/>
            <a:miter lim="800000"/>
            <a:headEnd/>
            <a:tailEnd/>
          </a:ln>
        </p:spPr>
        <p:txBody>
          <a:bodyPr wrap="none">
            <a:spAutoFit/>
          </a:bodyPr>
          <a:lstStyle/>
          <a:p>
            <a:pPr algn="l"/>
            <a:r>
              <a:rPr lang="en-US" sz="2000">
                <a:solidFill>
                  <a:srgbClr val="000000"/>
                </a:solidFill>
              </a:rPr>
              <a:t>“5.37 V”</a:t>
            </a:r>
          </a:p>
        </p:txBody>
      </p:sp>
      <p:sp>
        <p:nvSpPr>
          <p:cNvPr id="486602" name="Text Box 202"/>
          <p:cNvSpPr txBox="1">
            <a:spLocks noChangeArrowheads="1"/>
          </p:cNvSpPr>
          <p:nvPr/>
        </p:nvSpPr>
        <p:spPr bwMode="auto">
          <a:xfrm>
            <a:off x="5962650" y="2419350"/>
            <a:ext cx="877888" cy="519113"/>
          </a:xfrm>
          <a:prstGeom prst="rect">
            <a:avLst/>
          </a:prstGeom>
          <a:noFill/>
          <a:ln w="9525">
            <a:noFill/>
            <a:miter lim="800000"/>
            <a:headEnd/>
            <a:tailEnd/>
          </a:ln>
        </p:spPr>
        <p:txBody>
          <a:bodyPr wrap="none">
            <a:spAutoFit/>
          </a:bodyPr>
          <a:lstStyle/>
          <a:p>
            <a:r>
              <a:rPr lang="en-US">
                <a:solidFill>
                  <a:srgbClr val="000000"/>
                </a:solidFill>
              </a:rPr>
              <a:t>1.02</a:t>
            </a:r>
          </a:p>
        </p:txBody>
      </p:sp>
      <p:sp>
        <p:nvSpPr>
          <p:cNvPr id="486603" name="Text Box 203"/>
          <p:cNvSpPr txBox="1">
            <a:spLocks noChangeArrowheads="1"/>
          </p:cNvSpPr>
          <p:nvPr/>
        </p:nvSpPr>
        <p:spPr bwMode="auto">
          <a:xfrm>
            <a:off x="5962650" y="2941638"/>
            <a:ext cx="877888" cy="519112"/>
          </a:xfrm>
          <a:prstGeom prst="rect">
            <a:avLst/>
          </a:prstGeom>
          <a:noFill/>
          <a:ln w="9525">
            <a:noFill/>
            <a:miter lim="800000"/>
            <a:headEnd/>
            <a:tailEnd/>
          </a:ln>
        </p:spPr>
        <p:txBody>
          <a:bodyPr wrap="none">
            <a:spAutoFit/>
          </a:bodyPr>
          <a:lstStyle/>
          <a:p>
            <a:r>
              <a:rPr lang="en-US">
                <a:solidFill>
                  <a:srgbClr val="000000"/>
                </a:solidFill>
              </a:rPr>
              <a:t>0.90</a:t>
            </a:r>
          </a:p>
        </p:txBody>
      </p:sp>
      <p:sp>
        <p:nvSpPr>
          <p:cNvPr id="486604" name="Text Box 204"/>
          <p:cNvSpPr txBox="1">
            <a:spLocks noChangeArrowheads="1"/>
          </p:cNvSpPr>
          <p:nvPr/>
        </p:nvSpPr>
        <p:spPr bwMode="auto">
          <a:xfrm>
            <a:off x="5962650" y="1882775"/>
            <a:ext cx="877888" cy="519113"/>
          </a:xfrm>
          <a:prstGeom prst="rect">
            <a:avLst/>
          </a:prstGeom>
          <a:noFill/>
          <a:ln w="9525">
            <a:noFill/>
            <a:miter lim="800000"/>
            <a:headEnd/>
            <a:tailEnd/>
          </a:ln>
        </p:spPr>
        <p:txBody>
          <a:bodyPr wrap="none">
            <a:spAutoFit/>
          </a:bodyPr>
          <a:lstStyle/>
          <a:p>
            <a:r>
              <a:rPr lang="en-US">
                <a:solidFill>
                  <a:srgbClr val="000000"/>
                </a:solidFill>
              </a:rPr>
              <a:t>1.02</a:t>
            </a:r>
          </a:p>
        </p:txBody>
      </p:sp>
      <p:sp>
        <p:nvSpPr>
          <p:cNvPr id="486605" name="Text Box 205"/>
          <p:cNvSpPr txBox="1">
            <a:spLocks noChangeArrowheads="1"/>
          </p:cNvSpPr>
          <p:nvPr/>
        </p:nvSpPr>
        <p:spPr bwMode="auto">
          <a:xfrm>
            <a:off x="4545013" y="4479925"/>
            <a:ext cx="877887" cy="519113"/>
          </a:xfrm>
          <a:prstGeom prst="rect">
            <a:avLst/>
          </a:prstGeom>
          <a:noFill/>
          <a:ln w="9525">
            <a:noFill/>
            <a:miter lim="800000"/>
            <a:headEnd/>
            <a:tailEnd/>
          </a:ln>
        </p:spPr>
        <p:txBody>
          <a:bodyPr wrap="none">
            <a:spAutoFit/>
          </a:bodyPr>
          <a:lstStyle/>
          <a:p>
            <a:r>
              <a:rPr lang="en-US">
                <a:solidFill>
                  <a:srgbClr val="000000"/>
                </a:solidFill>
              </a:rPr>
              <a:t>5.37</a:t>
            </a:r>
          </a:p>
        </p:txBody>
      </p:sp>
      <p:sp>
        <p:nvSpPr>
          <p:cNvPr id="486606" name="Text Box 206"/>
          <p:cNvSpPr txBox="1">
            <a:spLocks noChangeArrowheads="1"/>
          </p:cNvSpPr>
          <p:nvPr/>
        </p:nvSpPr>
        <p:spPr bwMode="auto">
          <a:xfrm>
            <a:off x="4545013" y="4987925"/>
            <a:ext cx="877887" cy="519113"/>
          </a:xfrm>
          <a:prstGeom prst="rect">
            <a:avLst/>
          </a:prstGeom>
          <a:noFill/>
          <a:ln w="9525">
            <a:noFill/>
            <a:miter lim="800000"/>
            <a:headEnd/>
            <a:tailEnd/>
          </a:ln>
        </p:spPr>
        <p:txBody>
          <a:bodyPr wrap="none">
            <a:spAutoFit/>
          </a:bodyPr>
          <a:lstStyle/>
          <a:p>
            <a:r>
              <a:rPr lang="en-US">
                <a:solidFill>
                  <a:srgbClr val="000000"/>
                </a:solidFill>
              </a:rPr>
              <a:t>5.37</a:t>
            </a:r>
          </a:p>
        </p:txBody>
      </p:sp>
      <p:sp>
        <p:nvSpPr>
          <p:cNvPr id="486607" name="Text Box 207"/>
          <p:cNvSpPr txBox="1">
            <a:spLocks noChangeArrowheads="1"/>
          </p:cNvSpPr>
          <p:nvPr/>
        </p:nvSpPr>
        <p:spPr bwMode="auto">
          <a:xfrm>
            <a:off x="5962650" y="4465638"/>
            <a:ext cx="877888" cy="519112"/>
          </a:xfrm>
          <a:prstGeom prst="rect">
            <a:avLst/>
          </a:prstGeom>
          <a:noFill/>
          <a:ln w="9525">
            <a:noFill/>
            <a:miter lim="800000"/>
            <a:headEnd/>
            <a:tailEnd/>
          </a:ln>
        </p:spPr>
        <p:txBody>
          <a:bodyPr wrap="none">
            <a:spAutoFit/>
          </a:bodyPr>
          <a:lstStyle/>
          <a:p>
            <a:r>
              <a:rPr lang="en-US">
                <a:solidFill>
                  <a:srgbClr val="000000"/>
                </a:solidFill>
              </a:rPr>
              <a:t>0.94</a:t>
            </a:r>
          </a:p>
        </p:txBody>
      </p:sp>
      <p:sp>
        <p:nvSpPr>
          <p:cNvPr id="486608" name="Text Box 208"/>
          <p:cNvSpPr txBox="1">
            <a:spLocks noChangeArrowheads="1"/>
          </p:cNvSpPr>
          <p:nvPr/>
        </p:nvSpPr>
        <p:spPr bwMode="auto">
          <a:xfrm>
            <a:off x="5978525" y="4987925"/>
            <a:ext cx="877888" cy="519113"/>
          </a:xfrm>
          <a:prstGeom prst="rect">
            <a:avLst/>
          </a:prstGeom>
          <a:noFill/>
          <a:ln w="9525">
            <a:noFill/>
            <a:miter lim="800000"/>
            <a:headEnd/>
            <a:tailEnd/>
          </a:ln>
        </p:spPr>
        <p:txBody>
          <a:bodyPr wrap="none">
            <a:spAutoFit/>
          </a:bodyPr>
          <a:lstStyle/>
          <a:p>
            <a:r>
              <a:rPr lang="en-US">
                <a:solidFill>
                  <a:srgbClr val="000000"/>
                </a:solidFill>
              </a:rPr>
              <a:t>1.41</a:t>
            </a:r>
          </a:p>
        </p:txBody>
      </p:sp>
      <p:sp>
        <p:nvSpPr>
          <p:cNvPr id="486609" name="Text Box 209"/>
          <p:cNvSpPr txBox="1">
            <a:spLocks noChangeArrowheads="1"/>
          </p:cNvSpPr>
          <p:nvPr/>
        </p:nvSpPr>
        <p:spPr bwMode="auto">
          <a:xfrm>
            <a:off x="3494088" y="5594350"/>
            <a:ext cx="4906962" cy="519113"/>
          </a:xfrm>
          <a:prstGeom prst="rect">
            <a:avLst/>
          </a:prstGeom>
          <a:noFill/>
          <a:ln w="9525">
            <a:noFill/>
            <a:miter lim="800000"/>
            <a:headEnd/>
            <a:tailEnd/>
          </a:ln>
        </p:spPr>
        <p:txBody>
          <a:bodyPr wrap="none">
            <a:spAutoFit/>
          </a:bodyPr>
          <a:lstStyle/>
          <a:p>
            <a:pPr algn="l"/>
            <a:r>
              <a:rPr lang="en-US">
                <a:solidFill>
                  <a:srgbClr val="000000"/>
                </a:solidFill>
              </a:rPr>
              <a:t>R</a:t>
            </a:r>
            <a:r>
              <a:rPr lang="en-US" baseline="-25000">
                <a:solidFill>
                  <a:srgbClr val="000000"/>
                </a:solidFill>
              </a:rPr>
              <a:t>eq</a:t>
            </a:r>
            <a:r>
              <a:rPr lang="en-US">
                <a:solidFill>
                  <a:srgbClr val="000000"/>
                </a:solidFill>
              </a:rPr>
              <a:t> = 3.68 + 1.85 + 7.5 + 2.28</a:t>
            </a:r>
          </a:p>
        </p:txBody>
      </p:sp>
      <p:sp>
        <p:nvSpPr>
          <p:cNvPr id="486610" name="Text Box 210"/>
          <p:cNvSpPr txBox="1">
            <a:spLocks noChangeArrowheads="1"/>
          </p:cNvSpPr>
          <p:nvPr/>
        </p:nvSpPr>
        <p:spPr bwMode="auto">
          <a:xfrm>
            <a:off x="3494088" y="6102350"/>
            <a:ext cx="2379662" cy="519113"/>
          </a:xfrm>
          <a:prstGeom prst="rect">
            <a:avLst/>
          </a:prstGeom>
          <a:noFill/>
          <a:ln w="9525">
            <a:noFill/>
            <a:miter lim="800000"/>
            <a:headEnd/>
            <a:tailEnd/>
          </a:ln>
        </p:spPr>
        <p:txBody>
          <a:bodyPr wrap="none">
            <a:spAutoFit/>
          </a:bodyPr>
          <a:lstStyle/>
          <a:p>
            <a:pPr algn="l"/>
            <a:r>
              <a:rPr lang="en-US">
                <a:solidFill>
                  <a:srgbClr val="000000"/>
                </a:solidFill>
              </a:rPr>
              <a:t>R</a:t>
            </a:r>
            <a:r>
              <a:rPr lang="en-US" baseline="-25000">
                <a:solidFill>
                  <a:srgbClr val="000000"/>
                </a:solidFill>
              </a:rPr>
              <a:t>eq</a:t>
            </a:r>
            <a:r>
              <a:rPr lang="en-US">
                <a:solidFill>
                  <a:srgbClr val="000000"/>
                </a:solidFill>
              </a:rPr>
              <a:t> = 15.31 </a:t>
            </a:r>
            <a:r>
              <a:rPr lang="en-US">
                <a:solidFill>
                  <a:srgbClr val="000000"/>
                </a:solidFill>
                <a:latin typeface="Symbol" pitchFamily="18" charset="2"/>
              </a:rPr>
              <a:t>W</a:t>
            </a:r>
          </a:p>
        </p:txBody>
      </p:sp>
    </p:spTree>
    <p:extLst>
      <p:ext uri="{BB962C8B-B14F-4D97-AF65-F5344CB8AC3E}">
        <p14:creationId xmlns:p14="http://schemas.microsoft.com/office/powerpoint/2010/main" val="3406860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86578"/>
                                        </p:tgtEl>
                                        <p:attrNameLst>
                                          <p:attrName>style.visibility</p:attrName>
                                        </p:attrNameLst>
                                      </p:cBhvr>
                                      <p:to>
                                        <p:strVal val="visible"/>
                                      </p:to>
                                    </p:set>
                                    <p:set>
                                      <p:cBhvr>
                                        <p:cTn id="7" dur="455" fill="hold">
                                          <p:stCondLst>
                                            <p:cond delay="0"/>
                                          </p:stCondLst>
                                        </p:cTn>
                                        <p:tgtEl>
                                          <p:spTgt spid="486578"/>
                                        </p:tgtEl>
                                        <p:attrNameLst>
                                          <p:attrName>style.rotation</p:attrName>
                                        </p:attrNameLst>
                                      </p:cBhvr>
                                      <p:to>
                                        <p:strVal val="-45.0"/>
                                      </p:to>
                                    </p:set>
                                    <p:anim calcmode="lin" valueType="num">
                                      <p:cBhvr>
                                        <p:cTn id="8" dur="455" fill="hold">
                                          <p:stCondLst>
                                            <p:cond delay="455"/>
                                          </p:stCondLst>
                                        </p:cTn>
                                        <p:tgtEl>
                                          <p:spTgt spid="48657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8657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8657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8657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86577"/>
                                        </p:tgtEl>
                                        <p:attrNameLst>
                                          <p:attrName>style.visibility</p:attrName>
                                        </p:attrNameLst>
                                      </p:cBhvr>
                                      <p:to>
                                        <p:strVal val="visible"/>
                                      </p:to>
                                    </p:set>
                                    <p:set>
                                      <p:cBhvr>
                                        <p:cTn id="16" dur="455" fill="hold">
                                          <p:stCondLst>
                                            <p:cond delay="0"/>
                                          </p:stCondLst>
                                        </p:cTn>
                                        <p:tgtEl>
                                          <p:spTgt spid="486577"/>
                                        </p:tgtEl>
                                        <p:attrNameLst>
                                          <p:attrName>style.rotation</p:attrName>
                                        </p:attrNameLst>
                                      </p:cBhvr>
                                      <p:to>
                                        <p:strVal val="-45.0"/>
                                      </p:to>
                                    </p:set>
                                    <p:anim calcmode="lin" valueType="num">
                                      <p:cBhvr>
                                        <p:cTn id="17" dur="455" fill="hold">
                                          <p:stCondLst>
                                            <p:cond delay="455"/>
                                          </p:stCondLst>
                                        </p:cTn>
                                        <p:tgtEl>
                                          <p:spTgt spid="486577"/>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86577"/>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86577"/>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86577"/>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86579"/>
                                        </p:tgtEl>
                                        <p:attrNameLst>
                                          <p:attrName>style.visibility</p:attrName>
                                        </p:attrNameLst>
                                      </p:cBhvr>
                                      <p:to>
                                        <p:strVal val="visible"/>
                                      </p:to>
                                    </p:set>
                                    <p:animEffect transition="in" filter="fade">
                                      <p:cBhvr>
                                        <p:cTn id="25" dur="2000"/>
                                        <p:tgtEl>
                                          <p:spTgt spid="48657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6584"/>
                                        </p:tgtEl>
                                        <p:attrNameLst>
                                          <p:attrName>style.visibility</p:attrName>
                                        </p:attrNameLst>
                                      </p:cBhvr>
                                      <p:to>
                                        <p:strVal val="visible"/>
                                      </p:to>
                                    </p:set>
                                    <p:animEffect transition="in" filter="fade">
                                      <p:cBhvr>
                                        <p:cTn id="37" dur="2000"/>
                                        <p:tgtEl>
                                          <p:spTgt spid="48658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86587"/>
                                        </p:tgtEl>
                                        <p:attrNameLst>
                                          <p:attrName>style.visibility</p:attrName>
                                        </p:attrNameLst>
                                      </p:cBhvr>
                                      <p:to>
                                        <p:strVal val="visible"/>
                                      </p:to>
                                    </p:set>
                                    <p:animEffect transition="in" filter="fade">
                                      <p:cBhvr>
                                        <p:cTn id="49" dur="2000"/>
                                        <p:tgtEl>
                                          <p:spTgt spid="486587"/>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486609"/>
                                        </p:tgtEl>
                                        <p:attrNameLst>
                                          <p:attrName>style.visibility</p:attrName>
                                        </p:attrNameLst>
                                      </p:cBhvr>
                                      <p:to>
                                        <p:strVal val="visible"/>
                                      </p:to>
                                    </p:set>
                                    <p:set>
                                      <p:cBhvr>
                                        <p:cTn id="61" dur="455" fill="hold">
                                          <p:stCondLst>
                                            <p:cond delay="0"/>
                                          </p:stCondLst>
                                        </p:cTn>
                                        <p:tgtEl>
                                          <p:spTgt spid="486609"/>
                                        </p:tgtEl>
                                        <p:attrNameLst>
                                          <p:attrName>style.rotation</p:attrName>
                                        </p:attrNameLst>
                                      </p:cBhvr>
                                      <p:to>
                                        <p:strVal val="-45.0"/>
                                      </p:to>
                                    </p:set>
                                    <p:anim calcmode="lin" valueType="num">
                                      <p:cBhvr>
                                        <p:cTn id="62" dur="455" fill="hold">
                                          <p:stCondLst>
                                            <p:cond delay="455"/>
                                          </p:stCondLst>
                                        </p:cTn>
                                        <p:tgtEl>
                                          <p:spTgt spid="486609"/>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486609"/>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486609"/>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486609"/>
                                        </p:tgtEl>
                                        <p:attrNameLst>
                                          <p:attrName>ppt_y</p:attrName>
                                        </p:attrNameLst>
                                      </p:cBhvr>
                                      <p:tavLst>
                                        <p:tav tm="0">
                                          <p:val>
                                            <p:strVal val="#ppt_y-(0.354*#ppt_w-0.172*#ppt_h)"/>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86610"/>
                                        </p:tgtEl>
                                        <p:attrNameLst>
                                          <p:attrName>style.visibility</p:attrName>
                                        </p:attrNameLst>
                                      </p:cBhvr>
                                      <p:to>
                                        <p:strVal val="visible"/>
                                      </p:to>
                                    </p:set>
                                    <p:animEffect transition="in" filter="fade">
                                      <p:cBhvr>
                                        <p:cTn id="70" dur="1000"/>
                                        <p:tgtEl>
                                          <p:spTgt spid="486610"/>
                                        </p:tgtEl>
                                      </p:cBhvr>
                                    </p:animEffect>
                                    <p:anim calcmode="lin" valueType="num">
                                      <p:cBhvr>
                                        <p:cTn id="71" dur="1000" fill="hold"/>
                                        <p:tgtEl>
                                          <p:spTgt spid="486610"/>
                                        </p:tgtEl>
                                        <p:attrNameLst>
                                          <p:attrName>ppt_x</p:attrName>
                                        </p:attrNameLst>
                                      </p:cBhvr>
                                      <p:tavLst>
                                        <p:tav tm="0">
                                          <p:val>
                                            <p:strVal val="#ppt_x"/>
                                          </p:val>
                                        </p:tav>
                                        <p:tav tm="100000">
                                          <p:val>
                                            <p:strVal val="#ppt_x"/>
                                          </p:val>
                                        </p:tav>
                                      </p:tavLst>
                                    </p:anim>
                                    <p:anim calcmode="lin" valueType="num">
                                      <p:cBhvr>
                                        <p:cTn id="72" dur="1000" fill="hold"/>
                                        <p:tgtEl>
                                          <p:spTgt spid="4866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8" presetClass="entr" presetSubtype="0" accel="50000" fill="hold" grpId="0" nodeType="clickEffect">
                                  <p:stCondLst>
                                    <p:cond delay="0"/>
                                  </p:stCondLst>
                                  <p:iterate type="lt">
                                    <p:tmPct val="50000"/>
                                  </p:iterate>
                                  <p:childTnLst>
                                    <p:set>
                                      <p:cBhvr>
                                        <p:cTn id="76" dur="1" fill="hold">
                                          <p:stCondLst>
                                            <p:cond delay="0"/>
                                          </p:stCondLst>
                                        </p:cTn>
                                        <p:tgtEl>
                                          <p:spTgt spid="486590"/>
                                        </p:tgtEl>
                                        <p:attrNameLst>
                                          <p:attrName>style.visibility</p:attrName>
                                        </p:attrNameLst>
                                      </p:cBhvr>
                                      <p:to>
                                        <p:strVal val="visible"/>
                                      </p:to>
                                    </p:set>
                                    <p:set>
                                      <p:cBhvr>
                                        <p:cTn id="77" dur="455" fill="hold">
                                          <p:stCondLst>
                                            <p:cond delay="0"/>
                                          </p:stCondLst>
                                        </p:cTn>
                                        <p:tgtEl>
                                          <p:spTgt spid="486590"/>
                                        </p:tgtEl>
                                        <p:attrNameLst>
                                          <p:attrName>style.rotation</p:attrName>
                                        </p:attrNameLst>
                                      </p:cBhvr>
                                      <p:to>
                                        <p:strVal val="-45.0"/>
                                      </p:to>
                                    </p:set>
                                    <p:anim calcmode="lin" valueType="num">
                                      <p:cBhvr>
                                        <p:cTn id="78" dur="455" fill="hold">
                                          <p:stCondLst>
                                            <p:cond delay="455"/>
                                          </p:stCondLst>
                                        </p:cTn>
                                        <p:tgtEl>
                                          <p:spTgt spid="486590"/>
                                        </p:tgtEl>
                                        <p:attrNameLst>
                                          <p:attrName>style.rotation</p:attrName>
                                        </p:attrNameLst>
                                      </p:cBhvr>
                                      <p:tavLst>
                                        <p:tav tm="0">
                                          <p:val>
                                            <p:fltVal val="-45"/>
                                          </p:val>
                                        </p:tav>
                                        <p:tav tm="69900">
                                          <p:val>
                                            <p:fltVal val="45"/>
                                          </p:val>
                                        </p:tav>
                                        <p:tav tm="100000">
                                          <p:val>
                                            <p:fltVal val="0"/>
                                          </p:val>
                                        </p:tav>
                                      </p:tavLst>
                                    </p:anim>
                                    <p:anim calcmode="lin" valueType="num">
                                      <p:cBhvr>
                                        <p:cTn id="79" dur="455" fill="hold">
                                          <p:stCondLst>
                                            <p:cond delay="0"/>
                                          </p:stCondLst>
                                        </p:cTn>
                                        <p:tgtEl>
                                          <p:spTgt spid="486590"/>
                                        </p:tgtEl>
                                        <p:attrNameLst>
                                          <p:attrName>ppt_y</p:attrName>
                                        </p:attrNameLst>
                                      </p:cBhvr>
                                      <p:tavLst>
                                        <p:tav tm="0">
                                          <p:val>
                                            <p:strVal val="#ppt_y-1"/>
                                          </p:val>
                                        </p:tav>
                                        <p:tav tm="100000">
                                          <p:val>
                                            <p:strVal val="#ppt_y-(0.354*#ppt_w-0.172*#ppt_h)"/>
                                          </p:val>
                                        </p:tav>
                                      </p:tavLst>
                                    </p:anim>
                                    <p:anim calcmode="lin" valueType="num">
                                      <p:cBhvr>
                                        <p:cTn id="80" dur="156" decel="50000" autoRev="1" fill="hold">
                                          <p:stCondLst>
                                            <p:cond delay="455"/>
                                          </p:stCondLst>
                                        </p:cTn>
                                        <p:tgtEl>
                                          <p:spTgt spid="486590"/>
                                        </p:tgtEl>
                                        <p:attrNameLst>
                                          <p:attrName>ppt_y</p:attrName>
                                        </p:attrNameLst>
                                      </p:cBhvr>
                                      <p:tavLst>
                                        <p:tav tm="0">
                                          <p:val>
                                            <p:strVal val="#ppt_y-(0.354*#ppt_w-0.172*#ppt_h)"/>
                                          </p:val>
                                        </p:tav>
                                        <p:tav tm="100000">
                                          <p:val>
                                            <p:strVal val="#ppt_y-(0.354*#ppt_w-0.172*#ppt_h)-#ppt_h/2"/>
                                          </p:val>
                                        </p:tav>
                                      </p:tavLst>
                                    </p:anim>
                                    <p:anim calcmode="lin" valueType="num">
                                      <p:cBhvr>
                                        <p:cTn id="81" dur="136" fill="hold">
                                          <p:stCondLst>
                                            <p:cond delay="864"/>
                                          </p:stCondLst>
                                        </p:cTn>
                                        <p:tgtEl>
                                          <p:spTgt spid="486590"/>
                                        </p:tgtEl>
                                        <p:attrNameLst>
                                          <p:attrName>ppt_y</p:attrName>
                                        </p:attrNameLst>
                                      </p:cBhvr>
                                      <p:tavLst>
                                        <p:tav tm="0">
                                          <p:val>
                                            <p:strVal val="#ppt_y-(0.354*#ppt_w-0.172*#ppt_h)"/>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8" presetClass="entr" presetSubtype="0" accel="50000" fill="hold" nodeType="clickEffect">
                                  <p:stCondLst>
                                    <p:cond delay="0"/>
                                  </p:stCondLst>
                                  <p:iterate type="lt">
                                    <p:tmPct val="50000"/>
                                  </p:iterate>
                                  <p:childTnLst>
                                    <p:set>
                                      <p:cBhvr>
                                        <p:cTn id="85" dur="1" fill="hold">
                                          <p:stCondLst>
                                            <p:cond delay="0"/>
                                          </p:stCondLst>
                                        </p:cTn>
                                        <p:tgtEl>
                                          <p:spTgt spid="486591">
                                            <p:txEl>
                                              <p:pRg st="0" end="0"/>
                                            </p:txEl>
                                          </p:spTgt>
                                        </p:tgtEl>
                                        <p:attrNameLst>
                                          <p:attrName>style.visibility</p:attrName>
                                        </p:attrNameLst>
                                      </p:cBhvr>
                                      <p:to>
                                        <p:strVal val="visible"/>
                                      </p:to>
                                    </p:set>
                                    <p:set>
                                      <p:cBhvr>
                                        <p:cTn id="86" dur="455" fill="hold">
                                          <p:stCondLst>
                                            <p:cond delay="0"/>
                                          </p:stCondLst>
                                        </p:cTn>
                                        <p:tgtEl>
                                          <p:spTgt spid="486591">
                                            <p:txEl>
                                              <p:pRg st="0" end="0"/>
                                            </p:txEl>
                                          </p:spTgt>
                                        </p:tgtEl>
                                        <p:attrNameLst>
                                          <p:attrName>style.rotation</p:attrName>
                                        </p:attrNameLst>
                                      </p:cBhvr>
                                      <p:to>
                                        <p:strVal val="-45.0"/>
                                      </p:to>
                                    </p:set>
                                    <p:anim calcmode="lin" valueType="num">
                                      <p:cBhvr>
                                        <p:cTn id="87" dur="455" fill="hold">
                                          <p:stCondLst>
                                            <p:cond delay="455"/>
                                          </p:stCondLst>
                                        </p:cTn>
                                        <p:tgtEl>
                                          <p:spTgt spid="48659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88" dur="455" fill="hold">
                                          <p:stCondLst>
                                            <p:cond delay="0"/>
                                          </p:stCondLst>
                                        </p:cTn>
                                        <p:tgtEl>
                                          <p:spTgt spid="486591">
                                            <p:txEl>
                                              <p:pRg st="0" end="0"/>
                                            </p:txEl>
                                          </p:spTgt>
                                        </p:tgtEl>
                                        <p:attrNameLst>
                                          <p:attrName>ppt_y</p:attrName>
                                        </p:attrNameLst>
                                      </p:cBhvr>
                                      <p:tavLst>
                                        <p:tav tm="0">
                                          <p:val>
                                            <p:strVal val="#ppt_y-1"/>
                                          </p:val>
                                        </p:tav>
                                        <p:tav tm="100000">
                                          <p:val>
                                            <p:strVal val="#ppt_y-(0.354*#ppt_w-0.172*#ppt_h)"/>
                                          </p:val>
                                        </p:tav>
                                      </p:tavLst>
                                    </p:anim>
                                    <p:anim calcmode="lin" valueType="num">
                                      <p:cBhvr>
                                        <p:cTn id="89" dur="156" decel="50000" autoRev="1" fill="hold">
                                          <p:stCondLst>
                                            <p:cond delay="455"/>
                                          </p:stCondLst>
                                        </p:cTn>
                                        <p:tgtEl>
                                          <p:spTgt spid="48659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90" dur="136" fill="hold">
                                          <p:stCondLst>
                                            <p:cond delay="864"/>
                                          </p:stCondLst>
                                        </p:cTn>
                                        <p:tgtEl>
                                          <p:spTgt spid="48659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1" presetClass="entr" presetSubtype="0" fill="hold" grpId="0" nodeType="clickEffect">
                                  <p:stCondLst>
                                    <p:cond delay="0"/>
                                  </p:stCondLst>
                                  <p:childTnLst>
                                    <p:set>
                                      <p:cBhvr>
                                        <p:cTn id="94" dur="1" fill="hold">
                                          <p:stCondLst>
                                            <p:cond delay="0"/>
                                          </p:stCondLst>
                                        </p:cTn>
                                        <p:tgtEl>
                                          <p:spTgt spid="486597"/>
                                        </p:tgtEl>
                                        <p:attrNameLst>
                                          <p:attrName>style.visibility</p:attrName>
                                        </p:attrNameLst>
                                      </p:cBhvr>
                                      <p:to>
                                        <p:strVal val="visible"/>
                                      </p:to>
                                    </p:set>
                                    <p:animEffect transition="in" filter="fade">
                                      <p:cBhvr>
                                        <p:cTn id="95" dur="770" decel="100000"/>
                                        <p:tgtEl>
                                          <p:spTgt spid="486597"/>
                                        </p:tgtEl>
                                      </p:cBhvr>
                                    </p:animEffect>
                                    <p:animScale>
                                      <p:cBhvr>
                                        <p:cTn id="96" dur="770" decel="100000"/>
                                        <p:tgtEl>
                                          <p:spTgt spid="486597"/>
                                        </p:tgtEl>
                                      </p:cBhvr>
                                      <p:from x="10000" y="10000"/>
                                      <p:to x="200000" y="450000"/>
                                    </p:animScale>
                                    <p:animScale>
                                      <p:cBhvr>
                                        <p:cTn id="97" dur="1230" accel="100000" fill="hold">
                                          <p:stCondLst>
                                            <p:cond delay="770"/>
                                          </p:stCondLst>
                                        </p:cTn>
                                        <p:tgtEl>
                                          <p:spTgt spid="486597"/>
                                        </p:tgtEl>
                                      </p:cBhvr>
                                      <p:from x="200000" y="450000"/>
                                      <p:to x="100000" y="100000"/>
                                    </p:animScale>
                                    <p:set>
                                      <p:cBhvr>
                                        <p:cTn id="98" dur="770" fill="hold"/>
                                        <p:tgtEl>
                                          <p:spTgt spid="486597"/>
                                        </p:tgtEl>
                                        <p:attrNameLst>
                                          <p:attrName>ppt_x</p:attrName>
                                        </p:attrNameLst>
                                      </p:cBhvr>
                                      <p:to>
                                        <p:strVal val="(0.5)"/>
                                      </p:to>
                                    </p:set>
                                    <p:anim from="(0.5)" to="(#ppt_x)" calcmode="lin" valueType="num">
                                      <p:cBhvr>
                                        <p:cTn id="99" dur="1230" accel="100000" fill="hold">
                                          <p:stCondLst>
                                            <p:cond delay="770"/>
                                          </p:stCondLst>
                                        </p:cTn>
                                        <p:tgtEl>
                                          <p:spTgt spid="486597"/>
                                        </p:tgtEl>
                                        <p:attrNameLst>
                                          <p:attrName>ppt_x</p:attrName>
                                        </p:attrNameLst>
                                      </p:cBhvr>
                                    </p:anim>
                                    <p:set>
                                      <p:cBhvr>
                                        <p:cTn id="100" dur="770" fill="hold"/>
                                        <p:tgtEl>
                                          <p:spTgt spid="486597"/>
                                        </p:tgtEl>
                                        <p:attrNameLst>
                                          <p:attrName>ppt_y</p:attrName>
                                        </p:attrNameLst>
                                      </p:cBhvr>
                                      <p:to>
                                        <p:strVal val="(#ppt_y+0.4)"/>
                                      </p:to>
                                    </p:set>
                                    <p:anim from="(#ppt_y+0.4)" to="(#ppt_y)" calcmode="lin" valueType="num">
                                      <p:cBhvr>
                                        <p:cTn id="101" dur="1230" accel="100000" fill="hold">
                                          <p:stCondLst>
                                            <p:cond delay="770"/>
                                          </p:stCondLst>
                                        </p:cTn>
                                        <p:tgtEl>
                                          <p:spTgt spid="486597"/>
                                        </p:tgtEl>
                                        <p:attrNameLst>
                                          <p:attrName>ppt_y</p:attrName>
                                        </p:attrNameLst>
                                      </p:cBhvr>
                                    </p:anim>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486598"/>
                                        </p:tgtEl>
                                        <p:attrNameLst>
                                          <p:attrName>style.visibility</p:attrName>
                                        </p:attrNameLst>
                                      </p:cBhvr>
                                      <p:to>
                                        <p:strVal val="visible"/>
                                      </p:to>
                                    </p:set>
                                    <p:animEffect transition="in" filter="wipe(down)">
                                      <p:cBhvr>
                                        <p:cTn id="106" dur="580">
                                          <p:stCondLst>
                                            <p:cond delay="0"/>
                                          </p:stCondLst>
                                        </p:cTn>
                                        <p:tgtEl>
                                          <p:spTgt spid="486598"/>
                                        </p:tgtEl>
                                      </p:cBhvr>
                                    </p:animEffect>
                                    <p:anim calcmode="lin" valueType="num">
                                      <p:cBhvr>
                                        <p:cTn id="107" dur="1822" tmFilter="0,0; 0.14,0.36; 0.43,0.73; 0.71,0.91; 1.0,1.0">
                                          <p:stCondLst>
                                            <p:cond delay="0"/>
                                          </p:stCondLst>
                                        </p:cTn>
                                        <p:tgtEl>
                                          <p:spTgt spid="486598"/>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486598"/>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486598"/>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486598"/>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486598"/>
                                        </p:tgtEl>
                                        <p:attrNameLst>
                                          <p:attrName>ppt_y</p:attrName>
                                        </p:attrNameLst>
                                      </p:cBhvr>
                                      <p:tavLst>
                                        <p:tav tm="0" fmla="#ppt_y-sin(pi*$)/81">
                                          <p:val>
                                            <p:fltVal val="0"/>
                                          </p:val>
                                        </p:tav>
                                        <p:tav tm="100000">
                                          <p:val>
                                            <p:fltVal val="1"/>
                                          </p:val>
                                        </p:tav>
                                      </p:tavLst>
                                    </p:anim>
                                    <p:animScale>
                                      <p:cBhvr>
                                        <p:cTn id="112" dur="26">
                                          <p:stCondLst>
                                            <p:cond delay="650"/>
                                          </p:stCondLst>
                                        </p:cTn>
                                        <p:tgtEl>
                                          <p:spTgt spid="486598"/>
                                        </p:tgtEl>
                                      </p:cBhvr>
                                      <p:to x="100000" y="60000"/>
                                    </p:animScale>
                                    <p:animScale>
                                      <p:cBhvr>
                                        <p:cTn id="113" dur="166" decel="50000">
                                          <p:stCondLst>
                                            <p:cond delay="676"/>
                                          </p:stCondLst>
                                        </p:cTn>
                                        <p:tgtEl>
                                          <p:spTgt spid="486598"/>
                                        </p:tgtEl>
                                      </p:cBhvr>
                                      <p:to x="100000" y="100000"/>
                                    </p:animScale>
                                    <p:animScale>
                                      <p:cBhvr>
                                        <p:cTn id="114" dur="26">
                                          <p:stCondLst>
                                            <p:cond delay="1312"/>
                                          </p:stCondLst>
                                        </p:cTn>
                                        <p:tgtEl>
                                          <p:spTgt spid="486598"/>
                                        </p:tgtEl>
                                      </p:cBhvr>
                                      <p:to x="100000" y="80000"/>
                                    </p:animScale>
                                    <p:animScale>
                                      <p:cBhvr>
                                        <p:cTn id="115" dur="166" decel="50000">
                                          <p:stCondLst>
                                            <p:cond delay="1338"/>
                                          </p:stCondLst>
                                        </p:cTn>
                                        <p:tgtEl>
                                          <p:spTgt spid="486598"/>
                                        </p:tgtEl>
                                      </p:cBhvr>
                                      <p:to x="100000" y="100000"/>
                                    </p:animScale>
                                    <p:animScale>
                                      <p:cBhvr>
                                        <p:cTn id="116" dur="26">
                                          <p:stCondLst>
                                            <p:cond delay="1642"/>
                                          </p:stCondLst>
                                        </p:cTn>
                                        <p:tgtEl>
                                          <p:spTgt spid="486598"/>
                                        </p:tgtEl>
                                      </p:cBhvr>
                                      <p:to x="100000" y="90000"/>
                                    </p:animScale>
                                    <p:animScale>
                                      <p:cBhvr>
                                        <p:cTn id="117" dur="166" decel="50000">
                                          <p:stCondLst>
                                            <p:cond delay="1668"/>
                                          </p:stCondLst>
                                        </p:cTn>
                                        <p:tgtEl>
                                          <p:spTgt spid="486598"/>
                                        </p:tgtEl>
                                      </p:cBhvr>
                                      <p:to x="100000" y="100000"/>
                                    </p:animScale>
                                    <p:animScale>
                                      <p:cBhvr>
                                        <p:cTn id="118" dur="26">
                                          <p:stCondLst>
                                            <p:cond delay="1808"/>
                                          </p:stCondLst>
                                        </p:cTn>
                                        <p:tgtEl>
                                          <p:spTgt spid="486598"/>
                                        </p:tgtEl>
                                      </p:cBhvr>
                                      <p:to x="100000" y="95000"/>
                                    </p:animScale>
                                    <p:animScale>
                                      <p:cBhvr>
                                        <p:cTn id="119" dur="166" decel="50000">
                                          <p:stCondLst>
                                            <p:cond delay="1834"/>
                                          </p:stCondLst>
                                        </p:cTn>
                                        <p:tgtEl>
                                          <p:spTgt spid="486598"/>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51" presetClass="entr" presetSubtype="0" fill="hold" grpId="0" nodeType="clickEffect">
                                  <p:stCondLst>
                                    <p:cond delay="0"/>
                                  </p:stCondLst>
                                  <p:childTnLst>
                                    <p:set>
                                      <p:cBhvr>
                                        <p:cTn id="123" dur="1" fill="hold">
                                          <p:stCondLst>
                                            <p:cond delay="0"/>
                                          </p:stCondLst>
                                        </p:cTn>
                                        <p:tgtEl>
                                          <p:spTgt spid="486599"/>
                                        </p:tgtEl>
                                        <p:attrNameLst>
                                          <p:attrName>style.visibility</p:attrName>
                                        </p:attrNameLst>
                                      </p:cBhvr>
                                      <p:to>
                                        <p:strVal val="visible"/>
                                      </p:to>
                                    </p:set>
                                    <p:animEffect transition="in" filter="fade">
                                      <p:cBhvr>
                                        <p:cTn id="124" dur="770" decel="100000"/>
                                        <p:tgtEl>
                                          <p:spTgt spid="486599"/>
                                        </p:tgtEl>
                                      </p:cBhvr>
                                    </p:animEffect>
                                    <p:animScale>
                                      <p:cBhvr>
                                        <p:cTn id="125" dur="770" decel="100000"/>
                                        <p:tgtEl>
                                          <p:spTgt spid="486599"/>
                                        </p:tgtEl>
                                      </p:cBhvr>
                                      <p:from x="10000" y="10000"/>
                                      <p:to x="200000" y="450000"/>
                                    </p:animScale>
                                    <p:animScale>
                                      <p:cBhvr>
                                        <p:cTn id="126" dur="1230" accel="100000" fill="hold">
                                          <p:stCondLst>
                                            <p:cond delay="770"/>
                                          </p:stCondLst>
                                        </p:cTn>
                                        <p:tgtEl>
                                          <p:spTgt spid="486599"/>
                                        </p:tgtEl>
                                      </p:cBhvr>
                                      <p:from x="200000" y="450000"/>
                                      <p:to x="100000" y="100000"/>
                                    </p:animScale>
                                    <p:set>
                                      <p:cBhvr>
                                        <p:cTn id="127" dur="770" fill="hold"/>
                                        <p:tgtEl>
                                          <p:spTgt spid="486599"/>
                                        </p:tgtEl>
                                        <p:attrNameLst>
                                          <p:attrName>ppt_x</p:attrName>
                                        </p:attrNameLst>
                                      </p:cBhvr>
                                      <p:to>
                                        <p:strVal val="(0.5)"/>
                                      </p:to>
                                    </p:set>
                                    <p:anim from="(0.5)" to="(#ppt_x)" calcmode="lin" valueType="num">
                                      <p:cBhvr>
                                        <p:cTn id="128" dur="1230" accel="100000" fill="hold">
                                          <p:stCondLst>
                                            <p:cond delay="770"/>
                                          </p:stCondLst>
                                        </p:cTn>
                                        <p:tgtEl>
                                          <p:spTgt spid="486599"/>
                                        </p:tgtEl>
                                        <p:attrNameLst>
                                          <p:attrName>ppt_x</p:attrName>
                                        </p:attrNameLst>
                                      </p:cBhvr>
                                    </p:anim>
                                    <p:set>
                                      <p:cBhvr>
                                        <p:cTn id="129" dur="770" fill="hold"/>
                                        <p:tgtEl>
                                          <p:spTgt spid="486599"/>
                                        </p:tgtEl>
                                        <p:attrNameLst>
                                          <p:attrName>ppt_y</p:attrName>
                                        </p:attrNameLst>
                                      </p:cBhvr>
                                      <p:to>
                                        <p:strVal val="(#ppt_y+0.4)"/>
                                      </p:to>
                                    </p:set>
                                    <p:anim from="(#ppt_y+0.4)" to="(#ppt_y)" calcmode="lin" valueType="num">
                                      <p:cBhvr>
                                        <p:cTn id="130" dur="1230" accel="100000" fill="hold">
                                          <p:stCondLst>
                                            <p:cond delay="770"/>
                                          </p:stCondLst>
                                        </p:cTn>
                                        <p:tgtEl>
                                          <p:spTgt spid="486599"/>
                                        </p:tgtEl>
                                        <p:attrNameLst>
                                          <p:attrName>ppt_y</p:attrName>
                                        </p:attrNameLst>
                                      </p:cBhvr>
                                    </p:anim>
                                  </p:childTnLst>
                                </p:cTn>
                              </p:par>
                            </p:childTnLst>
                          </p:cTn>
                        </p:par>
                      </p:childTnLst>
                    </p:cTn>
                  </p:par>
                  <p:par>
                    <p:cTn id="131" fill="hold">
                      <p:stCondLst>
                        <p:cond delay="indefinite"/>
                      </p:stCondLst>
                      <p:childTnLst>
                        <p:par>
                          <p:cTn id="132" fill="hold">
                            <p:stCondLst>
                              <p:cond delay="0"/>
                            </p:stCondLst>
                            <p:childTnLst>
                              <p:par>
                                <p:cTn id="133" presetID="38" presetClass="entr" presetSubtype="0" accel="50000" fill="hold" grpId="0" nodeType="clickEffect">
                                  <p:stCondLst>
                                    <p:cond delay="0"/>
                                  </p:stCondLst>
                                  <p:iterate type="lt">
                                    <p:tmPct val="50000"/>
                                  </p:iterate>
                                  <p:childTnLst>
                                    <p:set>
                                      <p:cBhvr>
                                        <p:cTn id="134" dur="1" fill="hold">
                                          <p:stCondLst>
                                            <p:cond delay="0"/>
                                          </p:stCondLst>
                                        </p:cTn>
                                        <p:tgtEl>
                                          <p:spTgt spid="486576"/>
                                        </p:tgtEl>
                                        <p:attrNameLst>
                                          <p:attrName>style.visibility</p:attrName>
                                        </p:attrNameLst>
                                      </p:cBhvr>
                                      <p:to>
                                        <p:strVal val="visible"/>
                                      </p:to>
                                    </p:set>
                                    <p:set>
                                      <p:cBhvr>
                                        <p:cTn id="135" dur="455" fill="hold">
                                          <p:stCondLst>
                                            <p:cond delay="0"/>
                                          </p:stCondLst>
                                        </p:cTn>
                                        <p:tgtEl>
                                          <p:spTgt spid="486576"/>
                                        </p:tgtEl>
                                        <p:attrNameLst>
                                          <p:attrName>style.rotation</p:attrName>
                                        </p:attrNameLst>
                                      </p:cBhvr>
                                      <p:to>
                                        <p:strVal val="-45.0"/>
                                      </p:to>
                                    </p:set>
                                    <p:anim calcmode="lin" valueType="num">
                                      <p:cBhvr>
                                        <p:cTn id="136" dur="455" fill="hold">
                                          <p:stCondLst>
                                            <p:cond delay="455"/>
                                          </p:stCondLst>
                                        </p:cTn>
                                        <p:tgtEl>
                                          <p:spTgt spid="486576"/>
                                        </p:tgtEl>
                                        <p:attrNameLst>
                                          <p:attrName>style.rotation</p:attrName>
                                        </p:attrNameLst>
                                      </p:cBhvr>
                                      <p:tavLst>
                                        <p:tav tm="0">
                                          <p:val>
                                            <p:fltVal val="-45"/>
                                          </p:val>
                                        </p:tav>
                                        <p:tav tm="69900">
                                          <p:val>
                                            <p:fltVal val="45"/>
                                          </p:val>
                                        </p:tav>
                                        <p:tav tm="100000">
                                          <p:val>
                                            <p:fltVal val="0"/>
                                          </p:val>
                                        </p:tav>
                                      </p:tavLst>
                                    </p:anim>
                                    <p:anim calcmode="lin" valueType="num">
                                      <p:cBhvr>
                                        <p:cTn id="137" dur="455" fill="hold">
                                          <p:stCondLst>
                                            <p:cond delay="0"/>
                                          </p:stCondLst>
                                        </p:cTn>
                                        <p:tgtEl>
                                          <p:spTgt spid="486576"/>
                                        </p:tgtEl>
                                        <p:attrNameLst>
                                          <p:attrName>ppt_y</p:attrName>
                                        </p:attrNameLst>
                                      </p:cBhvr>
                                      <p:tavLst>
                                        <p:tav tm="0">
                                          <p:val>
                                            <p:strVal val="#ppt_y-1"/>
                                          </p:val>
                                        </p:tav>
                                        <p:tav tm="100000">
                                          <p:val>
                                            <p:strVal val="#ppt_y-(0.354*#ppt_w-0.172*#ppt_h)"/>
                                          </p:val>
                                        </p:tav>
                                      </p:tavLst>
                                    </p:anim>
                                    <p:anim calcmode="lin" valueType="num">
                                      <p:cBhvr>
                                        <p:cTn id="138" dur="156" decel="50000" autoRev="1" fill="hold">
                                          <p:stCondLst>
                                            <p:cond delay="455"/>
                                          </p:stCondLst>
                                        </p:cTn>
                                        <p:tgtEl>
                                          <p:spTgt spid="486576"/>
                                        </p:tgtEl>
                                        <p:attrNameLst>
                                          <p:attrName>ppt_y</p:attrName>
                                        </p:attrNameLst>
                                      </p:cBhvr>
                                      <p:tavLst>
                                        <p:tav tm="0">
                                          <p:val>
                                            <p:strVal val="#ppt_y-(0.354*#ppt_w-0.172*#ppt_h)"/>
                                          </p:val>
                                        </p:tav>
                                        <p:tav tm="100000">
                                          <p:val>
                                            <p:strVal val="#ppt_y-(0.354*#ppt_w-0.172*#ppt_h)-#ppt_h/2"/>
                                          </p:val>
                                        </p:tav>
                                      </p:tavLst>
                                    </p:anim>
                                    <p:anim calcmode="lin" valueType="num">
                                      <p:cBhvr>
                                        <p:cTn id="139" dur="136" fill="hold">
                                          <p:stCondLst>
                                            <p:cond delay="864"/>
                                          </p:stCondLst>
                                        </p:cTn>
                                        <p:tgtEl>
                                          <p:spTgt spid="486576"/>
                                        </p:tgtEl>
                                        <p:attrNameLst>
                                          <p:attrName>ppt_y</p:attrName>
                                        </p:attrNameLst>
                                      </p:cBhvr>
                                      <p:tavLst>
                                        <p:tav tm="0">
                                          <p:val>
                                            <p:strVal val="#ppt_y-(0.354*#ppt_w-0.172*#ppt_h)"/>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38" presetClass="entr" presetSubtype="0" accel="50000" fill="hold" grpId="0" nodeType="clickEffect">
                                  <p:stCondLst>
                                    <p:cond delay="0"/>
                                  </p:stCondLst>
                                  <p:iterate type="lt">
                                    <p:tmPct val="50000"/>
                                  </p:iterate>
                                  <p:childTnLst>
                                    <p:set>
                                      <p:cBhvr>
                                        <p:cTn id="143" dur="1" fill="hold">
                                          <p:stCondLst>
                                            <p:cond delay="0"/>
                                          </p:stCondLst>
                                        </p:cTn>
                                        <p:tgtEl>
                                          <p:spTgt spid="486604"/>
                                        </p:tgtEl>
                                        <p:attrNameLst>
                                          <p:attrName>style.visibility</p:attrName>
                                        </p:attrNameLst>
                                      </p:cBhvr>
                                      <p:to>
                                        <p:strVal val="visible"/>
                                      </p:to>
                                    </p:set>
                                    <p:set>
                                      <p:cBhvr>
                                        <p:cTn id="144" dur="455" fill="hold">
                                          <p:stCondLst>
                                            <p:cond delay="0"/>
                                          </p:stCondLst>
                                        </p:cTn>
                                        <p:tgtEl>
                                          <p:spTgt spid="486604"/>
                                        </p:tgtEl>
                                        <p:attrNameLst>
                                          <p:attrName>style.rotation</p:attrName>
                                        </p:attrNameLst>
                                      </p:cBhvr>
                                      <p:to>
                                        <p:strVal val="-45.0"/>
                                      </p:to>
                                    </p:set>
                                    <p:anim calcmode="lin" valueType="num">
                                      <p:cBhvr>
                                        <p:cTn id="145" dur="455" fill="hold">
                                          <p:stCondLst>
                                            <p:cond delay="455"/>
                                          </p:stCondLst>
                                        </p:cTn>
                                        <p:tgtEl>
                                          <p:spTgt spid="486604"/>
                                        </p:tgtEl>
                                        <p:attrNameLst>
                                          <p:attrName>style.rotation</p:attrName>
                                        </p:attrNameLst>
                                      </p:cBhvr>
                                      <p:tavLst>
                                        <p:tav tm="0">
                                          <p:val>
                                            <p:fltVal val="-45"/>
                                          </p:val>
                                        </p:tav>
                                        <p:tav tm="69900">
                                          <p:val>
                                            <p:fltVal val="45"/>
                                          </p:val>
                                        </p:tav>
                                        <p:tav tm="100000">
                                          <p:val>
                                            <p:fltVal val="0"/>
                                          </p:val>
                                        </p:tav>
                                      </p:tavLst>
                                    </p:anim>
                                    <p:anim calcmode="lin" valueType="num">
                                      <p:cBhvr>
                                        <p:cTn id="146" dur="455" fill="hold">
                                          <p:stCondLst>
                                            <p:cond delay="0"/>
                                          </p:stCondLst>
                                        </p:cTn>
                                        <p:tgtEl>
                                          <p:spTgt spid="486604"/>
                                        </p:tgtEl>
                                        <p:attrNameLst>
                                          <p:attrName>ppt_y</p:attrName>
                                        </p:attrNameLst>
                                      </p:cBhvr>
                                      <p:tavLst>
                                        <p:tav tm="0">
                                          <p:val>
                                            <p:strVal val="#ppt_y-1"/>
                                          </p:val>
                                        </p:tav>
                                        <p:tav tm="100000">
                                          <p:val>
                                            <p:strVal val="#ppt_y-(0.354*#ppt_w-0.172*#ppt_h)"/>
                                          </p:val>
                                        </p:tav>
                                      </p:tavLst>
                                    </p:anim>
                                    <p:anim calcmode="lin" valueType="num">
                                      <p:cBhvr>
                                        <p:cTn id="147" dur="156" decel="50000" autoRev="1" fill="hold">
                                          <p:stCondLst>
                                            <p:cond delay="455"/>
                                          </p:stCondLst>
                                        </p:cTn>
                                        <p:tgtEl>
                                          <p:spTgt spid="486604"/>
                                        </p:tgtEl>
                                        <p:attrNameLst>
                                          <p:attrName>ppt_y</p:attrName>
                                        </p:attrNameLst>
                                      </p:cBhvr>
                                      <p:tavLst>
                                        <p:tav tm="0">
                                          <p:val>
                                            <p:strVal val="#ppt_y-(0.354*#ppt_w-0.172*#ppt_h)"/>
                                          </p:val>
                                        </p:tav>
                                        <p:tav tm="100000">
                                          <p:val>
                                            <p:strVal val="#ppt_y-(0.354*#ppt_w-0.172*#ppt_h)-#ppt_h/2"/>
                                          </p:val>
                                        </p:tav>
                                      </p:tavLst>
                                    </p:anim>
                                    <p:anim calcmode="lin" valueType="num">
                                      <p:cBhvr>
                                        <p:cTn id="148" dur="136" fill="hold">
                                          <p:stCondLst>
                                            <p:cond delay="864"/>
                                          </p:stCondLst>
                                        </p:cTn>
                                        <p:tgtEl>
                                          <p:spTgt spid="486604"/>
                                        </p:tgtEl>
                                        <p:attrNameLst>
                                          <p:attrName>ppt_y</p:attrName>
                                        </p:attrNameLst>
                                      </p:cBhvr>
                                      <p:tavLst>
                                        <p:tav tm="0">
                                          <p:val>
                                            <p:strVal val="#ppt_y-(0.354*#ppt_w-0.172*#ppt_h)"/>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486671"/>
                                        </p:tgtEl>
                                        <p:attrNameLst>
                                          <p:attrName>style.visibility</p:attrName>
                                        </p:attrNameLst>
                                      </p:cBhvr>
                                      <p:to>
                                        <p:strVal val="visible"/>
                                      </p:to>
                                    </p:set>
                                    <p:animEffect transition="in" filter="fade">
                                      <p:cBhvr>
                                        <p:cTn id="153" dur="2000"/>
                                        <p:tgtEl>
                                          <p:spTgt spid="486671"/>
                                        </p:tgtEl>
                                      </p:cBhvr>
                                    </p:animEffect>
                                  </p:childTnLst>
                                </p:cTn>
                              </p:par>
                            </p:childTnLst>
                          </p:cTn>
                        </p:par>
                      </p:childTnLst>
                    </p:cTn>
                  </p:par>
                  <p:par>
                    <p:cTn id="154" fill="hold">
                      <p:stCondLst>
                        <p:cond delay="indefinite"/>
                      </p:stCondLst>
                      <p:childTnLst>
                        <p:par>
                          <p:cTn id="155" fill="hold">
                            <p:stCondLst>
                              <p:cond delay="0"/>
                            </p:stCondLst>
                            <p:childTnLst>
                              <p:par>
                                <p:cTn id="156" presetID="51" presetClass="entr" presetSubtype="0" fill="hold" grpId="0" nodeType="clickEffect">
                                  <p:stCondLst>
                                    <p:cond delay="0"/>
                                  </p:stCondLst>
                                  <p:childTnLst>
                                    <p:set>
                                      <p:cBhvr>
                                        <p:cTn id="157" dur="1" fill="hold">
                                          <p:stCondLst>
                                            <p:cond delay="0"/>
                                          </p:stCondLst>
                                        </p:cTn>
                                        <p:tgtEl>
                                          <p:spTgt spid="486600"/>
                                        </p:tgtEl>
                                        <p:attrNameLst>
                                          <p:attrName>style.visibility</p:attrName>
                                        </p:attrNameLst>
                                      </p:cBhvr>
                                      <p:to>
                                        <p:strVal val="visible"/>
                                      </p:to>
                                    </p:set>
                                    <p:animEffect transition="in" filter="fade">
                                      <p:cBhvr>
                                        <p:cTn id="158" dur="770" decel="100000"/>
                                        <p:tgtEl>
                                          <p:spTgt spid="486600"/>
                                        </p:tgtEl>
                                      </p:cBhvr>
                                    </p:animEffect>
                                    <p:animScale>
                                      <p:cBhvr>
                                        <p:cTn id="159" dur="770" decel="100000"/>
                                        <p:tgtEl>
                                          <p:spTgt spid="486600"/>
                                        </p:tgtEl>
                                      </p:cBhvr>
                                      <p:from x="10000" y="10000"/>
                                      <p:to x="200000" y="450000"/>
                                    </p:animScale>
                                    <p:animScale>
                                      <p:cBhvr>
                                        <p:cTn id="160" dur="1230" accel="100000" fill="hold">
                                          <p:stCondLst>
                                            <p:cond delay="770"/>
                                          </p:stCondLst>
                                        </p:cTn>
                                        <p:tgtEl>
                                          <p:spTgt spid="486600"/>
                                        </p:tgtEl>
                                      </p:cBhvr>
                                      <p:from x="200000" y="450000"/>
                                      <p:to x="100000" y="100000"/>
                                    </p:animScale>
                                    <p:set>
                                      <p:cBhvr>
                                        <p:cTn id="161" dur="770" fill="hold"/>
                                        <p:tgtEl>
                                          <p:spTgt spid="486600"/>
                                        </p:tgtEl>
                                        <p:attrNameLst>
                                          <p:attrName>ppt_x</p:attrName>
                                        </p:attrNameLst>
                                      </p:cBhvr>
                                      <p:to>
                                        <p:strVal val="(0.5)"/>
                                      </p:to>
                                    </p:set>
                                    <p:anim from="(0.5)" to="(#ppt_x)" calcmode="lin" valueType="num">
                                      <p:cBhvr>
                                        <p:cTn id="162" dur="1230" accel="100000" fill="hold">
                                          <p:stCondLst>
                                            <p:cond delay="770"/>
                                          </p:stCondLst>
                                        </p:cTn>
                                        <p:tgtEl>
                                          <p:spTgt spid="486600"/>
                                        </p:tgtEl>
                                        <p:attrNameLst>
                                          <p:attrName>ppt_x</p:attrName>
                                        </p:attrNameLst>
                                      </p:cBhvr>
                                    </p:anim>
                                    <p:set>
                                      <p:cBhvr>
                                        <p:cTn id="163" dur="770" fill="hold"/>
                                        <p:tgtEl>
                                          <p:spTgt spid="486600"/>
                                        </p:tgtEl>
                                        <p:attrNameLst>
                                          <p:attrName>ppt_y</p:attrName>
                                        </p:attrNameLst>
                                      </p:cBhvr>
                                      <p:to>
                                        <p:strVal val="(#ppt_y+0.4)"/>
                                      </p:to>
                                    </p:set>
                                    <p:anim from="(#ppt_y+0.4)" to="(#ppt_y)" calcmode="lin" valueType="num">
                                      <p:cBhvr>
                                        <p:cTn id="164" dur="1230" accel="100000" fill="hold">
                                          <p:stCondLst>
                                            <p:cond delay="770"/>
                                          </p:stCondLst>
                                        </p:cTn>
                                        <p:tgtEl>
                                          <p:spTgt spid="486600"/>
                                        </p:tgtEl>
                                        <p:attrNameLst>
                                          <p:attrName>ppt_y</p:attrName>
                                        </p:attrNameLst>
                                      </p:cBhvr>
                                    </p:anim>
                                  </p:childTnLst>
                                </p:cTn>
                              </p:par>
                            </p:childTnLst>
                          </p:cTn>
                        </p:par>
                      </p:childTnLst>
                    </p:cTn>
                  </p:par>
                  <p:par>
                    <p:cTn id="165" fill="hold">
                      <p:stCondLst>
                        <p:cond delay="indefinite"/>
                      </p:stCondLst>
                      <p:childTnLst>
                        <p:par>
                          <p:cTn id="166" fill="hold">
                            <p:stCondLst>
                              <p:cond delay="0"/>
                            </p:stCondLst>
                            <p:childTnLst>
                              <p:par>
                                <p:cTn id="167" presetID="38" presetClass="entr" presetSubtype="0" accel="50000" fill="hold" grpId="0" nodeType="clickEffect">
                                  <p:stCondLst>
                                    <p:cond delay="0"/>
                                  </p:stCondLst>
                                  <p:iterate type="lt">
                                    <p:tmPct val="50000"/>
                                  </p:iterate>
                                  <p:childTnLst>
                                    <p:set>
                                      <p:cBhvr>
                                        <p:cTn id="168" dur="1" fill="hold">
                                          <p:stCondLst>
                                            <p:cond delay="0"/>
                                          </p:stCondLst>
                                        </p:cTn>
                                        <p:tgtEl>
                                          <p:spTgt spid="486574"/>
                                        </p:tgtEl>
                                        <p:attrNameLst>
                                          <p:attrName>style.visibility</p:attrName>
                                        </p:attrNameLst>
                                      </p:cBhvr>
                                      <p:to>
                                        <p:strVal val="visible"/>
                                      </p:to>
                                    </p:set>
                                    <p:set>
                                      <p:cBhvr>
                                        <p:cTn id="169" dur="455" fill="hold">
                                          <p:stCondLst>
                                            <p:cond delay="0"/>
                                          </p:stCondLst>
                                        </p:cTn>
                                        <p:tgtEl>
                                          <p:spTgt spid="486574"/>
                                        </p:tgtEl>
                                        <p:attrNameLst>
                                          <p:attrName>style.rotation</p:attrName>
                                        </p:attrNameLst>
                                      </p:cBhvr>
                                      <p:to>
                                        <p:strVal val="-45.0"/>
                                      </p:to>
                                    </p:set>
                                    <p:anim calcmode="lin" valueType="num">
                                      <p:cBhvr>
                                        <p:cTn id="170" dur="455" fill="hold">
                                          <p:stCondLst>
                                            <p:cond delay="455"/>
                                          </p:stCondLst>
                                        </p:cTn>
                                        <p:tgtEl>
                                          <p:spTgt spid="486574"/>
                                        </p:tgtEl>
                                        <p:attrNameLst>
                                          <p:attrName>style.rotation</p:attrName>
                                        </p:attrNameLst>
                                      </p:cBhvr>
                                      <p:tavLst>
                                        <p:tav tm="0">
                                          <p:val>
                                            <p:fltVal val="-45"/>
                                          </p:val>
                                        </p:tav>
                                        <p:tav tm="69900">
                                          <p:val>
                                            <p:fltVal val="45"/>
                                          </p:val>
                                        </p:tav>
                                        <p:tav tm="100000">
                                          <p:val>
                                            <p:fltVal val="0"/>
                                          </p:val>
                                        </p:tav>
                                      </p:tavLst>
                                    </p:anim>
                                    <p:anim calcmode="lin" valueType="num">
                                      <p:cBhvr>
                                        <p:cTn id="171" dur="455" fill="hold">
                                          <p:stCondLst>
                                            <p:cond delay="0"/>
                                          </p:stCondLst>
                                        </p:cTn>
                                        <p:tgtEl>
                                          <p:spTgt spid="486574"/>
                                        </p:tgtEl>
                                        <p:attrNameLst>
                                          <p:attrName>ppt_y</p:attrName>
                                        </p:attrNameLst>
                                      </p:cBhvr>
                                      <p:tavLst>
                                        <p:tav tm="0">
                                          <p:val>
                                            <p:strVal val="#ppt_y-1"/>
                                          </p:val>
                                        </p:tav>
                                        <p:tav tm="100000">
                                          <p:val>
                                            <p:strVal val="#ppt_y-(0.354*#ppt_w-0.172*#ppt_h)"/>
                                          </p:val>
                                        </p:tav>
                                      </p:tavLst>
                                    </p:anim>
                                    <p:anim calcmode="lin" valueType="num">
                                      <p:cBhvr>
                                        <p:cTn id="172" dur="156" decel="50000" autoRev="1" fill="hold">
                                          <p:stCondLst>
                                            <p:cond delay="455"/>
                                          </p:stCondLst>
                                        </p:cTn>
                                        <p:tgtEl>
                                          <p:spTgt spid="486574"/>
                                        </p:tgtEl>
                                        <p:attrNameLst>
                                          <p:attrName>ppt_y</p:attrName>
                                        </p:attrNameLst>
                                      </p:cBhvr>
                                      <p:tavLst>
                                        <p:tav tm="0">
                                          <p:val>
                                            <p:strVal val="#ppt_y-(0.354*#ppt_w-0.172*#ppt_h)"/>
                                          </p:val>
                                        </p:tav>
                                        <p:tav tm="100000">
                                          <p:val>
                                            <p:strVal val="#ppt_y-(0.354*#ppt_w-0.172*#ppt_h)-#ppt_h/2"/>
                                          </p:val>
                                        </p:tav>
                                      </p:tavLst>
                                    </p:anim>
                                    <p:anim calcmode="lin" valueType="num">
                                      <p:cBhvr>
                                        <p:cTn id="173" dur="136" fill="hold">
                                          <p:stCondLst>
                                            <p:cond delay="864"/>
                                          </p:stCondLst>
                                        </p:cTn>
                                        <p:tgtEl>
                                          <p:spTgt spid="486574"/>
                                        </p:tgtEl>
                                        <p:attrNameLst>
                                          <p:attrName>ppt_y</p:attrName>
                                        </p:attrNameLst>
                                      </p:cBhvr>
                                      <p:tavLst>
                                        <p:tav tm="0">
                                          <p:val>
                                            <p:strVal val="#ppt_y-(0.354*#ppt_w-0.172*#ppt_h)"/>
                                          </p:val>
                                        </p:tav>
                                        <p:tav tm="100000">
                                          <p:val>
                                            <p:strVal val="#ppt_y"/>
                                          </p:val>
                                        </p:tav>
                                      </p:tavLst>
                                    </p:anim>
                                  </p:childTnLst>
                                </p:cTn>
                              </p:par>
                              <p:par>
                                <p:cTn id="174" presetID="38" presetClass="entr" presetSubtype="0" accel="50000" fill="hold" grpId="0" nodeType="withEffect">
                                  <p:stCondLst>
                                    <p:cond delay="0"/>
                                  </p:stCondLst>
                                  <p:iterate type="lt">
                                    <p:tmPct val="50000"/>
                                  </p:iterate>
                                  <p:childTnLst>
                                    <p:set>
                                      <p:cBhvr>
                                        <p:cTn id="175" dur="1" fill="hold">
                                          <p:stCondLst>
                                            <p:cond delay="0"/>
                                          </p:stCondLst>
                                        </p:cTn>
                                        <p:tgtEl>
                                          <p:spTgt spid="486575"/>
                                        </p:tgtEl>
                                        <p:attrNameLst>
                                          <p:attrName>style.visibility</p:attrName>
                                        </p:attrNameLst>
                                      </p:cBhvr>
                                      <p:to>
                                        <p:strVal val="visible"/>
                                      </p:to>
                                    </p:set>
                                    <p:set>
                                      <p:cBhvr>
                                        <p:cTn id="176" dur="455" fill="hold">
                                          <p:stCondLst>
                                            <p:cond delay="0"/>
                                          </p:stCondLst>
                                        </p:cTn>
                                        <p:tgtEl>
                                          <p:spTgt spid="486575"/>
                                        </p:tgtEl>
                                        <p:attrNameLst>
                                          <p:attrName>style.rotation</p:attrName>
                                        </p:attrNameLst>
                                      </p:cBhvr>
                                      <p:to>
                                        <p:strVal val="-45.0"/>
                                      </p:to>
                                    </p:set>
                                    <p:anim calcmode="lin" valueType="num">
                                      <p:cBhvr>
                                        <p:cTn id="177" dur="455" fill="hold">
                                          <p:stCondLst>
                                            <p:cond delay="455"/>
                                          </p:stCondLst>
                                        </p:cTn>
                                        <p:tgtEl>
                                          <p:spTgt spid="486575"/>
                                        </p:tgtEl>
                                        <p:attrNameLst>
                                          <p:attrName>style.rotation</p:attrName>
                                        </p:attrNameLst>
                                      </p:cBhvr>
                                      <p:tavLst>
                                        <p:tav tm="0">
                                          <p:val>
                                            <p:fltVal val="-45"/>
                                          </p:val>
                                        </p:tav>
                                        <p:tav tm="69900">
                                          <p:val>
                                            <p:fltVal val="45"/>
                                          </p:val>
                                        </p:tav>
                                        <p:tav tm="100000">
                                          <p:val>
                                            <p:fltVal val="0"/>
                                          </p:val>
                                        </p:tav>
                                      </p:tavLst>
                                    </p:anim>
                                    <p:anim calcmode="lin" valueType="num">
                                      <p:cBhvr>
                                        <p:cTn id="178" dur="455" fill="hold">
                                          <p:stCondLst>
                                            <p:cond delay="0"/>
                                          </p:stCondLst>
                                        </p:cTn>
                                        <p:tgtEl>
                                          <p:spTgt spid="486575"/>
                                        </p:tgtEl>
                                        <p:attrNameLst>
                                          <p:attrName>ppt_y</p:attrName>
                                        </p:attrNameLst>
                                      </p:cBhvr>
                                      <p:tavLst>
                                        <p:tav tm="0">
                                          <p:val>
                                            <p:strVal val="#ppt_y-1"/>
                                          </p:val>
                                        </p:tav>
                                        <p:tav tm="100000">
                                          <p:val>
                                            <p:strVal val="#ppt_y-(0.354*#ppt_w-0.172*#ppt_h)"/>
                                          </p:val>
                                        </p:tav>
                                      </p:tavLst>
                                    </p:anim>
                                    <p:anim calcmode="lin" valueType="num">
                                      <p:cBhvr>
                                        <p:cTn id="179" dur="156" decel="50000" autoRev="1" fill="hold">
                                          <p:stCondLst>
                                            <p:cond delay="455"/>
                                          </p:stCondLst>
                                        </p:cTn>
                                        <p:tgtEl>
                                          <p:spTgt spid="486575"/>
                                        </p:tgtEl>
                                        <p:attrNameLst>
                                          <p:attrName>ppt_y</p:attrName>
                                        </p:attrNameLst>
                                      </p:cBhvr>
                                      <p:tavLst>
                                        <p:tav tm="0">
                                          <p:val>
                                            <p:strVal val="#ppt_y-(0.354*#ppt_w-0.172*#ppt_h)"/>
                                          </p:val>
                                        </p:tav>
                                        <p:tav tm="100000">
                                          <p:val>
                                            <p:strVal val="#ppt_y-(0.354*#ppt_w-0.172*#ppt_h)-#ppt_h/2"/>
                                          </p:val>
                                        </p:tav>
                                      </p:tavLst>
                                    </p:anim>
                                    <p:anim calcmode="lin" valueType="num">
                                      <p:cBhvr>
                                        <p:cTn id="180" dur="136" fill="hold">
                                          <p:stCondLst>
                                            <p:cond delay="864"/>
                                          </p:stCondLst>
                                        </p:cTn>
                                        <p:tgtEl>
                                          <p:spTgt spid="486575"/>
                                        </p:tgtEl>
                                        <p:attrNameLst>
                                          <p:attrName>ppt_y</p:attrName>
                                        </p:attrNameLst>
                                      </p:cBhvr>
                                      <p:tavLst>
                                        <p:tav tm="0">
                                          <p:val>
                                            <p:strVal val="#ppt_y-(0.354*#ppt_w-0.172*#ppt_h)"/>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38" presetClass="entr" presetSubtype="0" accel="50000" fill="hold" grpId="0" nodeType="clickEffect">
                                  <p:stCondLst>
                                    <p:cond delay="0"/>
                                  </p:stCondLst>
                                  <p:iterate type="lt">
                                    <p:tmPct val="50000"/>
                                  </p:iterate>
                                  <p:childTnLst>
                                    <p:set>
                                      <p:cBhvr>
                                        <p:cTn id="184" dur="1" fill="hold">
                                          <p:stCondLst>
                                            <p:cond delay="0"/>
                                          </p:stCondLst>
                                        </p:cTn>
                                        <p:tgtEl>
                                          <p:spTgt spid="486602"/>
                                        </p:tgtEl>
                                        <p:attrNameLst>
                                          <p:attrName>style.visibility</p:attrName>
                                        </p:attrNameLst>
                                      </p:cBhvr>
                                      <p:to>
                                        <p:strVal val="visible"/>
                                      </p:to>
                                    </p:set>
                                    <p:set>
                                      <p:cBhvr>
                                        <p:cTn id="185" dur="455" fill="hold">
                                          <p:stCondLst>
                                            <p:cond delay="0"/>
                                          </p:stCondLst>
                                        </p:cTn>
                                        <p:tgtEl>
                                          <p:spTgt spid="486602"/>
                                        </p:tgtEl>
                                        <p:attrNameLst>
                                          <p:attrName>style.rotation</p:attrName>
                                        </p:attrNameLst>
                                      </p:cBhvr>
                                      <p:to>
                                        <p:strVal val="-45.0"/>
                                      </p:to>
                                    </p:set>
                                    <p:anim calcmode="lin" valueType="num">
                                      <p:cBhvr>
                                        <p:cTn id="186" dur="455" fill="hold">
                                          <p:stCondLst>
                                            <p:cond delay="455"/>
                                          </p:stCondLst>
                                        </p:cTn>
                                        <p:tgtEl>
                                          <p:spTgt spid="486602"/>
                                        </p:tgtEl>
                                        <p:attrNameLst>
                                          <p:attrName>style.rotation</p:attrName>
                                        </p:attrNameLst>
                                      </p:cBhvr>
                                      <p:tavLst>
                                        <p:tav tm="0">
                                          <p:val>
                                            <p:fltVal val="-45"/>
                                          </p:val>
                                        </p:tav>
                                        <p:tav tm="69900">
                                          <p:val>
                                            <p:fltVal val="45"/>
                                          </p:val>
                                        </p:tav>
                                        <p:tav tm="100000">
                                          <p:val>
                                            <p:fltVal val="0"/>
                                          </p:val>
                                        </p:tav>
                                      </p:tavLst>
                                    </p:anim>
                                    <p:anim calcmode="lin" valueType="num">
                                      <p:cBhvr>
                                        <p:cTn id="187" dur="455" fill="hold">
                                          <p:stCondLst>
                                            <p:cond delay="0"/>
                                          </p:stCondLst>
                                        </p:cTn>
                                        <p:tgtEl>
                                          <p:spTgt spid="486602"/>
                                        </p:tgtEl>
                                        <p:attrNameLst>
                                          <p:attrName>ppt_y</p:attrName>
                                        </p:attrNameLst>
                                      </p:cBhvr>
                                      <p:tavLst>
                                        <p:tav tm="0">
                                          <p:val>
                                            <p:strVal val="#ppt_y-1"/>
                                          </p:val>
                                        </p:tav>
                                        <p:tav tm="100000">
                                          <p:val>
                                            <p:strVal val="#ppt_y-(0.354*#ppt_w-0.172*#ppt_h)"/>
                                          </p:val>
                                        </p:tav>
                                      </p:tavLst>
                                    </p:anim>
                                    <p:anim calcmode="lin" valueType="num">
                                      <p:cBhvr>
                                        <p:cTn id="188" dur="156" decel="50000" autoRev="1" fill="hold">
                                          <p:stCondLst>
                                            <p:cond delay="455"/>
                                          </p:stCondLst>
                                        </p:cTn>
                                        <p:tgtEl>
                                          <p:spTgt spid="486602"/>
                                        </p:tgtEl>
                                        <p:attrNameLst>
                                          <p:attrName>ppt_y</p:attrName>
                                        </p:attrNameLst>
                                      </p:cBhvr>
                                      <p:tavLst>
                                        <p:tav tm="0">
                                          <p:val>
                                            <p:strVal val="#ppt_y-(0.354*#ppt_w-0.172*#ppt_h)"/>
                                          </p:val>
                                        </p:tav>
                                        <p:tav tm="100000">
                                          <p:val>
                                            <p:strVal val="#ppt_y-(0.354*#ppt_w-0.172*#ppt_h)-#ppt_h/2"/>
                                          </p:val>
                                        </p:tav>
                                      </p:tavLst>
                                    </p:anim>
                                    <p:anim calcmode="lin" valueType="num">
                                      <p:cBhvr>
                                        <p:cTn id="189" dur="136" fill="hold">
                                          <p:stCondLst>
                                            <p:cond delay="864"/>
                                          </p:stCondLst>
                                        </p:cTn>
                                        <p:tgtEl>
                                          <p:spTgt spid="486602"/>
                                        </p:tgtEl>
                                        <p:attrNameLst>
                                          <p:attrName>ppt_y</p:attrName>
                                        </p:attrNameLst>
                                      </p:cBhvr>
                                      <p:tavLst>
                                        <p:tav tm="0">
                                          <p:val>
                                            <p:strVal val="#ppt_y-(0.354*#ppt_w-0.172*#ppt_h)"/>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38" presetClass="entr" presetSubtype="0" accel="50000" fill="hold" grpId="0" nodeType="clickEffect">
                                  <p:stCondLst>
                                    <p:cond delay="0"/>
                                  </p:stCondLst>
                                  <p:iterate type="lt">
                                    <p:tmPct val="50000"/>
                                  </p:iterate>
                                  <p:childTnLst>
                                    <p:set>
                                      <p:cBhvr>
                                        <p:cTn id="193" dur="1" fill="hold">
                                          <p:stCondLst>
                                            <p:cond delay="0"/>
                                          </p:stCondLst>
                                        </p:cTn>
                                        <p:tgtEl>
                                          <p:spTgt spid="486603"/>
                                        </p:tgtEl>
                                        <p:attrNameLst>
                                          <p:attrName>style.visibility</p:attrName>
                                        </p:attrNameLst>
                                      </p:cBhvr>
                                      <p:to>
                                        <p:strVal val="visible"/>
                                      </p:to>
                                    </p:set>
                                    <p:set>
                                      <p:cBhvr>
                                        <p:cTn id="194" dur="455" fill="hold">
                                          <p:stCondLst>
                                            <p:cond delay="0"/>
                                          </p:stCondLst>
                                        </p:cTn>
                                        <p:tgtEl>
                                          <p:spTgt spid="486603"/>
                                        </p:tgtEl>
                                        <p:attrNameLst>
                                          <p:attrName>style.rotation</p:attrName>
                                        </p:attrNameLst>
                                      </p:cBhvr>
                                      <p:to>
                                        <p:strVal val="-45.0"/>
                                      </p:to>
                                    </p:set>
                                    <p:anim calcmode="lin" valueType="num">
                                      <p:cBhvr>
                                        <p:cTn id="195" dur="455" fill="hold">
                                          <p:stCondLst>
                                            <p:cond delay="455"/>
                                          </p:stCondLst>
                                        </p:cTn>
                                        <p:tgtEl>
                                          <p:spTgt spid="486603"/>
                                        </p:tgtEl>
                                        <p:attrNameLst>
                                          <p:attrName>style.rotation</p:attrName>
                                        </p:attrNameLst>
                                      </p:cBhvr>
                                      <p:tavLst>
                                        <p:tav tm="0">
                                          <p:val>
                                            <p:fltVal val="-45"/>
                                          </p:val>
                                        </p:tav>
                                        <p:tav tm="69900">
                                          <p:val>
                                            <p:fltVal val="45"/>
                                          </p:val>
                                        </p:tav>
                                        <p:tav tm="100000">
                                          <p:val>
                                            <p:fltVal val="0"/>
                                          </p:val>
                                        </p:tav>
                                      </p:tavLst>
                                    </p:anim>
                                    <p:anim calcmode="lin" valueType="num">
                                      <p:cBhvr>
                                        <p:cTn id="196" dur="455" fill="hold">
                                          <p:stCondLst>
                                            <p:cond delay="0"/>
                                          </p:stCondLst>
                                        </p:cTn>
                                        <p:tgtEl>
                                          <p:spTgt spid="486603"/>
                                        </p:tgtEl>
                                        <p:attrNameLst>
                                          <p:attrName>ppt_y</p:attrName>
                                        </p:attrNameLst>
                                      </p:cBhvr>
                                      <p:tavLst>
                                        <p:tav tm="0">
                                          <p:val>
                                            <p:strVal val="#ppt_y-1"/>
                                          </p:val>
                                        </p:tav>
                                        <p:tav tm="100000">
                                          <p:val>
                                            <p:strVal val="#ppt_y-(0.354*#ppt_w-0.172*#ppt_h)"/>
                                          </p:val>
                                        </p:tav>
                                      </p:tavLst>
                                    </p:anim>
                                    <p:anim calcmode="lin" valueType="num">
                                      <p:cBhvr>
                                        <p:cTn id="197" dur="156" decel="50000" autoRev="1" fill="hold">
                                          <p:stCondLst>
                                            <p:cond delay="455"/>
                                          </p:stCondLst>
                                        </p:cTn>
                                        <p:tgtEl>
                                          <p:spTgt spid="486603"/>
                                        </p:tgtEl>
                                        <p:attrNameLst>
                                          <p:attrName>ppt_y</p:attrName>
                                        </p:attrNameLst>
                                      </p:cBhvr>
                                      <p:tavLst>
                                        <p:tav tm="0">
                                          <p:val>
                                            <p:strVal val="#ppt_y-(0.354*#ppt_w-0.172*#ppt_h)"/>
                                          </p:val>
                                        </p:tav>
                                        <p:tav tm="100000">
                                          <p:val>
                                            <p:strVal val="#ppt_y-(0.354*#ppt_w-0.172*#ppt_h)-#ppt_h/2"/>
                                          </p:val>
                                        </p:tav>
                                      </p:tavLst>
                                    </p:anim>
                                    <p:anim calcmode="lin" valueType="num">
                                      <p:cBhvr>
                                        <p:cTn id="198" dur="136" fill="hold">
                                          <p:stCondLst>
                                            <p:cond delay="864"/>
                                          </p:stCondLst>
                                        </p:cTn>
                                        <p:tgtEl>
                                          <p:spTgt spid="486603"/>
                                        </p:tgtEl>
                                        <p:attrNameLst>
                                          <p:attrName>ppt_y</p:attrName>
                                        </p:attrNameLst>
                                      </p:cBhvr>
                                      <p:tavLst>
                                        <p:tav tm="0">
                                          <p:val>
                                            <p:strVal val="#ppt_y-(0.354*#ppt_w-0.172*#ppt_h)"/>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486672"/>
                                        </p:tgtEl>
                                        <p:attrNameLst>
                                          <p:attrName>style.visibility</p:attrName>
                                        </p:attrNameLst>
                                      </p:cBhvr>
                                      <p:to>
                                        <p:strVal val="visible"/>
                                      </p:to>
                                    </p:set>
                                    <p:animEffect transition="in" filter="fade">
                                      <p:cBhvr>
                                        <p:cTn id="203" dur="2000"/>
                                        <p:tgtEl>
                                          <p:spTgt spid="486672"/>
                                        </p:tgtEl>
                                      </p:cBhvr>
                                    </p:animEffect>
                                  </p:childTnLst>
                                </p:cTn>
                              </p:par>
                            </p:childTnLst>
                          </p:cTn>
                        </p:par>
                      </p:childTnLst>
                    </p:cTn>
                  </p:par>
                  <p:par>
                    <p:cTn id="204" fill="hold">
                      <p:stCondLst>
                        <p:cond delay="indefinite"/>
                      </p:stCondLst>
                      <p:childTnLst>
                        <p:par>
                          <p:cTn id="205" fill="hold">
                            <p:stCondLst>
                              <p:cond delay="0"/>
                            </p:stCondLst>
                            <p:childTnLst>
                              <p:par>
                                <p:cTn id="206" presetID="38" presetClass="entr" presetSubtype="0" accel="50000" fill="hold" nodeType="clickEffect">
                                  <p:stCondLst>
                                    <p:cond delay="0"/>
                                  </p:stCondLst>
                                  <p:iterate type="lt">
                                    <p:tmPct val="50000"/>
                                  </p:iterate>
                                  <p:childTnLst>
                                    <p:set>
                                      <p:cBhvr>
                                        <p:cTn id="207" dur="1" fill="hold">
                                          <p:stCondLst>
                                            <p:cond delay="0"/>
                                          </p:stCondLst>
                                        </p:cTn>
                                        <p:tgtEl>
                                          <p:spTgt spid="486595">
                                            <p:txEl>
                                              <p:pRg st="0" end="0"/>
                                            </p:txEl>
                                          </p:spTgt>
                                        </p:tgtEl>
                                        <p:attrNameLst>
                                          <p:attrName>style.visibility</p:attrName>
                                        </p:attrNameLst>
                                      </p:cBhvr>
                                      <p:to>
                                        <p:strVal val="visible"/>
                                      </p:to>
                                    </p:set>
                                    <p:set>
                                      <p:cBhvr>
                                        <p:cTn id="208" dur="455" fill="hold">
                                          <p:stCondLst>
                                            <p:cond delay="0"/>
                                          </p:stCondLst>
                                        </p:cTn>
                                        <p:tgtEl>
                                          <p:spTgt spid="486595">
                                            <p:txEl>
                                              <p:pRg st="0" end="0"/>
                                            </p:txEl>
                                          </p:spTgt>
                                        </p:tgtEl>
                                        <p:attrNameLst>
                                          <p:attrName>style.rotation</p:attrName>
                                        </p:attrNameLst>
                                      </p:cBhvr>
                                      <p:to>
                                        <p:strVal val="-45.0"/>
                                      </p:to>
                                    </p:set>
                                    <p:anim calcmode="lin" valueType="num">
                                      <p:cBhvr>
                                        <p:cTn id="209" dur="455" fill="hold">
                                          <p:stCondLst>
                                            <p:cond delay="455"/>
                                          </p:stCondLst>
                                        </p:cTn>
                                        <p:tgtEl>
                                          <p:spTgt spid="48659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10" dur="455" fill="hold">
                                          <p:stCondLst>
                                            <p:cond delay="0"/>
                                          </p:stCondLst>
                                        </p:cTn>
                                        <p:tgtEl>
                                          <p:spTgt spid="486595">
                                            <p:txEl>
                                              <p:pRg st="0" end="0"/>
                                            </p:txEl>
                                          </p:spTgt>
                                        </p:tgtEl>
                                        <p:attrNameLst>
                                          <p:attrName>ppt_y</p:attrName>
                                        </p:attrNameLst>
                                      </p:cBhvr>
                                      <p:tavLst>
                                        <p:tav tm="0">
                                          <p:val>
                                            <p:strVal val="#ppt_y-1"/>
                                          </p:val>
                                        </p:tav>
                                        <p:tav tm="100000">
                                          <p:val>
                                            <p:strVal val="#ppt_y-(0.354*#ppt_w-0.172*#ppt_h)"/>
                                          </p:val>
                                        </p:tav>
                                      </p:tavLst>
                                    </p:anim>
                                    <p:anim calcmode="lin" valueType="num">
                                      <p:cBhvr>
                                        <p:cTn id="211" dur="156" decel="50000" autoRev="1" fill="hold">
                                          <p:stCondLst>
                                            <p:cond delay="455"/>
                                          </p:stCondLst>
                                        </p:cTn>
                                        <p:tgtEl>
                                          <p:spTgt spid="48659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12" dur="136" fill="hold">
                                          <p:stCondLst>
                                            <p:cond delay="864"/>
                                          </p:stCondLst>
                                        </p:cTn>
                                        <p:tgtEl>
                                          <p:spTgt spid="48659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38" presetClass="entr" presetSubtype="0" accel="50000" fill="hold" nodeType="clickEffect">
                                  <p:stCondLst>
                                    <p:cond delay="0"/>
                                  </p:stCondLst>
                                  <p:iterate type="lt">
                                    <p:tmPct val="50000"/>
                                  </p:iterate>
                                  <p:childTnLst>
                                    <p:set>
                                      <p:cBhvr>
                                        <p:cTn id="216" dur="1" fill="hold">
                                          <p:stCondLst>
                                            <p:cond delay="0"/>
                                          </p:stCondLst>
                                        </p:cTn>
                                        <p:tgtEl>
                                          <p:spTgt spid="486596">
                                            <p:txEl>
                                              <p:pRg st="0" end="0"/>
                                            </p:txEl>
                                          </p:spTgt>
                                        </p:tgtEl>
                                        <p:attrNameLst>
                                          <p:attrName>style.visibility</p:attrName>
                                        </p:attrNameLst>
                                      </p:cBhvr>
                                      <p:to>
                                        <p:strVal val="visible"/>
                                      </p:to>
                                    </p:set>
                                    <p:set>
                                      <p:cBhvr>
                                        <p:cTn id="217" dur="455" fill="hold">
                                          <p:stCondLst>
                                            <p:cond delay="0"/>
                                          </p:stCondLst>
                                        </p:cTn>
                                        <p:tgtEl>
                                          <p:spTgt spid="486596">
                                            <p:txEl>
                                              <p:pRg st="0" end="0"/>
                                            </p:txEl>
                                          </p:spTgt>
                                        </p:tgtEl>
                                        <p:attrNameLst>
                                          <p:attrName>style.rotation</p:attrName>
                                        </p:attrNameLst>
                                      </p:cBhvr>
                                      <p:to>
                                        <p:strVal val="-45.0"/>
                                      </p:to>
                                    </p:set>
                                    <p:anim calcmode="lin" valueType="num">
                                      <p:cBhvr>
                                        <p:cTn id="218" dur="455" fill="hold">
                                          <p:stCondLst>
                                            <p:cond delay="455"/>
                                          </p:stCondLst>
                                        </p:cTn>
                                        <p:tgtEl>
                                          <p:spTgt spid="48659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19" dur="455" fill="hold">
                                          <p:stCondLst>
                                            <p:cond delay="0"/>
                                          </p:stCondLst>
                                        </p:cTn>
                                        <p:tgtEl>
                                          <p:spTgt spid="486596">
                                            <p:txEl>
                                              <p:pRg st="0" end="0"/>
                                            </p:txEl>
                                          </p:spTgt>
                                        </p:tgtEl>
                                        <p:attrNameLst>
                                          <p:attrName>ppt_y</p:attrName>
                                        </p:attrNameLst>
                                      </p:cBhvr>
                                      <p:tavLst>
                                        <p:tav tm="0">
                                          <p:val>
                                            <p:strVal val="#ppt_y-1"/>
                                          </p:val>
                                        </p:tav>
                                        <p:tav tm="100000">
                                          <p:val>
                                            <p:strVal val="#ppt_y-(0.354*#ppt_w-0.172*#ppt_h)"/>
                                          </p:val>
                                        </p:tav>
                                      </p:tavLst>
                                    </p:anim>
                                    <p:anim calcmode="lin" valueType="num">
                                      <p:cBhvr>
                                        <p:cTn id="220" dur="156" decel="50000" autoRev="1" fill="hold">
                                          <p:stCondLst>
                                            <p:cond delay="455"/>
                                          </p:stCondLst>
                                        </p:cTn>
                                        <p:tgtEl>
                                          <p:spTgt spid="48659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21" dur="136" fill="hold">
                                          <p:stCondLst>
                                            <p:cond delay="864"/>
                                          </p:stCondLst>
                                        </p:cTn>
                                        <p:tgtEl>
                                          <p:spTgt spid="48659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26" presetClass="entr" presetSubtype="0" fill="hold" grpId="0" nodeType="clickEffect">
                                  <p:stCondLst>
                                    <p:cond delay="0"/>
                                  </p:stCondLst>
                                  <p:childTnLst>
                                    <p:set>
                                      <p:cBhvr>
                                        <p:cTn id="225" dur="1" fill="hold">
                                          <p:stCondLst>
                                            <p:cond delay="0"/>
                                          </p:stCondLst>
                                        </p:cTn>
                                        <p:tgtEl>
                                          <p:spTgt spid="486601"/>
                                        </p:tgtEl>
                                        <p:attrNameLst>
                                          <p:attrName>style.visibility</p:attrName>
                                        </p:attrNameLst>
                                      </p:cBhvr>
                                      <p:to>
                                        <p:strVal val="visible"/>
                                      </p:to>
                                    </p:set>
                                    <p:animEffect transition="in" filter="wipe(down)">
                                      <p:cBhvr>
                                        <p:cTn id="226" dur="580">
                                          <p:stCondLst>
                                            <p:cond delay="0"/>
                                          </p:stCondLst>
                                        </p:cTn>
                                        <p:tgtEl>
                                          <p:spTgt spid="486601"/>
                                        </p:tgtEl>
                                      </p:cBhvr>
                                    </p:animEffect>
                                    <p:anim calcmode="lin" valueType="num">
                                      <p:cBhvr>
                                        <p:cTn id="227" dur="1822" tmFilter="0,0; 0.14,0.36; 0.43,0.73; 0.71,0.91; 1.0,1.0">
                                          <p:stCondLst>
                                            <p:cond delay="0"/>
                                          </p:stCondLst>
                                        </p:cTn>
                                        <p:tgtEl>
                                          <p:spTgt spid="486601"/>
                                        </p:tgtEl>
                                        <p:attrNameLst>
                                          <p:attrName>ppt_x</p:attrName>
                                        </p:attrNameLst>
                                      </p:cBhvr>
                                      <p:tavLst>
                                        <p:tav tm="0">
                                          <p:val>
                                            <p:strVal val="#ppt_x-0.25"/>
                                          </p:val>
                                        </p:tav>
                                        <p:tav tm="100000">
                                          <p:val>
                                            <p:strVal val="#ppt_x"/>
                                          </p:val>
                                        </p:tav>
                                      </p:tavLst>
                                    </p:anim>
                                    <p:anim calcmode="lin" valueType="num">
                                      <p:cBhvr>
                                        <p:cTn id="228" dur="664" tmFilter="0.0,0.0; 0.25,0.07; 0.50,0.2; 0.75,0.467; 1.0,1.0">
                                          <p:stCondLst>
                                            <p:cond delay="0"/>
                                          </p:stCondLst>
                                        </p:cTn>
                                        <p:tgtEl>
                                          <p:spTgt spid="486601"/>
                                        </p:tgtEl>
                                        <p:attrNameLst>
                                          <p:attrName>ppt_y</p:attrName>
                                        </p:attrNameLst>
                                      </p:cBhvr>
                                      <p:tavLst>
                                        <p:tav tm="0" fmla="#ppt_y-sin(pi*$)/3">
                                          <p:val>
                                            <p:fltVal val="0.5"/>
                                          </p:val>
                                        </p:tav>
                                        <p:tav tm="100000">
                                          <p:val>
                                            <p:fltVal val="1"/>
                                          </p:val>
                                        </p:tav>
                                      </p:tavLst>
                                    </p:anim>
                                    <p:anim calcmode="lin" valueType="num">
                                      <p:cBhvr>
                                        <p:cTn id="229" dur="664" tmFilter="0, 0; 0.125,0.2665; 0.25,0.4; 0.375,0.465; 0.5,0.5;  0.625,0.535; 0.75,0.6; 0.875,0.7335; 1,1">
                                          <p:stCondLst>
                                            <p:cond delay="664"/>
                                          </p:stCondLst>
                                        </p:cTn>
                                        <p:tgtEl>
                                          <p:spTgt spid="486601"/>
                                        </p:tgtEl>
                                        <p:attrNameLst>
                                          <p:attrName>ppt_y</p:attrName>
                                        </p:attrNameLst>
                                      </p:cBhvr>
                                      <p:tavLst>
                                        <p:tav tm="0" fmla="#ppt_y-sin(pi*$)/9">
                                          <p:val>
                                            <p:fltVal val="0"/>
                                          </p:val>
                                        </p:tav>
                                        <p:tav tm="100000">
                                          <p:val>
                                            <p:fltVal val="1"/>
                                          </p:val>
                                        </p:tav>
                                      </p:tavLst>
                                    </p:anim>
                                    <p:anim calcmode="lin" valueType="num">
                                      <p:cBhvr>
                                        <p:cTn id="230" dur="332" tmFilter="0, 0; 0.125,0.2665; 0.25,0.4; 0.375,0.465; 0.5,0.5;  0.625,0.535; 0.75,0.6; 0.875,0.7335; 1,1">
                                          <p:stCondLst>
                                            <p:cond delay="1324"/>
                                          </p:stCondLst>
                                        </p:cTn>
                                        <p:tgtEl>
                                          <p:spTgt spid="486601"/>
                                        </p:tgtEl>
                                        <p:attrNameLst>
                                          <p:attrName>ppt_y</p:attrName>
                                        </p:attrNameLst>
                                      </p:cBhvr>
                                      <p:tavLst>
                                        <p:tav tm="0" fmla="#ppt_y-sin(pi*$)/27">
                                          <p:val>
                                            <p:fltVal val="0"/>
                                          </p:val>
                                        </p:tav>
                                        <p:tav tm="100000">
                                          <p:val>
                                            <p:fltVal val="1"/>
                                          </p:val>
                                        </p:tav>
                                      </p:tavLst>
                                    </p:anim>
                                    <p:anim calcmode="lin" valueType="num">
                                      <p:cBhvr>
                                        <p:cTn id="231" dur="164" tmFilter="0, 0; 0.125,0.2665; 0.25,0.4; 0.375,0.465; 0.5,0.5;  0.625,0.535; 0.75,0.6; 0.875,0.7335; 1,1">
                                          <p:stCondLst>
                                            <p:cond delay="1656"/>
                                          </p:stCondLst>
                                        </p:cTn>
                                        <p:tgtEl>
                                          <p:spTgt spid="486601"/>
                                        </p:tgtEl>
                                        <p:attrNameLst>
                                          <p:attrName>ppt_y</p:attrName>
                                        </p:attrNameLst>
                                      </p:cBhvr>
                                      <p:tavLst>
                                        <p:tav tm="0" fmla="#ppt_y-sin(pi*$)/81">
                                          <p:val>
                                            <p:fltVal val="0"/>
                                          </p:val>
                                        </p:tav>
                                        <p:tav tm="100000">
                                          <p:val>
                                            <p:fltVal val="1"/>
                                          </p:val>
                                        </p:tav>
                                      </p:tavLst>
                                    </p:anim>
                                    <p:animScale>
                                      <p:cBhvr>
                                        <p:cTn id="232" dur="26">
                                          <p:stCondLst>
                                            <p:cond delay="650"/>
                                          </p:stCondLst>
                                        </p:cTn>
                                        <p:tgtEl>
                                          <p:spTgt spid="486601"/>
                                        </p:tgtEl>
                                      </p:cBhvr>
                                      <p:to x="100000" y="60000"/>
                                    </p:animScale>
                                    <p:animScale>
                                      <p:cBhvr>
                                        <p:cTn id="233" dur="166" decel="50000">
                                          <p:stCondLst>
                                            <p:cond delay="676"/>
                                          </p:stCondLst>
                                        </p:cTn>
                                        <p:tgtEl>
                                          <p:spTgt spid="486601"/>
                                        </p:tgtEl>
                                      </p:cBhvr>
                                      <p:to x="100000" y="100000"/>
                                    </p:animScale>
                                    <p:animScale>
                                      <p:cBhvr>
                                        <p:cTn id="234" dur="26">
                                          <p:stCondLst>
                                            <p:cond delay="1312"/>
                                          </p:stCondLst>
                                        </p:cTn>
                                        <p:tgtEl>
                                          <p:spTgt spid="486601"/>
                                        </p:tgtEl>
                                      </p:cBhvr>
                                      <p:to x="100000" y="80000"/>
                                    </p:animScale>
                                    <p:animScale>
                                      <p:cBhvr>
                                        <p:cTn id="235" dur="166" decel="50000">
                                          <p:stCondLst>
                                            <p:cond delay="1338"/>
                                          </p:stCondLst>
                                        </p:cTn>
                                        <p:tgtEl>
                                          <p:spTgt spid="486601"/>
                                        </p:tgtEl>
                                      </p:cBhvr>
                                      <p:to x="100000" y="100000"/>
                                    </p:animScale>
                                    <p:animScale>
                                      <p:cBhvr>
                                        <p:cTn id="236" dur="26">
                                          <p:stCondLst>
                                            <p:cond delay="1642"/>
                                          </p:stCondLst>
                                        </p:cTn>
                                        <p:tgtEl>
                                          <p:spTgt spid="486601"/>
                                        </p:tgtEl>
                                      </p:cBhvr>
                                      <p:to x="100000" y="90000"/>
                                    </p:animScale>
                                    <p:animScale>
                                      <p:cBhvr>
                                        <p:cTn id="237" dur="166" decel="50000">
                                          <p:stCondLst>
                                            <p:cond delay="1668"/>
                                          </p:stCondLst>
                                        </p:cTn>
                                        <p:tgtEl>
                                          <p:spTgt spid="486601"/>
                                        </p:tgtEl>
                                      </p:cBhvr>
                                      <p:to x="100000" y="100000"/>
                                    </p:animScale>
                                    <p:animScale>
                                      <p:cBhvr>
                                        <p:cTn id="238" dur="26">
                                          <p:stCondLst>
                                            <p:cond delay="1808"/>
                                          </p:stCondLst>
                                        </p:cTn>
                                        <p:tgtEl>
                                          <p:spTgt spid="486601"/>
                                        </p:tgtEl>
                                      </p:cBhvr>
                                      <p:to x="100000" y="95000"/>
                                    </p:animScale>
                                    <p:animScale>
                                      <p:cBhvr>
                                        <p:cTn id="239" dur="166" decel="50000">
                                          <p:stCondLst>
                                            <p:cond delay="1834"/>
                                          </p:stCondLst>
                                        </p:cTn>
                                        <p:tgtEl>
                                          <p:spTgt spid="486601"/>
                                        </p:tgtEl>
                                      </p:cBhvr>
                                      <p:to x="100000" y="100000"/>
                                    </p:animScale>
                                  </p:childTnLst>
                                </p:cTn>
                              </p:par>
                            </p:childTnLst>
                          </p:cTn>
                        </p:par>
                      </p:childTnLst>
                    </p:cTn>
                  </p:par>
                  <p:par>
                    <p:cTn id="240" fill="hold">
                      <p:stCondLst>
                        <p:cond delay="indefinite"/>
                      </p:stCondLst>
                      <p:childTnLst>
                        <p:par>
                          <p:cTn id="241" fill="hold">
                            <p:stCondLst>
                              <p:cond delay="0"/>
                            </p:stCondLst>
                            <p:childTnLst>
                              <p:par>
                                <p:cTn id="242" presetID="38" presetClass="entr" presetSubtype="0" accel="50000" fill="hold" nodeType="clickEffect">
                                  <p:stCondLst>
                                    <p:cond delay="0"/>
                                  </p:stCondLst>
                                  <p:iterate type="lt">
                                    <p:tmPct val="50000"/>
                                  </p:iterate>
                                  <p:childTnLst>
                                    <p:set>
                                      <p:cBhvr>
                                        <p:cTn id="243" dur="1" fill="hold">
                                          <p:stCondLst>
                                            <p:cond delay="0"/>
                                          </p:stCondLst>
                                        </p:cTn>
                                        <p:tgtEl>
                                          <p:spTgt spid="486605">
                                            <p:txEl>
                                              <p:pRg st="0" end="0"/>
                                            </p:txEl>
                                          </p:spTgt>
                                        </p:tgtEl>
                                        <p:attrNameLst>
                                          <p:attrName>style.visibility</p:attrName>
                                        </p:attrNameLst>
                                      </p:cBhvr>
                                      <p:to>
                                        <p:strVal val="visible"/>
                                      </p:to>
                                    </p:set>
                                    <p:set>
                                      <p:cBhvr>
                                        <p:cTn id="244" dur="455" fill="hold">
                                          <p:stCondLst>
                                            <p:cond delay="0"/>
                                          </p:stCondLst>
                                        </p:cTn>
                                        <p:tgtEl>
                                          <p:spTgt spid="486605">
                                            <p:txEl>
                                              <p:pRg st="0" end="0"/>
                                            </p:txEl>
                                          </p:spTgt>
                                        </p:tgtEl>
                                        <p:attrNameLst>
                                          <p:attrName>style.rotation</p:attrName>
                                        </p:attrNameLst>
                                      </p:cBhvr>
                                      <p:to>
                                        <p:strVal val="-45.0"/>
                                      </p:to>
                                    </p:set>
                                    <p:anim calcmode="lin" valueType="num">
                                      <p:cBhvr>
                                        <p:cTn id="245" dur="455" fill="hold">
                                          <p:stCondLst>
                                            <p:cond delay="455"/>
                                          </p:stCondLst>
                                        </p:cTn>
                                        <p:tgtEl>
                                          <p:spTgt spid="48660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46" dur="455" fill="hold">
                                          <p:stCondLst>
                                            <p:cond delay="0"/>
                                          </p:stCondLst>
                                        </p:cTn>
                                        <p:tgtEl>
                                          <p:spTgt spid="486605">
                                            <p:txEl>
                                              <p:pRg st="0" end="0"/>
                                            </p:txEl>
                                          </p:spTgt>
                                        </p:tgtEl>
                                        <p:attrNameLst>
                                          <p:attrName>ppt_y</p:attrName>
                                        </p:attrNameLst>
                                      </p:cBhvr>
                                      <p:tavLst>
                                        <p:tav tm="0">
                                          <p:val>
                                            <p:strVal val="#ppt_y-1"/>
                                          </p:val>
                                        </p:tav>
                                        <p:tav tm="100000">
                                          <p:val>
                                            <p:strVal val="#ppt_y-(0.354*#ppt_w-0.172*#ppt_h)"/>
                                          </p:val>
                                        </p:tav>
                                      </p:tavLst>
                                    </p:anim>
                                    <p:anim calcmode="lin" valueType="num">
                                      <p:cBhvr>
                                        <p:cTn id="247" dur="156" decel="50000" autoRev="1" fill="hold">
                                          <p:stCondLst>
                                            <p:cond delay="455"/>
                                          </p:stCondLst>
                                        </p:cTn>
                                        <p:tgtEl>
                                          <p:spTgt spid="48660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48" dur="136" fill="hold">
                                          <p:stCondLst>
                                            <p:cond delay="864"/>
                                          </p:stCondLst>
                                        </p:cTn>
                                        <p:tgtEl>
                                          <p:spTgt spid="486605">
                                            <p:txEl>
                                              <p:pRg st="0" end="0"/>
                                            </p:txEl>
                                          </p:spTgt>
                                        </p:tgtEl>
                                        <p:attrNameLst>
                                          <p:attrName>ppt_y</p:attrName>
                                        </p:attrNameLst>
                                      </p:cBhvr>
                                      <p:tavLst>
                                        <p:tav tm="0">
                                          <p:val>
                                            <p:strVal val="#ppt_y-(0.354*#ppt_w-0.172*#ppt_h)"/>
                                          </p:val>
                                        </p:tav>
                                        <p:tav tm="100000">
                                          <p:val>
                                            <p:strVal val="#ppt_y"/>
                                          </p:val>
                                        </p:tav>
                                      </p:tavLst>
                                    </p:anim>
                                  </p:childTnLst>
                                </p:cTn>
                              </p:par>
                              <p:par>
                                <p:cTn id="249" presetID="38" presetClass="entr" presetSubtype="0" accel="50000" fill="hold" nodeType="withEffect">
                                  <p:stCondLst>
                                    <p:cond delay="0"/>
                                  </p:stCondLst>
                                  <p:iterate type="lt">
                                    <p:tmPct val="50000"/>
                                  </p:iterate>
                                  <p:childTnLst>
                                    <p:set>
                                      <p:cBhvr>
                                        <p:cTn id="250" dur="1" fill="hold">
                                          <p:stCondLst>
                                            <p:cond delay="0"/>
                                          </p:stCondLst>
                                        </p:cTn>
                                        <p:tgtEl>
                                          <p:spTgt spid="486606">
                                            <p:txEl>
                                              <p:pRg st="0" end="0"/>
                                            </p:txEl>
                                          </p:spTgt>
                                        </p:tgtEl>
                                        <p:attrNameLst>
                                          <p:attrName>style.visibility</p:attrName>
                                        </p:attrNameLst>
                                      </p:cBhvr>
                                      <p:to>
                                        <p:strVal val="visible"/>
                                      </p:to>
                                    </p:set>
                                    <p:set>
                                      <p:cBhvr>
                                        <p:cTn id="251" dur="455" fill="hold">
                                          <p:stCondLst>
                                            <p:cond delay="0"/>
                                          </p:stCondLst>
                                        </p:cTn>
                                        <p:tgtEl>
                                          <p:spTgt spid="486606">
                                            <p:txEl>
                                              <p:pRg st="0" end="0"/>
                                            </p:txEl>
                                          </p:spTgt>
                                        </p:tgtEl>
                                        <p:attrNameLst>
                                          <p:attrName>style.rotation</p:attrName>
                                        </p:attrNameLst>
                                      </p:cBhvr>
                                      <p:to>
                                        <p:strVal val="-45.0"/>
                                      </p:to>
                                    </p:set>
                                    <p:anim calcmode="lin" valueType="num">
                                      <p:cBhvr>
                                        <p:cTn id="252" dur="455" fill="hold">
                                          <p:stCondLst>
                                            <p:cond delay="455"/>
                                          </p:stCondLst>
                                        </p:cTn>
                                        <p:tgtEl>
                                          <p:spTgt spid="48660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53" dur="455" fill="hold">
                                          <p:stCondLst>
                                            <p:cond delay="0"/>
                                          </p:stCondLst>
                                        </p:cTn>
                                        <p:tgtEl>
                                          <p:spTgt spid="486606">
                                            <p:txEl>
                                              <p:pRg st="0" end="0"/>
                                            </p:txEl>
                                          </p:spTgt>
                                        </p:tgtEl>
                                        <p:attrNameLst>
                                          <p:attrName>ppt_y</p:attrName>
                                        </p:attrNameLst>
                                      </p:cBhvr>
                                      <p:tavLst>
                                        <p:tav tm="0">
                                          <p:val>
                                            <p:strVal val="#ppt_y-1"/>
                                          </p:val>
                                        </p:tav>
                                        <p:tav tm="100000">
                                          <p:val>
                                            <p:strVal val="#ppt_y-(0.354*#ppt_w-0.172*#ppt_h)"/>
                                          </p:val>
                                        </p:tav>
                                      </p:tavLst>
                                    </p:anim>
                                    <p:anim calcmode="lin" valueType="num">
                                      <p:cBhvr>
                                        <p:cTn id="254" dur="156" decel="50000" autoRev="1" fill="hold">
                                          <p:stCondLst>
                                            <p:cond delay="455"/>
                                          </p:stCondLst>
                                        </p:cTn>
                                        <p:tgtEl>
                                          <p:spTgt spid="48660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5" dur="136" fill="hold">
                                          <p:stCondLst>
                                            <p:cond delay="864"/>
                                          </p:stCondLst>
                                        </p:cTn>
                                        <p:tgtEl>
                                          <p:spTgt spid="48660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38" presetClass="entr" presetSubtype="0" accel="50000" fill="hold" grpId="0" nodeType="clickEffect">
                                  <p:stCondLst>
                                    <p:cond delay="0"/>
                                  </p:stCondLst>
                                  <p:iterate type="lt">
                                    <p:tmPct val="50000"/>
                                  </p:iterate>
                                  <p:childTnLst>
                                    <p:set>
                                      <p:cBhvr>
                                        <p:cTn id="259" dur="1" fill="hold">
                                          <p:stCondLst>
                                            <p:cond delay="0"/>
                                          </p:stCondLst>
                                        </p:cTn>
                                        <p:tgtEl>
                                          <p:spTgt spid="486607"/>
                                        </p:tgtEl>
                                        <p:attrNameLst>
                                          <p:attrName>style.visibility</p:attrName>
                                        </p:attrNameLst>
                                      </p:cBhvr>
                                      <p:to>
                                        <p:strVal val="visible"/>
                                      </p:to>
                                    </p:set>
                                    <p:set>
                                      <p:cBhvr>
                                        <p:cTn id="260" dur="455" fill="hold">
                                          <p:stCondLst>
                                            <p:cond delay="0"/>
                                          </p:stCondLst>
                                        </p:cTn>
                                        <p:tgtEl>
                                          <p:spTgt spid="486607"/>
                                        </p:tgtEl>
                                        <p:attrNameLst>
                                          <p:attrName>style.rotation</p:attrName>
                                        </p:attrNameLst>
                                      </p:cBhvr>
                                      <p:to>
                                        <p:strVal val="-45.0"/>
                                      </p:to>
                                    </p:set>
                                    <p:anim calcmode="lin" valueType="num">
                                      <p:cBhvr>
                                        <p:cTn id="261" dur="455" fill="hold">
                                          <p:stCondLst>
                                            <p:cond delay="455"/>
                                          </p:stCondLst>
                                        </p:cTn>
                                        <p:tgtEl>
                                          <p:spTgt spid="486607"/>
                                        </p:tgtEl>
                                        <p:attrNameLst>
                                          <p:attrName>style.rotation</p:attrName>
                                        </p:attrNameLst>
                                      </p:cBhvr>
                                      <p:tavLst>
                                        <p:tav tm="0">
                                          <p:val>
                                            <p:fltVal val="-45"/>
                                          </p:val>
                                        </p:tav>
                                        <p:tav tm="69900">
                                          <p:val>
                                            <p:fltVal val="45"/>
                                          </p:val>
                                        </p:tav>
                                        <p:tav tm="100000">
                                          <p:val>
                                            <p:fltVal val="0"/>
                                          </p:val>
                                        </p:tav>
                                      </p:tavLst>
                                    </p:anim>
                                    <p:anim calcmode="lin" valueType="num">
                                      <p:cBhvr>
                                        <p:cTn id="262" dur="455" fill="hold">
                                          <p:stCondLst>
                                            <p:cond delay="0"/>
                                          </p:stCondLst>
                                        </p:cTn>
                                        <p:tgtEl>
                                          <p:spTgt spid="486607"/>
                                        </p:tgtEl>
                                        <p:attrNameLst>
                                          <p:attrName>ppt_y</p:attrName>
                                        </p:attrNameLst>
                                      </p:cBhvr>
                                      <p:tavLst>
                                        <p:tav tm="0">
                                          <p:val>
                                            <p:strVal val="#ppt_y-1"/>
                                          </p:val>
                                        </p:tav>
                                        <p:tav tm="100000">
                                          <p:val>
                                            <p:strVal val="#ppt_y-(0.354*#ppt_w-0.172*#ppt_h)"/>
                                          </p:val>
                                        </p:tav>
                                      </p:tavLst>
                                    </p:anim>
                                    <p:anim calcmode="lin" valueType="num">
                                      <p:cBhvr>
                                        <p:cTn id="263" dur="156" decel="50000" autoRev="1" fill="hold">
                                          <p:stCondLst>
                                            <p:cond delay="455"/>
                                          </p:stCondLst>
                                        </p:cTn>
                                        <p:tgtEl>
                                          <p:spTgt spid="486607"/>
                                        </p:tgtEl>
                                        <p:attrNameLst>
                                          <p:attrName>ppt_y</p:attrName>
                                        </p:attrNameLst>
                                      </p:cBhvr>
                                      <p:tavLst>
                                        <p:tav tm="0">
                                          <p:val>
                                            <p:strVal val="#ppt_y-(0.354*#ppt_w-0.172*#ppt_h)"/>
                                          </p:val>
                                        </p:tav>
                                        <p:tav tm="100000">
                                          <p:val>
                                            <p:strVal val="#ppt_y-(0.354*#ppt_w-0.172*#ppt_h)-#ppt_h/2"/>
                                          </p:val>
                                        </p:tav>
                                      </p:tavLst>
                                    </p:anim>
                                    <p:anim calcmode="lin" valueType="num">
                                      <p:cBhvr>
                                        <p:cTn id="264" dur="136" fill="hold">
                                          <p:stCondLst>
                                            <p:cond delay="864"/>
                                          </p:stCondLst>
                                        </p:cTn>
                                        <p:tgtEl>
                                          <p:spTgt spid="486607"/>
                                        </p:tgtEl>
                                        <p:attrNameLst>
                                          <p:attrName>ppt_y</p:attrName>
                                        </p:attrNameLst>
                                      </p:cBhvr>
                                      <p:tavLst>
                                        <p:tav tm="0">
                                          <p:val>
                                            <p:strVal val="#ppt_y-(0.354*#ppt_w-0.172*#ppt_h)"/>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38" presetClass="entr" presetSubtype="0" accel="50000" fill="hold" grpId="0" nodeType="clickEffect">
                                  <p:stCondLst>
                                    <p:cond delay="0"/>
                                  </p:stCondLst>
                                  <p:iterate type="lt">
                                    <p:tmPct val="50000"/>
                                  </p:iterate>
                                  <p:childTnLst>
                                    <p:set>
                                      <p:cBhvr>
                                        <p:cTn id="268" dur="1" fill="hold">
                                          <p:stCondLst>
                                            <p:cond delay="0"/>
                                          </p:stCondLst>
                                        </p:cTn>
                                        <p:tgtEl>
                                          <p:spTgt spid="486608"/>
                                        </p:tgtEl>
                                        <p:attrNameLst>
                                          <p:attrName>style.visibility</p:attrName>
                                        </p:attrNameLst>
                                      </p:cBhvr>
                                      <p:to>
                                        <p:strVal val="visible"/>
                                      </p:to>
                                    </p:set>
                                    <p:set>
                                      <p:cBhvr>
                                        <p:cTn id="269" dur="455" fill="hold">
                                          <p:stCondLst>
                                            <p:cond delay="0"/>
                                          </p:stCondLst>
                                        </p:cTn>
                                        <p:tgtEl>
                                          <p:spTgt spid="486608"/>
                                        </p:tgtEl>
                                        <p:attrNameLst>
                                          <p:attrName>style.rotation</p:attrName>
                                        </p:attrNameLst>
                                      </p:cBhvr>
                                      <p:to>
                                        <p:strVal val="-45.0"/>
                                      </p:to>
                                    </p:set>
                                    <p:anim calcmode="lin" valueType="num">
                                      <p:cBhvr>
                                        <p:cTn id="270" dur="455" fill="hold">
                                          <p:stCondLst>
                                            <p:cond delay="455"/>
                                          </p:stCondLst>
                                        </p:cTn>
                                        <p:tgtEl>
                                          <p:spTgt spid="486608"/>
                                        </p:tgtEl>
                                        <p:attrNameLst>
                                          <p:attrName>style.rotation</p:attrName>
                                        </p:attrNameLst>
                                      </p:cBhvr>
                                      <p:tavLst>
                                        <p:tav tm="0">
                                          <p:val>
                                            <p:fltVal val="-45"/>
                                          </p:val>
                                        </p:tav>
                                        <p:tav tm="69900">
                                          <p:val>
                                            <p:fltVal val="45"/>
                                          </p:val>
                                        </p:tav>
                                        <p:tav tm="100000">
                                          <p:val>
                                            <p:fltVal val="0"/>
                                          </p:val>
                                        </p:tav>
                                      </p:tavLst>
                                    </p:anim>
                                    <p:anim calcmode="lin" valueType="num">
                                      <p:cBhvr>
                                        <p:cTn id="271" dur="455" fill="hold">
                                          <p:stCondLst>
                                            <p:cond delay="0"/>
                                          </p:stCondLst>
                                        </p:cTn>
                                        <p:tgtEl>
                                          <p:spTgt spid="486608"/>
                                        </p:tgtEl>
                                        <p:attrNameLst>
                                          <p:attrName>ppt_y</p:attrName>
                                        </p:attrNameLst>
                                      </p:cBhvr>
                                      <p:tavLst>
                                        <p:tav tm="0">
                                          <p:val>
                                            <p:strVal val="#ppt_y-1"/>
                                          </p:val>
                                        </p:tav>
                                        <p:tav tm="100000">
                                          <p:val>
                                            <p:strVal val="#ppt_y-(0.354*#ppt_w-0.172*#ppt_h)"/>
                                          </p:val>
                                        </p:tav>
                                      </p:tavLst>
                                    </p:anim>
                                    <p:anim calcmode="lin" valueType="num">
                                      <p:cBhvr>
                                        <p:cTn id="272" dur="156" decel="50000" autoRev="1" fill="hold">
                                          <p:stCondLst>
                                            <p:cond delay="455"/>
                                          </p:stCondLst>
                                        </p:cTn>
                                        <p:tgtEl>
                                          <p:spTgt spid="486608"/>
                                        </p:tgtEl>
                                        <p:attrNameLst>
                                          <p:attrName>ppt_y</p:attrName>
                                        </p:attrNameLst>
                                      </p:cBhvr>
                                      <p:tavLst>
                                        <p:tav tm="0">
                                          <p:val>
                                            <p:strVal val="#ppt_y-(0.354*#ppt_w-0.172*#ppt_h)"/>
                                          </p:val>
                                        </p:tav>
                                        <p:tav tm="100000">
                                          <p:val>
                                            <p:strVal val="#ppt_y-(0.354*#ppt_w-0.172*#ppt_h)-#ppt_h/2"/>
                                          </p:val>
                                        </p:tav>
                                      </p:tavLst>
                                    </p:anim>
                                    <p:anim calcmode="lin" valueType="num">
                                      <p:cBhvr>
                                        <p:cTn id="273" dur="136" fill="hold">
                                          <p:stCondLst>
                                            <p:cond delay="864"/>
                                          </p:stCondLst>
                                        </p:cTn>
                                        <p:tgtEl>
                                          <p:spTgt spid="486608"/>
                                        </p:tgtEl>
                                        <p:attrNameLst>
                                          <p:attrName>ppt_y</p:attrName>
                                        </p:attrNameLst>
                                      </p:cBhvr>
                                      <p:tavLst>
                                        <p:tav tm="0">
                                          <p:val>
                                            <p:strVal val="#ppt_y-(0.354*#ppt_w-0.172*#ppt_h)"/>
                                          </p:val>
                                        </p:tav>
                                        <p:tav tm="100000">
                                          <p:val>
                                            <p:strVal val="#ppt_y"/>
                                          </p:val>
                                        </p:tav>
                                      </p:tavLst>
                                    </p:anim>
                                  </p:childTnLst>
                                </p:cTn>
                              </p:par>
                            </p:childTnLst>
                          </p:cTn>
                        </p:par>
                      </p:childTnLst>
                    </p:cTn>
                  </p:par>
                  <p:par>
                    <p:cTn id="274" fill="hold">
                      <p:stCondLst>
                        <p:cond delay="indefinite"/>
                      </p:stCondLst>
                      <p:childTnLst>
                        <p:par>
                          <p:cTn id="275" fill="hold">
                            <p:stCondLst>
                              <p:cond delay="0"/>
                            </p:stCondLst>
                            <p:childTnLst>
                              <p:par>
                                <p:cTn id="276" presetID="10" presetClass="entr" presetSubtype="0" fill="hold" grpId="0" nodeType="clickEffect">
                                  <p:stCondLst>
                                    <p:cond delay="0"/>
                                  </p:stCondLst>
                                  <p:childTnLst>
                                    <p:set>
                                      <p:cBhvr>
                                        <p:cTn id="277" dur="1" fill="hold">
                                          <p:stCondLst>
                                            <p:cond delay="0"/>
                                          </p:stCondLst>
                                        </p:cTn>
                                        <p:tgtEl>
                                          <p:spTgt spid="486673"/>
                                        </p:tgtEl>
                                        <p:attrNameLst>
                                          <p:attrName>style.visibility</p:attrName>
                                        </p:attrNameLst>
                                      </p:cBhvr>
                                      <p:to>
                                        <p:strVal val="visible"/>
                                      </p:to>
                                    </p:set>
                                    <p:animEffect transition="in" filter="fade">
                                      <p:cBhvr>
                                        <p:cTn id="278" dur="2000"/>
                                        <p:tgtEl>
                                          <p:spTgt spid="486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673" grpId="0" animBg="1"/>
      <p:bldP spid="486672" grpId="0" animBg="1"/>
      <p:bldP spid="486671" grpId="0" animBg="1"/>
      <p:bldP spid="486587" grpId="0" animBg="1"/>
      <p:bldP spid="486584" grpId="0" animBg="1"/>
      <p:bldP spid="486579" grpId="0" animBg="1"/>
      <p:bldP spid="486574" grpId="0"/>
      <p:bldP spid="486575" grpId="0"/>
      <p:bldP spid="486576" grpId="0"/>
      <p:bldP spid="486577" grpId="0"/>
      <p:bldP spid="486578" grpId="0"/>
      <p:bldP spid="486590" grpId="0"/>
      <p:bldP spid="486597" grpId="0"/>
      <p:bldP spid="486598" grpId="0"/>
      <p:bldP spid="486599" grpId="0"/>
      <p:bldP spid="486600" grpId="0"/>
      <p:bldP spid="486601" grpId="0"/>
      <p:bldP spid="486602" grpId="0"/>
      <p:bldP spid="486603" grpId="0"/>
      <p:bldP spid="486604" grpId="0"/>
      <p:bldP spid="486607" grpId="0"/>
      <p:bldP spid="486608" grpId="0"/>
      <p:bldP spid="486609" grpId="0"/>
      <p:bldP spid="48661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33890" y="1827707"/>
            <a:ext cx="8962646" cy="4659737"/>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lumMod val="85000"/>
                    <a:lumOff val="15000"/>
                  </a:srgbClr>
                </a:solidFill>
              </a:rPr>
              <a:t>1. </a:t>
            </a:r>
            <a:r>
              <a:rPr lang="en-US" u="sng" dirty="0">
                <a:solidFill>
                  <a:srgbClr val="000000">
                    <a:lumMod val="85000"/>
                    <a:lumOff val="15000"/>
                  </a:srgbClr>
                </a:solidFill>
              </a:rPr>
              <a:t>C</a:t>
            </a:r>
            <a:r>
              <a:rPr lang="en-US" u="sng" dirty="0" smtClean="0">
                <a:solidFill>
                  <a:srgbClr val="000000">
                    <a:lumMod val="85000"/>
                    <a:lumOff val="15000"/>
                  </a:srgbClr>
                </a:solidFill>
              </a:rPr>
              <a:t>ombination</a:t>
            </a:r>
            <a:r>
              <a:rPr lang="en-US" dirty="0" smtClean="0">
                <a:solidFill>
                  <a:srgbClr val="000000">
                    <a:lumMod val="85000"/>
                    <a:lumOff val="15000"/>
                  </a:srgbClr>
                </a:solidFill>
              </a:rPr>
              <a:t> circuits have both series and parallel</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elements. The challenge in analyzing these is to use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the appropriate rules (series or parallel) at the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appropriate times, for each section of the circuit.</a:t>
            </a:r>
          </a:p>
          <a:p>
            <a:pPr marL="342900" indent="-342900" algn="l">
              <a:spcBef>
                <a:spcPct val="20000"/>
              </a:spcBef>
            </a:pPr>
            <a:r>
              <a:rPr lang="en-US" dirty="0" smtClean="0">
                <a:solidFill>
                  <a:srgbClr val="000000">
                    <a:lumMod val="85000"/>
                    <a:lumOff val="15000"/>
                  </a:srgbClr>
                </a:solidFill>
              </a:rPr>
              <a:t>2. There is no prescribed order for analyzing circuits,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which is why I call them “Circuit Sudoku” problems;</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you and I can attempt the same problem and should</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come up with the same answers, regardless of the</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order in which we figure out the various quantities. </a:t>
            </a:r>
          </a:p>
        </p:txBody>
      </p:sp>
      <p:sp>
        <p:nvSpPr>
          <p:cNvPr id="7" name="Rectangle 6"/>
          <p:cNvSpPr>
            <a:spLocks noChangeArrowheads="1"/>
          </p:cNvSpPr>
          <p:nvPr/>
        </p:nvSpPr>
        <p:spPr bwMode="auto">
          <a:xfrm>
            <a:off x="745003" y="649399"/>
            <a:ext cx="7603300" cy="523220"/>
          </a:xfrm>
          <a:prstGeom prst="rect">
            <a:avLst/>
          </a:prstGeom>
          <a:solidFill>
            <a:schemeClr val="tx1"/>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Combination Circuits, 1</a:t>
            </a:r>
          </a:p>
        </p:txBody>
      </p:sp>
    </p:spTree>
    <p:extLst>
      <p:ext uri="{BB962C8B-B14F-4D97-AF65-F5344CB8AC3E}">
        <p14:creationId xmlns:p14="http://schemas.microsoft.com/office/powerpoint/2010/main" val="3532851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65650" y="1576085"/>
            <a:ext cx="8829084" cy="4401205"/>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C00000"/>
                </a:solidFill>
              </a:rPr>
              <a:t>	We introduced some basic ideas in electrostatics:</a:t>
            </a:r>
          </a:p>
          <a:p>
            <a:pPr marL="342900" indent="-342900" algn="l">
              <a:spcBef>
                <a:spcPct val="20000"/>
              </a:spcBef>
            </a:pPr>
            <a:endParaRPr lang="en-US" sz="1400" dirty="0" smtClean="0">
              <a:solidFill>
                <a:srgbClr val="C00000"/>
              </a:solidFill>
            </a:endParaRPr>
          </a:p>
          <a:p>
            <a:pPr marL="342900" indent="-342900" algn="l">
              <a:spcBef>
                <a:spcPct val="20000"/>
              </a:spcBef>
            </a:pPr>
            <a:r>
              <a:rPr lang="en-US" dirty="0">
                <a:solidFill>
                  <a:srgbClr val="C00000"/>
                </a:solidFill>
              </a:rPr>
              <a:t>	</a:t>
            </a:r>
            <a:r>
              <a:rPr lang="en-US" dirty="0" smtClean="0">
                <a:solidFill>
                  <a:srgbClr val="C00000"/>
                </a:solidFill>
              </a:rPr>
              <a:t>1. An electron and a proton have opposite signs, but</a:t>
            </a:r>
          </a:p>
          <a:p>
            <a:pPr marL="342900" indent="-342900" algn="l">
              <a:spcBef>
                <a:spcPct val="20000"/>
              </a:spcBef>
            </a:pPr>
            <a:r>
              <a:rPr lang="en-US" dirty="0" smtClean="0">
                <a:solidFill>
                  <a:srgbClr val="C00000"/>
                </a:solidFill>
              </a:rPr>
              <a:t>		the same </a:t>
            </a:r>
            <a:r>
              <a:rPr lang="en-US" b="1" i="1" dirty="0" smtClean="0">
                <a:solidFill>
                  <a:srgbClr val="C00000"/>
                </a:solidFill>
              </a:rPr>
              <a:t>magnitude</a:t>
            </a:r>
            <a:r>
              <a:rPr lang="en-US" dirty="0" smtClean="0">
                <a:solidFill>
                  <a:srgbClr val="C00000"/>
                </a:solidFill>
              </a:rPr>
              <a:t> of charge (1.60 x 10</a:t>
            </a:r>
            <a:r>
              <a:rPr lang="en-US" baseline="30000" dirty="0" smtClean="0">
                <a:solidFill>
                  <a:srgbClr val="C00000"/>
                </a:solidFill>
              </a:rPr>
              <a:t>–19</a:t>
            </a:r>
            <a:r>
              <a:rPr lang="en-US" dirty="0" smtClean="0">
                <a:solidFill>
                  <a:srgbClr val="C00000"/>
                </a:solidFill>
              </a:rPr>
              <a:t> C).</a:t>
            </a:r>
          </a:p>
          <a:p>
            <a:pPr marL="342900" indent="-342900" algn="l">
              <a:spcBef>
                <a:spcPct val="20000"/>
              </a:spcBef>
            </a:pPr>
            <a:r>
              <a:rPr lang="en-US" dirty="0">
                <a:solidFill>
                  <a:srgbClr val="C00000"/>
                </a:solidFill>
              </a:rPr>
              <a:t>	</a:t>
            </a:r>
            <a:r>
              <a:rPr lang="en-US" dirty="0" smtClean="0">
                <a:solidFill>
                  <a:srgbClr val="C00000"/>
                </a:solidFill>
              </a:rPr>
              <a:t>2</a:t>
            </a:r>
            <a:r>
              <a:rPr lang="en-US" dirty="0">
                <a:solidFill>
                  <a:srgbClr val="C00000"/>
                </a:solidFill>
              </a:rPr>
              <a:t>. </a:t>
            </a:r>
            <a:r>
              <a:rPr lang="en-US" dirty="0" smtClean="0">
                <a:solidFill>
                  <a:srgbClr val="C00000"/>
                </a:solidFill>
              </a:rPr>
              <a:t>The </a:t>
            </a:r>
            <a:r>
              <a:rPr lang="en-US" dirty="0">
                <a:solidFill>
                  <a:srgbClr val="C00000"/>
                </a:solidFill>
              </a:rPr>
              <a:t>smallest amount of </a:t>
            </a:r>
            <a:r>
              <a:rPr lang="en-US" dirty="0" smtClean="0">
                <a:solidFill>
                  <a:srgbClr val="C00000"/>
                </a:solidFill>
              </a:rPr>
              <a:t>charge that is possible is</a:t>
            </a:r>
          </a:p>
          <a:p>
            <a:pPr marL="342900" indent="-342900" algn="l">
              <a:spcBef>
                <a:spcPct val="20000"/>
              </a:spcBef>
            </a:pPr>
            <a:r>
              <a:rPr lang="en-US" dirty="0">
                <a:solidFill>
                  <a:srgbClr val="C00000"/>
                </a:solidFill>
              </a:rPr>
              <a:t>	</a:t>
            </a:r>
            <a:r>
              <a:rPr lang="en-US" dirty="0" smtClean="0">
                <a:solidFill>
                  <a:srgbClr val="C00000"/>
                </a:solidFill>
              </a:rPr>
              <a:t>	1.60 x 10</a:t>
            </a:r>
            <a:r>
              <a:rPr lang="en-US" baseline="30000" dirty="0" smtClean="0">
                <a:solidFill>
                  <a:srgbClr val="C00000"/>
                </a:solidFill>
              </a:rPr>
              <a:t>–19</a:t>
            </a:r>
            <a:r>
              <a:rPr lang="en-US" dirty="0" smtClean="0">
                <a:solidFill>
                  <a:srgbClr val="C00000"/>
                </a:solidFill>
              </a:rPr>
              <a:t> C is, because charge is </a:t>
            </a:r>
            <a:r>
              <a:rPr lang="en-US" u="sng" dirty="0" smtClean="0">
                <a:solidFill>
                  <a:srgbClr val="C00000"/>
                </a:solidFill>
              </a:rPr>
              <a:t>quantized</a:t>
            </a:r>
            <a:r>
              <a:rPr lang="en-US" dirty="0" smtClean="0">
                <a:solidFill>
                  <a:srgbClr val="C00000"/>
                </a:solidFill>
              </a:rPr>
              <a:t>.</a:t>
            </a:r>
          </a:p>
          <a:p>
            <a:pPr marL="342900" indent="-342900" algn="l">
              <a:spcBef>
                <a:spcPct val="20000"/>
              </a:spcBef>
            </a:pPr>
            <a:r>
              <a:rPr lang="en-US" dirty="0">
                <a:solidFill>
                  <a:srgbClr val="C00000"/>
                </a:solidFill>
              </a:rPr>
              <a:t>	</a:t>
            </a:r>
            <a:r>
              <a:rPr lang="en-US" dirty="0" smtClean="0">
                <a:solidFill>
                  <a:srgbClr val="C00000"/>
                </a:solidFill>
              </a:rPr>
              <a:t>3. The </a:t>
            </a:r>
            <a:r>
              <a:rPr lang="en-US" u="sng" dirty="0" smtClean="0">
                <a:solidFill>
                  <a:srgbClr val="C00000"/>
                </a:solidFill>
              </a:rPr>
              <a:t>law of conservation of charge</a:t>
            </a:r>
            <a:r>
              <a:rPr lang="en-US" dirty="0" smtClean="0">
                <a:solidFill>
                  <a:srgbClr val="C00000"/>
                </a:solidFill>
              </a:rPr>
              <a:t> says that the</a:t>
            </a:r>
          </a:p>
          <a:p>
            <a:pPr marL="342900" indent="-342900" algn="l">
              <a:spcBef>
                <a:spcPct val="20000"/>
              </a:spcBef>
            </a:pPr>
            <a:r>
              <a:rPr lang="en-US" dirty="0">
                <a:solidFill>
                  <a:srgbClr val="C00000"/>
                </a:solidFill>
                <a:sym typeface="Wingdings" panose="05000000000000000000" pitchFamily="2" charset="2"/>
              </a:rPr>
              <a:t>	</a:t>
            </a:r>
            <a:r>
              <a:rPr lang="en-US" dirty="0" smtClean="0">
                <a:solidFill>
                  <a:srgbClr val="C00000"/>
                </a:solidFill>
                <a:sym typeface="Wingdings" panose="05000000000000000000" pitchFamily="2" charset="2"/>
              </a:rPr>
              <a:t>	total amount of charge in the universe is fixed.</a:t>
            </a:r>
          </a:p>
          <a:p>
            <a:pPr marL="342900" indent="-342900" algn="l">
              <a:spcBef>
                <a:spcPct val="20000"/>
              </a:spcBef>
            </a:pPr>
            <a:endParaRPr lang="en-US" dirty="0" smtClean="0">
              <a:solidFill>
                <a:srgbClr val="C00000"/>
              </a:solidFill>
            </a:endParaRPr>
          </a:p>
        </p:txBody>
      </p:sp>
      <p:sp>
        <p:nvSpPr>
          <p:cNvPr id="7" name="Rectangle 6"/>
          <p:cNvSpPr>
            <a:spLocks noChangeArrowheads="1"/>
          </p:cNvSpPr>
          <p:nvPr/>
        </p:nvSpPr>
        <p:spPr bwMode="auto">
          <a:xfrm>
            <a:off x="977486" y="579459"/>
            <a:ext cx="7274812" cy="523220"/>
          </a:xfrm>
          <a:prstGeom prst="rect">
            <a:avLst/>
          </a:prstGeom>
          <a:solidFill>
            <a:srgbClr val="C00000"/>
          </a:solidFill>
          <a:ln w="9525">
            <a:noFill/>
            <a:miter lim="800000"/>
            <a:headEnd/>
            <a:tailEnd/>
          </a:ln>
        </p:spPr>
        <p:txBody>
          <a:bodyPr wrap="none">
            <a:spAutoFit/>
          </a:bodyPr>
          <a:lstStyle/>
          <a:p>
            <a:pPr marL="342900" indent="-342900">
              <a:spcBef>
                <a:spcPct val="20000"/>
              </a:spcBef>
            </a:pPr>
            <a:r>
              <a:rPr lang="en-US" b="1" dirty="0" smtClean="0">
                <a:solidFill>
                  <a:schemeClr val="bg1"/>
                </a:solidFill>
              </a:rPr>
              <a:t>SUMMARY: </a:t>
            </a:r>
            <a:r>
              <a:rPr lang="en-US" b="1" u="sng" dirty="0" smtClean="0">
                <a:solidFill>
                  <a:schemeClr val="bg1"/>
                </a:solidFill>
              </a:rPr>
              <a:t>The Nature of Electric Charge</a:t>
            </a:r>
          </a:p>
        </p:txBody>
      </p:sp>
      <p:sp>
        <p:nvSpPr>
          <p:cNvPr id="8" name="Rectangle 6"/>
          <p:cNvSpPr>
            <a:spLocks noChangeArrowheads="1"/>
          </p:cNvSpPr>
          <p:nvPr/>
        </p:nvSpPr>
        <p:spPr bwMode="auto">
          <a:xfrm>
            <a:off x="4239003" y="5817715"/>
            <a:ext cx="4904997" cy="1040285"/>
          </a:xfrm>
          <a:prstGeom prst="rect">
            <a:avLst/>
          </a:prstGeom>
          <a:noFill/>
          <a:ln w="9525">
            <a:noFill/>
            <a:miter lim="800000"/>
            <a:headEnd/>
            <a:tailEnd/>
          </a:ln>
        </p:spPr>
        <p:txBody>
          <a:bodyPr wrap="none">
            <a:spAutoFit/>
          </a:bodyPr>
          <a:lstStyle/>
          <a:p>
            <a:pPr marL="342900" indent="-342900" algn="r">
              <a:spcBef>
                <a:spcPct val="20000"/>
              </a:spcBef>
            </a:pPr>
            <a:r>
              <a:rPr lang="en-US" sz="2800" b="1" dirty="0" smtClean="0">
                <a:solidFill>
                  <a:srgbClr val="000000"/>
                </a:solidFill>
                <a:latin typeface="+mj-lt"/>
              </a:rPr>
              <a:t>John Bergmann</a:t>
            </a:r>
          </a:p>
          <a:p>
            <a:pPr marL="342900" indent="-342900" algn="r">
              <a:spcBef>
                <a:spcPct val="20000"/>
              </a:spcBef>
            </a:pPr>
            <a:r>
              <a:rPr lang="en-US" sz="2800" b="1" dirty="0" err="1" smtClean="0">
                <a:solidFill>
                  <a:srgbClr val="000000"/>
                </a:solidFill>
                <a:latin typeface="+mj-lt"/>
              </a:rPr>
              <a:t>www.teachnlearnchem.com</a:t>
            </a:r>
            <a:endParaRPr lang="en-US" sz="2800" b="1" dirty="0">
              <a:solidFill>
                <a:srgbClr val="000000"/>
              </a:solidFill>
              <a:latin typeface="+mj-lt"/>
            </a:endParaRPr>
          </a:p>
        </p:txBody>
      </p:sp>
    </p:spTree>
    <p:extLst>
      <p:ext uri="{BB962C8B-B14F-4D97-AF65-F5344CB8AC3E}">
        <p14:creationId xmlns:p14="http://schemas.microsoft.com/office/powerpoint/2010/main" val="1024197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20" name="Rectangle 396"/>
          <p:cNvSpPr>
            <a:spLocks noChangeArrowheads="1"/>
          </p:cNvSpPr>
          <p:nvPr/>
        </p:nvSpPr>
        <p:spPr bwMode="auto">
          <a:xfrm>
            <a:off x="6126163" y="2152650"/>
            <a:ext cx="1074737" cy="950913"/>
          </a:xfrm>
          <a:prstGeom prst="rect">
            <a:avLst/>
          </a:prstGeom>
          <a:solidFill>
            <a:srgbClr val="FFFF00"/>
          </a:solidFill>
          <a:ln w="15875" algn="ctr">
            <a:solidFill>
              <a:schemeClr val="tx1"/>
            </a:solidFill>
            <a:miter lim="800000"/>
            <a:headEnd/>
            <a:tailEnd/>
          </a:ln>
        </p:spPr>
        <p:txBody>
          <a:bodyPr anchor="ctr">
            <a:spAutoFit/>
          </a:bodyPr>
          <a:lstStyle/>
          <a:p>
            <a:endParaRPr lang="en-US">
              <a:solidFill>
                <a:srgbClr val="000000"/>
              </a:solidFill>
            </a:endParaRPr>
          </a:p>
        </p:txBody>
      </p:sp>
      <p:sp>
        <p:nvSpPr>
          <p:cNvPr id="487800" name="Oval 376"/>
          <p:cNvSpPr>
            <a:spLocks noChangeArrowheads="1"/>
          </p:cNvSpPr>
          <p:nvPr/>
        </p:nvSpPr>
        <p:spPr bwMode="auto">
          <a:xfrm>
            <a:off x="1755775" y="3184525"/>
            <a:ext cx="1714500" cy="1843088"/>
          </a:xfrm>
          <a:prstGeom prst="ellipse">
            <a:avLst/>
          </a:prstGeom>
          <a:solidFill>
            <a:schemeClr val="accent1"/>
          </a:solidFill>
          <a:ln w="15875" algn="ctr">
            <a:solidFill>
              <a:schemeClr val="tx1"/>
            </a:solidFill>
            <a:round/>
            <a:headEnd/>
            <a:tailEnd/>
          </a:ln>
        </p:spPr>
        <p:txBody>
          <a:bodyPr anchor="ctr">
            <a:spAutoFit/>
          </a:bodyPr>
          <a:lstStyle/>
          <a:p>
            <a:endParaRPr lang="en-US">
              <a:solidFill>
                <a:srgbClr val="000000"/>
              </a:solidFill>
            </a:endParaRPr>
          </a:p>
        </p:txBody>
      </p:sp>
      <p:sp>
        <p:nvSpPr>
          <p:cNvPr id="487795" name="Oval 371"/>
          <p:cNvSpPr>
            <a:spLocks noChangeArrowheads="1"/>
          </p:cNvSpPr>
          <p:nvPr/>
        </p:nvSpPr>
        <p:spPr bwMode="auto">
          <a:xfrm>
            <a:off x="1366838" y="908050"/>
            <a:ext cx="993775" cy="1381125"/>
          </a:xfrm>
          <a:prstGeom prst="ellipse">
            <a:avLst/>
          </a:prstGeom>
          <a:solidFill>
            <a:schemeClr val="accent1"/>
          </a:solidFill>
          <a:ln w="15875" algn="ctr">
            <a:solidFill>
              <a:schemeClr val="tx1"/>
            </a:solidFill>
            <a:round/>
            <a:headEnd/>
            <a:tailEnd/>
          </a:ln>
        </p:spPr>
        <p:txBody>
          <a:bodyPr anchor="ctr">
            <a:spAutoFit/>
          </a:bodyPr>
          <a:lstStyle/>
          <a:p>
            <a:endParaRPr lang="en-US">
              <a:solidFill>
                <a:srgbClr val="000000"/>
              </a:solidFill>
            </a:endParaRPr>
          </a:p>
        </p:txBody>
      </p:sp>
      <p:grpSp>
        <p:nvGrpSpPr>
          <p:cNvPr id="2" name="Group 384"/>
          <p:cNvGrpSpPr>
            <a:grpSpLocks/>
          </p:cNvGrpSpPr>
          <p:nvPr/>
        </p:nvGrpSpPr>
        <p:grpSpPr bwMode="auto">
          <a:xfrm>
            <a:off x="3289300" y="4672013"/>
            <a:ext cx="1598613" cy="779462"/>
            <a:chOff x="2027" y="2811"/>
            <a:chExt cx="1007" cy="491"/>
          </a:xfrm>
        </p:grpSpPr>
        <p:sp>
          <p:nvSpPr>
            <p:cNvPr id="36986" name="Text Box 373"/>
            <p:cNvSpPr txBox="1">
              <a:spLocks noChangeArrowheads="1"/>
            </p:cNvSpPr>
            <p:nvPr/>
          </p:nvSpPr>
          <p:spPr bwMode="auto">
            <a:xfrm>
              <a:off x="2344" y="3014"/>
              <a:ext cx="690" cy="288"/>
            </a:xfrm>
            <a:prstGeom prst="rect">
              <a:avLst/>
            </a:prstGeom>
            <a:noFill/>
            <a:ln w="9525">
              <a:noFill/>
              <a:miter lim="800000"/>
              <a:headEnd/>
              <a:tailEnd/>
            </a:ln>
          </p:spPr>
          <p:txBody>
            <a:bodyPr wrap="none">
              <a:spAutoFit/>
            </a:bodyPr>
            <a:lstStyle/>
            <a:p>
              <a:pPr algn="l"/>
              <a:r>
                <a:rPr lang="en-US" sz="2400">
                  <a:solidFill>
                    <a:srgbClr val="000000"/>
                  </a:solidFill>
                </a:rPr>
                <a:t>3.00 </a:t>
              </a:r>
              <a:r>
                <a:rPr lang="en-US" sz="2400">
                  <a:solidFill>
                    <a:srgbClr val="000000"/>
                  </a:solidFill>
                  <a:latin typeface="Symbol" pitchFamily="18" charset="2"/>
                </a:rPr>
                <a:t>W</a:t>
              </a:r>
            </a:p>
          </p:txBody>
        </p:sp>
        <p:sp>
          <p:nvSpPr>
            <p:cNvPr id="36987" name="Line 374"/>
            <p:cNvSpPr>
              <a:spLocks noChangeShapeType="1"/>
            </p:cNvSpPr>
            <p:nvPr/>
          </p:nvSpPr>
          <p:spPr bwMode="auto">
            <a:xfrm>
              <a:off x="2027" y="2811"/>
              <a:ext cx="394" cy="247"/>
            </a:xfrm>
            <a:prstGeom prst="line">
              <a:avLst/>
            </a:prstGeom>
            <a:noFill/>
            <a:ln w="22225">
              <a:solidFill>
                <a:schemeClr val="tx1"/>
              </a:solidFill>
              <a:round/>
              <a:headEnd/>
              <a:tailEnd/>
            </a:ln>
          </p:spPr>
          <p:txBody>
            <a:bodyPr>
              <a:spAutoFit/>
            </a:bodyPr>
            <a:lstStyle/>
            <a:p>
              <a:endParaRPr lang="en-US">
                <a:solidFill>
                  <a:srgbClr val="000000"/>
                </a:solidFill>
              </a:endParaRPr>
            </a:p>
          </p:txBody>
        </p:sp>
      </p:grpSp>
      <p:sp>
        <p:nvSpPr>
          <p:cNvPr id="487426" name="Text Box 2"/>
          <p:cNvSpPr txBox="1">
            <a:spLocks noChangeArrowheads="1"/>
          </p:cNvSpPr>
          <p:nvPr/>
        </p:nvSpPr>
        <p:spPr bwMode="auto">
          <a:xfrm>
            <a:off x="7673975" y="1082675"/>
            <a:ext cx="877888" cy="519113"/>
          </a:xfrm>
          <a:prstGeom prst="rect">
            <a:avLst/>
          </a:prstGeom>
          <a:noFill/>
          <a:ln w="9525">
            <a:noFill/>
            <a:miter lim="800000"/>
            <a:headEnd/>
            <a:tailEnd/>
          </a:ln>
        </p:spPr>
        <p:txBody>
          <a:bodyPr wrap="none">
            <a:spAutoFit/>
          </a:bodyPr>
          <a:lstStyle/>
          <a:p>
            <a:r>
              <a:rPr lang="en-US">
                <a:solidFill>
                  <a:srgbClr val="000000"/>
                </a:solidFill>
              </a:rPr>
              <a:t>8.64</a:t>
            </a:r>
          </a:p>
        </p:txBody>
      </p:sp>
      <p:grpSp>
        <p:nvGrpSpPr>
          <p:cNvPr id="36871" name="Group 370"/>
          <p:cNvGrpSpPr>
            <a:grpSpLocks/>
          </p:cNvGrpSpPr>
          <p:nvPr/>
        </p:nvGrpSpPr>
        <p:grpSpPr bwMode="auto">
          <a:xfrm>
            <a:off x="392113" y="939800"/>
            <a:ext cx="2947987" cy="4367213"/>
            <a:chOff x="202" y="289"/>
            <a:chExt cx="1857" cy="2751"/>
          </a:xfrm>
        </p:grpSpPr>
        <p:sp>
          <p:nvSpPr>
            <p:cNvPr id="36931" name="Text Box 9"/>
            <p:cNvSpPr txBox="1">
              <a:spLocks noChangeArrowheads="1"/>
            </p:cNvSpPr>
            <p:nvPr/>
          </p:nvSpPr>
          <p:spPr bwMode="auto">
            <a:xfrm>
              <a:off x="556" y="2310"/>
              <a:ext cx="592" cy="351"/>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sp>
          <p:nvSpPr>
            <p:cNvPr id="36932" name="Line 10"/>
            <p:cNvSpPr>
              <a:spLocks noChangeShapeType="1"/>
            </p:cNvSpPr>
            <p:nvPr/>
          </p:nvSpPr>
          <p:spPr bwMode="auto">
            <a:xfrm>
              <a:off x="439" y="667"/>
              <a:ext cx="473"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6933" name="Group 11"/>
            <p:cNvGrpSpPr>
              <a:grpSpLocks/>
            </p:cNvGrpSpPr>
            <p:nvPr/>
          </p:nvGrpSpPr>
          <p:grpSpPr bwMode="auto">
            <a:xfrm>
              <a:off x="912" y="580"/>
              <a:ext cx="474" cy="87"/>
              <a:chOff x="2700" y="3312"/>
              <a:chExt cx="720" cy="180"/>
            </a:xfrm>
          </p:grpSpPr>
          <p:sp>
            <p:nvSpPr>
              <p:cNvPr id="36982" name="Line 12"/>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83" name="Line 13"/>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84" name="Line 14"/>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85" name="Line 15"/>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6934" name="Line 16"/>
            <p:cNvSpPr>
              <a:spLocks noChangeShapeType="1"/>
            </p:cNvSpPr>
            <p:nvPr/>
          </p:nvSpPr>
          <p:spPr bwMode="auto">
            <a:xfrm flipV="1">
              <a:off x="439" y="667"/>
              <a:ext cx="0" cy="44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35" name="Line 17"/>
            <p:cNvSpPr>
              <a:spLocks noChangeShapeType="1"/>
            </p:cNvSpPr>
            <p:nvPr/>
          </p:nvSpPr>
          <p:spPr bwMode="auto">
            <a:xfrm>
              <a:off x="1386" y="667"/>
              <a:ext cx="47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36" name="Line 18"/>
            <p:cNvSpPr>
              <a:spLocks noChangeShapeType="1"/>
            </p:cNvSpPr>
            <p:nvPr/>
          </p:nvSpPr>
          <p:spPr bwMode="auto">
            <a:xfrm flipV="1">
              <a:off x="1860" y="667"/>
              <a:ext cx="0" cy="44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37" name="Line 19"/>
            <p:cNvSpPr>
              <a:spLocks noChangeShapeType="1"/>
            </p:cNvSpPr>
            <p:nvPr/>
          </p:nvSpPr>
          <p:spPr bwMode="auto">
            <a:xfrm>
              <a:off x="439" y="1107"/>
              <a:ext cx="473"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6938" name="Group 20"/>
            <p:cNvGrpSpPr>
              <a:grpSpLocks/>
            </p:cNvGrpSpPr>
            <p:nvPr/>
          </p:nvGrpSpPr>
          <p:grpSpPr bwMode="auto">
            <a:xfrm>
              <a:off x="912" y="1019"/>
              <a:ext cx="474" cy="88"/>
              <a:chOff x="2700" y="3312"/>
              <a:chExt cx="720" cy="180"/>
            </a:xfrm>
          </p:grpSpPr>
          <p:sp>
            <p:nvSpPr>
              <p:cNvPr id="36978" name="Line 21"/>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79" name="Line 22"/>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80" name="Line 23"/>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81" name="Line 24"/>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6939" name="Line 25"/>
            <p:cNvSpPr>
              <a:spLocks noChangeShapeType="1"/>
            </p:cNvSpPr>
            <p:nvPr/>
          </p:nvSpPr>
          <p:spPr bwMode="auto">
            <a:xfrm>
              <a:off x="1386" y="1107"/>
              <a:ext cx="47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40" name="Text Box 26"/>
            <p:cNvSpPr txBox="1">
              <a:spLocks noChangeArrowheads="1"/>
            </p:cNvSpPr>
            <p:nvPr/>
          </p:nvSpPr>
          <p:spPr bwMode="auto">
            <a:xfrm>
              <a:off x="966" y="289"/>
              <a:ext cx="592" cy="351"/>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36941" name="Text Box 27"/>
            <p:cNvSpPr txBox="1">
              <a:spLocks noChangeArrowheads="1"/>
            </p:cNvSpPr>
            <p:nvPr/>
          </p:nvSpPr>
          <p:spPr bwMode="auto">
            <a:xfrm>
              <a:off x="975" y="737"/>
              <a:ext cx="592" cy="352"/>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3</a:t>
              </a:r>
              <a:endParaRPr lang="en-US" sz="2400">
                <a:solidFill>
                  <a:srgbClr val="FF0000"/>
                </a:solidFill>
              </a:endParaRPr>
            </a:p>
          </p:txBody>
        </p:sp>
        <p:sp>
          <p:nvSpPr>
            <p:cNvPr id="36942" name="Line 28"/>
            <p:cNvSpPr>
              <a:spLocks noChangeShapeType="1"/>
            </p:cNvSpPr>
            <p:nvPr/>
          </p:nvSpPr>
          <p:spPr bwMode="auto">
            <a:xfrm flipV="1">
              <a:off x="439" y="1107"/>
              <a:ext cx="0" cy="439"/>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6943" name="Group 29"/>
            <p:cNvGrpSpPr>
              <a:grpSpLocks/>
            </p:cNvGrpSpPr>
            <p:nvPr/>
          </p:nvGrpSpPr>
          <p:grpSpPr bwMode="auto">
            <a:xfrm>
              <a:off x="439" y="1546"/>
              <a:ext cx="118" cy="351"/>
              <a:chOff x="7200" y="2952"/>
              <a:chExt cx="180" cy="720"/>
            </a:xfrm>
          </p:grpSpPr>
          <p:sp>
            <p:nvSpPr>
              <p:cNvPr id="36974" name="Line 30"/>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75" name="Line 31"/>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76" name="Line 32"/>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77" name="Line 33"/>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6944" name="Line 34"/>
            <p:cNvSpPr>
              <a:spLocks noChangeShapeType="1"/>
            </p:cNvSpPr>
            <p:nvPr/>
          </p:nvSpPr>
          <p:spPr bwMode="auto">
            <a:xfrm flipV="1">
              <a:off x="439" y="1897"/>
              <a:ext cx="0" cy="44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45" name="Line 35"/>
            <p:cNvSpPr>
              <a:spLocks noChangeShapeType="1"/>
            </p:cNvSpPr>
            <p:nvPr/>
          </p:nvSpPr>
          <p:spPr bwMode="auto">
            <a:xfrm>
              <a:off x="202" y="2337"/>
              <a:ext cx="47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46" name="Line 36"/>
            <p:cNvSpPr>
              <a:spLocks noChangeShapeType="1"/>
            </p:cNvSpPr>
            <p:nvPr/>
          </p:nvSpPr>
          <p:spPr bwMode="auto">
            <a:xfrm>
              <a:off x="320" y="2425"/>
              <a:ext cx="237"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47" name="Line 37"/>
            <p:cNvSpPr>
              <a:spLocks noChangeShapeType="1"/>
            </p:cNvSpPr>
            <p:nvPr/>
          </p:nvSpPr>
          <p:spPr bwMode="auto">
            <a:xfrm flipV="1">
              <a:off x="439" y="2425"/>
              <a:ext cx="0" cy="615"/>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48" name="Line 38"/>
            <p:cNvSpPr>
              <a:spLocks noChangeShapeType="1"/>
            </p:cNvSpPr>
            <p:nvPr/>
          </p:nvSpPr>
          <p:spPr bwMode="auto">
            <a:xfrm flipV="1">
              <a:off x="1860" y="1107"/>
              <a:ext cx="0" cy="703"/>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6949" name="Group 39"/>
            <p:cNvGrpSpPr>
              <a:grpSpLocks/>
            </p:cNvGrpSpPr>
            <p:nvPr/>
          </p:nvGrpSpPr>
          <p:grpSpPr bwMode="auto">
            <a:xfrm>
              <a:off x="1860" y="1810"/>
              <a:ext cx="118" cy="351"/>
              <a:chOff x="7200" y="2952"/>
              <a:chExt cx="180" cy="720"/>
            </a:xfrm>
          </p:grpSpPr>
          <p:sp>
            <p:nvSpPr>
              <p:cNvPr id="36970" name="Line 40"/>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71" name="Line 41"/>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72" name="Line 42"/>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73" name="Line 43"/>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6950" name="Line 44"/>
            <p:cNvSpPr>
              <a:spLocks noChangeShapeType="1"/>
            </p:cNvSpPr>
            <p:nvPr/>
          </p:nvSpPr>
          <p:spPr bwMode="auto">
            <a:xfrm flipV="1">
              <a:off x="1860" y="2161"/>
              <a:ext cx="0" cy="264"/>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51" name="Line 45"/>
            <p:cNvSpPr>
              <a:spLocks noChangeShapeType="1"/>
            </p:cNvSpPr>
            <p:nvPr/>
          </p:nvSpPr>
          <p:spPr bwMode="auto">
            <a:xfrm>
              <a:off x="1386" y="1458"/>
              <a:ext cx="474"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6952" name="Group 46"/>
            <p:cNvGrpSpPr>
              <a:grpSpLocks/>
            </p:cNvGrpSpPr>
            <p:nvPr/>
          </p:nvGrpSpPr>
          <p:grpSpPr bwMode="auto">
            <a:xfrm>
              <a:off x="1860" y="2425"/>
              <a:ext cx="118" cy="351"/>
              <a:chOff x="7200" y="2952"/>
              <a:chExt cx="180" cy="720"/>
            </a:xfrm>
          </p:grpSpPr>
          <p:sp>
            <p:nvSpPr>
              <p:cNvPr id="36966" name="Line 47"/>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67" name="Line 48"/>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68" name="Line 49"/>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69" name="Line 50"/>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6953" name="Line 51"/>
            <p:cNvSpPr>
              <a:spLocks noChangeShapeType="1"/>
            </p:cNvSpPr>
            <p:nvPr/>
          </p:nvSpPr>
          <p:spPr bwMode="auto">
            <a:xfrm flipV="1">
              <a:off x="1386" y="1458"/>
              <a:ext cx="0" cy="703"/>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36954" name="Group 52"/>
            <p:cNvGrpSpPr>
              <a:grpSpLocks/>
            </p:cNvGrpSpPr>
            <p:nvPr/>
          </p:nvGrpSpPr>
          <p:grpSpPr bwMode="auto">
            <a:xfrm>
              <a:off x="1386" y="2161"/>
              <a:ext cx="118" cy="351"/>
              <a:chOff x="7200" y="2952"/>
              <a:chExt cx="180" cy="720"/>
            </a:xfrm>
          </p:grpSpPr>
          <p:sp>
            <p:nvSpPr>
              <p:cNvPr id="36962" name="Line 53"/>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63" name="Line 54"/>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64" name="Line 55"/>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65" name="Line 56"/>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6955" name="Line 57"/>
            <p:cNvSpPr>
              <a:spLocks noChangeShapeType="1"/>
            </p:cNvSpPr>
            <p:nvPr/>
          </p:nvSpPr>
          <p:spPr bwMode="auto">
            <a:xfrm flipV="1">
              <a:off x="1386" y="2512"/>
              <a:ext cx="0" cy="528"/>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56" name="Line 58"/>
            <p:cNvSpPr>
              <a:spLocks noChangeShapeType="1"/>
            </p:cNvSpPr>
            <p:nvPr/>
          </p:nvSpPr>
          <p:spPr bwMode="auto">
            <a:xfrm flipV="1">
              <a:off x="1860" y="2776"/>
              <a:ext cx="0" cy="264"/>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57" name="Line 59"/>
            <p:cNvSpPr>
              <a:spLocks noChangeShapeType="1"/>
            </p:cNvSpPr>
            <p:nvPr/>
          </p:nvSpPr>
          <p:spPr bwMode="auto">
            <a:xfrm>
              <a:off x="439" y="3040"/>
              <a:ext cx="1421"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6958" name="Text Box 60"/>
            <p:cNvSpPr txBox="1">
              <a:spLocks noChangeArrowheads="1"/>
            </p:cNvSpPr>
            <p:nvPr/>
          </p:nvSpPr>
          <p:spPr bwMode="auto">
            <a:xfrm>
              <a:off x="493" y="1582"/>
              <a:ext cx="592" cy="352"/>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1</a:t>
              </a:r>
              <a:endParaRPr lang="en-US" sz="2400">
                <a:solidFill>
                  <a:srgbClr val="FF0000"/>
                </a:solidFill>
              </a:endParaRPr>
            </a:p>
          </p:txBody>
        </p:sp>
        <p:sp>
          <p:nvSpPr>
            <p:cNvPr id="36959" name="Text Box 61"/>
            <p:cNvSpPr txBox="1">
              <a:spLocks noChangeArrowheads="1"/>
            </p:cNvSpPr>
            <p:nvPr/>
          </p:nvSpPr>
          <p:spPr bwMode="auto">
            <a:xfrm>
              <a:off x="1058" y="2168"/>
              <a:ext cx="592" cy="351"/>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4</a:t>
              </a:r>
              <a:endParaRPr lang="en-US" sz="2400">
                <a:solidFill>
                  <a:srgbClr val="FF0000"/>
                </a:solidFill>
              </a:endParaRPr>
            </a:p>
          </p:txBody>
        </p:sp>
        <p:sp>
          <p:nvSpPr>
            <p:cNvPr id="36960" name="Text Box 62"/>
            <p:cNvSpPr txBox="1">
              <a:spLocks noChangeArrowheads="1"/>
            </p:cNvSpPr>
            <p:nvPr/>
          </p:nvSpPr>
          <p:spPr bwMode="auto">
            <a:xfrm>
              <a:off x="1467" y="1792"/>
              <a:ext cx="592" cy="351"/>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5</a:t>
              </a:r>
              <a:endParaRPr lang="en-US" sz="2400">
                <a:solidFill>
                  <a:srgbClr val="FF0000"/>
                </a:solidFill>
              </a:endParaRPr>
            </a:p>
          </p:txBody>
        </p:sp>
        <p:sp>
          <p:nvSpPr>
            <p:cNvPr id="36961" name="Text Box 63"/>
            <p:cNvSpPr txBox="1">
              <a:spLocks noChangeArrowheads="1"/>
            </p:cNvSpPr>
            <p:nvPr/>
          </p:nvSpPr>
          <p:spPr bwMode="auto">
            <a:xfrm>
              <a:off x="1467" y="2407"/>
              <a:ext cx="592" cy="351"/>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6</a:t>
              </a:r>
              <a:endParaRPr lang="en-US" sz="2400">
                <a:solidFill>
                  <a:srgbClr val="FF0000"/>
                </a:solidFill>
              </a:endParaRPr>
            </a:p>
          </p:txBody>
        </p:sp>
      </p:grpSp>
      <p:sp>
        <p:nvSpPr>
          <p:cNvPr id="36872" name="Rectangle 192"/>
          <p:cNvSpPr>
            <a:spLocks noChangeArrowheads="1"/>
          </p:cNvSpPr>
          <p:nvPr/>
        </p:nvSpPr>
        <p:spPr bwMode="auto">
          <a:xfrm>
            <a:off x="7383463" y="4179888"/>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6.5</a:t>
            </a:r>
            <a:endParaRPr lang="en-US">
              <a:solidFill>
                <a:srgbClr val="FF0000"/>
              </a:solidFill>
              <a:ea typeface="Times New Roman" pitchFamily="18" charset="0"/>
              <a:cs typeface="Arial" pitchFamily="34" charset="0"/>
            </a:endParaRPr>
          </a:p>
        </p:txBody>
      </p:sp>
      <p:sp>
        <p:nvSpPr>
          <p:cNvPr id="36873" name="Rectangle 189"/>
          <p:cNvSpPr>
            <a:spLocks noChangeArrowheads="1"/>
          </p:cNvSpPr>
          <p:nvPr/>
        </p:nvSpPr>
        <p:spPr bwMode="auto">
          <a:xfrm>
            <a:off x="3578225" y="4151313"/>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6</a:t>
            </a:r>
            <a:endParaRPr lang="en-US">
              <a:solidFill>
                <a:srgbClr val="FF0000"/>
              </a:solidFill>
              <a:ea typeface="Times New Roman" pitchFamily="18" charset="0"/>
              <a:cs typeface="Arial" pitchFamily="34" charset="0"/>
            </a:endParaRPr>
          </a:p>
        </p:txBody>
      </p:sp>
      <p:sp>
        <p:nvSpPr>
          <p:cNvPr id="36874" name="Rectangle 188"/>
          <p:cNvSpPr>
            <a:spLocks noChangeArrowheads="1"/>
          </p:cNvSpPr>
          <p:nvPr/>
        </p:nvSpPr>
        <p:spPr bwMode="auto">
          <a:xfrm>
            <a:off x="7383463" y="3662363"/>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2.5</a:t>
            </a:r>
            <a:endParaRPr lang="en-US">
              <a:solidFill>
                <a:srgbClr val="FF0000"/>
              </a:solidFill>
              <a:ea typeface="Times New Roman" pitchFamily="18" charset="0"/>
              <a:cs typeface="Arial" pitchFamily="34" charset="0"/>
            </a:endParaRPr>
          </a:p>
        </p:txBody>
      </p:sp>
      <p:sp>
        <p:nvSpPr>
          <p:cNvPr id="36875" name="Rectangle 185"/>
          <p:cNvSpPr>
            <a:spLocks noChangeArrowheads="1"/>
          </p:cNvSpPr>
          <p:nvPr/>
        </p:nvSpPr>
        <p:spPr bwMode="auto">
          <a:xfrm>
            <a:off x="3578225" y="3633788"/>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5</a:t>
            </a:r>
            <a:endParaRPr lang="en-US">
              <a:solidFill>
                <a:srgbClr val="FF0000"/>
              </a:solidFill>
              <a:ea typeface="Times New Roman" pitchFamily="18" charset="0"/>
              <a:cs typeface="Arial" pitchFamily="34" charset="0"/>
            </a:endParaRPr>
          </a:p>
        </p:txBody>
      </p:sp>
      <p:sp>
        <p:nvSpPr>
          <p:cNvPr id="36876" name="Rectangle 184"/>
          <p:cNvSpPr>
            <a:spLocks noChangeArrowheads="1"/>
          </p:cNvSpPr>
          <p:nvPr/>
        </p:nvSpPr>
        <p:spPr bwMode="auto">
          <a:xfrm>
            <a:off x="7383463" y="3144838"/>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4.5</a:t>
            </a:r>
            <a:endParaRPr lang="en-US">
              <a:solidFill>
                <a:srgbClr val="FF0000"/>
              </a:solidFill>
              <a:ea typeface="Times New Roman" pitchFamily="18" charset="0"/>
              <a:cs typeface="Arial" pitchFamily="34" charset="0"/>
            </a:endParaRPr>
          </a:p>
        </p:txBody>
      </p:sp>
      <p:sp>
        <p:nvSpPr>
          <p:cNvPr id="36877" name="Rectangle 181"/>
          <p:cNvSpPr>
            <a:spLocks noChangeArrowheads="1"/>
          </p:cNvSpPr>
          <p:nvPr/>
        </p:nvSpPr>
        <p:spPr bwMode="auto">
          <a:xfrm>
            <a:off x="3578225" y="3116263"/>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4</a:t>
            </a:r>
            <a:endParaRPr lang="en-US">
              <a:solidFill>
                <a:srgbClr val="FF0000"/>
              </a:solidFill>
              <a:ea typeface="Times New Roman" pitchFamily="18" charset="0"/>
              <a:cs typeface="Arial" pitchFamily="34" charset="0"/>
            </a:endParaRPr>
          </a:p>
        </p:txBody>
      </p:sp>
      <p:sp>
        <p:nvSpPr>
          <p:cNvPr id="36878" name="Rectangle 180"/>
          <p:cNvSpPr>
            <a:spLocks noChangeArrowheads="1"/>
          </p:cNvSpPr>
          <p:nvPr/>
        </p:nvSpPr>
        <p:spPr bwMode="auto">
          <a:xfrm>
            <a:off x="7383463" y="2627313"/>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3.5</a:t>
            </a:r>
            <a:endParaRPr lang="en-US">
              <a:solidFill>
                <a:srgbClr val="FF0000"/>
              </a:solidFill>
              <a:ea typeface="Times New Roman" pitchFamily="18" charset="0"/>
              <a:cs typeface="Arial" pitchFamily="34" charset="0"/>
            </a:endParaRPr>
          </a:p>
        </p:txBody>
      </p:sp>
      <p:sp>
        <p:nvSpPr>
          <p:cNvPr id="36879" name="Rectangle 179"/>
          <p:cNvSpPr>
            <a:spLocks noChangeArrowheads="1"/>
          </p:cNvSpPr>
          <p:nvPr/>
        </p:nvSpPr>
        <p:spPr bwMode="auto">
          <a:xfrm>
            <a:off x="5946775" y="2627313"/>
            <a:ext cx="1436688"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1.77</a:t>
            </a:r>
            <a:endParaRPr lang="en-US">
              <a:solidFill>
                <a:srgbClr val="FF0000"/>
              </a:solidFill>
              <a:ea typeface="Times New Roman" pitchFamily="18" charset="0"/>
              <a:cs typeface="Arial" pitchFamily="34" charset="0"/>
            </a:endParaRPr>
          </a:p>
        </p:txBody>
      </p:sp>
      <p:sp>
        <p:nvSpPr>
          <p:cNvPr id="36880" name="Rectangle 177"/>
          <p:cNvSpPr>
            <a:spLocks noChangeArrowheads="1"/>
          </p:cNvSpPr>
          <p:nvPr/>
        </p:nvSpPr>
        <p:spPr bwMode="auto">
          <a:xfrm>
            <a:off x="3578225" y="2627313"/>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3</a:t>
            </a:r>
            <a:endParaRPr lang="en-US">
              <a:solidFill>
                <a:srgbClr val="FF0000"/>
              </a:solidFill>
              <a:ea typeface="Times New Roman" pitchFamily="18" charset="0"/>
              <a:cs typeface="Arial" pitchFamily="34" charset="0"/>
            </a:endParaRPr>
          </a:p>
        </p:txBody>
      </p:sp>
      <p:sp>
        <p:nvSpPr>
          <p:cNvPr id="36881" name="Rectangle 176"/>
          <p:cNvSpPr>
            <a:spLocks noChangeArrowheads="1"/>
          </p:cNvSpPr>
          <p:nvPr/>
        </p:nvSpPr>
        <p:spPr bwMode="auto">
          <a:xfrm>
            <a:off x="7383463" y="2109788"/>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5.5</a:t>
            </a:r>
            <a:endParaRPr lang="en-US">
              <a:solidFill>
                <a:srgbClr val="FF0000"/>
              </a:solidFill>
              <a:ea typeface="Times New Roman" pitchFamily="18" charset="0"/>
              <a:cs typeface="Arial" pitchFamily="34" charset="0"/>
            </a:endParaRPr>
          </a:p>
        </p:txBody>
      </p:sp>
      <p:sp>
        <p:nvSpPr>
          <p:cNvPr id="36882" name="Rectangle 173"/>
          <p:cNvSpPr>
            <a:spLocks noChangeArrowheads="1"/>
          </p:cNvSpPr>
          <p:nvPr/>
        </p:nvSpPr>
        <p:spPr bwMode="auto">
          <a:xfrm>
            <a:off x="3578225" y="2081213"/>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2</a:t>
            </a:r>
            <a:endParaRPr lang="en-US">
              <a:solidFill>
                <a:srgbClr val="FF0000"/>
              </a:solidFill>
              <a:ea typeface="Times New Roman" pitchFamily="18" charset="0"/>
              <a:cs typeface="Arial" pitchFamily="34" charset="0"/>
            </a:endParaRPr>
          </a:p>
        </p:txBody>
      </p:sp>
      <p:sp>
        <p:nvSpPr>
          <p:cNvPr id="36883" name="Rectangle 172"/>
          <p:cNvSpPr>
            <a:spLocks noChangeArrowheads="1"/>
          </p:cNvSpPr>
          <p:nvPr/>
        </p:nvSpPr>
        <p:spPr bwMode="auto">
          <a:xfrm>
            <a:off x="7383463" y="1592263"/>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3.5</a:t>
            </a:r>
            <a:endParaRPr lang="en-US">
              <a:solidFill>
                <a:srgbClr val="FF0000"/>
              </a:solidFill>
              <a:ea typeface="Times New Roman" pitchFamily="18" charset="0"/>
              <a:cs typeface="Arial" pitchFamily="34" charset="0"/>
            </a:endParaRPr>
          </a:p>
        </p:txBody>
      </p:sp>
      <p:sp>
        <p:nvSpPr>
          <p:cNvPr id="36884" name="Rectangle 169"/>
          <p:cNvSpPr>
            <a:spLocks noChangeArrowheads="1"/>
          </p:cNvSpPr>
          <p:nvPr/>
        </p:nvSpPr>
        <p:spPr bwMode="auto">
          <a:xfrm>
            <a:off x="3578225" y="1563688"/>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1</a:t>
            </a:r>
            <a:endParaRPr lang="en-US">
              <a:solidFill>
                <a:srgbClr val="FF0000"/>
              </a:solidFill>
              <a:ea typeface="Times New Roman" pitchFamily="18" charset="0"/>
              <a:cs typeface="Arial" pitchFamily="34" charset="0"/>
            </a:endParaRPr>
          </a:p>
        </p:txBody>
      </p:sp>
      <p:sp>
        <p:nvSpPr>
          <p:cNvPr id="36885" name="Rectangle 166"/>
          <p:cNvSpPr>
            <a:spLocks noChangeArrowheads="1"/>
          </p:cNvSpPr>
          <p:nvPr/>
        </p:nvSpPr>
        <p:spPr bwMode="auto">
          <a:xfrm>
            <a:off x="4597400" y="1074738"/>
            <a:ext cx="13493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25</a:t>
            </a:r>
            <a:endParaRPr lang="en-US">
              <a:solidFill>
                <a:srgbClr val="FF0000"/>
              </a:solidFill>
              <a:ea typeface="Times New Roman" pitchFamily="18" charset="0"/>
              <a:cs typeface="Arial" pitchFamily="34" charset="0"/>
            </a:endParaRPr>
          </a:p>
        </p:txBody>
      </p:sp>
      <p:sp>
        <p:nvSpPr>
          <p:cNvPr id="36886" name="Rectangle 165"/>
          <p:cNvSpPr>
            <a:spLocks noChangeArrowheads="1"/>
          </p:cNvSpPr>
          <p:nvPr/>
        </p:nvSpPr>
        <p:spPr bwMode="auto">
          <a:xfrm>
            <a:off x="3578225" y="1074738"/>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Batt.</a:t>
            </a:r>
            <a:endParaRPr lang="en-US">
              <a:solidFill>
                <a:srgbClr val="FF0000"/>
              </a:solidFill>
              <a:ea typeface="Times New Roman" pitchFamily="18" charset="0"/>
              <a:cs typeface="Arial" pitchFamily="34" charset="0"/>
            </a:endParaRPr>
          </a:p>
        </p:txBody>
      </p:sp>
      <p:sp>
        <p:nvSpPr>
          <p:cNvPr id="36887" name="Rectangle 164"/>
          <p:cNvSpPr>
            <a:spLocks noChangeArrowheads="1"/>
          </p:cNvSpPr>
          <p:nvPr/>
        </p:nvSpPr>
        <p:spPr bwMode="auto">
          <a:xfrm>
            <a:off x="7383463" y="557213"/>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 (</a:t>
            </a:r>
            <a:r>
              <a:rPr lang="en-US" b="1">
                <a:solidFill>
                  <a:srgbClr val="FF0000"/>
                </a:solidFill>
                <a:latin typeface="Symbol" pitchFamily="18" charset="2"/>
                <a:ea typeface="Times New Roman" pitchFamily="18" charset="0"/>
                <a:cs typeface="Arial" pitchFamily="34" charset="0"/>
              </a:rPr>
              <a:t>W</a:t>
            </a:r>
            <a:r>
              <a:rPr lang="en-US" b="1">
                <a:solidFill>
                  <a:srgbClr val="FF0000"/>
                </a:solidFill>
                <a:ea typeface="Times New Roman" pitchFamily="18" charset="0"/>
                <a:cs typeface="Arial" pitchFamily="34" charset="0"/>
              </a:rPr>
              <a:t>)</a:t>
            </a:r>
            <a:endParaRPr lang="en-US">
              <a:solidFill>
                <a:srgbClr val="FF0000"/>
              </a:solidFill>
              <a:ea typeface="Times New Roman" pitchFamily="18" charset="0"/>
              <a:cs typeface="Arial" pitchFamily="34" charset="0"/>
            </a:endParaRPr>
          </a:p>
        </p:txBody>
      </p:sp>
      <p:sp>
        <p:nvSpPr>
          <p:cNvPr id="36888" name="Rectangle 163"/>
          <p:cNvSpPr>
            <a:spLocks noChangeArrowheads="1"/>
          </p:cNvSpPr>
          <p:nvPr/>
        </p:nvSpPr>
        <p:spPr bwMode="auto">
          <a:xfrm>
            <a:off x="5946775" y="557213"/>
            <a:ext cx="1436688" cy="517525"/>
          </a:xfrm>
          <a:prstGeom prst="rect">
            <a:avLst/>
          </a:prstGeom>
          <a:noFill/>
          <a:ln w="15875" algn="ctr">
            <a:noFill/>
            <a:miter lim="800000"/>
            <a:headEnd/>
            <a:tailEnd/>
          </a:ln>
        </p:spPr>
        <p:txBody>
          <a:bodyPr anchor="ctr"/>
          <a:lstStyle/>
          <a:p>
            <a:r>
              <a:rPr lang="en-US" b="1" dirty="0">
                <a:solidFill>
                  <a:srgbClr val="FF0000"/>
                </a:solidFill>
                <a:latin typeface="Times New Roman" pitchFamily="18" charset="0"/>
                <a:cs typeface="Times New Roman" pitchFamily="18" charset="0"/>
              </a:rPr>
              <a:t>I </a:t>
            </a:r>
            <a:r>
              <a:rPr lang="en-US" b="1" dirty="0">
                <a:solidFill>
                  <a:srgbClr val="FF0000"/>
                </a:solidFill>
                <a:latin typeface="Arial"/>
                <a:cs typeface="Times New Roman" pitchFamily="18" charset="0"/>
              </a:rPr>
              <a:t>(A)</a:t>
            </a:r>
            <a:endParaRPr lang="en-US" dirty="0">
              <a:solidFill>
                <a:srgbClr val="FF0000"/>
              </a:solidFill>
              <a:latin typeface="Arial"/>
            </a:endParaRPr>
          </a:p>
        </p:txBody>
      </p:sp>
      <p:sp>
        <p:nvSpPr>
          <p:cNvPr id="36889" name="Rectangle 162"/>
          <p:cNvSpPr>
            <a:spLocks noChangeArrowheads="1"/>
          </p:cNvSpPr>
          <p:nvPr/>
        </p:nvSpPr>
        <p:spPr bwMode="auto">
          <a:xfrm>
            <a:off x="4597400" y="557213"/>
            <a:ext cx="13493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pitchFamily="34" charset="0"/>
              </a:rPr>
              <a:t>D</a:t>
            </a:r>
            <a:r>
              <a:rPr lang="en-US" b="1">
                <a:solidFill>
                  <a:srgbClr val="FF0000"/>
                </a:solidFill>
                <a:ea typeface="Times New Roman" pitchFamily="18" charset="0"/>
                <a:cs typeface="Arial" pitchFamily="34" charset="0"/>
              </a:rPr>
              <a:t>V (V)</a:t>
            </a:r>
            <a:endParaRPr lang="en-US">
              <a:solidFill>
                <a:srgbClr val="FF0000"/>
              </a:solidFill>
              <a:ea typeface="Times New Roman" pitchFamily="18" charset="0"/>
              <a:cs typeface="Arial" pitchFamily="34" charset="0"/>
            </a:endParaRPr>
          </a:p>
        </p:txBody>
      </p:sp>
      <p:sp>
        <p:nvSpPr>
          <p:cNvPr id="36890" name="Rectangle 161"/>
          <p:cNvSpPr>
            <a:spLocks noChangeArrowheads="1"/>
          </p:cNvSpPr>
          <p:nvPr/>
        </p:nvSpPr>
        <p:spPr bwMode="auto">
          <a:xfrm>
            <a:off x="3578225" y="557213"/>
            <a:ext cx="1019175" cy="517525"/>
          </a:xfrm>
          <a:prstGeom prst="rect">
            <a:avLst/>
          </a:prstGeom>
          <a:noFill/>
          <a:ln w="15875" algn="ctr">
            <a:noFill/>
            <a:miter lim="800000"/>
            <a:headEnd/>
            <a:tailEnd/>
          </a:ln>
        </p:spPr>
        <p:txBody>
          <a:bodyPr anchor="ctr"/>
          <a:lstStyle/>
          <a:p>
            <a:pPr algn="l">
              <a:spcBef>
                <a:spcPct val="20000"/>
              </a:spcBef>
            </a:pPr>
            <a:endParaRPr lang="en-US">
              <a:solidFill>
                <a:srgbClr val="FF0000"/>
              </a:solidFill>
            </a:endParaRPr>
          </a:p>
        </p:txBody>
      </p:sp>
      <p:sp>
        <p:nvSpPr>
          <p:cNvPr id="36891" name="Line 194"/>
          <p:cNvSpPr>
            <a:spLocks noChangeShapeType="1"/>
          </p:cNvSpPr>
          <p:nvPr/>
        </p:nvSpPr>
        <p:spPr bwMode="auto">
          <a:xfrm>
            <a:off x="3578225" y="4697413"/>
            <a:ext cx="5248275"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892" name="Line 196"/>
          <p:cNvSpPr>
            <a:spLocks noChangeShapeType="1"/>
          </p:cNvSpPr>
          <p:nvPr/>
        </p:nvSpPr>
        <p:spPr bwMode="auto">
          <a:xfrm>
            <a:off x="8826500" y="557213"/>
            <a:ext cx="0" cy="414020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893" name="Line 198"/>
          <p:cNvSpPr>
            <a:spLocks noChangeShapeType="1"/>
          </p:cNvSpPr>
          <p:nvPr/>
        </p:nvSpPr>
        <p:spPr bwMode="auto">
          <a:xfrm>
            <a:off x="4597400" y="557213"/>
            <a:ext cx="4229100"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894" name="Line 199"/>
          <p:cNvSpPr>
            <a:spLocks noChangeShapeType="1"/>
          </p:cNvSpPr>
          <p:nvPr/>
        </p:nvSpPr>
        <p:spPr bwMode="auto">
          <a:xfrm>
            <a:off x="3578225" y="1074738"/>
            <a:ext cx="5248275"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895" name="Line 200"/>
          <p:cNvSpPr>
            <a:spLocks noChangeShapeType="1"/>
          </p:cNvSpPr>
          <p:nvPr/>
        </p:nvSpPr>
        <p:spPr bwMode="auto">
          <a:xfrm>
            <a:off x="3578225" y="1074738"/>
            <a:ext cx="0" cy="3622675"/>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896" name="Line 201"/>
          <p:cNvSpPr>
            <a:spLocks noChangeShapeType="1"/>
          </p:cNvSpPr>
          <p:nvPr/>
        </p:nvSpPr>
        <p:spPr bwMode="auto">
          <a:xfrm>
            <a:off x="4597400" y="557213"/>
            <a:ext cx="0" cy="414020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897" name="Line 204"/>
          <p:cNvSpPr>
            <a:spLocks noChangeShapeType="1"/>
          </p:cNvSpPr>
          <p:nvPr/>
        </p:nvSpPr>
        <p:spPr bwMode="auto">
          <a:xfrm>
            <a:off x="5946775" y="557213"/>
            <a:ext cx="0" cy="414020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898" name="Line 207"/>
          <p:cNvSpPr>
            <a:spLocks noChangeShapeType="1"/>
          </p:cNvSpPr>
          <p:nvPr/>
        </p:nvSpPr>
        <p:spPr bwMode="auto">
          <a:xfrm>
            <a:off x="7383463" y="557213"/>
            <a:ext cx="0" cy="414020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899" name="Line 211"/>
          <p:cNvSpPr>
            <a:spLocks noChangeShapeType="1"/>
          </p:cNvSpPr>
          <p:nvPr/>
        </p:nvSpPr>
        <p:spPr bwMode="auto">
          <a:xfrm>
            <a:off x="3578225" y="1592263"/>
            <a:ext cx="5248275"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900" name="Line 229"/>
          <p:cNvSpPr>
            <a:spLocks noChangeShapeType="1"/>
          </p:cNvSpPr>
          <p:nvPr/>
        </p:nvSpPr>
        <p:spPr bwMode="auto">
          <a:xfrm>
            <a:off x="3578225" y="2109788"/>
            <a:ext cx="5248275"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901" name="Line 247"/>
          <p:cNvSpPr>
            <a:spLocks noChangeShapeType="1"/>
          </p:cNvSpPr>
          <p:nvPr/>
        </p:nvSpPr>
        <p:spPr bwMode="auto">
          <a:xfrm>
            <a:off x="3578225" y="2627313"/>
            <a:ext cx="5248275"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902" name="Line 265"/>
          <p:cNvSpPr>
            <a:spLocks noChangeShapeType="1"/>
          </p:cNvSpPr>
          <p:nvPr/>
        </p:nvSpPr>
        <p:spPr bwMode="auto">
          <a:xfrm>
            <a:off x="3578225" y="3144838"/>
            <a:ext cx="5248275"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903" name="Line 283"/>
          <p:cNvSpPr>
            <a:spLocks noChangeShapeType="1"/>
          </p:cNvSpPr>
          <p:nvPr/>
        </p:nvSpPr>
        <p:spPr bwMode="auto">
          <a:xfrm>
            <a:off x="3578225" y="3662363"/>
            <a:ext cx="5248275"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36904" name="Line 301"/>
          <p:cNvSpPr>
            <a:spLocks noChangeShapeType="1"/>
          </p:cNvSpPr>
          <p:nvPr/>
        </p:nvSpPr>
        <p:spPr bwMode="auto">
          <a:xfrm>
            <a:off x="3578225" y="4179888"/>
            <a:ext cx="5248275"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grpSp>
        <p:nvGrpSpPr>
          <p:cNvPr id="10" name="Group 377"/>
          <p:cNvGrpSpPr>
            <a:grpSpLocks/>
          </p:cNvGrpSpPr>
          <p:nvPr/>
        </p:nvGrpSpPr>
        <p:grpSpPr bwMode="auto">
          <a:xfrm>
            <a:off x="441325" y="303213"/>
            <a:ext cx="1095375" cy="823912"/>
            <a:chOff x="125" y="104"/>
            <a:chExt cx="690" cy="519"/>
          </a:xfrm>
        </p:grpSpPr>
        <p:sp>
          <p:nvSpPr>
            <p:cNvPr id="36929" name="Text Box 378"/>
            <p:cNvSpPr txBox="1">
              <a:spLocks noChangeArrowheads="1"/>
            </p:cNvSpPr>
            <p:nvPr/>
          </p:nvSpPr>
          <p:spPr bwMode="auto">
            <a:xfrm>
              <a:off x="125" y="104"/>
              <a:ext cx="690" cy="288"/>
            </a:xfrm>
            <a:prstGeom prst="rect">
              <a:avLst/>
            </a:prstGeom>
            <a:noFill/>
            <a:ln w="9525">
              <a:noFill/>
              <a:miter lim="800000"/>
              <a:headEnd/>
              <a:tailEnd/>
            </a:ln>
          </p:spPr>
          <p:txBody>
            <a:bodyPr wrap="none">
              <a:spAutoFit/>
            </a:bodyPr>
            <a:lstStyle/>
            <a:p>
              <a:pPr algn="l"/>
              <a:r>
                <a:rPr lang="en-US" sz="2400">
                  <a:solidFill>
                    <a:srgbClr val="000000"/>
                  </a:solidFill>
                </a:rPr>
                <a:t>2.14 </a:t>
              </a:r>
              <a:r>
                <a:rPr lang="en-US" sz="2400">
                  <a:solidFill>
                    <a:srgbClr val="000000"/>
                  </a:solidFill>
                  <a:latin typeface="Symbol" pitchFamily="18" charset="2"/>
                </a:rPr>
                <a:t>W</a:t>
              </a:r>
            </a:p>
          </p:txBody>
        </p:sp>
        <p:sp>
          <p:nvSpPr>
            <p:cNvPr id="36930" name="Line 379"/>
            <p:cNvSpPr>
              <a:spLocks noChangeShapeType="1"/>
            </p:cNvSpPr>
            <p:nvPr/>
          </p:nvSpPr>
          <p:spPr bwMode="auto">
            <a:xfrm flipH="1" flipV="1">
              <a:off x="485" y="367"/>
              <a:ext cx="301" cy="256"/>
            </a:xfrm>
            <a:prstGeom prst="line">
              <a:avLst/>
            </a:prstGeom>
            <a:noFill/>
            <a:ln w="22225">
              <a:solidFill>
                <a:schemeClr val="tx1"/>
              </a:solidFill>
              <a:round/>
              <a:headEnd/>
              <a:tailEnd/>
            </a:ln>
          </p:spPr>
          <p:txBody>
            <a:bodyPr>
              <a:spAutoFit/>
            </a:bodyPr>
            <a:lstStyle/>
            <a:p>
              <a:endParaRPr lang="en-US">
                <a:solidFill>
                  <a:srgbClr val="000000"/>
                </a:solidFill>
              </a:endParaRPr>
            </a:p>
          </p:txBody>
        </p:sp>
      </p:grpSp>
      <p:sp>
        <p:nvSpPr>
          <p:cNvPr id="487805" name="Text Box 381"/>
          <p:cNvSpPr txBox="1">
            <a:spLocks noChangeArrowheads="1"/>
          </p:cNvSpPr>
          <p:nvPr/>
        </p:nvSpPr>
        <p:spPr bwMode="auto">
          <a:xfrm>
            <a:off x="2855296" y="5516585"/>
            <a:ext cx="3313112" cy="519113"/>
          </a:xfrm>
          <a:prstGeom prst="rect">
            <a:avLst/>
          </a:prstGeom>
          <a:noFill/>
          <a:ln w="9525">
            <a:noFill/>
            <a:miter lim="800000"/>
            <a:headEnd/>
            <a:tailEnd/>
          </a:ln>
        </p:spPr>
        <p:txBody>
          <a:bodyPr wrap="none">
            <a:spAutoFit/>
          </a:bodyPr>
          <a:lstStyle/>
          <a:p>
            <a:pPr algn="l"/>
            <a:r>
              <a:rPr lang="en-US">
                <a:solidFill>
                  <a:srgbClr val="000000"/>
                </a:solidFill>
              </a:rPr>
              <a:t>R</a:t>
            </a:r>
            <a:r>
              <a:rPr lang="en-US" baseline="-25000">
                <a:solidFill>
                  <a:srgbClr val="000000"/>
                </a:solidFill>
              </a:rPr>
              <a:t>eq</a:t>
            </a:r>
            <a:r>
              <a:rPr lang="en-US">
                <a:solidFill>
                  <a:srgbClr val="000000"/>
                </a:solidFill>
              </a:rPr>
              <a:t> = 3.5 + 2.14 + 3</a:t>
            </a:r>
            <a:endParaRPr lang="en-US">
              <a:solidFill>
                <a:srgbClr val="000000"/>
              </a:solidFill>
              <a:latin typeface="Symbol" pitchFamily="18" charset="2"/>
            </a:endParaRPr>
          </a:p>
        </p:txBody>
      </p:sp>
      <p:sp>
        <p:nvSpPr>
          <p:cNvPr id="487809" name="Text Box 385"/>
          <p:cNvSpPr txBox="1">
            <a:spLocks noChangeArrowheads="1"/>
          </p:cNvSpPr>
          <p:nvPr/>
        </p:nvSpPr>
        <p:spPr bwMode="auto">
          <a:xfrm>
            <a:off x="2855296" y="6083323"/>
            <a:ext cx="2181225" cy="519112"/>
          </a:xfrm>
          <a:prstGeom prst="rect">
            <a:avLst/>
          </a:prstGeom>
          <a:noFill/>
          <a:ln w="9525">
            <a:noFill/>
            <a:miter lim="800000"/>
            <a:headEnd/>
            <a:tailEnd/>
          </a:ln>
        </p:spPr>
        <p:txBody>
          <a:bodyPr wrap="none">
            <a:spAutoFit/>
          </a:bodyPr>
          <a:lstStyle/>
          <a:p>
            <a:pPr algn="l"/>
            <a:r>
              <a:rPr lang="en-US">
                <a:solidFill>
                  <a:srgbClr val="000000"/>
                </a:solidFill>
              </a:rPr>
              <a:t>R</a:t>
            </a:r>
            <a:r>
              <a:rPr lang="en-US" baseline="-25000">
                <a:solidFill>
                  <a:srgbClr val="000000"/>
                </a:solidFill>
              </a:rPr>
              <a:t>eq</a:t>
            </a:r>
            <a:r>
              <a:rPr lang="en-US">
                <a:solidFill>
                  <a:srgbClr val="000000"/>
                </a:solidFill>
              </a:rPr>
              <a:t> = 8.64 </a:t>
            </a:r>
            <a:r>
              <a:rPr lang="en-US">
                <a:solidFill>
                  <a:srgbClr val="000000"/>
                </a:solidFill>
                <a:latin typeface="Symbol" pitchFamily="18" charset="2"/>
              </a:rPr>
              <a:t>W</a:t>
            </a:r>
          </a:p>
        </p:txBody>
      </p:sp>
      <p:sp>
        <p:nvSpPr>
          <p:cNvPr id="487810" name="Text Box 386"/>
          <p:cNvSpPr txBox="1">
            <a:spLocks noChangeArrowheads="1"/>
          </p:cNvSpPr>
          <p:nvPr/>
        </p:nvSpPr>
        <p:spPr bwMode="auto">
          <a:xfrm>
            <a:off x="6223000" y="1082675"/>
            <a:ext cx="877888" cy="519113"/>
          </a:xfrm>
          <a:prstGeom prst="rect">
            <a:avLst/>
          </a:prstGeom>
          <a:noFill/>
          <a:ln w="9525">
            <a:noFill/>
            <a:miter lim="800000"/>
            <a:headEnd/>
            <a:tailEnd/>
          </a:ln>
        </p:spPr>
        <p:txBody>
          <a:bodyPr wrap="none">
            <a:spAutoFit/>
          </a:bodyPr>
          <a:lstStyle/>
          <a:p>
            <a:r>
              <a:rPr lang="en-US">
                <a:solidFill>
                  <a:srgbClr val="000000"/>
                </a:solidFill>
              </a:rPr>
              <a:t>2.89</a:t>
            </a:r>
          </a:p>
        </p:txBody>
      </p:sp>
      <p:sp>
        <p:nvSpPr>
          <p:cNvPr id="487811" name="Text Box 387"/>
          <p:cNvSpPr txBox="1">
            <a:spLocks noChangeArrowheads="1"/>
          </p:cNvSpPr>
          <p:nvPr/>
        </p:nvSpPr>
        <p:spPr bwMode="auto">
          <a:xfrm>
            <a:off x="4816475" y="2620963"/>
            <a:ext cx="877888" cy="519112"/>
          </a:xfrm>
          <a:prstGeom prst="rect">
            <a:avLst/>
          </a:prstGeom>
          <a:noFill/>
          <a:ln w="9525">
            <a:noFill/>
            <a:miter lim="800000"/>
            <a:headEnd/>
            <a:tailEnd/>
          </a:ln>
        </p:spPr>
        <p:txBody>
          <a:bodyPr wrap="none">
            <a:spAutoFit/>
          </a:bodyPr>
          <a:lstStyle/>
          <a:p>
            <a:r>
              <a:rPr lang="en-US">
                <a:solidFill>
                  <a:srgbClr val="000000"/>
                </a:solidFill>
              </a:rPr>
              <a:t>6.20</a:t>
            </a:r>
          </a:p>
        </p:txBody>
      </p:sp>
      <p:sp>
        <p:nvSpPr>
          <p:cNvPr id="487812" name="Text Box 388"/>
          <p:cNvSpPr txBox="1">
            <a:spLocks noChangeArrowheads="1"/>
          </p:cNvSpPr>
          <p:nvPr/>
        </p:nvSpPr>
        <p:spPr bwMode="auto">
          <a:xfrm>
            <a:off x="6223000" y="1590675"/>
            <a:ext cx="877888" cy="519113"/>
          </a:xfrm>
          <a:prstGeom prst="rect">
            <a:avLst/>
          </a:prstGeom>
          <a:noFill/>
          <a:ln w="9525">
            <a:noFill/>
            <a:miter lim="800000"/>
            <a:headEnd/>
            <a:tailEnd/>
          </a:ln>
        </p:spPr>
        <p:txBody>
          <a:bodyPr wrap="none">
            <a:spAutoFit/>
          </a:bodyPr>
          <a:lstStyle/>
          <a:p>
            <a:r>
              <a:rPr lang="en-US">
                <a:solidFill>
                  <a:srgbClr val="000000"/>
                </a:solidFill>
              </a:rPr>
              <a:t>2.89</a:t>
            </a:r>
          </a:p>
        </p:txBody>
      </p:sp>
      <p:sp>
        <p:nvSpPr>
          <p:cNvPr id="487813" name="Text Box 389"/>
          <p:cNvSpPr txBox="1">
            <a:spLocks noChangeArrowheads="1"/>
          </p:cNvSpPr>
          <p:nvPr/>
        </p:nvSpPr>
        <p:spPr bwMode="auto">
          <a:xfrm>
            <a:off x="4703763" y="1592263"/>
            <a:ext cx="1076325" cy="519112"/>
          </a:xfrm>
          <a:prstGeom prst="rect">
            <a:avLst/>
          </a:prstGeom>
          <a:noFill/>
          <a:ln w="9525">
            <a:noFill/>
            <a:miter lim="800000"/>
            <a:headEnd/>
            <a:tailEnd/>
          </a:ln>
        </p:spPr>
        <p:txBody>
          <a:bodyPr wrap="none">
            <a:spAutoFit/>
          </a:bodyPr>
          <a:lstStyle/>
          <a:p>
            <a:r>
              <a:rPr lang="en-US">
                <a:solidFill>
                  <a:srgbClr val="000000"/>
                </a:solidFill>
              </a:rPr>
              <a:t>10.12</a:t>
            </a:r>
          </a:p>
        </p:txBody>
      </p:sp>
      <p:sp>
        <p:nvSpPr>
          <p:cNvPr id="487814" name="Text Box 390"/>
          <p:cNvSpPr txBox="1">
            <a:spLocks noChangeArrowheads="1"/>
          </p:cNvSpPr>
          <p:nvPr/>
        </p:nvSpPr>
        <p:spPr bwMode="auto">
          <a:xfrm rot="-5400000">
            <a:off x="795" y="3561556"/>
            <a:ext cx="874712" cy="396875"/>
          </a:xfrm>
          <a:prstGeom prst="rect">
            <a:avLst/>
          </a:prstGeom>
          <a:noFill/>
          <a:ln w="9525">
            <a:noFill/>
            <a:miter lim="800000"/>
            <a:headEnd/>
            <a:tailEnd/>
          </a:ln>
        </p:spPr>
        <p:txBody>
          <a:bodyPr wrap="none">
            <a:spAutoFit/>
          </a:bodyPr>
          <a:lstStyle/>
          <a:p>
            <a:pPr algn="l"/>
            <a:r>
              <a:rPr lang="en-US" sz="2000">
                <a:solidFill>
                  <a:srgbClr val="000000"/>
                </a:solidFill>
              </a:rPr>
              <a:t>“25 V”</a:t>
            </a:r>
          </a:p>
        </p:txBody>
      </p:sp>
      <p:sp>
        <p:nvSpPr>
          <p:cNvPr id="487815" name="Text Box 391"/>
          <p:cNvSpPr txBox="1">
            <a:spLocks noChangeArrowheads="1"/>
          </p:cNvSpPr>
          <p:nvPr/>
        </p:nvSpPr>
        <p:spPr bwMode="auto">
          <a:xfrm>
            <a:off x="1465263" y="5360988"/>
            <a:ext cx="733425" cy="396875"/>
          </a:xfrm>
          <a:prstGeom prst="rect">
            <a:avLst/>
          </a:prstGeom>
          <a:noFill/>
          <a:ln w="9525">
            <a:noFill/>
            <a:miter lim="800000"/>
            <a:headEnd/>
            <a:tailEnd/>
          </a:ln>
        </p:spPr>
        <p:txBody>
          <a:bodyPr wrap="none">
            <a:spAutoFit/>
          </a:bodyPr>
          <a:lstStyle/>
          <a:p>
            <a:pPr algn="l"/>
            <a:r>
              <a:rPr lang="en-US" sz="2000">
                <a:solidFill>
                  <a:srgbClr val="000000"/>
                </a:solidFill>
              </a:rPr>
              <a:t>“0 V”</a:t>
            </a:r>
          </a:p>
        </p:txBody>
      </p:sp>
      <p:sp>
        <p:nvSpPr>
          <p:cNvPr id="487816" name="Text Box 392"/>
          <p:cNvSpPr txBox="1">
            <a:spLocks noChangeArrowheads="1"/>
          </p:cNvSpPr>
          <p:nvPr/>
        </p:nvSpPr>
        <p:spPr bwMode="auto">
          <a:xfrm rot="-5400000">
            <a:off x="-170656" y="2069306"/>
            <a:ext cx="1227138" cy="396875"/>
          </a:xfrm>
          <a:prstGeom prst="rect">
            <a:avLst/>
          </a:prstGeom>
          <a:noFill/>
          <a:ln w="9525">
            <a:noFill/>
            <a:miter lim="800000"/>
            <a:headEnd/>
            <a:tailEnd/>
          </a:ln>
        </p:spPr>
        <p:txBody>
          <a:bodyPr wrap="none">
            <a:spAutoFit/>
          </a:bodyPr>
          <a:lstStyle/>
          <a:p>
            <a:pPr algn="l"/>
            <a:r>
              <a:rPr lang="en-US" sz="2000">
                <a:solidFill>
                  <a:srgbClr val="000000"/>
                </a:solidFill>
              </a:rPr>
              <a:t>“14.88 V”</a:t>
            </a:r>
          </a:p>
        </p:txBody>
      </p:sp>
      <p:sp>
        <p:nvSpPr>
          <p:cNvPr id="487817" name="Text Box 393"/>
          <p:cNvSpPr txBox="1">
            <a:spLocks noChangeArrowheads="1"/>
          </p:cNvSpPr>
          <p:nvPr/>
        </p:nvSpPr>
        <p:spPr bwMode="auto">
          <a:xfrm>
            <a:off x="2454275" y="1136650"/>
            <a:ext cx="1085850" cy="396875"/>
          </a:xfrm>
          <a:prstGeom prst="rect">
            <a:avLst/>
          </a:prstGeom>
          <a:noFill/>
          <a:ln w="9525">
            <a:noFill/>
            <a:miter lim="800000"/>
            <a:headEnd/>
            <a:tailEnd/>
          </a:ln>
        </p:spPr>
        <p:txBody>
          <a:bodyPr wrap="none">
            <a:spAutoFit/>
          </a:bodyPr>
          <a:lstStyle/>
          <a:p>
            <a:pPr algn="l"/>
            <a:r>
              <a:rPr lang="en-US" sz="2000">
                <a:solidFill>
                  <a:srgbClr val="000000"/>
                </a:solidFill>
              </a:rPr>
              <a:t>“8.68 V”</a:t>
            </a:r>
          </a:p>
        </p:txBody>
      </p:sp>
      <p:sp>
        <p:nvSpPr>
          <p:cNvPr id="487818" name="Text Box 394"/>
          <p:cNvSpPr txBox="1">
            <a:spLocks noChangeArrowheads="1"/>
          </p:cNvSpPr>
          <p:nvPr/>
        </p:nvSpPr>
        <p:spPr bwMode="auto">
          <a:xfrm>
            <a:off x="4816475" y="2112963"/>
            <a:ext cx="877888" cy="519112"/>
          </a:xfrm>
          <a:prstGeom prst="rect">
            <a:avLst/>
          </a:prstGeom>
          <a:noFill/>
          <a:ln w="9525">
            <a:noFill/>
            <a:miter lim="800000"/>
            <a:headEnd/>
            <a:tailEnd/>
          </a:ln>
        </p:spPr>
        <p:txBody>
          <a:bodyPr wrap="none">
            <a:spAutoFit/>
          </a:bodyPr>
          <a:lstStyle/>
          <a:p>
            <a:r>
              <a:rPr lang="en-US">
                <a:solidFill>
                  <a:srgbClr val="000000"/>
                </a:solidFill>
              </a:rPr>
              <a:t>6.20</a:t>
            </a:r>
          </a:p>
        </p:txBody>
      </p:sp>
      <p:sp>
        <p:nvSpPr>
          <p:cNvPr id="487819" name="Text Box 395"/>
          <p:cNvSpPr txBox="1">
            <a:spLocks noChangeArrowheads="1"/>
          </p:cNvSpPr>
          <p:nvPr/>
        </p:nvSpPr>
        <p:spPr bwMode="auto">
          <a:xfrm>
            <a:off x="6224588" y="2098675"/>
            <a:ext cx="877887" cy="519113"/>
          </a:xfrm>
          <a:prstGeom prst="rect">
            <a:avLst/>
          </a:prstGeom>
          <a:noFill/>
          <a:ln w="9525">
            <a:noFill/>
            <a:miter lim="800000"/>
            <a:headEnd/>
            <a:tailEnd/>
          </a:ln>
        </p:spPr>
        <p:txBody>
          <a:bodyPr wrap="none">
            <a:spAutoFit/>
          </a:bodyPr>
          <a:lstStyle/>
          <a:p>
            <a:r>
              <a:rPr lang="en-US">
                <a:solidFill>
                  <a:srgbClr val="000000"/>
                </a:solidFill>
              </a:rPr>
              <a:t>1.13</a:t>
            </a:r>
          </a:p>
        </p:txBody>
      </p:sp>
      <p:sp>
        <p:nvSpPr>
          <p:cNvPr id="487821" name="Text Box 397"/>
          <p:cNvSpPr txBox="1">
            <a:spLocks noChangeArrowheads="1"/>
          </p:cNvSpPr>
          <p:nvPr/>
        </p:nvSpPr>
        <p:spPr bwMode="auto">
          <a:xfrm>
            <a:off x="4818063" y="3144838"/>
            <a:ext cx="877887" cy="519112"/>
          </a:xfrm>
          <a:prstGeom prst="rect">
            <a:avLst/>
          </a:prstGeom>
          <a:noFill/>
          <a:ln w="9525">
            <a:noFill/>
            <a:miter lim="800000"/>
            <a:headEnd/>
            <a:tailEnd/>
          </a:ln>
        </p:spPr>
        <p:txBody>
          <a:bodyPr wrap="none">
            <a:spAutoFit/>
          </a:bodyPr>
          <a:lstStyle/>
          <a:p>
            <a:r>
              <a:rPr lang="en-US">
                <a:solidFill>
                  <a:srgbClr val="000000"/>
                </a:solidFill>
              </a:rPr>
              <a:t>8.68</a:t>
            </a:r>
          </a:p>
        </p:txBody>
      </p:sp>
      <p:sp>
        <p:nvSpPr>
          <p:cNvPr id="487822" name="Text Box 398"/>
          <p:cNvSpPr txBox="1">
            <a:spLocks noChangeArrowheads="1"/>
          </p:cNvSpPr>
          <p:nvPr/>
        </p:nvSpPr>
        <p:spPr bwMode="auto">
          <a:xfrm>
            <a:off x="6227763" y="3144838"/>
            <a:ext cx="877887" cy="519112"/>
          </a:xfrm>
          <a:prstGeom prst="rect">
            <a:avLst/>
          </a:prstGeom>
          <a:noFill/>
          <a:ln w="9525">
            <a:noFill/>
            <a:miter lim="800000"/>
            <a:headEnd/>
            <a:tailEnd/>
          </a:ln>
        </p:spPr>
        <p:txBody>
          <a:bodyPr wrap="none">
            <a:spAutoFit/>
          </a:bodyPr>
          <a:lstStyle/>
          <a:p>
            <a:r>
              <a:rPr lang="en-US">
                <a:solidFill>
                  <a:srgbClr val="000000"/>
                </a:solidFill>
              </a:rPr>
              <a:t>1.93</a:t>
            </a:r>
          </a:p>
        </p:txBody>
      </p:sp>
      <p:sp>
        <p:nvSpPr>
          <p:cNvPr id="487823" name="Text Box 399"/>
          <p:cNvSpPr txBox="1">
            <a:spLocks noChangeArrowheads="1"/>
          </p:cNvSpPr>
          <p:nvPr/>
        </p:nvSpPr>
        <p:spPr bwMode="auto">
          <a:xfrm>
            <a:off x="6215063" y="3667125"/>
            <a:ext cx="877887" cy="519113"/>
          </a:xfrm>
          <a:prstGeom prst="rect">
            <a:avLst/>
          </a:prstGeom>
          <a:noFill/>
          <a:ln w="9525">
            <a:noFill/>
            <a:miter lim="800000"/>
            <a:headEnd/>
            <a:tailEnd/>
          </a:ln>
        </p:spPr>
        <p:txBody>
          <a:bodyPr wrap="none">
            <a:spAutoFit/>
          </a:bodyPr>
          <a:lstStyle/>
          <a:p>
            <a:r>
              <a:rPr lang="en-US">
                <a:solidFill>
                  <a:srgbClr val="000000"/>
                </a:solidFill>
              </a:rPr>
              <a:t>0.96</a:t>
            </a:r>
          </a:p>
        </p:txBody>
      </p:sp>
      <p:sp>
        <p:nvSpPr>
          <p:cNvPr id="487824" name="Text Box 400"/>
          <p:cNvSpPr txBox="1">
            <a:spLocks noChangeArrowheads="1"/>
          </p:cNvSpPr>
          <p:nvPr/>
        </p:nvSpPr>
        <p:spPr bwMode="auto">
          <a:xfrm>
            <a:off x="6215063" y="4187825"/>
            <a:ext cx="877887" cy="519113"/>
          </a:xfrm>
          <a:prstGeom prst="rect">
            <a:avLst/>
          </a:prstGeom>
          <a:noFill/>
          <a:ln w="9525">
            <a:noFill/>
            <a:miter lim="800000"/>
            <a:headEnd/>
            <a:tailEnd/>
          </a:ln>
        </p:spPr>
        <p:txBody>
          <a:bodyPr wrap="none">
            <a:spAutoFit/>
          </a:bodyPr>
          <a:lstStyle/>
          <a:p>
            <a:r>
              <a:rPr lang="en-US">
                <a:solidFill>
                  <a:srgbClr val="000000"/>
                </a:solidFill>
              </a:rPr>
              <a:t>0.96</a:t>
            </a:r>
          </a:p>
        </p:txBody>
      </p:sp>
      <p:sp>
        <p:nvSpPr>
          <p:cNvPr id="487825" name="Text Box 401"/>
          <p:cNvSpPr txBox="1">
            <a:spLocks noChangeArrowheads="1"/>
          </p:cNvSpPr>
          <p:nvPr/>
        </p:nvSpPr>
        <p:spPr bwMode="auto">
          <a:xfrm>
            <a:off x="4837113" y="3667125"/>
            <a:ext cx="877887" cy="519113"/>
          </a:xfrm>
          <a:prstGeom prst="rect">
            <a:avLst/>
          </a:prstGeom>
          <a:noFill/>
          <a:ln w="9525">
            <a:noFill/>
            <a:miter lim="800000"/>
            <a:headEnd/>
            <a:tailEnd/>
          </a:ln>
        </p:spPr>
        <p:txBody>
          <a:bodyPr wrap="none">
            <a:spAutoFit/>
          </a:bodyPr>
          <a:lstStyle/>
          <a:p>
            <a:r>
              <a:rPr lang="en-US">
                <a:solidFill>
                  <a:srgbClr val="000000"/>
                </a:solidFill>
              </a:rPr>
              <a:t>2.40</a:t>
            </a:r>
          </a:p>
        </p:txBody>
      </p:sp>
      <p:sp>
        <p:nvSpPr>
          <p:cNvPr id="487826" name="Text Box 402"/>
          <p:cNvSpPr txBox="1">
            <a:spLocks noChangeArrowheads="1"/>
          </p:cNvSpPr>
          <p:nvPr/>
        </p:nvSpPr>
        <p:spPr bwMode="auto">
          <a:xfrm>
            <a:off x="4837113" y="4187825"/>
            <a:ext cx="877887" cy="519113"/>
          </a:xfrm>
          <a:prstGeom prst="rect">
            <a:avLst/>
          </a:prstGeom>
          <a:noFill/>
          <a:ln w="9525">
            <a:noFill/>
            <a:miter lim="800000"/>
            <a:headEnd/>
            <a:tailEnd/>
          </a:ln>
        </p:spPr>
        <p:txBody>
          <a:bodyPr wrap="none">
            <a:spAutoFit/>
          </a:bodyPr>
          <a:lstStyle/>
          <a:p>
            <a:r>
              <a:rPr lang="en-US">
                <a:solidFill>
                  <a:srgbClr val="000000"/>
                </a:solidFill>
              </a:rPr>
              <a:t>6.24</a:t>
            </a:r>
          </a:p>
        </p:txBody>
      </p:sp>
      <p:grpSp>
        <p:nvGrpSpPr>
          <p:cNvPr id="11" name="Group 406"/>
          <p:cNvGrpSpPr>
            <a:grpSpLocks/>
          </p:cNvGrpSpPr>
          <p:nvPr/>
        </p:nvGrpSpPr>
        <p:grpSpPr bwMode="auto">
          <a:xfrm>
            <a:off x="3025775" y="1982788"/>
            <a:ext cx="458788" cy="2103437"/>
            <a:chOff x="1906" y="1117"/>
            <a:chExt cx="289" cy="1325"/>
          </a:xfrm>
        </p:grpSpPr>
        <p:sp>
          <p:nvSpPr>
            <p:cNvPr id="36926" name="Text Box 403"/>
            <p:cNvSpPr txBox="1">
              <a:spLocks noChangeArrowheads="1"/>
            </p:cNvSpPr>
            <p:nvPr/>
          </p:nvSpPr>
          <p:spPr bwMode="auto">
            <a:xfrm rot="5400000">
              <a:off x="1728" y="1334"/>
              <a:ext cx="684" cy="250"/>
            </a:xfrm>
            <a:prstGeom prst="rect">
              <a:avLst/>
            </a:prstGeom>
            <a:noFill/>
            <a:ln w="9525">
              <a:noFill/>
              <a:miter lim="800000"/>
              <a:headEnd/>
              <a:tailEnd/>
            </a:ln>
          </p:spPr>
          <p:txBody>
            <a:bodyPr wrap="none">
              <a:spAutoFit/>
            </a:bodyPr>
            <a:lstStyle/>
            <a:p>
              <a:pPr algn="l"/>
              <a:r>
                <a:rPr lang="en-US" sz="2000">
                  <a:solidFill>
                    <a:srgbClr val="000000"/>
                  </a:solidFill>
                </a:rPr>
                <a:t>“6.28 V”</a:t>
              </a:r>
            </a:p>
          </p:txBody>
        </p:sp>
        <p:sp>
          <p:nvSpPr>
            <p:cNvPr id="36927" name="Line 404"/>
            <p:cNvSpPr>
              <a:spLocks noChangeShapeType="1"/>
            </p:cNvSpPr>
            <p:nvPr/>
          </p:nvSpPr>
          <p:spPr bwMode="auto">
            <a:xfrm>
              <a:off x="2098" y="1768"/>
              <a:ext cx="0" cy="672"/>
            </a:xfrm>
            <a:prstGeom prst="line">
              <a:avLst/>
            </a:prstGeom>
            <a:noFill/>
            <a:ln w="15875">
              <a:solidFill>
                <a:schemeClr val="tx1"/>
              </a:solidFill>
              <a:round/>
              <a:headEnd/>
              <a:tailEnd/>
            </a:ln>
          </p:spPr>
          <p:txBody>
            <a:bodyPr>
              <a:spAutoFit/>
            </a:bodyPr>
            <a:lstStyle/>
            <a:p>
              <a:endParaRPr lang="en-US">
                <a:solidFill>
                  <a:srgbClr val="000000"/>
                </a:solidFill>
              </a:endParaRPr>
            </a:p>
          </p:txBody>
        </p:sp>
        <p:sp>
          <p:nvSpPr>
            <p:cNvPr id="36928" name="Line 405"/>
            <p:cNvSpPr>
              <a:spLocks noChangeShapeType="1"/>
            </p:cNvSpPr>
            <p:nvPr/>
          </p:nvSpPr>
          <p:spPr bwMode="auto">
            <a:xfrm flipH="1">
              <a:off x="1906" y="2442"/>
              <a:ext cx="192" cy="0"/>
            </a:xfrm>
            <a:prstGeom prst="line">
              <a:avLst/>
            </a:prstGeom>
            <a:noFill/>
            <a:ln w="15875">
              <a:solidFill>
                <a:schemeClr val="tx1"/>
              </a:solidFill>
              <a:round/>
              <a:headEnd/>
              <a:tailEnd/>
            </a:ln>
          </p:spPr>
          <p:txBody>
            <a:bodyPr wrap="none">
              <a:spAutoFit/>
            </a:bodyPr>
            <a:lstStyle/>
            <a:p>
              <a:endParaRPr lang="en-US">
                <a:solidFill>
                  <a:srgbClr val="000000"/>
                </a:solidFill>
              </a:endParaRPr>
            </a:p>
          </p:txBody>
        </p:sp>
      </p:grpSp>
      <p:pic>
        <p:nvPicPr>
          <p:cNvPr id="487831" name="Picture 407" descr="j0428065[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29990" y="4964775"/>
            <a:ext cx="2578100" cy="1571625"/>
          </a:xfrm>
          <a:prstGeom prst="rect">
            <a:avLst/>
          </a:prstGeom>
          <a:noFill/>
          <a:ln w="9525">
            <a:noFill/>
            <a:miter lim="800000"/>
            <a:headEnd/>
            <a:tailEnd/>
          </a:ln>
        </p:spPr>
      </p:pic>
    </p:spTree>
    <p:extLst>
      <p:ext uri="{BB962C8B-B14F-4D97-AF65-F5344CB8AC3E}">
        <p14:creationId xmlns:p14="http://schemas.microsoft.com/office/powerpoint/2010/main" val="946359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87811"/>
                                        </p:tgtEl>
                                        <p:attrNameLst>
                                          <p:attrName>style.visibility</p:attrName>
                                        </p:attrNameLst>
                                      </p:cBhvr>
                                      <p:to>
                                        <p:strVal val="visible"/>
                                      </p:to>
                                    </p:set>
                                    <p:set>
                                      <p:cBhvr>
                                        <p:cTn id="7" dur="455" fill="hold">
                                          <p:stCondLst>
                                            <p:cond delay="0"/>
                                          </p:stCondLst>
                                        </p:cTn>
                                        <p:tgtEl>
                                          <p:spTgt spid="487811"/>
                                        </p:tgtEl>
                                        <p:attrNameLst>
                                          <p:attrName>style.rotation</p:attrName>
                                        </p:attrNameLst>
                                      </p:cBhvr>
                                      <p:to>
                                        <p:strVal val="-45.0"/>
                                      </p:to>
                                    </p:set>
                                    <p:anim calcmode="lin" valueType="num">
                                      <p:cBhvr>
                                        <p:cTn id="8" dur="455" fill="hold">
                                          <p:stCondLst>
                                            <p:cond delay="455"/>
                                          </p:stCondLst>
                                        </p:cTn>
                                        <p:tgtEl>
                                          <p:spTgt spid="48781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8781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8781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87811"/>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87795"/>
                                        </p:tgtEl>
                                        <p:attrNameLst>
                                          <p:attrName>style.visibility</p:attrName>
                                        </p:attrNameLst>
                                      </p:cBhvr>
                                      <p:to>
                                        <p:strVal val="visible"/>
                                      </p:to>
                                    </p:set>
                                    <p:animEffect transition="in" filter="fade">
                                      <p:cBhvr>
                                        <p:cTn id="16" dur="2000"/>
                                        <p:tgtEl>
                                          <p:spTgt spid="487795"/>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7800"/>
                                        </p:tgtEl>
                                        <p:attrNameLst>
                                          <p:attrName>style.visibility</p:attrName>
                                        </p:attrNameLst>
                                      </p:cBhvr>
                                      <p:to>
                                        <p:strVal val="visible"/>
                                      </p:to>
                                    </p:set>
                                    <p:animEffect transition="in" filter="fade">
                                      <p:cBhvr>
                                        <p:cTn id="28" dur="2000"/>
                                        <p:tgtEl>
                                          <p:spTgt spid="48780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87805"/>
                                        </p:tgtEl>
                                        <p:attrNameLst>
                                          <p:attrName>style.visibility</p:attrName>
                                        </p:attrNameLst>
                                      </p:cBhvr>
                                      <p:to>
                                        <p:strVal val="visible"/>
                                      </p:to>
                                    </p:set>
                                    <p:animEffect transition="in" filter="dissolve">
                                      <p:cBhvr>
                                        <p:cTn id="40" dur="500"/>
                                        <p:tgtEl>
                                          <p:spTgt spid="487805"/>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87809"/>
                                        </p:tgtEl>
                                        <p:attrNameLst>
                                          <p:attrName>style.visibility</p:attrName>
                                        </p:attrNameLst>
                                      </p:cBhvr>
                                      <p:to>
                                        <p:strVal val="visible"/>
                                      </p:to>
                                    </p:set>
                                    <p:animEffect transition="in" filter="fade">
                                      <p:cBhvr>
                                        <p:cTn id="45" dur="1000"/>
                                        <p:tgtEl>
                                          <p:spTgt spid="487809"/>
                                        </p:tgtEl>
                                      </p:cBhvr>
                                    </p:animEffect>
                                    <p:anim calcmode="lin" valueType="num">
                                      <p:cBhvr>
                                        <p:cTn id="46" dur="1000" fill="hold"/>
                                        <p:tgtEl>
                                          <p:spTgt spid="487809"/>
                                        </p:tgtEl>
                                        <p:attrNameLst>
                                          <p:attrName>ppt_x</p:attrName>
                                        </p:attrNameLst>
                                      </p:cBhvr>
                                      <p:tavLst>
                                        <p:tav tm="0">
                                          <p:val>
                                            <p:strVal val="#ppt_x"/>
                                          </p:val>
                                        </p:tav>
                                        <p:tav tm="100000">
                                          <p:val>
                                            <p:strVal val="#ppt_x"/>
                                          </p:val>
                                        </p:tav>
                                      </p:tavLst>
                                    </p:anim>
                                    <p:anim calcmode="lin" valueType="num">
                                      <p:cBhvr>
                                        <p:cTn id="47" dur="1000" fill="hold"/>
                                        <p:tgtEl>
                                          <p:spTgt spid="48780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487426"/>
                                        </p:tgtEl>
                                        <p:attrNameLst>
                                          <p:attrName>style.visibility</p:attrName>
                                        </p:attrNameLst>
                                      </p:cBhvr>
                                      <p:to>
                                        <p:strVal val="visible"/>
                                      </p:to>
                                    </p:set>
                                    <p:set>
                                      <p:cBhvr>
                                        <p:cTn id="52" dur="455" fill="hold">
                                          <p:stCondLst>
                                            <p:cond delay="0"/>
                                          </p:stCondLst>
                                        </p:cTn>
                                        <p:tgtEl>
                                          <p:spTgt spid="487426"/>
                                        </p:tgtEl>
                                        <p:attrNameLst>
                                          <p:attrName>style.rotation</p:attrName>
                                        </p:attrNameLst>
                                      </p:cBhvr>
                                      <p:to>
                                        <p:strVal val="-45.0"/>
                                      </p:to>
                                    </p:set>
                                    <p:anim calcmode="lin" valueType="num">
                                      <p:cBhvr>
                                        <p:cTn id="53" dur="455" fill="hold">
                                          <p:stCondLst>
                                            <p:cond delay="455"/>
                                          </p:stCondLst>
                                        </p:cTn>
                                        <p:tgtEl>
                                          <p:spTgt spid="487426"/>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487426"/>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487426"/>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487426"/>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487810"/>
                                        </p:tgtEl>
                                        <p:attrNameLst>
                                          <p:attrName>style.visibility</p:attrName>
                                        </p:attrNameLst>
                                      </p:cBhvr>
                                      <p:to>
                                        <p:strVal val="visible"/>
                                      </p:to>
                                    </p:set>
                                    <p:set>
                                      <p:cBhvr>
                                        <p:cTn id="61" dur="455" fill="hold">
                                          <p:stCondLst>
                                            <p:cond delay="0"/>
                                          </p:stCondLst>
                                        </p:cTn>
                                        <p:tgtEl>
                                          <p:spTgt spid="487810"/>
                                        </p:tgtEl>
                                        <p:attrNameLst>
                                          <p:attrName>style.rotation</p:attrName>
                                        </p:attrNameLst>
                                      </p:cBhvr>
                                      <p:to>
                                        <p:strVal val="-45.0"/>
                                      </p:to>
                                    </p:set>
                                    <p:anim calcmode="lin" valueType="num">
                                      <p:cBhvr>
                                        <p:cTn id="62" dur="455" fill="hold">
                                          <p:stCondLst>
                                            <p:cond delay="455"/>
                                          </p:stCondLst>
                                        </p:cTn>
                                        <p:tgtEl>
                                          <p:spTgt spid="487810"/>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487810"/>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487810"/>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487810"/>
                                        </p:tgtEl>
                                        <p:attrNameLst>
                                          <p:attrName>ppt_y</p:attrName>
                                        </p:attrNameLst>
                                      </p:cBhvr>
                                      <p:tavLst>
                                        <p:tav tm="0">
                                          <p:val>
                                            <p:strVal val="#ppt_y-(0.354*#ppt_w-0.172*#ppt_h)"/>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8" presetClass="entr" presetSubtype="0" accel="50000" fill="hold" grpId="0" nodeType="clickEffect">
                                  <p:stCondLst>
                                    <p:cond delay="0"/>
                                  </p:stCondLst>
                                  <p:iterate type="lt">
                                    <p:tmPct val="50000"/>
                                  </p:iterate>
                                  <p:childTnLst>
                                    <p:set>
                                      <p:cBhvr>
                                        <p:cTn id="69" dur="1" fill="hold">
                                          <p:stCondLst>
                                            <p:cond delay="0"/>
                                          </p:stCondLst>
                                        </p:cTn>
                                        <p:tgtEl>
                                          <p:spTgt spid="487812"/>
                                        </p:tgtEl>
                                        <p:attrNameLst>
                                          <p:attrName>style.visibility</p:attrName>
                                        </p:attrNameLst>
                                      </p:cBhvr>
                                      <p:to>
                                        <p:strVal val="visible"/>
                                      </p:to>
                                    </p:set>
                                    <p:set>
                                      <p:cBhvr>
                                        <p:cTn id="70" dur="455" fill="hold">
                                          <p:stCondLst>
                                            <p:cond delay="0"/>
                                          </p:stCondLst>
                                        </p:cTn>
                                        <p:tgtEl>
                                          <p:spTgt spid="487812"/>
                                        </p:tgtEl>
                                        <p:attrNameLst>
                                          <p:attrName>style.rotation</p:attrName>
                                        </p:attrNameLst>
                                      </p:cBhvr>
                                      <p:to>
                                        <p:strVal val="-45.0"/>
                                      </p:to>
                                    </p:set>
                                    <p:anim calcmode="lin" valueType="num">
                                      <p:cBhvr>
                                        <p:cTn id="71" dur="455" fill="hold">
                                          <p:stCondLst>
                                            <p:cond delay="455"/>
                                          </p:stCondLst>
                                        </p:cTn>
                                        <p:tgtEl>
                                          <p:spTgt spid="48781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48781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48781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487812"/>
                                        </p:tgtEl>
                                        <p:attrNameLst>
                                          <p:attrName>ppt_y</p:attrName>
                                        </p:attrNameLst>
                                      </p:cBhvr>
                                      <p:tavLst>
                                        <p:tav tm="0">
                                          <p:val>
                                            <p:strVal val="#ppt_y-(0.354*#ppt_w-0.172*#ppt_h)"/>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8" presetClass="entr" presetSubtype="0" accel="50000" fill="hold" grpId="0" nodeType="clickEffect">
                                  <p:stCondLst>
                                    <p:cond delay="0"/>
                                  </p:stCondLst>
                                  <p:iterate type="lt">
                                    <p:tmPct val="50000"/>
                                  </p:iterate>
                                  <p:childTnLst>
                                    <p:set>
                                      <p:cBhvr>
                                        <p:cTn id="78" dur="1" fill="hold">
                                          <p:stCondLst>
                                            <p:cond delay="0"/>
                                          </p:stCondLst>
                                        </p:cTn>
                                        <p:tgtEl>
                                          <p:spTgt spid="487813"/>
                                        </p:tgtEl>
                                        <p:attrNameLst>
                                          <p:attrName>style.visibility</p:attrName>
                                        </p:attrNameLst>
                                      </p:cBhvr>
                                      <p:to>
                                        <p:strVal val="visible"/>
                                      </p:to>
                                    </p:set>
                                    <p:set>
                                      <p:cBhvr>
                                        <p:cTn id="79" dur="455" fill="hold">
                                          <p:stCondLst>
                                            <p:cond delay="0"/>
                                          </p:stCondLst>
                                        </p:cTn>
                                        <p:tgtEl>
                                          <p:spTgt spid="487813"/>
                                        </p:tgtEl>
                                        <p:attrNameLst>
                                          <p:attrName>style.rotation</p:attrName>
                                        </p:attrNameLst>
                                      </p:cBhvr>
                                      <p:to>
                                        <p:strVal val="-45.0"/>
                                      </p:to>
                                    </p:set>
                                    <p:anim calcmode="lin" valueType="num">
                                      <p:cBhvr>
                                        <p:cTn id="80" dur="455" fill="hold">
                                          <p:stCondLst>
                                            <p:cond delay="455"/>
                                          </p:stCondLst>
                                        </p:cTn>
                                        <p:tgtEl>
                                          <p:spTgt spid="487813"/>
                                        </p:tgtEl>
                                        <p:attrNameLst>
                                          <p:attrName>style.rotation</p:attrName>
                                        </p:attrNameLst>
                                      </p:cBhvr>
                                      <p:tavLst>
                                        <p:tav tm="0">
                                          <p:val>
                                            <p:fltVal val="-45"/>
                                          </p:val>
                                        </p:tav>
                                        <p:tav tm="69900">
                                          <p:val>
                                            <p:fltVal val="45"/>
                                          </p:val>
                                        </p:tav>
                                        <p:tav tm="100000">
                                          <p:val>
                                            <p:fltVal val="0"/>
                                          </p:val>
                                        </p:tav>
                                      </p:tavLst>
                                    </p:anim>
                                    <p:anim calcmode="lin" valueType="num">
                                      <p:cBhvr>
                                        <p:cTn id="81" dur="455" fill="hold">
                                          <p:stCondLst>
                                            <p:cond delay="0"/>
                                          </p:stCondLst>
                                        </p:cTn>
                                        <p:tgtEl>
                                          <p:spTgt spid="487813"/>
                                        </p:tgtEl>
                                        <p:attrNameLst>
                                          <p:attrName>ppt_y</p:attrName>
                                        </p:attrNameLst>
                                      </p:cBhvr>
                                      <p:tavLst>
                                        <p:tav tm="0">
                                          <p:val>
                                            <p:strVal val="#ppt_y-1"/>
                                          </p:val>
                                        </p:tav>
                                        <p:tav tm="100000">
                                          <p:val>
                                            <p:strVal val="#ppt_y-(0.354*#ppt_w-0.172*#ppt_h)"/>
                                          </p:val>
                                        </p:tav>
                                      </p:tavLst>
                                    </p:anim>
                                    <p:anim calcmode="lin" valueType="num">
                                      <p:cBhvr>
                                        <p:cTn id="82" dur="156" decel="50000" autoRev="1" fill="hold">
                                          <p:stCondLst>
                                            <p:cond delay="455"/>
                                          </p:stCondLst>
                                        </p:cTn>
                                        <p:tgtEl>
                                          <p:spTgt spid="487813"/>
                                        </p:tgtEl>
                                        <p:attrNameLst>
                                          <p:attrName>ppt_y</p:attrName>
                                        </p:attrNameLst>
                                      </p:cBhvr>
                                      <p:tavLst>
                                        <p:tav tm="0">
                                          <p:val>
                                            <p:strVal val="#ppt_y-(0.354*#ppt_w-0.172*#ppt_h)"/>
                                          </p:val>
                                        </p:tav>
                                        <p:tav tm="100000">
                                          <p:val>
                                            <p:strVal val="#ppt_y-(0.354*#ppt_w-0.172*#ppt_h)-#ppt_h/2"/>
                                          </p:val>
                                        </p:tav>
                                      </p:tavLst>
                                    </p:anim>
                                    <p:anim calcmode="lin" valueType="num">
                                      <p:cBhvr>
                                        <p:cTn id="83" dur="136" fill="hold">
                                          <p:stCondLst>
                                            <p:cond delay="864"/>
                                          </p:stCondLst>
                                        </p:cTn>
                                        <p:tgtEl>
                                          <p:spTgt spid="487813"/>
                                        </p:tgtEl>
                                        <p:attrNameLst>
                                          <p:attrName>ppt_y</p:attrName>
                                        </p:attrNameLst>
                                      </p:cBhvr>
                                      <p:tavLst>
                                        <p:tav tm="0">
                                          <p:val>
                                            <p:strVal val="#ppt_y-(0.354*#ppt_w-0.172*#ppt_h)"/>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487814"/>
                                        </p:tgtEl>
                                        <p:attrNameLst>
                                          <p:attrName>style.visibility</p:attrName>
                                        </p:attrNameLst>
                                      </p:cBhvr>
                                      <p:to>
                                        <p:strVal val="visible"/>
                                      </p:to>
                                    </p:set>
                                    <p:animEffect transition="in" filter="wipe(down)">
                                      <p:cBhvr>
                                        <p:cTn id="88" dur="580">
                                          <p:stCondLst>
                                            <p:cond delay="0"/>
                                          </p:stCondLst>
                                        </p:cTn>
                                        <p:tgtEl>
                                          <p:spTgt spid="487814"/>
                                        </p:tgtEl>
                                      </p:cBhvr>
                                    </p:animEffect>
                                    <p:anim calcmode="lin" valueType="num">
                                      <p:cBhvr>
                                        <p:cTn id="89" dur="1822" tmFilter="0,0; 0.14,0.36; 0.43,0.73; 0.71,0.91; 1.0,1.0">
                                          <p:stCondLst>
                                            <p:cond delay="0"/>
                                          </p:stCondLst>
                                        </p:cTn>
                                        <p:tgtEl>
                                          <p:spTgt spid="48781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48781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48781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48781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487814"/>
                                        </p:tgtEl>
                                        <p:attrNameLst>
                                          <p:attrName>ppt_y</p:attrName>
                                        </p:attrNameLst>
                                      </p:cBhvr>
                                      <p:tavLst>
                                        <p:tav tm="0" fmla="#ppt_y-sin(pi*$)/81">
                                          <p:val>
                                            <p:fltVal val="0"/>
                                          </p:val>
                                        </p:tav>
                                        <p:tav tm="100000">
                                          <p:val>
                                            <p:fltVal val="1"/>
                                          </p:val>
                                        </p:tav>
                                      </p:tavLst>
                                    </p:anim>
                                    <p:animScale>
                                      <p:cBhvr>
                                        <p:cTn id="94" dur="26">
                                          <p:stCondLst>
                                            <p:cond delay="650"/>
                                          </p:stCondLst>
                                        </p:cTn>
                                        <p:tgtEl>
                                          <p:spTgt spid="487814"/>
                                        </p:tgtEl>
                                      </p:cBhvr>
                                      <p:to x="100000" y="60000"/>
                                    </p:animScale>
                                    <p:animScale>
                                      <p:cBhvr>
                                        <p:cTn id="95" dur="166" decel="50000">
                                          <p:stCondLst>
                                            <p:cond delay="676"/>
                                          </p:stCondLst>
                                        </p:cTn>
                                        <p:tgtEl>
                                          <p:spTgt spid="487814"/>
                                        </p:tgtEl>
                                      </p:cBhvr>
                                      <p:to x="100000" y="100000"/>
                                    </p:animScale>
                                    <p:animScale>
                                      <p:cBhvr>
                                        <p:cTn id="96" dur="26">
                                          <p:stCondLst>
                                            <p:cond delay="1312"/>
                                          </p:stCondLst>
                                        </p:cTn>
                                        <p:tgtEl>
                                          <p:spTgt spid="487814"/>
                                        </p:tgtEl>
                                      </p:cBhvr>
                                      <p:to x="100000" y="80000"/>
                                    </p:animScale>
                                    <p:animScale>
                                      <p:cBhvr>
                                        <p:cTn id="97" dur="166" decel="50000">
                                          <p:stCondLst>
                                            <p:cond delay="1338"/>
                                          </p:stCondLst>
                                        </p:cTn>
                                        <p:tgtEl>
                                          <p:spTgt spid="487814"/>
                                        </p:tgtEl>
                                      </p:cBhvr>
                                      <p:to x="100000" y="100000"/>
                                    </p:animScale>
                                    <p:animScale>
                                      <p:cBhvr>
                                        <p:cTn id="98" dur="26">
                                          <p:stCondLst>
                                            <p:cond delay="1642"/>
                                          </p:stCondLst>
                                        </p:cTn>
                                        <p:tgtEl>
                                          <p:spTgt spid="487814"/>
                                        </p:tgtEl>
                                      </p:cBhvr>
                                      <p:to x="100000" y="90000"/>
                                    </p:animScale>
                                    <p:animScale>
                                      <p:cBhvr>
                                        <p:cTn id="99" dur="166" decel="50000">
                                          <p:stCondLst>
                                            <p:cond delay="1668"/>
                                          </p:stCondLst>
                                        </p:cTn>
                                        <p:tgtEl>
                                          <p:spTgt spid="487814"/>
                                        </p:tgtEl>
                                      </p:cBhvr>
                                      <p:to x="100000" y="100000"/>
                                    </p:animScale>
                                    <p:animScale>
                                      <p:cBhvr>
                                        <p:cTn id="100" dur="26">
                                          <p:stCondLst>
                                            <p:cond delay="1808"/>
                                          </p:stCondLst>
                                        </p:cTn>
                                        <p:tgtEl>
                                          <p:spTgt spid="487814"/>
                                        </p:tgtEl>
                                      </p:cBhvr>
                                      <p:to x="100000" y="95000"/>
                                    </p:animScale>
                                    <p:animScale>
                                      <p:cBhvr>
                                        <p:cTn id="101" dur="166" decel="50000">
                                          <p:stCondLst>
                                            <p:cond delay="1834"/>
                                          </p:stCondLst>
                                        </p:cTn>
                                        <p:tgtEl>
                                          <p:spTgt spid="487814"/>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487815"/>
                                        </p:tgtEl>
                                        <p:attrNameLst>
                                          <p:attrName>style.visibility</p:attrName>
                                        </p:attrNameLst>
                                      </p:cBhvr>
                                      <p:to>
                                        <p:strVal val="visible"/>
                                      </p:to>
                                    </p:set>
                                    <p:animEffect transition="in" filter="wipe(down)">
                                      <p:cBhvr>
                                        <p:cTn id="106" dur="580">
                                          <p:stCondLst>
                                            <p:cond delay="0"/>
                                          </p:stCondLst>
                                        </p:cTn>
                                        <p:tgtEl>
                                          <p:spTgt spid="487815"/>
                                        </p:tgtEl>
                                      </p:cBhvr>
                                    </p:animEffect>
                                    <p:anim calcmode="lin" valueType="num">
                                      <p:cBhvr>
                                        <p:cTn id="107" dur="1822" tmFilter="0,0; 0.14,0.36; 0.43,0.73; 0.71,0.91; 1.0,1.0">
                                          <p:stCondLst>
                                            <p:cond delay="0"/>
                                          </p:stCondLst>
                                        </p:cTn>
                                        <p:tgtEl>
                                          <p:spTgt spid="487815"/>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487815"/>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487815"/>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487815"/>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487815"/>
                                        </p:tgtEl>
                                        <p:attrNameLst>
                                          <p:attrName>ppt_y</p:attrName>
                                        </p:attrNameLst>
                                      </p:cBhvr>
                                      <p:tavLst>
                                        <p:tav tm="0" fmla="#ppt_y-sin(pi*$)/81">
                                          <p:val>
                                            <p:fltVal val="0"/>
                                          </p:val>
                                        </p:tav>
                                        <p:tav tm="100000">
                                          <p:val>
                                            <p:fltVal val="1"/>
                                          </p:val>
                                        </p:tav>
                                      </p:tavLst>
                                    </p:anim>
                                    <p:animScale>
                                      <p:cBhvr>
                                        <p:cTn id="112" dur="26">
                                          <p:stCondLst>
                                            <p:cond delay="650"/>
                                          </p:stCondLst>
                                        </p:cTn>
                                        <p:tgtEl>
                                          <p:spTgt spid="487815"/>
                                        </p:tgtEl>
                                      </p:cBhvr>
                                      <p:to x="100000" y="60000"/>
                                    </p:animScale>
                                    <p:animScale>
                                      <p:cBhvr>
                                        <p:cTn id="113" dur="166" decel="50000">
                                          <p:stCondLst>
                                            <p:cond delay="676"/>
                                          </p:stCondLst>
                                        </p:cTn>
                                        <p:tgtEl>
                                          <p:spTgt spid="487815"/>
                                        </p:tgtEl>
                                      </p:cBhvr>
                                      <p:to x="100000" y="100000"/>
                                    </p:animScale>
                                    <p:animScale>
                                      <p:cBhvr>
                                        <p:cTn id="114" dur="26">
                                          <p:stCondLst>
                                            <p:cond delay="1312"/>
                                          </p:stCondLst>
                                        </p:cTn>
                                        <p:tgtEl>
                                          <p:spTgt spid="487815"/>
                                        </p:tgtEl>
                                      </p:cBhvr>
                                      <p:to x="100000" y="80000"/>
                                    </p:animScale>
                                    <p:animScale>
                                      <p:cBhvr>
                                        <p:cTn id="115" dur="166" decel="50000">
                                          <p:stCondLst>
                                            <p:cond delay="1338"/>
                                          </p:stCondLst>
                                        </p:cTn>
                                        <p:tgtEl>
                                          <p:spTgt spid="487815"/>
                                        </p:tgtEl>
                                      </p:cBhvr>
                                      <p:to x="100000" y="100000"/>
                                    </p:animScale>
                                    <p:animScale>
                                      <p:cBhvr>
                                        <p:cTn id="116" dur="26">
                                          <p:stCondLst>
                                            <p:cond delay="1642"/>
                                          </p:stCondLst>
                                        </p:cTn>
                                        <p:tgtEl>
                                          <p:spTgt spid="487815"/>
                                        </p:tgtEl>
                                      </p:cBhvr>
                                      <p:to x="100000" y="90000"/>
                                    </p:animScale>
                                    <p:animScale>
                                      <p:cBhvr>
                                        <p:cTn id="117" dur="166" decel="50000">
                                          <p:stCondLst>
                                            <p:cond delay="1668"/>
                                          </p:stCondLst>
                                        </p:cTn>
                                        <p:tgtEl>
                                          <p:spTgt spid="487815"/>
                                        </p:tgtEl>
                                      </p:cBhvr>
                                      <p:to x="100000" y="100000"/>
                                    </p:animScale>
                                    <p:animScale>
                                      <p:cBhvr>
                                        <p:cTn id="118" dur="26">
                                          <p:stCondLst>
                                            <p:cond delay="1808"/>
                                          </p:stCondLst>
                                        </p:cTn>
                                        <p:tgtEl>
                                          <p:spTgt spid="487815"/>
                                        </p:tgtEl>
                                      </p:cBhvr>
                                      <p:to x="100000" y="95000"/>
                                    </p:animScale>
                                    <p:animScale>
                                      <p:cBhvr>
                                        <p:cTn id="119" dur="166" decel="50000">
                                          <p:stCondLst>
                                            <p:cond delay="1834"/>
                                          </p:stCondLst>
                                        </p:cTn>
                                        <p:tgtEl>
                                          <p:spTgt spid="487815"/>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487816"/>
                                        </p:tgtEl>
                                        <p:attrNameLst>
                                          <p:attrName>style.visibility</p:attrName>
                                        </p:attrNameLst>
                                      </p:cBhvr>
                                      <p:to>
                                        <p:strVal val="visible"/>
                                      </p:to>
                                    </p:set>
                                    <p:animEffect transition="in" filter="wipe(down)">
                                      <p:cBhvr>
                                        <p:cTn id="124" dur="580">
                                          <p:stCondLst>
                                            <p:cond delay="0"/>
                                          </p:stCondLst>
                                        </p:cTn>
                                        <p:tgtEl>
                                          <p:spTgt spid="487816"/>
                                        </p:tgtEl>
                                      </p:cBhvr>
                                    </p:animEffect>
                                    <p:anim calcmode="lin" valueType="num">
                                      <p:cBhvr>
                                        <p:cTn id="125" dur="1822" tmFilter="0,0; 0.14,0.36; 0.43,0.73; 0.71,0.91; 1.0,1.0">
                                          <p:stCondLst>
                                            <p:cond delay="0"/>
                                          </p:stCondLst>
                                        </p:cTn>
                                        <p:tgtEl>
                                          <p:spTgt spid="487816"/>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487816"/>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487816"/>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487816"/>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487816"/>
                                        </p:tgtEl>
                                        <p:attrNameLst>
                                          <p:attrName>ppt_y</p:attrName>
                                        </p:attrNameLst>
                                      </p:cBhvr>
                                      <p:tavLst>
                                        <p:tav tm="0" fmla="#ppt_y-sin(pi*$)/81">
                                          <p:val>
                                            <p:fltVal val="0"/>
                                          </p:val>
                                        </p:tav>
                                        <p:tav tm="100000">
                                          <p:val>
                                            <p:fltVal val="1"/>
                                          </p:val>
                                        </p:tav>
                                      </p:tavLst>
                                    </p:anim>
                                    <p:animScale>
                                      <p:cBhvr>
                                        <p:cTn id="130" dur="26">
                                          <p:stCondLst>
                                            <p:cond delay="650"/>
                                          </p:stCondLst>
                                        </p:cTn>
                                        <p:tgtEl>
                                          <p:spTgt spid="487816"/>
                                        </p:tgtEl>
                                      </p:cBhvr>
                                      <p:to x="100000" y="60000"/>
                                    </p:animScale>
                                    <p:animScale>
                                      <p:cBhvr>
                                        <p:cTn id="131" dur="166" decel="50000">
                                          <p:stCondLst>
                                            <p:cond delay="676"/>
                                          </p:stCondLst>
                                        </p:cTn>
                                        <p:tgtEl>
                                          <p:spTgt spid="487816"/>
                                        </p:tgtEl>
                                      </p:cBhvr>
                                      <p:to x="100000" y="100000"/>
                                    </p:animScale>
                                    <p:animScale>
                                      <p:cBhvr>
                                        <p:cTn id="132" dur="26">
                                          <p:stCondLst>
                                            <p:cond delay="1312"/>
                                          </p:stCondLst>
                                        </p:cTn>
                                        <p:tgtEl>
                                          <p:spTgt spid="487816"/>
                                        </p:tgtEl>
                                      </p:cBhvr>
                                      <p:to x="100000" y="80000"/>
                                    </p:animScale>
                                    <p:animScale>
                                      <p:cBhvr>
                                        <p:cTn id="133" dur="166" decel="50000">
                                          <p:stCondLst>
                                            <p:cond delay="1338"/>
                                          </p:stCondLst>
                                        </p:cTn>
                                        <p:tgtEl>
                                          <p:spTgt spid="487816"/>
                                        </p:tgtEl>
                                      </p:cBhvr>
                                      <p:to x="100000" y="100000"/>
                                    </p:animScale>
                                    <p:animScale>
                                      <p:cBhvr>
                                        <p:cTn id="134" dur="26">
                                          <p:stCondLst>
                                            <p:cond delay="1642"/>
                                          </p:stCondLst>
                                        </p:cTn>
                                        <p:tgtEl>
                                          <p:spTgt spid="487816"/>
                                        </p:tgtEl>
                                      </p:cBhvr>
                                      <p:to x="100000" y="90000"/>
                                    </p:animScale>
                                    <p:animScale>
                                      <p:cBhvr>
                                        <p:cTn id="135" dur="166" decel="50000">
                                          <p:stCondLst>
                                            <p:cond delay="1668"/>
                                          </p:stCondLst>
                                        </p:cTn>
                                        <p:tgtEl>
                                          <p:spTgt spid="487816"/>
                                        </p:tgtEl>
                                      </p:cBhvr>
                                      <p:to x="100000" y="100000"/>
                                    </p:animScale>
                                    <p:animScale>
                                      <p:cBhvr>
                                        <p:cTn id="136" dur="26">
                                          <p:stCondLst>
                                            <p:cond delay="1808"/>
                                          </p:stCondLst>
                                        </p:cTn>
                                        <p:tgtEl>
                                          <p:spTgt spid="487816"/>
                                        </p:tgtEl>
                                      </p:cBhvr>
                                      <p:to x="100000" y="95000"/>
                                    </p:animScale>
                                    <p:animScale>
                                      <p:cBhvr>
                                        <p:cTn id="137" dur="166" decel="50000">
                                          <p:stCondLst>
                                            <p:cond delay="1834"/>
                                          </p:stCondLst>
                                        </p:cTn>
                                        <p:tgtEl>
                                          <p:spTgt spid="487816"/>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grpId="0" nodeType="clickEffect">
                                  <p:stCondLst>
                                    <p:cond delay="0"/>
                                  </p:stCondLst>
                                  <p:childTnLst>
                                    <p:set>
                                      <p:cBhvr>
                                        <p:cTn id="141" dur="1" fill="hold">
                                          <p:stCondLst>
                                            <p:cond delay="0"/>
                                          </p:stCondLst>
                                        </p:cTn>
                                        <p:tgtEl>
                                          <p:spTgt spid="487817"/>
                                        </p:tgtEl>
                                        <p:attrNameLst>
                                          <p:attrName>style.visibility</p:attrName>
                                        </p:attrNameLst>
                                      </p:cBhvr>
                                      <p:to>
                                        <p:strVal val="visible"/>
                                      </p:to>
                                    </p:set>
                                    <p:animEffect transition="in" filter="wipe(down)">
                                      <p:cBhvr>
                                        <p:cTn id="142" dur="580">
                                          <p:stCondLst>
                                            <p:cond delay="0"/>
                                          </p:stCondLst>
                                        </p:cTn>
                                        <p:tgtEl>
                                          <p:spTgt spid="487817"/>
                                        </p:tgtEl>
                                      </p:cBhvr>
                                    </p:animEffect>
                                    <p:anim calcmode="lin" valueType="num">
                                      <p:cBhvr>
                                        <p:cTn id="143" dur="1822" tmFilter="0,0; 0.14,0.36; 0.43,0.73; 0.71,0.91; 1.0,1.0">
                                          <p:stCondLst>
                                            <p:cond delay="0"/>
                                          </p:stCondLst>
                                        </p:cTn>
                                        <p:tgtEl>
                                          <p:spTgt spid="487817"/>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487817"/>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487817"/>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487817"/>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487817"/>
                                        </p:tgtEl>
                                        <p:attrNameLst>
                                          <p:attrName>ppt_y</p:attrName>
                                        </p:attrNameLst>
                                      </p:cBhvr>
                                      <p:tavLst>
                                        <p:tav tm="0" fmla="#ppt_y-sin(pi*$)/81">
                                          <p:val>
                                            <p:fltVal val="0"/>
                                          </p:val>
                                        </p:tav>
                                        <p:tav tm="100000">
                                          <p:val>
                                            <p:fltVal val="1"/>
                                          </p:val>
                                        </p:tav>
                                      </p:tavLst>
                                    </p:anim>
                                    <p:animScale>
                                      <p:cBhvr>
                                        <p:cTn id="148" dur="26">
                                          <p:stCondLst>
                                            <p:cond delay="650"/>
                                          </p:stCondLst>
                                        </p:cTn>
                                        <p:tgtEl>
                                          <p:spTgt spid="487817"/>
                                        </p:tgtEl>
                                      </p:cBhvr>
                                      <p:to x="100000" y="60000"/>
                                    </p:animScale>
                                    <p:animScale>
                                      <p:cBhvr>
                                        <p:cTn id="149" dur="166" decel="50000">
                                          <p:stCondLst>
                                            <p:cond delay="676"/>
                                          </p:stCondLst>
                                        </p:cTn>
                                        <p:tgtEl>
                                          <p:spTgt spid="487817"/>
                                        </p:tgtEl>
                                      </p:cBhvr>
                                      <p:to x="100000" y="100000"/>
                                    </p:animScale>
                                    <p:animScale>
                                      <p:cBhvr>
                                        <p:cTn id="150" dur="26">
                                          <p:stCondLst>
                                            <p:cond delay="1312"/>
                                          </p:stCondLst>
                                        </p:cTn>
                                        <p:tgtEl>
                                          <p:spTgt spid="487817"/>
                                        </p:tgtEl>
                                      </p:cBhvr>
                                      <p:to x="100000" y="80000"/>
                                    </p:animScale>
                                    <p:animScale>
                                      <p:cBhvr>
                                        <p:cTn id="151" dur="166" decel="50000">
                                          <p:stCondLst>
                                            <p:cond delay="1338"/>
                                          </p:stCondLst>
                                        </p:cTn>
                                        <p:tgtEl>
                                          <p:spTgt spid="487817"/>
                                        </p:tgtEl>
                                      </p:cBhvr>
                                      <p:to x="100000" y="100000"/>
                                    </p:animScale>
                                    <p:animScale>
                                      <p:cBhvr>
                                        <p:cTn id="152" dur="26">
                                          <p:stCondLst>
                                            <p:cond delay="1642"/>
                                          </p:stCondLst>
                                        </p:cTn>
                                        <p:tgtEl>
                                          <p:spTgt spid="487817"/>
                                        </p:tgtEl>
                                      </p:cBhvr>
                                      <p:to x="100000" y="90000"/>
                                    </p:animScale>
                                    <p:animScale>
                                      <p:cBhvr>
                                        <p:cTn id="153" dur="166" decel="50000">
                                          <p:stCondLst>
                                            <p:cond delay="1668"/>
                                          </p:stCondLst>
                                        </p:cTn>
                                        <p:tgtEl>
                                          <p:spTgt spid="487817"/>
                                        </p:tgtEl>
                                      </p:cBhvr>
                                      <p:to x="100000" y="100000"/>
                                    </p:animScale>
                                    <p:animScale>
                                      <p:cBhvr>
                                        <p:cTn id="154" dur="26">
                                          <p:stCondLst>
                                            <p:cond delay="1808"/>
                                          </p:stCondLst>
                                        </p:cTn>
                                        <p:tgtEl>
                                          <p:spTgt spid="487817"/>
                                        </p:tgtEl>
                                      </p:cBhvr>
                                      <p:to x="100000" y="95000"/>
                                    </p:animScale>
                                    <p:animScale>
                                      <p:cBhvr>
                                        <p:cTn id="155" dur="166" decel="50000">
                                          <p:stCondLst>
                                            <p:cond delay="1834"/>
                                          </p:stCondLst>
                                        </p:cTn>
                                        <p:tgtEl>
                                          <p:spTgt spid="487817"/>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38" presetClass="entr" presetSubtype="0" accel="50000" fill="hold" grpId="0" nodeType="clickEffect">
                                  <p:stCondLst>
                                    <p:cond delay="0"/>
                                  </p:stCondLst>
                                  <p:iterate type="lt">
                                    <p:tmPct val="50000"/>
                                  </p:iterate>
                                  <p:childTnLst>
                                    <p:set>
                                      <p:cBhvr>
                                        <p:cTn id="159" dur="1" fill="hold">
                                          <p:stCondLst>
                                            <p:cond delay="0"/>
                                          </p:stCondLst>
                                        </p:cTn>
                                        <p:tgtEl>
                                          <p:spTgt spid="487818"/>
                                        </p:tgtEl>
                                        <p:attrNameLst>
                                          <p:attrName>style.visibility</p:attrName>
                                        </p:attrNameLst>
                                      </p:cBhvr>
                                      <p:to>
                                        <p:strVal val="visible"/>
                                      </p:to>
                                    </p:set>
                                    <p:set>
                                      <p:cBhvr>
                                        <p:cTn id="160" dur="455" fill="hold">
                                          <p:stCondLst>
                                            <p:cond delay="0"/>
                                          </p:stCondLst>
                                        </p:cTn>
                                        <p:tgtEl>
                                          <p:spTgt spid="487818"/>
                                        </p:tgtEl>
                                        <p:attrNameLst>
                                          <p:attrName>style.rotation</p:attrName>
                                        </p:attrNameLst>
                                      </p:cBhvr>
                                      <p:to>
                                        <p:strVal val="-45.0"/>
                                      </p:to>
                                    </p:set>
                                    <p:anim calcmode="lin" valueType="num">
                                      <p:cBhvr>
                                        <p:cTn id="161" dur="455" fill="hold">
                                          <p:stCondLst>
                                            <p:cond delay="455"/>
                                          </p:stCondLst>
                                        </p:cTn>
                                        <p:tgtEl>
                                          <p:spTgt spid="487818"/>
                                        </p:tgtEl>
                                        <p:attrNameLst>
                                          <p:attrName>style.rotation</p:attrName>
                                        </p:attrNameLst>
                                      </p:cBhvr>
                                      <p:tavLst>
                                        <p:tav tm="0">
                                          <p:val>
                                            <p:fltVal val="-45"/>
                                          </p:val>
                                        </p:tav>
                                        <p:tav tm="69900">
                                          <p:val>
                                            <p:fltVal val="45"/>
                                          </p:val>
                                        </p:tav>
                                        <p:tav tm="100000">
                                          <p:val>
                                            <p:fltVal val="0"/>
                                          </p:val>
                                        </p:tav>
                                      </p:tavLst>
                                    </p:anim>
                                    <p:anim calcmode="lin" valueType="num">
                                      <p:cBhvr>
                                        <p:cTn id="162" dur="455" fill="hold">
                                          <p:stCondLst>
                                            <p:cond delay="0"/>
                                          </p:stCondLst>
                                        </p:cTn>
                                        <p:tgtEl>
                                          <p:spTgt spid="487818"/>
                                        </p:tgtEl>
                                        <p:attrNameLst>
                                          <p:attrName>ppt_y</p:attrName>
                                        </p:attrNameLst>
                                      </p:cBhvr>
                                      <p:tavLst>
                                        <p:tav tm="0">
                                          <p:val>
                                            <p:strVal val="#ppt_y-1"/>
                                          </p:val>
                                        </p:tav>
                                        <p:tav tm="100000">
                                          <p:val>
                                            <p:strVal val="#ppt_y-(0.354*#ppt_w-0.172*#ppt_h)"/>
                                          </p:val>
                                        </p:tav>
                                      </p:tavLst>
                                    </p:anim>
                                    <p:anim calcmode="lin" valueType="num">
                                      <p:cBhvr>
                                        <p:cTn id="163" dur="156" decel="50000" autoRev="1" fill="hold">
                                          <p:stCondLst>
                                            <p:cond delay="455"/>
                                          </p:stCondLst>
                                        </p:cTn>
                                        <p:tgtEl>
                                          <p:spTgt spid="487818"/>
                                        </p:tgtEl>
                                        <p:attrNameLst>
                                          <p:attrName>ppt_y</p:attrName>
                                        </p:attrNameLst>
                                      </p:cBhvr>
                                      <p:tavLst>
                                        <p:tav tm="0">
                                          <p:val>
                                            <p:strVal val="#ppt_y-(0.354*#ppt_w-0.172*#ppt_h)"/>
                                          </p:val>
                                        </p:tav>
                                        <p:tav tm="100000">
                                          <p:val>
                                            <p:strVal val="#ppt_y-(0.354*#ppt_w-0.172*#ppt_h)-#ppt_h/2"/>
                                          </p:val>
                                        </p:tav>
                                      </p:tavLst>
                                    </p:anim>
                                    <p:anim calcmode="lin" valueType="num">
                                      <p:cBhvr>
                                        <p:cTn id="164" dur="136" fill="hold">
                                          <p:stCondLst>
                                            <p:cond delay="864"/>
                                          </p:stCondLst>
                                        </p:cTn>
                                        <p:tgtEl>
                                          <p:spTgt spid="487818"/>
                                        </p:tgtEl>
                                        <p:attrNameLst>
                                          <p:attrName>ppt_y</p:attrName>
                                        </p:attrNameLst>
                                      </p:cBhvr>
                                      <p:tavLst>
                                        <p:tav tm="0">
                                          <p:val>
                                            <p:strVal val="#ppt_y-(0.354*#ppt_w-0.172*#ppt_h)"/>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38" presetClass="entr" presetSubtype="0" accel="50000" fill="hold" grpId="0" nodeType="clickEffect">
                                  <p:stCondLst>
                                    <p:cond delay="0"/>
                                  </p:stCondLst>
                                  <p:iterate type="lt">
                                    <p:tmPct val="50000"/>
                                  </p:iterate>
                                  <p:childTnLst>
                                    <p:set>
                                      <p:cBhvr>
                                        <p:cTn id="168" dur="1" fill="hold">
                                          <p:stCondLst>
                                            <p:cond delay="0"/>
                                          </p:stCondLst>
                                        </p:cTn>
                                        <p:tgtEl>
                                          <p:spTgt spid="487819"/>
                                        </p:tgtEl>
                                        <p:attrNameLst>
                                          <p:attrName>style.visibility</p:attrName>
                                        </p:attrNameLst>
                                      </p:cBhvr>
                                      <p:to>
                                        <p:strVal val="visible"/>
                                      </p:to>
                                    </p:set>
                                    <p:set>
                                      <p:cBhvr>
                                        <p:cTn id="169" dur="455" fill="hold">
                                          <p:stCondLst>
                                            <p:cond delay="0"/>
                                          </p:stCondLst>
                                        </p:cTn>
                                        <p:tgtEl>
                                          <p:spTgt spid="487819"/>
                                        </p:tgtEl>
                                        <p:attrNameLst>
                                          <p:attrName>style.rotation</p:attrName>
                                        </p:attrNameLst>
                                      </p:cBhvr>
                                      <p:to>
                                        <p:strVal val="-45.0"/>
                                      </p:to>
                                    </p:set>
                                    <p:anim calcmode="lin" valueType="num">
                                      <p:cBhvr>
                                        <p:cTn id="170" dur="455" fill="hold">
                                          <p:stCondLst>
                                            <p:cond delay="455"/>
                                          </p:stCondLst>
                                        </p:cTn>
                                        <p:tgtEl>
                                          <p:spTgt spid="487819"/>
                                        </p:tgtEl>
                                        <p:attrNameLst>
                                          <p:attrName>style.rotation</p:attrName>
                                        </p:attrNameLst>
                                      </p:cBhvr>
                                      <p:tavLst>
                                        <p:tav tm="0">
                                          <p:val>
                                            <p:fltVal val="-45"/>
                                          </p:val>
                                        </p:tav>
                                        <p:tav tm="69900">
                                          <p:val>
                                            <p:fltVal val="45"/>
                                          </p:val>
                                        </p:tav>
                                        <p:tav tm="100000">
                                          <p:val>
                                            <p:fltVal val="0"/>
                                          </p:val>
                                        </p:tav>
                                      </p:tavLst>
                                    </p:anim>
                                    <p:anim calcmode="lin" valueType="num">
                                      <p:cBhvr>
                                        <p:cTn id="171" dur="455" fill="hold">
                                          <p:stCondLst>
                                            <p:cond delay="0"/>
                                          </p:stCondLst>
                                        </p:cTn>
                                        <p:tgtEl>
                                          <p:spTgt spid="487819"/>
                                        </p:tgtEl>
                                        <p:attrNameLst>
                                          <p:attrName>ppt_y</p:attrName>
                                        </p:attrNameLst>
                                      </p:cBhvr>
                                      <p:tavLst>
                                        <p:tav tm="0">
                                          <p:val>
                                            <p:strVal val="#ppt_y-1"/>
                                          </p:val>
                                        </p:tav>
                                        <p:tav tm="100000">
                                          <p:val>
                                            <p:strVal val="#ppt_y-(0.354*#ppt_w-0.172*#ppt_h)"/>
                                          </p:val>
                                        </p:tav>
                                      </p:tavLst>
                                    </p:anim>
                                    <p:anim calcmode="lin" valueType="num">
                                      <p:cBhvr>
                                        <p:cTn id="172" dur="156" decel="50000" autoRev="1" fill="hold">
                                          <p:stCondLst>
                                            <p:cond delay="455"/>
                                          </p:stCondLst>
                                        </p:cTn>
                                        <p:tgtEl>
                                          <p:spTgt spid="487819"/>
                                        </p:tgtEl>
                                        <p:attrNameLst>
                                          <p:attrName>ppt_y</p:attrName>
                                        </p:attrNameLst>
                                      </p:cBhvr>
                                      <p:tavLst>
                                        <p:tav tm="0">
                                          <p:val>
                                            <p:strVal val="#ppt_y-(0.354*#ppt_w-0.172*#ppt_h)"/>
                                          </p:val>
                                        </p:tav>
                                        <p:tav tm="100000">
                                          <p:val>
                                            <p:strVal val="#ppt_y-(0.354*#ppt_w-0.172*#ppt_h)-#ppt_h/2"/>
                                          </p:val>
                                        </p:tav>
                                      </p:tavLst>
                                    </p:anim>
                                    <p:anim calcmode="lin" valueType="num">
                                      <p:cBhvr>
                                        <p:cTn id="173" dur="136" fill="hold">
                                          <p:stCondLst>
                                            <p:cond delay="864"/>
                                          </p:stCondLst>
                                        </p:cTn>
                                        <p:tgtEl>
                                          <p:spTgt spid="487819"/>
                                        </p:tgtEl>
                                        <p:attrNameLst>
                                          <p:attrName>ppt_y</p:attrName>
                                        </p:attrNameLst>
                                      </p:cBhvr>
                                      <p:tavLst>
                                        <p:tav tm="0">
                                          <p:val>
                                            <p:strVal val="#ppt_y-(0.354*#ppt_w-0.172*#ppt_h)"/>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487820"/>
                                        </p:tgtEl>
                                        <p:attrNameLst>
                                          <p:attrName>style.visibility</p:attrName>
                                        </p:attrNameLst>
                                      </p:cBhvr>
                                      <p:to>
                                        <p:strVal val="visible"/>
                                      </p:to>
                                    </p:set>
                                    <p:animEffect transition="in" filter="fade">
                                      <p:cBhvr>
                                        <p:cTn id="178" dur="2000"/>
                                        <p:tgtEl>
                                          <p:spTgt spid="487820"/>
                                        </p:tgtEl>
                                      </p:cBhvr>
                                    </p:animEffect>
                                  </p:childTnLst>
                                </p:cTn>
                              </p:par>
                            </p:childTnLst>
                          </p:cTn>
                        </p:par>
                      </p:childTnLst>
                    </p:cTn>
                  </p:par>
                  <p:par>
                    <p:cTn id="179" fill="hold">
                      <p:stCondLst>
                        <p:cond delay="indefinite"/>
                      </p:stCondLst>
                      <p:childTnLst>
                        <p:par>
                          <p:cTn id="180" fill="hold">
                            <p:stCondLst>
                              <p:cond delay="0"/>
                            </p:stCondLst>
                            <p:childTnLst>
                              <p:par>
                                <p:cTn id="181" presetID="38" presetClass="entr" presetSubtype="0" accel="50000" fill="hold" grpId="0" nodeType="clickEffect">
                                  <p:stCondLst>
                                    <p:cond delay="0"/>
                                  </p:stCondLst>
                                  <p:iterate type="lt">
                                    <p:tmPct val="50000"/>
                                  </p:iterate>
                                  <p:childTnLst>
                                    <p:set>
                                      <p:cBhvr>
                                        <p:cTn id="182" dur="1" fill="hold">
                                          <p:stCondLst>
                                            <p:cond delay="0"/>
                                          </p:stCondLst>
                                        </p:cTn>
                                        <p:tgtEl>
                                          <p:spTgt spid="487821"/>
                                        </p:tgtEl>
                                        <p:attrNameLst>
                                          <p:attrName>style.visibility</p:attrName>
                                        </p:attrNameLst>
                                      </p:cBhvr>
                                      <p:to>
                                        <p:strVal val="visible"/>
                                      </p:to>
                                    </p:set>
                                    <p:set>
                                      <p:cBhvr>
                                        <p:cTn id="183" dur="455" fill="hold">
                                          <p:stCondLst>
                                            <p:cond delay="0"/>
                                          </p:stCondLst>
                                        </p:cTn>
                                        <p:tgtEl>
                                          <p:spTgt spid="487821"/>
                                        </p:tgtEl>
                                        <p:attrNameLst>
                                          <p:attrName>style.rotation</p:attrName>
                                        </p:attrNameLst>
                                      </p:cBhvr>
                                      <p:to>
                                        <p:strVal val="-45.0"/>
                                      </p:to>
                                    </p:set>
                                    <p:anim calcmode="lin" valueType="num">
                                      <p:cBhvr>
                                        <p:cTn id="184" dur="455" fill="hold">
                                          <p:stCondLst>
                                            <p:cond delay="455"/>
                                          </p:stCondLst>
                                        </p:cTn>
                                        <p:tgtEl>
                                          <p:spTgt spid="487821"/>
                                        </p:tgtEl>
                                        <p:attrNameLst>
                                          <p:attrName>style.rotation</p:attrName>
                                        </p:attrNameLst>
                                      </p:cBhvr>
                                      <p:tavLst>
                                        <p:tav tm="0">
                                          <p:val>
                                            <p:fltVal val="-45"/>
                                          </p:val>
                                        </p:tav>
                                        <p:tav tm="69900">
                                          <p:val>
                                            <p:fltVal val="45"/>
                                          </p:val>
                                        </p:tav>
                                        <p:tav tm="100000">
                                          <p:val>
                                            <p:fltVal val="0"/>
                                          </p:val>
                                        </p:tav>
                                      </p:tavLst>
                                    </p:anim>
                                    <p:anim calcmode="lin" valueType="num">
                                      <p:cBhvr>
                                        <p:cTn id="185" dur="455" fill="hold">
                                          <p:stCondLst>
                                            <p:cond delay="0"/>
                                          </p:stCondLst>
                                        </p:cTn>
                                        <p:tgtEl>
                                          <p:spTgt spid="487821"/>
                                        </p:tgtEl>
                                        <p:attrNameLst>
                                          <p:attrName>ppt_y</p:attrName>
                                        </p:attrNameLst>
                                      </p:cBhvr>
                                      <p:tavLst>
                                        <p:tav tm="0">
                                          <p:val>
                                            <p:strVal val="#ppt_y-1"/>
                                          </p:val>
                                        </p:tav>
                                        <p:tav tm="100000">
                                          <p:val>
                                            <p:strVal val="#ppt_y-(0.354*#ppt_w-0.172*#ppt_h)"/>
                                          </p:val>
                                        </p:tav>
                                      </p:tavLst>
                                    </p:anim>
                                    <p:anim calcmode="lin" valueType="num">
                                      <p:cBhvr>
                                        <p:cTn id="186" dur="156" decel="50000" autoRev="1" fill="hold">
                                          <p:stCondLst>
                                            <p:cond delay="455"/>
                                          </p:stCondLst>
                                        </p:cTn>
                                        <p:tgtEl>
                                          <p:spTgt spid="487821"/>
                                        </p:tgtEl>
                                        <p:attrNameLst>
                                          <p:attrName>ppt_y</p:attrName>
                                        </p:attrNameLst>
                                      </p:cBhvr>
                                      <p:tavLst>
                                        <p:tav tm="0">
                                          <p:val>
                                            <p:strVal val="#ppt_y-(0.354*#ppt_w-0.172*#ppt_h)"/>
                                          </p:val>
                                        </p:tav>
                                        <p:tav tm="100000">
                                          <p:val>
                                            <p:strVal val="#ppt_y-(0.354*#ppt_w-0.172*#ppt_h)-#ppt_h/2"/>
                                          </p:val>
                                        </p:tav>
                                      </p:tavLst>
                                    </p:anim>
                                    <p:anim calcmode="lin" valueType="num">
                                      <p:cBhvr>
                                        <p:cTn id="187" dur="136" fill="hold">
                                          <p:stCondLst>
                                            <p:cond delay="864"/>
                                          </p:stCondLst>
                                        </p:cTn>
                                        <p:tgtEl>
                                          <p:spTgt spid="487821"/>
                                        </p:tgtEl>
                                        <p:attrNameLst>
                                          <p:attrName>ppt_y</p:attrName>
                                        </p:attrNameLst>
                                      </p:cBhvr>
                                      <p:tavLst>
                                        <p:tav tm="0">
                                          <p:val>
                                            <p:strVal val="#ppt_y-(0.354*#ppt_w-0.172*#ppt_h)"/>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38" presetClass="entr" presetSubtype="0" accel="50000" fill="hold" grpId="0" nodeType="clickEffect">
                                  <p:stCondLst>
                                    <p:cond delay="0"/>
                                  </p:stCondLst>
                                  <p:iterate type="lt">
                                    <p:tmPct val="50000"/>
                                  </p:iterate>
                                  <p:childTnLst>
                                    <p:set>
                                      <p:cBhvr>
                                        <p:cTn id="191" dur="1" fill="hold">
                                          <p:stCondLst>
                                            <p:cond delay="0"/>
                                          </p:stCondLst>
                                        </p:cTn>
                                        <p:tgtEl>
                                          <p:spTgt spid="487822"/>
                                        </p:tgtEl>
                                        <p:attrNameLst>
                                          <p:attrName>style.visibility</p:attrName>
                                        </p:attrNameLst>
                                      </p:cBhvr>
                                      <p:to>
                                        <p:strVal val="visible"/>
                                      </p:to>
                                    </p:set>
                                    <p:set>
                                      <p:cBhvr>
                                        <p:cTn id="192" dur="455" fill="hold">
                                          <p:stCondLst>
                                            <p:cond delay="0"/>
                                          </p:stCondLst>
                                        </p:cTn>
                                        <p:tgtEl>
                                          <p:spTgt spid="487822"/>
                                        </p:tgtEl>
                                        <p:attrNameLst>
                                          <p:attrName>style.rotation</p:attrName>
                                        </p:attrNameLst>
                                      </p:cBhvr>
                                      <p:to>
                                        <p:strVal val="-45.0"/>
                                      </p:to>
                                    </p:set>
                                    <p:anim calcmode="lin" valueType="num">
                                      <p:cBhvr>
                                        <p:cTn id="193" dur="455" fill="hold">
                                          <p:stCondLst>
                                            <p:cond delay="455"/>
                                          </p:stCondLst>
                                        </p:cTn>
                                        <p:tgtEl>
                                          <p:spTgt spid="487822"/>
                                        </p:tgtEl>
                                        <p:attrNameLst>
                                          <p:attrName>style.rotation</p:attrName>
                                        </p:attrNameLst>
                                      </p:cBhvr>
                                      <p:tavLst>
                                        <p:tav tm="0">
                                          <p:val>
                                            <p:fltVal val="-45"/>
                                          </p:val>
                                        </p:tav>
                                        <p:tav tm="69900">
                                          <p:val>
                                            <p:fltVal val="45"/>
                                          </p:val>
                                        </p:tav>
                                        <p:tav tm="100000">
                                          <p:val>
                                            <p:fltVal val="0"/>
                                          </p:val>
                                        </p:tav>
                                      </p:tavLst>
                                    </p:anim>
                                    <p:anim calcmode="lin" valueType="num">
                                      <p:cBhvr>
                                        <p:cTn id="194" dur="455" fill="hold">
                                          <p:stCondLst>
                                            <p:cond delay="0"/>
                                          </p:stCondLst>
                                        </p:cTn>
                                        <p:tgtEl>
                                          <p:spTgt spid="487822"/>
                                        </p:tgtEl>
                                        <p:attrNameLst>
                                          <p:attrName>ppt_y</p:attrName>
                                        </p:attrNameLst>
                                      </p:cBhvr>
                                      <p:tavLst>
                                        <p:tav tm="0">
                                          <p:val>
                                            <p:strVal val="#ppt_y-1"/>
                                          </p:val>
                                        </p:tav>
                                        <p:tav tm="100000">
                                          <p:val>
                                            <p:strVal val="#ppt_y-(0.354*#ppt_w-0.172*#ppt_h)"/>
                                          </p:val>
                                        </p:tav>
                                      </p:tavLst>
                                    </p:anim>
                                    <p:anim calcmode="lin" valueType="num">
                                      <p:cBhvr>
                                        <p:cTn id="195" dur="156" decel="50000" autoRev="1" fill="hold">
                                          <p:stCondLst>
                                            <p:cond delay="455"/>
                                          </p:stCondLst>
                                        </p:cTn>
                                        <p:tgtEl>
                                          <p:spTgt spid="487822"/>
                                        </p:tgtEl>
                                        <p:attrNameLst>
                                          <p:attrName>ppt_y</p:attrName>
                                        </p:attrNameLst>
                                      </p:cBhvr>
                                      <p:tavLst>
                                        <p:tav tm="0">
                                          <p:val>
                                            <p:strVal val="#ppt_y-(0.354*#ppt_w-0.172*#ppt_h)"/>
                                          </p:val>
                                        </p:tav>
                                        <p:tav tm="100000">
                                          <p:val>
                                            <p:strVal val="#ppt_y-(0.354*#ppt_w-0.172*#ppt_h)-#ppt_h/2"/>
                                          </p:val>
                                        </p:tav>
                                      </p:tavLst>
                                    </p:anim>
                                    <p:anim calcmode="lin" valueType="num">
                                      <p:cBhvr>
                                        <p:cTn id="196" dur="136" fill="hold">
                                          <p:stCondLst>
                                            <p:cond delay="864"/>
                                          </p:stCondLst>
                                        </p:cTn>
                                        <p:tgtEl>
                                          <p:spTgt spid="487822"/>
                                        </p:tgtEl>
                                        <p:attrNameLst>
                                          <p:attrName>ppt_y</p:attrName>
                                        </p:attrNameLst>
                                      </p:cBhvr>
                                      <p:tavLst>
                                        <p:tav tm="0">
                                          <p:val>
                                            <p:strVal val="#ppt_y-(0.354*#ppt_w-0.172*#ppt_h)"/>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38" presetClass="entr" presetSubtype="0" accel="50000" fill="hold" grpId="0" nodeType="clickEffect">
                                  <p:stCondLst>
                                    <p:cond delay="0"/>
                                  </p:stCondLst>
                                  <p:iterate type="lt">
                                    <p:tmPct val="50000"/>
                                  </p:iterate>
                                  <p:childTnLst>
                                    <p:set>
                                      <p:cBhvr>
                                        <p:cTn id="200" dur="1" fill="hold">
                                          <p:stCondLst>
                                            <p:cond delay="0"/>
                                          </p:stCondLst>
                                        </p:cTn>
                                        <p:tgtEl>
                                          <p:spTgt spid="487823"/>
                                        </p:tgtEl>
                                        <p:attrNameLst>
                                          <p:attrName>style.visibility</p:attrName>
                                        </p:attrNameLst>
                                      </p:cBhvr>
                                      <p:to>
                                        <p:strVal val="visible"/>
                                      </p:to>
                                    </p:set>
                                    <p:set>
                                      <p:cBhvr>
                                        <p:cTn id="201" dur="455" fill="hold">
                                          <p:stCondLst>
                                            <p:cond delay="0"/>
                                          </p:stCondLst>
                                        </p:cTn>
                                        <p:tgtEl>
                                          <p:spTgt spid="487823"/>
                                        </p:tgtEl>
                                        <p:attrNameLst>
                                          <p:attrName>style.rotation</p:attrName>
                                        </p:attrNameLst>
                                      </p:cBhvr>
                                      <p:to>
                                        <p:strVal val="-45.0"/>
                                      </p:to>
                                    </p:set>
                                    <p:anim calcmode="lin" valueType="num">
                                      <p:cBhvr>
                                        <p:cTn id="202" dur="455" fill="hold">
                                          <p:stCondLst>
                                            <p:cond delay="455"/>
                                          </p:stCondLst>
                                        </p:cTn>
                                        <p:tgtEl>
                                          <p:spTgt spid="487823"/>
                                        </p:tgtEl>
                                        <p:attrNameLst>
                                          <p:attrName>style.rotation</p:attrName>
                                        </p:attrNameLst>
                                      </p:cBhvr>
                                      <p:tavLst>
                                        <p:tav tm="0">
                                          <p:val>
                                            <p:fltVal val="-45"/>
                                          </p:val>
                                        </p:tav>
                                        <p:tav tm="69900">
                                          <p:val>
                                            <p:fltVal val="45"/>
                                          </p:val>
                                        </p:tav>
                                        <p:tav tm="100000">
                                          <p:val>
                                            <p:fltVal val="0"/>
                                          </p:val>
                                        </p:tav>
                                      </p:tavLst>
                                    </p:anim>
                                    <p:anim calcmode="lin" valueType="num">
                                      <p:cBhvr>
                                        <p:cTn id="203" dur="455" fill="hold">
                                          <p:stCondLst>
                                            <p:cond delay="0"/>
                                          </p:stCondLst>
                                        </p:cTn>
                                        <p:tgtEl>
                                          <p:spTgt spid="487823"/>
                                        </p:tgtEl>
                                        <p:attrNameLst>
                                          <p:attrName>ppt_y</p:attrName>
                                        </p:attrNameLst>
                                      </p:cBhvr>
                                      <p:tavLst>
                                        <p:tav tm="0">
                                          <p:val>
                                            <p:strVal val="#ppt_y-1"/>
                                          </p:val>
                                        </p:tav>
                                        <p:tav tm="100000">
                                          <p:val>
                                            <p:strVal val="#ppt_y-(0.354*#ppt_w-0.172*#ppt_h)"/>
                                          </p:val>
                                        </p:tav>
                                      </p:tavLst>
                                    </p:anim>
                                    <p:anim calcmode="lin" valueType="num">
                                      <p:cBhvr>
                                        <p:cTn id="204" dur="156" decel="50000" autoRev="1" fill="hold">
                                          <p:stCondLst>
                                            <p:cond delay="455"/>
                                          </p:stCondLst>
                                        </p:cTn>
                                        <p:tgtEl>
                                          <p:spTgt spid="487823"/>
                                        </p:tgtEl>
                                        <p:attrNameLst>
                                          <p:attrName>ppt_y</p:attrName>
                                        </p:attrNameLst>
                                      </p:cBhvr>
                                      <p:tavLst>
                                        <p:tav tm="0">
                                          <p:val>
                                            <p:strVal val="#ppt_y-(0.354*#ppt_w-0.172*#ppt_h)"/>
                                          </p:val>
                                        </p:tav>
                                        <p:tav tm="100000">
                                          <p:val>
                                            <p:strVal val="#ppt_y-(0.354*#ppt_w-0.172*#ppt_h)-#ppt_h/2"/>
                                          </p:val>
                                        </p:tav>
                                      </p:tavLst>
                                    </p:anim>
                                    <p:anim calcmode="lin" valueType="num">
                                      <p:cBhvr>
                                        <p:cTn id="205" dur="136" fill="hold">
                                          <p:stCondLst>
                                            <p:cond delay="864"/>
                                          </p:stCondLst>
                                        </p:cTn>
                                        <p:tgtEl>
                                          <p:spTgt spid="487823"/>
                                        </p:tgtEl>
                                        <p:attrNameLst>
                                          <p:attrName>ppt_y</p:attrName>
                                        </p:attrNameLst>
                                      </p:cBhvr>
                                      <p:tavLst>
                                        <p:tav tm="0">
                                          <p:val>
                                            <p:strVal val="#ppt_y-(0.354*#ppt_w-0.172*#ppt_h)"/>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38" presetClass="entr" presetSubtype="0" accel="50000" fill="hold" grpId="0" nodeType="clickEffect">
                                  <p:stCondLst>
                                    <p:cond delay="0"/>
                                  </p:stCondLst>
                                  <p:iterate type="lt">
                                    <p:tmPct val="50000"/>
                                  </p:iterate>
                                  <p:childTnLst>
                                    <p:set>
                                      <p:cBhvr>
                                        <p:cTn id="209" dur="1" fill="hold">
                                          <p:stCondLst>
                                            <p:cond delay="0"/>
                                          </p:stCondLst>
                                        </p:cTn>
                                        <p:tgtEl>
                                          <p:spTgt spid="487824"/>
                                        </p:tgtEl>
                                        <p:attrNameLst>
                                          <p:attrName>style.visibility</p:attrName>
                                        </p:attrNameLst>
                                      </p:cBhvr>
                                      <p:to>
                                        <p:strVal val="visible"/>
                                      </p:to>
                                    </p:set>
                                    <p:set>
                                      <p:cBhvr>
                                        <p:cTn id="210" dur="455" fill="hold">
                                          <p:stCondLst>
                                            <p:cond delay="0"/>
                                          </p:stCondLst>
                                        </p:cTn>
                                        <p:tgtEl>
                                          <p:spTgt spid="487824"/>
                                        </p:tgtEl>
                                        <p:attrNameLst>
                                          <p:attrName>style.rotation</p:attrName>
                                        </p:attrNameLst>
                                      </p:cBhvr>
                                      <p:to>
                                        <p:strVal val="-45.0"/>
                                      </p:to>
                                    </p:set>
                                    <p:anim calcmode="lin" valueType="num">
                                      <p:cBhvr>
                                        <p:cTn id="211" dur="455" fill="hold">
                                          <p:stCondLst>
                                            <p:cond delay="455"/>
                                          </p:stCondLst>
                                        </p:cTn>
                                        <p:tgtEl>
                                          <p:spTgt spid="487824"/>
                                        </p:tgtEl>
                                        <p:attrNameLst>
                                          <p:attrName>style.rotation</p:attrName>
                                        </p:attrNameLst>
                                      </p:cBhvr>
                                      <p:tavLst>
                                        <p:tav tm="0">
                                          <p:val>
                                            <p:fltVal val="-45"/>
                                          </p:val>
                                        </p:tav>
                                        <p:tav tm="69900">
                                          <p:val>
                                            <p:fltVal val="45"/>
                                          </p:val>
                                        </p:tav>
                                        <p:tav tm="100000">
                                          <p:val>
                                            <p:fltVal val="0"/>
                                          </p:val>
                                        </p:tav>
                                      </p:tavLst>
                                    </p:anim>
                                    <p:anim calcmode="lin" valueType="num">
                                      <p:cBhvr>
                                        <p:cTn id="212" dur="455" fill="hold">
                                          <p:stCondLst>
                                            <p:cond delay="0"/>
                                          </p:stCondLst>
                                        </p:cTn>
                                        <p:tgtEl>
                                          <p:spTgt spid="487824"/>
                                        </p:tgtEl>
                                        <p:attrNameLst>
                                          <p:attrName>ppt_y</p:attrName>
                                        </p:attrNameLst>
                                      </p:cBhvr>
                                      <p:tavLst>
                                        <p:tav tm="0">
                                          <p:val>
                                            <p:strVal val="#ppt_y-1"/>
                                          </p:val>
                                        </p:tav>
                                        <p:tav tm="100000">
                                          <p:val>
                                            <p:strVal val="#ppt_y-(0.354*#ppt_w-0.172*#ppt_h)"/>
                                          </p:val>
                                        </p:tav>
                                      </p:tavLst>
                                    </p:anim>
                                    <p:anim calcmode="lin" valueType="num">
                                      <p:cBhvr>
                                        <p:cTn id="213" dur="156" decel="50000" autoRev="1" fill="hold">
                                          <p:stCondLst>
                                            <p:cond delay="455"/>
                                          </p:stCondLst>
                                        </p:cTn>
                                        <p:tgtEl>
                                          <p:spTgt spid="487824"/>
                                        </p:tgtEl>
                                        <p:attrNameLst>
                                          <p:attrName>ppt_y</p:attrName>
                                        </p:attrNameLst>
                                      </p:cBhvr>
                                      <p:tavLst>
                                        <p:tav tm="0">
                                          <p:val>
                                            <p:strVal val="#ppt_y-(0.354*#ppt_w-0.172*#ppt_h)"/>
                                          </p:val>
                                        </p:tav>
                                        <p:tav tm="100000">
                                          <p:val>
                                            <p:strVal val="#ppt_y-(0.354*#ppt_w-0.172*#ppt_h)-#ppt_h/2"/>
                                          </p:val>
                                        </p:tav>
                                      </p:tavLst>
                                    </p:anim>
                                    <p:anim calcmode="lin" valueType="num">
                                      <p:cBhvr>
                                        <p:cTn id="214" dur="136" fill="hold">
                                          <p:stCondLst>
                                            <p:cond delay="864"/>
                                          </p:stCondLst>
                                        </p:cTn>
                                        <p:tgtEl>
                                          <p:spTgt spid="487824"/>
                                        </p:tgtEl>
                                        <p:attrNameLst>
                                          <p:attrName>ppt_y</p:attrName>
                                        </p:attrNameLst>
                                      </p:cBhvr>
                                      <p:tavLst>
                                        <p:tav tm="0">
                                          <p:val>
                                            <p:strVal val="#ppt_y-(0.354*#ppt_w-0.172*#ppt_h)"/>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38" presetClass="entr" presetSubtype="0" accel="50000" fill="hold" grpId="0" nodeType="clickEffect">
                                  <p:stCondLst>
                                    <p:cond delay="0"/>
                                  </p:stCondLst>
                                  <p:iterate type="lt">
                                    <p:tmPct val="50000"/>
                                  </p:iterate>
                                  <p:childTnLst>
                                    <p:set>
                                      <p:cBhvr>
                                        <p:cTn id="218" dur="1" fill="hold">
                                          <p:stCondLst>
                                            <p:cond delay="0"/>
                                          </p:stCondLst>
                                        </p:cTn>
                                        <p:tgtEl>
                                          <p:spTgt spid="487825"/>
                                        </p:tgtEl>
                                        <p:attrNameLst>
                                          <p:attrName>style.visibility</p:attrName>
                                        </p:attrNameLst>
                                      </p:cBhvr>
                                      <p:to>
                                        <p:strVal val="visible"/>
                                      </p:to>
                                    </p:set>
                                    <p:set>
                                      <p:cBhvr>
                                        <p:cTn id="219" dur="455" fill="hold">
                                          <p:stCondLst>
                                            <p:cond delay="0"/>
                                          </p:stCondLst>
                                        </p:cTn>
                                        <p:tgtEl>
                                          <p:spTgt spid="487825"/>
                                        </p:tgtEl>
                                        <p:attrNameLst>
                                          <p:attrName>style.rotation</p:attrName>
                                        </p:attrNameLst>
                                      </p:cBhvr>
                                      <p:to>
                                        <p:strVal val="-45.0"/>
                                      </p:to>
                                    </p:set>
                                    <p:anim calcmode="lin" valueType="num">
                                      <p:cBhvr>
                                        <p:cTn id="220" dur="455" fill="hold">
                                          <p:stCondLst>
                                            <p:cond delay="455"/>
                                          </p:stCondLst>
                                        </p:cTn>
                                        <p:tgtEl>
                                          <p:spTgt spid="487825"/>
                                        </p:tgtEl>
                                        <p:attrNameLst>
                                          <p:attrName>style.rotation</p:attrName>
                                        </p:attrNameLst>
                                      </p:cBhvr>
                                      <p:tavLst>
                                        <p:tav tm="0">
                                          <p:val>
                                            <p:fltVal val="-45"/>
                                          </p:val>
                                        </p:tav>
                                        <p:tav tm="69900">
                                          <p:val>
                                            <p:fltVal val="45"/>
                                          </p:val>
                                        </p:tav>
                                        <p:tav tm="100000">
                                          <p:val>
                                            <p:fltVal val="0"/>
                                          </p:val>
                                        </p:tav>
                                      </p:tavLst>
                                    </p:anim>
                                    <p:anim calcmode="lin" valueType="num">
                                      <p:cBhvr>
                                        <p:cTn id="221" dur="455" fill="hold">
                                          <p:stCondLst>
                                            <p:cond delay="0"/>
                                          </p:stCondLst>
                                        </p:cTn>
                                        <p:tgtEl>
                                          <p:spTgt spid="487825"/>
                                        </p:tgtEl>
                                        <p:attrNameLst>
                                          <p:attrName>ppt_y</p:attrName>
                                        </p:attrNameLst>
                                      </p:cBhvr>
                                      <p:tavLst>
                                        <p:tav tm="0">
                                          <p:val>
                                            <p:strVal val="#ppt_y-1"/>
                                          </p:val>
                                        </p:tav>
                                        <p:tav tm="100000">
                                          <p:val>
                                            <p:strVal val="#ppt_y-(0.354*#ppt_w-0.172*#ppt_h)"/>
                                          </p:val>
                                        </p:tav>
                                      </p:tavLst>
                                    </p:anim>
                                    <p:anim calcmode="lin" valueType="num">
                                      <p:cBhvr>
                                        <p:cTn id="222" dur="156" decel="50000" autoRev="1" fill="hold">
                                          <p:stCondLst>
                                            <p:cond delay="455"/>
                                          </p:stCondLst>
                                        </p:cTn>
                                        <p:tgtEl>
                                          <p:spTgt spid="487825"/>
                                        </p:tgtEl>
                                        <p:attrNameLst>
                                          <p:attrName>ppt_y</p:attrName>
                                        </p:attrNameLst>
                                      </p:cBhvr>
                                      <p:tavLst>
                                        <p:tav tm="0">
                                          <p:val>
                                            <p:strVal val="#ppt_y-(0.354*#ppt_w-0.172*#ppt_h)"/>
                                          </p:val>
                                        </p:tav>
                                        <p:tav tm="100000">
                                          <p:val>
                                            <p:strVal val="#ppt_y-(0.354*#ppt_w-0.172*#ppt_h)-#ppt_h/2"/>
                                          </p:val>
                                        </p:tav>
                                      </p:tavLst>
                                    </p:anim>
                                    <p:anim calcmode="lin" valueType="num">
                                      <p:cBhvr>
                                        <p:cTn id="223" dur="136" fill="hold">
                                          <p:stCondLst>
                                            <p:cond delay="864"/>
                                          </p:stCondLst>
                                        </p:cTn>
                                        <p:tgtEl>
                                          <p:spTgt spid="487825"/>
                                        </p:tgtEl>
                                        <p:attrNameLst>
                                          <p:attrName>ppt_y</p:attrName>
                                        </p:attrNameLst>
                                      </p:cBhvr>
                                      <p:tavLst>
                                        <p:tav tm="0">
                                          <p:val>
                                            <p:strVal val="#ppt_y-(0.354*#ppt_w-0.172*#ppt_h)"/>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51" presetClass="entr" presetSubtype="0" fill="hold" nodeType="clickEffect">
                                  <p:stCondLst>
                                    <p:cond delay="0"/>
                                  </p:stCondLst>
                                  <p:childTnLst>
                                    <p:set>
                                      <p:cBhvr>
                                        <p:cTn id="227" dur="1" fill="hold">
                                          <p:stCondLst>
                                            <p:cond delay="0"/>
                                          </p:stCondLst>
                                        </p:cTn>
                                        <p:tgtEl>
                                          <p:spTgt spid="11"/>
                                        </p:tgtEl>
                                        <p:attrNameLst>
                                          <p:attrName>style.visibility</p:attrName>
                                        </p:attrNameLst>
                                      </p:cBhvr>
                                      <p:to>
                                        <p:strVal val="visible"/>
                                      </p:to>
                                    </p:set>
                                    <p:animEffect transition="in" filter="fade">
                                      <p:cBhvr>
                                        <p:cTn id="228" dur="770" decel="100000"/>
                                        <p:tgtEl>
                                          <p:spTgt spid="11"/>
                                        </p:tgtEl>
                                      </p:cBhvr>
                                    </p:animEffect>
                                    <p:animScale>
                                      <p:cBhvr>
                                        <p:cTn id="229" dur="770" decel="100000"/>
                                        <p:tgtEl>
                                          <p:spTgt spid="11"/>
                                        </p:tgtEl>
                                      </p:cBhvr>
                                      <p:from x="10000" y="10000"/>
                                      <p:to x="200000" y="450000"/>
                                    </p:animScale>
                                    <p:animScale>
                                      <p:cBhvr>
                                        <p:cTn id="230" dur="1230" accel="100000" fill="hold">
                                          <p:stCondLst>
                                            <p:cond delay="770"/>
                                          </p:stCondLst>
                                        </p:cTn>
                                        <p:tgtEl>
                                          <p:spTgt spid="11"/>
                                        </p:tgtEl>
                                      </p:cBhvr>
                                      <p:from x="200000" y="450000"/>
                                      <p:to x="100000" y="100000"/>
                                    </p:animScale>
                                    <p:set>
                                      <p:cBhvr>
                                        <p:cTn id="231" dur="770" fill="hold"/>
                                        <p:tgtEl>
                                          <p:spTgt spid="11"/>
                                        </p:tgtEl>
                                        <p:attrNameLst>
                                          <p:attrName>ppt_x</p:attrName>
                                        </p:attrNameLst>
                                      </p:cBhvr>
                                      <p:to>
                                        <p:strVal val="(0.5)"/>
                                      </p:to>
                                    </p:set>
                                    <p:anim from="(0.5)" to="(#ppt_x)" calcmode="lin" valueType="num">
                                      <p:cBhvr>
                                        <p:cTn id="232" dur="1230" accel="100000" fill="hold">
                                          <p:stCondLst>
                                            <p:cond delay="770"/>
                                          </p:stCondLst>
                                        </p:cTn>
                                        <p:tgtEl>
                                          <p:spTgt spid="11"/>
                                        </p:tgtEl>
                                        <p:attrNameLst>
                                          <p:attrName>ppt_x</p:attrName>
                                        </p:attrNameLst>
                                      </p:cBhvr>
                                    </p:anim>
                                    <p:set>
                                      <p:cBhvr>
                                        <p:cTn id="233" dur="770" fill="hold"/>
                                        <p:tgtEl>
                                          <p:spTgt spid="11"/>
                                        </p:tgtEl>
                                        <p:attrNameLst>
                                          <p:attrName>ppt_y</p:attrName>
                                        </p:attrNameLst>
                                      </p:cBhvr>
                                      <p:to>
                                        <p:strVal val="(#ppt_y+0.4)"/>
                                      </p:to>
                                    </p:set>
                                    <p:anim from="(#ppt_y+0.4)" to="(#ppt_y)" calcmode="lin" valueType="num">
                                      <p:cBhvr>
                                        <p:cTn id="234" dur="1230" accel="100000" fill="hold">
                                          <p:stCondLst>
                                            <p:cond delay="770"/>
                                          </p:stCondLst>
                                        </p:cTn>
                                        <p:tgtEl>
                                          <p:spTgt spid="11"/>
                                        </p:tgtEl>
                                        <p:attrNameLst>
                                          <p:attrName>ppt_y</p:attrName>
                                        </p:attrNameLst>
                                      </p:cBhvr>
                                    </p:anim>
                                  </p:childTnLst>
                                </p:cTn>
                              </p:par>
                            </p:childTnLst>
                          </p:cTn>
                        </p:par>
                      </p:childTnLst>
                    </p:cTn>
                  </p:par>
                  <p:par>
                    <p:cTn id="235" fill="hold">
                      <p:stCondLst>
                        <p:cond delay="indefinite"/>
                      </p:stCondLst>
                      <p:childTnLst>
                        <p:par>
                          <p:cTn id="236" fill="hold">
                            <p:stCondLst>
                              <p:cond delay="0"/>
                            </p:stCondLst>
                            <p:childTnLst>
                              <p:par>
                                <p:cTn id="237" presetID="38" presetClass="entr" presetSubtype="0" accel="50000" fill="hold" grpId="0" nodeType="clickEffect">
                                  <p:stCondLst>
                                    <p:cond delay="0"/>
                                  </p:stCondLst>
                                  <p:iterate type="lt">
                                    <p:tmPct val="50000"/>
                                  </p:iterate>
                                  <p:childTnLst>
                                    <p:set>
                                      <p:cBhvr>
                                        <p:cTn id="238" dur="1" fill="hold">
                                          <p:stCondLst>
                                            <p:cond delay="0"/>
                                          </p:stCondLst>
                                        </p:cTn>
                                        <p:tgtEl>
                                          <p:spTgt spid="487826"/>
                                        </p:tgtEl>
                                        <p:attrNameLst>
                                          <p:attrName>style.visibility</p:attrName>
                                        </p:attrNameLst>
                                      </p:cBhvr>
                                      <p:to>
                                        <p:strVal val="visible"/>
                                      </p:to>
                                    </p:set>
                                    <p:set>
                                      <p:cBhvr>
                                        <p:cTn id="239" dur="455" fill="hold">
                                          <p:stCondLst>
                                            <p:cond delay="0"/>
                                          </p:stCondLst>
                                        </p:cTn>
                                        <p:tgtEl>
                                          <p:spTgt spid="487826"/>
                                        </p:tgtEl>
                                        <p:attrNameLst>
                                          <p:attrName>style.rotation</p:attrName>
                                        </p:attrNameLst>
                                      </p:cBhvr>
                                      <p:to>
                                        <p:strVal val="-45.0"/>
                                      </p:to>
                                    </p:set>
                                    <p:anim calcmode="lin" valueType="num">
                                      <p:cBhvr>
                                        <p:cTn id="240" dur="455" fill="hold">
                                          <p:stCondLst>
                                            <p:cond delay="455"/>
                                          </p:stCondLst>
                                        </p:cTn>
                                        <p:tgtEl>
                                          <p:spTgt spid="487826"/>
                                        </p:tgtEl>
                                        <p:attrNameLst>
                                          <p:attrName>style.rotation</p:attrName>
                                        </p:attrNameLst>
                                      </p:cBhvr>
                                      <p:tavLst>
                                        <p:tav tm="0">
                                          <p:val>
                                            <p:fltVal val="-45"/>
                                          </p:val>
                                        </p:tav>
                                        <p:tav tm="69900">
                                          <p:val>
                                            <p:fltVal val="45"/>
                                          </p:val>
                                        </p:tav>
                                        <p:tav tm="100000">
                                          <p:val>
                                            <p:fltVal val="0"/>
                                          </p:val>
                                        </p:tav>
                                      </p:tavLst>
                                    </p:anim>
                                    <p:anim calcmode="lin" valueType="num">
                                      <p:cBhvr>
                                        <p:cTn id="241" dur="455" fill="hold">
                                          <p:stCondLst>
                                            <p:cond delay="0"/>
                                          </p:stCondLst>
                                        </p:cTn>
                                        <p:tgtEl>
                                          <p:spTgt spid="487826"/>
                                        </p:tgtEl>
                                        <p:attrNameLst>
                                          <p:attrName>ppt_y</p:attrName>
                                        </p:attrNameLst>
                                      </p:cBhvr>
                                      <p:tavLst>
                                        <p:tav tm="0">
                                          <p:val>
                                            <p:strVal val="#ppt_y-1"/>
                                          </p:val>
                                        </p:tav>
                                        <p:tav tm="100000">
                                          <p:val>
                                            <p:strVal val="#ppt_y-(0.354*#ppt_w-0.172*#ppt_h)"/>
                                          </p:val>
                                        </p:tav>
                                      </p:tavLst>
                                    </p:anim>
                                    <p:anim calcmode="lin" valueType="num">
                                      <p:cBhvr>
                                        <p:cTn id="242" dur="156" decel="50000" autoRev="1" fill="hold">
                                          <p:stCondLst>
                                            <p:cond delay="455"/>
                                          </p:stCondLst>
                                        </p:cTn>
                                        <p:tgtEl>
                                          <p:spTgt spid="487826"/>
                                        </p:tgtEl>
                                        <p:attrNameLst>
                                          <p:attrName>ppt_y</p:attrName>
                                        </p:attrNameLst>
                                      </p:cBhvr>
                                      <p:tavLst>
                                        <p:tav tm="0">
                                          <p:val>
                                            <p:strVal val="#ppt_y-(0.354*#ppt_w-0.172*#ppt_h)"/>
                                          </p:val>
                                        </p:tav>
                                        <p:tav tm="100000">
                                          <p:val>
                                            <p:strVal val="#ppt_y-(0.354*#ppt_w-0.172*#ppt_h)-#ppt_h/2"/>
                                          </p:val>
                                        </p:tav>
                                      </p:tavLst>
                                    </p:anim>
                                    <p:anim calcmode="lin" valueType="num">
                                      <p:cBhvr>
                                        <p:cTn id="243" dur="136" fill="hold">
                                          <p:stCondLst>
                                            <p:cond delay="864"/>
                                          </p:stCondLst>
                                        </p:cTn>
                                        <p:tgtEl>
                                          <p:spTgt spid="487826"/>
                                        </p:tgtEl>
                                        <p:attrNameLst>
                                          <p:attrName>ppt_y</p:attrName>
                                        </p:attrNameLst>
                                      </p:cBhvr>
                                      <p:tavLst>
                                        <p:tav tm="0">
                                          <p:val>
                                            <p:strVal val="#ppt_y-(0.354*#ppt_w-0.172*#ppt_h)"/>
                                          </p:val>
                                        </p:tav>
                                        <p:tav tm="100000">
                                          <p:val>
                                            <p:strVal val="#ppt_y"/>
                                          </p:val>
                                        </p:tav>
                                      </p:tavLst>
                                    </p:anim>
                                  </p:childTnLst>
                                </p:cTn>
                              </p:par>
                            </p:childTnLst>
                          </p:cTn>
                        </p:par>
                        <p:par>
                          <p:cTn id="244" fill="hold">
                            <p:stCondLst>
                              <p:cond delay="2500"/>
                            </p:stCondLst>
                            <p:childTnLst>
                              <p:par>
                                <p:cTn id="245" presetID="35" presetClass="entr" presetSubtype="0" fill="hold" nodeType="afterEffect">
                                  <p:stCondLst>
                                    <p:cond delay="0"/>
                                  </p:stCondLst>
                                  <p:childTnLst>
                                    <p:set>
                                      <p:cBhvr>
                                        <p:cTn id="246" dur="1" fill="hold">
                                          <p:stCondLst>
                                            <p:cond delay="0"/>
                                          </p:stCondLst>
                                        </p:cTn>
                                        <p:tgtEl>
                                          <p:spTgt spid="487831"/>
                                        </p:tgtEl>
                                        <p:attrNameLst>
                                          <p:attrName>style.visibility</p:attrName>
                                        </p:attrNameLst>
                                      </p:cBhvr>
                                      <p:to>
                                        <p:strVal val="visible"/>
                                      </p:to>
                                    </p:set>
                                    <p:animEffect transition="in" filter="fade">
                                      <p:cBhvr>
                                        <p:cTn id="247" dur="2000"/>
                                        <p:tgtEl>
                                          <p:spTgt spid="487831"/>
                                        </p:tgtEl>
                                      </p:cBhvr>
                                    </p:animEffect>
                                    <p:anim calcmode="lin" valueType="num">
                                      <p:cBhvr>
                                        <p:cTn id="248" dur="2000" fill="hold"/>
                                        <p:tgtEl>
                                          <p:spTgt spid="487831"/>
                                        </p:tgtEl>
                                        <p:attrNameLst>
                                          <p:attrName>style.rotation</p:attrName>
                                        </p:attrNameLst>
                                      </p:cBhvr>
                                      <p:tavLst>
                                        <p:tav tm="0">
                                          <p:val>
                                            <p:fltVal val="720"/>
                                          </p:val>
                                        </p:tav>
                                        <p:tav tm="100000">
                                          <p:val>
                                            <p:fltVal val="0"/>
                                          </p:val>
                                        </p:tav>
                                      </p:tavLst>
                                    </p:anim>
                                    <p:anim calcmode="lin" valueType="num">
                                      <p:cBhvr>
                                        <p:cTn id="249" dur="2000" fill="hold"/>
                                        <p:tgtEl>
                                          <p:spTgt spid="487831"/>
                                        </p:tgtEl>
                                        <p:attrNameLst>
                                          <p:attrName>ppt_h</p:attrName>
                                        </p:attrNameLst>
                                      </p:cBhvr>
                                      <p:tavLst>
                                        <p:tav tm="0">
                                          <p:val>
                                            <p:fltVal val="0"/>
                                          </p:val>
                                        </p:tav>
                                        <p:tav tm="100000">
                                          <p:val>
                                            <p:strVal val="#ppt_h"/>
                                          </p:val>
                                        </p:tav>
                                      </p:tavLst>
                                    </p:anim>
                                    <p:anim calcmode="lin" valueType="num">
                                      <p:cBhvr>
                                        <p:cTn id="250" dur="2000" fill="hold"/>
                                        <p:tgtEl>
                                          <p:spTgt spid="48783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820" grpId="0" animBg="1"/>
      <p:bldP spid="487800" grpId="0" animBg="1"/>
      <p:bldP spid="487795" grpId="0" animBg="1"/>
      <p:bldP spid="487426" grpId="0"/>
      <p:bldP spid="487805" grpId="0"/>
      <p:bldP spid="487809" grpId="0"/>
      <p:bldP spid="487810" grpId="0"/>
      <p:bldP spid="487811" grpId="0"/>
      <p:bldP spid="487812" grpId="0"/>
      <p:bldP spid="487813" grpId="0"/>
      <p:bldP spid="487814" grpId="0"/>
      <p:bldP spid="487815" grpId="0"/>
      <p:bldP spid="487816" grpId="0"/>
      <p:bldP spid="487817" grpId="0"/>
      <p:bldP spid="487818" grpId="0"/>
      <p:bldP spid="487819" grpId="0"/>
      <p:bldP spid="487821" grpId="0"/>
      <p:bldP spid="487822" grpId="0"/>
      <p:bldP spid="487823" grpId="0"/>
      <p:bldP spid="487824" grpId="0"/>
      <p:bldP spid="487825" grpId="0"/>
      <p:bldP spid="4878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001" name="Rectangle 553"/>
          <p:cNvSpPr>
            <a:spLocks noChangeArrowheads="1"/>
          </p:cNvSpPr>
          <p:nvPr/>
        </p:nvSpPr>
        <p:spPr bwMode="auto">
          <a:xfrm>
            <a:off x="4813300" y="1906588"/>
            <a:ext cx="1074738" cy="1416050"/>
          </a:xfrm>
          <a:prstGeom prst="rect">
            <a:avLst/>
          </a:prstGeom>
          <a:solidFill>
            <a:srgbClr val="FFFF00"/>
          </a:solidFill>
          <a:ln w="15875" algn="ctr">
            <a:solidFill>
              <a:schemeClr val="tx1"/>
            </a:solidFill>
            <a:miter lim="800000"/>
            <a:headEnd/>
            <a:tailEnd/>
          </a:ln>
        </p:spPr>
        <p:txBody>
          <a:bodyPr anchor="ctr">
            <a:spAutoFit/>
          </a:bodyPr>
          <a:lstStyle/>
          <a:p>
            <a:endParaRPr lang="en-US">
              <a:solidFill>
                <a:srgbClr val="000000"/>
              </a:solidFill>
            </a:endParaRPr>
          </a:p>
        </p:txBody>
      </p:sp>
      <p:sp>
        <p:nvSpPr>
          <p:cNvPr id="488998" name="Rectangle 550"/>
          <p:cNvSpPr>
            <a:spLocks noChangeArrowheads="1"/>
          </p:cNvSpPr>
          <p:nvPr/>
        </p:nvSpPr>
        <p:spPr bwMode="auto">
          <a:xfrm>
            <a:off x="4791075" y="3438525"/>
            <a:ext cx="1074738" cy="950913"/>
          </a:xfrm>
          <a:prstGeom prst="rect">
            <a:avLst/>
          </a:prstGeom>
          <a:solidFill>
            <a:srgbClr val="FFFF00"/>
          </a:solidFill>
          <a:ln w="15875" algn="ctr">
            <a:solidFill>
              <a:schemeClr val="tx1"/>
            </a:solidFill>
            <a:miter lim="800000"/>
            <a:headEnd/>
            <a:tailEnd/>
          </a:ln>
        </p:spPr>
        <p:txBody>
          <a:bodyPr anchor="ctr">
            <a:spAutoFit/>
          </a:bodyPr>
          <a:lstStyle/>
          <a:p>
            <a:endParaRPr lang="en-US">
              <a:solidFill>
                <a:srgbClr val="000000"/>
              </a:solidFill>
            </a:endParaRPr>
          </a:p>
        </p:txBody>
      </p:sp>
      <p:sp>
        <p:nvSpPr>
          <p:cNvPr id="488969" name="Oval 521"/>
          <p:cNvSpPr>
            <a:spLocks noChangeArrowheads="1"/>
          </p:cNvSpPr>
          <p:nvPr/>
        </p:nvSpPr>
        <p:spPr bwMode="auto">
          <a:xfrm>
            <a:off x="735013" y="1404938"/>
            <a:ext cx="2184400" cy="684212"/>
          </a:xfrm>
          <a:prstGeom prst="ellipse">
            <a:avLst/>
          </a:prstGeom>
          <a:solidFill>
            <a:schemeClr val="accent1"/>
          </a:solidFill>
          <a:ln w="15875" algn="ctr">
            <a:solidFill>
              <a:schemeClr val="tx1"/>
            </a:solidFill>
            <a:round/>
            <a:headEnd/>
            <a:tailEnd/>
          </a:ln>
        </p:spPr>
        <p:txBody>
          <a:bodyPr anchor="ctr">
            <a:spAutoFit/>
          </a:bodyPr>
          <a:lstStyle/>
          <a:p>
            <a:endParaRPr lang="en-US">
              <a:solidFill>
                <a:srgbClr val="000000"/>
              </a:solidFill>
            </a:endParaRPr>
          </a:p>
        </p:txBody>
      </p:sp>
      <p:sp>
        <p:nvSpPr>
          <p:cNvPr id="488968" name="Oval 520"/>
          <p:cNvSpPr>
            <a:spLocks noChangeArrowheads="1"/>
          </p:cNvSpPr>
          <p:nvPr/>
        </p:nvSpPr>
        <p:spPr bwMode="auto">
          <a:xfrm>
            <a:off x="974725" y="2182813"/>
            <a:ext cx="1747838" cy="684212"/>
          </a:xfrm>
          <a:prstGeom prst="ellipse">
            <a:avLst/>
          </a:prstGeom>
          <a:solidFill>
            <a:schemeClr val="accent1"/>
          </a:solidFill>
          <a:ln w="15875" algn="ctr">
            <a:solidFill>
              <a:schemeClr val="tx1"/>
            </a:solidFill>
            <a:round/>
            <a:headEnd/>
            <a:tailEnd/>
          </a:ln>
        </p:spPr>
        <p:txBody>
          <a:bodyPr anchor="ctr">
            <a:spAutoFit/>
          </a:bodyPr>
          <a:lstStyle/>
          <a:p>
            <a:endParaRPr lang="en-US">
              <a:solidFill>
                <a:srgbClr val="000000"/>
              </a:solidFill>
            </a:endParaRPr>
          </a:p>
        </p:txBody>
      </p:sp>
      <p:sp>
        <p:nvSpPr>
          <p:cNvPr id="488967" name="Oval 519"/>
          <p:cNvSpPr>
            <a:spLocks noChangeArrowheads="1"/>
          </p:cNvSpPr>
          <p:nvPr/>
        </p:nvSpPr>
        <p:spPr bwMode="auto">
          <a:xfrm>
            <a:off x="1468438" y="673100"/>
            <a:ext cx="701675" cy="685800"/>
          </a:xfrm>
          <a:prstGeom prst="ellipse">
            <a:avLst/>
          </a:prstGeom>
          <a:solidFill>
            <a:schemeClr val="accent1"/>
          </a:solidFill>
          <a:ln w="15875" algn="ctr">
            <a:solidFill>
              <a:schemeClr val="tx1"/>
            </a:solidFill>
            <a:round/>
            <a:headEnd/>
            <a:tailEnd/>
          </a:ln>
        </p:spPr>
        <p:txBody>
          <a:bodyPr anchor="ctr">
            <a:spAutoFit/>
          </a:bodyPr>
          <a:lstStyle/>
          <a:p>
            <a:endParaRPr lang="en-US">
              <a:solidFill>
                <a:srgbClr val="000000"/>
              </a:solidFill>
            </a:endParaRPr>
          </a:p>
        </p:txBody>
      </p:sp>
      <p:sp>
        <p:nvSpPr>
          <p:cNvPr id="488895" name="Oval 447"/>
          <p:cNvSpPr>
            <a:spLocks noChangeArrowheads="1"/>
          </p:cNvSpPr>
          <p:nvPr/>
        </p:nvSpPr>
        <p:spPr bwMode="auto">
          <a:xfrm>
            <a:off x="1490663" y="2944813"/>
            <a:ext cx="701675" cy="685800"/>
          </a:xfrm>
          <a:prstGeom prst="ellipse">
            <a:avLst/>
          </a:prstGeom>
          <a:solidFill>
            <a:schemeClr val="accent1"/>
          </a:solidFill>
          <a:ln w="15875" algn="ctr">
            <a:solidFill>
              <a:schemeClr val="tx1"/>
            </a:solidFill>
            <a:round/>
            <a:headEnd/>
            <a:tailEnd/>
          </a:ln>
        </p:spPr>
        <p:txBody>
          <a:bodyPr anchor="ctr">
            <a:spAutoFit/>
          </a:bodyPr>
          <a:lstStyle/>
          <a:p>
            <a:endParaRPr lang="en-US">
              <a:solidFill>
                <a:srgbClr val="000000"/>
              </a:solidFill>
            </a:endParaRPr>
          </a:p>
        </p:txBody>
      </p:sp>
      <p:sp>
        <p:nvSpPr>
          <p:cNvPr id="488450" name="Text Box 2"/>
          <p:cNvSpPr txBox="1">
            <a:spLocks noChangeArrowheads="1"/>
          </p:cNvSpPr>
          <p:nvPr/>
        </p:nvSpPr>
        <p:spPr bwMode="auto">
          <a:xfrm>
            <a:off x="4902200" y="1844675"/>
            <a:ext cx="877888" cy="519113"/>
          </a:xfrm>
          <a:prstGeom prst="rect">
            <a:avLst/>
          </a:prstGeom>
          <a:noFill/>
          <a:ln w="9525">
            <a:noFill/>
            <a:miter lim="800000"/>
            <a:headEnd/>
            <a:tailEnd/>
          </a:ln>
        </p:spPr>
        <p:txBody>
          <a:bodyPr wrap="none">
            <a:spAutoFit/>
          </a:bodyPr>
          <a:lstStyle/>
          <a:p>
            <a:r>
              <a:rPr lang="en-US">
                <a:solidFill>
                  <a:srgbClr val="000000"/>
                </a:solidFill>
              </a:rPr>
              <a:t>2.02</a:t>
            </a:r>
          </a:p>
        </p:txBody>
      </p:sp>
      <p:grpSp>
        <p:nvGrpSpPr>
          <p:cNvPr id="20494" name="Group 374"/>
          <p:cNvGrpSpPr>
            <a:grpSpLocks/>
          </p:cNvGrpSpPr>
          <p:nvPr/>
        </p:nvGrpSpPr>
        <p:grpSpPr bwMode="auto">
          <a:xfrm>
            <a:off x="3702050" y="290513"/>
            <a:ext cx="5113338" cy="5175250"/>
            <a:chOff x="2332" y="183"/>
            <a:chExt cx="3221" cy="3260"/>
          </a:xfrm>
        </p:grpSpPr>
        <p:sp>
          <p:nvSpPr>
            <p:cNvPr id="20586" name="Rectangle 88"/>
            <p:cNvSpPr>
              <a:spLocks noChangeArrowheads="1"/>
            </p:cNvSpPr>
            <p:nvPr/>
          </p:nvSpPr>
          <p:spPr bwMode="auto">
            <a:xfrm>
              <a:off x="4690" y="3117"/>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2</a:t>
              </a:r>
              <a:endParaRPr lang="en-US">
                <a:solidFill>
                  <a:srgbClr val="FF0000"/>
                </a:solidFill>
                <a:ea typeface="Times New Roman" pitchFamily="18" charset="0"/>
                <a:cs typeface="Arial" pitchFamily="34" charset="0"/>
              </a:endParaRPr>
            </a:p>
          </p:txBody>
        </p:sp>
        <p:sp>
          <p:nvSpPr>
            <p:cNvPr id="20587" name="Rectangle 85"/>
            <p:cNvSpPr>
              <a:spLocks noChangeArrowheads="1"/>
            </p:cNvSpPr>
            <p:nvPr/>
          </p:nvSpPr>
          <p:spPr bwMode="auto">
            <a:xfrm>
              <a:off x="2332" y="3099"/>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8</a:t>
              </a:r>
              <a:endParaRPr lang="en-US">
                <a:solidFill>
                  <a:srgbClr val="FF0000"/>
                </a:solidFill>
                <a:ea typeface="Times New Roman" pitchFamily="18" charset="0"/>
                <a:cs typeface="Arial" pitchFamily="34" charset="0"/>
              </a:endParaRPr>
            </a:p>
          </p:txBody>
        </p:sp>
        <p:sp>
          <p:nvSpPr>
            <p:cNvPr id="20588" name="Rectangle 84"/>
            <p:cNvSpPr>
              <a:spLocks noChangeArrowheads="1"/>
            </p:cNvSpPr>
            <p:nvPr/>
          </p:nvSpPr>
          <p:spPr bwMode="auto">
            <a:xfrm>
              <a:off x="4690" y="2791"/>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6</a:t>
              </a:r>
              <a:endParaRPr lang="en-US">
                <a:solidFill>
                  <a:srgbClr val="FF0000"/>
                </a:solidFill>
                <a:ea typeface="Times New Roman" pitchFamily="18" charset="0"/>
                <a:cs typeface="Arial" pitchFamily="34" charset="0"/>
              </a:endParaRPr>
            </a:p>
          </p:txBody>
        </p:sp>
        <p:sp>
          <p:nvSpPr>
            <p:cNvPr id="20589" name="Rectangle 81"/>
            <p:cNvSpPr>
              <a:spLocks noChangeArrowheads="1"/>
            </p:cNvSpPr>
            <p:nvPr/>
          </p:nvSpPr>
          <p:spPr bwMode="auto">
            <a:xfrm>
              <a:off x="2332" y="2773"/>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7</a:t>
              </a:r>
              <a:endParaRPr lang="en-US">
                <a:solidFill>
                  <a:srgbClr val="FF0000"/>
                </a:solidFill>
                <a:ea typeface="Times New Roman" pitchFamily="18" charset="0"/>
                <a:cs typeface="Arial" pitchFamily="34" charset="0"/>
              </a:endParaRPr>
            </a:p>
          </p:txBody>
        </p:sp>
        <p:sp>
          <p:nvSpPr>
            <p:cNvPr id="20590" name="Rectangle 80"/>
            <p:cNvSpPr>
              <a:spLocks noChangeArrowheads="1"/>
            </p:cNvSpPr>
            <p:nvPr/>
          </p:nvSpPr>
          <p:spPr bwMode="auto">
            <a:xfrm>
              <a:off x="4690" y="2465"/>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8</a:t>
              </a:r>
              <a:endParaRPr lang="en-US">
                <a:solidFill>
                  <a:srgbClr val="FF0000"/>
                </a:solidFill>
                <a:ea typeface="Times New Roman" pitchFamily="18" charset="0"/>
                <a:cs typeface="Arial" pitchFamily="34" charset="0"/>
              </a:endParaRPr>
            </a:p>
          </p:txBody>
        </p:sp>
        <p:sp>
          <p:nvSpPr>
            <p:cNvPr id="20591" name="Rectangle 77"/>
            <p:cNvSpPr>
              <a:spLocks noChangeArrowheads="1"/>
            </p:cNvSpPr>
            <p:nvPr/>
          </p:nvSpPr>
          <p:spPr bwMode="auto">
            <a:xfrm>
              <a:off x="2332" y="2447"/>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6</a:t>
              </a:r>
              <a:endParaRPr lang="en-US">
                <a:solidFill>
                  <a:srgbClr val="FF0000"/>
                </a:solidFill>
                <a:ea typeface="Times New Roman" pitchFamily="18" charset="0"/>
                <a:cs typeface="Arial" pitchFamily="34" charset="0"/>
              </a:endParaRPr>
            </a:p>
          </p:txBody>
        </p:sp>
        <p:sp>
          <p:nvSpPr>
            <p:cNvPr id="20592" name="Rectangle 76"/>
            <p:cNvSpPr>
              <a:spLocks noChangeArrowheads="1"/>
            </p:cNvSpPr>
            <p:nvPr/>
          </p:nvSpPr>
          <p:spPr bwMode="auto">
            <a:xfrm>
              <a:off x="4690" y="2139"/>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10</a:t>
              </a:r>
              <a:endParaRPr lang="en-US">
                <a:solidFill>
                  <a:srgbClr val="FF0000"/>
                </a:solidFill>
                <a:ea typeface="Times New Roman" pitchFamily="18" charset="0"/>
                <a:cs typeface="Arial" pitchFamily="34" charset="0"/>
              </a:endParaRPr>
            </a:p>
          </p:txBody>
        </p:sp>
        <p:sp>
          <p:nvSpPr>
            <p:cNvPr id="20593" name="Rectangle 73"/>
            <p:cNvSpPr>
              <a:spLocks noChangeArrowheads="1"/>
            </p:cNvSpPr>
            <p:nvPr/>
          </p:nvSpPr>
          <p:spPr bwMode="auto">
            <a:xfrm>
              <a:off x="2332" y="2121"/>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5</a:t>
              </a:r>
              <a:endParaRPr lang="en-US">
                <a:solidFill>
                  <a:srgbClr val="FF0000"/>
                </a:solidFill>
                <a:ea typeface="Times New Roman" pitchFamily="18" charset="0"/>
                <a:cs typeface="Arial" pitchFamily="34" charset="0"/>
              </a:endParaRPr>
            </a:p>
          </p:txBody>
        </p:sp>
        <p:sp>
          <p:nvSpPr>
            <p:cNvPr id="20594" name="Rectangle 72"/>
            <p:cNvSpPr>
              <a:spLocks noChangeArrowheads="1"/>
            </p:cNvSpPr>
            <p:nvPr/>
          </p:nvSpPr>
          <p:spPr bwMode="auto">
            <a:xfrm>
              <a:off x="4690" y="1813"/>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12</a:t>
              </a:r>
              <a:endParaRPr lang="en-US">
                <a:solidFill>
                  <a:srgbClr val="FF0000"/>
                </a:solidFill>
                <a:ea typeface="Times New Roman" pitchFamily="18" charset="0"/>
                <a:cs typeface="Arial" pitchFamily="34" charset="0"/>
              </a:endParaRPr>
            </a:p>
          </p:txBody>
        </p:sp>
        <p:sp>
          <p:nvSpPr>
            <p:cNvPr id="20595" name="Rectangle 69"/>
            <p:cNvSpPr>
              <a:spLocks noChangeArrowheads="1"/>
            </p:cNvSpPr>
            <p:nvPr/>
          </p:nvSpPr>
          <p:spPr bwMode="auto">
            <a:xfrm>
              <a:off x="2332" y="1795"/>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4</a:t>
              </a:r>
              <a:endParaRPr lang="en-US">
                <a:solidFill>
                  <a:srgbClr val="FF0000"/>
                </a:solidFill>
                <a:ea typeface="Times New Roman" pitchFamily="18" charset="0"/>
                <a:cs typeface="Arial" pitchFamily="34" charset="0"/>
              </a:endParaRPr>
            </a:p>
          </p:txBody>
        </p:sp>
        <p:sp>
          <p:nvSpPr>
            <p:cNvPr id="20596" name="Rectangle 68"/>
            <p:cNvSpPr>
              <a:spLocks noChangeArrowheads="1"/>
            </p:cNvSpPr>
            <p:nvPr/>
          </p:nvSpPr>
          <p:spPr bwMode="auto">
            <a:xfrm>
              <a:off x="4690" y="1487"/>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12</a:t>
              </a:r>
              <a:endParaRPr lang="en-US">
                <a:solidFill>
                  <a:srgbClr val="FF0000"/>
                </a:solidFill>
                <a:ea typeface="Times New Roman" pitchFamily="18" charset="0"/>
                <a:cs typeface="Arial" pitchFamily="34" charset="0"/>
              </a:endParaRPr>
            </a:p>
          </p:txBody>
        </p:sp>
        <p:sp>
          <p:nvSpPr>
            <p:cNvPr id="20597" name="Rectangle 65"/>
            <p:cNvSpPr>
              <a:spLocks noChangeArrowheads="1"/>
            </p:cNvSpPr>
            <p:nvPr/>
          </p:nvSpPr>
          <p:spPr bwMode="auto">
            <a:xfrm>
              <a:off x="2332" y="1487"/>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3</a:t>
              </a:r>
              <a:endParaRPr lang="en-US">
                <a:solidFill>
                  <a:srgbClr val="FF0000"/>
                </a:solidFill>
                <a:ea typeface="Times New Roman" pitchFamily="18" charset="0"/>
                <a:cs typeface="Arial" pitchFamily="34" charset="0"/>
              </a:endParaRPr>
            </a:p>
          </p:txBody>
        </p:sp>
        <p:sp>
          <p:nvSpPr>
            <p:cNvPr id="20598" name="Rectangle 64"/>
            <p:cNvSpPr>
              <a:spLocks noChangeArrowheads="1"/>
            </p:cNvSpPr>
            <p:nvPr/>
          </p:nvSpPr>
          <p:spPr bwMode="auto">
            <a:xfrm>
              <a:off x="4690" y="1161"/>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10</a:t>
              </a:r>
              <a:endParaRPr lang="en-US">
                <a:solidFill>
                  <a:srgbClr val="FF0000"/>
                </a:solidFill>
                <a:ea typeface="Times New Roman" pitchFamily="18" charset="0"/>
                <a:cs typeface="Arial" pitchFamily="34" charset="0"/>
              </a:endParaRPr>
            </a:p>
          </p:txBody>
        </p:sp>
        <p:sp>
          <p:nvSpPr>
            <p:cNvPr id="20599" name="Rectangle 63"/>
            <p:cNvSpPr>
              <a:spLocks noChangeArrowheads="1"/>
            </p:cNvSpPr>
            <p:nvPr/>
          </p:nvSpPr>
          <p:spPr bwMode="auto">
            <a:xfrm>
              <a:off x="3785" y="1161"/>
              <a:ext cx="905"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0.202 </a:t>
              </a:r>
              <a:endParaRPr lang="en-US">
                <a:solidFill>
                  <a:srgbClr val="FF0000"/>
                </a:solidFill>
                <a:ea typeface="Times New Roman" pitchFamily="18" charset="0"/>
                <a:cs typeface="Arial" pitchFamily="34" charset="0"/>
              </a:endParaRPr>
            </a:p>
          </p:txBody>
        </p:sp>
        <p:sp>
          <p:nvSpPr>
            <p:cNvPr id="20600" name="Rectangle 61"/>
            <p:cNvSpPr>
              <a:spLocks noChangeArrowheads="1"/>
            </p:cNvSpPr>
            <p:nvPr/>
          </p:nvSpPr>
          <p:spPr bwMode="auto">
            <a:xfrm>
              <a:off x="2332" y="1143"/>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2</a:t>
              </a:r>
              <a:endParaRPr lang="en-US">
                <a:solidFill>
                  <a:srgbClr val="FF0000"/>
                </a:solidFill>
                <a:ea typeface="Times New Roman" pitchFamily="18" charset="0"/>
                <a:cs typeface="Arial" pitchFamily="34" charset="0"/>
              </a:endParaRPr>
            </a:p>
          </p:txBody>
        </p:sp>
        <p:sp>
          <p:nvSpPr>
            <p:cNvPr id="20601" name="Rectangle 60"/>
            <p:cNvSpPr>
              <a:spLocks noChangeArrowheads="1"/>
            </p:cNvSpPr>
            <p:nvPr/>
          </p:nvSpPr>
          <p:spPr bwMode="auto">
            <a:xfrm>
              <a:off x="4690" y="835"/>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8</a:t>
              </a:r>
              <a:endParaRPr lang="en-US">
                <a:solidFill>
                  <a:srgbClr val="FF0000"/>
                </a:solidFill>
                <a:ea typeface="Times New Roman" pitchFamily="18" charset="0"/>
                <a:cs typeface="Arial" pitchFamily="34" charset="0"/>
              </a:endParaRPr>
            </a:p>
          </p:txBody>
        </p:sp>
        <p:sp>
          <p:nvSpPr>
            <p:cNvPr id="20602" name="Rectangle 57"/>
            <p:cNvSpPr>
              <a:spLocks noChangeArrowheads="1"/>
            </p:cNvSpPr>
            <p:nvPr/>
          </p:nvSpPr>
          <p:spPr bwMode="auto">
            <a:xfrm>
              <a:off x="2332" y="817"/>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a:t>
              </a:r>
              <a:r>
                <a:rPr lang="en-US" b="1" baseline="-30000">
                  <a:solidFill>
                    <a:srgbClr val="FF0000"/>
                  </a:solidFill>
                  <a:ea typeface="Times New Roman" pitchFamily="18" charset="0"/>
                  <a:cs typeface="Arial" pitchFamily="34" charset="0"/>
                </a:rPr>
                <a:t>1</a:t>
              </a:r>
              <a:endParaRPr lang="en-US">
                <a:solidFill>
                  <a:srgbClr val="FF0000"/>
                </a:solidFill>
                <a:ea typeface="Times New Roman" pitchFamily="18" charset="0"/>
                <a:cs typeface="Arial" pitchFamily="34" charset="0"/>
              </a:endParaRPr>
            </a:p>
          </p:txBody>
        </p:sp>
        <p:sp>
          <p:nvSpPr>
            <p:cNvPr id="20603" name="Rectangle 54"/>
            <p:cNvSpPr>
              <a:spLocks noChangeArrowheads="1"/>
            </p:cNvSpPr>
            <p:nvPr/>
          </p:nvSpPr>
          <p:spPr bwMode="auto">
            <a:xfrm>
              <a:off x="2962" y="509"/>
              <a:ext cx="82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12</a:t>
              </a:r>
              <a:endParaRPr lang="en-US">
                <a:solidFill>
                  <a:srgbClr val="FF0000"/>
                </a:solidFill>
                <a:ea typeface="Times New Roman" pitchFamily="18" charset="0"/>
                <a:cs typeface="Arial" pitchFamily="34" charset="0"/>
              </a:endParaRPr>
            </a:p>
          </p:txBody>
        </p:sp>
        <p:sp>
          <p:nvSpPr>
            <p:cNvPr id="20604" name="Rectangle 53"/>
            <p:cNvSpPr>
              <a:spLocks noChangeArrowheads="1"/>
            </p:cNvSpPr>
            <p:nvPr/>
          </p:nvSpPr>
          <p:spPr bwMode="auto">
            <a:xfrm>
              <a:off x="2332" y="509"/>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Batt.</a:t>
              </a:r>
              <a:endParaRPr lang="en-US">
                <a:solidFill>
                  <a:srgbClr val="FF0000"/>
                </a:solidFill>
                <a:ea typeface="Times New Roman" pitchFamily="18" charset="0"/>
                <a:cs typeface="Arial" pitchFamily="34" charset="0"/>
              </a:endParaRPr>
            </a:p>
          </p:txBody>
        </p:sp>
        <p:sp>
          <p:nvSpPr>
            <p:cNvPr id="20605" name="Rectangle 52"/>
            <p:cNvSpPr>
              <a:spLocks noChangeArrowheads="1"/>
            </p:cNvSpPr>
            <p:nvPr/>
          </p:nvSpPr>
          <p:spPr bwMode="auto">
            <a:xfrm>
              <a:off x="4690" y="183"/>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pitchFamily="34" charset="0"/>
                </a:rPr>
                <a:t>R (</a:t>
              </a:r>
              <a:r>
                <a:rPr lang="en-US" b="1">
                  <a:solidFill>
                    <a:srgbClr val="FF0000"/>
                  </a:solidFill>
                  <a:latin typeface="Symbol" pitchFamily="18" charset="2"/>
                  <a:ea typeface="Times New Roman" pitchFamily="18" charset="0"/>
                  <a:cs typeface="Arial" pitchFamily="34" charset="0"/>
                </a:rPr>
                <a:t>W</a:t>
              </a:r>
              <a:r>
                <a:rPr lang="en-US" b="1">
                  <a:solidFill>
                    <a:srgbClr val="FF0000"/>
                  </a:solidFill>
                  <a:ea typeface="Times New Roman" pitchFamily="18" charset="0"/>
                  <a:cs typeface="Arial" pitchFamily="34" charset="0"/>
                </a:rPr>
                <a:t>)</a:t>
              </a:r>
              <a:endParaRPr lang="en-US">
                <a:solidFill>
                  <a:srgbClr val="FF0000"/>
                </a:solidFill>
                <a:ea typeface="Times New Roman" pitchFamily="18" charset="0"/>
                <a:cs typeface="Arial" pitchFamily="34" charset="0"/>
              </a:endParaRPr>
            </a:p>
          </p:txBody>
        </p:sp>
        <p:sp>
          <p:nvSpPr>
            <p:cNvPr id="20606" name="Rectangle 51"/>
            <p:cNvSpPr>
              <a:spLocks noChangeArrowheads="1"/>
            </p:cNvSpPr>
            <p:nvPr/>
          </p:nvSpPr>
          <p:spPr bwMode="auto">
            <a:xfrm>
              <a:off x="3785" y="183"/>
              <a:ext cx="905" cy="326"/>
            </a:xfrm>
            <a:prstGeom prst="rect">
              <a:avLst/>
            </a:prstGeom>
            <a:noFill/>
            <a:ln w="15875" algn="ctr">
              <a:noFill/>
              <a:miter lim="800000"/>
              <a:headEnd/>
              <a:tailEnd/>
            </a:ln>
          </p:spPr>
          <p:txBody>
            <a:bodyPr anchor="ctr"/>
            <a:lstStyle/>
            <a:p>
              <a:r>
                <a:rPr lang="en-US" b="1" dirty="0">
                  <a:solidFill>
                    <a:srgbClr val="FF0000"/>
                  </a:solidFill>
                  <a:latin typeface="Times New Roman" pitchFamily="18" charset="0"/>
                  <a:cs typeface="Times New Roman" pitchFamily="18" charset="0"/>
                </a:rPr>
                <a:t>I </a:t>
              </a:r>
              <a:r>
                <a:rPr lang="en-US" b="1" dirty="0">
                  <a:solidFill>
                    <a:srgbClr val="FF0000"/>
                  </a:solidFill>
                  <a:latin typeface="Arial"/>
                  <a:cs typeface="Times New Roman" pitchFamily="18" charset="0"/>
                </a:rPr>
                <a:t>(A)</a:t>
              </a:r>
              <a:endParaRPr lang="en-US" dirty="0">
                <a:solidFill>
                  <a:srgbClr val="FF0000"/>
                </a:solidFill>
                <a:latin typeface="Arial"/>
              </a:endParaRPr>
            </a:p>
          </p:txBody>
        </p:sp>
        <p:sp>
          <p:nvSpPr>
            <p:cNvPr id="20607" name="Rectangle 50"/>
            <p:cNvSpPr>
              <a:spLocks noChangeArrowheads="1"/>
            </p:cNvSpPr>
            <p:nvPr/>
          </p:nvSpPr>
          <p:spPr bwMode="auto">
            <a:xfrm>
              <a:off x="2962" y="183"/>
              <a:ext cx="823" cy="326"/>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pitchFamily="34" charset="0"/>
                </a:rPr>
                <a:t>D</a:t>
              </a:r>
              <a:r>
                <a:rPr lang="en-US" b="1">
                  <a:solidFill>
                    <a:srgbClr val="FF0000"/>
                  </a:solidFill>
                  <a:ea typeface="Times New Roman" pitchFamily="18" charset="0"/>
                  <a:cs typeface="Arial" pitchFamily="34" charset="0"/>
                </a:rPr>
                <a:t>V (V)</a:t>
              </a:r>
              <a:endParaRPr lang="en-US">
                <a:solidFill>
                  <a:srgbClr val="FF0000"/>
                </a:solidFill>
                <a:ea typeface="Times New Roman" pitchFamily="18" charset="0"/>
                <a:cs typeface="Arial" pitchFamily="34" charset="0"/>
              </a:endParaRPr>
            </a:p>
          </p:txBody>
        </p:sp>
        <p:sp>
          <p:nvSpPr>
            <p:cNvPr id="20608" name="Line 90"/>
            <p:cNvSpPr>
              <a:spLocks noChangeShapeType="1"/>
            </p:cNvSpPr>
            <p:nvPr/>
          </p:nvSpPr>
          <p:spPr bwMode="auto">
            <a:xfrm>
              <a:off x="2332" y="3443"/>
              <a:ext cx="3221"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09" name="Line 92"/>
            <p:cNvSpPr>
              <a:spLocks noChangeShapeType="1"/>
            </p:cNvSpPr>
            <p:nvPr/>
          </p:nvSpPr>
          <p:spPr bwMode="auto">
            <a:xfrm>
              <a:off x="5553" y="183"/>
              <a:ext cx="0" cy="326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10" name="Line 94"/>
            <p:cNvSpPr>
              <a:spLocks noChangeShapeType="1"/>
            </p:cNvSpPr>
            <p:nvPr/>
          </p:nvSpPr>
          <p:spPr bwMode="auto">
            <a:xfrm>
              <a:off x="2962" y="183"/>
              <a:ext cx="2591"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11" name="Line 95"/>
            <p:cNvSpPr>
              <a:spLocks noChangeShapeType="1"/>
            </p:cNvSpPr>
            <p:nvPr/>
          </p:nvSpPr>
          <p:spPr bwMode="auto">
            <a:xfrm>
              <a:off x="2332" y="509"/>
              <a:ext cx="3221"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12" name="Line 96"/>
            <p:cNvSpPr>
              <a:spLocks noChangeShapeType="1"/>
            </p:cNvSpPr>
            <p:nvPr/>
          </p:nvSpPr>
          <p:spPr bwMode="auto">
            <a:xfrm>
              <a:off x="2332" y="509"/>
              <a:ext cx="0" cy="2934"/>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13" name="Line 97"/>
            <p:cNvSpPr>
              <a:spLocks noChangeShapeType="1"/>
            </p:cNvSpPr>
            <p:nvPr/>
          </p:nvSpPr>
          <p:spPr bwMode="auto">
            <a:xfrm>
              <a:off x="2962" y="183"/>
              <a:ext cx="0" cy="326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14" name="Line 100"/>
            <p:cNvSpPr>
              <a:spLocks noChangeShapeType="1"/>
            </p:cNvSpPr>
            <p:nvPr/>
          </p:nvSpPr>
          <p:spPr bwMode="auto">
            <a:xfrm>
              <a:off x="3785" y="183"/>
              <a:ext cx="0" cy="326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15" name="Line 103"/>
            <p:cNvSpPr>
              <a:spLocks noChangeShapeType="1"/>
            </p:cNvSpPr>
            <p:nvPr/>
          </p:nvSpPr>
          <p:spPr bwMode="auto">
            <a:xfrm>
              <a:off x="4690" y="183"/>
              <a:ext cx="0" cy="326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16" name="Line 107"/>
            <p:cNvSpPr>
              <a:spLocks noChangeShapeType="1"/>
            </p:cNvSpPr>
            <p:nvPr/>
          </p:nvSpPr>
          <p:spPr bwMode="auto">
            <a:xfrm>
              <a:off x="2332" y="835"/>
              <a:ext cx="3221"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17" name="Line 125"/>
            <p:cNvSpPr>
              <a:spLocks noChangeShapeType="1"/>
            </p:cNvSpPr>
            <p:nvPr/>
          </p:nvSpPr>
          <p:spPr bwMode="auto">
            <a:xfrm>
              <a:off x="2332" y="1161"/>
              <a:ext cx="3221"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18" name="Line 143"/>
            <p:cNvSpPr>
              <a:spLocks noChangeShapeType="1"/>
            </p:cNvSpPr>
            <p:nvPr/>
          </p:nvSpPr>
          <p:spPr bwMode="auto">
            <a:xfrm>
              <a:off x="2332" y="1487"/>
              <a:ext cx="3221"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19" name="Line 161"/>
            <p:cNvSpPr>
              <a:spLocks noChangeShapeType="1"/>
            </p:cNvSpPr>
            <p:nvPr/>
          </p:nvSpPr>
          <p:spPr bwMode="auto">
            <a:xfrm>
              <a:off x="2332" y="1813"/>
              <a:ext cx="3221"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20" name="Line 179"/>
            <p:cNvSpPr>
              <a:spLocks noChangeShapeType="1"/>
            </p:cNvSpPr>
            <p:nvPr/>
          </p:nvSpPr>
          <p:spPr bwMode="auto">
            <a:xfrm>
              <a:off x="2332" y="2139"/>
              <a:ext cx="3221"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21" name="Line 197"/>
            <p:cNvSpPr>
              <a:spLocks noChangeShapeType="1"/>
            </p:cNvSpPr>
            <p:nvPr/>
          </p:nvSpPr>
          <p:spPr bwMode="auto">
            <a:xfrm>
              <a:off x="2332" y="2465"/>
              <a:ext cx="3221"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22" name="Line 215"/>
            <p:cNvSpPr>
              <a:spLocks noChangeShapeType="1"/>
            </p:cNvSpPr>
            <p:nvPr/>
          </p:nvSpPr>
          <p:spPr bwMode="auto">
            <a:xfrm>
              <a:off x="2332" y="2791"/>
              <a:ext cx="3221"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sp>
          <p:nvSpPr>
            <p:cNvPr id="20623" name="Line 233"/>
            <p:cNvSpPr>
              <a:spLocks noChangeShapeType="1"/>
            </p:cNvSpPr>
            <p:nvPr/>
          </p:nvSpPr>
          <p:spPr bwMode="auto">
            <a:xfrm>
              <a:off x="2332" y="3117"/>
              <a:ext cx="3221" cy="0"/>
            </a:xfrm>
            <a:prstGeom prst="line">
              <a:avLst/>
            </a:prstGeom>
            <a:noFill/>
            <a:ln w="12700" cap="rnd">
              <a:solidFill>
                <a:srgbClr val="000000"/>
              </a:solidFill>
              <a:round/>
              <a:headEnd/>
              <a:tailEnd/>
            </a:ln>
          </p:spPr>
          <p:txBody>
            <a:bodyPr wrap="none">
              <a:spAutoFit/>
            </a:bodyPr>
            <a:lstStyle/>
            <a:p>
              <a:endParaRPr lang="en-US">
                <a:solidFill>
                  <a:srgbClr val="000000"/>
                </a:solidFill>
              </a:endParaRPr>
            </a:p>
          </p:txBody>
        </p:sp>
      </p:grpSp>
      <p:grpSp>
        <p:nvGrpSpPr>
          <p:cNvPr id="20495" name="Group 373"/>
          <p:cNvGrpSpPr>
            <a:grpSpLocks/>
          </p:cNvGrpSpPr>
          <p:nvPr/>
        </p:nvGrpSpPr>
        <p:grpSpPr bwMode="auto">
          <a:xfrm>
            <a:off x="754063" y="666750"/>
            <a:ext cx="2298700" cy="4533900"/>
            <a:chOff x="475" y="585"/>
            <a:chExt cx="1448" cy="2856"/>
          </a:xfrm>
        </p:grpSpPr>
        <p:sp>
          <p:nvSpPr>
            <p:cNvPr id="20517" name="Text Box 304"/>
            <p:cNvSpPr txBox="1">
              <a:spLocks noChangeArrowheads="1"/>
            </p:cNvSpPr>
            <p:nvPr/>
          </p:nvSpPr>
          <p:spPr bwMode="auto">
            <a:xfrm>
              <a:off x="1017" y="2864"/>
              <a:ext cx="382" cy="309"/>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sp>
          <p:nvSpPr>
            <p:cNvPr id="20518" name="Line 305"/>
            <p:cNvSpPr>
              <a:spLocks noChangeShapeType="1"/>
            </p:cNvSpPr>
            <p:nvPr/>
          </p:nvSpPr>
          <p:spPr bwMode="auto">
            <a:xfrm>
              <a:off x="475" y="966"/>
              <a:ext cx="533" cy="1"/>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20519" name="Group 306"/>
            <p:cNvGrpSpPr>
              <a:grpSpLocks/>
            </p:cNvGrpSpPr>
            <p:nvPr/>
          </p:nvGrpSpPr>
          <p:grpSpPr bwMode="auto">
            <a:xfrm>
              <a:off x="1008" y="889"/>
              <a:ext cx="305" cy="77"/>
              <a:chOff x="2700" y="3312"/>
              <a:chExt cx="720" cy="180"/>
            </a:xfrm>
          </p:grpSpPr>
          <p:sp>
            <p:nvSpPr>
              <p:cNvPr id="20582" name="Line 307"/>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83" name="Line 308"/>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84" name="Line 309"/>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85" name="Line 310"/>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20520" name="Line 311"/>
            <p:cNvSpPr>
              <a:spLocks noChangeShapeType="1"/>
            </p:cNvSpPr>
            <p:nvPr/>
          </p:nvSpPr>
          <p:spPr bwMode="auto">
            <a:xfrm>
              <a:off x="1313" y="967"/>
              <a:ext cx="53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21" name="Line 312"/>
            <p:cNvSpPr>
              <a:spLocks noChangeShapeType="1"/>
            </p:cNvSpPr>
            <p:nvPr/>
          </p:nvSpPr>
          <p:spPr bwMode="auto">
            <a:xfrm flipV="1">
              <a:off x="1847" y="966"/>
              <a:ext cx="0" cy="387"/>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20522" name="Group 313"/>
            <p:cNvGrpSpPr>
              <a:grpSpLocks/>
            </p:cNvGrpSpPr>
            <p:nvPr/>
          </p:nvGrpSpPr>
          <p:grpSpPr bwMode="auto">
            <a:xfrm>
              <a:off x="1008" y="1352"/>
              <a:ext cx="305" cy="78"/>
              <a:chOff x="2700" y="3312"/>
              <a:chExt cx="720" cy="180"/>
            </a:xfrm>
          </p:grpSpPr>
          <p:sp>
            <p:nvSpPr>
              <p:cNvPr id="20578" name="Line 314"/>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79" name="Line 315"/>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80" name="Line 316"/>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81" name="Line 317"/>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20523" name="Line 318"/>
            <p:cNvSpPr>
              <a:spLocks noChangeShapeType="1"/>
            </p:cNvSpPr>
            <p:nvPr/>
          </p:nvSpPr>
          <p:spPr bwMode="auto">
            <a:xfrm flipV="1">
              <a:off x="1771" y="1430"/>
              <a:ext cx="76"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24" name="Text Box 319"/>
            <p:cNvSpPr txBox="1">
              <a:spLocks noChangeArrowheads="1"/>
            </p:cNvSpPr>
            <p:nvPr/>
          </p:nvSpPr>
          <p:spPr bwMode="auto">
            <a:xfrm>
              <a:off x="1008" y="585"/>
              <a:ext cx="382" cy="309"/>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20525" name="Text Box 320"/>
            <p:cNvSpPr txBox="1">
              <a:spLocks noChangeArrowheads="1"/>
            </p:cNvSpPr>
            <p:nvPr/>
          </p:nvSpPr>
          <p:spPr bwMode="auto">
            <a:xfrm>
              <a:off x="1008" y="1058"/>
              <a:ext cx="382"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3</a:t>
              </a:r>
              <a:endParaRPr lang="en-US" sz="2400">
                <a:solidFill>
                  <a:srgbClr val="FF0000"/>
                </a:solidFill>
              </a:endParaRPr>
            </a:p>
          </p:txBody>
        </p:sp>
        <p:sp>
          <p:nvSpPr>
            <p:cNvPr id="20526" name="Line 321"/>
            <p:cNvSpPr>
              <a:spLocks noChangeShapeType="1"/>
            </p:cNvSpPr>
            <p:nvPr/>
          </p:nvSpPr>
          <p:spPr bwMode="auto">
            <a:xfrm flipV="1">
              <a:off x="475" y="967"/>
              <a:ext cx="0" cy="2319"/>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27" name="Line 322"/>
            <p:cNvSpPr>
              <a:spLocks noChangeShapeType="1"/>
            </p:cNvSpPr>
            <p:nvPr/>
          </p:nvSpPr>
          <p:spPr bwMode="auto">
            <a:xfrm flipV="1">
              <a:off x="1847" y="1353"/>
              <a:ext cx="0" cy="618"/>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28" name="Line 323"/>
            <p:cNvSpPr>
              <a:spLocks noChangeShapeType="1"/>
            </p:cNvSpPr>
            <p:nvPr/>
          </p:nvSpPr>
          <p:spPr bwMode="auto">
            <a:xfrm flipV="1">
              <a:off x="1847" y="1972"/>
              <a:ext cx="0" cy="696"/>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29" name="Line 324"/>
            <p:cNvSpPr>
              <a:spLocks noChangeShapeType="1"/>
            </p:cNvSpPr>
            <p:nvPr/>
          </p:nvSpPr>
          <p:spPr bwMode="auto">
            <a:xfrm flipV="1">
              <a:off x="1542" y="1895"/>
              <a:ext cx="305"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20530" name="Group 325"/>
            <p:cNvGrpSpPr>
              <a:grpSpLocks/>
            </p:cNvGrpSpPr>
            <p:nvPr/>
          </p:nvGrpSpPr>
          <p:grpSpPr bwMode="auto">
            <a:xfrm>
              <a:off x="1847" y="2668"/>
              <a:ext cx="76" cy="309"/>
              <a:chOff x="7200" y="2952"/>
              <a:chExt cx="180" cy="720"/>
            </a:xfrm>
          </p:grpSpPr>
          <p:sp>
            <p:nvSpPr>
              <p:cNvPr id="20574" name="Line 326"/>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75" name="Line 327"/>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76" name="Line 328"/>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77" name="Line 329"/>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20531" name="Line 330"/>
            <p:cNvSpPr>
              <a:spLocks noChangeShapeType="1"/>
            </p:cNvSpPr>
            <p:nvPr/>
          </p:nvSpPr>
          <p:spPr bwMode="auto">
            <a:xfrm flipV="1">
              <a:off x="1847" y="2977"/>
              <a:ext cx="0" cy="309"/>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32" name="Text Box 331"/>
            <p:cNvSpPr txBox="1">
              <a:spLocks noChangeArrowheads="1"/>
            </p:cNvSpPr>
            <p:nvPr/>
          </p:nvSpPr>
          <p:spPr bwMode="auto">
            <a:xfrm>
              <a:off x="1008" y="1986"/>
              <a:ext cx="382"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7</a:t>
              </a:r>
              <a:endParaRPr lang="en-US" sz="2400">
                <a:solidFill>
                  <a:srgbClr val="FF0000"/>
                </a:solidFill>
              </a:endParaRPr>
            </a:p>
          </p:txBody>
        </p:sp>
        <p:sp>
          <p:nvSpPr>
            <p:cNvPr id="20533" name="Text Box 332"/>
            <p:cNvSpPr txBox="1">
              <a:spLocks noChangeArrowheads="1"/>
            </p:cNvSpPr>
            <p:nvPr/>
          </p:nvSpPr>
          <p:spPr bwMode="auto">
            <a:xfrm>
              <a:off x="1488" y="2668"/>
              <a:ext cx="381" cy="309"/>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8</a:t>
              </a:r>
              <a:endParaRPr lang="en-US" sz="2400">
                <a:solidFill>
                  <a:srgbClr val="FF0000"/>
                </a:solidFill>
              </a:endParaRPr>
            </a:p>
          </p:txBody>
        </p:sp>
        <p:sp>
          <p:nvSpPr>
            <p:cNvPr id="20534" name="Line 333"/>
            <p:cNvSpPr>
              <a:spLocks noChangeShapeType="1"/>
            </p:cNvSpPr>
            <p:nvPr/>
          </p:nvSpPr>
          <p:spPr bwMode="auto">
            <a:xfrm flipV="1">
              <a:off x="1161" y="3132"/>
              <a:ext cx="0" cy="309"/>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35" name="Line 334"/>
            <p:cNvSpPr>
              <a:spLocks noChangeShapeType="1"/>
            </p:cNvSpPr>
            <p:nvPr/>
          </p:nvSpPr>
          <p:spPr bwMode="auto">
            <a:xfrm flipV="1">
              <a:off x="1237" y="3209"/>
              <a:ext cx="0" cy="155"/>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36" name="Line 335"/>
            <p:cNvSpPr>
              <a:spLocks noChangeShapeType="1"/>
            </p:cNvSpPr>
            <p:nvPr/>
          </p:nvSpPr>
          <p:spPr bwMode="auto">
            <a:xfrm>
              <a:off x="478" y="3286"/>
              <a:ext cx="684"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37" name="Line 336"/>
            <p:cNvSpPr>
              <a:spLocks noChangeShapeType="1"/>
            </p:cNvSpPr>
            <p:nvPr/>
          </p:nvSpPr>
          <p:spPr bwMode="auto">
            <a:xfrm>
              <a:off x="1238" y="3286"/>
              <a:ext cx="611"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20538" name="Group 337"/>
            <p:cNvGrpSpPr>
              <a:grpSpLocks/>
            </p:cNvGrpSpPr>
            <p:nvPr/>
          </p:nvGrpSpPr>
          <p:grpSpPr bwMode="auto">
            <a:xfrm>
              <a:off x="780" y="1817"/>
              <a:ext cx="305" cy="78"/>
              <a:chOff x="2700" y="3312"/>
              <a:chExt cx="720" cy="180"/>
            </a:xfrm>
          </p:grpSpPr>
          <p:sp>
            <p:nvSpPr>
              <p:cNvPr id="20570" name="Line 338"/>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71" name="Line 339"/>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72" name="Line 340"/>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73" name="Line 341"/>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20539" name="Line 342"/>
            <p:cNvSpPr>
              <a:spLocks noChangeShapeType="1"/>
            </p:cNvSpPr>
            <p:nvPr/>
          </p:nvSpPr>
          <p:spPr bwMode="auto">
            <a:xfrm>
              <a:off x="1313" y="2358"/>
              <a:ext cx="534"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20540" name="Group 343"/>
            <p:cNvGrpSpPr>
              <a:grpSpLocks/>
            </p:cNvGrpSpPr>
            <p:nvPr/>
          </p:nvGrpSpPr>
          <p:grpSpPr bwMode="auto">
            <a:xfrm>
              <a:off x="1008" y="2281"/>
              <a:ext cx="305" cy="77"/>
              <a:chOff x="2700" y="3312"/>
              <a:chExt cx="720" cy="180"/>
            </a:xfrm>
          </p:grpSpPr>
          <p:sp>
            <p:nvSpPr>
              <p:cNvPr id="20566" name="Line 344"/>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67" name="Line 345"/>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68" name="Line 346"/>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69" name="Line 347"/>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20541" name="Group 348"/>
            <p:cNvGrpSpPr>
              <a:grpSpLocks/>
            </p:cNvGrpSpPr>
            <p:nvPr/>
          </p:nvGrpSpPr>
          <p:grpSpPr bwMode="auto">
            <a:xfrm>
              <a:off x="1466" y="1353"/>
              <a:ext cx="305" cy="77"/>
              <a:chOff x="2700" y="3312"/>
              <a:chExt cx="720" cy="180"/>
            </a:xfrm>
          </p:grpSpPr>
          <p:sp>
            <p:nvSpPr>
              <p:cNvPr id="20562" name="Line 349"/>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63" name="Line 350"/>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64" name="Line 351"/>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65" name="Line 352"/>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20542" name="Group 353"/>
            <p:cNvGrpSpPr>
              <a:grpSpLocks/>
            </p:cNvGrpSpPr>
            <p:nvPr/>
          </p:nvGrpSpPr>
          <p:grpSpPr bwMode="auto">
            <a:xfrm>
              <a:off x="551" y="1353"/>
              <a:ext cx="305" cy="77"/>
              <a:chOff x="2700" y="3312"/>
              <a:chExt cx="720" cy="180"/>
            </a:xfrm>
          </p:grpSpPr>
          <p:sp>
            <p:nvSpPr>
              <p:cNvPr id="20558" name="Line 354"/>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59" name="Line 355"/>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60" name="Line 356"/>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61" name="Line 357"/>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20543" name="Group 358"/>
            <p:cNvGrpSpPr>
              <a:grpSpLocks/>
            </p:cNvGrpSpPr>
            <p:nvPr/>
          </p:nvGrpSpPr>
          <p:grpSpPr bwMode="auto">
            <a:xfrm>
              <a:off x="1237" y="1817"/>
              <a:ext cx="305" cy="78"/>
              <a:chOff x="2700" y="3312"/>
              <a:chExt cx="720" cy="180"/>
            </a:xfrm>
          </p:grpSpPr>
          <p:sp>
            <p:nvSpPr>
              <p:cNvPr id="20554" name="Line 359"/>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55" name="Line 360"/>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56" name="Line 361"/>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57" name="Line 362"/>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20544" name="Line 363"/>
            <p:cNvSpPr>
              <a:spLocks noChangeShapeType="1"/>
            </p:cNvSpPr>
            <p:nvPr/>
          </p:nvSpPr>
          <p:spPr bwMode="auto">
            <a:xfrm flipV="1">
              <a:off x="1313" y="1430"/>
              <a:ext cx="153"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45" name="Line 364"/>
            <p:cNvSpPr>
              <a:spLocks noChangeShapeType="1"/>
            </p:cNvSpPr>
            <p:nvPr/>
          </p:nvSpPr>
          <p:spPr bwMode="auto">
            <a:xfrm flipV="1">
              <a:off x="856" y="1430"/>
              <a:ext cx="152"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46" name="Line 365"/>
            <p:cNvSpPr>
              <a:spLocks noChangeShapeType="1"/>
            </p:cNvSpPr>
            <p:nvPr/>
          </p:nvSpPr>
          <p:spPr bwMode="auto">
            <a:xfrm flipV="1">
              <a:off x="475" y="1430"/>
              <a:ext cx="76" cy="1"/>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47" name="Line 366"/>
            <p:cNvSpPr>
              <a:spLocks noChangeShapeType="1"/>
            </p:cNvSpPr>
            <p:nvPr/>
          </p:nvSpPr>
          <p:spPr bwMode="auto">
            <a:xfrm>
              <a:off x="475" y="2358"/>
              <a:ext cx="533" cy="1"/>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48" name="Line 367"/>
            <p:cNvSpPr>
              <a:spLocks noChangeShapeType="1"/>
            </p:cNvSpPr>
            <p:nvPr/>
          </p:nvSpPr>
          <p:spPr bwMode="auto">
            <a:xfrm flipV="1">
              <a:off x="1085" y="1895"/>
              <a:ext cx="152"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49" name="Line 368"/>
            <p:cNvSpPr>
              <a:spLocks noChangeShapeType="1"/>
            </p:cNvSpPr>
            <p:nvPr/>
          </p:nvSpPr>
          <p:spPr bwMode="auto">
            <a:xfrm flipV="1">
              <a:off x="475" y="1895"/>
              <a:ext cx="305"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550" name="Text Box 369"/>
            <p:cNvSpPr txBox="1">
              <a:spLocks noChangeArrowheads="1"/>
            </p:cNvSpPr>
            <p:nvPr/>
          </p:nvSpPr>
          <p:spPr bwMode="auto">
            <a:xfrm>
              <a:off x="1237" y="1522"/>
              <a:ext cx="381"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6</a:t>
              </a:r>
              <a:endParaRPr lang="en-US" sz="2400">
                <a:solidFill>
                  <a:srgbClr val="FF0000"/>
                </a:solidFill>
              </a:endParaRPr>
            </a:p>
          </p:txBody>
        </p:sp>
        <p:sp>
          <p:nvSpPr>
            <p:cNvPr id="20551" name="Text Box 370"/>
            <p:cNvSpPr txBox="1">
              <a:spLocks noChangeArrowheads="1"/>
            </p:cNvSpPr>
            <p:nvPr/>
          </p:nvSpPr>
          <p:spPr bwMode="auto">
            <a:xfrm>
              <a:off x="780" y="1522"/>
              <a:ext cx="381"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5</a:t>
              </a:r>
              <a:endParaRPr lang="en-US" sz="2400">
                <a:solidFill>
                  <a:srgbClr val="FF0000"/>
                </a:solidFill>
              </a:endParaRPr>
            </a:p>
          </p:txBody>
        </p:sp>
        <p:sp>
          <p:nvSpPr>
            <p:cNvPr id="20552" name="Text Box 371"/>
            <p:cNvSpPr txBox="1">
              <a:spLocks noChangeArrowheads="1"/>
            </p:cNvSpPr>
            <p:nvPr/>
          </p:nvSpPr>
          <p:spPr bwMode="auto">
            <a:xfrm>
              <a:off x="1466" y="1058"/>
              <a:ext cx="381"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4</a:t>
              </a:r>
              <a:endParaRPr lang="en-US" sz="2400">
                <a:solidFill>
                  <a:srgbClr val="FF0000"/>
                </a:solidFill>
              </a:endParaRPr>
            </a:p>
          </p:txBody>
        </p:sp>
        <p:sp>
          <p:nvSpPr>
            <p:cNvPr id="20553" name="Text Box 372"/>
            <p:cNvSpPr txBox="1">
              <a:spLocks noChangeArrowheads="1"/>
            </p:cNvSpPr>
            <p:nvPr/>
          </p:nvSpPr>
          <p:spPr bwMode="auto">
            <a:xfrm>
              <a:off x="551" y="1058"/>
              <a:ext cx="381"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grpSp>
      <p:graphicFrame>
        <p:nvGraphicFramePr>
          <p:cNvPr id="488970" name="Object 522"/>
          <p:cNvGraphicFramePr>
            <a:graphicFrameLocks noChangeAspect="1"/>
          </p:cNvGraphicFramePr>
          <p:nvPr/>
        </p:nvGraphicFramePr>
        <p:xfrm>
          <a:off x="301625" y="5629275"/>
          <a:ext cx="1374775" cy="1106488"/>
        </p:xfrm>
        <a:graphic>
          <a:graphicData uri="http://schemas.openxmlformats.org/presentationml/2006/ole">
            <mc:AlternateContent xmlns:mc="http://schemas.openxmlformats.org/markup-compatibility/2006">
              <mc:Choice xmlns:v="urn:schemas-microsoft-com:vml" Requires="v">
                <p:oleObj spid="_x0000_s32905" name="Equation" r:id="rId3" imgW="1269720" imgH="1015920" progId="Equation.3">
                  <p:embed/>
                </p:oleObj>
              </mc:Choice>
              <mc:Fallback>
                <p:oleObj name="Equation" r:id="rId3" imgW="1269720" imgH="1015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5629275"/>
                        <a:ext cx="1374775" cy="110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971" name="Object 523"/>
          <p:cNvGraphicFramePr>
            <a:graphicFrameLocks noChangeAspect="1"/>
          </p:cNvGraphicFramePr>
          <p:nvPr/>
        </p:nvGraphicFramePr>
        <p:xfrm>
          <a:off x="2368550" y="5626100"/>
          <a:ext cx="906463" cy="911225"/>
        </p:xfrm>
        <a:graphic>
          <a:graphicData uri="http://schemas.openxmlformats.org/presentationml/2006/ole">
            <mc:AlternateContent xmlns:mc="http://schemas.openxmlformats.org/markup-compatibility/2006">
              <mc:Choice xmlns:v="urn:schemas-microsoft-com:vml" Requires="v">
                <p:oleObj spid="_x0000_s32906" name="Equation" r:id="rId5" imgW="838080" imgH="838080" progId="Equation.3">
                  <p:embed/>
                </p:oleObj>
              </mc:Choice>
              <mc:Fallback>
                <p:oleObj name="Equation" r:id="rId5" imgW="83808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8550" y="5626100"/>
                        <a:ext cx="906463"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973" name="Object 525"/>
          <p:cNvGraphicFramePr>
            <a:graphicFrameLocks noChangeAspect="1"/>
          </p:cNvGraphicFramePr>
          <p:nvPr/>
        </p:nvGraphicFramePr>
        <p:xfrm>
          <a:off x="1857375" y="5624513"/>
          <a:ext cx="274638" cy="911225"/>
        </p:xfrm>
        <a:graphic>
          <a:graphicData uri="http://schemas.openxmlformats.org/presentationml/2006/ole">
            <mc:AlternateContent xmlns:mc="http://schemas.openxmlformats.org/markup-compatibility/2006">
              <mc:Choice xmlns:v="urn:schemas-microsoft-com:vml" Requires="v">
                <p:oleObj spid="_x0000_s32907" name="Equation" r:id="rId7" imgW="253800" imgH="838080" progId="Equation.3">
                  <p:embed/>
                </p:oleObj>
              </mc:Choice>
              <mc:Fallback>
                <p:oleObj name="Equation" r:id="rId7" imgW="253800" imgH="838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7375" y="5624513"/>
                        <a:ext cx="274638"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974" name="Object 526"/>
          <p:cNvGraphicFramePr>
            <a:graphicFrameLocks noChangeAspect="1"/>
          </p:cNvGraphicFramePr>
          <p:nvPr/>
        </p:nvGraphicFramePr>
        <p:xfrm>
          <a:off x="3487738" y="5626100"/>
          <a:ext cx="877887" cy="911225"/>
        </p:xfrm>
        <a:graphic>
          <a:graphicData uri="http://schemas.openxmlformats.org/presentationml/2006/ole">
            <mc:AlternateContent xmlns:mc="http://schemas.openxmlformats.org/markup-compatibility/2006">
              <mc:Choice xmlns:v="urn:schemas-microsoft-com:vml" Requires="v">
                <p:oleObj spid="_x0000_s32908" name="Equation" r:id="rId9" imgW="812520" imgH="838080" progId="Equation.3">
                  <p:embed/>
                </p:oleObj>
              </mc:Choice>
              <mc:Fallback>
                <p:oleObj name="Equation" r:id="rId9" imgW="812520" imgH="838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87738" y="5626100"/>
                        <a:ext cx="877887"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975" name="Object 527"/>
          <p:cNvGraphicFramePr>
            <a:graphicFrameLocks noChangeAspect="1"/>
          </p:cNvGraphicFramePr>
          <p:nvPr/>
        </p:nvGraphicFramePr>
        <p:xfrm>
          <a:off x="4524375" y="5626100"/>
          <a:ext cx="685800" cy="911225"/>
        </p:xfrm>
        <a:graphic>
          <a:graphicData uri="http://schemas.openxmlformats.org/presentationml/2006/ole">
            <mc:AlternateContent xmlns:mc="http://schemas.openxmlformats.org/markup-compatibility/2006">
              <mc:Choice xmlns:v="urn:schemas-microsoft-com:vml" Requires="v">
                <p:oleObj spid="_x0000_s32909" name="Equation" r:id="rId11" imgW="634680" imgH="838080" progId="Equation.3">
                  <p:embed/>
                </p:oleObj>
              </mc:Choice>
              <mc:Fallback>
                <p:oleObj name="Equation" r:id="rId11" imgW="634680" imgH="8380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4375" y="5626100"/>
                        <a:ext cx="685800"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8977" name="Text Box 529"/>
          <p:cNvSpPr txBox="1">
            <a:spLocks noChangeArrowheads="1"/>
          </p:cNvSpPr>
          <p:nvPr/>
        </p:nvSpPr>
        <p:spPr bwMode="auto">
          <a:xfrm>
            <a:off x="6296025" y="5865813"/>
            <a:ext cx="2598738" cy="519112"/>
          </a:xfrm>
          <a:prstGeom prst="rect">
            <a:avLst/>
          </a:prstGeom>
          <a:noFill/>
          <a:ln w="9525">
            <a:noFill/>
            <a:miter lim="800000"/>
            <a:headEnd/>
            <a:tailEnd/>
          </a:ln>
        </p:spPr>
        <p:txBody>
          <a:bodyPr wrap="none">
            <a:spAutoFit/>
          </a:bodyPr>
          <a:lstStyle/>
          <a:p>
            <a:r>
              <a:rPr lang="en-US">
                <a:solidFill>
                  <a:srgbClr val="000000"/>
                </a:solidFill>
              </a:rPr>
              <a:t>R</a:t>
            </a:r>
            <a:r>
              <a:rPr lang="en-US" baseline="-25000">
                <a:solidFill>
                  <a:srgbClr val="000000"/>
                </a:solidFill>
              </a:rPr>
              <a:t>eq,1-7</a:t>
            </a:r>
            <a:r>
              <a:rPr lang="en-US">
                <a:solidFill>
                  <a:srgbClr val="000000"/>
                </a:solidFill>
              </a:rPr>
              <a:t> = 2.66 </a:t>
            </a:r>
            <a:r>
              <a:rPr lang="en-US">
                <a:solidFill>
                  <a:srgbClr val="000000"/>
                </a:solidFill>
                <a:latin typeface="Symbol" pitchFamily="18" charset="2"/>
              </a:rPr>
              <a:t>W</a:t>
            </a:r>
            <a:endParaRPr lang="en-US" baseline="-25000">
              <a:solidFill>
                <a:srgbClr val="000000"/>
              </a:solidFill>
              <a:latin typeface="Symbol" pitchFamily="18" charset="2"/>
            </a:endParaRPr>
          </a:p>
        </p:txBody>
      </p:sp>
      <p:sp>
        <p:nvSpPr>
          <p:cNvPr id="488978" name="AutoShape 530"/>
          <p:cNvSpPr>
            <a:spLocks noChangeArrowheads="1"/>
          </p:cNvSpPr>
          <p:nvPr/>
        </p:nvSpPr>
        <p:spPr bwMode="auto">
          <a:xfrm>
            <a:off x="5445125" y="5949950"/>
            <a:ext cx="784225" cy="352425"/>
          </a:xfrm>
          <a:prstGeom prst="rightArrow">
            <a:avLst>
              <a:gd name="adj1" fmla="val 50000"/>
              <a:gd name="adj2" fmla="val 55631"/>
            </a:avLst>
          </a:prstGeom>
          <a:solidFill>
            <a:srgbClr val="00FFFF"/>
          </a:solidFill>
          <a:ln w="15875" algn="ctr">
            <a:solidFill>
              <a:schemeClr val="tx1"/>
            </a:solidFill>
            <a:miter lim="800000"/>
            <a:headEnd/>
            <a:tailEnd/>
          </a:ln>
        </p:spPr>
        <p:txBody>
          <a:bodyPr anchor="ctr">
            <a:spAutoFit/>
          </a:bodyPr>
          <a:lstStyle/>
          <a:p>
            <a:endParaRPr lang="en-US">
              <a:solidFill>
                <a:srgbClr val="000000"/>
              </a:solidFill>
            </a:endParaRPr>
          </a:p>
        </p:txBody>
      </p:sp>
      <p:sp>
        <p:nvSpPr>
          <p:cNvPr id="488979" name="Text Box 531"/>
          <p:cNvSpPr txBox="1">
            <a:spLocks noChangeArrowheads="1"/>
          </p:cNvSpPr>
          <p:nvPr/>
        </p:nvSpPr>
        <p:spPr bwMode="auto">
          <a:xfrm>
            <a:off x="7689850" y="814388"/>
            <a:ext cx="877888" cy="519112"/>
          </a:xfrm>
          <a:prstGeom prst="rect">
            <a:avLst/>
          </a:prstGeom>
          <a:noFill/>
          <a:ln w="9525">
            <a:noFill/>
            <a:miter lim="800000"/>
            <a:headEnd/>
            <a:tailEnd/>
          </a:ln>
        </p:spPr>
        <p:txBody>
          <a:bodyPr wrap="none">
            <a:spAutoFit/>
          </a:bodyPr>
          <a:lstStyle/>
          <a:p>
            <a:r>
              <a:rPr lang="en-US">
                <a:solidFill>
                  <a:srgbClr val="000000"/>
                </a:solidFill>
              </a:rPr>
              <a:t>4.66</a:t>
            </a:r>
          </a:p>
        </p:txBody>
      </p:sp>
      <p:sp>
        <p:nvSpPr>
          <p:cNvPr id="488980" name="Text Box 532"/>
          <p:cNvSpPr txBox="1">
            <a:spLocks noChangeArrowheads="1"/>
          </p:cNvSpPr>
          <p:nvPr/>
        </p:nvSpPr>
        <p:spPr bwMode="auto">
          <a:xfrm>
            <a:off x="6283325" y="814388"/>
            <a:ext cx="877888" cy="519112"/>
          </a:xfrm>
          <a:prstGeom prst="rect">
            <a:avLst/>
          </a:prstGeom>
          <a:noFill/>
          <a:ln w="9525">
            <a:noFill/>
            <a:miter lim="800000"/>
            <a:headEnd/>
            <a:tailEnd/>
          </a:ln>
        </p:spPr>
        <p:txBody>
          <a:bodyPr wrap="none">
            <a:spAutoFit/>
          </a:bodyPr>
          <a:lstStyle/>
          <a:p>
            <a:r>
              <a:rPr lang="en-US">
                <a:solidFill>
                  <a:srgbClr val="000000"/>
                </a:solidFill>
              </a:rPr>
              <a:t>2.58</a:t>
            </a:r>
          </a:p>
        </p:txBody>
      </p:sp>
      <p:sp>
        <p:nvSpPr>
          <p:cNvPr id="488981" name="Text Box 533"/>
          <p:cNvSpPr txBox="1">
            <a:spLocks noChangeArrowheads="1"/>
          </p:cNvSpPr>
          <p:nvPr/>
        </p:nvSpPr>
        <p:spPr bwMode="auto">
          <a:xfrm>
            <a:off x="6283325" y="4935538"/>
            <a:ext cx="877888" cy="519112"/>
          </a:xfrm>
          <a:prstGeom prst="rect">
            <a:avLst/>
          </a:prstGeom>
          <a:noFill/>
          <a:ln w="9525">
            <a:noFill/>
            <a:miter lim="800000"/>
            <a:headEnd/>
            <a:tailEnd/>
          </a:ln>
        </p:spPr>
        <p:txBody>
          <a:bodyPr wrap="none">
            <a:spAutoFit/>
          </a:bodyPr>
          <a:lstStyle/>
          <a:p>
            <a:r>
              <a:rPr lang="en-US">
                <a:solidFill>
                  <a:srgbClr val="000000"/>
                </a:solidFill>
              </a:rPr>
              <a:t>2.58</a:t>
            </a:r>
          </a:p>
        </p:txBody>
      </p:sp>
      <p:sp>
        <p:nvSpPr>
          <p:cNvPr id="488982" name="Text Box 534"/>
          <p:cNvSpPr txBox="1">
            <a:spLocks noChangeArrowheads="1"/>
          </p:cNvSpPr>
          <p:nvPr/>
        </p:nvSpPr>
        <p:spPr bwMode="auto">
          <a:xfrm>
            <a:off x="4933950" y="4935538"/>
            <a:ext cx="877888" cy="519112"/>
          </a:xfrm>
          <a:prstGeom prst="rect">
            <a:avLst/>
          </a:prstGeom>
          <a:noFill/>
          <a:ln w="9525">
            <a:noFill/>
            <a:miter lim="800000"/>
            <a:headEnd/>
            <a:tailEnd/>
          </a:ln>
        </p:spPr>
        <p:txBody>
          <a:bodyPr wrap="none">
            <a:spAutoFit/>
          </a:bodyPr>
          <a:lstStyle/>
          <a:p>
            <a:r>
              <a:rPr lang="en-US">
                <a:solidFill>
                  <a:srgbClr val="000000"/>
                </a:solidFill>
              </a:rPr>
              <a:t>5.16</a:t>
            </a:r>
          </a:p>
        </p:txBody>
      </p:sp>
      <p:sp>
        <p:nvSpPr>
          <p:cNvPr id="488983" name="Text Box 535"/>
          <p:cNvSpPr txBox="1">
            <a:spLocks noChangeArrowheads="1"/>
          </p:cNvSpPr>
          <p:nvPr/>
        </p:nvSpPr>
        <p:spPr bwMode="auto">
          <a:xfrm>
            <a:off x="2162175" y="4976813"/>
            <a:ext cx="733425" cy="396875"/>
          </a:xfrm>
          <a:prstGeom prst="rect">
            <a:avLst/>
          </a:prstGeom>
          <a:noFill/>
          <a:ln w="9525">
            <a:noFill/>
            <a:miter lim="800000"/>
            <a:headEnd/>
            <a:tailEnd/>
          </a:ln>
        </p:spPr>
        <p:txBody>
          <a:bodyPr wrap="none">
            <a:spAutoFit/>
          </a:bodyPr>
          <a:lstStyle/>
          <a:p>
            <a:pPr algn="l"/>
            <a:r>
              <a:rPr lang="en-US" sz="2000">
                <a:solidFill>
                  <a:srgbClr val="000000"/>
                </a:solidFill>
              </a:rPr>
              <a:t>“0 V”</a:t>
            </a:r>
          </a:p>
        </p:txBody>
      </p:sp>
      <p:sp>
        <p:nvSpPr>
          <p:cNvPr id="488984" name="Text Box 536"/>
          <p:cNvSpPr txBox="1">
            <a:spLocks noChangeArrowheads="1"/>
          </p:cNvSpPr>
          <p:nvPr/>
        </p:nvSpPr>
        <p:spPr bwMode="auto">
          <a:xfrm rot="-5400000">
            <a:off x="86519" y="3915569"/>
            <a:ext cx="874713" cy="396875"/>
          </a:xfrm>
          <a:prstGeom prst="rect">
            <a:avLst/>
          </a:prstGeom>
          <a:noFill/>
          <a:ln w="9525">
            <a:noFill/>
            <a:miter lim="800000"/>
            <a:headEnd/>
            <a:tailEnd/>
          </a:ln>
        </p:spPr>
        <p:txBody>
          <a:bodyPr wrap="none">
            <a:spAutoFit/>
          </a:bodyPr>
          <a:lstStyle/>
          <a:p>
            <a:pPr algn="l"/>
            <a:r>
              <a:rPr lang="en-US" sz="2000">
                <a:solidFill>
                  <a:srgbClr val="000000"/>
                </a:solidFill>
              </a:rPr>
              <a:t>“12 V”</a:t>
            </a:r>
          </a:p>
        </p:txBody>
      </p:sp>
      <p:sp>
        <p:nvSpPr>
          <p:cNvPr id="488985" name="Text Box 537"/>
          <p:cNvSpPr txBox="1">
            <a:spLocks noChangeArrowheads="1"/>
          </p:cNvSpPr>
          <p:nvPr/>
        </p:nvSpPr>
        <p:spPr bwMode="auto">
          <a:xfrm rot="5400000">
            <a:off x="2647951" y="3197225"/>
            <a:ext cx="1085850" cy="396875"/>
          </a:xfrm>
          <a:prstGeom prst="rect">
            <a:avLst/>
          </a:prstGeom>
          <a:noFill/>
          <a:ln w="9525">
            <a:noFill/>
            <a:miter lim="800000"/>
            <a:headEnd/>
            <a:tailEnd/>
          </a:ln>
        </p:spPr>
        <p:txBody>
          <a:bodyPr wrap="none">
            <a:spAutoFit/>
          </a:bodyPr>
          <a:lstStyle/>
          <a:p>
            <a:pPr algn="l"/>
            <a:r>
              <a:rPr lang="en-US" sz="2000">
                <a:solidFill>
                  <a:srgbClr val="000000"/>
                </a:solidFill>
              </a:rPr>
              <a:t>“5.16 V”</a:t>
            </a:r>
          </a:p>
        </p:txBody>
      </p:sp>
      <p:sp>
        <p:nvSpPr>
          <p:cNvPr id="488986" name="Text Box 538"/>
          <p:cNvSpPr txBox="1">
            <a:spLocks noChangeArrowheads="1"/>
          </p:cNvSpPr>
          <p:nvPr/>
        </p:nvSpPr>
        <p:spPr bwMode="auto">
          <a:xfrm>
            <a:off x="4892675" y="4427538"/>
            <a:ext cx="877888" cy="519112"/>
          </a:xfrm>
          <a:prstGeom prst="rect">
            <a:avLst/>
          </a:prstGeom>
          <a:noFill/>
          <a:ln w="9525">
            <a:noFill/>
            <a:miter lim="800000"/>
            <a:headEnd/>
            <a:tailEnd/>
          </a:ln>
        </p:spPr>
        <p:txBody>
          <a:bodyPr wrap="none">
            <a:spAutoFit/>
          </a:bodyPr>
          <a:lstStyle/>
          <a:p>
            <a:r>
              <a:rPr lang="en-US">
                <a:solidFill>
                  <a:srgbClr val="000000"/>
                </a:solidFill>
              </a:rPr>
              <a:t>6.84</a:t>
            </a:r>
          </a:p>
        </p:txBody>
      </p:sp>
      <p:sp>
        <p:nvSpPr>
          <p:cNvPr id="488987" name="Text Box 539"/>
          <p:cNvSpPr txBox="1">
            <a:spLocks noChangeArrowheads="1"/>
          </p:cNvSpPr>
          <p:nvPr/>
        </p:nvSpPr>
        <p:spPr bwMode="auto">
          <a:xfrm>
            <a:off x="6286500" y="4427538"/>
            <a:ext cx="877888" cy="519112"/>
          </a:xfrm>
          <a:prstGeom prst="rect">
            <a:avLst/>
          </a:prstGeom>
          <a:noFill/>
          <a:ln w="9525">
            <a:noFill/>
            <a:miter lim="800000"/>
            <a:headEnd/>
            <a:tailEnd/>
          </a:ln>
        </p:spPr>
        <p:txBody>
          <a:bodyPr wrap="none">
            <a:spAutoFit/>
          </a:bodyPr>
          <a:lstStyle/>
          <a:p>
            <a:r>
              <a:rPr lang="en-US">
                <a:solidFill>
                  <a:srgbClr val="000000"/>
                </a:solidFill>
              </a:rPr>
              <a:t>1.14</a:t>
            </a:r>
          </a:p>
        </p:txBody>
      </p:sp>
      <p:sp>
        <p:nvSpPr>
          <p:cNvPr id="488988" name="Text Box 540"/>
          <p:cNvSpPr txBox="1">
            <a:spLocks noChangeArrowheads="1"/>
          </p:cNvSpPr>
          <p:nvPr/>
        </p:nvSpPr>
        <p:spPr bwMode="auto">
          <a:xfrm>
            <a:off x="4892675" y="1335088"/>
            <a:ext cx="877888" cy="519112"/>
          </a:xfrm>
          <a:prstGeom prst="rect">
            <a:avLst/>
          </a:prstGeom>
          <a:noFill/>
          <a:ln w="9525">
            <a:noFill/>
            <a:miter lim="800000"/>
            <a:headEnd/>
            <a:tailEnd/>
          </a:ln>
        </p:spPr>
        <p:txBody>
          <a:bodyPr wrap="none">
            <a:spAutoFit/>
          </a:bodyPr>
          <a:lstStyle/>
          <a:p>
            <a:r>
              <a:rPr lang="en-US">
                <a:solidFill>
                  <a:srgbClr val="000000"/>
                </a:solidFill>
              </a:rPr>
              <a:t>6.84</a:t>
            </a:r>
          </a:p>
        </p:txBody>
      </p:sp>
      <p:sp>
        <p:nvSpPr>
          <p:cNvPr id="488989" name="Text Box 541"/>
          <p:cNvSpPr txBox="1">
            <a:spLocks noChangeArrowheads="1"/>
          </p:cNvSpPr>
          <p:nvPr/>
        </p:nvSpPr>
        <p:spPr bwMode="auto">
          <a:xfrm>
            <a:off x="6286500" y="1335088"/>
            <a:ext cx="877888" cy="519112"/>
          </a:xfrm>
          <a:prstGeom prst="rect">
            <a:avLst/>
          </a:prstGeom>
          <a:noFill/>
          <a:ln w="9525">
            <a:noFill/>
            <a:miter lim="800000"/>
            <a:headEnd/>
            <a:tailEnd/>
          </a:ln>
        </p:spPr>
        <p:txBody>
          <a:bodyPr wrap="none">
            <a:spAutoFit/>
          </a:bodyPr>
          <a:lstStyle/>
          <a:p>
            <a:r>
              <a:rPr lang="en-US">
                <a:solidFill>
                  <a:srgbClr val="000000"/>
                </a:solidFill>
              </a:rPr>
              <a:t>0.86</a:t>
            </a:r>
          </a:p>
        </p:txBody>
      </p:sp>
      <p:sp>
        <p:nvSpPr>
          <p:cNvPr id="488990" name="Text Box 542"/>
          <p:cNvSpPr txBox="1">
            <a:spLocks noChangeArrowheads="1"/>
          </p:cNvSpPr>
          <p:nvPr/>
        </p:nvSpPr>
        <p:spPr bwMode="auto">
          <a:xfrm>
            <a:off x="6189663" y="2365375"/>
            <a:ext cx="1076325" cy="519113"/>
          </a:xfrm>
          <a:prstGeom prst="rect">
            <a:avLst/>
          </a:prstGeom>
          <a:noFill/>
          <a:ln w="9525">
            <a:noFill/>
            <a:miter lim="800000"/>
            <a:headEnd/>
            <a:tailEnd/>
          </a:ln>
        </p:spPr>
        <p:txBody>
          <a:bodyPr wrap="none">
            <a:spAutoFit/>
          </a:bodyPr>
          <a:lstStyle/>
          <a:p>
            <a:r>
              <a:rPr lang="en-US">
                <a:solidFill>
                  <a:srgbClr val="000000"/>
                </a:solidFill>
              </a:rPr>
              <a:t>0.202</a:t>
            </a:r>
          </a:p>
        </p:txBody>
      </p:sp>
      <p:sp>
        <p:nvSpPr>
          <p:cNvPr id="488991" name="Text Box 543"/>
          <p:cNvSpPr txBox="1">
            <a:spLocks noChangeArrowheads="1"/>
          </p:cNvSpPr>
          <p:nvPr/>
        </p:nvSpPr>
        <p:spPr bwMode="auto">
          <a:xfrm>
            <a:off x="6189663" y="2873375"/>
            <a:ext cx="1076325" cy="519113"/>
          </a:xfrm>
          <a:prstGeom prst="rect">
            <a:avLst/>
          </a:prstGeom>
          <a:noFill/>
          <a:ln w="9525">
            <a:noFill/>
            <a:miter lim="800000"/>
            <a:headEnd/>
            <a:tailEnd/>
          </a:ln>
        </p:spPr>
        <p:txBody>
          <a:bodyPr wrap="none">
            <a:spAutoFit/>
          </a:bodyPr>
          <a:lstStyle/>
          <a:p>
            <a:r>
              <a:rPr lang="en-US">
                <a:solidFill>
                  <a:srgbClr val="000000"/>
                </a:solidFill>
              </a:rPr>
              <a:t>0.202</a:t>
            </a:r>
          </a:p>
        </p:txBody>
      </p:sp>
      <p:sp>
        <p:nvSpPr>
          <p:cNvPr id="488992" name="Text Box 544"/>
          <p:cNvSpPr txBox="1">
            <a:spLocks noChangeArrowheads="1"/>
          </p:cNvSpPr>
          <p:nvPr/>
        </p:nvSpPr>
        <p:spPr bwMode="auto">
          <a:xfrm>
            <a:off x="4897438" y="2365375"/>
            <a:ext cx="877887" cy="519113"/>
          </a:xfrm>
          <a:prstGeom prst="rect">
            <a:avLst/>
          </a:prstGeom>
          <a:noFill/>
          <a:ln w="9525">
            <a:noFill/>
            <a:miter lim="800000"/>
            <a:headEnd/>
            <a:tailEnd/>
          </a:ln>
        </p:spPr>
        <p:txBody>
          <a:bodyPr wrap="none">
            <a:spAutoFit/>
          </a:bodyPr>
          <a:lstStyle/>
          <a:p>
            <a:r>
              <a:rPr lang="en-US">
                <a:solidFill>
                  <a:srgbClr val="000000"/>
                </a:solidFill>
              </a:rPr>
              <a:t>2.42</a:t>
            </a:r>
          </a:p>
        </p:txBody>
      </p:sp>
      <p:sp>
        <p:nvSpPr>
          <p:cNvPr id="488993" name="Text Box 545"/>
          <p:cNvSpPr txBox="1">
            <a:spLocks noChangeArrowheads="1"/>
          </p:cNvSpPr>
          <p:nvPr/>
        </p:nvSpPr>
        <p:spPr bwMode="auto">
          <a:xfrm>
            <a:off x="4897438" y="2873375"/>
            <a:ext cx="877887" cy="519113"/>
          </a:xfrm>
          <a:prstGeom prst="rect">
            <a:avLst/>
          </a:prstGeom>
          <a:noFill/>
          <a:ln w="9525">
            <a:noFill/>
            <a:miter lim="800000"/>
            <a:headEnd/>
            <a:tailEnd/>
          </a:ln>
        </p:spPr>
        <p:txBody>
          <a:bodyPr wrap="none">
            <a:spAutoFit/>
          </a:bodyPr>
          <a:lstStyle/>
          <a:p>
            <a:r>
              <a:rPr lang="en-US">
                <a:solidFill>
                  <a:srgbClr val="000000"/>
                </a:solidFill>
              </a:rPr>
              <a:t>2.42</a:t>
            </a:r>
          </a:p>
        </p:txBody>
      </p:sp>
      <p:sp>
        <p:nvSpPr>
          <p:cNvPr id="488994" name="Text Box 546"/>
          <p:cNvSpPr txBox="1">
            <a:spLocks noChangeArrowheads="1"/>
          </p:cNvSpPr>
          <p:nvPr/>
        </p:nvSpPr>
        <p:spPr bwMode="auto">
          <a:xfrm>
            <a:off x="6264275" y="3395663"/>
            <a:ext cx="877888" cy="519112"/>
          </a:xfrm>
          <a:prstGeom prst="rect">
            <a:avLst/>
          </a:prstGeom>
          <a:noFill/>
          <a:ln w="9525">
            <a:noFill/>
            <a:miter lim="800000"/>
            <a:headEnd/>
            <a:tailEnd/>
          </a:ln>
        </p:spPr>
        <p:txBody>
          <a:bodyPr wrap="none">
            <a:spAutoFit/>
          </a:bodyPr>
          <a:lstStyle/>
          <a:p>
            <a:r>
              <a:rPr lang="en-US">
                <a:solidFill>
                  <a:srgbClr val="000000"/>
                </a:solidFill>
              </a:rPr>
              <a:t>0.38</a:t>
            </a:r>
          </a:p>
        </p:txBody>
      </p:sp>
      <p:sp>
        <p:nvSpPr>
          <p:cNvPr id="488995" name="Text Box 547"/>
          <p:cNvSpPr txBox="1">
            <a:spLocks noChangeArrowheads="1"/>
          </p:cNvSpPr>
          <p:nvPr/>
        </p:nvSpPr>
        <p:spPr bwMode="auto">
          <a:xfrm>
            <a:off x="6264275" y="3903663"/>
            <a:ext cx="877888" cy="519112"/>
          </a:xfrm>
          <a:prstGeom prst="rect">
            <a:avLst/>
          </a:prstGeom>
          <a:noFill/>
          <a:ln w="9525">
            <a:noFill/>
            <a:miter lim="800000"/>
            <a:headEnd/>
            <a:tailEnd/>
          </a:ln>
        </p:spPr>
        <p:txBody>
          <a:bodyPr wrap="none">
            <a:spAutoFit/>
          </a:bodyPr>
          <a:lstStyle/>
          <a:p>
            <a:r>
              <a:rPr lang="en-US">
                <a:solidFill>
                  <a:srgbClr val="000000"/>
                </a:solidFill>
              </a:rPr>
              <a:t>0.38</a:t>
            </a:r>
          </a:p>
        </p:txBody>
      </p:sp>
      <p:sp>
        <p:nvSpPr>
          <p:cNvPr id="488996" name="Text Box 548"/>
          <p:cNvSpPr txBox="1">
            <a:spLocks noChangeArrowheads="1"/>
          </p:cNvSpPr>
          <p:nvPr/>
        </p:nvSpPr>
        <p:spPr bwMode="auto">
          <a:xfrm>
            <a:off x="4902200" y="3903663"/>
            <a:ext cx="877888" cy="519112"/>
          </a:xfrm>
          <a:prstGeom prst="rect">
            <a:avLst/>
          </a:prstGeom>
          <a:noFill/>
          <a:ln w="9525">
            <a:noFill/>
            <a:miter lim="800000"/>
            <a:headEnd/>
            <a:tailEnd/>
          </a:ln>
        </p:spPr>
        <p:txBody>
          <a:bodyPr wrap="none">
            <a:spAutoFit/>
          </a:bodyPr>
          <a:lstStyle/>
          <a:p>
            <a:r>
              <a:rPr lang="en-US">
                <a:solidFill>
                  <a:srgbClr val="000000"/>
                </a:solidFill>
              </a:rPr>
              <a:t>3.04</a:t>
            </a:r>
          </a:p>
        </p:txBody>
      </p:sp>
      <p:sp>
        <p:nvSpPr>
          <p:cNvPr id="488997" name="Text Box 549"/>
          <p:cNvSpPr txBox="1">
            <a:spLocks noChangeArrowheads="1"/>
          </p:cNvSpPr>
          <p:nvPr/>
        </p:nvSpPr>
        <p:spPr bwMode="auto">
          <a:xfrm>
            <a:off x="4902200" y="3395663"/>
            <a:ext cx="877888" cy="519112"/>
          </a:xfrm>
          <a:prstGeom prst="rect">
            <a:avLst/>
          </a:prstGeom>
          <a:noFill/>
          <a:ln w="9525">
            <a:noFill/>
            <a:miter lim="800000"/>
            <a:headEnd/>
            <a:tailEnd/>
          </a:ln>
        </p:spPr>
        <p:txBody>
          <a:bodyPr wrap="none">
            <a:spAutoFit/>
          </a:bodyPr>
          <a:lstStyle/>
          <a:p>
            <a:r>
              <a:rPr lang="en-US">
                <a:solidFill>
                  <a:srgbClr val="000000"/>
                </a:solidFill>
              </a:rPr>
              <a:t>3.80</a:t>
            </a:r>
          </a:p>
        </p:txBody>
      </p:sp>
    </p:spTree>
    <p:extLst>
      <p:ext uri="{BB962C8B-B14F-4D97-AF65-F5344CB8AC3E}">
        <p14:creationId xmlns:p14="http://schemas.microsoft.com/office/powerpoint/2010/main" val="273064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88450"/>
                                        </p:tgtEl>
                                        <p:attrNameLst>
                                          <p:attrName>style.visibility</p:attrName>
                                        </p:attrNameLst>
                                      </p:cBhvr>
                                      <p:to>
                                        <p:strVal val="visible"/>
                                      </p:to>
                                    </p:set>
                                    <p:set>
                                      <p:cBhvr>
                                        <p:cTn id="7" dur="455" fill="hold">
                                          <p:stCondLst>
                                            <p:cond delay="0"/>
                                          </p:stCondLst>
                                        </p:cTn>
                                        <p:tgtEl>
                                          <p:spTgt spid="488450"/>
                                        </p:tgtEl>
                                        <p:attrNameLst>
                                          <p:attrName>style.rotation</p:attrName>
                                        </p:attrNameLst>
                                      </p:cBhvr>
                                      <p:to>
                                        <p:strVal val="-45.0"/>
                                      </p:to>
                                    </p:set>
                                    <p:anim calcmode="lin" valueType="num">
                                      <p:cBhvr>
                                        <p:cTn id="8" dur="455" fill="hold">
                                          <p:stCondLst>
                                            <p:cond delay="455"/>
                                          </p:stCondLst>
                                        </p:cTn>
                                        <p:tgtEl>
                                          <p:spTgt spid="48845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8845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8845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88450"/>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88969"/>
                                        </p:tgtEl>
                                        <p:attrNameLst>
                                          <p:attrName>style.visibility</p:attrName>
                                        </p:attrNameLst>
                                      </p:cBhvr>
                                      <p:to>
                                        <p:strVal val="visible"/>
                                      </p:to>
                                    </p:set>
                                    <p:animEffect transition="in" filter="fade">
                                      <p:cBhvr>
                                        <p:cTn id="16" dur="2000"/>
                                        <p:tgtEl>
                                          <p:spTgt spid="48896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8968"/>
                                        </p:tgtEl>
                                        <p:attrNameLst>
                                          <p:attrName>style.visibility</p:attrName>
                                        </p:attrNameLst>
                                      </p:cBhvr>
                                      <p:to>
                                        <p:strVal val="visible"/>
                                      </p:to>
                                    </p:set>
                                    <p:animEffect transition="in" filter="fade">
                                      <p:cBhvr>
                                        <p:cTn id="19" dur="2000"/>
                                        <p:tgtEl>
                                          <p:spTgt spid="4889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8967"/>
                                        </p:tgtEl>
                                        <p:attrNameLst>
                                          <p:attrName>style.visibility</p:attrName>
                                        </p:attrNameLst>
                                      </p:cBhvr>
                                      <p:to>
                                        <p:strVal val="visible"/>
                                      </p:to>
                                    </p:set>
                                    <p:animEffect transition="in" filter="fade">
                                      <p:cBhvr>
                                        <p:cTn id="22" dur="2000"/>
                                        <p:tgtEl>
                                          <p:spTgt spid="4889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8895"/>
                                        </p:tgtEl>
                                        <p:attrNameLst>
                                          <p:attrName>style.visibility</p:attrName>
                                        </p:attrNameLst>
                                      </p:cBhvr>
                                      <p:to>
                                        <p:strVal val="visible"/>
                                      </p:to>
                                    </p:set>
                                    <p:animEffect transition="in" filter="fade">
                                      <p:cBhvr>
                                        <p:cTn id="25" dur="2000"/>
                                        <p:tgtEl>
                                          <p:spTgt spid="48889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488970"/>
                                        </p:tgtEl>
                                        <p:attrNameLst>
                                          <p:attrName>style.visibility</p:attrName>
                                        </p:attrNameLst>
                                      </p:cBhvr>
                                      <p:to>
                                        <p:strVal val="visible"/>
                                      </p:to>
                                    </p:set>
                                    <p:animEffect transition="in" filter="fade">
                                      <p:cBhvr>
                                        <p:cTn id="30" dur="1000"/>
                                        <p:tgtEl>
                                          <p:spTgt spid="488970"/>
                                        </p:tgtEl>
                                      </p:cBhvr>
                                    </p:animEffect>
                                    <p:anim calcmode="lin" valueType="num">
                                      <p:cBhvr>
                                        <p:cTn id="31" dur="1000" fill="hold"/>
                                        <p:tgtEl>
                                          <p:spTgt spid="488970"/>
                                        </p:tgtEl>
                                        <p:attrNameLst>
                                          <p:attrName>ppt_x</p:attrName>
                                        </p:attrNameLst>
                                      </p:cBhvr>
                                      <p:tavLst>
                                        <p:tav tm="0">
                                          <p:val>
                                            <p:strVal val="#ppt_x"/>
                                          </p:val>
                                        </p:tav>
                                        <p:tav tm="100000">
                                          <p:val>
                                            <p:strVal val="#ppt_x"/>
                                          </p:val>
                                        </p:tav>
                                      </p:tavLst>
                                    </p:anim>
                                    <p:anim calcmode="lin" valueType="num">
                                      <p:cBhvr>
                                        <p:cTn id="32" dur="1000" fill="hold"/>
                                        <p:tgtEl>
                                          <p:spTgt spid="48897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488973"/>
                                        </p:tgtEl>
                                        <p:attrNameLst>
                                          <p:attrName>style.visibility</p:attrName>
                                        </p:attrNameLst>
                                      </p:cBhvr>
                                      <p:to>
                                        <p:strVal val="visible"/>
                                      </p:to>
                                    </p:set>
                                    <p:anim calcmode="lin" valueType="num">
                                      <p:cBhvr>
                                        <p:cTn id="37" dur="1000" fill="hold"/>
                                        <p:tgtEl>
                                          <p:spTgt spid="488973"/>
                                        </p:tgtEl>
                                        <p:attrNameLst>
                                          <p:attrName>ppt_x</p:attrName>
                                        </p:attrNameLst>
                                      </p:cBhvr>
                                      <p:tavLst>
                                        <p:tav tm="0">
                                          <p:val>
                                            <p:strVal val="#ppt_x-.2"/>
                                          </p:val>
                                        </p:tav>
                                        <p:tav tm="100000">
                                          <p:val>
                                            <p:strVal val="#ppt_x"/>
                                          </p:val>
                                        </p:tav>
                                      </p:tavLst>
                                    </p:anim>
                                    <p:anim calcmode="lin" valueType="num">
                                      <p:cBhvr>
                                        <p:cTn id="38" dur="1000" fill="hold"/>
                                        <p:tgtEl>
                                          <p:spTgt spid="48897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488973"/>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488971"/>
                                        </p:tgtEl>
                                        <p:attrNameLst>
                                          <p:attrName>style.visibility</p:attrName>
                                        </p:attrNameLst>
                                      </p:cBhvr>
                                      <p:to>
                                        <p:strVal val="visible"/>
                                      </p:to>
                                    </p:set>
                                    <p:anim calcmode="lin" valueType="num">
                                      <p:cBhvr>
                                        <p:cTn id="44" dur="1000" fill="hold"/>
                                        <p:tgtEl>
                                          <p:spTgt spid="488971"/>
                                        </p:tgtEl>
                                        <p:attrNameLst>
                                          <p:attrName>ppt_x</p:attrName>
                                        </p:attrNameLst>
                                      </p:cBhvr>
                                      <p:tavLst>
                                        <p:tav tm="0">
                                          <p:val>
                                            <p:strVal val="#ppt_x-.2"/>
                                          </p:val>
                                        </p:tav>
                                        <p:tav tm="100000">
                                          <p:val>
                                            <p:strVal val="#ppt_x"/>
                                          </p:val>
                                        </p:tav>
                                      </p:tavLst>
                                    </p:anim>
                                    <p:anim calcmode="lin" valueType="num">
                                      <p:cBhvr>
                                        <p:cTn id="45" dur="1000" fill="hold"/>
                                        <p:tgtEl>
                                          <p:spTgt spid="488971"/>
                                        </p:tgtEl>
                                        <p:attrNameLst>
                                          <p:attrName>ppt_y</p:attrName>
                                        </p:attrNameLst>
                                      </p:cBhvr>
                                      <p:tavLst>
                                        <p:tav tm="0">
                                          <p:val>
                                            <p:strVal val="#ppt_y"/>
                                          </p:val>
                                        </p:tav>
                                        <p:tav tm="100000">
                                          <p:val>
                                            <p:strVal val="#ppt_y"/>
                                          </p:val>
                                        </p:tav>
                                      </p:tavLst>
                                    </p:anim>
                                    <p:animEffect transition="in" filter="wipe(right)" prLst="gradientSize: 0.1">
                                      <p:cBhvr>
                                        <p:cTn id="46" dur="1000"/>
                                        <p:tgtEl>
                                          <p:spTgt spid="488971"/>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488974"/>
                                        </p:tgtEl>
                                        <p:attrNameLst>
                                          <p:attrName>style.visibility</p:attrName>
                                        </p:attrNameLst>
                                      </p:cBhvr>
                                      <p:to>
                                        <p:strVal val="visible"/>
                                      </p:to>
                                    </p:set>
                                    <p:anim calcmode="lin" valueType="num">
                                      <p:cBhvr>
                                        <p:cTn id="51" dur="1000" fill="hold"/>
                                        <p:tgtEl>
                                          <p:spTgt spid="488974"/>
                                        </p:tgtEl>
                                        <p:attrNameLst>
                                          <p:attrName>ppt_x</p:attrName>
                                        </p:attrNameLst>
                                      </p:cBhvr>
                                      <p:tavLst>
                                        <p:tav tm="0">
                                          <p:val>
                                            <p:strVal val="#ppt_x-.2"/>
                                          </p:val>
                                        </p:tav>
                                        <p:tav tm="100000">
                                          <p:val>
                                            <p:strVal val="#ppt_x"/>
                                          </p:val>
                                        </p:tav>
                                      </p:tavLst>
                                    </p:anim>
                                    <p:anim calcmode="lin" valueType="num">
                                      <p:cBhvr>
                                        <p:cTn id="52" dur="1000" fill="hold"/>
                                        <p:tgtEl>
                                          <p:spTgt spid="488974"/>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88974"/>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nodeType="clickEffect">
                                  <p:stCondLst>
                                    <p:cond delay="0"/>
                                  </p:stCondLst>
                                  <p:childTnLst>
                                    <p:set>
                                      <p:cBhvr>
                                        <p:cTn id="57" dur="1" fill="hold">
                                          <p:stCondLst>
                                            <p:cond delay="0"/>
                                          </p:stCondLst>
                                        </p:cTn>
                                        <p:tgtEl>
                                          <p:spTgt spid="488975"/>
                                        </p:tgtEl>
                                        <p:attrNameLst>
                                          <p:attrName>style.visibility</p:attrName>
                                        </p:attrNameLst>
                                      </p:cBhvr>
                                      <p:to>
                                        <p:strVal val="visible"/>
                                      </p:to>
                                    </p:set>
                                    <p:anim calcmode="lin" valueType="num">
                                      <p:cBhvr>
                                        <p:cTn id="58" dur="1000" fill="hold"/>
                                        <p:tgtEl>
                                          <p:spTgt spid="488975"/>
                                        </p:tgtEl>
                                        <p:attrNameLst>
                                          <p:attrName>ppt_x</p:attrName>
                                        </p:attrNameLst>
                                      </p:cBhvr>
                                      <p:tavLst>
                                        <p:tav tm="0">
                                          <p:val>
                                            <p:strVal val="#ppt_x-.2"/>
                                          </p:val>
                                        </p:tav>
                                        <p:tav tm="100000">
                                          <p:val>
                                            <p:strVal val="#ppt_x"/>
                                          </p:val>
                                        </p:tav>
                                      </p:tavLst>
                                    </p:anim>
                                    <p:anim calcmode="lin" valueType="num">
                                      <p:cBhvr>
                                        <p:cTn id="59" dur="1000" fill="hold"/>
                                        <p:tgtEl>
                                          <p:spTgt spid="488975"/>
                                        </p:tgtEl>
                                        <p:attrNameLst>
                                          <p:attrName>ppt_y</p:attrName>
                                        </p:attrNameLst>
                                      </p:cBhvr>
                                      <p:tavLst>
                                        <p:tav tm="0">
                                          <p:val>
                                            <p:strVal val="#ppt_y"/>
                                          </p:val>
                                        </p:tav>
                                        <p:tav tm="100000">
                                          <p:val>
                                            <p:strVal val="#ppt_y"/>
                                          </p:val>
                                        </p:tav>
                                      </p:tavLst>
                                    </p:anim>
                                    <p:animEffect transition="in" filter="wipe(right)" prLst="gradientSize: 0.1">
                                      <p:cBhvr>
                                        <p:cTn id="60" dur="1000"/>
                                        <p:tgtEl>
                                          <p:spTgt spid="488975"/>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488978"/>
                                        </p:tgtEl>
                                        <p:attrNameLst>
                                          <p:attrName>style.visibility</p:attrName>
                                        </p:attrNameLst>
                                      </p:cBhvr>
                                      <p:to>
                                        <p:strVal val="visible"/>
                                      </p:to>
                                    </p:set>
                                    <p:anim calcmode="lin" valueType="num">
                                      <p:cBhvr>
                                        <p:cTn id="65" dur="1000" fill="hold"/>
                                        <p:tgtEl>
                                          <p:spTgt spid="488978"/>
                                        </p:tgtEl>
                                        <p:attrNameLst>
                                          <p:attrName>ppt_x</p:attrName>
                                        </p:attrNameLst>
                                      </p:cBhvr>
                                      <p:tavLst>
                                        <p:tav tm="0">
                                          <p:val>
                                            <p:strVal val="#ppt_x-.2"/>
                                          </p:val>
                                        </p:tav>
                                        <p:tav tm="100000">
                                          <p:val>
                                            <p:strVal val="#ppt_x"/>
                                          </p:val>
                                        </p:tav>
                                      </p:tavLst>
                                    </p:anim>
                                    <p:anim calcmode="lin" valueType="num">
                                      <p:cBhvr>
                                        <p:cTn id="66" dur="1000" fill="hold"/>
                                        <p:tgtEl>
                                          <p:spTgt spid="488978"/>
                                        </p:tgtEl>
                                        <p:attrNameLst>
                                          <p:attrName>ppt_y</p:attrName>
                                        </p:attrNameLst>
                                      </p:cBhvr>
                                      <p:tavLst>
                                        <p:tav tm="0">
                                          <p:val>
                                            <p:strVal val="#ppt_y"/>
                                          </p:val>
                                        </p:tav>
                                        <p:tav tm="100000">
                                          <p:val>
                                            <p:strVal val="#ppt_y"/>
                                          </p:val>
                                        </p:tav>
                                      </p:tavLst>
                                    </p:anim>
                                    <p:animEffect transition="in" filter="wipe(right)" prLst="gradientSize: 0.1">
                                      <p:cBhvr>
                                        <p:cTn id="67" dur="1000"/>
                                        <p:tgtEl>
                                          <p:spTgt spid="488978"/>
                                        </p:tgtEl>
                                      </p:cBhvr>
                                    </p:animEffect>
                                  </p:childTnLst>
                                </p:cTn>
                              </p:par>
                            </p:childTnLst>
                          </p:cTn>
                        </p:par>
                        <p:par>
                          <p:cTn id="68" fill="hold">
                            <p:stCondLst>
                              <p:cond delay="1000"/>
                            </p:stCondLst>
                            <p:childTnLst>
                              <p:par>
                                <p:cTn id="69" presetID="29" presetClass="entr" presetSubtype="0" fill="hold" grpId="0" nodeType="afterEffect">
                                  <p:stCondLst>
                                    <p:cond delay="0"/>
                                  </p:stCondLst>
                                  <p:childTnLst>
                                    <p:set>
                                      <p:cBhvr>
                                        <p:cTn id="70" dur="1" fill="hold">
                                          <p:stCondLst>
                                            <p:cond delay="0"/>
                                          </p:stCondLst>
                                        </p:cTn>
                                        <p:tgtEl>
                                          <p:spTgt spid="488977"/>
                                        </p:tgtEl>
                                        <p:attrNameLst>
                                          <p:attrName>style.visibility</p:attrName>
                                        </p:attrNameLst>
                                      </p:cBhvr>
                                      <p:to>
                                        <p:strVal val="visible"/>
                                      </p:to>
                                    </p:set>
                                    <p:anim calcmode="lin" valueType="num">
                                      <p:cBhvr>
                                        <p:cTn id="71" dur="1000" fill="hold"/>
                                        <p:tgtEl>
                                          <p:spTgt spid="488977"/>
                                        </p:tgtEl>
                                        <p:attrNameLst>
                                          <p:attrName>ppt_x</p:attrName>
                                        </p:attrNameLst>
                                      </p:cBhvr>
                                      <p:tavLst>
                                        <p:tav tm="0">
                                          <p:val>
                                            <p:strVal val="#ppt_x-.2"/>
                                          </p:val>
                                        </p:tav>
                                        <p:tav tm="100000">
                                          <p:val>
                                            <p:strVal val="#ppt_x"/>
                                          </p:val>
                                        </p:tav>
                                      </p:tavLst>
                                    </p:anim>
                                    <p:anim calcmode="lin" valueType="num">
                                      <p:cBhvr>
                                        <p:cTn id="72" dur="1000" fill="hold"/>
                                        <p:tgtEl>
                                          <p:spTgt spid="488977"/>
                                        </p:tgtEl>
                                        <p:attrNameLst>
                                          <p:attrName>ppt_y</p:attrName>
                                        </p:attrNameLst>
                                      </p:cBhvr>
                                      <p:tavLst>
                                        <p:tav tm="0">
                                          <p:val>
                                            <p:strVal val="#ppt_y"/>
                                          </p:val>
                                        </p:tav>
                                        <p:tav tm="100000">
                                          <p:val>
                                            <p:strVal val="#ppt_y"/>
                                          </p:val>
                                        </p:tav>
                                      </p:tavLst>
                                    </p:anim>
                                    <p:animEffect transition="in" filter="wipe(right)" prLst="gradientSize: 0.1">
                                      <p:cBhvr>
                                        <p:cTn id="73" dur="1000"/>
                                        <p:tgtEl>
                                          <p:spTgt spid="488977"/>
                                        </p:tgtEl>
                                      </p:cBhvr>
                                    </p:animEffect>
                                  </p:childTnLst>
                                </p:cTn>
                              </p:par>
                            </p:childTnLst>
                          </p:cTn>
                        </p:par>
                      </p:childTnLst>
                    </p:cTn>
                  </p:par>
                  <p:par>
                    <p:cTn id="74" fill="hold">
                      <p:stCondLst>
                        <p:cond delay="indefinite"/>
                      </p:stCondLst>
                      <p:childTnLst>
                        <p:par>
                          <p:cTn id="75" fill="hold">
                            <p:stCondLst>
                              <p:cond delay="0"/>
                            </p:stCondLst>
                            <p:childTnLst>
                              <p:par>
                                <p:cTn id="76" presetID="38" presetClass="entr" presetSubtype="0" accel="50000" fill="hold" grpId="0" nodeType="clickEffect">
                                  <p:stCondLst>
                                    <p:cond delay="0"/>
                                  </p:stCondLst>
                                  <p:iterate type="lt">
                                    <p:tmPct val="50000"/>
                                  </p:iterate>
                                  <p:childTnLst>
                                    <p:set>
                                      <p:cBhvr>
                                        <p:cTn id="77" dur="1" fill="hold">
                                          <p:stCondLst>
                                            <p:cond delay="0"/>
                                          </p:stCondLst>
                                        </p:cTn>
                                        <p:tgtEl>
                                          <p:spTgt spid="488979"/>
                                        </p:tgtEl>
                                        <p:attrNameLst>
                                          <p:attrName>style.visibility</p:attrName>
                                        </p:attrNameLst>
                                      </p:cBhvr>
                                      <p:to>
                                        <p:strVal val="visible"/>
                                      </p:to>
                                    </p:set>
                                    <p:set>
                                      <p:cBhvr>
                                        <p:cTn id="78" dur="455" fill="hold">
                                          <p:stCondLst>
                                            <p:cond delay="0"/>
                                          </p:stCondLst>
                                        </p:cTn>
                                        <p:tgtEl>
                                          <p:spTgt spid="488979"/>
                                        </p:tgtEl>
                                        <p:attrNameLst>
                                          <p:attrName>style.rotation</p:attrName>
                                        </p:attrNameLst>
                                      </p:cBhvr>
                                      <p:to>
                                        <p:strVal val="-45.0"/>
                                      </p:to>
                                    </p:set>
                                    <p:anim calcmode="lin" valueType="num">
                                      <p:cBhvr>
                                        <p:cTn id="79" dur="455" fill="hold">
                                          <p:stCondLst>
                                            <p:cond delay="455"/>
                                          </p:stCondLst>
                                        </p:cTn>
                                        <p:tgtEl>
                                          <p:spTgt spid="488979"/>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488979"/>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488979"/>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488979"/>
                                        </p:tgtEl>
                                        <p:attrNameLst>
                                          <p:attrName>ppt_y</p:attrName>
                                        </p:attrNameLst>
                                      </p:cBhvr>
                                      <p:tavLst>
                                        <p:tav tm="0">
                                          <p:val>
                                            <p:strVal val="#ppt_y-(0.354*#ppt_w-0.172*#ppt_h)"/>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8" presetClass="entr" presetSubtype="0" accel="50000" fill="hold" grpId="0" nodeType="clickEffect">
                                  <p:stCondLst>
                                    <p:cond delay="0"/>
                                  </p:stCondLst>
                                  <p:iterate type="lt">
                                    <p:tmPct val="50000"/>
                                  </p:iterate>
                                  <p:childTnLst>
                                    <p:set>
                                      <p:cBhvr>
                                        <p:cTn id="86" dur="1" fill="hold">
                                          <p:stCondLst>
                                            <p:cond delay="0"/>
                                          </p:stCondLst>
                                        </p:cTn>
                                        <p:tgtEl>
                                          <p:spTgt spid="488980"/>
                                        </p:tgtEl>
                                        <p:attrNameLst>
                                          <p:attrName>style.visibility</p:attrName>
                                        </p:attrNameLst>
                                      </p:cBhvr>
                                      <p:to>
                                        <p:strVal val="visible"/>
                                      </p:to>
                                    </p:set>
                                    <p:set>
                                      <p:cBhvr>
                                        <p:cTn id="87" dur="455" fill="hold">
                                          <p:stCondLst>
                                            <p:cond delay="0"/>
                                          </p:stCondLst>
                                        </p:cTn>
                                        <p:tgtEl>
                                          <p:spTgt spid="488980"/>
                                        </p:tgtEl>
                                        <p:attrNameLst>
                                          <p:attrName>style.rotation</p:attrName>
                                        </p:attrNameLst>
                                      </p:cBhvr>
                                      <p:to>
                                        <p:strVal val="-45.0"/>
                                      </p:to>
                                    </p:set>
                                    <p:anim calcmode="lin" valueType="num">
                                      <p:cBhvr>
                                        <p:cTn id="88" dur="455" fill="hold">
                                          <p:stCondLst>
                                            <p:cond delay="455"/>
                                          </p:stCondLst>
                                        </p:cTn>
                                        <p:tgtEl>
                                          <p:spTgt spid="488980"/>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488980"/>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488980"/>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488980"/>
                                        </p:tgtEl>
                                        <p:attrNameLst>
                                          <p:attrName>ppt_y</p:attrName>
                                        </p:attrNameLst>
                                      </p:cBhvr>
                                      <p:tavLst>
                                        <p:tav tm="0">
                                          <p:val>
                                            <p:strVal val="#ppt_y-(0.354*#ppt_w-0.172*#ppt_h)"/>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8" presetClass="entr" presetSubtype="0" accel="50000" fill="hold" grpId="0" nodeType="clickEffect">
                                  <p:stCondLst>
                                    <p:cond delay="0"/>
                                  </p:stCondLst>
                                  <p:iterate type="lt">
                                    <p:tmPct val="50000"/>
                                  </p:iterate>
                                  <p:childTnLst>
                                    <p:set>
                                      <p:cBhvr>
                                        <p:cTn id="95" dur="1" fill="hold">
                                          <p:stCondLst>
                                            <p:cond delay="0"/>
                                          </p:stCondLst>
                                        </p:cTn>
                                        <p:tgtEl>
                                          <p:spTgt spid="488981"/>
                                        </p:tgtEl>
                                        <p:attrNameLst>
                                          <p:attrName>style.visibility</p:attrName>
                                        </p:attrNameLst>
                                      </p:cBhvr>
                                      <p:to>
                                        <p:strVal val="visible"/>
                                      </p:to>
                                    </p:set>
                                    <p:set>
                                      <p:cBhvr>
                                        <p:cTn id="96" dur="455" fill="hold">
                                          <p:stCondLst>
                                            <p:cond delay="0"/>
                                          </p:stCondLst>
                                        </p:cTn>
                                        <p:tgtEl>
                                          <p:spTgt spid="488981"/>
                                        </p:tgtEl>
                                        <p:attrNameLst>
                                          <p:attrName>style.rotation</p:attrName>
                                        </p:attrNameLst>
                                      </p:cBhvr>
                                      <p:to>
                                        <p:strVal val="-45.0"/>
                                      </p:to>
                                    </p:set>
                                    <p:anim calcmode="lin" valueType="num">
                                      <p:cBhvr>
                                        <p:cTn id="97" dur="455" fill="hold">
                                          <p:stCondLst>
                                            <p:cond delay="455"/>
                                          </p:stCondLst>
                                        </p:cTn>
                                        <p:tgtEl>
                                          <p:spTgt spid="488981"/>
                                        </p:tgtEl>
                                        <p:attrNameLst>
                                          <p:attrName>style.rotation</p:attrName>
                                        </p:attrNameLst>
                                      </p:cBhvr>
                                      <p:tavLst>
                                        <p:tav tm="0">
                                          <p:val>
                                            <p:fltVal val="-45"/>
                                          </p:val>
                                        </p:tav>
                                        <p:tav tm="69900">
                                          <p:val>
                                            <p:fltVal val="45"/>
                                          </p:val>
                                        </p:tav>
                                        <p:tav tm="100000">
                                          <p:val>
                                            <p:fltVal val="0"/>
                                          </p:val>
                                        </p:tav>
                                      </p:tavLst>
                                    </p:anim>
                                    <p:anim calcmode="lin" valueType="num">
                                      <p:cBhvr>
                                        <p:cTn id="98" dur="455" fill="hold">
                                          <p:stCondLst>
                                            <p:cond delay="0"/>
                                          </p:stCondLst>
                                        </p:cTn>
                                        <p:tgtEl>
                                          <p:spTgt spid="488981"/>
                                        </p:tgtEl>
                                        <p:attrNameLst>
                                          <p:attrName>ppt_y</p:attrName>
                                        </p:attrNameLst>
                                      </p:cBhvr>
                                      <p:tavLst>
                                        <p:tav tm="0">
                                          <p:val>
                                            <p:strVal val="#ppt_y-1"/>
                                          </p:val>
                                        </p:tav>
                                        <p:tav tm="100000">
                                          <p:val>
                                            <p:strVal val="#ppt_y-(0.354*#ppt_w-0.172*#ppt_h)"/>
                                          </p:val>
                                        </p:tav>
                                      </p:tavLst>
                                    </p:anim>
                                    <p:anim calcmode="lin" valueType="num">
                                      <p:cBhvr>
                                        <p:cTn id="99" dur="156" decel="50000" autoRev="1" fill="hold">
                                          <p:stCondLst>
                                            <p:cond delay="455"/>
                                          </p:stCondLst>
                                        </p:cTn>
                                        <p:tgtEl>
                                          <p:spTgt spid="488981"/>
                                        </p:tgtEl>
                                        <p:attrNameLst>
                                          <p:attrName>ppt_y</p:attrName>
                                        </p:attrNameLst>
                                      </p:cBhvr>
                                      <p:tavLst>
                                        <p:tav tm="0">
                                          <p:val>
                                            <p:strVal val="#ppt_y-(0.354*#ppt_w-0.172*#ppt_h)"/>
                                          </p:val>
                                        </p:tav>
                                        <p:tav tm="100000">
                                          <p:val>
                                            <p:strVal val="#ppt_y-(0.354*#ppt_w-0.172*#ppt_h)-#ppt_h/2"/>
                                          </p:val>
                                        </p:tav>
                                      </p:tavLst>
                                    </p:anim>
                                    <p:anim calcmode="lin" valueType="num">
                                      <p:cBhvr>
                                        <p:cTn id="100" dur="136" fill="hold">
                                          <p:stCondLst>
                                            <p:cond delay="864"/>
                                          </p:stCondLst>
                                        </p:cTn>
                                        <p:tgtEl>
                                          <p:spTgt spid="488981"/>
                                        </p:tgtEl>
                                        <p:attrNameLst>
                                          <p:attrName>ppt_y</p:attrName>
                                        </p:attrNameLst>
                                      </p:cBhvr>
                                      <p:tavLst>
                                        <p:tav tm="0">
                                          <p:val>
                                            <p:strVal val="#ppt_y-(0.354*#ppt_w-0.172*#ppt_h)"/>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8" presetClass="entr" presetSubtype="0" accel="50000" fill="hold" grpId="0" nodeType="clickEffect">
                                  <p:stCondLst>
                                    <p:cond delay="0"/>
                                  </p:stCondLst>
                                  <p:iterate type="lt">
                                    <p:tmPct val="50000"/>
                                  </p:iterate>
                                  <p:childTnLst>
                                    <p:set>
                                      <p:cBhvr>
                                        <p:cTn id="104" dur="1" fill="hold">
                                          <p:stCondLst>
                                            <p:cond delay="0"/>
                                          </p:stCondLst>
                                        </p:cTn>
                                        <p:tgtEl>
                                          <p:spTgt spid="488982"/>
                                        </p:tgtEl>
                                        <p:attrNameLst>
                                          <p:attrName>style.visibility</p:attrName>
                                        </p:attrNameLst>
                                      </p:cBhvr>
                                      <p:to>
                                        <p:strVal val="visible"/>
                                      </p:to>
                                    </p:set>
                                    <p:set>
                                      <p:cBhvr>
                                        <p:cTn id="105" dur="455" fill="hold">
                                          <p:stCondLst>
                                            <p:cond delay="0"/>
                                          </p:stCondLst>
                                        </p:cTn>
                                        <p:tgtEl>
                                          <p:spTgt spid="488982"/>
                                        </p:tgtEl>
                                        <p:attrNameLst>
                                          <p:attrName>style.rotation</p:attrName>
                                        </p:attrNameLst>
                                      </p:cBhvr>
                                      <p:to>
                                        <p:strVal val="-45.0"/>
                                      </p:to>
                                    </p:set>
                                    <p:anim calcmode="lin" valueType="num">
                                      <p:cBhvr>
                                        <p:cTn id="106" dur="455" fill="hold">
                                          <p:stCondLst>
                                            <p:cond delay="455"/>
                                          </p:stCondLst>
                                        </p:cTn>
                                        <p:tgtEl>
                                          <p:spTgt spid="488982"/>
                                        </p:tgtEl>
                                        <p:attrNameLst>
                                          <p:attrName>style.rotation</p:attrName>
                                        </p:attrNameLst>
                                      </p:cBhvr>
                                      <p:tavLst>
                                        <p:tav tm="0">
                                          <p:val>
                                            <p:fltVal val="-45"/>
                                          </p:val>
                                        </p:tav>
                                        <p:tav tm="69900">
                                          <p:val>
                                            <p:fltVal val="45"/>
                                          </p:val>
                                        </p:tav>
                                        <p:tav tm="100000">
                                          <p:val>
                                            <p:fltVal val="0"/>
                                          </p:val>
                                        </p:tav>
                                      </p:tavLst>
                                    </p:anim>
                                    <p:anim calcmode="lin" valueType="num">
                                      <p:cBhvr>
                                        <p:cTn id="107" dur="455" fill="hold">
                                          <p:stCondLst>
                                            <p:cond delay="0"/>
                                          </p:stCondLst>
                                        </p:cTn>
                                        <p:tgtEl>
                                          <p:spTgt spid="488982"/>
                                        </p:tgtEl>
                                        <p:attrNameLst>
                                          <p:attrName>ppt_y</p:attrName>
                                        </p:attrNameLst>
                                      </p:cBhvr>
                                      <p:tavLst>
                                        <p:tav tm="0">
                                          <p:val>
                                            <p:strVal val="#ppt_y-1"/>
                                          </p:val>
                                        </p:tav>
                                        <p:tav tm="100000">
                                          <p:val>
                                            <p:strVal val="#ppt_y-(0.354*#ppt_w-0.172*#ppt_h)"/>
                                          </p:val>
                                        </p:tav>
                                      </p:tavLst>
                                    </p:anim>
                                    <p:anim calcmode="lin" valueType="num">
                                      <p:cBhvr>
                                        <p:cTn id="108" dur="156" decel="50000" autoRev="1" fill="hold">
                                          <p:stCondLst>
                                            <p:cond delay="455"/>
                                          </p:stCondLst>
                                        </p:cTn>
                                        <p:tgtEl>
                                          <p:spTgt spid="488982"/>
                                        </p:tgtEl>
                                        <p:attrNameLst>
                                          <p:attrName>ppt_y</p:attrName>
                                        </p:attrNameLst>
                                      </p:cBhvr>
                                      <p:tavLst>
                                        <p:tav tm="0">
                                          <p:val>
                                            <p:strVal val="#ppt_y-(0.354*#ppt_w-0.172*#ppt_h)"/>
                                          </p:val>
                                        </p:tav>
                                        <p:tav tm="100000">
                                          <p:val>
                                            <p:strVal val="#ppt_y-(0.354*#ppt_w-0.172*#ppt_h)-#ppt_h/2"/>
                                          </p:val>
                                        </p:tav>
                                      </p:tavLst>
                                    </p:anim>
                                    <p:anim calcmode="lin" valueType="num">
                                      <p:cBhvr>
                                        <p:cTn id="109" dur="136" fill="hold">
                                          <p:stCondLst>
                                            <p:cond delay="864"/>
                                          </p:stCondLst>
                                        </p:cTn>
                                        <p:tgtEl>
                                          <p:spTgt spid="488982"/>
                                        </p:tgtEl>
                                        <p:attrNameLst>
                                          <p:attrName>ppt_y</p:attrName>
                                        </p:attrNameLst>
                                      </p:cBhvr>
                                      <p:tavLst>
                                        <p:tav tm="0">
                                          <p:val>
                                            <p:strVal val="#ppt_y-(0.354*#ppt_w-0.172*#ppt_h)"/>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488983"/>
                                        </p:tgtEl>
                                        <p:attrNameLst>
                                          <p:attrName>style.visibility</p:attrName>
                                        </p:attrNameLst>
                                      </p:cBhvr>
                                      <p:to>
                                        <p:strVal val="visible"/>
                                      </p:to>
                                    </p:set>
                                    <p:animEffect transition="in" filter="wipe(down)">
                                      <p:cBhvr>
                                        <p:cTn id="114" dur="580">
                                          <p:stCondLst>
                                            <p:cond delay="0"/>
                                          </p:stCondLst>
                                        </p:cTn>
                                        <p:tgtEl>
                                          <p:spTgt spid="488983"/>
                                        </p:tgtEl>
                                      </p:cBhvr>
                                    </p:animEffect>
                                    <p:anim calcmode="lin" valueType="num">
                                      <p:cBhvr>
                                        <p:cTn id="115" dur="1822" tmFilter="0,0; 0.14,0.36; 0.43,0.73; 0.71,0.91; 1.0,1.0">
                                          <p:stCondLst>
                                            <p:cond delay="0"/>
                                          </p:stCondLst>
                                        </p:cTn>
                                        <p:tgtEl>
                                          <p:spTgt spid="488983"/>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488983"/>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488983"/>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488983"/>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488983"/>
                                        </p:tgtEl>
                                        <p:attrNameLst>
                                          <p:attrName>ppt_y</p:attrName>
                                        </p:attrNameLst>
                                      </p:cBhvr>
                                      <p:tavLst>
                                        <p:tav tm="0" fmla="#ppt_y-sin(pi*$)/81">
                                          <p:val>
                                            <p:fltVal val="0"/>
                                          </p:val>
                                        </p:tav>
                                        <p:tav tm="100000">
                                          <p:val>
                                            <p:fltVal val="1"/>
                                          </p:val>
                                        </p:tav>
                                      </p:tavLst>
                                    </p:anim>
                                    <p:animScale>
                                      <p:cBhvr>
                                        <p:cTn id="120" dur="26">
                                          <p:stCondLst>
                                            <p:cond delay="650"/>
                                          </p:stCondLst>
                                        </p:cTn>
                                        <p:tgtEl>
                                          <p:spTgt spid="488983"/>
                                        </p:tgtEl>
                                      </p:cBhvr>
                                      <p:to x="100000" y="60000"/>
                                    </p:animScale>
                                    <p:animScale>
                                      <p:cBhvr>
                                        <p:cTn id="121" dur="166" decel="50000">
                                          <p:stCondLst>
                                            <p:cond delay="676"/>
                                          </p:stCondLst>
                                        </p:cTn>
                                        <p:tgtEl>
                                          <p:spTgt spid="488983"/>
                                        </p:tgtEl>
                                      </p:cBhvr>
                                      <p:to x="100000" y="100000"/>
                                    </p:animScale>
                                    <p:animScale>
                                      <p:cBhvr>
                                        <p:cTn id="122" dur="26">
                                          <p:stCondLst>
                                            <p:cond delay="1312"/>
                                          </p:stCondLst>
                                        </p:cTn>
                                        <p:tgtEl>
                                          <p:spTgt spid="488983"/>
                                        </p:tgtEl>
                                      </p:cBhvr>
                                      <p:to x="100000" y="80000"/>
                                    </p:animScale>
                                    <p:animScale>
                                      <p:cBhvr>
                                        <p:cTn id="123" dur="166" decel="50000">
                                          <p:stCondLst>
                                            <p:cond delay="1338"/>
                                          </p:stCondLst>
                                        </p:cTn>
                                        <p:tgtEl>
                                          <p:spTgt spid="488983"/>
                                        </p:tgtEl>
                                      </p:cBhvr>
                                      <p:to x="100000" y="100000"/>
                                    </p:animScale>
                                    <p:animScale>
                                      <p:cBhvr>
                                        <p:cTn id="124" dur="26">
                                          <p:stCondLst>
                                            <p:cond delay="1642"/>
                                          </p:stCondLst>
                                        </p:cTn>
                                        <p:tgtEl>
                                          <p:spTgt spid="488983"/>
                                        </p:tgtEl>
                                      </p:cBhvr>
                                      <p:to x="100000" y="90000"/>
                                    </p:animScale>
                                    <p:animScale>
                                      <p:cBhvr>
                                        <p:cTn id="125" dur="166" decel="50000">
                                          <p:stCondLst>
                                            <p:cond delay="1668"/>
                                          </p:stCondLst>
                                        </p:cTn>
                                        <p:tgtEl>
                                          <p:spTgt spid="488983"/>
                                        </p:tgtEl>
                                      </p:cBhvr>
                                      <p:to x="100000" y="100000"/>
                                    </p:animScale>
                                    <p:animScale>
                                      <p:cBhvr>
                                        <p:cTn id="126" dur="26">
                                          <p:stCondLst>
                                            <p:cond delay="1808"/>
                                          </p:stCondLst>
                                        </p:cTn>
                                        <p:tgtEl>
                                          <p:spTgt spid="488983"/>
                                        </p:tgtEl>
                                      </p:cBhvr>
                                      <p:to x="100000" y="95000"/>
                                    </p:animScale>
                                    <p:animScale>
                                      <p:cBhvr>
                                        <p:cTn id="127" dur="166" decel="50000">
                                          <p:stCondLst>
                                            <p:cond delay="1834"/>
                                          </p:stCondLst>
                                        </p:cTn>
                                        <p:tgtEl>
                                          <p:spTgt spid="488983"/>
                                        </p:tgtEl>
                                      </p:cBhvr>
                                      <p:to x="100000" y="100000"/>
                                    </p:animScale>
                                  </p:childTnLst>
                                </p:cTn>
                              </p:par>
                              <p:par>
                                <p:cTn id="128" presetID="26" presetClass="entr" presetSubtype="0" fill="hold" grpId="0" nodeType="withEffect">
                                  <p:stCondLst>
                                    <p:cond delay="0"/>
                                  </p:stCondLst>
                                  <p:childTnLst>
                                    <p:set>
                                      <p:cBhvr>
                                        <p:cTn id="129" dur="1" fill="hold">
                                          <p:stCondLst>
                                            <p:cond delay="0"/>
                                          </p:stCondLst>
                                        </p:cTn>
                                        <p:tgtEl>
                                          <p:spTgt spid="488984"/>
                                        </p:tgtEl>
                                        <p:attrNameLst>
                                          <p:attrName>style.visibility</p:attrName>
                                        </p:attrNameLst>
                                      </p:cBhvr>
                                      <p:to>
                                        <p:strVal val="visible"/>
                                      </p:to>
                                    </p:set>
                                    <p:animEffect transition="in" filter="wipe(down)">
                                      <p:cBhvr>
                                        <p:cTn id="130" dur="580">
                                          <p:stCondLst>
                                            <p:cond delay="0"/>
                                          </p:stCondLst>
                                        </p:cTn>
                                        <p:tgtEl>
                                          <p:spTgt spid="488984"/>
                                        </p:tgtEl>
                                      </p:cBhvr>
                                    </p:animEffect>
                                    <p:anim calcmode="lin" valueType="num">
                                      <p:cBhvr>
                                        <p:cTn id="131" dur="1822" tmFilter="0,0; 0.14,0.36; 0.43,0.73; 0.71,0.91; 1.0,1.0">
                                          <p:stCondLst>
                                            <p:cond delay="0"/>
                                          </p:stCondLst>
                                        </p:cTn>
                                        <p:tgtEl>
                                          <p:spTgt spid="488984"/>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488984"/>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488984"/>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488984"/>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488984"/>
                                        </p:tgtEl>
                                        <p:attrNameLst>
                                          <p:attrName>ppt_y</p:attrName>
                                        </p:attrNameLst>
                                      </p:cBhvr>
                                      <p:tavLst>
                                        <p:tav tm="0" fmla="#ppt_y-sin(pi*$)/81">
                                          <p:val>
                                            <p:fltVal val="0"/>
                                          </p:val>
                                        </p:tav>
                                        <p:tav tm="100000">
                                          <p:val>
                                            <p:fltVal val="1"/>
                                          </p:val>
                                        </p:tav>
                                      </p:tavLst>
                                    </p:anim>
                                    <p:animScale>
                                      <p:cBhvr>
                                        <p:cTn id="136" dur="26">
                                          <p:stCondLst>
                                            <p:cond delay="650"/>
                                          </p:stCondLst>
                                        </p:cTn>
                                        <p:tgtEl>
                                          <p:spTgt spid="488984"/>
                                        </p:tgtEl>
                                      </p:cBhvr>
                                      <p:to x="100000" y="60000"/>
                                    </p:animScale>
                                    <p:animScale>
                                      <p:cBhvr>
                                        <p:cTn id="137" dur="166" decel="50000">
                                          <p:stCondLst>
                                            <p:cond delay="676"/>
                                          </p:stCondLst>
                                        </p:cTn>
                                        <p:tgtEl>
                                          <p:spTgt spid="488984"/>
                                        </p:tgtEl>
                                      </p:cBhvr>
                                      <p:to x="100000" y="100000"/>
                                    </p:animScale>
                                    <p:animScale>
                                      <p:cBhvr>
                                        <p:cTn id="138" dur="26">
                                          <p:stCondLst>
                                            <p:cond delay="1312"/>
                                          </p:stCondLst>
                                        </p:cTn>
                                        <p:tgtEl>
                                          <p:spTgt spid="488984"/>
                                        </p:tgtEl>
                                      </p:cBhvr>
                                      <p:to x="100000" y="80000"/>
                                    </p:animScale>
                                    <p:animScale>
                                      <p:cBhvr>
                                        <p:cTn id="139" dur="166" decel="50000">
                                          <p:stCondLst>
                                            <p:cond delay="1338"/>
                                          </p:stCondLst>
                                        </p:cTn>
                                        <p:tgtEl>
                                          <p:spTgt spid="488984"/>
                                        </p:tgtEl>
                                      </p:cBhvr>
                                      <p:to x="100000" y="100000"/>
                                    </p:animScale>
                                    <p:animScale>
                                      <p:cBhvr>
                                        <p:cTn id="140" dur="26">
                                          <p:stCondLst>
                                            <p:cond delay="1642"/>
                                          </p:stCondLst>
                                        </p:cTn>
                                        <p:tgtEl>
                                          <p:spTgt spid="488984"/>
                                        </p:tgtEl>
                                      </p:cBhvr>
                                      <p:to x="100000" y="90000"/>
                                    </p:animScale>
                                    <p:animScale>
                                      <p:cBhvr>
                                        <p:cTn id="141" dur="166" decel="50000">
                                          <p:stCondLst>
                                            <p:cond delay="1668"/>
                                          </p:stCondLst>
                                        </p:cTn>
                                        <p:tgtEl>
                                          <p:spTgt spid="488984"/>
                                        </p:tgtEl>
                                      </p:cBhvr>
                                      <p:to x="100000" y="100000"/>
                                    </p:animScale>
                                    <p:animScale>
                                      <p:cBhvr>
                                        <p:cTn id="142" dur="26">
                                          <p:stCondLst>
                                            <p:cond delay="1808"/>
                                          </p:stCondLst>
                                        </p:cTn>
                                        <p:tgtEl>
                                          <p:spTgt spid="488984"/>
                                        </p:tgtEl>
                                      </p:cBhvr>
                                      <p:to x="100000" y="95000"/>
                                    </p:animScale>
                                    <p:animScale>
                                      <p:cBhvr>
                                        <p:cTn id="143" dur="166" decel="50000">
                                          <p:stCondLst>
                                            <p:cond delay="1834"/>
                                          </p:stCondLst>
                                        </p:cTn>
                                        <p:tgtEl>
                                          <p:spTgt spid="488984"/>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grpId="0" nodeType="clickEffect">
                                  <p:stCondLst>
                                    <p:cond delay="0"/>
                                  </p:stCondLst>
                                  <p:childTnLst>
                                    <p:set>
                                      <p:cBhvr>
                                        <p:cTn id="147" dur="1" fill="hold">
                                          <p:stCondLst>
                                            <p:cond delay="0"/>
                                          </p:stCondLst>
                                        </p:cTn>
                                        <p:tgtEl>
                                          <p:spTgt spid="488985"/>
                                        </p:tgtEl>
                                        <p:attrNameLst>
                                          <p:attrName>style.visibility</p:attrName>
                                        </p:attrNameLst>
                                      </p:cBhvr>
                                      <p:to>
                                        <p:strVal val="visible"/>
                                      </p:to>
                                    </p:set>
                                    <p:animEffect transition="in" filter="wipe(down)">
                                      <p:cBhvr>
                                        <p:cTn id="148" dur="580">
                                          <p:stCondLst>
                                            <p:cond delay="0"/>
                                          </p:stCondLst>
                                        </p:cTn>
                                        <p:tgtEl>
                                          <p:spTgt spid="488985"/>
                                        </p:tgtEl>
                                      </p:cBhvr>
                                    </p:animEffect>
                                    <p:anim calcmode="lin" valueType="num">
                                      <p:cBhvr>
                                        <p:cTn id="149" dur="1822" tmFilter="0,0; 0.14,0.36; 0.43,0.73; 0.71,0.91; 1.0,1.0">
                                          <p:stCondLst>
                                            <p:cond delay="0"/>
                                          </p:stCondLst>
                                        </p:cTn>
                                        <p:tgtEl>
                                          <p:spTgt spid="488985"/>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488985"/>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488985"/>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488985"/>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488985"/>
                                        </p:tgtEl>
                                        <p:attrNameLst>
                                          <p:attrName>ppt_y</p:attrName>
                                        </p:attrNameLst>
                                      </p:cBhvr>
                                      <p:tavLst>
                                        <p:tav tm="0" fmla="#ppt_y-sin(pi*$)/81">
                                          <p:val>
                                            <p:fltVal val="0"/>
                                          </p:val>
                                        </p:tav>
                                        <p:tav tm="100000">
                                          <p:val>
                                            <p:fltVal val="1"/>
                                          </p:val>
                                        </p:tav>
                                      </p:tavLst>
                                    </p:anim>
                                    <p:animScale>
                                      <p:cBhvr>
                                        <p:cTn id="154" dur="26">
                                          <p:stCondLst>
                                            <p:cond delay="650"/>
                                          </p:stCondLst>
                                        </p:cTn>
                                        <p:tgtEl>
                                          <p:spTgt spid="488985"/>
                                        </p:tgtEl>
                                      </p:cBhvr>
                                      <p:to x="100000" y="60000"/>
                                    </p:animScale>
                                    <p:animScale>
                                      <p:cBhvr>
                                        <p:cTn id="155" dur="166" decel="50000">
                                          <p:stCondLst>
                                            <p:cond delay="676"/>
                                          </p:stCondLst>
                                        </p:cTn>
                                        <p:tgtEl>
                                          <p:spTgt spid="488985"/>
                                        </p:tgtEl>
                                      </p:cBhvr>
                                      <p:to x="100000" y="100000"/>
                                    </p:animScale>
                                    <p:animScale>
                                      <p:cBhvr>
                                        <p:cTn id="156" dur="26">
                                          <p:stCondLst>
                                            <p:cond delay="1312"/>
                                          </p:stCondLst>
                                        </p:cTn>
                                        <p:tgtEl>
                                          <p:spTgt spid="488985"/>
                                        </p:tgtEl>
                                      </p:cBhvr>
                                      <p:to x="100000" y="80000"/>
                                    </p:animScale>
                                    <p:animScale>
                                      <p:cBhvr>
                                        <p:cTn id="157" dur="166" decel="50000">
                                          <p:stCondLst>
                                            <p:cond delay="1338"/>
                                          </p:stCondLst>
                                        </p:cTn>
                                        <p:tgtEl>
                                          <p:spTgt spid="488985"/>
                                        </p:tgtEl>
                                      </p:cBhvr>
                                      <p:to x="100000" y="100000"/>
                                    </p:animScale>
                                    <p:animScale>
                                      <p:cBhvr>
                                        <p:cTn id="158" dur="26">
                                          <p:stCondLst>
                                            <p:cond delay="1642"/>
                                          </p:stCondLst>
                                        </p:cTn>
                                        <p:tgtEl>
                                          <p:spTgt spid="488985"/>
                                        </p:tgtEl>
                                      </p:cBhvr>
                                      <p:to x="100000" y="90000"/>
                                    </p:animScale>
                                    <p:animScale>
                                      <p:cBhvr>
                                        <p:cTn id="159" dur="166" decel="50000">
                                          <p:stCondLst>
                                            <p:cond delay="1668"/>
                                          </p:stCondLst>
                                        </p:cTn>
                                        <p:tgtEl>
                                          <p:spTgt spid="488985"/>
                                        </p:tgtEl>
                                      </p:cBhvr>
                                      <p:to x="100000" y="100000"/>
                                    </p:animScale>
                                    <p:animScale>
                                      <p:cBhvr>
                                        <p:cTn id="160" dur="26">
                                          <p:stCondLst>
                                            <p:cond delay="1808"/>
                                          </p:stCondLst>
                                        </p:cTn>
                                        <p:tgtEl>
                                          <p:spTgt spid="488985"/>
                                        </p:tgtEl>
                                      </p:cBhvr>
                                      <p:to x="100000" y="95000"/>
                                    </p:animScale>
                                    <p:animScale>
                                      <p:cBhvr>
                                        <p:cTn id="161" dur="166" decel="50000">
                                          <p:stCondLst>
                                            <p:cond delay="1834"/>
                                          </p:stCondLst>
                                        </p:cTn>
                                        <p:tgtEl>
                                          <p:spTgt spid="488985"/>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38" presetClass="entr" presetSubtype="0" accel="50000" fill="hold" grpId="0" nodeType="clickEffect">
                                  <p:stCondLst>
                                    <p:cond delay="0"/>
                                  </p:stCondLst>
                                  <p:iterate type="lt">
                                    <p:tmPct val="50000"/>
                                  </p:iterate>
                                  <p:childTnLst>
                                    <p:set>
                                      <p:cBhvr>
                                        <p:cTn id="165" dur="1" fill="hold">
                                          <p:stCondLst>
                                            <p:cond delay="0"/>
                                          </p:stCondLst>
                                        </p:cTn>
                                        <p:tgtEl>
                                          <p:spTgt spid="488986"/>
                                        </p:tgtEl>
                                        <p:attrNameLst>
                                          <p:attrName>style.visibility</p:attrName>
                                        </p:attrNameLst>
                                      </p:cBhvr>
                                      <p:to>
                                        <p:strVal val="visible"/>
                                      </p:to>
                                    </p:set>
                                    <p:set>
                                      <p:cBhvr>
                                        <p:cTn id="166" dur="455" fill="hold">
                                          <p:stCondLst>
                                            <p:cond delay="0"/>
                                          </p:stCondLst>
                                        </p:cTn>
                                        <p:tgtEl>
                                          <p:spTgt spid="488986"/>
                                        </p:tgtEl>
                                        <p:attrNameLst>
                                          <p:attrName>style.rotation</p:attrName>
                                        </p:attrNameLst>
                                      </p:cBhvr>
                                      <p:to>
                                        <p:strVal val="-45.0"/>
                                      </p:to>
                                    </p:set>
                                    <p:anim calcmode="lin" valueType="num">
                                      <p:cBhvr>
                                        <p:cTn id="167" dur="455" fill="hold">
                                          <p:stCondLst>
                                            <p:cond delay="455"/>
                                          </p:stCondLst>
                                        </p:cTn>
                                        <p:tgtEl>
                                          <p:spTgt spid="488986"/>
                                        </p:tgtEl>
                                        <p:attrNameLst>
                                          <p:attrName>style.rotation</p:attrName>
                                        </p:attrNameLst>
                                      </p:cBhvr>
                                      <p:tavLst>
                                        <p:tav tm="0">
                                          <p:val>
                                            <p:fltVal val="-45"/>
                                          </p:val>
                                        </p:tav>
                                        <p:tav tm="69900">
                                          <p:val>
                                            <p:fltVal val="45"/>
                                          </p:val>
                                        </p:tav>
                                        <p:tav tm="100000">
                                          <p:val>
                                            <p:fltVal val="0"/>
                                          </p:val>
                                        </p:tav>
                                      </p:tavLst>
                                    </p:anim>
                                    <p:anim calcmode="lin" valueType="num">
                                      <p:cBhvr>
                                        <p:cTn id="168" dur="455" fill="hold">
                                          <p:stCondLst>
                                            <p:cond delay="0"/>
                                          </p:stCondLst>
                                        </p:cTn>
                                        <p:tgtEl>
                                          <p:spTgt spid="488986"/>
                                        </p:tgtEl>
                                        <p:attrNameLst>
                                          <p:attrName>ppt_y</p:attrName>
                                        </p:attrNameLst>
                                      </p:cBhvr>
                                      <p:tavLst>
                                        <p:tav tm="0">
                                          <p:val>
                                            <p:strVal val="#ppt_y-1"/>
                                          </p:val>
                                        </p:tav>
                                        <p:tav tm="100000">
                                          <p:val>
                                            <p:strVal val="#ppt_y-(0.354*#ppt_w-0.172*#ppt_h)"/>
                                          </p:val>
                                        </p:tav>
                                      </p:tavLst>
                                    </p:anim>
                                    <p:anim calcmode="lin" valueType="num">
                                      <p:cBhvr>
                                        <p:cTn id="169" dur="156" decel="50000" autoRev="1" fill="hold">
                                          <p:stCondLst>
                                            <p:cond delay="455"/>
                                          </p:stCondLst>
                                        </p:cTn>
                                        <p:tgtEl>
                                          <p:spTgt spid="488986"/>
                                        </p:tgtEl>
                                        <p:attrNameLst>
                                          <p:attrName>ppt_y</p:attrName>
                                        </p:attrNameLst>
                                      </p:cBhvr>
                                      <p:tavLst>
                                        <p:tav tm="0">
                                          <p:val>
                                            <p:strVal val="#ppt_y-(0.354*#ppt_w-0.172*#ppt_h)"/>
                                          </p:val>
                                        </p:tav>
                                        <p:tav tm="100000">
                                          <p:val>
                                            <p:strVal val="#ppt_y-(0.354*#ppt_w-0.172*#ppt_h)-#ppt_h/2"/>
                                          </p:val>
                                        </p:tav>
                                      </p:tavLst>
                                    </p:anim>
                                    <p:anim calcmode="lin" valueType="num">
                                      <p:cBhvr>
                                        <p:cTn id="170" dur="136" fill="hold">
                                          <p:stCondLst>
                                            <p:cond delay="864"/>
                                          </p:stCondLst>
                                        </p:cTn>
                                        <p:tgtEl>
                                          <p:spTgt spid="488986"/>
                                        </p:tgtEl>
                                        <p:attrNameLst>
                                          <p:attrName>ppt_y</p:attrName>
                                        </p:attrNameLst>
                                      </p:cBhvr>
                                      <p:tavLst>
                                        <p:tav tm="0">
                                          <p:val>
                                            <p:strVal val="#ppt_y-(0.354*#ppt_w-0.172*#ppt_h)"/>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38" presetClass="entr" presetSubtype="0" accel="50000" fill="hold" grpId="0" nodeType="clickEffect">
                                  <p:stCondLst>
                                    <p:cond delay="0"/>
                                  </p:stCondLst>
                                  <p:iterate type="lt">
                                    <p:tmPct val="50000"/>
                                  </p:iterate>
                                  <p:childTnLst>
                                    <p:set>
                                      <p:cBhvr>
                                        <p:cTn id="174" dur="1" fill="hold">
                                          <p:stCondLst>
                                            <p:cond delay="0"/>
                                          </p:stCondLst>
                                        </p:cTn>
                                        <p:tgtEl>
                                          <p:spTgt spid="488987"/>
                                        </p:tgtEl>
                                        <p:attrNameLst>
                                          <p:attrName>style.visibility</p:attrName>
                                        </p:attrNameLst>
                                      </p:cBhvr>
                                      <p:to>
                                        <p:strVal val="visible"/>
                                      </p:to>
                                    </p:set>
                                    <p:set>
                                      <p:cBhvr>
                                        <p:cTn id="175" dur="455" fill="hold">
                                          <p:stCondLst>
                                            <p:cond delay="0"/>
                                          </p:stCondLst>
                                        </p:cTn>
                                        <p:tgtEl>
                                          <p:spTgt spid="488987"/>
                                        </p:tgtEl>
                                        <p:attrNameLst>
                                          <p:attrName>style.rotation</p:attrName>
                                        </p:attrNameLst>
                                      </p:cBhvr>
                                      <p:to>
                                        <p:strVal val="-45.0"/>
                                      </p:to>
                                    </p:set>
                                    <p:anim calcmode="lin" valueType="num">
                                      <p:cBhvr>
                                        <p:cTn id="176" dur="455" fill="hold">
                                          <p:stCondLst>
                                            <p:cond delay="455"/>
                                          </p:stCondLst>
                                        </p:cTn>
                                        <p:tgtEl>
                                          <p:spTgt spid="488987"/>
                                        </p:tgtEl>
                                        <p:attrNameLst>
                                          <p:attrName>style.rotation</p:attrName>
                                        </p:attrNameLst>
                                      </p:cBhvr>
                                      <p:tavLst>
                                        <p:tav tm="0">
                                          <p:val>
                                            <p:fltVal val="-45"/>
                                          </p:val>
                                        </p:tav>
                                        <p:tav tm="69900">
                                          <p:val>
                                            <p:fltVal val="45"/>
                                          </p:val>
                                        </p:tav>
                                        <p:tav tm="100000">
                                          <p:val>
                                            <p:fltVal val="0"/>
                                          </p:val>
                                        </p:tav>
                                      </p:tavLst>
                                    </p:anim>
                                    <p:anim calcmode="lin" valueType="num">
                                      <p:cBhvr>
                                        <p:cTn id="177" dur="455" fill="hold">
                                          <p:stCondLst>
                                            <p:cond delay="0"/>
                                          </p:stCondLst>
                                        </p:cTn>
                                        <p:tgtEl>
                                          <p:spTgt spid="488987"/>
                                        </p:tgtEl>
                                        <p:attrNameLst>
                                          <p:attrName>ppt_y</p:attrName>
                                        </p:attrNameLst>
                                      </p:cBhvr>
                                      <p:tavLst>
                                        <p:tav tm="0">
                                          <p:val>
                                            <p:strVal val="#ppt_y-1"/>
                                          </p:val>
                                        </p:tav>
                                        <p:tav tm="100000">
                                          <p:val>
                                            <p:strVal val="#ppt_y-(0.354*#ppt_w-0.172*#ppt_h)"/>
                                          </p:val>
                                        </p:tav>
                                      </p:tavLst>
                                    </p:anim>
                                    <p:anim calcmode="lin" valueType="num">
                                      <p:cBhvr>
                                        <p:cTn id="178" dur="156" decel="50000" autoRev="1" fill="hold">
                                          <p:stCondLst>
                                            <p:cond delay="455"/>
                                          </p:stCondLst>
                                        </p:cTn>
                                        <p:tgtEl>
                                          <p:spTgt spid="488987"/>
                                        </p:tgtEl>
                                        <p:attrNameLst>
                                          <p:attrName>ppt_y</p:attrName>
                                        </p:attrNameLst>
                                      </p:cBhvr>
                                      <p:tavLst>
                                        <p:tav tm="0">
                                          <p:val>
                                            <p:strVal val="#ppt_y-(0.354*#ppt_w-0.172*#ppt_h)"/>
                                          </p:val>
                                        </p:tav>
                                        <p:tav tm="100000">
                                          <p:val>
                                            <p:strVal val="#ppt_y-(0.354*#ppt_w-0.172*#ppt_h)-#ppt_h/2"/>
                                          </p:val>
                                        </p:tav>
                                      </p:tavLst>
                                    </p:anim>
                                    <p:anim calcmode="lin" valueType="num">
                                      <p:cBhvr>
                                        <p:cTn id="179" dur="136" fill="hold">
                                          <p:stCondLst>
                                            <p:cond delay="864"/>
                                          </p:stCondLst>
                                        </p:cTn>
                                        <p:tgtEl>
                                          <p:spTgt spid="488987"/>
                                        </p:tgtEl>
                                        <p:attrNameLst>
                                          <p:attrName>ppt_y</p:attrName>
                                        </p:attrNameLst>
                                      </p:cBhvr>
                                      <p:tavLst>
                                        <p:tav tm="0">
                                          <p:val>
                                            <p:strVal val="#ppt_y-(0.354*#ppt_w-0.172*#ppt_h)"/>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38" presetClass="entr" presetSubtype="0" accel="50000" fill="hold" grpId="0" nodeType="clickEffect">
                                  <p:stCondLst>
                                    <p:cond delay="0"/>
                                  </p:stCondLst>
                                  <p:iterate type="lt">
                                    <p:tmPct val="50000"/>
                                  </p:iterate>
                                  <p:childTnLst>
                                    <p:set>
                                      <p:cBhvr>
                                        <p:cTn id="183" dur="1" fill="hold">
                                          <p:stCondLst>
                                            <p:cond delay="0"/>
                                          </p:stCondLst>
                                        </p:cTn>
                                        <p:tgtEl>
                                          <p:spTgt spid="488988"/>
                                        </p:tgtEl>
                                        <p:attrNameLst>
                                          <p:attrName>style.visibility</p:attrName>
                                        </p:attrNameLst>
                                      </p:cBhvr>
                                      <p:to>
                                        <p:strVal val="visible"/>
                                      </p:to>
                                    </p:set>
                                    <p:set>
                                      <p:cBhvr>
                                        <p:cTn id="184" dur="455" fill="hold">
                                          <p:stCondLst>
                                            <p:cond delay="0"/>
                                          </p:stCondLst>
                                        </p:cTn>
                                        <p:tgtEl>
                                          <p:spTgt spid="488988"/>
                                        </p:tgtEl>
                                        <p:attrNameLst>
                                          <p:attrName>style.rotation</p:attrName>
                                        </p:attrNameLst>
                                      </p:cBhvr>
                                      <p:to>
                                        <p:strVal val="-45.0"/>
                                      </p:to>
                                    </p:set>
                                    <p:anim calcmode="lin" valueType="num">
                                      <p:cBhvr>
                                        <p:cTn id="185" dur="455" fill="hold">
                                          <p:stCondLst>
                                            <p:cond delay="455"/>
                                          </p:stCondLst>
                                        </p:cTn>
                                        <p:tgtEl>
                                          <p:spTgt spid="488988"/>
                                        </p:tgtEl>
                                        <p:attrNameLst>
                                          <p:attrName>style.rotation</p:attrName>
                                        </p:attrNameLst>
                                      </p:cBhvr>
                                      <p:tavLst>
                                        <p:tav tm="0">
                                          <p:val>
                                            <p:fltVal val="-45"/>
                                          </p:val>
                                        </p:tav>
                                        <p:tav tm="69900">
                                          <p:val>
                                            <p:fltVal val="45"/>
                                          </p:val>
                                        </p:tav>
                                        <p:tav tm="100000">
                                          <p:val>
                                            <p:fltVal val="0"/>
                                          </p:val>
                                        </p:tav>
                                      </p:tavLst>
                                    </p:anim>
                                    <p:anim calcmode="lin" valueType="num">
                                      <p:cBhvr>
                                        <p:cTn id="186" dur="455" fill="hold">
                                          <p:stCondLst>
                                            <p:cond delay="0"/>
                                          </p:stCondLst>
                                        </p:cTn>
                                        <p:tgtEl>
                                          <p:spTgt spid="488988"/>
                                        </p:tgtEl>
                                        <p:attrNameLst>
                                          <p:attrName>ppt_y</p:attrName>
                                        </p:attrNameLst>
                                      </p:cBhvr>
                                      <p:tavLst>
                                        <p:tav tm="0">
                                          <p:val>
                                            <p:strVal val="#ppt_y-1"/>
                                          </p:val>
                                        </p:tav>
                                        <p:tav tm="100000">
                                          <p:val>
                                            <p:strVal val="#ppt_y-(0.354*#ppt_w-0.172*#ppt_h)"/>
                                          </p:val>
                                        </p:tav>
                                      </p:tavLst>
                                    </p:anim>
                                    <p:anim calcmode="lin" valueType="num">
                                      <p:cBhvr>
                                        <p:cTn id="187" dur="156" decel="50000" autoRev="1" fill="hold">
                                          <p:stCondLst>
                                            <p:cond delay="455"/>
                                          </p:stCondLst>
                                        </p:cTn>
                                        <p:tgtEl>
                                          <p:spTgt spid="488988"/>
                                        </p:tgtEl>
                                        <p:attrNameLst>
                                          <p:attrName>ppt_y</p:attrName>
                                        </p:attrNameLst>
                                      </p:cBhvr>
                                      <p:tavLst>
                                        <p:tav tm="0">
                                          <p:val>
                                            <p:strVal val="#ppt_y-(0.354*#ppt_w-0.172*#ppt_h)"/>
                                          </p:val>
                                        </p:tav>
                                        <p:tav tm="100000">
                                          <p:val>
                                            <p:strVal val="#ppt_y-(0.354*#ppt_w-0.172*#ppt_h)-#ppt_h/2"/>
                                          </p:val>
                                        </p:tav>
                                      </p:tavLst>
                                    </p:anim>
                                    <p:anim calcmode="lin" valueType="num">
                                      <p:cBhvr>
                                        <p:cTn id="188" dur="136" fill="hold">
                                          <p:stCondLst>
                                            <p:cond delay="864"/>
                                          </p:stCondLst>
                                        </p:cTn>
                                        <p:tgtEl>
                                          <p:spTgt spid="488988"/>
                                        </p:tgtEl>
                                        <p:attrNameLst>
                                          <p:attrName>ppt_y</p:attrName>
                                        </p:attrNameLst>
                                      </p:cBhvr>
                                      <p:tavLst>
                                        <p:tav tm="0">
                                          <p:val>
                                            <p:strVal val="#ppt_y-(0.354*#ppt_w-0.172*#ppt_h)"/>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38" presetClass="entr" presetSubtype="0" accel="50000" fill="hold" grpId="0" nodeType="clickEffect">
                                  <p:stCondLst>
                                    <p:cond delay="0"/>
                                  </p:stCondLst>
                                  <p:iterate type="lt">
                                    <p:tmPct val="50000"/>
                                  </p:iterate>
                                  <p:childTnLst>
                                    <p:set>
                                      <p:cBhvr>
                                        <p:cTn id="192" dur="1" fill="hold">
                                          <p:stCondLst>
                                            <p:cond delay="0"/>
                                          </p:stCondLst>
                                        </p:cTn>
                                        <p:tgtEl>
                                          <p:spTgt spid="488989"/>
                                        </p:tgtEl>
                                        <p:attrNameLst>
                                          <p:attrName>style.visibility</p:attrName>
                                        </p:attrNameLst>
                                      </p:cBhvr>
                                      <p:to>
                                        <p:strVal val="visible"/>
                                      </p:to>
                                    </p:set>
                                    <p:set>
                                      <p:cBhvr>
                                        <p:cTn id="193" dur="455" fill="hold">
                                          <p:stCondLst>
                                            <p:cond delay="0"/>
                                          </p:stCondLst>
                                        </p:cTn>
                                        <p:tgtEl>
                                          <p:spTgt spid="488989"/>
                                        </p:tgtEl>
                                        <p:attrNameLst>
                                          <p:attrName>style.rotation</p:attrName>
                                        </p:attrNameLst>
                                      </p:cBhvr>
                                      <p:to>
                                        <p:strVal val="-45.0"/>
                                      </p:to>
                                    </p:set>
                                    <p:anim calcmode="lin" valueType="num">
                                      <p:cBhvr>
                                        <p:cTn id="194" dur="455" fill="hold">
                                          <p:stCondLst>
                                            <p:cond delay="455"/>
                                          </p:stCondLst>
                                        </p:cTn>
                                        <p:tgtEl>
                                          <p:spTgt spid="488989"/>
                                        </p:tgtEl>
                                        <p:attrNameLst>
                                          <p:attrName>style.rotation</p:attrName>
                                        </p:attrNameLst>
                                      </p:cBhvr>
                                      <p:tavLst>
                                        <p:tav tm="0">
                                          <p:val>
                                            <p:fltVal val="-45"/>
                                          </p:val>
                                        </p:tav>
                                        <p:tav tm="69900">
                                          <p:val>
                                            <p:fltVal val="45"/>
                                          </p:val>
                                        </p:tav>
                                        <p:tav tm="100000">
                                          <p:val>
                                            <p:fltVal val="0"/>
                                          </p:val>
                                        </p:tav>
                                      </p:tavLst>
                                    </p:anim>
                                    <p:anim calcmode="lin" valueType="num">
                                      <p:cBhvr>
                                        <p:cTn id="195" dur="455" fill="hold">
                                          <p:stCondLst>
                                            <p:cond delay="0"/>
                                          </p:stCondLst>
                                        </p:cTn>
                                        <p:tgtEl>
                                          <p:spTgt spid="488989"/>
                                        </p:tgtEl>
                                        <p:attrNameLst>
                                          <p:attrName>ppt_y</p:attrName>
                                        </p:attrNameLst>
                                      </p:cBhvr>
                                      <p:tavLst>
                                        <p:tav tm="0">
                                          <p:val>
                                            <p:strVal val="#ppt_y-1"/>
                                          </p:val>
                                        </p:tav>
                                        <p:tav tm="100000">
                                          <p:val>
                                            <p:strVal val="#ppt_y-(0.354*#ppt_w-0.172*#ppt_h)"/>
                                          </p:val>
                                        </p:tav>
                                      </p:tavLst>
                                    </p:anim>
                                    <p:anim calcmode="lin" valueType="num">
                                      <p:cBhvr>
                                        <p:cTn id="196" dur="156" decel="50000" autoRev="1" fill="hold">
                                          <p:stCondLst>
                                            <p:cond delay="455"/>
                                          </p:stCondLst>
                                        </p:cTn>
                                        <p:tgtEl>
                                          <p:spTgt spid="488989"/>
                                        </p:tgtEl>
                                        <p:attrNameLst>
                                          <p:attrName>ppt_y</p:attrName>
                                        </p:attrNameLst>
                                      </p:cBhvr>
                                      <p:tavLst>
                                        <p:tav tm="0">
                                          <p:val>
                                            <p:strVal val="#ppt_y-(0.354*#ppt_w-0.172*#ppt_h)"/>
                                          </p:val>
                                        </p:tav>
                                        <p:tav tm="100000">
                                          <p:val>
                                            <p:strVal val="#ppt_y-(0.354*#ppt_w-0.172*#ppt_h)-#ppt_h/2"/>
                                          </p:val>
                                        </p:tav>
                                      </p:tavLst>
                                    </p:anim>
                                    <p:anim calcmode="lin" valueType="num">
                                      <p:cBhvr>
                                        <p:cTn id="197" dur="136" fill="hold">
                                          <p:stCondLst>
                                            <p:cond delay="864"/>
                                          </p:stCondLst>
                                        </p:cTn>
                                        <p:tgtEl>
                                          <p:spTgt spid="488989"/>
                                        </p:tgtEl>
                                        <p:attrNameLst>
                                          <p:attrName>ppt_y</p:attrName>
                                        </p:attrNameLst>
                                      </p:cBhvr>
                                      <p:tavLst>
                                        <p:tav tm="0">
                                          <p:val>
                                            <p:strVal val="#ppt_y-(0.354*#ppt_w-0.172*#ppt_h)"/>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38" presetClass="entr" presetSubtype="0" accel="50000" fill="hold" grpId="0" nodeType="clickEffect">
                                  <p:stCondLst>
                                    <p:cond delay="0"/>
                                  </p:stCondLst>
                                  <p:iterate type="lt">
                                    <p:tmPct val="50000"/>
                                  </p:iterate>
                                  <p:childTnLst>
                                    <p:set>
                                      <p:cBhvr>
                                        <p:cTn id="201" dur="1" fill="hold">
                                          <p:stCondLst>
                                            <p:cond delay="0"/>
                                          </p:stCondLst>
                                        </p:cTn>
                                        <p:tgtEl>
                                          <p:spTgt spid="488990"/>
                                        </p:tgtEl>
                                        <p:attrNameLst>
                                          <p:attrName>style.visibility</p:attrName>
                                        </p:attrNameLst>
                                      </p:cBhvr>
                                      <p:to>
                                        <p:strVal val="visible"/>
                                      </p:to>
                                    </p:set>
                                    <p:set>
                                      <p:cBhvr>
                                        <p:cTn id="202" dur="455" fill="hold">
                                          <p:stCondLst>
                                            <p:cond delay="0"/>
                                          </p:stCondLst>
                                        </p:cTn>
                                        <p:tgtEl>
                                          <p:spTgt spid="488990"/>
                                        </p:tgtEl>
                                        <p:attrNameLst>
                                          <p:attrName>style.rotation</p:attrName>
                                        </p:attrNameLst>
                                      </p:cBhvr>
                                      <p:to>
                                        <p:strVal val="-45.0"/>
                                      </p:to>
                                    </p:set>
                                    <p:anim calcmode="lin" valueType="num">
                                      <p:cBhvr>
                                        <p:cTn id="203" dur="455" fill="hold">
                                          <p:stCondLst>
                                            <p:cond delay="455"/>
                                          </p:stCondLst>
                                        </p:cTn>
                                        <p:tgtEl>
                                          <p:spTgt spid="488990"/>
                                        </p:tgtEl>
                                        <p:attrNameLst>
                                          <p:attrName>style.rotation</p:attrName>
                                        </p:attrNameLst>
                                      </p:cBhvr>
                                      <p:tavLst>
                                        <p:tav tm="0">
                                          <p:val>
                                            <p:fltVal val="-45"/>
                                          </p:val>
                                        </p:tav>
                                        <p:tav tm="69900">
                                          <p:val>
                                            <p:fltVal val="45"/>
                                          </p:val>
                                        </p:tav>
                                        <p:tav tm="100000">
                                          <p:val>
                                            <p:fltVal val="0"/>
                                          </p:val>
                                        </p:tav>
                                      </p:tavLst>
                                    </p:anim>
                                    <p:anim calcmode="lin" valueType="num">
                                      <p:cBhvr>
                                        <p:cTn id="204" dur="455" fill="hold">
                                          <p:stCondLst>
                                            <p:cond delay="0"/>
                                          </p:stCondLst>
                                        </p:cTn>
                                        <p:tgtEl>
                                          <p:spTgt spid="488990"/>
                                        </p:tgtEl>
                                        <p:attrNameLst>
                                          <p:attrName>ppt_y</p:attrName>
                                        </p:attrNameLst>
                                      </p:cBhvr>
                                      <p:tavLst>
                                        <p:tav tm="0">
                                          <p:val>
                                            <p:strVal val="#ppt_y-1"/>
                                          </p:val>
                                        </p:tav>
                                        <p:tav tm="100000">
                                          <p:val>
                                            <p:strVal val="#ppt_y-(0.354*#ppt_w-0.172*#ppt_h)"/>
                                          </p:val>
                                        </p:tav>
                                      </p:tavLst>
                                    </p:anim>
                                    <p:anim calcmode="lin" valueType="num">
                                      <p:cBhvr>
                                        <p:cTn id="205" dur="156" decel="50000" autoRev="1" fill="hold">
                                          <p:stCondLst>
                                            <p:cond delay="455"/>
                                          </p:stCondLst>
                                        </p:cTn>
                                        <p:tgtEl>
                                          <p:spTgt spid="488990"/>
                                        </p:tgtEl>
                                        <p:attrNameLst>
                                          <p:attrName>ppt_y</p:attrName>
                                        </p:attrNameLst>
                                      </p:cBhvr>
                                      <p:tavLst>
                                        <p:tav tm="0">
                                          <p:val>
                                            <p:strVal val="#ppt_y-(0.354*#ppt_w-0.172*#ppt_h)"/>
                                          </p:val>
                                        </p:tav>
                                        <p:tav tm="100000">
                                          <p:val>
                                            <p:strVal val="#ppt_y-(0.354*#ppt_w-0.172*#ppt_h)-#ppt_h/2"/>
                                          </p:val>
                                        </p:tav>
                                      </p:tavLst>
                                    </p:anim>
                                    <p:anim calcmode="lin" valueType="num">
                                      <p:cBhvr>
                                        <p:cTn id="206" dur="136" fill="hold">
                                          <p:stCondLst>
                                            <p:cond delay="864"/>
                                          </p:stCondLst>
                                        </p:cTn>
                                        <p:tgtEl>
                                          <p:spTgt spid="488990"/>
                                        </p:tgtEl>
                                        <p:attrNameLst>
                                          <p:attrName>ppt_y</p:attrName>
                                        </p:attrNameLst>
                                      </p:cBhvr>
                                      <p:tavLst>
                                        <p:tav tm="0">
                                          <p:val>
                                            <p:strVal val="#ppt_y-(0.354*#ppt_w-0.172*#ppt_h)"/>
                                          </p:val>
                                        </p:tav>
                                        <p:tav tm="100000">
                                          <p:val>
                                            <p:strVal val="#ppt_y"/>
                                          </p:val>
                                        </p:tav>
                                      </p:tavLst>
                                    </p:anim>
                                  </p:childTnLst>
                                </p:cTn>
                              </p:par>
                              <p:par>
                                <p:cTn id="207" presetID="38" presetClass="entr" presetSubtype="0" accel="50000" fill="hold" grpId="0" nodeType="withEffect">
                                  <p:stCondLst>
                                    <p:cond delay="0"/>
                                  </p:stCondLst>
                                  <p:iterate type="lt">
                                    <p:tmPct val="50000"/>
                                  </p:iterate>
                                  <p:childTnLst>
                                    <p:set>
                                      <p:cBhvr>
                                        <p:cTn id="208" dur="1" fill="hold">
                                          <p:stCondLst>
                                            <p:cond delay="0"/>
                                          </p:stCondLst>
                                        </p:cTn>
                                        <p:tgtEl>
                                          <p:spTgt spid="488991"/>
                                        </p:tgtEl>
                                        <p:attrNameLst>
                                          <p:attrName>style.visibility</p:attrName>
                                        </p:attrNameLst>
                                      </p:cBhvr>
                                      <p:to>
                                        <p:strVal val="visible"/>
                                      </p:to>
                                    </p:set>
                                    <p:set>
                                      <p:cBhvr>
                                        <p:cTn id="209" dur="455" fill="hold">
                                          <p:stCondLst>
                                            <p:cond delay="0"/>
                                          </p:stCondLst>
                                        </p:cTn>
                                        <p:tgtEl>
                                          <p:spTgt spid="488991"/>
                                        </p:tgtEl>
                                        <p:attrNameLst>
                                          <p:attrName>style.rotation</p:attrName>
                                        </p:attrNameLst>
                                      </p:cBhvr>
                                      <p:to>
                                        <p:strVal val="-45.0"/>
                                      </p:to>
                                    </p:set>
                                    <p:anim calcmode="lin" valueType="num">
                                      <p:cBhvr>
                                        <p:cTn id="210" dur="455" fill="hold">
                                          <p:stCondLst>
                                            <p:cond delay="455"/>
                                          </p:stCondLst>
                                        </p:cTn>
                                        <p:tgtEl>
                                          <p:spTgt spid="488991"/>
                                        </p:tgtEl>
                                        <p:attrNameLst>
                                          <p:attrName>style.rotation</p:attrName>
                                        </p:attrNameLst>
                                      </p:cBhvr>
                                      <p:tavLst>
                                        <p:tav tm="0">
                                          <p:val>
                                            <p:fltVal val="-45"/>
                                          </p:val>
                                        </p:tav>
                                        <p:tav tm="69900">
                                          <p:val>
                                            <p:fltVal val="45"/>
                                          </p:val>
                                        </p:tav>
                                        <p:tav tm="100000">
                                          <p:val>
                                            <p:fltVal val="0"/>
                                          </p:val>
                                        </p:tav>
                                      </p:tavLst>
                                    </p:anim>
                                    <p:anim calcmode="lin" valueType="num">
                                      <p:cBhvr>
                                        <p:cTn id="211" dur="455" fill="hold">
                                          <p:stCondLst>
                                            <p:cond delay="0"/>
                                          </p:stCondLst>
                                        </p:cTn>
                                        <p:tgtEl>
                                          <p:spTgt spid="488991"/>
                                        </p:tgtEl>
                                        <p:attrNameLst>
                                          <p:attrName>ppt_y</p:attrName>
                                        </p:attrNameLst>
                                      </p:cBhvr>
                                      <p:tavLst>
                                        <p:tav tm="0">
                                          <p:val>
                                            <p:strVal val="#ppt_y-1"/>
                                          </p:val>
                                        </p:tav>
                                        <p:tav tm="100000">
                                          <p:val>
                                            <p:strVal val="#ppt_y-(0.354*#ppt_w-0.172*#ppt_h)"/>
                                          </p:val>
                                        </p:tav>
                                      </p:tavLst>
                                    </p:anim>
                                    <p:anim calcmode="lin" valueType="num">
                                      <p:cBhvr>
                                        <p:cTn id="212" dur="156" decel="50000" autoRev="1" fill="hold">
                                          <p:stCondLst>
                                            <p:cond delay="455"/>
                                          </p:stCondLst>
                                        </p:cTn>
                                        <p:tgtEl>
                                          <p:spTgt spid="488991"/>
                                        </p:tgtEl>
                                        <p:attrNameLst>
                                          <p:attrName>ppt_y</p:attrName>
                                        </p:attrNameLst>
                                      </p:cBhvr>
                                      <p:tavLst>
                                        <p:tav tm="0">
                                          <p:val>
                                            <p:strVal val="#ppt_y-(0.354*#ppt_w-0.172*#ppt_h)"/>
                                          </p:val>
                                        </p:tav>
                                        <p:tav tm="100000">
                                          <p:val>
                                            <p:strVal val="#ppt_y-(0.354*#ppt_w-0.172*#ppt_h)-#ppt_h/2"/>
                                          </p:val>
                                        </p:tav>
                                      </p:tavLst>
                                    </p:anim>
                                    <p:anim calcmode="lin" valueType="num">
                                      <p:cBhvr>
                                        <p:cTn id="213" dur="136" fill="hold">
                                          <p:stCondLst>
                                            <p:cond delay="864"/>
                                          </p:stCondLst>
                                        </p:cTn>
                                        <p:tgtEl>
                                          <p:spTgt spid="488991"/>
                                        </p:tgtEl>
                                        <p:attrNameLst>
                                          <p:attrName>ppt_y</p:attrName>
                                        </p:attrNameLst>
                                      </p:cBhvr>
                                      <p:tavLst>
                                        <p:tav tm="0">
                                          <p:val>
                                            <p:strVal val="#ppt_y-(0.354*#ppt_w-0.172*#ppt_h)"/>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38" presetClass="entr" presetSubtype="0" accel="50000" fill="hold" grpId="0" nodeType="clickEffect">
                                  <p:stCondLst>
                                    <p:cond delay="0"/>
                                  </p:stCondLst>
                                  <p:iterate type="lt">
                                    <p:tmPct val="50000"/>
                                  </p:iterate>
                                  <p:childTnLst>
                                    <p:set>
                                      <p:cBhvr>
                                        <p:cTn id="217" dur="1" fill="hold">
                                          <p:stCondLst>
                                            <p:cond delay="0"/>
                                          </p:stCondLst>
                                        </p:cTn>
                                        <p:tgtEl>
                                          <p:spTgt spid="488992"/>
                                        </p:tgtEl>
                                        <p:attrNameLst>
                                          <p:attrName>style.visibility</p:attrName>
                                        </p:attrNameLst>
                                      </p:cBhvr>
                                      <p:to>
                                        <p:strVal val="visible"/>
                                      </p:to>
                                    </p:set>
                                    <p:set>
                                      <p:cBhvr>
                                        <p:cTn id="218" dur="455" fill="hold">
                                          <p:stCondLst>
                                            <p:cond delay="0"/>
                                          </p:stCondLst>
                                        </p:cTn>
                                        <p:tgtEl>
                                          <p:spTgt spid="488992"/>
                                        </p:tgtEl>
                                        <p:attrNameLst>
                                          <p:attrName>style.rotation</p:attrName>
                                        </p:attrNameLst>
                                      </p:cBhvr>
                                      <p:to>
                                        <p:strVal val="-45.0"/>
                                      </p:to>
                                    </p:set>
                                    <p:anim calcmode="lin" valueType="num">
                                      <p:cBhvr>
                                        <p:cTn id="219" dur="455" fill="hold">
                                          <p:stCondLst>
                                            <p:cond delay="455"/>
                                          </p:stCondLst>
                                        </p:cTn>
                                        <p:tgtEl>
                                          <p:spTgt spid="488992"/>
                                        </p:tgtEl>
                                        <p:attrNameLst>
                                          <p:attrName>style.rotation</p:attrName>
                                        </p:attrNameLst>
                                      </p:cBhvr>
                                      <p:tavLst>
                                        <p:tav tm="0">
                                          <p:val>
                                            <p:fltVal val="-45"/>
                                          </p:val>
                                        </p:tav>
                                        <p:tav tm="69900">
                                          <p:val>
                                            <p:fltVal val="45"/>
                                          </p:val>
                                        </p:tav>
                                        <p:tav tm="100000">
                                          <p:val>
                                            <p:fltVal val="0"/>
                                          </p:val>
                                        </p:tav>
                                      </p:tavLst>
                                    </p:anim>
                                    <p:anim calcmode="lin" valueType="num">
                                      <p:cBhvr>
                                        <p:cTn id="220" dur="455" fill="hold">
                                          <p:stCondLst>
                                            <p:cond delay="0"/>
                                          </p:stCondLst>
                                        </p:cTn>
                                        <p:tgtEl>
                                          <p:spTgt spid="488992"/>
                                        </p:tgtEl>
                                        <p:attrNameLst>
                                          <p:attrName>ppt_y</p:attrName>
                                        </p:attrNameLst>
                                      </p:cBhvr>
                                      <p:tavLst>
                                        <p:tav tm="0">
                                          <p:val>
                                            <p:strVal val="#ppt_y-1"/>
                                          </p:val>
                                        </p:tav>
                                        <p:tav tm="100000">
                                          <p:val>
                                            <p:strVal val="#ppt_y-(0.354*#ppt_w-0.172*#ppt_h)"/>
                                          </p:val>
                                        </p:tav>
                                      </p:tavLst>
                                    </p:anim>
                                    <p:anim calcmode="lin" valueType="num">
                                      <p:cBhvr>
                                        <p:cTn id="221" dur="156" decel="50000" autoRev="1" fill="hold">
                                          <p:stCondLst>
                                            <p:cond delay="455"/>
                                          </p:stCondLst>
                                        </p:cTn>
                                        <p:tgtEl>
                                          <p:spTgt spid="488992"/>
                                        </p:tgtEl>
                                        <p:attrNameLst>
                                          <p:attrName>ppt_y</p:attrName>
                                        </p:attrNameLst>
                                      </p:cBhvr>
                                      <p:tavLst>
                                        <p:tav tm="0">
                                          <p:val>
                                            <p:strVal val="#ppt_y-(0.354*#ppt_w-0.172*#ppt_h)"/>
                                          </p:val>
                                        </p:tav>
                                        <p:tav tm="100000">
                                          <p:val>
                                            <p:strVal val="#ppt_y-(0.354*#ppt_w-0.172*#ppt_h)-#ppt_h/2"/>
                                          </p:val>
                                        </p:tav>
                                      </p:tavLst>
                                    </p:anim>
                                    <p:anim calcmode="lin" valueType="num">
                                      <p:cBhvr>
                                        <p:cTn id="222" dur="136" fill="hold">
                                          <p:stCondLst>
                                            <p:cond delay="864"/>
                                          </p:stCondLst>
                                        </p:cTn>
                                        <p:tgtEl>
                                          <p:spTgt spid="488992"/>
                                        </p:tgtEl>
                                        <p:attrNameLst>
                                          <p:attrName>ppt_y</p:attrName>
                                        </p:attrNameLst>
                                      </p:cBhvr>
                                      <p:tavLst>
                                        <p:tav tm="0">
                                          <p:val>
                                            <p:strVal val="#ppt_y-(0.354*#ppt_w-0.172*#ppt_h)"/>
                                          </p:val>
                                        </p:tav>
                                        <p:tav tm="100000">
                                          <p:val>
                                            <p:strVal val="#ppt_y"/>
                                          </p:val>
                                        </p:tav>
                                      </p:tavLst>
                                    </p:anim>
                                  </p:childTnLst>
                                </p:cTn>
                              </p:par>
                              <p:par>
                                <p:cTn id="223" presetID="38" presetClass="entr" presetSubtype="0" accel="50000" fill="hold" grpId="0" nodeType="withEffect">
                                  <p:stCondLst>
                                    <p:cond delay="0"/>
                                  </p:stCondLst>
                                  <p:iterate type="lt">
                                    <p:tmPct val="50000"/>
                                  </p:iterate>
                                  <p:childTnLst>
                                    <p:set>
                                      <p:cBhvr>
                                        <p:cTn id="224" dur="1" fill="hold">
                                          <p:stCondLst>
                                            <p:cond delay="0"/>
                                          </p:stCondLst>
                                        </p:cTn>
                                        <p:tgtEl>
                                          <p:spTgt spid="488993"/>
                                        </p:tgtEl>
                                        <p:attrNameLst>
                                          <p:attrName>style.visibility</p:attrName>
                                        </p:attrNameLst>
                                      </p:cBhvr>
                                      <p:to>
                                        <p:strVal val="visible"/>
                                      </p:to>
                                    </p:set>
                                    <p:set>
                                      <p:cBhvr>
                                        <p:cTn id="225" dur="455" fill="hold">
                                          <p:stCondLst>
                                            <p:cond delay="0"/>
                                          </p:stCondLst>
                                        </p:cTn>
                                        <p:tgtEl>
                                          <p:spTgt spid="488993"/>
                                        </p:tgtEl>
                                        <p:attrNameLst>
                                          <p:attrName>style.rotation</p:attrName>
                                        </p:attrNameLst>
                                      </p:cBhvr>
                                      <p:to>
                                        <p:strVal val="-45.0"/>
                                      </p:to>
                                    </p:set>
                                    <p:anim calcmode="lin" valueType="num">
                                      <p:cBhvr>
                                        <p:cTn id="226" dur="455" fill="hold">
                                          <p:stCondLst>
                                            <p:cond delay="455"/>
                                          </p:stCondLst>
                                        </p:cTn>
                                        <p:tgtEl>
                                          <p:spTgt spid="488993"/>
                                        </p:tgtEl>
                                        <p:attrNameLst>
                                          <p:attrName>style.rotation</p:attrName>
                                        </p:attrNameLst>
                                      </p:cBhvr>
                                      <p:tavLst>
                                        <p:tav tm="0">
                                          <p:val>
                                            <p:fltVal val="-45"/>
                                          </p:val>
                                        </p:tav>
                                        <p:tav tm="69900">
                                          <p:val>
                                            <p:fltVal val="45"/>
                                          </p:val>
                                        </p:tav>
                                        <p:tav tm="100000">
                                          <p:val>
                                            <p:fltVal val="0"/>
                                          </p:val>
                                        </p:tav>
                                      </p:tavLst>
                                    </p:anim>
                                    <p:anim calcmode="lin" valueType="num">
                                      <p:cBhvr>
                                        <p:cTn id="227" dur="455" fill="hold">
                                          <p:stCondLst>
                                            <p:cond delay="0"/>
                                          </p:stCondLst>
                                        </p:cTn>
                                        <p:tgtEl>
                                          <p:spTgt spid="488993"/>
                                        </p:tgtEl>
                                        <p:attrNameLst>
                                          <p:attrName>ppt_y</p:attrName>
                                        </p:attrNameLst>
                                      </p:cBhvr>
                                      <p:tavLst>
                                        <p:tav tm="0">
                                          <p:val>
                                            <p:strVal val="#ppt_y-1"/>
                                          </p:val>
                                        </p:tav>
                                        <p:tav tm="100000">
                                          <p:val>
                                            <p:strVal val="#ppt_y-(0.354*#ppt_w-0.172*#ppt_h)"/>
                                          </p:val>
                                        </p:tav>
                                      </p:tavLst>
                                    </p:anim>
                                    <p:anim calcmode="lin" valueType="num">
                                      <p:cBhvr>
                                        <p:cTn id="228" dur="156" decel="50000" autoRev="1" fill="hold">
                                          <p:stCondLst>
                                            <p:cond delay="455"/>
                                          </p:stCondLst>
                                        </p:cTn>
                                        <p:tgtEl>
                                          <p:spTgt spid="488993"/>
                                        </p:tgtEl>
                                        <p:attrNameLst>
                                          <p:attrName>ppt_y</p:attrName>
                                        </p:attrNameLst>
                                      </p:cBhvr>
                                      <p:tavLst>
                                        <p:tav tm="0">
                                          <p:val>
                                            <p:strVal val="#ppt_y-(0.354*#ppt_w-0.172*#ppt_h)"/>
                                          </p:val>
                                        </p:tav>
                                        <p:tav tm="100000">
                                          <p:val>
                                            <p:strVal val="#ppt_y-(0.354*#ppt_w-0.172*#ppt_h)-#ppt_h/2"/>
                                          </p:val>
                                        </p:tav>
                                      </p:tavLst>
                                    </p:anim>
                                    <p:anim calcmode="lin" valueType="num">
                                      <p:cBhvr>
                                        <p:cTn id="229" dur="136" fill="hold">
                                          <p:stCondLst>
                                            <p:cond delay="864"/>
                                          </p:stCondLst>
                                        </p:cTn>
                                        <p:tgtEl>
                                          <p:spTgt spid="488993"/>
                                        </p:tgtEl>
                                        <p:attrNameLst>
                                          <p:attrName>ppt_y</p:attrName>
                                        </p:attrNameLst>
                                      </p:cBhvr>
                                      <p:tavLst>
                                        <p:tav tm="0">
                                          <p:val>
                                            <p:strVal val="#ppt_y-(0.354*#ppt_w-0.172*#ppt_h)"/>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38" presetClass="entr" presetSubtype="0" accel="50000" fill="hold" grpId="0" nodeType="clickEffect">
                                  <p:stCondLst>
                                    <p:cond delay="0"/>
                                  </p:stCondLst>
                                  <p:iterate type="lt">
                                    <p:tmPct val="50000"/>
                                  </p:iterate>
                                  <p:childTnLst>
                                    <p:set>
                                      <p:cBhvr>
                                        <p:cTn id="233" dur="1" fill="hold">
                                          <p:stCondLst>
                                            <p:cond delay="0"/>
                                          </p:stCondLst>
                                        </p:cTn>
                                        <p:tgtEl>
                                          <p:spTgt spid="488994"/>
                                        </p:tgtEl>
                                        <p:attrNameLst>
                                          <p:attrName>style.visibility</p:attrName>
                                        </p:attrNameLst>
                                      </p:cBhvr>
                                      <p:to>
                                        <p:strVal val="visible"/>
                                      </p:to>
                                    </p:set>
                                    <p:set>
                                      <p:cBhvr>
                                        <p:cTn id="234" dur="455" fill="hold">
                                          <p:stCondLst>
                                            <p:cond delay="0"/>
                                          </p:stCondLst>
                                        </p:cTn>
                                        <p:tgtEl>
                                          <p:spTgt spid="488994"/>
                                        </p:tgtEl>
                                        <p:attrNameLst>
                                          <p:attrName>style.rotation</p:attrName>
                                        </p:attrNameLst>
                                      </p:cBhvr>
                                      <p:to>
                                        <p:strVal val="-45.0"/>
                                      </p:to>
                                    </p:set>
                                    <p:anim calcmode="lin" valueType="num">
                                      <p:cBhvr>
                                        <p:cTn id="235" dur="455" fill="hold">
                                          <p:stCondLst>
                                            <p:cond delay="455"/>
                                          </p:stCondLst>
                                        </p:cTn>
                                        <p:tgtEl>
                                          <p:spTgt spid="488994"/>
                                        </p:tgtEl>
                                        <p:attrNameLst>
                                          <p:attrName>style.rotation</p:attrName>
                                        </p:attrNameLst>
                                      </p:cBhvr>
                                      <p:tavLst>
                                        <p:tav tm="0">
                                          <p:val>
                                            <p:fltVal val="-45"/>
                                          </p:val>
                                        </p:tav>
                                        <p:tav tm="69900">
                                          <p:val>
                                            <p:fltVal val="45"/>
                                          </p:val>
                                        </p:tav>
                                        <p:tav tm="100000">
                                          <p:val>
                                            <p:fltVal val="0"/>
                                          </p:val>
                                        </p:tav>
                                      </p:tavLst>
                                    </p:anim>
                                    <p:anim calcmode="lin" valueType="num">
                                      <p:cBhvr>
                                        <p:cTn id="236" dur="455" fill="hold">
                                          <p:stCondLst>
                                            <p:cond delay="0"/>
                                          </p:stCondLst>
                                        </p:cTn>
                                        <p:tgtEl>
                                          <p:spTgt spid="488994"/>
                                        </p:tgtEl>
                                        <p:attrNameLst>
                                          <p:attrName>ppt_y</p:attrName>
                                        </p:attrNameLst>
                                      </p:cBhvr>
                                      <p:tavLst>
                                        <p:tav tm="0">
                                          <p:val>
                                            <p:strVal val="#ppt_y-1"/>
                                          </p:val>
                                        </p:tav>
                                        <p:tav tm="100000">
                                          <p:val>
                                            <p:strVal val="#ppt_y-(0.354*#ppt_w-0.172*#ppt_h)"/>
                                          </p:val>
                                        </p:tav>
                                      </p:tavLst>
                                    </p:anim>
                                    <p:anim calcmode="lin" valueType="num">
                                      <p:cBhvr>
                                        <p:cTn id="237" dur="156" decel="50000" autoRev="1" fill="hold">
                                          <p:stCondLst>
                                            <p:cond delay="455"/>
                                          </p:stCondLst>
                                        </p:cTn>
                                        <p:tgtEl>
                                          <p:spTgt spid="488994"/>
                                        </p:tgtEl>
                                        <p:attrNameLst>
                                          <p:attrName>ppt_y</p:attrName>
                                        </p:attrNameLst>
                                      </p:cBhvr>
                                      <p:tavLst>
                                        <p:tav tm="0">
                                          <p:val>
                                            <p:strVal val="#ppt_y-(0.354*#ppt_w-0.172*#ppt_h)"/>
                                          </p:val>
                                        </p:tav>
                                        <p:tav tm="100000">
                                          <p:val>
                                            <p:strVal val="#ppt_y-(0.354*#ppt_w-0.172*#ppt_h)-#ppt_h/2"/>
                                          </p:val>
                                        </p:tav>
                                      </p:tavLst>
                                    </p:anim>
                                    <p:anim calcmode="lin" valueType="num">
                                      <p:cBhvr>
                                        <p:cTn id="238" dur="136" fill="hold">
                                          <p:stCondLst>
                                            <p:cond delay="864"/>
                                          </p:stCondLst>
                                        </p:cTn>
                                        <p:tgtEl>
                                          <p:spTgt spid="488994"/>
                                        </p:tgtEl>
                                        <p:attrNameLst>
                                          <p:attrName>ppt_y</p:attrName>
                                        </p:attrNameLst>
                                      </p:cBhvr>
                                      <p:tavLst>
                                        <p:tav tm="0">
                                          <p:val>
                                            <p:strVal val="#ppt_y-(0.354*#ppt_w-0.172*#ppt_h)"/>
                                          </p:val>
                                        </p:tav>
                                        <p:tav tm="100000">
                                          <p:val>
                                            <p:strVal val="#ppt_y"/>
                                          </p:val>
                                        </p:tav>
                                      </p:tavLst>
                                    </p:anim>
                                  </p:childTnLst>
                                </p:cTn>
                              </p:par>
                              <p:par>
                                <p:cTn id="239" presetID="38" presetClass="entr" presetSubtype="0" accel="50000" fill="hold" grpId="0" nodeType="withEffect">
                                  <p:stCondLst>
                                    <p:cond delay="0"/>
                                  </p:stCondLst>
                                  <p:iterate type="lt">
                                    <p:tmPct val="50000"/>
                                  </p:iterate>
                                  <p:childTnLst>
                                    <p:set>
                                      <p:cBhvr>
                                        <p:cTn id="240" dur="1" fill="hold">
                                          <p:stCondLst>
                                            <p:cond delay="0"/>
                                          </p:stCondLst>
                                        </p:cTn>
                                        <p:tgtEl>
                                          <p:spTgt spid="488995"/>
                                        </p:tgtEl>
                                        <p:attrNameLst>
                                          <p:attrName>style.visibility</p:attrName>
                                        </p:attrNameLst>
                                      </p:cBhvr>
                                      <p:to>
                                        <p:strVal val="visible"/>
                                      </p:to>
                                    </p:set>
                                    <p:set>
                                      <p:cBhvr>
                                        <p:cTn id="241" dur="455" fill="hold">
                                          <p:stCondLst>
                                            <p:cond delay="0"/>
                                          </p:stCondLst>
                                        </p:cTn>
                                        <p:tgtEl>
                                          <p:spTgt spid="488995"/>
                                        </p:tgtEl>
                                        <p:attrNameLst>
                                          <p:attrName>style.rotation</p:attrName>
                                        </p:attrNameLst>
                                      </p:cBhvr>
                                      <p:to>
                                        <p:strVal val="-45.0"/>
                                      </p:to>
                                    </p:set>
                                    <p:anim calcmode="lin" valueType="num">
                                      <p:cBhvr>
                                        <p:cTn id="242" dur="455" fill="hold">
                                          <p:stCondLst>
                                            <p:cond delay="455"/>
                                          </p:stCondLst>
                                        </p:cTn>
                                        <p:tgtEl>
                                          <p:spTgt spid="488995"/>
                                        </p:tgtEl>
                                        <p:attrNameLst>
                                          <p:attrName>style.rotation</p:attrName>
                                        </p:attrNameLst>
                                      </p:cBhvr>
                                      <p:tavLst>
                                        <p:tav tm="0">
                                          <p:val>
                                            <p:fltVal val="-45"/>
                                          </p:val>
                                        </p:tav>
                                        <p:tav tm="69900">
                                          <p:val>
                                            <p:fltVal val="45"/>
                                          </p:val>
                                        </p:tav>
                                        <p:tav tm="100000">
                                          <p:val>
                                            <p:fltVal val="0"/>
                                          </p:val>
                                        </p:tav>
                                      </p:tavLst>
                                    </p:anim>
                                    <p:anim calcmode="lin" valueType="num">
                                      <p:cBhvr>
                                        <p:cTn id="243" dur="455" fill="hold">
                                          <p:stCondLst>
                                            <p:cond delay="0"/>
                                          </p:stCondLst>
                                        </p:cTn>
                                        <p:tgtEl>
                                          <p:spTgt spid="488995"/>
                                        </p:tgtEl>
                                        <p:attrNameLst>
                                          <p:attrName>ppt_y</p:attrName>
                                        </p:attrNameLst>
                                      </p:cBhvr>
                                      <p:tavLst>
                                        <p:tav tm="0">
                                          <p:val>
                                            <p:strVal val="#ppt_y-1"/>
                                          </p:val>
                                        </p:tav>
                                        <p:tav tm="100000">
                                          <p:val>
                                            <p:strVal val="#ppt_y-(0.354*#ppt_w-0.172*#ppt_h)"/>
                                          </p:val>
                                        </p:tav>
                                      </p:tavLst>
                                    </p:anim>
                                    <p:anim calcmode="lin" valueType="num">
                                      <p:cBhvr>
                                        <p:cTn id="244" dur="156" decel="50000" autoRev="1" fill="hold">
                                          <p:stCondLst>
                                            <p:cond delay="455"/>
                                          </p:stCondLst>
                                        </p:cTn>
                                        <p:tgtEl>
                                          <p:spTgt spid="488995"/>
                                        </p:tgtEl>
                                        <p:attrNameLst>
                                          <p:attrName>ppt_y</p:attrName>
                                        </p:attrNameLst>
                                      </p:cBhvr>
                                      <p:tavLst>
                                        <p:tav tm="0">
                                          <p:val>
                                            <p:strVal val="#ppt_y-(0.354*#ppt_w-0.172*#ppt_h)"/>
                                          </p:val>
                                        </p:tav>
                                        <p:tav tm="100000">
                                          <p:val>
                                            <p:strVal val="#ppt_y-(0.354*#ppt_w-0.172*#ppt_h)-#ppt_h/2"/>
                                          </p:val>
                                        </p:tav>
                                      </p:tavLst>
                                    </p:anim>
                                    <p:anim calcmode="lin" valueType="num">
                                      <p:cBhvr>
                                        <p:cTn id="245" dur="136" fill="hold">
                                          <p:stCondLst>
                                            <p:cond delay="864"/>
                                          </p:stCondLst>
                                        </p:cTn>
                                        <p:tgtEl>
                                          <p:spTgt spid="488995"/>
                                        </p:tgtEl>
                                        <p:attrNameLst>
                                          <p:attrName>ppt_y</p:attrName>
                                        </p:attrNameLst>
                                      </p:cBhvr>
                                      <p:tavLst>
                                        <p:tav tm="0">
                                          <p:val>
                                            <p:strVal val="#ppt_y-(0.354*#ppt_w-0.172*#ppt_h)"/>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38" presetClass="entr" presetSubtype="0" accel="50000" fill="hold" grpId="0" nodeType="clickEffect">
                                  <p:stCondLst>
                                    <p:cond delay="0"/>
                                  </p:stCondLst>
                                  <p:iterate type="lt">
                                    <p:tmPct val="50000"/>
                                  </p:iterate>
                                  <p:childTnLst>
                                    <p:set>
                                      <p:cBhvr>
                                        <p:cTn id="249" dur="1" fill="hold">
                                          <p:stCondLst>
                                            <p:cond delay="0"/>
                                          </p:stCondLst>
                                        </p:cTn>
                                        <p:tgtEl>
                                          <p:spTgt spid="488996"/>
                                        </p:tgtEl>
                                        <p:attrNameLst>
                                          <p:attrName>style.visibility</p:attrName>
                                        </p:attrNameLst>
                                      </p:cBhvr>
                                      <p:to>
                                        <p:strVal val="visible"/>
                                      </p:to>
                                    </p:set>
                                    <p:set>
                                      <p:cBhvr>
                                        <p:cTn id="250" dur="455" fill="hold">
                                          <p:stCondLst>
                                            <p:cond delay="0"/>
                                          </p:stCondLst>
                                        </p:cTn>
                                        <p:tgtEl>
                                          <p:spTgt spid="488996"/>
                                        </p:tgtEl>
                                        <p:attrNameLst>
                                          <p:attrName>style.rotation</p:attrName>
                                        </p:attrNameLst>
                                      </p:cBhvr>
                                      <p:to>
                                        <p:strVal val="-45.0"/>
                                      </p:to>
                                    </p:set>
                                    <p:anim calcmode="lin" valueType="num">
                                      <p:cBhvr>
                                        <p:cTn id="251" dur="455" fill="hold">
                                          <p:stCondLst>
                                            <p:cond delay="455"/>
                                          </p:stCondLst>
                                        </p:cTn>
                                        <p:tgtEl>
                                          <p:spTgt spid="488996"/>
                                        </p:tgtEl>
                                        <p:attrNameLst>
                                          <p:attrName>style.rotation</p:attrName>
                                        </p:attrNameLst>
                                      </p:cBhvr>
                                      <p:tavLst>
                                        <p:tav tm="0">
                                          <p:val>
                                            <p:fltVal val="-45"/>
                                          </p:val>
                                        </p:tav>
                                        <p:tav tm="69900">
                                          <p:val>
                                            <p:fltVal val="45"/>
                                          </p:val>
                                        </p:tav>
                                        <p:tav tm="100000">
                                          <p:val>
                                            <p:fltVal val="0"/>
                                          </p:val>
                                        </p:tav>
                                      </p:tavLst>
                                    </p:anim>
                                    <p:anim calcmode="lin" valueType="num">
                                      <p:cBhvr>
                                        <p:cTn id="252" dur="455" fill="hold">
                                          <p:stCondLst>
                                            <p:cond delay="0"/>
                                          </p:stCondLst>
                                        </p:cTn>
                                        <p:tgtEl>
                                          <p:spTgt spid="488996"/>
                                        </p:tgtEl>
                                        <p:attrNameLst>
                                          <p:attrName>ppt_y</p:attrName>
                                        </p:attrNameLst>
                                      </p:cBhvr>
                                      <p:tavLst>
                                        <p:tav tm="0">
                                          <p:val>
                                            <p:strVal val="#ppt_y-1"/>
                                          </p:val>
                                        </p:tav>
                                        <p:tav tm="100000">
                                          <p:val>
                                            <p:strVal val="#ppt_y-(0.354*#ppt_w-0.172*#ppt_h)"/>
                                          </p:val>
                                        </p:tav>
                                      </p:tavLst>
                                    </p:anim>
                                    <p:anim calcmode="lin" valueType="num">
                                      <p:cBhvr>
                                        <p:cTn id="253" dur="156" decel="50000" autoRev="1" fill="hold">
                                          <p:stCondLst>
                                            <p:cond delay="455"/>
                                          </p:stCondLst>
                                        </p:cTn>
                                        <p:tgtEl>
                                          <p:spTgt spid="488996"/>
                                        </p:tgtEl>
                                        <p:attrNameLst>
                                          <p:attrName>ppt_y</p:attrName>
                                        </p:attrNameLst>
                                      </p:cBhvr>
                                      <p:tavLst>
                                        <p:tav tm="0">
                                          <p:val>
                                            <p:strVal val="#ppt_y-(0.354*#ppt_w-0.172*#ppt_h)"/>
                                          </p:val>
                                        </p:tav>
                                        <p:tav tm="100000">
                                          <p:val>
                                            <p:strVal val="#ppt_y-(0.354*#ppt_w-0.172*#ppt_h)-#ppt_h/2"/>
                                          </p:val>
                                        </p:tav>
                                      </p:tavLst>
                                    </p:anim>
                                    <p:anim calcmode="lin" valueType="num">
                                      <p:cBhvr>
                                        <p:cTn id="254" dur="136" fill="hold">
                                          <p:stCondLst>
                                            <p:cond delay="864"/>
                                          </p:stCondLst>
                                        </p:cTn>
                                        <p:tgtEl>
                                          <p:spTgt spid="488996"/>
                                        </p:tgtEl>
                                        <p:attrNameLst>
                                          <p:attrName>ppt_y</p:attrName>
                                        </p:attrNameLst>
                                      </p:cBhvr>
                                      <p:tavLst>
                                        <p:tav tm="0">
                                          <p:val>
                                            <p:strVal val="#ppt_y-(0.354*#ppt_w-0.172*#ppt_h)"/>
                                          </p:val>
                                        </p:tav>
                                        <p:tav tm="100000">
                                          <p:val>
                                            <p:strVal val="#ppt_y"/>
                                          </p:val>
                                        </p:tav>
                                      </p:tavLst>
                                    </p:anim>
                                  </p:childTnLst>
                                </p:cTn>
                              </p:par>
                              <p:par>
                                <p:cTn id="255" presetID="38" presetClass="entr" presetSubtype="0" accel="50000" fill="hold" grpId="0" nodeType="withEffect">
                                  <p:stCondLst>
                                    <p:cond delay="0"/>
                                  </p:stCondLst>
                                  <p:iterate type="lt">
                                    <p:tmPct val="50000"/>
                                  </p:iterate>
                                  <p:childTnLst>
                                    <p:set>
                                      <p:cBhvr>
                                        <p:cTn id="256" dur="1" fill="hold">
                                          <p:stCondLst>
                                            <p:cond delay="0"/>
                                          </p:stCondLst>
                                        </p:cTn>
                                        <p:tgtEl>
                                          <p:spTgt spid="488997"/>
                                        </p:tgtEl>
                                        <p:attrNameLst>
                                          <p:attrName>style.visibility</p:attrName>
                                        </p:attrNameLst>
                                      </p:cBhvr>
                                      <p:to>
                                        <p:strVal val="visible"/>
                                      </p:to>
                                    </p:set>
                                    <p:set>
                                      <p:cBhvr>
                                        <p:cTn id="257" dur="455" fill="hold">
                                          <p:stCondLst>
                                            <p:cond delay="0"/>
                                          </p:stCondLst>
                                        </p:cTn>
                                        <p:tgtEl>
                                          <p:spTgt spid="488997"/>
                                        </p:tgtEl>
                                        <p:attrNameLst>
                                          <p:attrName>style.rotation</p:attrName>
                                        </p:attrNameLst>
                                      </p:cBhvr>
                                      <p:to>
                                        <p:strVal val="-45.0"/>
                                      </p:to>
                                    </p:set>
                                    <p:anim calcmode="lin" valueType="num">
                                      <p:cBhvr>
                                        <p:cTn id="258" dur="455" fill="hold">
                                          <p:stCondLst>
                                            <p:cond delay="455"/>
                                          </p:stCondLst>
                                        </p:cTn>
                                        <p:tgtEl>
                                          <p:spTgt spid="488997"/>
                                        </p:tgtEl>
                                        <p:attrNameLst>
                                          <p:attrName>style.rotation</p:attrName>
                                        </p:attrNameLst>
                                      </p:cBhvr>
                                      <p:tavLst>
                                        <p:tav tm="0">
                                          <p:val>
                                            <p:fltVal val="-45"/>
                                          </p:val>
                                        </p:tav>
                                        <p:tav tm="69900">
                                          <p:val>
                                            <p:fltVal val="45"/>
                                          </p:val>
                                        </p:tav>
                                        <p:tav tm="100000">
                                          <p:val>
                                            <p:fltVal val="0"/>
                                          </p:val>
                                        </p:tav>
                                      </p:tavLst>
                                    </p:anim>
                                    <p:anim calcmode="lin" valueType="num">
                                      <p:cBhvr>
                                        <p:cTn id="259" dur="455" fill="hold">
                                          <p:stCondLst>
                                            <p:cond delay="0"/>
                                          </p:stCondLst>
                                        </p:cTn>
                                        <p:tgtEl>
                                          <p:spTgt spid="488997"/>
                                        </p:tgtEl>
                                        <p:attrNameLst>
                                          <p:attrName>ppt_y</p:attrName>
                                        </p:attrNameLst>
                                      </p:cBhvr>
                                      <p:tavLst>
                                        <p:tav tm="0">
                                          <p:val>
                                            <p:strVal val="#ppt_y-1"/>
                                          </p:val>
                                        </p:tav>
                                        <p:tav tm="100000">
                                          <p:val>
                                            <p:strVal val="#ppt_y-(0.354*#ppt_w-0.172*#ppt_h)"/>
                                          </p:val>
                                        </p:tav>
                                      </p:tavLst>
                                    </p:anim>
                                    <p:anim calcmode="lin" valueType="num">
                                      <p:cBhvr>
                                        <p:cTn id="260" dur="156" decel="50000" autoRev="1" fill="hold">
                                          <p:stCondLst>
                                            <p:cond delay="455"/>
                                          </p:stCondLst>
                                        </p:cTn>
                                        <p:tgtEl>
                                          <p:spTgt spid="488997"/>
                                        </p:tgtEl>
                                        <p:attrNameLst>
                                          <p:attrName>ppt_y</p:attrName>
                                        </p:attrNameLst>
                                      </p:cBhvr>
                                      <p:tavLst>
                                        <p:tav tm="0">
                                          <p:val>
                                            <p:strVal val="#ppt_y-(0.354*#ppt_w-0.172*#ppt_h)"/>
                                          </p:val>
                                        </p:tav>
                                        <p:tav tm="100000">
                                          <p:val>
                                            <p:strVal val="#ppt_y-(0.354*#ppt_w-0.172*#ppt_h)-#ppt_h/2"/>
                                          </p:val>
                                        </p:tav>
                                      </p:tavLst>
                                    </p:anim>
                                    <p:anim calcmode="lin" valueType="num">
                                      <p:cBhvr>
                                        <p:cTn id="261" dur="136" fill="hold">
                                          <p:stCondLst>
                                            <p:cond delay="864"/>
                                          </p:stCondLst>
                                        </p:cTn>
                                        <p:tgtEl>
                                          <p:spTgt spid="488997"/>
                                        </p:tgtEl>
                                        <p:attrNameLst>
                                          <p:attrName>ppt_y</p:attrName>
                                        </p:attrNameLst>
                                      </p:cBhvr>
                                      <p:tavLst>
                                        <p:tav tm="0">
                                          <p:val>
                                            <p:strVal val="#ppt_y-(0.354*#ppt_w-0.172*#ppt_h)"/>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grpId="0" nodeType="clickEffect">
                                  <p:stCondLst>
                                    <p:cond delay="0"/>
                                  </p:stCondLst>
                                  <p:childTnLst>
                                    <p:set>
                                      <p:cBhvr>
                                        <p:cTn id="265" dur="1" fill="hold">
                                          <p:stCondLst>
                                            <p:cond delay="0"/>
                                          </p:stCondLst>
                                        </p:cTn>
                                        <p:tgtEl>
                                          <p:spTgt spid="488998"/>
                                        </p:tgtEl>
                                        <p:attrNameLst>
                                          <p:attrName>style.visibility</p:attrName>
                                        </p:attrNameLst>
                                      </p:cBhvr>
                                      <p:to>
                                        <p:strVal val="visible"/>
                                      </p:to>
                                    </p:set>
                                    <p:animEffect transition="in" filter="fade">
                                      <p:cBhvr>
                                        <p:cTn id="266" dur="2000"/>
                                        <p:tgtEl>
                                          <p:spTgt spid="488998"/>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grpId="0" nodeType="clickEffect">
                                  <p:stCondLst>
                                    <p:cond delay="0"/>
                                  </p:stCondLst>
                                  <p:childTnLst>
                                    <p:set>
                                      <p:cBhvr>
                                        <p:cTn id="270" dur="1" fill="hold">
                                          <p:stCondLst>
                                            <p:cond delay="0"/>
                                          </p:stCondLst>
                                        </p:cTn>
                                        <p:tgtEl>
                                          <p:spTgt spid="489001"/>
                                        </p:tgtEl>
                                        <p:attrNameLst>
                                          <p:attrName>style.visibility</p:attrName>
                                        </p:attrNameLst>
                                      </p:cBhvr>
                                      <p:to>
                                        <p:strVal val="visible"/>
                                      </p:to>
                                    </p:set>
                                    <p:animEffect transition="in" filter="fade">
                                      <p:cBhvr>
                                        <p:cTn id="271" dur="2000"/>
                                        <p:tgtEl>
                                          <p:spTgt spid="489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001" grpId="0" animBg="1"/>
      <p:bldP spid="488998" grpId="0" animBg="1"/>
      <p:bldP spid="488969" grpId="0" animBg="1"/>
      <p:bldP spid="488968" grpId="0" animBg="1"/>
      <p:bldP spid="488967" grpId="0" animBg="1"/>
      <p:bldP spid="488895" grpId="0" animBg="1"/>
      <p:bldP spid="488450" grpId="0"/>
      <p:bldP spid="488977" grpId="0"/>
      <p:bldP spid="488978" grpId="0" animBg="1"/>
      <p:bldP spid="488979" grpId="0"/>
      <p:bldP spid="488980" grpId="0"/>
      <p:bldP spid="488981" grpId="0"/>
      <p:bldP spid="488982" grpId="0"/>
      <p:bldP spid="488983" grpId="0"/>
      <p:bldP spid="488984" grpId="0"/>
      <p:bldP spid="488985" grpId="0"/>
      <p:bldP spid="488986" grpId="0"/>
      <p:bldP spid="488987" grpId="0"/>
      <p:bldP spid="488988" grpId="0"/>
      <p:bldP spid="488989" grpId="0"/>
      <p:bldP spid="488990" grpId="0"/>
      <p:bldP spid="488991" grpId="0"/>
      <p:bldP spid="488992" grpId="0"/>
      <p:bldP spid="488993" grpId="0"/>
      <p:bldP spid="488994" grpId="0"/>
      <p:bldP spid="488995" grpId="0"/>
      <p:bldP spid="488996" grpId="0"/>
      <p:bldP spid="48899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365906" y="1236585"/>
            <a:ext cx="8571577" cy="5176802"/>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lumMod val="85000"/>
                    <a:lumOff val="15000"/>
                  </a:srgbClr>
                </a:solidFill>
              </a:rPr>
              <a:t>Certainly, one doesn’t need a chart to analyze circuit</a:t>
            </a:r>
          </a:p>
          <a:p>
            <a:pPr marL="342900" indent="-342900" algn="l">
              <a:spcBef>
                <a:spcPct val="20000"/>
              </a:spcBef>
            </a:pPr>
            <a:r>
              <a:rPr lang="en-US" dirty="0" smtClean="0">
                <a:solidFill>
                  <a:srgbClr val="000000">
                    <a:lumMod val="85000"/>
                    <a:lumOff val="15000"/>
                  </a:srgbClr>
                </a:solidFill>
              </a:rPr>
              <a:t>problems. Often, we are asked only to solve for </a:t>
            </a:r>
          </a:p>
          <a:p>
            <a:pPr marL="342900" indent="-342900" algn="l">
              <a:spcBef>
                <a:spcPct val="20000"/>
              </a:spcBef>
            </a:pPr>
            <a:r>
              <a:rPr lang="en-US" dirty="0" smtClean="0">
                <a:solidFill>
                  <a:srgbClr val="000000">
                    <a:lumMod val="85000"/>
                    <a:lumOff val="15000"/>
                  </a:srgbClr>
                </a:solidFill>
              </a:rPr>
              <a:t>particular values. Even so, my students have had</a:t>
            </a:r>
          </a:p>
          <a:p>
            <a:pPr marL="342900" indent="-342900" algn="l">
              <a:spcBef>
                <a:spcPct val="20000"/>
              </a:spcBef>
            </a:pPr>
            <a:r>
              <a:rPr lang="en-US" dirty="0" smtClean="0">
                <a:solidFill>
                  <a:srgbClr val="000000">
                    <a:lumMod val="85000"/>
                    <a:lumOff val="15000"/>
                  </a:srgbClr>
                </a:solidFill>
              </a:rPr>
              <a:t>success using the “Circuit Sudoku” charts, as they</a:t>
            </a:r>
          </a:p>
          <a:p>
            <a:pPr marL="342900" indent="-342900" algn="l">
              <a:spcBef>
                <a:spcPct val="20000"/>
              </a:spcBef>
            </a:pPr>
            <a:r>
              <a:rPr lang="en-US" dirty="0" smtClean="0">
                <a:solidFill>
                  <a:srgbClr val="000000">
                    <a:lumMod val="85000"/>
                    <a:lumOff val="15000"/>
                  </a:srgbClr>
                </a:solidFill>
              </a:rPr>
              <a:t>make it easier to identify what can be readily </a:t>
            </a:r>
          </a:p>
          <a:p>
            <a:pPr marL="342900" indent="-342900" algn="l">
              <a:spcBef>
                <a:spcPct val="20000"/>
              </a:spcBef>
            </a:pPr>
            <a:r>
              <a:rPr lang="en-US" dirty="0" smtClean="0">
                <a:solidFill>
                  <a:srgbClr val="000000">
                    <a:lumMod val="85000"/>
                    <a:lumOff val="15000"/>
                  </a:srgbClr>
                </a:solidFill>
              </a:rPr>
              <a:t>calculated and what else needs to be found. One</a:t>
            </a:r>
          </a:p>
          <a:p>
            <a:pPr marL="342900" indent="-342900" algn="l">
              <a:spcBef>
                <a:spcPct val="20000"/>
              </a:spcBef>
            </a:pPr>
            <a:r>
              <a:rPr lang="en-US" dirty="0" smtClean="0">
                <a:solidFill>
                  <a:srgbClr val="000000">
                    <a:lumMod val="85000"/>
                    <a:lumOff val="15000"/>
                  </a:srgbClr>
                </a:solidFill>
              </a:rPr>
              <a:t>nice thing (for students) about Circuit Sudoku is that</a:t>
            </a:r>
          </a:p>
          <a:p>
            <a:pPr marL="342900" indent="-342900" algn="l">
              <a:spcBef>
                <a:spcPct val="20000"/>
              </a:spcBef>
            </a:pPr>
            <a:r>
              <a:rPr lang="en-US" dirty="0" smtClean="0">
                <a:solidFill>
                  <a:srgbClr val="000000">
                    <a:lumMod val="85000"/>
                    <a:lumOff val="15000"/>
                  </a:srgbClr>
                </a:solidFill>
              </a:rPr>
              <a:t>there doesn’t have to be much work to show (unless</a:t>
            </a:r>
          </a:p>
          <a:p>
            <a:pPr marL="342900" indent="-342900" algn="l">
              <a:spcBef>
                <a:spcPct val="20000"/>
              </a:spcBef>
            </a:pPr>
            <a:r>
              <a:rPr lang="en-US" dirty="0" smtClean="0">
                <a:solidFill>
                  <a:srgbClr val="000000">
                    <a:lumMod val="85000"/>
                    <a:lumOff val="15000"/>
                  </a:srgbClr>
                </a:solidFill>
              </a:rPr>
              <a:t>you have a stickler for a teacher). Anyway, find some</a:t>
            </a:r>
          </a:p>
          <a:p>
            <a:pPr marL="342900" indent="-342900" algn="l">
              <a:spcBef>
                <a:spcPct val="20000"/>
              </a:spcBef>
            </a:pPr>
            <a:r>
              <a:rPr lang="en-US" dirty="0" smtClean="0">
                <a:solidFill>
                  <a:srgbClr val="000000">
                    <a:lumMod val="85000"/>
                    <a:lumOff val="15000"/>
                  </a:srgbClr>
                </a:solidFill>
              </a:rPr>
              <a:t>circuit problems, chart it up, and have fun!</a:t>
            </a:r>
          </a:p>
        </p:txBody>
      </p:sp>
      <p:sp>
        <p:nvSpPr>
          <p:cNvPr id="7" name="Rectangle 6"/>
          <p:cNvSpPr>
            <a:spLocks noChangeArrowheads="1"/>
          </p:cNvSpPr>
          <p:nvPr/>
        </p:nvSpPr>
        <p:spPr bwMode="auto">
          <a:xfrm>
            <a:off x="745003" y="393217"/>
            <a:ext cx="7603300" cy="523220"/>
          </a:xfrm>
          <a:prstGeom prst="rect">
            <a:avLst/>
          </a:prstGeom>
          <a:solidFill>
            <a:schemeClr val="tx2">
              <a:lumMod val="75000"/>
              <a:lumOff val="25000"/>
            </a:schemeClr>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Combination Circuits, 3</a:t>
            </a:r>
          </a:p>
        </p:txBody>
      </p:sp>
    </p:spTree>
    <p:extLst>
      <p:ext uri="{BB962C8B-B14F-4D97-AF65-F5344CB8AC3E}">
        <p14:creationId xmlns:p14="http://schemas.microsoft.com/office/powerpoint/2010/main" val="3064461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descr="http://hephaestusaudio.com/media/2008/12/horseshoe-magnet.jpg"/>
          <p:cNvPicPr>
            <a:picLocks noChangeAspect="1" noChangeArrowheads="1"/>
          </p:cNvPicPr>
          <p:nvPr/>
        </p:nvPicPr>
        <p:blipFill>
          <a:blip r:embed="rId2" cstate="print"/>
          <a:srcRect/>
          <a:stretch>
            <a:fillRect/>
          </a:stretch>
        </p:blipFill>
        <p:spPr bwMode="auto">
          <a:xfrm>
            <a:off x="6342063" y="0"/>
            <a:ext cx="2778125" cy="2119313"/>
          </a:xfrm>
          <a:prstGeom prst="rect">
            <a:avLst/>
          </a:prstGeom>
          <a:noFill/>
          <a:ln w="9525">
            <a:noFill/>
            <a:miter lim="800000"/>
            <a:headEnd/>
            <a:tailEnd/>
          </a:ln>
        </p:spPr>
      </p:pic>
      <p:sp>
        <p:nvSpPr>
          <p:cNvPr id="37891" name="Rectangle 8"/>
          <p:cNvSpPr>
            <a:spLocks noChangeArrowheads="1"/>
          </p:cNvSpPr>
          <p:nvPr/>
        </p:nvSpPr>
        <p:spPr bwMode="auto">
          <a:xfrm>
            <a:off x="3616325" y="222250"/>
            <a:ext cx="2143125" cy="519113"/>
          </a:xfrm>
          <a:prstGeom prst="rect">
            <a:avLst/>
          </a:prstGeom>
          <a:noFill/>
          <a:ln w="15875" algn="ctr">
            <a:noFill/>
            <a:miter lim="800000"/>
            <a:headEnd/>
            <a:tailEnd/>
          </a:ln>
        </p:spPr>
        <p:txBody>
          <a:bodyPr wrap="none" anchor="ctr">
            <a:spAutoFit/>
          </a:bodyPr>
          <a:lstStyle/>
          <a:p>
            <a:pPr algn="l"/>
            <a:r>
              <a:rPr lang="en-US" b="1">
                <a:solidFill>
                  <a:srgbClr val="FF0000"/>
                </a:solidFill>
              </a:rPr>
              <a:t>Magnetism</a:t>
            </a:r>
            <a:r>
              <a:rPr lang="en-US">
                <a:solidFill>
                  <a:srgbClr val="FF0000"/>
                </a:solidFill>
              </a:rPr>
              <a:t> </a:t>
            </a:r>
          </a:p>
        </p:txBody>
      </p:sp>
      <p:sp>
        <p:nvSpPr>
          <p:cNvPr id="37892" name="Rectangle 9"/>
          <p:cNvSpPr>
            <a:spLocks noChangeArrowheads="1"/>
          </p:cNvSpPr>
          <p:nvPr/>
        </p:nvSpPr>
        <p:spPr bwMode="auto">
          <a:xfrm>
            <a:off x="282575" y="893763"/>
            <a:ext cx="6319838" cy="522287"/>
          </a:xfrm>
          <a:prstGeom prst="rect">
            <a:avLst/>
          </a:prstGeom>
          <a:noFill/>
          <a:ln w="15875" algn="ctr">
            <a:noFill/>
            <a:miter lim="800000"/>
            <a:headEnd/>
            <a:tailEnd/>
          </a:ln>
        </p:spPr>
        <p:txBody>
          <a:bodyPr wrap="none" anchor="ctr">
            <a:spAutoFit/>
          </a:bodyPr>
          <a:lstStyle/>
          <a:p>
            <a:pPr algn="l"/>
            <a:r>
              <a:rPr lang="en-US">
                <a:solidFill>
                  <a:srgbClr val="FF0000"/>
                </a:solidFill>
              </a:rPr>
              <a:t>A </a:t>
            </a:r>
            <a:r>
              <a:rPr lang="en-US" u="sng">
                <a:solidFill>
                  <a:srgbClr val="FF0000"/>
                </a:solidFill>
              </a:rPr>
              <a:t>magnetic field (B)</a:t>
            </a:r>
            <a:r>
              <a:rPr lang="en-US">
                <a:solidFill>
                  <a:srgbClr val="FF0000"/>
                </a:solidFill>
              </a:rPr>
              <a:t> is generated by… </a:t>
            </a:r>
          </a:p>
        </p:txBody>
      </p:sp>
      <p:sp>
        <p:nvSpPr>
          <p:cNvPr id="489482" name="Rectangle 10"/>
          <p:cNvSpPr>
            <a:spLocks noChangeArrowheads="1"/>
          </p:cNvSpPr>
          <p:nvPr/>
        </p:nvSpPr>
        <p:spPr bwMode="auto">
          <a:xfrm>
            <a:off x="314325" y="1971675"/>
            <a:ext cx="7670800" cy="519113"/>
          </a:xfrm>
          <a:prstGeom prst="rect">
            <a:avLst/>
          </a:prstGeom>
          <a:noFill/>
          <a:ln w="15875" algn="ctr">
            <a:noFill/>
            <a:miter lim="800000"/>
            <a:headEnd/>
            <a:tailEnd/>
          </a:ln>
        </p:spPr>
        <p:txBody>
          <a:bodyPr wrap="none" anchor="ctr">
            <a:spAutoFit/>
          </a:bodyPr>
          <a:lstStyle/>
          <a:p>
            <a:pPr algn="l"/>
            <a:r>
              <a:rPr lang="en-US">
                <a:solidFill>
                  <a:srgbClr val="FF0000"/>
                </a:solidFill>
              </a:rPr>
              <a:t>-- Magnets have a north pole and a south pole. </a:t>
            </a:r>
          </a:p>
        </p:txBody>
      </p:sp>
      <p:sp>
        <p:nvSpPr>
          <p:cNvPr id="489515" name="Rectangle 43"/>
          <p:cNvSpPr>
            <a:spLocks noChangeArrowheads="1"/>
          </p:cNvSpPr>
          <p:nvPr/>
        </p:nvSpPr>
        <p:spPr bwMode="auto">
          <a:xfrm>
            <a:off x="2487613" y="1311275"/>
            <a:ext cx="4114800" cy="523875"/>
          </a:xfrm>
          <a:prstGeom prst="rect">
            <a:avLst/>
          </a:prstGeom>
          <a:noFill/>
          <a:ln w="15875" algn="ctr">
            <a:noFill/>
            <a:miter lim="800000"/>
            <a:headEnd/>
            <a:tailEnd/>
          </a:ln>
        </p:spPr>
        <p:txBody>
          <a:bodyPr anchor="ctr">
            <a:spAutoFit/>
          </a:bodyPr>
          <a:lstStyle/>
          <a:p>
            <a:pPr algn="l"/>
            <a:r>
              <a:rPr lang="en-US" u="sng" dirty="0">
                <a:solidFill>
                  <a:srgbClr val="000000"/>
                </a:solidFill>
              </a:rPr>
              <a:t>moving</a:t>
            </a:r>
            <a:r>
              <a:rPr lang="en-US" dirty="0">
                <a:solidFill>
                  <a:srgbClr val="000000"/>
                </a:solidFill>
              </a:rPr>
              <a:t> electric charges. </a:t>
            </a:r>
          </a:p>
        </p:txBody>
      </p:sp>
      <p:grpSp>
        <p:nvGrpSpPr>
          <p:cNvPr id="2" name="Group 55"/>
          <p:cNvGrpSpPr>
            <a:grpSpLocks/>
          </p:cNvGrpSpPr>
          <p:nvPr/>
        </p:nvGrpSpPr>
        <p:grpSpPr bwMode="auto">
          <a:xfrm>
            <a:off x="730250" y="2574925"/>
            <a:ext cx="7821613" cy="2390775"/>
            <a:chOff x="460" y="1622"/>
            <a:chExt cx="4927" cy="1506"/>
          </a:xfrm>
        </p:grpSpPr>
        <p:sp>
          <p:nvSpPr>
            <p:cNvPr id="37905" name="Rectangle 11"/>
            <p:cNvSpPr>
              <a:spLocks noChangeArrowheads="1"/>
            </p:cNvSpPr>
            <p:nvPr/>
          </p:nvSpPr>
          <p:spPr bwMode="auto">
            <a:xfrm>
              <a:off x="705" y="1622"/>
              <a:ext cx="4450" cy="327"/>
            </a:xfrm>
            <a:prstGeom prst="rect">
              <a:avLst/>
            </a:prstGeom>
            <a:noFill/>
            <a:ln w="15875" algn="ctr">
              <a:noFill/>
              <a:miter lim="800000"/>
              <a:headEnd/>
              <a:tailEnd/>
            </a:ln>
          </p:spPr>
          <p:txBody>
            <a:bodyPr wrap="none" anchor="ctr">
              <a:spAutoFit/>
            </a:bodyPr>
            <a:lstStyle/>
            <a:p>
              <a:pPr algn="l"/>
              <a:r>
                <a:rPr lang="en-US" b="1">
                  <a:solidFill>
                    <a:srgbClr val="FF0000"/>
                  </a:solidFill>
                </a:rPr>
                <a:t>  ATTRACTIVE</a:t>
              </a:r>
              <a:r>
                <a:rPr lang="en-US">
                  <a:solidFill>
                    <a:srgbClr val="FF0000"/>
                  </a:solidFill>
                </a:rPr>
                <a:t>			  </a:t>
              </a:r>
              <a:r>
                <a:rPr lang="en-US" b="1">
                  <a:solidFill>
                    <a:srgbClr val="FF0000"/>
                  </a:solidFill>
                </a:rPr>
                <a:t>REPULSIVE</a:t>
              </a:r>
              <a:r>
                <a:rPr lang="en-US">
                  <a:solidFill>
                    <a:srgbClr val="FF0000"/>
                  </a:solidFill>
                </a:rPr>
                <a:t> </a:t>
              </a:r>
            </a:p>
          </p:txBody>
        </p:sp>
        <p:grpSp>
          <p:nvGrpSpPr>
            <p:cNvPr id="37906" name="Group 13"/>
            <p:cNvGrpSpPr>
              <a:grpSpLocks/>
            </p:cNvGrpSpPr>
            <p:nvPr/>
          </p:nvGrpSpPr>
          <p:grpSpPr bwMode="auto">
            <a:xfrm rot="10800000">
              <a:off x="4534" y="2108"/>
              <a:ext cx="582" cy="366"/>
              <a:chOff x="2340" y="5472"/>
              <a:chExt cx="900" cy="720"/>
            </a:xfrm>
          </p:grpSpPr>
          <p:sp>
            <p:nvSpPr>
              <p:cNvPr id="37933" name="Line 14"/>
              <p:cNvSpPr>
                <a:spLocks noChangeShapeType="1"/>
              </p:cNvSpPr>
              <p:nvPr/>
            </p:nvSpPr>
            <p:spPr bwMode="auto">
              <a:xfrm>
                <a:off x="2340" y="547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34" name="Line 15"/>
              <p:cNvSpPr>
                <a:spLocks noChangeShapeType="1"/>
              </p:cNvSpPr>
              <p:nvPr/>
            </p:nvSpPr>
            <p:spPr bwMode="auto">
              <a:xfrm>
                <a:off x="2340" y="619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35" name="Line 16"/>
              <p:cNvSpPr>
                <a:spLocks noChangeShapeType="1"/>
              </p:cNvSpPr>
              <p:nvPr/>
            </p:nvSpPr>
            <p:spPr bwMode="auto">
              <a:xfrm>
                <a:off x="3240" y="5472"/>
                <a:ext cx="0" cy="72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37907" name="Group 17"/>
            <p:cNvGrpSpPr>
              <a:grpSpLocks/>
            </p:cNvGrpSpPr>
            <p:nvPr/>
          </p:nvGrpSpPr>
          <p:grpSpPr bwMode="auto">
            <a:xfrm>
              <a:off x="3486" y="2108"/>
              <a:ext cx="582" cy="366"/>
              <a:chOff x="2340" y="5472"/>
              <a:chExt cx="900" cy="720"/>
            </a:xfrm>
          </p:grpSpPr>
          <p:sp>
            <p:nvSpPr>
              <p:cNvPr id="37930" name="Line 18"/>
              <p:cNvSpPr>
                <a:spLocks noChangeShapeType="1"/>
              </p:cNvSpPr>
              <p:nvPr/>
            </p:nvSpPr>
            <p:spPr bwMode="auto">
              <a:xfrm>
                <a:off x="2340" y="547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31" name="Line 19"/>
              <p:cNvSpPr>
                <a:spLocks noChangeShapeType="1"/>
              </p:cNvSpPr>
              <p:nvPr/>
            </p:nvSpPr>
            <p:spPr bwMode="auto">
              <a:xfrm>
                <a:off x="2340" y="619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32" name="Line 20"/>
              <p:cNvSpPr>
                <a:spLocks noChangeShapeType="1"/>
              </p:cNvSpPr>
              <p:nvPr/>
            </p:nvSpPr>
            <p:spPr bwMode="auto">
              <a:xfrm>
                <a:off x="3240" y="5472"/>
                <a:ext cx="0" cy="72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37908" name="Group 23"/>
            <p:cNvGrpSpPr>
              <a:grpSpLocks/>
            </p:cNvGrpSpPr>
            <p:nvPr/>
          </p:nvGrpSpPr>
          <p:grpSpPr bwMode="auto">
            <a:xfrm rot="10800000">
              <a:off x="4534" y="2763"/>
              <a:ext cx="582" cy="365"/>
              <a:chOff x="2340" y="5472"/>
              <a:chExt cx="900" cy="720"/>
            </a:xfrm>
          </p:grpSpPr>
          <p:sp>
            <p:nvSpPr>
              <p:cNvPr id="37927" name="Line 24"/>
              <p:cNvSpPr>
                <a:spLocks noChangeShapeType="1"/>
              </p:cNvSpPr>
              <p:nvPr/>
            </p:nvSpPr>
            <p:spPr bwMode="auto">
              <a:xfrm>
                <a:off x="2340" y="547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28" name="Line 25"/>
              <p:cNvSpPr>
                <a:spLocks noChangeShapeType="1"/>
              </p:cNvSpPr>
              <p:nvPr/>
            </p:nvSpPr>
            <p:spPr bwMode="auto">
              <a:xfrm>
                <a:off x="2340" y="619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29" name="Line 26"/>
              <p:cNvSpPr>
                <a:spLocks noChangeShapeType="1"/>
              </p:cNvSpPr>
              <p:nvPr/>
            </p:nvSpPr>
            <p:spPr bwMode="auto">
              <a:xfrm>
                <a:off x="3240" y="5472"/>
                <a:ext cx="0" cy="72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37909" name="Group 27"/>
            <p:cNvGrpSpPr>
              <a:grpSpLocks/>
            </p:cNvGrpSpPr>
            <p:nvPr/>
          </p:nvGrpSpPr>
          <p:grpSpPr bwMode="auto">
            <a:xfrm>
              <a:off x="3486" y="2763"/>
              <a:ext cx="582" cy="365"/>
              <a:chOff x="2340" y="5472"/>
              <a:chExt cx="900" cy="720"/>
            </a:xfrm>
          </p:grpSpPr>
          <p:sp>
            <p:nvSpPr>
              <p:cNvPr id="37924" name="Line 28"/>
              <p:cNvSpPr>
                <a:spLocks noChangeShapeType="1"/>
              </p:cNvSpPr>
              <p:nvPr/>
            </p:nvSpPr>
            <p:spPr bwMode="auto">
              <a:xfrm>
                <a:off x="2340" y="547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25" name="Line 29"/>
              <p:cNvSpPr>
                <a:spLocks noChangeShapeType="1"/>
              </p:cNvSpPr>
              <p:nvPr/>
            </p:nvSpPr>
            <p:spPr bwMode="auto">
              <a:xfrm>
                <a:off x="2340" y="619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26" name="Line 30"/>
              <p:cNvSpPr>
                <a:spLocks noChangeShapeType="1"/>
              </p:cNvSpPr>
              <p:nvPr/>
            </p:nvSpPr>
            <p:spPr bwMode="auto">
              <a:xfrm>
                <a:off x="3240" y="5472"/>
                <a:ext cx="0" cy="72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37910" name="Group 33"/>
            <p:cNvGrpSpPr>
              <a:grpSpLocks/>
            </p:cNvGrpSpPr>
            <p:nvPr/>
          </p:nvGrpSpPr>
          <p:grpSpPr bwMode="auto">
            <a:xfrm rot="10800000">
              <a:off x="1974" y="2108"/>
              <a:ext cx="582" cy="366"/>
              <a:chOff x="2340" y="5472"/>
              <a:chExt cx="900" cy="720"/>
            </a:xfrm>
          </p:grpSpPr>
          <p:sp>
            <p:nvSpPr>
              <p:cNvPr id="37921" name="Line 34"/>
              <p:cNvSpPr>
                <a:spLocks noChangeShapeType="1"/>
              </p:cNvSpPr>
              <p:nvPr/>
            </p:nvSpPr>
            <p:spPr bwMode="auto">
              <a:xfrm>
                <a:off x="2340" y="547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22" name="Line 35"/>
              <p:cNvSpPr>
                <a:spLocks noChangeShapeType="1"/>
              </p:cNvSpPr>
              <p:nvPr/>
            </p:nvSpPr>
            <p:spPr bwMode="auto">
              <a:xfrm>
                <a:off x="2340" y="619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23" name="Line 36"/>
              <p:cNvSpPr>
                <a:spLocks noChangeShapeType="1"/>
              </p:cNvSpPr>
              <p:nvPr/>
            </p:nvSpPr>
            <p:spPr bwMode="auto">
              <a:xfrm>
                <a:off x="3240" y="5472"/>
                <a:ext cx="0" cy="72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37911" name="Group 37"/>
            <p:cNvGrpSpPr>
              <a:grpSpLocks/>
            </p:cNvGrpSpPr>
            <p:nvPr/>
          </p:nvGrpSpPr>
          <p:grpSpPr bwMode="auto">
            <a:xfrm>
              <a:off x="460" y="2108"/>
              <a:ext cx="582" cy="366"/>
              <a:chOff x="2340" y="5472"/>
              <a:chExt cx="900" cy="720"/>
            </a:xfrm>
          </p:grpSpPr>
          <p:sp>
            <p:nvSpPr>
              <p:cNvPr id="37918" name="Line 38"/>
              <p:cNvSpPr>
                <a:spLocks noChangeShapeType="1"/>
              </p:cNvSpPr>
              <p:nvPr/>
            </p:nvSpPr>
            <p:spPr bwMode="auto">
              <a:xfrm>
                <a:off x="2340" y="547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19" name="Line 39"/>
              <p:cNvSpPr>
                <a:spLocks noChangeShapeType="1"/>
              </p:cNvSpPr>
              <p:nvPr/>
            </p:nvSpPr>
            <p:spPr bwMode="auto">
              <a:xfrm>
                <a:off x="2340" y="6192"/>
                <a:ext cx="90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37920" name="Line 40"/>
              <p:cNvSpPr>
                <a:spLocks noChangeShapeType="1"/>
              </p:cNvSpPr>
              <p:nvPr/>
            </p:nvSpPr>
            <p:spPr bwMode="auto">
              <a:xfrm>
                <a:off x="3240" y="5472"/>
                <a:ext cx="0" cy="72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37912" name="Line 44"/>
            <p:cNvSpPr>
              <a:spLocks noChangeShapeType="1"/>
            </p:cNvSpPr>
            <p:nvPr/>
          </p:nvSpPr>
          <p:spPr bwMode="auto">
            <a:xfrm>
              <a:off x="1136" y="2286"/>
              <a:ext cx="274" cy="0"/>
            </a:xfrm>
            <a:prstGeom prst="line">
              <a:avLst/>
            </a:prstGeom>
            <a:noFill/>
            <a:ln w="25400">
              <a:solidFill>
                <a:srgbClr val="FF0000"/>
              </a:solidFill>
              <a:round/>
              <a:headEnd/>
              <a:tailEnd type="triangle" w="lg" len="lg"/>
            </a:ln>
          </p:spPr>
          <p:txBody>
            <a:bodyPr wrap="none">
              <a:spAutoFit/>
            </a:bodyPr>
            <a:lstStyle/>
            <a:p>
              <a:endParaRPr lang="en-US">
                <a:solidFill>
                  <a:srgbClr val="000000"/>
                </a:solidFill>
              </a:endParaRPr>
            </a:p>
          </p:txBody>
        </p:sp>
        <p:sp>
          <p:nvSpPr>
            <p:cNvPr id="37913" name="Line 45"/>
            <p:cNvSpPr>
              <a:spLocks noChangeShapeType="1"/>
            </p:cNvSpPr>
            <p:nvPr/>
          </p:nvSpPr>
          <p:spPr bwMode="auto">
            <a:xfrm flipH="1">
              <a:off x="1603" y="2286"/>
              <a:ext cx="274" cy="0"/>
            </a:xfrm>
            <a:prstGeom prst="line">
              <a:avLst/>
            </a:prstGeom>
            <a:noFill/>
            <a:ln w="25400">
              <a:solidFill>
                <a:srgbClr val="FF0000"/>
              </a:solidFill>
              <a:round/>
              <a:headEnd/>
              <a:tailEnd type="triangle" w="lg" len="lg"/>
            </a:ln>
          </p:spPr>
          <p:txBody>
            <a:bodyPr wrap="none">
              <a:spAutoFit/>
            </a:bodyPr>
            <a:lstStyle/>
            <a:p>
              <a:endParaRPr lang="en-US">
                <a:solidFill>
                  <a:srgbClr val="000000"/>
                </a:solidFill>
              </a:endParaRPr>
            </a:p>
          </p:txBody>
        </p:sp>
        <p:sp>
          <p:nvSpPr>
            <p:cNvPr id="37914" name="Line 46"/>
            <p:cNvSpPr>
              <a:spLocks noChangeShapeType="1"/>
            </p:cNvSpPr>
            <p:nvPr/>
          </p:nvSpPr>
          <p:spPr bwMode="auto">
            <a:xfrm>
              <a:off x="5113" y="2286"/>
              <a:ext cx="274" cy="0"/>
            </a:xfrm>
            <a:prstGeom prst="line">
              <a:avLst/>
            </a:prstGeom>
            <a:noFill/>
            <a:ln w="25400">
              <a:solidFill>
                <a:srgbClr val="FF0000"/>
              </a:solidFill>
              <a:round/>
              <a:headEnd/>
              <a:tailEnd type="triangle" w="lg" len="lg"/>
            </a:ln>
          </p:spPr>
          <p:txBody>
            <a:bodyPr wrap="none">
              <a:spAutoFit/>
            </a:bodyPr>
            <a:lstStyle/>
            <a:p>
              <a:endParaRPr lang="en-US">
                <a:solidFill>
                  <a:srgbClr val="000000"/>
                </a:solidFill>
              </a:endParaRPr>
            </a:p>
          </p:txBody>
        </p:sp>
        <p:sp>
          <p:nvSpPr>
            <p:cNvPr id="37915" name="Line 47"/>
            <p:cNvSpPr>
              <a:spLocks noChangeShapeType="1"/>
            </p:cNvSpPr>
            <p:nvPr/>
          </p:nvSpPr>
          <p:spPr bwMode="auto">
            <a:xfrm flipH="1">
              <a:off x="3175" y="2286"/>
              <a:ext cx="274" cy="0"/>
            </a:xfrm>
            <a:prstGeom prst="line">
              <a:avLst/>
            </a:prstGeom>
            <a:noFill/>
            <a:ln w="25400">
              <a:solidFill>
                <a:srgbClr val="FF0000"/>
              </a:solidFill>
              <a:round/>
              <a:headEnd/>
              <a:tailEnd type="triangle" w="lg" len="lg"/>
            </a:ln>
          </p:spPr>
          <p:txBody>
            <a:bodyPr wrap="none">
              <a:spAutoFit/>
            </a:bodyPr>
            <a:lstStyle/>
            <a:p>
              <a:endParaRPr lang="en-US">
                <a:solidFill>
                  <a:srgbClr val="000000"/>
                </a:solidFill>
              </a:endParaRPr>
            </a:p>
          </p:txBody>
        </p:sp>
        <p:sp>
          <p:nvSpPr>
            <p:cNvPr id="37916" name="Line 48"/>
            <p:cNvSpPr>
              <a:spLocks noChangeShapeType="1"/>
            </p:cNvSpPr>
            <p:nvPr/>
          </p:nvSpPr>
          <p:spPr bwMode="auto">
            <a:xfrm>
              <a:off x="5113" y="2936"/>
              <a:ext cx="274" cy="0"/>
            </a:xfrm>
            <a:prstGeom prst="line">
              <a:avLst/>
            </a:prstGeom>
            <a:noFill/>
            <a:ln w="25400">
              <a:solidFill>
                <a:srgbClr val="FF0000"/>
              </a:solidFill>
              <a:round/>
              <a:headEnd/>
              <a:tailEnd type="triangle" w="lg" len="lg"/>
            </a:ln>
          </p:spPr>
          <p:txBody>
            <a:bodyPr wrap="none">
              <a:spAutoFit/>
            </a:bodyPr>
            <a:lstStyle/>
            <a:p>
              <a:endParaRPr lang="en-US">
                <a:solidFill>
                  <a:srgbClr val="000000"/>
                </a:solidFill>
              </a:endParaRPr>
            </a:p>
          </p:txBody>
        </p:sp>
        <p:sp>
          <p:nvSpPr>
            <p:cNvPr id="37917" name="Line 49"/>
            <p:cNvSpPr>
              <a:spLocks noChangeShapeType="1"/>
            </p:cNvSpPr>
            <p:nvPr/>
          </p:nvSpPr>
          <p:spPr bwMode="auto">
            <a:xfrm flipH="1">
              <a:off x="3175" y="2936"/>
              <a:ext cx="274" cy="0"/>
            </a:xfrm>
            <a:prstGeom prst="line">
              <a:avLst/>
            </a:prstGeom>
            <a:noFill/>
            <a:ln w="25400">
              <a:solidFill>
                <a:srgbClr val="FF0000"/>
              </a:solidFill>
              <a:round/>
              <a:headEnd/>
              <a:tailEnd type="triangle" w="lg" len="lg"/>
            </a:ln>
          </p:spPr>
          <p:txBody>
            <a:bodyPr wrap="none">
              <a:spAutoFit/>
            </a:bodyPr>
            <a:lstStyle/>
            <a:p>
              <a:endParaRPr lang="en-US">
                <a:solidFill>
                  <a:srgbClr val="000000"/>
                </a:solidFill>
              </a:endParaRPr>
            </a:p>
          </p:txBody>
        </p:sp>
      </p:grpSp>
      <p:grpSp>
        <p:nvGrpSpPr>
          <p:cNvPr id="9" name="Group 54"/>
          <p:cNvGrpSpPr>
            <a:grpSpLocks/>
          </p:cNvGrpSpPr>
          <p:nvPr/>
        </p:nvGrpSpPr>
        <p:grpSpPr bwMode="auto">
          <a:xfrm>
            <a:off x="598488" y="4244975"/>
            <a:ext cx="8269287" cy="2238375"/>
            <a:chOff x="377" y="2674"/>
            <a:chExt cx="5209" cy="1410"/>
          </a:xfrm>
        </p:grpSpPr>
        <p:pic>
          <p:nvPicPr>
            <p:cNvPr id="37903" name="Picture 52" descr="JET_tokama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 y="2674"/>
              <a:ext cx="2432" cy="1408"/>
            </a:xfrm>
            <a:prstGeom prst="rect">
              <a:avLst/>
            </a:prstGeom>
            <a:noFill/>
            <a:ln w="9525">
              <a:noFill/>
              <a:miter lim="800000"/>
              <a:headEnd/>
              <a:tailEnd/>
            </a:ln>
          </p:spPr>
        </p:pic>
        <p:sp>
          <p:nvSpPr>
            <p:cNvPr id="37904" name="Rectangle 53"/>
            <p:cNvSpPr>
              <a:spLocks noChangeArrowheads="1"/>
            </p:cNvSpPr>
            <p:nvPr/>
          </p:nvSpPr>
          <p:spPr bwMode="auto">
            <a:xfrm>
              <a:off x="2957" y="3328"/>
              <a:ext cx="2629" cy="756"/>
            </a:xfrm>
            <a:prstGeom prst="rect">
              <a:avLst/>
            </a:prstGeom>
            <a:noFill/>
            <a:ln w="15875" algn="ctr">
              <a:noFill/>
              <a:miter lim="800000"/>
              <a:headEnd/>
              <a:tailEnd/>
            </a:ln>
          </p:spPr>
          <p:txBody>
            <a:bodyPr wrap="none" anchor="ctr">
              <a:spAutoFit/>
            </a:bodyPr>
            <a:lstStyle/>
            <a:p>
              <a:pPr algn="l"/>
              <a:r>
                <a:rPr lang="en-US" sz="2400">
                  <a:solidFill>
                    <a:srgbClr val="808080"/>
                  </a:solidFill>
                </a:rPr>
                <a:t>A </a:t>
              </a:r>
              <a:r>
                <a:rPr lang="en-US" sz="2400" b="1">
                  <a:solidFill>
                    <a:srgbClr val="808080"/>
                  </a:solidFill>
                </a:rPr>
                <a:t>tokamak</a:t>
              </a:r>
              <a:r>
                <a:rPr lang="en-US" sz="2400">
                  <a:solidFill>
                    <a:srgbClr val="808080"/>
                  </a:solidFill>
                </a:rPr>
                <a:t> is a machine that</a:t>
              </a:r>
            </a:p>
            <a:p>
              <a:pPr algn="l"/>
              <a:r>
                <a:rPr lang="en-US" sz="2400">
                  <a:solidFill>
                    <a:srgbClr val="808080"/>
                  </a:solidFill>
                </a:rPr>
                <a:t>generates a B field to confine</a:t>
              </a:r>
            </a:p>
            <a:p>
              <a:pPr algn="l"/>
              <a:r>
                <a:rPr lang="en-US" sz="2400">
                  <a:solidFill>
                    <a:srgbClr val="808080"/>
                  </a:solidFill>
                </a:rPr>
                <a:t>plasma for fusion research. </a:t>
              </a:r>
            </a:p>
          </p:txBody>
        </p:sp>
      </p:grpSp>
      <p:sp>
        <p:nvSpPr>
          <p:cNvPr id="489528" name="Rectangle 56"/>
          <p:cNvSpPr>
            <a:spLocks noChangeArrowheads="1"/>
          </p:cNvSpPr>
          <p:nvPr/>
        </p:nvSpPr>
        <p:spPr bwMode="auto">
          <a:xfrm>
            <a:off x="1152525" y="3389313"/>
            <a:ext cx="539750" cy="519112"/>
          </a:xfrm>
          <a:prstGeom prst="rect">
            <a:avLst/>
          </a:prstGeom>
          <a:noFill/>
          <a:ln w="15875" algn="ctr">
            <a:noFill/>
            <a:miter lim="800000"/>
            <a:headEnd/>
            <a:tailEnd/>
          </a:ln>
        </p:spPr>
        <p:txBody>
          <a:bodyPr wrap="none" anchor="ctr">
            <a:spAutoFit/>
          </a:bodyPr>
          <a:lstStyle/>
          <a:p>
            <a:pPr algn="l"/>
            <a:r>
              <a:rPr lang="en-US" b="1">
                <a:solidFill>
                  <a:srgbClr val="000000"/>
                </a:solidFill>
              </a:rPr>
              <a:t>N </a:t>
            </a:r>
          </a:p>
        </p:txBody>
      </p:sp>
      <p:sp>
        <p:nvSpPr>
          <p:cNvPr id="489529" name="Rectangle 57"/>
          <p:cNvSpPr>
            <a:spLocks noChangeArrowheads="1"/>
          </p:cNvSpPr>
          <p:nvPr/>
        </p:nvSpPr>
        <p:spPr bwMode="auto">
          <a:xfrm>
            <a:off x="3170238" y="3389313"/>
            <a:ext cx="519112" cy="519112"/>
          </a:xfrm>
          <a:prstGeom prst="rect">
            <a:avLst/>
          </a:prstGeom>
          <a:noFill/>
          <a:ln w="15875" algn="ctr">
            <a:noFill/>
            <a:miter lim="800000"/>
            <a:headEnd/>
            <a:tailEnd/>
          </a:ln>
        </p:spPr>
        <p:txBody>
          <a:bodyPr wrap="none" anchor="ctr">
            <a:spAutoFit/>
          </a:bodyPr>
          <a:lstStyle/>
          <a:p>
            <a:pPr algn="l"/>
            <a:r>
              <a:rPr lang="en-US" b="1">
                <a:solidFill>
                  <a:srgbClr val="000000"/>
                </a:solidFill>
              </a:rPr>
              <a:t>S </a:t>
            </a:r>
          </a:p>
        </p:txBody>
      </p:sp>
      <p:sp>
        <p:nvSpPr>
          <p:cNvPr id="489530" name="Rectangle 58"/>
          <p:cNvSpPr>
            <a:spLocks noChangeArrowheads="1"/>
          </p:cNvSpPr>
          <p:nvPr/>
        </p:nvSpPr>
        <p:spPr bwMode="auto">
          <a:xfrm>
            <a:off x="5978525" y="3389313"/>
            <a:ext cx="539750" cy="519112"/>
          </a:xfrm>
          <a:prstGeom prst="rect">
            <a:avLst/>
          </a:prstGeom>
          <a:noFill/>
          <a:ln w="15875" algn="ctr">
            <a:noFill/>
            <a:miter lim="800000"/>
            <a:headEnd/>
            <a:tailEnd/>
          </a:ln>
        </p:spPr>
        <p:txBody>
          <a:bodyPr wrap="none" anchor="ctr">
            <a:spAutoFit/>
          </a:bodyPr>
          <a:lstStyle/>
          <a:p>
            <a:pPr algn="l"/>
            <a:r>
              <a:rPr lang="en-US" b="1">
                <a:solidFill>
                  <a:srgbClr val="000000"/>
                </a:solidFill>
              </a:rPr>
              <a:t>N </a:t>
            </a:r>
          </a:p>
        </p:txBody>
      </p:sp>
      <p:sp>
        <p:nvSpPr>
          <p:cNvPr id="489531" name="Rectangle 59"/>
          <p:cNvSpPr>
            <a:spLocks noChangeArrowheads="1"/>
          </p:cNvSpPr>
          <p:nvPr/>
        </p:nvSpPr>
        <p:spPr bwMode="auto">
          <a:xfrm>
            <a:off x="7239000" y="3389313"/>
            <a:ext cx="539750" cy="519112"/>
          </a:xfrm>
          <a:prstGeom prst="rect">
            <a:avLst/>
          </a:prstGeom>
          <a:noFill/>
          <a:ln w="15875" algn="ctr">
            <a:noFill/>
            <a:miter lim="800000"/>
            <a:headEnd/>
            <a:tailEnd/>
          </a:ln>
        </p:spPr>
        <p:txBody>
          <a:bodyPr wrap="none" anchor="ctr">
            <a:spAutoFit/>
          </a:bodyPr>
          <a:lstStyle/>
          <a:p>
            <a:pPr algn="l"/>
            <a:r>
              <a:rPr lang="en-US" b="1">
                <a:solidFill>
                  <a:srgbClr val="000000"/>
                </a:solidFill>
              </a:rPr>
              <a:t>N </a:t>
            </a:r>
          </a:p>
        </p:txBody>
      </p:sp>
      <p:sp>
        <p:nvSpPr>
          <p:cNvPr id="489532" name="Rectangle 60"/>
          <p:cNvSpPr>
            <a:spLocks noChangeArrowheads="1"/>
          </p:cNvSpPr>
          <p:nvPr/>
        </p:nvSpPr>
        <p:spPr bwMode="auto">
          <a:xfrm>
            <a:off x="5978525" y="4433888"/>
            <a:ext cx="519113" cy="519112"/>
          </a:xfrm>
          <a:prstGeom prst="rect">
            <a:avLst/>
          </a:prstGeom>
          <a:noFill/>
          <a:ln w="15875" algn="ctr">
            <a:noFill/>
            <a:miter lim="800000"/>
            <a:headEnd/>
            <a:tailEnd/>
          </a:ln>
        </p:spPr>
        <p:txBody>
          <a:bodyPr wrap="none" anchor="ctr">
            <a:spAutoFit/>
          </a:bodyPr>
          <a:lstStyle/>
          <a:p>
            <a:pPr algn="l"/>
            <a:r>
              <a:rPr lang="en-US" b="1">
                <a:solidFill>
                  <a:srgbClr val="000000"/>
                </a:solidFill>
              </a:rPr>
              <a:t>S </a:t>
            </a:r>
          </a:p>
        </p:txBody>
      </p:sp>
      <p:sp>
        <p:nvSpPr>
          <p:cNvPr id="489533" name="Rectangle 61"/>
          <p:cNvSpPr>
            <a:spLocks noChangeArrowheads="1"/>
          </p:cNvSpPr>
          <p:nvPr/>
        </p:nvSpPr>
        <p:spPr bwMode="auto">
          <a:xfrm>
            <a:off x="7239000" y="4433888"/>
            <a:ext cx="519113" cy="519112"/>
          </a:xfrm>
          <a:prstGeom prst="rect">
            <a:avLst/>
          </a:prstGeom>
          <a:noFill/>
          <a:ln w="15875" algn="ctr">
            <a:noFill/>
            <a:miter lim="800000"/>
            <a:headEnd/>
            <a:tailEnd/>
          </a:ln>
        </p:spPr>
        <p:txBody>
          <a:bodyPr wrap="none" anchor="ctr">
            <a:spAutoFit/>
          </a:bodyPr>
          <a:lstStyle/>
          <a:p>
            <a:pPr algn="l"/>
            <a:r>
              <a:rPr lang="en-US" b="1">
                <a:solidFill>
                  <a:srgbClr val="000000"/>
                </a:solidFill>
              </a:rPr>
              <a:t>S </a:t>
            </a:r>
          </a:p>
        </p:txBody>
      </p:sp>
    </p:spTree>
    <p:extLst>
      <p:ext uri="{BB962C8B-B14F-4D97-AF65-F5344CB8AC3E}">
        <p14:creationId xmlns:p14="http://schemas.microsoft.com/office/powerpoint/2010/main" val="2613888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9515"/>
                                        </p:tgtEl>
                                        <p:attrNameLst>
                                          <p:attrName>style.visibility</p:attrName>
                                        </p:attrNameLst>
                                      </p:cBhvr>
                                      <p:to>
                                        <p:strVal val="visible"/>
                                      </p:to>
                                    </p:set>
                                    <p:animEffect transition="in" filter="fade">
                                      <p:cBhvr>
                                        <p:cTn id="7" dur="1000"/>
                                        <p:tgtEl>
                                          <p:spTgt spid="489515"/>
                                        </p:tgtEl>
                                      </p:cBhvr>
                                    </p:animEffect>
                                    <p:anim calcmode="lin" valueType="num">
                                      <p:cBhvr>
                                        <p:cTn id="8" dur="1000" fill="hold"/>
                                        <p:tgtEl>
                                          <p:spTgt spid="489515"/>
                                        </p:tgtEl>
                                        <p:attrNameLst>
                                          <p:attrName>ppt_x</p:attrName>
                                        </p:attrNameLst>
                                      </p:cBhvr>
                                      <p:tavLst>
                                        <p:tav tm="0">
                                          <p:val>
                                            <p:strVal val="#ppt_x"/>
                                          </p:val>
                                        </p:tav>
                                        <p:tav tm="100000">
                                          <p:val>
                                            <p:strVal val="#ppt_x"/>
                                          </p:val>
                                        </p:tav>
                                      </p:tavLst>
                                    </p:anim>
                                    <p:anim calcmode="lin" valueType="num">
                                      <p:cBhvr>
                                        <p:cTn id="9" dur="1000" fill="hold"/>
                                        <p:tgtEl>
                                          <p:spTgt spid="4895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20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489482"/>
                                        </p:tgtEl>
                                        <p:attrNameLst>
                                          <p:attrName>style.visibility</p:attrName>
                                        </p:attrNameLst>
                                      </p:cBhvr>
                                      <p:to>
                                        <p:strVal val="visible"/>
                                      </p:to>
                                    </p:set>
                                    <p:anim from="(-#ppt_w/2)" to="(#ppt_x)" calcmode="lin" valueType="num">
                                      <p:cBhvr>
                                        <p:cTn id="18" dur="600" fill="hold">
                                          <p:stCondLst>
                                            <p:cond delay="0"/>
                                          </p:stCondLst>
                                        </p:cTn>
                                        <p:tgtEl>
                                          <p:spTgt spid="489482"/>
                                        </p:tgtEl>
                                        <p:attrNameLst>
                                          <p:attrName>ppt_x</p:attrName>
                                        </p:attrNameLst>
                                      </p:cBhvr>
                                    </p:anim>
                                    <p:anim from="0" to="-1.0" calcmode="lin" valueType="num">
                                      <p:cBhvr>
                                        <p:cTn id="19" dur="200" decel="50000" autoRev="1" fill="hold">
                                          <p:stCondLst>
                                            <p:cond delay="600"/>
                                          </p:stCondLst>
                                        </p:cTn>
                                        <p:tgtEl>
                                          <p:spTgt spid="489482"/>
                                        </p:tgtEl>
                                        <p:attrNameLst>
                                          <p:attrName>xshear</p:attrName>
                                        </p:attrNameLst>
                                      </p:cBhvr>
                                    </p:anim>
                                    <p:animScale>
                                      <p:cBhvr>
                                        <p:cTn id="20" dur="200" decel="100000" autoRev="1" fill="hold">
                                          <p:stCondLst>
                                            <p:cond delay="600"/>
                                          </p:stCondLst>
                                        </p:cTn>
                                        <p:tgtEl>
                                          <p:spTgt spid="489482"/>
                                        </p:tgtEl>
                                      </p:cBhvr>
                                      <p:from x="100000" y="100000"/>
                                      <p:to x="80000" y="100000"/>
                                    </p:animScale>
                                    <p:anim by="(#ppt_h/3+#ppt_w*0.1)" calcmode="lin" valueType="num">
                                      <p:cBhvr additive="sum">
                                        <p:cTn id="21" dur="200" decel="100000" autoRev="1" fill="hold">
                                          <p:stCondLst>
                                            <p:cond delay="600"/>
                                          </p:stCondLst>
                                        </p:cTn>
                                        <p:tgtEl>
                                          <p:spTgt spid="489482"/>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from="(-#ppt_w/2)" to="(#ppt_x)" calcmode="lin" valueType="num">
                                      <p:cBhvr>
                                        <p:cTn id="26" dur="600" fill="hold">
                                          <p:stCondLst>
                                            <p:cond delay="0"/>
                                          </p:stCondLst>
                                        </p:cTn>
                                        <p:tgtEl>
                                          <p:spTgt spid="2"/>
                                        </p:tgtEl>
                                        <p:attrNameLst>
                                          <p:attrName>ppt_x</p:attrName>
                                        </p:attrNameLst>
                                      </p:cBhvr>
                                    </p:anim>
                                    <p:anim from="0" to="-1.0" calcmode="lin" valueType="num">
                                      <p:cBhvr>
                                        <p:cTn id="27" dur="200" decel="50000" autoRev="1" fill="hold">
                                          <p:stCondLst>
                                            <p:cond delay="600"/>
                                          </p:stCondLst>
                                        </p:cTn>
                                        <p:tgtEl>
                                          <p:spTgt spid="2"/>
                                        </p:tgtEl>
                                        <p:attrNameLst>
                                          <p:attrName>xshear</p:attrName>
                                        </p:attrNameLst>
                                      </p:cBhvr>
                                    </p:anim>
                                    <p:animScale>
                                      <p:cBhvr>
                                        <p:cTn id="28" dur="200" decel="100000" autoRev="1" fill="hold">
                                          <p:stCondLst>
                                            <p:cond delay="600"/>
                                          </p:stCondLst>
                                        </p:cTn>
                                        <p:tgtEl>
                                          <p:spTgt spid="2"/>
                                        </p:tgtEl>
                                      </p:cBhvr>
                                      <p:from x="100000" y="100000"/>
                                      <p:to x="80000" y="100000"/>
                                    </p:animScale>
                                    <p:anim by="(#ppt_h/3+#ppt_w*0.1)" calcmode="lin" valueType="num">
                                      <p:cBhvr additive="sum">
                                        <p:cTn id="29" dur="200" decel="100000" autoRev="1" fill="hold">
                                          <p:stCondLst>
                                            <p:cond delay="600"/>
                                          </p:stCondLst>
                                        </p:cTn>
                                        <p:tgtEl>
                                          <p:spTgt spid="2"/>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89528"/>
                                        </p:tgtEl>
                                        <p:attrNameLst>
                                          <p:attrName>style.visibility</p:attrName>
                                        </p:attrNameLst>
                                      </p:cBhvr>
                                      <p:to>
                                        <p:strVal val="visible"/>
                                      </p:to>
                                    </p:set>
                                    <p:animEffect transition="in" filter="dissolve">
                                      <p:cBhvr>
                                        <p:cTn id="34" dur="500"/>
                                        <p:tgtEl>
                                          <p:spTgt spid="48952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89529"/>
                                        </p:tgtEl>
                                        <p:attrNameLst>
                                          <p:attrName>style.visibility</p:attrName>
                                        </p:attrNameLst>
                                      </p:cBhvr>
                                      <p:to>
                                        <p:strVal val="visible"/>
                                      </p:to>
                                    </p:set>
                                    <p:animEffect transition="in" filter="dissolve">
                                      <p:cBhvr>
                                        <p:cTn id="37" dur="500"/>
                                        <p:tgtEl>
                                          <p:spTgt spid="4895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89530"/>
                                        </p:tgtEl>
                                        <p:attrNameLst>
                                          <p:attrName>style.visibility</p:attrName>
                                        </p:attrNameLst>
                                      </p:cBhvr>
                                      <p:to>
                                        <p:strVal val="visible"/>
                                      </p:to>
                                    </p:set>
                                    <p:animEffect transition="in" filter="dissolve">
                                      <p:cBhvr>
                                        <p:cTn id="42" dur="500"/>
                                        <p:tgtEl>
                                          <p:spTgt spid="48953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89531"/>
                                        </p:tgtEl>
                                        <p:attrNameLst>
                                          <p:attrName>style.visibility</p:attrName>
                                        </p:attrNameLst>
                                      </p:cBhvr>
                                      <p:to>
                                        <p:strVal val="visible"/>
                                      </p:to>
                                    </p:set>
                                    <p:animEffect transition="in" filter="dissolve">
                                      <p:cBhvr>
                                        <p:cTn id="45" dur="500"/>
                                        <p:tgtEl>
                                          <p:spTgt spid="48953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89532"/>
                                        </p:tgtEl>
                                        <p:attrNameLst>
                                          <p:attrName>style.visibility</p:attrName>
                                        </p:attrNameLst>
                                      </p:cBhvr>
                                      <p:to>
                                        <p:strVal val="visible"/>
                                      </p:to>
                                    </p:set>
                                    <p:animEffect transition="in" filter="dissolve">
                                      <p:cBhvr>
                                        <p:cTn id="50" dur="500"/>
                                        <p:tgtEl>
                                          <p:spTgt spid="48953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89533"/>
                                        </p:tgtEl>
                                        <p:attrNameLst>
                                          <p:attrName>style.visibility</p:attrName>
                                        </p:attrNameLst>
                                      </p:cBhvr>
                                      <p:to>
                                        <p:strVal val="visible"/>
                                      </p:to>
                                    </p:set>
                                    <p:animEffect transition="in" filter="dissolve">
                                      <p:cBhvr>
                                        <p:cTn id="53" dur="500"/>
                                        <p:tgtEl>
                                          <p:spTgt spid="48953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82" grpId="0"/>
      <p:bldP spid="489515" grpId="0"/>
      <p:bldP spid="489528" grpId="0"/>
      <p:bldP spid="489529" grpId="0"/>
      <p:bldP spid="489530" grpId="0"/>
      <p:bldP spid="489531" grpId="0"/>
      <p:bldP spid="489532" grpId="0"/>
      <p:bldP spid="48953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ChangeArrowheads="1"/>
          </p:cNvSpPr>
          <p:nvPr/>
        </p:nvSpPr>
        <p:spPr bwMode="auto">
          <a:xfrm>
            <a:off x="554038" y="325438"/>
            <a:ext cx="5487987" cy="519112"/>
          </a:xfrm>
          <a:prstGeom prst="rect">
            <a:avLst/>
          </a:prstGeom>
          <a:noFill/>
          <a:ln w="15875" algn="ctr">
            <a:noFill/>
            <a:miter lim="800000"/>
            <a:headEnd/>
            <a:tailEnd/>
          </a:ln>
        </p:spPr>
        <p:txBody>
          <a:bodyPr wrap="none" anchor="ctr">
            <a:spAutoFit/>
          </a:bodyPr>
          <a:lstStyle/>
          <a:p>
            <a:pPr algn="l"/>
            <a:r>
              <a:rPr lang="en-US">
                <a:solidFill>
                  <a:srgbClr val="FF0000"/>
                </a:solidFill>
              </a:rPr>
              <a:t>The Earth acts like a big magnet. </a:t>
            </a:r>
          </a:p>
        </p:txBody>
      </p:sp>
      <p:sp>
        <p:nvSpPr>
          <p:cNvPr id="38915" name="Rectangle 9"/>
          <p:cNvSpPr>
            <a:spLocks noChangeArrowheads="1"/>
          </p:cNvSpPr>
          <p:nvPr/>
        </p:nvSpPr>
        <p:spPr bwMode="auto">
          <a:xfrm>
            <a:off x="1016000" y="779463"/>
            <a:ext cx="520700" cy="519112"/>
          </a:xfrm>
          <a:prstGeom prst="rect">
            <a:avLst/>
          </a:prstGeom>
          <a:noFill/>
          <a:ln w="15875" algn="ctr">
            <a:noFill/>
            <a:miter lim="800000"/>
            <a:headEnd/>
            <a:tailEnd/>
          </a:ln>
        </p:spPr>
        <p:txBody>
          <a:bodyPr wrap="none" anchor="ctr">
            <a:spAutoFit/>
          </a:bodyPr>
          <a:lstStyle/>
          <a:p>
            <a:pPr algn="l"/>
            <a:r>
              <a:rPr lang="en-US">
                <a:solidFill>
                  <a:srgbClr val="FF0000"/>
                </a:solidFill>
              </a:rPr>
              <a:t>-- </a:t>
            </a:r>
          </a:p>
        </p:txBody>
      </p:sp>
      <p:sp>
        <p:nvSpPr>
          <p:cNvPr id="490506" name="Rectangle 10"/>
          <p:cNvSpPr>
            <a:spLocks noChangeArrowheads="1"/>
          </p:cNvSpPr>
          <p:nvPr/>
        </p:nvSpPr>
        <p:spPr bwMode="auto">
          <a:xfrm>
            <a:off x="600075" y="1697038"/>
            <a:ext cx="1906588" cy="519112"/>
          </a:xfrm>
          <a:prstGeom prst="rect">
            <a:avLst/>
          </a:prstGeom>
          <a:noFill/>
          <a:ln w="15875" algn="ctr">
            <a:noFill/>
            <a:miter lim="800000"/>
            <a:headEnd/>
            <a:tailEnd/>
          </a:ln>
        </p:spPr>
        <p:txBody>
          <a:bodyPr wrap="none" anchor="ctr">
            <a:spAutoFit/>
          </a:bodyPr>
          <a:lstStyle/>
          <a:p>
            <a:pPr algn="l"/>
            <a:r>
              <a:rPr lang="en-US" u="sng">
                <a:solidFill>
                  <a:srgbClr val="FF0000"/>
                </a:solidFill>
              </a:rPr>
              <a:t>true north</a:t>
            </a:r>
            <a:r>
              <a:rPr lang="en-US">
                <a:solidFill>
                  <a:srgbClr val="FF0000"/>
                </a:solidFill>
              </a:rPr>
              <a:t>: </a:t>
            </a:r>
          </a:p>
        </p:txBody>
      </p:sp>
      <p:sp>
        <p:nvSpPr>
          <p:cNvPr id="490507" name="Rectangle 11"/>
          <p:cNvSpPr>
            <a:spLocks noChangeArrowheads="1"/>
          </p:cNvSpPr>
          <p:nvPr/>
        </p:nvSpPr>
        <p:spPr bwMode="auto">
          <a:xfrm>
            <a:off x="550863" y="2771775"/>
            <a:ext cx="2640012" cy="519113"/>
          </a:xfrm>
          <a:prstGeom prst="rect">
            <a:avLst/>
          </a:prstGeom>
          <a:noFill/>
          <a:ln w="15875" algn="ctr">
            <a:noFill/>
            <a:miter lim="800000"/>
            <a:headEnd/>
            <a:tailEnd/>
          </a:ln>
        </p:spPr>
        <p:txBody>
          <a:bodyPr wrap="none" anchor="ctr">
            <a:spAutoFit/>
          </a:bodyPr>
          <a:lstStyle/>
          <a:p>
            <a:pPr algn="l"/>
            <a:r>
              <a:rPr lang="en-US" u="sng">
                <a:solidFill>
                  <a:srgbClr val="FF0000"/>
                </a:solidFill>
              </a:rPr>
              <a:t>magnetic north</a:t>
            </a:r>
            <a:r>
              <a:rPr lang="en-US">
                <a:solidFill>
                  <a:srgbClr val="FF0000"/>
                </a:solidFill>
              </a:rPr>
              <a:t>:</a:t>
            </a:r>
          </a:p>
        </p:txBody>
      </p:sp>
      <p:sp>
        <p:nvSpPr>
          <p:cNvPr id="490508" name="Rectangle 12"/>
          <p:cNvSpPr>
            <a:spLocks noChangeArrowheads="1"/>
          </p:cNvSpPr>
          <p:nvPr/>
        </p:nvSpPr>
        <p:spPr bwMode="auto">
          <a:xfrm>
            <a:off x="554038" y="5100638"/>
            <a:ext cx="3532187" cy="519112"/>
          </a:xfrm>
          <a:prstGeom prst="rect">
            <a:avLst/>
          </a:prstGeom>
          <a:noFill/>
          <a:ln w="15875" algn="ctr">
            <a:noFill/>
            <a:miter lim="800000"/>
            <a:headEnd/>
            <a:tailEnd/>
          </a:ln>
        </p:spPr>
        <p:txBody>
          <a:bodyPr wrap="none" anchor="ctr">
            <a:spAutoFit/>
          </a:bodyPr>
          <a:lstStyle/>
          <a:p>
            <a:pPr algn="l"/>
            <a:r>
              <a:rPr lang="en-US" u="sng">
                <a:solidFill>
                  <a:srgbClr val="FF0000"/>
                </a:solidFill>
              </a:rPr>
              <a:t>magnetic declination</a:t>
            </a:r>
            <a:r>
              <a:rPr lang="en-US">
                <a:solidFill>
                  <a:srgbClr val="FF0000"/>
                </a:solidFill>
              </a:rPr>
              <a:t>:</a:t>
            </a:r>
          </a:p>
        </p:txBody>
      </p:sp>
      <p:sp>
        <p:nvSpPr>
          <p:cNvPr id="490688" name="Rectangle 192"/>
          <p:cNvSpPr>
            <a:spLocks noChangeArrowheads="1"/>
          </p:cNvSpPr>
          <p:nvPr/>
        </p:nvSpPr>
        <p:spPr bwMode="auto">
          <a:xfrm>
            <a:off x="1401763" y="793750"/>
            <a:ext cx="4403725" cy="955675"/>
          </a:xfrm>
          <a:prstGeom prst="rect">
            <a:avLst/>
          </a:prstGeom>
          <a:noFill/>
          <a:ln w="15875" algn="ctr">
            <a:noFill/>
            <a:miter lim="800000"/>
            <a:headEnd/>
            <a:tailEnd/>
          </a:ln>
        </p:spPr>
        <p:txBody>
          <a:bodyPr wrap="none" anchor="ctr">
            <a:spAutoFit/>
          </a:bodyPr>
          <a:lstStyle/>
          <a:p>
            <a:pPr algn="l"/>
            <a:r>
              <a:rPr lang="en-US">
                <a:solidFill>
                  <a:srgbClr val="000000"/>
                </a:solidFill>
              </a:rPr>
              <a:t>due to convection currents</a:t>
            </a:r>
          </a:p>
          <a:p>
            <a:pPr algn="l"/>
            <a:r>
              <a:rPr lang="en-US">
                <a:solidFill>
                  <a:srgbClr val="000000"/>
                </a:solidFill>
              </a:rPr>
              <a:t>in molten core </a:t>
            </a:r>
          </a:p>
        </p:txBody>
      </p:sp>
      <p:sp>
        <p:nvSpPr>
          <p:cNvPr id="490689" name="Rectangle 193"/>
          <p:cNvSpPr>
            <a:spLocks noChangeArrowheads="1"/>
          </p:cNvSpPr>
          <p:nvPr/>
        </p:nvSpPr>
        <p:spPr bwMode="auto">
          <a:xfrm>
            <a:off x="868363" y="2247900"/>
            <a:ext cx="2959100" cy="519113"/>
          </a:xfrm>
          <a:prstGeom prst="rect">
            <a:avLst/>
          </a:prstGeom>
          <a:noFill/>
          <a:ln w="15875" algn="ctr">
            <a:noFill/>
            <a:miter lim="800000"/>
            <a:headEnd/>
            <a:tailEnd/>
          </a:ln>
        </p:spPr>
        <p:txBody>
          <a:bodyPr wrap="none" anchor="ctr">
            <a:spAutoFit/>
          </a:bodyPr>
          <a:lstStyle/>
          <a:p>
            <a:pPr algn="l"/>
            <a:r>
              <a:rPr lang="en-US">
                <a:solidFill>
                  <a:srgbClr val="000000"/>
                </a:solidFill>
              </a:rPr>
              <a:t>geographic north </a:t>
            </a:r>
          </a:p>
        </p:txBody>
      </p:sp>
      <p:sp>
        <p:nvSpPr>
          <p:cNvPr id="490691" name="Rectangle 195"/>
          <p:cNvSpPr>
            <a:spLocks noChangeArrowheads="1"/>
          </p:cNvSpPr>
          <p:nvPr/>
        </p:nvSpPr>
        <p:spPr bwMode="auto">
          <a:xfrm>
            <a:off x="882650" y="3297238"/>
            <a:ext cx="2757488" cy="946150"/>
          </a:xfrm>
          <a:prstGeom prst="rect">
            <a:avLst/>
          </a:prstGeom>
          <a:noFill/>
          <a:ln w="15875" algn="ctr">
            <a:noFill/>
            <a:miter lim="800000"/>
            <a:headEnd/>
            <a:tailEnd/>
          </a:ln>
        </p:spPr>
        <p:txBody>
          <a:bodyPr wrap="none" anchor="ctr">
            <a:spAutoFit/>
          </a:bodyPr>
          <a:lstStyle/>
          <a:p>
            <a:pPr algn="l"/>
            <a:r>
              <a:rPr lang="en-US">
                <a:solidFill>
                  <a:srgbClr val="000000"/>
                </a:solidFill>
              </a:rPr>
              <a:t>the direction a</a:t>
            </a:r>
          </a:p>
          <a:p>
            <a:pPr algn="l"/>
            <a:r>
              <a:rPr lang="en-US">
                <a:solidFill>
                  <a:srgbClr val="000000"/>
                </a:solidFill>
              </a:rPr>
              <a:t>compass points </a:t>
            </a:r>
          </a:p>
        </p:txBody>
      </p:sp>
      <p:sp>
        <p:nvSpPr>
          <p:cNvPr id="490692" name="Rectangle 196"/>
          <p:cNvSpPr>
            <a:spLocks noChangeArrowheads="1"/>
          </p:cNvSpPr>
          <p:nvPr/>
        </p:nvSpPr>
        <p:spPr bwMode="auto">
          <a:xfrm>
            <a:off x="854075" y="4167188"/>
            <a:ext cx="3451225" cy="946150"/>
          </a:xfrm>
          <a:prstGeom prst="rect">
            <a:avLst/>
          </a:prstGeom>
          <a:noFill/>
          <a:ln w="15875" algn="ctr">
            <a:noFill/>
            <a:miter lim="800000"/>
            <a:headEnd/>
            <a:tailEnd/>
          </a:ln>
        </p:spPr>
        <p:txBody>
          <a:bodyPr wrap="none" anchor="ctr">
            <a:spAutoFit/>
          </a:bodyPr>
          <a:lstStyle/>
          <a:p>
            <a:pPr indent="274638" algn="l"/>
            <a:r>
              <a:rPr lang="en-US">
                <a:solidFill>
                  <a:srgbClr val="000000"/>
                </a:solidFill>
              </a:rPr>
              <a:t>(i.e., the S pole</a:t>
            </a:r>
          </a:p>
          <a:p>
            <a:pPr indent="274638" algn="l"/>
            <a:r>
              <a:rPr lang="en-US">
                <a:solidFill>
                  <a:srgbClr val="000000"/>
                </a:solidFill>
              </a:rPr>
              <a:t>of the Earth-magnet)</a:t>
            </a:r>
          </a:p>
        </p:txBody>
      </p:sp>
      <p:sp>
        <p:nvSpPr>
          <p:cNvPr id="490693" name="Rectangle 197"/>
          <p:cNvSpPr>
            <a:spLocks noChangeArrowheads="1"/>
          </p:cNvSpPr>
          <p:nvPr/>
        </p:nvSpPr>
        <p:spPr bwMode="auto">
          <a:xfrm>
            <a:off x="863600" y="5619750"/>
            <a:ext cx="7750175" cy="519113"/>
          </a:xfrm>
          <a:prstGeom prst="rect">
            <a:avLst/>
          </a:prstGeom>
          <a:noFill/>
          <a:ln w="15875" algn="ctr">
            <a:noFill/>
            <a:miter lim="800000"/>
            <a:headEnd/>
            <a:tailEnd/>
          </a:ln>
        </p:spPr>
        <p:txBody>
          <a:bodyPr wrap="none" anchor="ctr">
            <a:spAutoFit/>
          </a:bodyPr>
          <a:lstStyle/>
          <a:p>
            <a:pPr algn="l"/>
            <a:r>
              <a:rPr lang="en-US">
                <a:solidFill>
                  <a:srgbClr val="000000"/>
                </a:solidFill>
              </a:rPr>
              <a:t>the difference between true and magnetic north </a:t>
            </a:r>
          </a:p>
        </p:txBody>
      </p:sp>
      <p:grpSp>
        <p:nvGrpSpPr>
          <p:cNvPr id="38924" name="Group 201"/>
          <p:cNvGrpSpPr>
            <a:grpSpLocks/>
          </p:cNvGrpSpPr>
          <p:nvPr/>
        </p:nvGrpSpPr>
        <p:grpSpPr bwMode="auto">
          <a:xfrm>
            <a:off x="4535488" y="450850"/>
            <a:ext cx="3924300" cy="5111750"/>
            <a:chOff x="2857" y="284"/>
            <a:chExt cx="2472" cy="3220"/>
          </a:xfrm>
        </p:grpSpPr>
        <p:sp>
          <p:nvSpPr>
            <p:cNvPr id="38928" name="Oval 14"/>
            <p:cNvSpPr>
              <a:spLocks noChangeArrowheads="1"/>
            </p:cNvSpPr>
            <p:nvPr/>
          </p:nvSpPr>
          <p:spPr bwMode="auto">
            <a:xfrm>
              <a:off x="2857" y="790"/>
              <a:ext cx="2472" cy="2468"/>
            </a:xfrm>
            <a:prstGeom prst="ellipse">
              <a:avLst/>
            </a:prstGeom>
            <a:noFill/>
            <a:ln w="22225">
              <a:solidFill>
                <a:srgbClr val="FF0000"/>
              </a:solidFill>
              <a:round/>
              <a:headEnd/>
              <a:tailEnd/>
            </a:ln>
          </p:spPr>
          <p:txBody>
            <a:bodyPr/>
            <a:lstStyle/>
            <a:p>
              <a:endParaRPr lang="en-US">
                <a:solidFill>
                  <a:srgbClr val="000000"/>
                </a:solidFill>
              </a:endParaRPr>
            </a:p>
          </p:txBody>
        </p:sp>
        <p:sp>
          <p:nvSpPr>
            <p:cNvPr id="38929" name="Freeform 15"/>
            <p:cNvSpPr>
              <a:spLocks/>
            </p:cNvSpPr>
            <p:nvPr/>
          </p:nvSpPr>
          <p:spPr bwMode="auto">
            <a:xfrm rot="200709">
              <a:off x="2865" y="1835"/>
              <a:ext cx="2464" cy="442"/>
            </a:xfrm>
            <a:custGeom>
              <a:avLst/>
              <a:gdLst>
                <a:gd name="T0" fmla="*/ 0 w 3588"/>
                <a:gd name="T1" fmla="*/ 0 h 644"/>
                <a:gd name="T2" fmla="*/ 18 w 3588"/>
                <a:gd name="T3" fmla="*/ 14 h 644"/>
                <a:gd name="T4" fmla="*/ 40 w 3588"/>
                <a:gd name="T5" fmla="*/ 24 h 644"/>
                <a:gd name="T6" fmla="*/ 63 w 3588"/>
                <a:gd name="T7" fmla="*/ 30 h 644"/>
                <a:gd name="T8" fmla="*/ 89 w 3588"/>
                <a:gd name="T9" fmla="*/ 32 h 644"/>
                <a:gd name="T10" fmla="*/ 114 w 3588"/>
                <a:gd name="T11" fmla="*/ 31 h 644"/>
                <a:gd name="T12" fmla="*/ 137 w 3588"/>
                <a:gd name="T13" fmla="*/ 27 h 644"/>
                <a:gd name="T14" fmla="*/ 159 w 3588"/>
                <a:gd name="T15" fmla="*/ 19 h 644"/>
                <a:gd name="T16" fmla="*/ 177 w 3588"/>
                <a:gd name="T17" fmla="*/ 8 h 6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88"/>
                <a:gd name="T28" fmla="*/ 0 h 644"/>
                <a:gd name="T29" fmla="*/ 3588 w 3588"/>
                <a:gd name="T30" fmla="*/ 644 h 6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88" h="644">
                  <a:moveTo>
                    <a:pt x="0" y="0"/>
                  </a:moveTo>
                  <a:cubicBezTo>
                    <a:pt x="62" y="48"/>
                    <a:pt x="232" y="206"/>
                    <a:pt x="368" y="289"/>
                  </a:cubicBezTo>
                  <a:cubicBezTo>
                    <a:pt x="504" y="372"/>
                    <a:pt x="663" y="442"/>
                    <a:pt x="814" y="496"/>
                  </a:cubicBezTo>
                  <a:cubicBezTo>
                    <a:pt x="965" y="550"/>
                    <a:pt x="1110" y="585"/>
                    <a:pt x="1276" y="609"/>
                  </a:cubicBezTo>
                  <a:cubicBezTo>
                    <a:pt x="1441" y="633"/>
                    <a:pt x="1638" y="637"/>
                    <a:pt x="1810" y="640"/>
                  </a:cubicBezTo>
                  <a:cubicBezTo>
                    <a:pt x="1982" y="644"/>
                    <a:pt x="2146" y="644"/>
                    <a:pt x="2308" y="629"/>
                  </a:cubicBezTo>
                  <a:cubicBezTo>
                    <a:pt x="2470" y="613"/>
                    <a:pt x="2627" y="588"/>
                    <a:pt x="2778" y="547"/>
                  </a:cubicBezTo>
                  <a:cubicBezTo>
                    <a:pt x="2928" y="506"/>
                    <a:pt x="3080" y="448"/>
                    <a:pt x="3215" y="382"/>
                  </a:cubicBezTo>
                  <a:cubicBezTo>
                    <a:pt x="3350" y="316"/>
                    <a:pt x="3510" y="201"/>
                    <a:pt x="3588" y="153"/>
                  </a:cubicBezTo>
                </a:path>
              </a:pathLst>
            </a:custGeom>
            <a:noFill/>
            <a:ln w="22225">
              <a:solidFill>
                <a:srgbClr val="FF0000"/>
              </a:solidFill>
              <a:round/>
              <a:headEnd/>
              <a:tailEnd/>
            </a:ln>
          </p:spPr>
          <p:txBody>
            <a:bodyPr/>
            <a:lstStyle/>
            <a:p>
              <a:endParaRPr lang="en-US">
                <a:solidFill>
                  <a:srgbClr val="000000"/>
                </a:solidFill>
              </a:endParaRPr>
            </a:p>
          </p:txBody>
        </p:sp>
        <p:sp>
          <p:nvSpPr>
            <p:cNvPr id="38930" name="Rectangle 16"/>
            <p:cNvSpPr>
              <a:spLocks noChangeArrowheads="1"/>
            </p:cNvSpPr>
            <p:nvPr/>
          </p:nvSpPr>
          <p:spPr bwMode="auto">
            <a:xfrm>
              <a:off x="3970" y="1037"/>
              <a:ext cx="246" cy="1973"/>
            </a:xfrm>
            <a:prstGeom prst="rect">
              <a:avLst/>
            </a:prstGeom>
            <a:noFill/>
            <a:ln w="31750">
              <a:solidFill>
                <a:srgbClr val="FF0000"/>
              </a:solidFill>
              <a:prstDash val="sysDash"/>
              <a:miter lim="800000"/>
              <a:headEnd/>
              <a:tailEnd/>
            </a:ln>
          </p:spPr>
          <p:txBody>
            <a:bodyPr/>
            <a:lstStyle/>
            <a:p>
              <a:endParaRPr lang="en-US">
                <a:solidFill>
                  <a:srgbClr val="000000"/>
                </a:solidFill>
              </a:endParaRPr>
            </a:p>
          </p:txBody>
        </p:sp>
        <p:grpSp>
          <p:nvGrpSpPr>
            <p:cNvPr id="38931" name="Group 17"/>
            <p:cNvGrpSpPr>
              <a:grpSpLocks/>
            </p:cNvGrpSpPr>
            <p:nvPr/>
          </p:nvGrpSpPr>
          <p:grpSpPr bwMode="auto">
            <a:xfrm rot="123473">
              <a:off x="3850" y="544"/>
              <a:ext cx="243" cy="246"/>
              <a:chOff x="3065" y="11052"/>
              <a:chExt cx="1774" cy="1800"/>
            </a:xfrm>
          </p:grpSpPr>
          <p:sp>
            <p:nvSpPr>
              <p:cNvPr id="39066" name="Freeform 18"/>
              <p:cNvSpPr>
                <a:spLocks/>
              </p:cNvSpPr>
              <p:nvPr/>
            </p:nvSpPr>
            <p:spPr bwMode="auto">
              <a:xfrm>
                <a:off x="3065" y="11052"/>
                <a:ext cx="1774" cy="1800"/>
              </a:xfrm>
              <a:custGeom>
                <a:avLst/>
                <a:gdLst>
                  <a:gd name="T0" fmla="*/ 1616 w 1774"/>
                  <a:gd name="T1" fmla="*/ 1250 h 1800"/>
                  <a:gd name="T2" fmla="*/ 1763 w 1774"/>
                  <a:gd name="T3" fmla="*/ 1422 h 1800"/>
                  <a:gd name="T4" fmla="*/ 1616 w 1774"/>
                  <a:gd name="T5" fmla="*/ 1389 h 1800"/>
                  <a:gd name="T6" fmla="*/ 1516 w 1774"/>
                  <a:gd name="T7" fmla="*/ 1253 h 1800"/>
                  <a:gd name="T8" fmla="*/ 1421 w 1774"/>
                  <a:gd name="T9" fmla="*/ 1313 h 1800"/>
                  <a:gd name="T10" fmla="*/ 1274 w 1774"/>
                  <a:gd name="T11" fmla="*/ 1345 h 1800"/>
                  <a:gd name="T12" fmla="*/ 1368 w 1774"/>
                  <a:gd name="T13" fmla="*/ 1276 h 1800"/>
                  <a:gd name="T14" fmla="*/ 1249 w 1774"/>
                  <a:gd name="T15" fmla="*/ 1252 h 1800"/>
                  <a:gd name="T16" fmla="*/ 1072 w 1774"/>
                  <a:gd name="T17" fmla="*/ 1138 h 1800"/>
                  <a:gd name="T18" fmla="*/ 1105 w 1774"/>
                  <a:gd name="T19" fmla="*/ 1179 h 1800"/>
                  <a:gd name="T20" fmla="*/ 1030 w 1774"/>
                  <a:gd name="T21" fmla="*/ 1239 h 1800"/>
                  <a:gd name="T22" fmla="*/ 755 w 1774"/>
                  <a:gd name="T23" fmla="*/ 1238 h 1800"/>
                  <a:gd name="T24" fmla="*/ 566 w 1774"/>
                  <a:gd name="T25" fmla="*/ 1310 h 1800"/>
                  <a:gd name="T26" fmla="*/ 409 w 1774"/>
                  <a:gd name="T27" fmla="*/ 1646 h 1800"/>
                  <a:gd name="T28" fmla="*/ 312 w 1774"/>
                  <a:gd name="T29" fmla="*/ 1711 h 1800"/>
                  <a:gd name="T30" fmla="*/ 198 w 1774"/>
                  <a:gd name="T31" fmla="*/ 1786 h 1800"/>
                  <a:gd name="T32" fmla="*/ 247 w 1774"/>
                  <a:gd name="T33" fmla="*/ 1672 h 1800"/>
                  <a:gd name="T34" fmla="*/ 352 w 1774"/>
                  <a:gd name="T35" fmla="*/ 1562 h 1800"/>
                  <a:gd name="T36" fmla="*/ 382 w 1774"/>
                  <a:gd name="T37" fmla="*/ 1361 h 1800"/>
                  <a:gd name="T38" fmla="*/ 266 w 1774"/>
                  <a:gd name="T39" fmla="*/ 1458 h 1800"/>
                  <a:gd name="T40" fmla="*/ 84 w 1774"/>
                  <a:gd name="T41" fmla="*/ 1555 h 1800"/>
                  <a:gd name="T42" fmla="*/ 34 w 1774"/>
                  <a:gd name="T43" fmla="*/ 1504 h 1800"/>
                  <a:gd name="T44" fmla="*/ 180 w 1774"/>
                  <a:gd name="T45" fmla="*/ 1436 h 1800"/>
                  <a:gd name="T46" fmla="*/ 360 w 1774"/>
                  <a:gd name="T47" fmla="*/ 1187 h 1800"/>
                  <a:gd name="T48" fmla="*/ 542 w 1774"/>
                  <a:gd name="T49" fmla="*/ 1056 h 1800"/>
                  <a:gd name="T50" fmla="*/ 490 w 1774"/>
                  <a:gd name="T51" fmla="*/ 902 h 1800"/>
                  <a:gd name="T52" fmla="*/ 553 w 1774"/>
                  <a:gd name="T53" fmla="*/ 843 h 1800"/>
                  <a:gd name="T54" fmla="*/ 629 w 1774"/>
                  <a:gd name="T55" fmla="*/ 914 h 1800"/>
                  <a:gd name="T56" fmla="*/ 828 w 1774"/>
                  <a:gd name="T57" fmla="*/ 863 h 1800"/>
                  <a:gd name="T58" fmla="*/ 1077 w 1774"/>
                  <a:gd name="T59" fmla="*/ 877 h 1800"/>
                  <a:gd name="T60" fmla="*/ 1274 w 1774"/>
                  <a:gd name="T61" fmla="*/ 772 h 1800"/>
                  <a:gd name="T62" fmla="*/ 1322 w 1774"/>
                  <a:gd name="T63" fmla="*/ 510 h 1800"/>
                  <a:gd name="T64" fmla="*/ 1328 w 1774"/>
                  <a:gd name="T65" fmla="*/ 416 h 1800"/>
                  <a:gd name="T66" fmla="*/ 1350 w 1774"/>
                  <a:gd name="T67" fmla="*/ 364 h 1800"/>
                  <a:gd name="T68" fmla="*/ 1340 w 1774"/>
                  <a:gd name="T69" fmla="*/ 321 h 1800"/>
                  <a:gd name="T70" fmla="*/ 1295 w 1774"/>
                  <a:gd name="T71" fmla="*/ 218 h 1800"/>
                  <a:gd name="T72" fmla="*/ 1264 w 1774"/>
                  <a:gd name="T73" fmla="*/ 154 h 1800"/>
                  <a:gd name="T74" fmla="*/ 1282 w 1774"/>
                  <a:gd name="T75" fmla="*/ 25 h 1800"/>
                  <a:gd name="T76" fmla="*/ 1347 w 1774"/>
                  <a:gd name="T77" fmla="*/ 27 h 1800"/>
                  <a:gd name="T78" fmla="*/ 1343 w 1774"/>
                  <a:gd name="T79" fmla="*/ 214 h 1800"/>
                  <a:gd name="T80" fmla="*/ 1415 w 1774"/>
                  <a:gd name="T81" fmla="*/ 175 h 1800"/>
                  <a:gd name="T82" fmla="*/ 1422 w 1774"/>
                  <a:gd name="T83" fmla="*/ 376 h 1800"/>
                  <a:gd name="T84" fmla="*/ 1459 w 1774"/>
                  <a:gd name="T85" fmla="*/ 277 h 1800"/>
                  <a:gd name="T86" fmla="*/ 1480 w 1774"/>
                  <a:gd name="T87" fmla="*/ 291 h 1800"/>
                  <a:gd name="T88" fmla="*/ 1530 w 1774"/>
                  <a:gd name="T89" fmla="*/ 290 h 1800"/>
                  <a:gd name="T90" fmla="*/ 1555 w 1774"/>
                  <a:gd name="T91" fmla="*/ 139 h 1800"/>
                  <a:gd name="T92" fmla="*/ 1625 w 1774"/>
                  <a:gd name="T93" fmla="*/ 77 h 1800"/>
                  <a:gd name="T94" fmla="*/ 1600 w 1774"/>
                  <a:gd name="T95" fmla="*/ 237 h 1800"/>
                  <a:gd name="T96" fmla="*/ 1608 w 1774"/>
                  <a:gd name="T97" fmla="*/ 267 h 1800"/>
                  <a:gd name="T98" fmla="*/ 1587 w 1774"/>
                  <a:gd name="T99" fmla="*/ 357 h 1800"/>
                  <a:gd name="T100" fmla="*/ 1553 w 1774"/>
                  <a:gd name="T101" fmla="*/ 411 h 1800"/>
                  <a:gd name="T102" fmla="*/ 1479 w 1774"/>
                  <a:gd name="T103" fmla="*/ 492 h 1800"/>
                  <a:gd name="T104" fmla="*/ 1601 w 1774"/>
                  <a:gd name="T105" fmla="*/ 567 h 1800"/>
                  <a:gd name="T106" fmla="*/ 1651 w 1774"/>
                  <a:gd name="T107" fmla="*/ 605 h 1800"/>
                  <a:gd name="T108" fmla="*/ 1605 w 1774"/>
                  <a:gd name="T109" fmla="*/ 620 h 1800"/>
                  <a:gd name="T110" fmla="*/ 1486 w 1774"/>
                  <a:gd name="T111" fmla="*/ 661 h 1800"/>
                  <a:gd name="T112" fmla="*/ 1403 w 1774"/>
                  <a:gd name="T113" fmla="*/ 992 h 1800"/>
                  <a:gd name="T114" fmla="*/ 1543 w 1774"/>
                  <a:gd name="T115" fmla="*/ 1034 h 1800"/>
                  <a:gd name="T116" fmla="*/ 1461 w 1774"/>
                  <a:gd name="T117" fmla="*/ 1120 h 1800"/>
                  <a:gd name="T118" fmla="*/ 1364 w 1774"/>
                  <a:gd name="T119" fmla="*/ 1169 h 18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74"/>
                  <a:gd name="T181" fmla="*/ 0 h 1800"/>
                  <a:gd name="T182" fmla="*/ 1774 w 1774"/>
                  <a:gd name="T183" fmla="*/ 1800 h 18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74" h="1800">
                    <a:moveTo>
                      <a:pt x="1443" y="1170"/>
                    </a:moveTo>
                    <a:lnTo>
                      <a:pt x="1447" y="1170"/>
                    </a:lnTo>
                    <a:lnTo>
                      <a:pt x="1460" y="1170"/>
                    </a:lnTo>
                    <a:lnTo>
                      <a:pt x="1478" y="1171"/>
                    </a:lnTo>
                    <a:lnTo>
                      <a:pt x="1499" y="1172"/>
                    </a:lnTo>
                    <a:lnTo>
                      <a:pt x="1522" y="1175"/>
                    </a:lnTo>
                    <a:lnTo>
                      <a:pt x="1543" y="1180"/>
                    </a:lnTo>
                    <a:lnTo>
                      <a:pt x="1560" y="1188"/>
                    </a:lnTo>
                    <a:lnTo>
                      <a:pt x="1572" y="1198"/>
                    </a:lnTo>
                    <a:lnTo>
                      <a:pt x="1587" y="1215"/>
                    </a:lnTo>
                    <a:lnTo>
                      <a:pt x="1601" y="1233"/>
                    </a:lnTo>
                    <a:lnTo>
                      <a:pt x="1616" y="1250"/>
                    </a:lnTo>
                    <a:lnTo>
                      <a:pt x="1629" y="1268"/>
                    </a:lnTo>
                    <a:lnTo>
                      <a:pt x="1642" y="1286"/>
                    </a:lnTo>
                    <a:lnTo>
                      <a:pt x="1654" y="1305"/>
                    </a:lnTo>
                    <a:lnTo>
                      <a:pt x="1665" y="1323"/>
                    </a:lnTo>
                    <a:lnTo>
                      <a:pt x="1677" y="1342"/>
                    </a:lnTo>
                    <a:lnTo>
                      <a:pt x="1689" y="1354"/>
                    </a:lnTo>
                    <a:lnTo>
                      <a:pt x="1701" y="1366"/>
                    </a:lnTo>
                    <a:lnTo>
                      <a:pt x="1714" y="1377"/>
                    </a:lnTo>
                    <a:lnTo>
                      <a:pt x="1727" y="1388"/>
                    </a:lnTo>
                    <a:lnTo>
                      <a:pt x="1740" y="1399"/>
                    </a:lnTo>
                    <a:lnTo>
                      <a:pt x="1752" y="1410"/>
                    </a:lnTo>
                    <a:lnTo>
                      <a:pt x="1763" y="1422"/>
                    </a:lnTo>
                    <a:lnTo>
                      <a:pt x="1774" y="1436"/>
                    </a:lnTo>
                    <a:lnTo>
                      <a:pt x="1754" y="1434"/>
                    </a:lnTo>
                    <a:lnTo>
                      <a:pt x="1735" y="1432"/>
                    </a:lnTo>
                    <a:lnTo>
                      <a:pt x="1715" y="1431"/>
                    </a:lnTo>
                    <a:lnTo>
                      <a:pt x="1696" y="1430"/>
                    </a:lnTo>
                    <a:lnTo>
                      <a:pt x="1676" y="1429"/>
                    </a:lnTo>
                    <a:lnTo>
                      <a:pt x="1657" y="1426"/>
                    </a:lnTo>
                    <a:lnTo>
                      <a:pt x="1638" y="1423"/>
                    </a:lnTo>
                    <a:lnTo>
                      <a:pt x="1621" y="1418"/>
                    </a:lnTo>
                    <a:lnTo>
                      <a:pt x="1614" y="1409"/>
                    </a:lnTo>
                    <a:lnTo>
                      <a:pt x="1614" y="1400"/>
                    </a:lnTo>
                    <a:lnTo>
                      <a:pt x="1616" y="1389"/>
                    </a:lnTo>
                    <a:lnTo>
                      <a:pt x="1617" y="1379"/>
                    </a:lnTo>
                    <a:lnTo>
                      <a:pt x="1605" y="1366"/>
                    </a:lnTo>
                    <a:lnTo>
                      <a:pt x="1596" y="1351"/>
                    </a:lnTo>
                    <a:lnTo>
                      <a:pt x="1588" y="1336"/>
                    </a:lnTo>
                    <a:lnTo>
                      <a:pt x="1581" y="1321"/>
                    </a:lnTo>
                    <a:lnTo>
                      <a:pt x="1572" y="1305"/>
                    </a:lnTo>
                    <a:lnTo>
                      <a:pt x="1563" y="1292"/>
                    </a:lnTo>
                    <a:lnTo>
                      <a:pt x="1551" y="1279"/>
                    </a:lnTo>
                    <a:lnTo>
                      <a:pt x="1536" y="1267"/>
                    </a:lnTo>
                    <a:lnTo>
                      <a:pt x="1530" y="1263"/>
                    </a:lnTo>
                    <a:lnTo>
                      <a:pt x="1522" y="1258"/>
                    </a:lnTo>
                    <a:lnTo>
                      <a:pt x="1516" y="1253"/>
                    </a:lnTo>
                    <a:lnTo>
                      <a:pt x="1508" y="1249"/>
                    </a:lnTo>
                    <a:lnTo>
                      <a:pt x="1500" y="1246"/>
                    </a:lnTo>
                    <a:lnTo>
                      <a:pt x="1493" y="1243"/>
                    </a:lnTo>
                    <a:lnTo>
                      <a:pt x="1485" y="1241"/>
                    </a:lnTo>
                    <a:lnTo>
                      <a:pt x="1478" y="1239"/>
                    </a:lnTo>
                    <a:lnTo>
                      <a:pt x="1468" y="1248"/>
                    </a:lnTo>
                    <a:lnTo>
                      <a:pt x="1460" y="1259"/>
                    </a:lnTo>
                    <a:lnTo>
                      <a:pt x="1453" y="1270"/>
                    </a:lnTo>
                    <a:lnTo>
                      <a:pt x="1446" y="1281"/>
                    </a:lnTo>
                    <a:lnTo>
                      <a:pt x="1439" y="1293"/>
                    </a:lnTo>
                    <a:lnTo>
                      <a:pt x="1431" y="1303"/>
                    </a:lnTo>
                    <a:lnTo>
                      <a:pt x="1421" y="1313"/>
                    </a:lnTo>
                    <a:lnTo>
                      <a:pt x="1409" y="1321"/>
                    </a:lnTo>
                    <a:lnTo>
                      <a:pt x="1393" y="1330"/>
                    </a:lnTo>
                    <a:lnTo>
                      <a:pt x="1378" y="1342"/>
                    </a:lnTo>
                    <a:lnTo>
                      <a:pt x="1363" y="1355"/>
                    </a:lnTo>
                    <a:lnTo>
                      <a:pt x="1349" y="1368"/>
                    </a:lnTo>
                    <a:lnTo>
                      <a:pt x="1332" y="1380"/>
                    </a:lnTo>
                    <a:lnTo>
                      <a:pt x="1316" y="1387"/>
                    </a:lnTo>
                    <a:lnTo>
                      <a:pt x="1298" y="1389"/>
                    </a:lnTo>
                    <a:lnTo>
                      <a:pt x="1277" y="1384"/>
                    </a:lnTo>
                    <a:lnTo>
                      <a:pt x="1277" y="1372"/>
                    </a:lnTo>
                    <a:lnTo>
                      <a:pt x="1276" y="1358"/>
                    </a:lnTo>
                    <a:lnTo>
                      <a:pt x="1274" y="1345"/>
                    </a:lnTo>
                    <a:lnTo>
                      <a:pt x="1271" y="1331"/>
                    </a:lnTo>
                    <a:lnTo>
                      <a:pt x="1273" y="1318"/>
                    </a:lnTo>
                    <a:lnTo>
                      <a:pt x="1275" y="1308"/>
                    </a:lnTo>
                    <a:lnTo>
                      <a:pt x="1282" y="1299"/>
                    </a:lnTo>
                    <a:lnTo>
                      <a:pt x="1295" y="1294"/>
                    </a:lnTo>
                    <a:lnTo>
                      <a:pt x="1304" y="1288"/>
                    </a:lnTo>
                    <a:lnTo>
                      <a:pt x="1315" y="1285"/>
                    </a:lnTo>
                    <a:lnTo>
                      <a:pt x="1326" y="1284"/>
                    </a:lnTo>
                    <a:lnTo>
                      <a:pt x="1337" y="1284"/>
                    </a:lnTo>
                    <a:lnTo>
                      <a:pt x="1347" y="1283"/>
                    </a:lnTo>
                    <a:lnTo>
                      <a:pt x="1358" y="1280"/>
                    </a:lnTo>
                    <a:lnTo>
                      <a:pt x="1368" y="1276"/>
                    </a:lnTo>
                    <a:lnTo>
                      <a:pt x="1376" y="1268"/>
                    </a:lnTo>
                    <a:lnTo>
                      <a:pt x="1409" y="1229"/>
                    </a:lnTo>
                    <a:lnTo>
                      <a:pt x="1392" y="1230"/>
                    </a:lnTo>
                    <a:lnTo>
                      <a:pt x="1375" y="1230"/>
                    </a:lnTo>
                    <a:lnTo>
                      <a:pt x="1357" y="1232"/>
                    </a:lnTo>
                    <a:lnTo>
                      <a:pt x="1340" y="1234"/>
                    </a:lnTo>
                    <a:lnTo>
                      <a:pt x="1324" y="1238"/>
                    </a:lnTo>
                    <a:lnTo>
                      <a:pt x="1307" y="1243"/>
                    </a:lnTo>
                    <a:lnTo>
                      <a:pt x="1292" y="1249"/>
                    </a:lnTo>
                    <a:lnTo>
                      <a:pt x="1277" y="1257"/>
                    </a:lnTo>
                    <a:lnTo>
                      <a:pt x="1262" y="1257"/>
                    </a:lnTo>
                    <a:lnTo>
                      <a:pt x="1249" y="1252"/>
                    </a:lnTo>
                    <a:lnTo>
                      <a:pt x="1238" y="1245"/>
                    </a:lnTo>
                    <a:lnTo>
                      <a:pt x="1227" y="1234"/>
                    </a:lnTo>
                    <a:lnTo>
                      <a:pt x="1217" y="1224"/>
                    </a:lnTo>
                    <a:lnTo>
                      <a:pt x="1208" y="1212"/>
                    </a:lnTo>
                    <a:lnTo>
                      <a:pt x="1199" y="1200"/>
                    </a:lnTo>
                    <a:lnTo>
                      <a:pt x="1188" y="1191"/>
                    </a:lnTo>
                    <a:lnTo>
                      <a:pt x="1169" y="1180"/>
                    </a:lnTo>
                    <a:lnTo>
                      <a:pt x="1150" y="1172"/>
                    </a:lnTo>
                    <a:lnTo>
                      <a:pt x="1130" y="1164"/>
                    </a:lnTo>
                    <a:lnTo>
                      <a:pt x="1110" y="1157"/>
                    </a:lnTo>
                    <a:lnTo>
                      <a:pt x="1090" y="1148"/>
                    </a:lnTo>
                    <a:lnTo>
                      <a:pt x="1072" y="1138"/>
                    </a:lnTo>
                    <a:lnTo>
                      <a:pt x="1054" y="1124"/>
                    </a:lnTo>
                    <a:lnTo>
                      <a:pt x="1039" y="1106"/>
                    </a:lnTo>
                    <a:lnTo>
                      <a:pt x="1041" y="1115"/>
                    </a:lnTo>
                    <a:lnTo>
                      <a:pt x="1045" y="1124"/>
                    </a:lnTo>
                    <a:lnTo>
                      <a:pt x="1048" y="1133"/>
                    </a:lnTo>
                    <a:lnTo>
                      <a:pt x="1052" y="1142"/>
                    </a:lnTo>
                    <a:lnTo>
                      <a:pt x="1058" y="1150"/>
                    </a:lnTo>
                    <a:lnTo>
                      <a:pt x="1064" y="1159"/>
                    </a:lnTo>
                    <a:lnTo>
                      <a:pt x="1073" y="1165"/>
                    </a:lnTo>
                    <a:lnTo>
                      <a:pt x="1082" y="1172"/>
                    </a:lnTo>
                    <a:lnTo>
                      <a:pt x="1093" y="1176"/>
                    </a:lnTo>
                    <a:lnTo>
                      <a:pt x="1105" y="1179"/>
                    </a:lnTo>
                    <a:lnTo>
                      <a:pt x="1118" y="1181"/>
                    </a:lnTo>
                    <a:lnTo>
                      <a:pt x="1131" y="1182"/>
                    </a:lnTo>
                    <a:lnTo>
                      <a:pt x="1144" y="1185"/>
                    </a:lnTo>
                    <a:lnTo>
                      <a:pt x="1155" y="1190"/>
                    </a:lnTo>
                    <a:lnTo>
                      <a:pt x="1166" y="1196"/>
                    </a:lnTo>
                    <a:lnTo>
                      <a:pt x="1175" y="1206"/>
                    </a:lnTo>
                    <a:lnTo>
                      <a:pt x="1152" y="1213"/>
                    </a:lnTo>
                    <a:lnTo>
                      <a:pt x="1129" y="1221"/>
                    </a:lnTo>
                    <a:lnTo>
                      <a:pt x="1105" y="1226"/>
                    </a:lnTo>
                    <a:lnTo>
                      <a:pt x="1080" y="1231"/>
                    </a:lnTo>
                    <a:lnTo>
                      <a:pt x="1055" y="1235"/>
                    </a:lnTo>
                    <a:lnTo>
                      <a:pt x="1030" y="1239"/>
                    </a:lnTo>
                    <a:lnTo>
                      <a:pt x="1004" y="1241"/>
                    </a:lnTo>
                    <a:lnTo>
                      <a:pt x="979" y="1242"/>
                    </a:lnTo>
                    <a:lnTo>
                      <a:pt x="953" y="1242"/>
                    </a:lnTo>
                    <a:lnTo>
                      <a:pt x="927" y="1241"/>
                    </a:lnTo>
                    <a:lnTo>
                      <a:pt x="902" y="1240"/>
                    </a:lnTo>
                    <a:lnTo>
                      <a:pt x="876" y="1236"/>
                    </a:lnTo>
                    <a:lnTo>
                      <a:pt x="851" y="1232"/>
                    </a:lnTo>
                    <a:lnTo>
                      <a:pt x="828" y="1228"/>
                    </a:lnTo>
                    <a:lnTo>
                      <a:pt x="804" y="1222"/>
                    </a:lnTo>
                    <a:lnTo>
                      <a:pt x="781" y="1214"/>
                    </a:lnTo>
                    <a:lnTo>
                      <a:pt x="768" y="1226"/>
                    </a:lnTo>
                    <a:lnTo>
                      <a:pt x="755" y="1238"/>
                    </a:lnTo>
                    <a:lnTo>
                      <a:pt x="741" y="1248"/>
                    </a:lnTo>
                    <a:lnTo>
                      <a:pt x="727" y="1257"/>
                    </a:lnTo>
                    <a:lnTo>
                      <a:pt x="712" y="1265"/>
                    </a:lnTo>
                    <a:lnTo>
                      <a:pt x="697" y="1274"/>
                    </a:lnTo>
                    <a:lnTo>
                      <a:pt x="682" y="1280"/>
                    </a:lnTo>
                    <a:lnTo>
                      <a:pt x="666" y="1286"/>
                    </a:lnTo>
                    <a:lnTo>
                      <a:pt x="650" y="1292"/>
                    </a:lnTo>
                    <a:lnTo>
                      <a:pt x="633" y="1297"/>
                    </a:lnTo>
                    <a:lnTo>
                      <a:pt x="617" y="1301"/>
                    </a:lnTo>
                    <a:lnTo>
                      <a:pt x="601" y="1304"/>
                    </a:lnTo>
                    <a:lnTo>
                      <a:pt x="583" y="1308"/>
                    </a:lnTo>
                    <a:lnTo>
                      <a:pt x="566" y="1310"/>
                    </a:lnTo>
                    <a:lnTo>
                      <a:pt x="547" y="1312"/>
                    </a:lnTo>
                    <a:lnTo>
                      <a:pt x="530" y="1313"/>
                    </a:lnTo>
                    <a:lnTo>
                      <a:pt x="524" y="1320"/>
                    </a:lnTo>
                    <a:lnTo>
                      <a:pt x="507" y="1360"/>
                    </a:lnTo>
                    <a:lnTo>
                      <a:pt x="493" y="1399"/>
                    </a:lnTo>
                    <a:lnTo>
                      <a:pt x="479" y="1438"/>
                    </a:lnTo>
                    <a:lnTo>
                      <a:pt x="466" y="1478"/>
                    </a:lnTo>
                    <a:lnTo>
                      <a:pt x="454" y="1519"/>
                    </a:lnTo>
                    <a:lnTo>
                      <a:pt x="441" y="1559"/>
                    </a:lnTo>
                    <a:lnTo>
                      <a:pt x="428" y="1599"/>
                    </a:lnTo>
                    <a:lnTo>
                      <a:pt x="414" y="1640"/>
                    </a:lnTo>
                    <a:lnTo>
                      <a:pt x="409" y="1646"/>
                    </a:lnTo>
                    <a:lnTo>
                      <a:pt x="403" y="1651"/>
                    </a:lnTo>
                    <a:lnTo>
                      <a:pt x="397" y="1656"/>
                    </a:lnTo>
                    <a:lnTo>
                      <a:pt x="389" y="1659"/>
                    </a:lnTo>
                    <a:lnTo>
                      <a:pt x="381" y="1662"/>
                    </a:lnTo>
                    <a:lnTo>
                      <a:pt x="374" y="1665"/>
                    </a:lnTo>
                    <a:lnTo>
                      <a:pt x="367" y="1668"/>
                    </a:lnTo>
                    <a:lnTo>
                      <a:pt x="361" y="1673"/>
                    </a:lnTo>
                    <a:lnTo>
                      <a:pt x="351" y="1680"/>
                    </a:lnTo>
                    <a:lnTo>
                      <a:pt x="341" y="1689"/>
                    </a:lnTo>
                    <a:lnTo>
                      <a:pt x="331" y="1696"/>
                    </a:lnTo>
                    <a:lnTo>
                      <a:pt x="322" y="1703"/>
                    </a:lnTo>
                    <a:lnTo>
                      <a:pt x="312" y="1711"/>
                    </a:lnTo>
                    <a:lnTo>
                      <a:pt x="302" y="1717"/>
                    </a:lnTo>
                    <a:lnTo>
                      <a:pt x="291" y="1723"/>
                    </a:lnTo>
                    <a:lnTo>
                      <a:pt x="280" y="1728"/>
                    </a:lnTo>
                    <a:lnTo>
                      <a:pt x="275" y="1740"/>
                    </a:lnTo>
                    <a:lnTo>
                      <a:pt x="267" y="1750"/>
                    </a:lnTo>
                    <a:lnTo>
                      <a:pt x="258" y="1760"/>
                    </a:lnTo>
                    <a:lnTo>
                      <a:pt x="248" y="1769"/>
                    </a:lnTo>
                    <a:lnTo>
                      <a:pt x="237" y="1778"/>
                    </a:lnTo>
                    <a:lnTo>
                      <a:pt x="226" y="1785"/>
                    </a:lnTo>
                    <a:lnTo>
                      <a:pt x="215" y="1793"/>
                    </a:lnTo>
                    <a:lnTo>
                      <a:pt x="204" y="1800"/>
                    </a:lnTo>
                    <a:lnTo>
                      <a:pt x="198" y="1786"/>
                    </a:lnTo>
                    <a:lnTo>
                      <a:pt x="194" y="1771"/>
                    </a:lnTo>
                    <a:lnTo>
                      <a:pt x="193" y="1756"/>
                    </a:lnTo>
                    <a:lnTo>
                      <a:pt x="194" y="1741"/>
                    </a:lnTo>
                    <a:lnTo>
                      <a:pt x="197" y="1725"/>
                    </a:lnTo>
                    <a:lnTo>
                      <a:pt x="201" y="1710"/>
                    </a:lnTo>
                    <a:lnTo>
                      <a:pt x="208" y="1695"/>
                    </a:lnTo>
                    <a:lnTo>
                      <a:pt x="214" y="1682"/>
                    </a:lnTo>
                    <a:lnTo>
                      <a:pt x="220" y="1678"/>
                    </a:lnTo>
                    <a:lnTo>
                      <a:pt x="226" y="1676"/>
                    </a:lnTo>
                    <a:lnTo>
                      <a:pt x="233" y="1674"/>
                    </a:lnTo>
                    <a:lnTo>
                      <a:pt x="240" y="1673"/>
                    </a:lnTo>
                    <a:lnTo>
                      <a:pt x="247" y="1672"/>
                    </a:lnTo>
                    <a:lnTo>
                      <a:pt x="254" y="1671"/>
                    </a:lnTo>
                    <a:lnTo>
                      <a:pt x="261" y="1667"/>
                    </a:lnTo>
                    <a:lnTo>
                      <a:pt x="267" y="1664"/>
                    </a:lnTo>
                    <a:lnTo>
                      <a:pt x="272" y="1652"/>
                    </a:lnTo>
                    <a:lnTo>
                      <a:pt x="279" y="1642"/>
                    </a:lnTo>
                    <a:lnTo>
                      <a:pt x="288" y="1632"/>
                    </a:lnTo>
                    <a:lnTo>
                      <a:pt x="298" y="1624"/>
                    </a:lnTo>
                    <a:lnTo>
                      <a:pt x="308" y="1615"/>
                    </a:lnTo>
                    <a:lnTo>
                      <a:pt x="317" y="1607"/>
                    </a:lnTo>
                    <a:lnTo>
                      <a:pt x="327" y="1597"/>
                    </a:lnTo>
                    <a:lnTo>
                      <a:pt x="335" y="1587"/>
                    </a:lnTo>
                    <a:lnTo>
                      <a:pt x="352" y="1562"/>
                    </a:lnTo>
                    <a:lnTo>
                      <a:pt x="367" y="1538"/>
                    </a:lnTo>
                    <a:lnTo>
                      <a:pt x="380" y="1511"/>
                    </a:lnTo>
                    <a:lnTo>
                      <a:pt x="391" y="1485"/>
                    </a:lnTo>
                    <a:lnTo>
                      <a:pt x="399" y="1457"/>
                    </a:lnTo>
                    <a:lnTo>
                      <a:pt x="404" y="1427"/>
                    </a:lnTo>
                    <a:lnTo>
                      <a:pt x="404" y="1398"/>
                    </a:lnTo>
                    <a:lnTo>
                      <a:pt x="401" y="1366"/>
                    </a:lnTo>
                    <a:lnTo>
                      <a:pt x="400" y="1364"/>
                    </a:lnTo>
                    <a:lnTo>
                      <a:pt x="399" y="1361"/>
                    </a:lnTo>
                    <a:lnTo>
                      <a:pt x="397" y="1358"/>
                    </a:lnTo>
                    <a:lnTo>
                      <a:pt x="394" y="1356"/>
                    </a:lnTo>
                    <a:lnTo>
                      <a:pt x="382" y="1361"/>
                    </a:lnTo>
                    <a:lnTo>
                      <a:pt x="372" y="1367"/>
                    </a:lnTo>
                    <a:lnTo>
                      <a:pt x="361" y="1373"/>
                    </a:lnTo>
                    <a:lnTo>
                      <a:pt x="350" y="1382"/>
                    </a:lnTo>
                    <a:lnTo>
                      <a:pt x="340" y="1390"/>
                    </a:lnTo>
                    <a:lnTo>
                      <a:pt x="330" y="1400"/>
                    </a:lnTo>
                    <a:lnTo>
                      <a:pt x="320" y="1408"/>
                    </a:lnTo>
                    <a:lnTo>
                      <a:pt x="309" y="1416"/>
                    </a:lnTo>
                    <a:lnTo>
                      <a:pt x="299" y="1423"/>
                    </a:lnTo>
                    <a:lnTo>
                      <a:pt x="290" y="1432"/>
                    </a:lnTo>
                    <a:lnTo>
                      <a:pt x="282" y="1440"/>
                    </a:lnTo>
                    <a:lnTo>
                      <a:pt x="274" y="1450"/>
                    </a:lnTo>
                    <a:lnTo>
                      <a:pt x="266" y="1458"/>
                    </a:lnTo>
                    <a:lnTo>
                      <a:pt x="260" y="1468"/>
                    </a:lnTo>
                    <a:lnTo>
                      <a:pt x="253" y="1477"/>
                    </a:lnTo>
                    <a:lnTo>
                      <a:pt x="247" y="1487"/>
                    </a:lnTo>
                    <a:lnTo>
                      <a:pt x="228" y="1496"/>
                    </a:lnTo>
                    <a:lnTo>
                      <a:pt x="209" y="1504"/>
                    </a:lnTo>
                    <a:lnTo>
                      <a:pt x="190" y="1511"/>
                    </a:lnTo>
                    <a:lnTo>
                      <a:pt x="171" y="1518"/>
                    </a:lnTo>
                    <a:lnTo>
                      <a:pt x="151" y="1524"/>
                    </a:lnTo>
                    <a:lnTo>
                      <a:pt x="132" y="1530"/>
                    </a:lnTo>
                    <a:lnTo>
                      <a:pt x="112" y="1537"/>
                    </a:lnTo>
                    <a:lnTo>
                      <a:pt x="94" y="1544"/>
                    </a:lnTo>
                    <a:lnTo>
                      <a:pt x="84" y="1555"/>
                    </a:lnTo>
                    <a:lnTo>
                      <a:pt x="73" y="1563"/>
                    </a:lnTo>
                    <a:lnTo>
                      <a:pt x="62" y="1572"/>
                    </a:lnTo>
                    <a:lnTo>
                      <a:pt x="51" y="1578"/>
                    </a:lnTo>
                    <a:lnTo>
                      <a:pt x="40" y="1586"/>
                    </a:lnTo>
                    <a:lnTo>
                      <a:pt x="28" y="1591"/>
                    </a:lnTo>
                    <a:lnTo>
                      <a:pt x="16" y="1597"/>
                    </a:lnTo>
                    <a:lnTo>
                      <a:pt x="4" y="1603"/>
                    </a:lnTo>
                    <a:lnTo>
                      <a:pt x="0" y="1578"/>
                    </a:lnTo>
                    <a:lnTo>
                      <a:pt x="2" y="1554"/>
                    </a:lnTo>
                    <a:lnTo>
                      <a:pt x="10" y="1531"/>
                    </a:lnTo>
                    <a:lnTo>
                      <a:pt x="25" y="1512"/>
                    </a:lnTo>
                    <a:lnTo>
                      <a:pt x="34" y="1504"/>
                    </a:lnTo>
                    <a:lnTo>
                      <a:pt x="46" y="1498"/>
                    </a:lnTo>
                    <a:lnTo>
                      <a:pt x="58" y="1493"/>
                    </a:lnTo>
                    <a:lnTo>
                      <a:pt x="71" y="1490"/>
                    </a:lnTo>
                    <a:lnTo>
                      <a:pt x="83" y="1486"/>
                    </a:lnTo>
                    <a:lnTo>
                      <a:pt x="94" y="1481"/>
                    </a:lnTo>
                    <a:lnTo>
                      <a:pt x="100" y="1472"/>
                    </a:lnTo>
                    <a:lnTo>
                      <a:pt x="105" y="1459"/>
                    </a:lnTo>
                    <a:lnTo>
                      <a:pt x="120" y="1456"/>
                    </a:lnTo>
                    <a:lnTo>
                      <a:pt x="135" y="1453"/>
                    </a:lnTo>
                    <a:lnTo>
                      <a:pt x="150" y="1448"/>
                    </a:lnTo>
                    <a:lnTo>
                      <a:pt x="165" y="1442"/>
                    </a:lnTo>
                    <a:lnTo>
                      <a:pt x="180" y="1436"/>
                    </a:lnTo>
                    <a:lnTo>
                      <a:pt x="194" y="1430"/>
                    </a:lnTo>
                    <a:lnTo>
                      <a:pt x="208" y="1422"/>
                    </a:lnTo>
                    <a:lnTo>
                      <a:pt x="222" y="1416"/>
                    </a:lnTo>
                    <a:lnTo>
                      <a:pt x="241" y="1389"/>
                    </a:lnTo>
                    <a:lnTo>
                      <a:pt x="261" y="1363"/>
                    </a:lnTo>
                    <a:lnTo>
                      <a:pt x="278" y="1335"/>
                    </a:lnTo>
                    <a:lnTo>
                      <a:pt x="296" y="1308"/>
                    </a:lnTo>
                    <a:lnTo>
                      <a:pt x="311" y="1280"/>
                    </a:lnTo>
                    <a:lnTo>
                      <a:pt x="326" y="1251"/>
                    </a:lnTo>
                    <a:lnTo>
                      <a:pt x="340" y="1223"/>
                    </a:lnTo>
                    <a:lnTo>
                      <a:pt x="353" y="1193"/>
                    </a:lnTo>
                    <a:lnTo>
                      <a:pt x="360" y="1187"/>
                    </a:lnTo>
                    <a:lnTo>
                      <a:pt x="384" y="1188"/>
                    </a:lnTo>
                    <a:lnTo>
                      <a:pt x="407" y="1188"/>
                    </a:lnTo>
                    <a:lnTo>
                      <a:pt x="429" y="1184"/>
                    </a:lnTo>
                    <a:lnTo>
                      <a:pt x="451" y="1179"/>
                    </a:lnTo>
                    <a:lnTo>
                      <a:pt x="471" y="1173"/>
                    </a:lnTo>
                    <a:lnTo>
                      <a:pt x="491" y="1164"/>
                    </a:lnTo>
                    <a:lnTo>
                      <a:pt x="511" y="1156"/>
                    </a:lnTo>
                    <a:lnTo>
                      <a:pt x="530" y="1146"/>
                    </a:lnTo>
                    <a:lnTo>
                      <a:pt x="531" y="1123"/>
                    </a:lnTo>
                    <a:lnTo>
                      <a:pt x="534" y="1100"/>
                    </a:lnTo>
                    <a:lnTo>
                      <a:pt x="538" y="1077"/>
                    </a:lnTo>
                    <a:lnTo>
                      <a:pt x="542" y="1056"/>
                    </a:lnTo>
                    <a:lnTo>
                      <a:pt x="549" y="1035"/>
                    </a:lnTo>
                    <a:lnTo>
                      <a:pt x="556" y="1015"/>
                    </a:lnTo>
                    <a:lnTo>
                      <a:pt x="566" y="994"/>
                    </a:lnTo>
                    <a:lnTo>
                      <a:pt x="577" y="976"/>
                    </a:lnTo>
                    <a:lnTo>
                      <a:pt x="563" y="972"/>
                    </a:lnTo>
                    <a:lnTo>
                      <a:pt x="549" y="967"/>
                    </a:lnTo>
                    <a:lnTo>
                      <a:pt x="534" y="960"/>
                    </a:lnTo>
                    <a:lnTo>
                      <a:pt x="520" y="952"/>
                    </a:lnTo>
                    <a:lnTo>
                      <a:pt x="508" y="942"/>
                    </a:lnTo>
                    <a:lnTo>
                      <a:pt x="499" y="932"/>
                    </a:lnTo>
                    <a:lnTo>
                      <a:pt x="492" y="918"/>
                    </a:lnTo>
                    <a:lnTo>
                      <a:pt x="490" y="902"/>
                    </a:lnTo>
                    <a:lnTo>
                      <a:pt x="493" y="886"/>
                    </a:lnTo>
                    <a:lnTo>
                      <a:pt x="498" y="871"/>
                    </a:lnTo>
                    <a:lnTo>
                      <a:pt x="503" y="858"/>
                    </a:lnTo>
                    <a:lnTo>
                      <a:pt x="511" y="844"/>
                    </a:lnTo>
                    <a:lnTo>
                      <a:pt x="518" y="830"/>
                    </a:lnTo>
                    <a:lnTo>
                      <a:pt x="527" y="816"/>
                    </a:lnTo>
                    <a:lnTo>
                      <a:pt x="534" y="803"/>
                    </a:lnTo>
                    <a:lnTo>
                      <a:pt x="543" y="790"/>
                    </a:lnTo>
                    <a:lnTo>
                      <a:pt x="546" y="801"/>
                    </a:lnTo>
                    <a:lnTo>
                      <a:pt x="549" y="814"/>
                    </a:lnTo>
                    <a:lnTo>
                      <a:pt x="551" y="829"/>
                    </a:lnTo>
                    <a:lnTo>
                      <a:pt x="553" y="843"/>
                    </a:lnTo>
                    <a:lnTo>
                      <a:pt x="556" y="855"/>
                    </a:lnTo>
                    <a:lnTo>
                      <a:pt x="562" y="868"/>
                    </a:lnTo>
                    <a:lnTo>
                      <a:pt x="571" y="878"/>
                    </a:lnTo>
                    <a:lnTo>
                      <a:pt x="585" y="885"/>
                    </a:lnTo>
                    <a:lnTo>
                      <a:pt x="591" y="888"/>
                    </a:lnTo>
                    <a:lnTo>
                      <a:pt x="597" y="890"/>
                    </a:lnTo>
                    <a:lnTo>
                      <a:pt x="603" y="894"/>
                    </a:lnTo>
                    <a:lnTo>
                      <a:pt x="609" y="897"/>
                    </a:lnTo>
                    <a:lnTo>
                      <a:pt x="615" y="900"/>
                    </a:lnTo>
                    <a:lnTo>
                      <a:pt x="620" y="904"/>
                    </a:lnTo>
                    <a:lnTo>
                      <a:pt x="625" y="908"/>
                    </a:lnTo>
                    <a:lnTo>
                      <a:pt x="629" y="914"/>
                    </a:lnTo>
                    <a:lnTo>
                      <a:pt x="644" y="906"/>
                    </a:lnTo>
                    <a:lnTo>
                      <a:pt x="659" y="899"/>
                    </a:lnTo>
                    <a:lnTo>
                      <a:pt x="674" y="892"/>
                    </a:lnTo>
                    <a:lnTo>
                      <a:pt x="691" y="885"/>
                    </a:lnTo>
                    <a:lnTo>
                      <a:pt x="707" y="880"/>
                    </a:lnTo>
                    <a:lnTo>
                      <a:pt x="723" y="876"/>
                    </a:lnTo>
                    <a:lnTo>
                      <a:pt x="741" y="871"/>
                    </a:lnTo>
                    <a:lnTo>
                      <a:pt x="758" y="868"/>
                    </a:lnTo>
                    <a:lnTo>
                      <a:pt x="775" y="865"/>
                    </a:lnTo>
                    <a:lnTo>
                      <a:pt x="793" y="864"/>
                    </a:lnTo>
                    <a:lnTo>
                      <a:pt x="810" y="863"/>
                    </a:lnTo>
                    <a:lnTo>
                      <a:pt x="828" y="863"/>
                    </a:lnTo>
                    <a:lnTo>
                      <a:pt x="846" y="865"/>
                    </a:lnTo>
                    <a:lnTo>
                      <a:pt x="863" y="867"/>
                    </a:lnTo>
                    <a:lnTo>
                      <a:pt x="881" y="870"/>
                    </a:lnTo>
                    <a:lnTo>
                      <a:pt x="898" y="875"/>
                    </a:lnTo>
                    <a:lnTo>
                      <a:pt x="921" y="880"/>
                    </a:lnTo>
                    <a:lnTo>
                      <a:pt x="944" y="883"/>
                    </a:lnTo>
                    <a:lnTo>
                      <a:pt x="965" y="885"/>
                    </a:lnTo>
                    <a:lnTo>
                      <a:pt x="988" y="886"/>
                    </a:lnTo>
                    <a:lnTo>
                      <a:pt x="1011" y="885"/>
                    </a:lnTo>
                    <a:lnTo>
                      <a:pt x="1033" y="884"/>
                    </a:lnTo>
                    <a:lnTo>
                      <a:pt x="1055" y="881"/>
                    </a:lnTo>
                    <a:lnTo>
                      <a:pt x="1077" y="877"/>
                    </a:lnTo>
                    <a:lnTo>
                      <a:pt x="1099" y="872"/>
                    </a:lnTo>
                    <a:lnTo>
                      <a:pt x="1119" y="866"/>
                    </a:lnTo>
                    <a:lnTo>
                      <a:pt x="1141" y="860"/>
                    </a:lnTo>
                    <a:lnTo>
                      <a:pt x="1162" y="852"/>
                    </a:lnTo>
                    <a:lnTo>
                      <a:pt x="1182" y="845"/>
                    </a:lnTo>
                    <a:lnTo>
                      <a:pt x="1202" y="836"/>
                    </a:lnTo>
                    <a:lnTo>
                      <a:pt x="1222" y="827"/>
                    </a:lnTo>
                    <a:lnTo>
                      <a:pt x="1241" y="817"/>
                    </a:lnTo>
                    <a:lnTo>
                      <a:pt x="1252" y="808"/>
                    </a:lnTo>
                    <a:lnTo>
                      <a:pt x="1261" y="796"/>
                    </a:lnTo>
                    <a:lnTo>
                      <a:pt x="1267" y="784"/>
                    </a:lnTo>
                    <a:lnTo>
                      <a:pt x="1274" y="772"/>
                    </a:lnTo>
                    <a:lnTo>
                      <a:pt x="1279" y="759"/>
                    </a:lnTo>
                    <a:lnTo>
                      <a:pt x="1284" y="746"/>
                    </a:lnTo>
                    <a:lnTo>
                      <a:pt x="1289" y="733"/>
                    </a:lnTo>
                    <a:lnTo>
                      <a:pt x="1295" y="721"/>
                    </a:lnTo>
                    <a:lnTo>
                      <a:pt x="1300" y="694"/>
                    </a:lnTo>
                    <a:lnTo>
                      <a:pt x="1301" y="668"/>
                    </a:lnTo>
                    <a:lnTo>
                      <a:pt x="1300" y="639"/>
                    </a:lnTo>
                    <a:lnTo>
                      <a:pt x="1299" y="611"/>
                    </a:lnTo>
                    <a:lnTo>
                      <a:pt x="1299" y="584"/>
                    </a:lnTo>
                    <a:lnTo>
                      <a:pt x="1301" y="557"/>
                    </a:lnTo>
                    <a:lnTo>
                      <a:pt x="1308" y="533"/>
                    </a:lnTo>
                    <a:lnTo>
                      <a:pt x="1322" y="510"/>
                    </a:lnTo>
                    <a:lnTo>
                      <a:pt x="1306" y="501"/>
                    </a:lnTo>
                    <a:lnTo>
                      <a:pt x="1294" y="489"/>
                    </a:lnTo>
                    <a:lnTo>
                      <a:pt x="1287" y="474"/>
                    </a:lnTo>
                    <a:lnTo>
                      <a:pt x="1282" y="460"/>
                    </a:lnTo>
                    <a:lnTo>
                      <a:pt x="1278" y="444"/>
                    </a:lnTo>
                    <a:lnTo>
                      <a:pt x="1273" y="428"/>
                    </a:lnTo>
                    <a:lnTo>
                      <a:pt x="1265" y="414"/>
                    </a:lnTo>
                    <a:lnTo>
                      <a:pt x="1254" y="402"/>
                    </a:lnTo>
                    <a:lnTo>
                      <a:pt x="1274" y="401"/>
                    </a:lnTo>
                    <a:lnTo>
                      <a:pt x="1292" y="403"/>
                    </a:lnTo>
                    <a:lnTo>
                      <a:pt x="1311" y="409"/>
                    </a:lnTo>
                    <a:lnTo>
                      <a:pt x="1328" y="416"/>
                    </a:lnTo>
                    <a:lnTo>
                      <a:pt x="1344" y="426"/>
                    </a:lnTo>
                    <a:lnTo>
                      <a:pt x="1358" y="437"/>
                    </a:lnTo>
                    <a:lnTo>
                      <a:pt x="1371" y="452"/>
                    </a:lnTo>
                    <a:lnTo>
                      <a:pt x="1381" y="468"/>
                    </a:lnTo>
                    <a:lnTo>
                      <a:pt x="1387" y="454"/>
                    </a:lnTo>
                    <a:lnTo>
                      <a:pt x="1388" y="437"/>
                    </a:lnTo>
                    <a:lnTo>
                      <a:pt x="1385" y="420"/>
                    </a:lnTo>
                    <a:lnTo>
                      <a:pt x="1384" y="403"/>
                    </a:lnTo>
                    <a:lnTo>
                      <a:pt x="1379" y="392"/>
                    </a:lnTo>
                    <a:lnTo>
                      <a:pt x="1370" y="381"/>
                    </a:lnTo>
                    <a:lnTo>
                      <a:pt x="1360" y="371"/>
                    </a:lnTo>
                    <a:lnTo>
                      <a:pt x="1350" y="364"/>
                    </a:lnTo>
                    <a:lnTo>
                      <a:pt x="1339" y="356"/>
                    </a:lnTo>
                    <a:lnTo>
                      <a:pt x="1327" y="348"/>
                    </a:lnTo>
                    <a:lnTo>
                      <a:pt x="1316" y="340"/>
                    </a:lnTo>
                    <a:lnTo>
                      <a:pt x="1305" y="331"/>
                    </a:lnTo>
                    <a:lnTo>
                      <a:pt x="1270" y="282"/>
                    </a:lnTo>
                    <a:lnTo>
                      <a:pt x="1280" y="289"/>
                    </a:lnTo>
                    <a:lnTo>
                      <a:pt x="1290" y="295"/>
                    </a:lnTo>
                    <a:lnTo>
                      <a:pt x="1300" y="300"/>
                    </a:lnTo>
                    <a:lnTo>
                      <a:pt x="1309" y="306"/>
                    </a:lnTo>
                    <a:lnTo>
                      <a:pt x="1319" y="311"/>
                    </a:lnTo>
                    <a:lnTo>
                      <a:pt x="1330" y="315"/>
                    </a:lnTo>
                    <a:lnTo>
                      <a:pt x="1340" y="321"/>
                    </a:lnTo>
                    <a:lnTo>
                      <a:pt x="1351" y="325"/>
                    </a:lnTo>
                    <a:lnTo>
                      <a:pt x="1347" y="314"/>
                    </a:lnTo>
                    <a:lnTo>
                      <a:pt x="1343" y="304"/>
                    </a:lnTo>
                    <a:lnTo>
                      <a:pt x="1338" y="293"/>
                    </a:lnTo>
                    <a:lnTo>
                      <a:pt x="1332" y="282"/>
                    </a:lnTo>
                    <a:lnTo>
                      <a:pt x="1325" y="273"/>
                    </a:lnTo>
                    <a:lnTo>
                      <a:pt x="1317" y="263"/>
                    </a:lnTo>
                    <a:lnTo>
                      <a:pt x="1311" y="254"/>
                    </a:lnTo>
                    <a:lnTo>
                      <a:pt x="1303" y="244"/>
                    </a:lnTo>
                    <a:lnTo>
                      <a:pt x="1300" y="236"/>
                    </a:lnTo>
                    <a:lnTo>
                      <a:pt x="1298" y="226"/>
                    </a:lnTo>
                    <a:lnTo>
                      <a:pt x="1295" y="218"/>
                    </a:lnTo>
                    <a:lnTo>
                      <a:pt x="1293" y="208"/>
                    </a:lnTo>
                    <a:lnTo>
                      <a:pt x="1290" y="200"/>
                    </a:lnTo>
                    <a:lnTo>
                      <a:pt x="1284" y="192"/>
                    </a:lnTo>
                    <a:lnTo>
                      <a:pt x="1277" y="187"/>
                    </a:lnTo>
                    <a:lnTo>
                      <a:pt x="1267" y="183"/>
                    </a:lnTo>
                    <a:lnTo>
                      <a:pt x="1200" y="154"/>
                    </a:lnTo>
                    <a:lnTo>
                      <a:pt x="1211" y="153"/>
                    </a:lnTo>
                    <a:lnTo>
                      <a:pt x="1222" y="153"/>
                    </a:lnTo>
                    <a:lnTo>
                      <a:pt x="1232" y="153"/>
                    </a:lnTo>
                    <a:lnTo>
                      <a:pt x="1242" y="153"/>
                    </a:lnTo>
                    <a:lnTo>
                      <a:pt x="1253" y="154"/>
                    </a:lnTo>
                    <a:lnTo>
                      <a:pt x="1264" y="154"/>
                    </a:lnTo>
                    <a:lnTo>
                      <a:pt x="1275" y="155"/>
                    </a:lnTo>
                    <a:lnTo>
                      <a:pt x="1284" y="156"/>
                    </a:lnTo>
                    <a:lnTo>
                      <a:pt x="1283" y="141"/>
                    </a:lnTo>
                    <a:lnTo>
                      <a:pt x="1279" y="125"/>
                    </a:lnTo>
                    <a:lnTo>
                      <a:pt x="1276" y="110"/>
                    </a:lnTo>
                    <a:lnTo>
                      <a:pt x="1273" y="96"/>
                    </a:lnTo>
                    <a:lnTo>
                      <a:pt x="1274" y="72"/>
                    </a:lnTo>
                    <a:lnTo>
                      <a:pt x="1275" y="49"/>
                    </a:lnTo>
                    <a:lnTo>
                      <a:pt x="1275" y="24"/>
                    </a:lnTo>
                    <a:lnTo>
                      <a:pt x="1271" y="2"/>
                    </a:lnTo>
                    <a:lnTo>
                      <a:pt x="1278" y="13"/>
                    </a:lnTo>
                    <a:lnTo>
                      <a:pt x="1282" y="25"/>
                    </a:lnTo>
                    <a:lnTo>
                      <a:pt x="1286" y="37"/>
                    </a:lnTo>
                    <a:lnTo>
                      <a:pt x="1289" y="50"/>
                    </a:lnTo>
                    <a:lnTo>
                      <a:pt x="1292" y="62"/>
                    </a:lnTo>
                    <a:lnTo>
                      <a:pt x="1296" y="74"/>
                    </a:lnTo>
                    <a:lnTo>
                      <a:pt x="1301" y="86"/>
                    </a:lnTo>
                    <a:lnTo>
                      <a:pt x="1306" y="98"/>
                    </a:lnTo>
                    <a:lnTo>
                      <a:pt x="1315" y="87"/>
                    </a:lnTo>
                    <a:lnTo>
                      <a:pt x="1322" y="75"/>
                    </a:lnTo>
                    <a:lnTo>
                      <a:pt x="1329" y="64"/>
                    </a:lnTo>
                    <a:lnTo>
                      <a:pt x="1335" y="52"/>
                    </a:lnTo>
                    <a:lnTo>
                      <a:pt x="1342" y="39"/>
                    </a:lnTo>
                    <a:lnTo>
                      <a:pt x="1347" y="27"/>
                    </a:lnTo>
                    <a:lnTo>
                      <a:pt x="1352" y="14"/>
                    </a:lnTo>
                    <a:lnTo>
                      <a:pt x="1355" y="0"/>
                    </a:lnTo>
                    <a:lnTo>
                      <a:pt x="1357" y="23"/>
                    </a:lnTo>
                    <a:lnTo>
                      <a:pt x="1355" y="47"/>
                    </a:lnTo>
                    <a:lnTo>
                      <a:pt x="1351" y="69"/>
                    </a:lnTo>
                    <a:lnTo>
                      <a:pt x="1345" y="90"/>
                    </a:lnTo>
                    <a:lnTo>
                      <a:pt x="1340" y="113"/>
                    </a:lnTo>
                    <a:lnTo>
                      <a:pt x="1335" y="135"/>
                    </a:lnTo>
                    <a:lnTo>
                      <a:pt x="1334" y="158"/>
                    </a:lnTo>
                    <a:lnTo>
                      <a:pt x="1338" y="181"/>
                    </a:lnTo>
                    <a:lnTo>
                      <a:pt x="1341" y="197"/>
                    </a:lnTo>
                    <a:lnTo>
                      <a:pt x="1343" y="214"/>
                    </a:lnTo>
                    <a:lnTo>
                      <a:pt x="1345" y="230"/>
                    </a:lnTo>
                    <a:lnTo>
                      <a:pt x="1352" y="244"/>
                    </a:lnTo>
                    <a:lnTo>
                      <a:pt x="1360" y="231"/>
                    </a:lnTo>
                    <a:lnTo>
                      <a:pt x="1369" y="220"/>
                    </a:lnTo>
                    <a:lnTo>
                      <a:pt x="1379" y="208"/>
                    </a:lnTo>
                    <a:lnTo>
                      <a:pt x="1388" y="195"/>
                    </a:lnTo>
                    <a:lnTo>
                      <a:pt x="1397" y="183"/>
                    </a:lnTo>
                    <a:lnTo>
                      <a:pt x="1406" y="170"/>
                    </a:lnTo>
                    <a:lnTo>
                      <a:pt x="1414" y="157"/>
                    </a:lnTo>
                    <a:lnTo>
                      <a:pt x="1420" y="143"/>
                    </a:lnTo>
                    <a:lnTo>
                      <a:pt x="1420" y="155"/>
                    </a:lnTo>
                    <a:lnTo>
                      <a:pt x="1415" y="175"/>
                    </a:lnTo>
                    <a:lnTo>
                      <a:pt x="1409" y="196"/>
                    </a:lnTo>
                    <a:lnTo>
                      <a:pt x="1403" y="217"/>
                    </a:lnTo>
                    <a:lnTo>
                      <a:pt x="1397" y="237"/>
                    </a:lnTo>
                    <a:lnTo>
                      <a:pt x="1392" y="257"/>
                    </a:lnTo>
                    <a:lnTo>
                      <a:pt x="1390" y="278"/>
                    </a:lnTo>
                    <a:lnTo>
                      <a:pt x="1390" y="299"/>
                    </a:lnTo>
                    <a:lnTo>
                      <a:pt x="1393" y="321"/>
                    </a:lnTo>
                    <a:lnTo>
                      <a:pt x="1401" y="331"/>
                    </a:lnTo>
                    <a:lnTo>
                      <a:pt x="1407" y="342"/>
                    </a:lnTo>
                    <a:lnTo>
                      <a:pt x="1413" y="352"/>
                    </a:lnTo>
                    <a:lnTo>
                      <a:pt x="1418" y="364"/>
                    </a:lnTo>
                    <a:lnTo>
                      <a:pt x="1422" y="376"/>
                    </a:lnTo>
                    <a:lnTo>
                      <a:pt x="1426" y="388"/>
                    </a:lnTo>
                    <a:lnTo>
                      <a:pt x="1428" y="401"/>
                    </a:lnTo>
                    <a:lnTo>
                      <a:pt x="1429" y="414"/>
                    </a:lnTo>
                    <a:lnTo>
                      <a:pt x="1430" y="416"/>
                    </a:lnTo>
                    <a:lnTo>
                      <a:pt x="1433" y="416"/>
                    </a:lnTo>
                    <a:lnTo>
                      <a:pt x="1435" y="416"/>
                    </a:lnTo>
                    <a:lnTo>
                      <a:pt x="1436" y="415"/>
                    </a:lnTo>
                    <a:lnTo>
                      <a:pt x="1443" y="404"/>
                    </a:lnTo>
                    <a:lnTo>
                      <a:pt x="1436" y="371"/>
                    </a:lnTo>
                    <a:lnTo>
                      <a:pt x="1438" y="339"/>
                    </a:lnTo>
                    <a:lnTo>
                      <a:pt x="1445" y="306"/>
                    </a:lnTo>
                    <a:lnTo>
                      <a:pt x="1459" y="277"/>
                    </a:lnTo>
                    <a:lnTo>
                      <a:pt x="1461" y="269"/>
                    </a:lnTo>
                    <a:lnTo>
                      <a:pt x="1459" y="260"/>
                    </a:lnTo>
                    <a:lnTo>
                      <a:pt x="1458" y="252"/>
                    </a:lnTo>
                    <a:lnTo>
                      <a:pt x="1466" y="246"/>
                    </a:lnTo>
                    <a:lnTo>
                      <a:pt x="1473" y="246"/>
                    </a:lnTo>
                    <a:lnTo>
                      <a:pt x="1480" y="249"/>
                    </a:lnTo>
                    <a:lnTo>
                      <a:pt x="1485" y="255"/>
                    </a:lnTo>
                    <a:lnTo>
                      <a:pt x="1489" y="261"/>
                    </a:lnTo>
                    <a:lnTo>
                      <a:pt x="1490" y="270"/>
                    </a:lnTo>
                    <a:lnTo>
                      <a:pt x="1487" y="277"/>
                    </a:lnTo>
                    <a:lnTo>
                      <a:pt x="1484" y="284"/>
                    </a:lnTo>
                    <a:lnTo>
                      <a:pt x="1480" y="291"/>
                    </a:lnTo>
                    <a:lnTo>
                      <a:pt x="1474" y="298"/>
                    </a:lnTo>
                    <a:lnTo>
                      <a:pt x="1471" y="306"/>
                    </a:lnTo>
                    <a:lnTo>
                      <a:pt x="1470" y="313"/>
                    </a:lnTo>
                    <a:lnTo>
                      <a:pt x="1471" y="323"/>
                    </a:lnTo>
                    <a:lnTo>
                      <a:pt x="1472" y="334"/>
                    </a:lnTo>
                    <a:lnTo>
                      <a:pt x="1473" y="346"/>
                    </a:lnTo>
                    <a:lnTo>
                      <a:pt x="1476" y="358"/>
                    </a:lnTo>
                    <a:lnTo>
                      <a:pt x="1479" y="369"/>
                    </a:lnTo>
                    <a:lnTo>
                      <a:pt x="1493" y="350"/>
                    </a:lnTo>
                    <a:lnTo>
                      <a:pt x="1506" y="331"/>
                    </a:lnTo>
                    <a:lnTo>
                      <a:pt x="1519" y="311"/>
                    </a:lnTo>
                    <a:lnTo>
                      <a:pt x="1530" y="290"/>
                    </a:lnTo>
                    <a:lnTo>
                      <a:pt x="1537" y="269"/>
                    </a:lnTo>
                    <a:lnTo>
                      <a:pt x="1544" y="246"/>
                    </a:lnTo>
                    <a:lnTo>
                      <a:pt x="1546" y="223"/>
                    </a:lnTo>
                    <a:lnTo>
                      <a:pt x="1544" y="198"/>
                    </a:lnTo>
                    <a:lnTo>
                      <a:pt x="1537" y="176"/>
                    </a:lnTo>
                    <a:lnTo>
                      <a:pt x="1533" y="151"/>
                    </a:lnTo>
                    <a:lnTo>
                      <a:pt x="1534" y="126"/>
                    </a:lnTo>
                    <a:lnTo>
                      <a:pt x="1545" y="105"/>
                    </a:lnTo>
                    <a:lnTo>
                      <a:pt x="1556" y="96"/>
                    </a:lnTo>
                    <a:lnTo>
                      <a:pt x="1558" y="109"/>
                    </a:lnTo>
                    <a:lnTo>
                      <a:pt x="1557" y="124"/>
                    </a:lnTo>
                    <a:lnTo>
                      <a:pt x="1555" y="139"/>
                    </a:lnTo>
                    <a:lnTo>
                      <a:pt x="1554" y="154"/>
                    </a:lnTo>
                    <a:lnTo>
                      <a:pt x="1557" y="163"/>
                    </a:lnTo>
                    <a:lnTo>
                      <a:pt x="1559" y="172"/>
                    </a:lnTo>
                    <a:lnTo>
                      <a:pt x="1561" y="181"/>
                    </a:lnTo>
                    <a:lnTo>
                      <a:pt x="1566" y="191"/>
                    </a:lnTo>
                    <a:lnTo>
                      <a:pt x="1573" y="174"/>
                    </a:lnTo>
                    <a:lnTo>
                      <a:pt x="1582" y="158"/>
                    </a:lnTo>
                    <a:lnTo>
                      <a:pt x="1593" y="142"/>
                    </a:lnTo>
                    <a:lnTo>
                      <a:pt x="1603" y="126"/>
                    </a:lnTo>
                    <a:lnTo>
                      <a:pt x="1612" y="110"/>
                    </a:lnTo>
                    <a:lnTo>
                      <a:pt x="1620" y="94"/>
                    </a:lnTo>
                    <a:lnTo>
                      <a:pt x="1625" y="77"/>
                    </a:lnTo>
                    <a:lnTo>
                      <a:pt x="1627" y="58"/>
                    </a:lnTo>
                    <a:lnTo>
                      <a:pt x="1630" y="75"/>
                    </a:lnTo>
                    <a:lnTo>
                      <a:pt x="1630" y="92"/>
                    </a:lnTo>
                    <a:lnTo>
                      <a:pt x="1629" y="109"/>
                    </a:lnTo>
                    <a:lnTo>
                      <a:pt x="1625" y="126"/>
                    </a:lnTo>
                    <a:lnTo>
                      <a:pt x="1621" y="142"/>
                    </a:lnTo>
                    <a:lnTo>
                      <a:pt x="1614" y="157"/>
                    </a:lnTo>
                    <a:lnTo>
                      <a:pt x="1606" y="171"/>
                    </a:lnTo>
                    <a:lnTo>
                      <a:pt x="1596" y="185"/>
                    </a:lnTo>
                    <a:lnTo>
                      <a:pt x="1588" y="248"/>
                    </a:lnTo>
                    <a:lnTo>
                      <a:pt x="1595" y="243"/>
                    </a:lnTo>
                    <a:lnTo>
                      <a:pt x="1600" y="237"/>
                    </a:lnTo>
                    <a:lnTo>
                      <a:pt x="1606" y="230"/>
                    </a:lnTo>
                    <a:lnTo>
                      <a:pt x="1610" y="223"/>
                    </a:lnTo>
                    <a:lnTo>
                      <a:pt x="1614" y="215"/>
                    </a:lnTo>
                    <a:lnTo>
                      <a:pt x="1620" y="208"/>
                    </a:lnTo>
                    <a:lnTo>
                      <a:pt x="1624" y="202"/>
                    </a:lnTo>
                    <a:lnTo>
                      <a:pt x="1630" y="194"/>
                    </a:lnTo>
                    <a:lnTo>
                      <a:pt x="1631" y="204"/>
                    </a:lnTo>
                    <a:lnTo>
                      <a:pt x="1631" y="213"/>
                    </a:lnTo>
                    <a:lnTo>
                      <a:pt x="1630" y="223"/>
                    </a:lnTo>
                    <a:lnTo>
                      <a:pt x="1627" y="232"/>
                    </a:lnTo>
                    <a:lnTo>
                      <a:pt x="1619" y="250"/>
                    </a:lnTo>
                    <a:lnTo>
                      <a:pt x="1608" y="267"/>
                    </a:lnTo>
                    <a:lnTo>
                      <a:pt x="1596" y="283"/>
                    </a:lnTo>
                    <a:lnTo>
                      <a:pt x="1582" y="299"/>
                    </a:lnTo>
                    <a:lnTo>
                      <a:pt x="1569" y="315"/>
                    </a:lnTo>
                    <a:lnTo>
                      <a:pt x="1556" y="332"/>
                    </a:lnTo>
                    <a:lnTo>
                      <a:pt x="1546" y="349"/>
                    </a:lnTo>
                    <a:lnTo>
                      <a:pt x="1540" y="367"/>
                    </a:lnTo>
                    <a:lnTo>
                      <a:pt x="1531" y="382"/>
                    </a:lnTo>
                    <a:lnTo>
                      <a:pt x="1544" y="381"/>
                    </a:lnTo>
                    <a:lnTo>
                      <a:pt x="1555" y="378"/>
                    </a:lnTo>
                    <a:lnTo>
                      <a:pt x="1567" y="373"/>
                    </a:lnTo>
                    <a:lnTo>
                      <a:pt x="1576" y="365"/>
                    </a:lnTo>
                    <a:lnTo>
                      <a:pt x="1587" y="357"/>
                    </a:lnTo>
                    <a:lnTo>
                      <a:pt x="1597" y="349"/>
                    </a:lnTo>
                    <a:lnTo>
                      <a:pt x="1608" y="341"/>
                    </a:lnTo>
                    <a:lnTo>
                      <a:pt x="1619" y="334"/>
                    </a:lnTo>
                    <a:lnTo>
                      <a:pt x="1624" y="335"/>
                    </a:lnTo>
                    <a:lnTo>
                      <a:pt x="1627" y="339"/>
                    </a:lnTo>
                    <a:lnTo>
                      <a:pt x="1626" y="344"/>
                    </a:lnTo>
                    <a:lnTo>
                      <a:pt x="1625" y="348"/>
                    </a:lnTo>
                    <a:lnTo>
                      <a:pt x="1613" y="365"/>
                    </a:lnTo>
                    <a:lnTo>
                      <a:pt x="1600" y="380"/>
                    </a:lnTo>
                    <a:lnTo>
                      <a:pt x="1585" y="392"/>
                    </a:lnTo>
                    <a:lnTo>
                      <a:pt x="1570" y="402"/>
                    </a:lnTo>
                    <a:lnTo>
                      <a:pt x="1553" y="411"/>
                    </a:lnTo>
                    <a:lnTo>
                      <a:pt x="1535" y="419"/>
                    </a:lnTo>
                    <a:lnTo>
                      <a:pt x="1518" y="427"/>
                    </a:lnTo>
                    <a:lnTo>
                      <a:pt x="1500" y="433"/>
                    </a:lnTo>
                    <a:lnTo>
                      <a:pt x="1494" y="438"/>
                    </a:lnTo>
                    <a:lnTo>
                      <a:pt x="1487" y="444"/>
                    </a:lnTo>
                    <a:lnTo>
                      <a:pt x="1482" y="450"/>
                    </a:lnTo>
                    <a:lnTo>
                      <a:pt x="1478" y="456"/>
                    </a:lnTo>
                    <a:lnTo>
                      <a:pt x="1473" y="464"/>
                    </a:lnTo>
                    <a:lnTo>
                      <a:pt x="1469" y="470"/>
                    </a:lnTo>
                    <a:lnTo>
                      <a:pt x="1466" y="478"/>
                    </a:lnTo>
                    <a:lnTo>
                      <a:pt x="1462" y="485"/>
                    </a:lnTo>
                    <a:lnTo>
                      <a:pt x="1479" y="492"/>
                    </a:lnTo>
                    <a:lnTo>
                      <a:pt x="1492" y="504"/>
                    </a:lnTo>
                    <a:lnTo>
                      <a:pt x="1503" y="517"/>
                    </a:lnTo>
                    <a:lnTo>
                      <a:pt x="1511" y="532"/>
                    </a:lnTo>
                    <a:lnTo>
                      <a:pt x="1520" y="546"/>
                    </a:lnTo>
                    <a:lnTo>
                      <a:pt x="1530" y="559"/>
                    </a:lnTo>
                    <a:lnTo>
                      <a:pt x="1542" y="572"/>
                    </a:lnTo>
                    <a:lnTo>
                      <a:pt x="1557" y="582"/>
                    </a:lnTo>
                    <a:lnTo>
                      <a:pt x="1573" y="590"/>
                    </a:lnTo>
                    <a:lnTo>
                      <a:pt x="1579" y="583"/>
                    </a:lnTo>
                    <a:lnTo>
                      <a:pt x="1585" y="576"/>
                    </a:lnTo>
                    <a:lnTo>
                      <a:pt x="1593" y="570"/>
                    </a:lnTo>
                    <a:lnTo>
                      <a:pt x="1601" y="567"/>
                    </a:lnTo>
                    <a:lnTo>
                      <a:pt x="1606" y="566"/>
                    </a:lnTo>
                    <a:lnTo>
                      <a:pt x="1610" y="566"/>
                    </a:lnTo>
                    <a:lnTo>
                      <a:pt x="1614" y="566"/>
                    </a:lnTo>
                    <a:lnTo>
                      <a:pt x="1619" y="566"/>
                    </a:lnTo>
                    <a:lnTo>
                      <a:pt x="1622" y="566"/>
                    </a:lnTo>
                    <a:lnTo>
                      <a:pt x="1626" y="567"/>
                    </a:lnTo>
                    <a:lnTo>
                      <a:pt x="1631" y="568"/>
                    </a:lnTo>
                    <a:lnTo>
                      <a:pt x="1635" y="569"/>
                    </a:lnTo>
                    <a:lnTo>
                      <a:pt x="1642" y="577"/>
                    </a:lnTo>
                    <a:lnTo>
                      <a:pt x="1648" y="585"/>
                    </a:lnTo>
                    <a:lnTo>
                      <a:pt x="1651" y="594"/>
                    </a:lnTo>
                    <a:lnTo>
                      <a:pt x="1651" y="605"/>
                    </a:lnTo>
                    <a:lnTo>
                      <a:pt x="1651" y="611"/>
                    </a:lnTo>
                    <a:lnTo>
                      <a:pt x="1648" y="616"/>
                    </a:lnTo>
                    <a:lnTo>
                      <a:pt x="1644" y="620"/>
                    </a:lnTo>
                    <a:lnTo>
                      <a:pt x="1638" y="622"/>
                    </a:lnTo>
                    <a:lnTo>
                      <a:pt x="1634" y="623"/>
                    </a:lnTo>
                    <a:lnTo>
                      <a:pt x="1630" y="623"/>
                    </a:lnTo>
                    <a:lnTo>
                      <a:pt x="1625" y="623"/>
                    </a:lnTo>
                    <a:lnTo>
                      <a:pt x="1622" y="623"/>
                    </a:lnTo>
                    <a:lnTo>
                      <a:pt x="1618" y="623"/>
                    </a:lnTo>
                    <a:lnTo>
                      <a:pt x="1613" y="622"/>
                    </a:lnTo>
                    <a:lnTo>
                      <a:pt x="1609" y="621"/>
                    </a:lnTo>
                    <a:lnTo>
                      <a:pt x="1605" y="620"/>
                    </a:lnTo>
                    <a:lnTo>
                      <a:pt x="1597" y="627"/>
                    </a:lnTo>
                    <a:lnTo>
                      <a:pt x="1589" y="634"/>
                    </a:lnTo>
                    <a:lnTo>
                      <a:pt x="1582" y="641"/>
                    </a:lnTo>
                    <a:lnTo>
                      <a:pt x="1574" y="647"/>
                    </a:lnTo>
                    <a:lnTo>
                      <a:pt x="1566" y="653"/>
                    </a:lnTo>
                    <a:lnTo>
                      <a:pt x="1557" y="657"/>
                    </a:lnTo>
                    <a:lnTo>
                      <a:pt x="1547" y="659"/>
                    </a:lnTo>
                    <a:lnTo>
                      <a:pt x="1536" y="660"/>
                    </a:lnTo>
                    <a:lnTo>
                      <a:pt x="1524" y="661"/>
                    </a:lnTo>
                    <a:lnTo>
                      <a:pt x="1511" y="660"/>
                    </a:lnTo>
                    <a:lnTo>
                      <a:pt x="1498" y="660"/>
                    </a:lnTo>
                    <a:lnTo>
                      <a:pt x="1486" y="661"/>
                    </a:lnTo>
                    <a:lnTo>
                      <a:pt x="1474" y="663"/>
                    </a:lnTo>
                    <a:lnTo>
                      <a:pt x="1465" y="668"/>
                    </a:lnTo>
                    <a:lnTo>
                      <a:pt x="1456" y="674"/>
                    </a:lnTo>
                    <a:lnTo>
                      <a:pt x="1449" y="685"/>
                    </a:lnTo>
                    <a:lnTo>
                      <a:pt x="1444" y="748"/>
                    </a:lnTo>
                    <a:lnTo>
                      <a:pt x="1442" y="814"/>
                    </a:lnTo>
                    <a:lnTo>
                      <a:pt x="1435" y="878"/>
                    </a:lnTo>
                    <a:lnTo>
                      <a:pt x="1420" y="937"/>
                    </a:lnTo>
                    <a:lnTo>
                      <a:pt x="1416" y="951"/>
                    </a:lnTo>
                    <a:lnTo>
                      <a:pt x="1411" y="965"/>
                    </a:lnTo>
                    <a:lnTo>
                      <a:pt x="1407" y="979"/>
                    </a:lnTo>
                    <a:lnTo>
                      <a:pt x="1403" y="992"/>
                    </a:lnTo>
                    <a:lnTo>
                      <a:pt x="1397" y="1006"/>
                    </a:lnTo>
                    <a:lnTo>
                      <a:pt x="1392" y="1019"/>
                    </a:lnTo>
                    <a:lnTo>
                      <a:pt x="1385" y="1033"/>
                    </a:lnTo>
                    <a:lnTo>
                      <a:pt x="1378" y="1045"/>
                    </a:lnTo>
                    <a:lnTo>
                      <a:pt x="1398" y="1042"/>
                    </a:lnTo>
                    <a:lnTo>
                      <a:pt x="1418" y="1039"/>
                    </a:lnTo>
                    <a:lnTo>
                      <a:pt x="1439" y="1035"/>
                    </a:lnTo>
                    <a:lnTo>
                      <a:pt x="1459" y="1032"/>
                    </a:lnTo>
                    <a:lnTo>
                      <a:pt x="1480" y="1029"/>
                    </a:lnTo>
                    <a:lnTo>
                      <a:pt x="1502" y="1028"/>
                    </a:lnTo>
                    <a:lnTo>
                      <a:pt x="1522" y="1029"/>
                    </a:lnTo>
                    <a:lnTo>
                      <a:pt x="1543" y="1034"/>
                    </a:lnTo>
                    <a:lnTo>
                      <a:pt x="1557" y="1051"/>
                    </a:lnTo>
                    <a:lnTo>
                      <a:pt x="1563" y="1068"/>
                    </a:lnTo>
                    <a:lnTo>
                      <a:pt x="1565" y="1085"/>
                    </a:lnTo>
                    <a:lnTo>
                      <a:pt x="1561" y="1102"/>
                    </a:lnTo>
                    <a:lnTo>
                      <a:pt x="1555" y="1120"/>
                    </a:lnTo>
                    <a:lnTo>
                      <a:pt x="1547" y="1137"/>
                    </a:lnTo>
                    <a:lnTo>
                      <a:pt x="1538" y="1154"/>
                    </a:lnTo>
                    <a:lnTo>
                      <a:pt x="1531" y="1171"/>
                    </a:lnTo>
                    <a:lnTo>
                      <a:pt x="1447" y="1165"/>
                    </a:lnTo>
                    <a:lnTo>
                      <a:pt x="1454" y="1150"/>
                    </a:lnTo>
                    <a:lnTo>
                      <a:pt x="1458" y="1136"/>
                    </a:lnTo>
                    <a:lnTo>
                      <a:pt x="1461" y="1120"/>
                    </a:lnTo>
                    <a:lnTo>
                      <a:pt x="1465" y="1105"/>
                    </a:lnTo>
                    <a:lnTo>
                      <a:pt x="1445" y="1109"/>
                    </a:lnTo>
                    <a:lnTo>
                      <a:pt x="1427" y="1114"/>
                    </a:lnTo>
                    <a:lnTo>
                      <a:pt x="1407" y="1120"/>
                    </a:lnTo>
                    <a:lnTo>
                      <a:pt x="1389" y="1125"/>
                    </a:lnTo>
                    <a:lnTo>
                      <a:pt x="1370" y="1131"/>
                    </a:lnTo>
                    <a:lnTo>
                      <a:pt x="1353" y="1140"/>
                    </a:lnTo>
                    <a:lnTo>
                      <a:pt x="1335" y="1148"/>
                    </a:lnTo>
                    <a:lnTo>
                      <a:pt x="1319" y="1159"/>
                    </a:lnTo>
                    <a:lnTo>
                      <a:pt x="1333" y="1163"/>
                    </a:lnTo>
                    <a:lnTo>
                      <a:pt x="1349" y="1166"/>
                    </a:lnTo>
                    <a:lnTo>
                      <a:pt x="1364" y="1169"/>
                    </a:lnTo>
                    <a:lnTo>
                      <a:pt x="1380" y="1169"/>
                    </a:lnTo>
                    <a:lnTo>
                      <a:pt x="1395" y="1169"/>
                    </a:lnTo>
                    <a:lnTo>
                      <a:pt x="1411" y="1169"/>
                    </a:lnTo>
                    <a:lnTo>
                      <a:pt x="1428" y="1169"/>
                    </a:lnTo>
                    <a:lnTo>
                      <a:pt x="1443" y="117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67" name="Freeform 19"/>
              <p:cNvSpPr>
                <a:spLocks/>
              </p:cNvSpPr>
              <p:nvPr/>
            </p:nvSpPr>
            <p:spPr bwMode="auto">
              <a:xfrm>
                <a:off x="4377" y="11491"/>
                <a:ext cx="53" cy="59"/>
              </a:xfrm>
              <a:custGeom>
                <a:avLst/>
                <a:gdLst>
                  <a:gd name="T0" fmla="*/ 53 w 53"/>
                  <a:gd name="T1" fmla="*/ 59 h 59"/>
                  <a:gd name="T2" fmla="*/ 43 w 53"/>
                  <a:gd name="T3" fmla="*/ 55 h 59"/>
                  <a:gd name="T4" fmla="*/ 35 w 53"/>
                  <a:gd name="T5" fmla="*/ 49 h 59"/>
                  <a:gd name="T6" fmla="*/ 29 w 53"/>
                  <a:gd name="T7" fmla="*/ 42 h 59"/>
                  <a:gd name="T8" fmla="*/ 23 w 53"/>
                  <a:gd name="T9" fmla="*/ 34 h 59"/>
                  <a:gd name="T10" fmla="*/ 18 w 53"/>
                  <a:gd name="T11" fmla="*/ 25 h 59"/>
                  <a:gd name="T12" fmla="*/ 13 w 53"/>
                  <a:gd name="T13" fmla="*/ 16 h 59"/>
                  <a:gd name="T14" fmla="*/ 6 w 53"/>
                  <a:gd name="T15" fmla="*/ 8 h 59"/>
                  <a:gd name="T16" fmla="*/ 0 w 53"/>
                  <a:gd name="T17" fmla="*/ 0 h 59"/>
                  <a:gd name="T18" fmla="*/ 9 w 53"/>
                  <a:gd name="T19" fmla="*/ 5 h 59"/>
                  <a:gd name="T20" fmla="*/ 18 w 53"/>
                  <a:gd name="T21" fmla="*/ 10 h 59"/>
                  <a:gd name="T22" fmla="*/ 26 w 53"/>
                  <a:gd name="T23" fmla="*/ 16 h 59"/>
                  <a:gd name="T24" fmla="*/ 32 w 53"/>
                  <a:gd name="T25" fmla="*/ 25 h 59"/>
                  <a:gd name="T26" fmla="*/ 39 w 53"/>
                  <a:gd name="T27" fmla="*/ 32 h 59"/>
                  <a:gd name="T28" fmla="*/ 44 w 53"/>
                  <a:gd name="T29" fmla="*/ 42 h 59"/>
                  <a:gd name="T30" fmla="*/ 48 w 53"/>
                  <a:gd name="T31" fmla="*/ 50 h 59"/>
                  <a:gd name="T32" fmla="*/ 53 w 53"/>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59"/>
                  <a:gd name="T53" fmla="*/ 53 w 53"/>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59">
                    <a:moveTo>
                      <a:pt x="53" y="59"/>
                    </a:moveTo>
                    <a:lnTo>
                      <a:pt x="43" y="55"/>
                    </a:lnTo>
                    <a:lnTo>
                      <a:pt x="35" y="49"/>
                    </a:lnTo>
                    <a:lnTo>
                      <a:pt x="29" y="42"/>
                    </a:lnTo>
                    <a:lnTo>
                      <a:pt x="23" y="34"/>
                    </a:lnTo>
                    <a:lnTo>
                      <a:pt x="18" y="25"/>
                    </a:lnTo>
                    <a:lnTo>
                      <a:pt x="13" y="16"/>
                    </a:lnTo>
                    <a:lnTo>
                      <a:pt x="6" y="8"/>
                    </a:lnTo>
                    <a:lnTo>
                      <a:pt x="0" y="0"/>
                    </a:lnTo>
                    <a:lnTo>
                      <a:pt x="9" y="5"/>
                    </a:lnTo>
                    <a:lnTo>
                      <a:pt x="18" y="10"/>
                    </a:lnTo>
                    <a:lnTo>
                      <a:pt x="26" y="16"/>
                    </a:lnTo>
                    <a:lnTo>
                      <a:pt x="32" y="25"/>
                    </a:lnTo>
                    <a:lnTo>
                      <a:pt x="39" y="32"/>
                    </a:lnTo>
                    <a:lnTo>
                      <a:pt x="44" y="42"/>
                    </a:lnTo>
                    <a:lnTo>
                      <a:pt x="48" y="50"/>
                    </a:lnTo>
                    <a:lnTo>
                      <a:pt x="53" y="5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68" name="Freeform 20"/>
              <p:cNvSpPr>
                <a:spLocks/>
              </p:cNvSpPr>
              <p:nvPr/>
            </p:nvSpPr>
            <p:spPr bwMode="auto">
              <a:xfrm>
                <a:off x="4494" y="11584"/>
                <a:ext cx="32" cy="36"/>
              </a:xfrm>
              <a:custGeom>
                <a:avLst/>
                <a:gdLst>
                  <a:gd name="T0" fmla="*/ 32 w 32"/>
                  <a:gd name="T1" fmla="*/ 11 h 36"/>
                  <a:gd name="T2" fmla="*/ 32 w 32"/>
                  <a:gd name="T3" fmla="*/ 19 h 36"/>
                  <a:gd name="T4" fmla="*/ 30 w 32"/>
                  <a:gd name="T5" fmla="*/ 26 h 36"/>
                  <a:gd name="T6" fmla="*/ 26 w 32"/>
                  <a:gd name="T7" fmla="*/ 32 h 36"/>
                  <a:gd name="T8" fmla="*/ 19 w 32"/>
                  <a:gd name="T9" fmla="*/ 36 h 36"/>
                  <a:gd name="T10" fmla="*/ 13 w 32"/>
                  <a:gd name="T11" fmla="*/ 36 h 36"/>
                  <a:gd name="T12" fmla="*/ 6 w 32"/>
                  <a:gd name="T13" fmla="*/ 34 h 36"/>
                  <a:gd name="T14" fmla="*/ 2 w 32"/>
                  <a:gd name="T15" fmla="*/ 28 h 36"/>
                  <a:gd name="T16" fmla="*/ 0 w 32"/>
                  <a:gd name="T17" fmla="*/ 23 h 36"/>
                  <a:gd name="T18" fmla="*/ 0 w 32"/>
                  <a:gd name="T19" fmla="*/ 16 h 36"/>
                  <a:gd name="T20" fmla="*/ 2 w 32"/>
                  <a:gd name="T21" fmla="*/ 9 h 36"/>
                  <a:gd name="T22" fmla="*/ 5 w 32"/>
                  <a:gd name="T23" fmla="*/ 4 h 36"/>
                  <a:gd name="T24" fmla="*/ 10 w 32"/>
                  <a:gd name="T25" fmla="*/ 0 h 36"/>
                  <a:gd name="T26" fmla="*/ 17 w 32"/>
                  <a:gd name="T27" fmla="*/ 0 h 36"/>
                  <a:gd name="T28" fmla="*/ 25 w 32"/>
                  <a:gd name="T29" fmla="*/ 1 h 36"/>
                  <a:gd name="T30" fmla="*/ 30 w 32"/>
                  <a:gd name="T31" fmla="*/ 5 h 36"/>
                  <a:gd name="T32" fmla="*/ 32 w 32"/>
                  <a:gd name="T33" fmla="*/ 11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6"/>
                  <a:gd name="T53" fmla="*/ 32 w 3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6">
                    <a:moveTo>
                      <a:pt x="32" y="11"/>
                    </a:moveTo>
                    <a:lnTo>
                      <a:pt x="32" y="19"/>
                    </a:lnTo>
                    <a:lnTo>
                      <a:pt x="30" y="26"/>
                    </a:lnTo>
                    <a:lnTo>
                      <a:pt x="26" y="32"/>
                    </a:lnTo>
                    <a:lnTo>
                      <a:pt x="19" y="36"/>
                    </a:lnTo>
                    <a:lnTo>
                      <a:pt x="13" y="36"/>
                    </a:lnTo>
                    <a:lnTo>
                      <a:pt x="6" y="34"/>
                    </a:lnTo>
                    <a:lnTo>
                      <a:pt x="2" y="28"/>
                    </a:lnTo>
                    <a:lnTo>
                      <a:pt x="0" y="23"/>
                    </a:lnTo>
                    <a:lnTo>
                      <a:pt x="0" y="16"/>
                    </a:lnTo>
                    <a:lnTo>
                      <a:pt x="2" y="9"/>
                    </a:lnTo>
                    <a:lnTo>
                      <a:pt x="5" y="4"/>
                    </a:lnTo>
                    <a:lnTo>
                      <a:pt x="10" y="0"/>
                    </a:lnTo>
                    <a:lnTo>
                      <a:pt x="17" y="0"/>
                    </a:lnTo>
                    <a:lnTo>
                      <a:pt x="25" y="1"/>
                    </a:lnTo>
                    <a:lnTo>
                      <a:pt x="30" y="5"/>
                    </a:lnTo>
                    <a:lnTo>
                      <a:pt x="32" y="1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69" name="Freeform 21"/>
              <p:cNvSpPr>
                <a:spLocks/>
              </p:cNvSpPr>
              <p:nvPr/>
            </p:nvSpPr>
            <p:spPr bwMode="auto">
              <a:xfrm>
                <a:off x="4436" y="11651"/>
                <a:ext cx="94" cy="42"/>
              </a:xfrm>
              <a:custGeom>
                <a:avLst/>
                <a:gdLst>
                  <a:gd name="T0" fmla="*/ 94 w 94"/>
                  <a:gd name="T1" fmla="*/ 31 h 42"/>
                  <a:gd name="T2" fmla="*/ 85 w 94"/>
                  <a:gd name="T3" fmla="*/ 36 h 42"/>
                  <a:gd name="T4" fmla="*/ 75 w 94"/>
                  <a:gd name="T5" fmla="*/ 38 h 42"/>
                  <a:gd name="T6" fmla="*/ 64 w 94"/>
                  <a:gd name="T7" fmla="*/ 41 h 42"/>
                  <a:gd name="T8" fmla="*/ 55 w 94"/>
                  <a:gd name="T9" fmla="*/ 42 h 42"/>
                  <a:gd name="T10" fmla="*/ 44 w 94"/>
                  <a:gd name="T11" fmla="*/ 42 h 42"/>
                  <a:gd name="T12" fmla="*/ 34 w 94"/>
                  <a:gd name="T13" fmla="*/ 40 h 42"/>
                  <a:gd name="T14" fmla="*/ 24 w 94"/>
                  <a:gd name="T15" fmla="*/ 37 h 42"/>
                  <a:gd name="T16" fmla="*/ 16 w 94"/>
                  <a:gd name="T17" fmla="*/ 31 h 42"/>
                  <a:gd name="T18" fmla="*/ 9 w 94"/>
                  <a:gd name="T19" fmla="*/ 24 h 42"/>
                  <a:gd name="T20" fmla="*/ 4 w 94"/>
                  <a:gd name="T21" fmla="*/ 17 h 42"/>
                  <a:gd name="T22" fmla="*/ 0 w 94"/>
                  <a:gd name="T23" fmla="*/ 8 h 42"/>
                  <a:gd name="T24" fmla="*/ 0 w 94"/>
                  <a:gd name="T25" fmla="*/ 0 h 42"/>
                  <a:gd name="T26" fmla="*/ 9 w 94"/>
                  <a:gd name="T27" fmla="*/ 9 h 42"/>
                  <a:gd name="T28" fmla="*/ 19 w 94"/>
                  <a:gd name="T29" fmla="*/ 17 h 42"/>
                  <a:gd name="T30" fmla="*/ 30 w 94"/>
                  <a:gd name="T31" fmla="*/ 23 h 42"/>
                  <a:gd name="T32" fmla="*/ 42 w 94"/>
                  <a:gd name="T33" fmla="*/ 26 h 42"/>
                  <a:gd name="T34" fmla="*/ 55 w 94"/>
                  <a:gd name="T35" fmla="*/ 29 h 42"/>
                  <a:gd name="T36" fmla="*/ 67 w 94"/>
                  <a:gd name="T37" fmla="*/ 31 h 42"/>
                  <a:gd name="T38" fmla="*/ 81 w 94"/>
                  <a:gd name="T39" fmla="*/ 31 h 42"/>
                  <a:gd name="T40" fmla="*/ 94 w 94"/>
                  <a:gd name="T41" fmla="*/ 3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42"/>
                  <a:gd name="T65" fmla="*/ 94 w 94"/>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42">
                    <a:moveTo>
                      <a:pt x="94" y="31"/>
                    </a:moveTo>
                    <a:lnTo>
                      <a:pt x="85" y="36"/>
                    </a:lnTo>
                    <a:lnTo>
                      <a:pt x="75" y="38"/>
                    </a:lnTo>
                    <a:lnTo>
                      <a:pt x="64" y="41"/>
                    </a:lnTo>
                    <a:lnTo>
                      <a:pt x="55" y="42"/>
                    </a:lnTo>
                    <a:lnTo>
                      <a:pt x="44" y="42"/>
                    </a:lnTo>
                    <a:lnTo>
                      <a:pt x="34" y="40"/>
                    </a:lnTo>
                    <a:lnTo>
                      <a:pt x="24" y="37"/>
                    </a:lnTo>
                    <a:lnTo>
                      <a:pt x="16" y="31"/>
                    </a:lnTo>
                    <a:lnTo>
                      <a:pt x="9" y="24"/>
                    </a:lnTo>
                    <a:lnTo>
                      <a:pt x="4" y="17"/>
                    </a:lnTo>
                    <a:lnTo>
                      <a:pt x="0" y="8"/>
                    </a:lnTo>
                    <a:lnTo>
                      <a:pt x="0" y="0"/>
                    </a:lnTo>
                    <a:lnTo>
                      <a:pt x="9" y="9"/>
                    </a:lnTo>
                    <a:lnTo>
                      <a:pt x="19" y="17"/>
                    </a:lnTo>
                    <a:lnTo>
                      <a:pt x="30" y="23"/>
                    </a:lnTo>
                    <a:lnTo>
                      <a:pt x="42" y="26"/>
                    </a:lnTo>
                    <a:lnTo>
                      <a:pt x="55" y="29"/>
                    </a:lnTo>
                    <a:lnTo>
                      <a:pt x="67" y="31"/>
                    </a:lnTo>
                    <a:lnTo>
                      <a:pt x="81" y="31"/>
                    </a:lnTo>
                    <a:lnTo>
                      <a:pt x="94" y="3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70" name="Freeform 22"/>
              <p:cNvSpPr>
                <a:spLocks/>
              </p:cNvSpPr>
              <p:nvPr/>
            </p:nvSpPr>
            <p:spPr bwMode="auto">
              <a:xfrm>
                <a:off x="4345" y="11672"/>
                <a:ext cx="70" cy="221"/>
              </a:xfrm>
              <a:custGeom>
                <a:avLst/>
                <a:gdLst>
                  <a:gd name="T0" fmla="*/ 51 w 70"/>
                  <a:gd name="T1" fmla="*/ 157 h 221"/>
                  <a:gd name="T2" fmla="*/ 46 w 70"/>
                  <a:gd name="T3" fmla="*/ 165 h 221"/>
                  <a:gd name="T4" fmla="*/ 39 w 70"/>
                  <a:gd name="T5" fmla="*/ 173 h 221"/>
                  <a:gd name="T6" fmla="*/ 34 w 70"/>
                  <a:gd name="T7" fmla="*/ 181 h 221"/>
                  <a:gd name="T8" fmla="*/ 28 w 70"/>
                  <a:gd name="T9" fmla="*/ 190 h 221"/>
                  <a:gd name="T10" fmla="*/ 22 w 70"/>
                  <a:gd name="T11" fmla="*/ 198 h 221"/>
                  <a:gd name="T12" fmla="*/ 15 w 70"/>
                  <a:gd name="T13" fmla="*/ 206 h 221"/>
                  <a:gd name="T14" fmla="*/ 8 w 70"/>
                  <a:gd name="T15" fmla="*/ 213 h 221"/>
                  <a:gd name="T16" fmla="*/ 0 w 70"/>
                  <a:gd name="T17" fmla="*/ 221 h 221"/>
                  <a:gd name="T18" fmla="*/ 13 w 70"/>
                  <a:gd name="T19" fmla="*/ 195 h 221"/>
                  <a:gd name="T20" fmla="*/ 25 w 70"/>
                  <a:gd name="T21" fmla="*/ 170 h 221"/>
                  <a:gd name="T22" fmla="*/ 36 w 70"/>
                  <a:gd name="T23" fmla="*/ 143 h 221"/>
                  <a:gd name="T24" fmla="*/ 44 w 70"/>
                  <a:gd name="T25" fmla="*/ 117 h 221"/>
                  <a:gd name="T26" fmla="*/ 50 w 70"/>
                  <a:gd name="T27" fmla="*/ 88 h 221"/>
                  <a:gd name="T28" fmla="*/ 54 w 70"/>
                  <a:gd name="T29" fmla="*/ 59 h 221"/>
                  <a:gd name="T30" fmla="*/ 55 w 70"/>
                  <a:gd name="T31" fmla="*/ 31 h 221"/>
                  <a:gd name="T32" fmla="*/ 54 w 70"/>
                  <a:gd name="T33" fmla="*/ 0 h 221"/>
                  <a:gd name="T34" fmla="*/ 64 w 70"/>
                  <a:gd name="T35" fmla="*/ 38 h 221"/>
                  <a:gd name="T36" fmla="*/ 70 w 70"/>
                  <a:gd name="T37" fmla="*/ 79 h 221"/>
                  <a:gd name="T38" fmla="*/ 66 w 70"/>
                  <a:gd name="T39" fmla="*/ 120 h 221"/>
                  <a:gd name="T40" fmla="*/ 51 w 70"/>
                  <a:gd name="T41" fmla="*/ 157 h 2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221"/>
                  <a:gd name="T65" fmla="*/ 70 w 70"/>
                  <a:gd name="T66" fmla="*/ 221 h 2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221">
                    <a:moveTo>
                      <a:pt x="51" y="157"/>
                    </a:moveTo>
                    <a:lnTo>
                      <a:pt x="46" y="165"/>
                    </a:lnTo>
                    <a:lnTo>
                      <a:pt x="39" y="173"/>
                    </a:lnTo>
                    <a:lnTo>
                      <a:pt x="34" y="181"/>
                    </a:lnTo>
                    <a:lnTo>
                      <a:pt x="28" y="190"/>
                    </a:lnTo>
                    <a:lnTo>
                      <a:pt x="22" y="198"/>
                    </a:lnTo>
                    <a:lnTo>
                      <a:pt x="15" y="206"/>
                    </a:lnTo>
                    <a:lnTo>
                      <a:pt x="8" y="213"/>
                    </a:lnTo>
                    <a:lnTo>
                      <a:pt x="0" y="221"/>
                    </a:lnTo>
                    <a:lnTo>
                      <a:pt x="13" y="195"/>
                    </a:lnTo>
                    <a:lnTo>
                      <a:pt x="25" y="170"/>
                    </a:lnTo>
                    <a:lnTo>
                      <a:pt x="36" y="143"/>
                    </a:lnTo>
                    <a:lnTo>
                      <a:pt x="44" y="117"/>
                    </a:lnTo>
                    <a:lnTo>
                      <a:pt x="50" y="88"/>
                    </a:lnTo>
                    <a:lnTo>
                      <a:pt x="54" y="59"/>
                    </a:lnTo>
                    <a:lnTo>
                      <a:pt x="55" y="31"/>
                    </a:lnTo>
                    <a:lnTo>
                      <a:pt x="54" y="0"/>
                    </a:lnTo>
                    <a:lnTo>
                      <a:pt x="64" y="38"/>
                    </a:lnTo>
                    <a:lnTo>
                      <a:pt x="70" y="79"/>
                    </a:lnTo>
                    <a:lnTo>
                      <a:pt x="66" y="120"/>
                    </a:lnTo>
                    <a:lnTo>
                      <a:pt x="51" y="15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71" name="Freeform 23"/>
              <p:cNvSpPr>
                <a:spLocks/>
              </p:cNvSpPr>
              <p:nvPr/>
            </p:nvSpPr>
            <p:spPr bwMode="auto">
              <a:xfrm>
                <a:off x="4455" y="11759"/>
                <a:ext cx="27" cy="53"/>
              </a:xfrm>
              <a:custGeom>
                <a:avLst/>
                <a:gdLst>
                  <a:gd name="T0" fmla="*/ 3 w 27"/>
                  <a:gd name="T1" fmla="*/ 53 h 53"/>
                  <a:gd name="T2" fmla="*/ 0 w 27"/>
                  <a:gd name="T3" fmla="*/ 53 h 53"/>
                  <a:gd name="T4" fmla="*/ 1 w 27"/>
                  <a:gd name="T5" fmla="*/ 38 h 53"/>
                  <a:gd name="T6" fmla="*/ 6 w 27"/>
                  <a:gd name="T7" fmla="*/ 24 h 53"/>
                  <a:gd name="T8" fmla="*/ 15 w 27"/>
                  <a:gd name="T9" fmla="*/ 12 h 53"/>
                  <a:gd name="T10" fmla="*/ 25 w 27"/>
                  <a:gd name="T11" fmla="*/ 0 h 53"/>
                  <a:gd name="T12" fmla="*/ 27 w 27"/>
                  <a:gd name="T13" fmla="*/ 15 h 53"/>
                  <a:gd name="T14" fmla="*/ 23 w 27"/>
                  <a:gd name="T15" fmla="*/ 28 h 53"/>
                  <a:gd name="T16" fmla="*/ 14 w 27"/>
                  <a:gd name="T17" fmla="*/ 41 h 53"/>
                  <a:gd name="T18" fmla="*/ 3 w 27"/>
                  <a:gd name="T19" fmla="*/ 53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53"/>
                  <a:gd name="T32" fmla="*/ 27 w 27"/>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53">
                    <a:moveTo>
                      <a:pt x="3" y="53"/>
                    </a:moveTo>
                    <a:lnTo>
                      <a:pt x="0" y="53"/>
                    </a:lnTo>
                    <a:lnTo>
                      <a:pt x="1" y="38"/>
                    </a:lnTo>
                    <a:lnTo>
                      <a:pt x="6" y="24"/>
                    </a:lnTo>
                    <a:lnTo>
                      <a:pt x="15" y="12"/>
                    </a:lnTo>
                    <a:lnTo>
                      <a:pt x="25" y="0"/>
                    </a:lnTo>
                    <a:lnTo>
                      <a:pt x="27" y="15"/>
                    </a:lnTo>
                    <a:lnTo>
                      <a:pt x="23" y="28"/>
                    </a:lnTo>
                    <a:lnTo>
                      <a:pt x="14" y="41"/>
                    </a:lnTo>
                    <a:lnTo>
                      <a:pt x="3" y="5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72" name="Freeform 24"/>
              <p:cNvSpPr>
                <a:spLocks/>
              </p:cNvSpPr>
              <p:nvPr/>
            </p:nvSpPr>
            <p:spPr bwMode="auto">
              <a:xfrm>
                <a:off x="4325" y="11811"/>
                <a:ext cx="164" cy="286"/>
              </a:xfrm>
              <a:custGeom>
                <a:avLst/>
                <a:gdLst>
                  <a:gd name="T0" fmla="*/ 119 w 164"/>
                  <a:gd name="T1" fmla="*/ 161 h 286"/>
                  <a:gd name="T2" fmla="*/ 109 w 164"/>
                  <a:gd name="T3" fmla="*/ 212 h 286"/>
                  <a:gd name="T4" fmla="*/ 89 w 164"/>
                  <a:gd name="T5" fmla="*/ 241 h 286"/>
                  <a:gd name="T6" fmla="*/ 78 w 164"/>
                  <a:gd name="T7" fmla="*/ 252 h 286"/>
                  <a:gd name="T8" fmla="*/ 68 w 164"/>
                  <a:gd name="T9" fmla="*/ 265 h 286"/>
                  <a:gd name="T10" fmla="*/ 61 w 164"/>
                  <a:gd name="T11" fmla="*/ 279 h 286"/>
                  <a:gd name="T12" fmla="*/ 55 w 164"/>
                  <a:gd name="T13" fmla="*/ 273 h 286"/>
                  <a:gd name="T14" fmla="*/ 60 w 164"/>
                  <a:gd name="T15" fmla="*/ 248 h 286"/>
                  <a:gd name="T16" fmla="*/ 74 w 164"/>
                  <a:gd name="T17" fmla="*/ 226 h 286"/>
                  <a:gd name="T18" fmla="*/ 86 w 164"/>
                  <a:gd name="T19" fmla="*/ 204 h 286"/>
                  <a:gd name="T20" fmla="*/ 82 w 164"/>
                  <a:gd name="T21" fmla="*/ 195 h 286"/>
                  <a:gd name="T22" fmla="*/ 69 w 164"/>
                  <a:gd name="T23" fmla="*/ 201 h 286"/>
                  <a:gd name="T24" fmla="*/ 55 w 164"/>
                  <a:gd name="T25" fmla="*/ 208 h 286"/>
                  <a:gd name="T26" fmla="*/ 41 w 164"/>
                  <a:gd name="T27" fmla="*/ 212 h 286"/>
                  <a:gd name="T28" fmla="*/ 42 w 164"/>
                  <a:gd name="T29" fmla="*/ 207 h 286"/>
                  <a:gd name="T30" fmla="*/ 60 w 164"/>
                  <a:gd name="T31" fmla="*/ 192 h 286"/>
                  <a:gd name="T32" fmla="*/ 75 w 164"/>
                  <a:gd name="T33" fmla="*/ 176 h 286"/>
                  <a:gd name="T34" fmla="*/ 86 w 164"/>
                  <a:gd name="T35" fmla="*/ 157 h 286"/>
                  <a:gd name="T36" fmla="*/ 79 w 164"/>
                  <a:gd name="T37" fmla="*/ 149 h 286"/>
                  <a:gd name="T38" fmla="*/ 57 w 164"/>
                  <a:gd name="T39" fmla="*/ 155 h 286"/>
                  <a:gd name="T40" fmla="*/ 35 w 164"/>
                  <a:gd name="T41" fmla="*/ 158 h 286"/>
                  <a:gd name="T42" fmla="*/ 11 w 164"/>
                  <a:gd name="T43" fmla="*/ 160 h 286"/>
                  <a:gd name="T44" fmla="*/ 15 w 164"/>
                  <a:gd name="T45" fmla="*/ 158 h 286"/>
                  <a:gd name="T46" fmla="*/ 43 w 164"/>
                  <a:gd name="T47" fmla="*/ 151 h 286"/>
                  <a:gd name="T48" fmla="*/ 68 w 164"/>
                  <a:gd name="T49" fmla="*/ 136 h 286"/>
                  <a:gd name="T50" fmla="*/ 87 w 164"/>
                  <a:gd name="T51" fmla="*/ 116 h 286"/>
                  <a:gd name="T52" fmla="*/ 86 w 164"/>
                  <a:gd name="T53" fmla="*/ 103 h 286"/>
                  <a:gd name="T54" fmla="*/ 67 w 164"/>
                  <a:gd name="T55" fmla="*/ 106 h 286"/>
                  <a:gd name="T56" fmla="*/ 48 w 164"/>
                  <a:gd name="T57" fmla="*/ 109 h 286"/>
                  <a:gd name="T58" fmla="*/ 28 w 164"/>
                  <a:gd name="T59" fmla="*/ 110 h 286"/>
                  <a:gd name="T60" fmla="*/ 38 w 164"/>
                  <a:gd name="T61" fmla="*/ 108 h 286"/>
                  <a:gd name="T62" fmla="*/ 71 w 164"/>
                  <a:gd name="T63" fmla="*/ 90 h 286"/>
                  <a:gd name="T64" fmla="*/ 102 w 164"/>
                  <a:gd name="T65" fmla="*/ 64 h 286"/>
                  <a:gd name="T66" fmla="*/ 131 w 164"/>
                  <a:gd name="T67" fmla="*/ 36 h 286"/>
                  <a:gd name="T68" fmla="*/ 151 w 164"/>
                  <a:gd name="T69" fmla="*/ 20 h 286"/>
                  <a:gd name="T70" fmla="*/ 157 w 164"/>
                  <a:gd name="T71" fmla="*/ 7 h 286"/>
                  <a:gd name="T72" fmla="*/ 164 w 164"/>
                  <a:gd name="T73" fmla="*/ 19 h 286"/>
                  <a:gd name="T74" fmla="*/ 157 w 164"/>
                  <a:gd name="T75" fmla="*/ 52 h 286"/>
                  <a:gd name="T76" fmla="*/ 138 w 164"/>
                  <a:gd name="T77" fmla="*/ 83 h 286"/>
                  <a:gd name="T78" fmla="*/ 122 w 164"/>
                  <a:gd name="T79" fmla="*/ 116 h 2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286"/>
                  <a:gd name="T122" fmla="*/ 164 w 164"/>
                  <a:gd name="T123" fmla="*/ 286 h 2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286">
                    <a:moveTo>
                      <a:pt x="120" y="134"/>
                    </a:moveTo>
                    <a:lnTo>
                      <a:pt x="119" y="161"/>
                    </a:lnTo>
                    <a:lnTo>
                      <a:pt x="116" y="188"/>
                    </a:lnTo>
                    <a:lnTo>
                      <a:pt x="109" y="212"/>
                    </a:lnTo>
                    <a:lnTo>
                      <a:pt x="94" y="234"/>
                    </a:lnTo>
                    <a:lnTo>
                      <a:pt x="89" y="241"/>
                    </a:lnTo>
                    <a:lnTo>
                      <a:pt x="83" y="246"/>
                    </a:lnTo>
                    <a:lnTo>
                      <a:pt x="78" y="252"/>
                    </a:lnTo>
                    <a:lnTo>
                      <a:pt x="73" y="259"/>
                    </a:lnTo>
                    <a:lnTo>
                      <a:pt x="68" y="265"/>
                    </a:lnTo>
                    <a:lnTo>
                      <a:pt x="65" y="272"/>
                    </a:lnTo>
                    <a:lnTo>
                      <a:pt x="61" y="279"/>
                    </a:lnTo>
                    <a:lnTo>
                      <a:pt x="59" y="286"/>
                    </a:lnTo>
                    <a:lnTo>
                      <a:pt x="55" y="273"/>
                    </a:lnTo>
                    <a:lnTo>
                      <a:pt x="56" y="260"/>
                    </a:lnTo>
                    <a:lnTo>
                      <a:pt x="60" y="248"/>
                    </a:lnTo>
                    <a:lnTo>
                      <a:pt x="67" y="238"/>
                    </a:lnTo>
                    <a:lnTo>
                      <a:pt x="74" y="226"/>
                    </a:lnTo>
                    <a:lnTo>
                      <a:pt x="81" y="215"/>
                    </a:lnTo>
                    <a:lnTo>
                      <a:pt x="86" y="204"/>
                    </a:lnTo>
                    <a:lnTo>
                      <a:pt x="89" y="192"/>
                    </a:lnTo>
                    <a:lnTo>
                      <a:pt x="82" y="195"/>
                    </a:lnTo>
                    <a:lnTo>
                      <a:pt x="75" y="198"/>
                    </a:lnTo>
                    <a:lnTo>
                      <a:pt x="69" y="201"/>
                    </a:lnTo>
                    <a:lnTo>
                      <a:pt x="62" y="205"/>
                    </a:lnTo>
                    <a:lnTo>
                      <a:pt x="55" y="208"/>
                    </a:lnTo>
                    <a:lnTo>
                      <a:pt x="48" y="210"/>
                    </a:lnTo>
                    <a:lnTo>
                      <a:pt x="41" y="212"/>
                    </a:lnTo>
                    <a:lnTo>
                      <a:pt x="33" y="213"/>
                    </a:lnTo>
                    <a:lnTo>
                      <a:pt x="42" y="207"/>
                    </a:lnTo>
                    <a:lnTo>
                      <a:pt x="51" y="199"/>
                    </a:lnTo>
                    <a:lnTo>
                      <a:pt x="60" y="192"/>
                    </a:lnTo>
                    <a:lnTo>
                      <a:pt x="68" y="185"/>
                    </a:lnTo>
                    <a:lnTo>
                      <a:pt x="75" y="176"/>
                    </a:lnTo>
                    <a:lnTo>
                      <a:pt x="82" y="166"/>
                    </a:lnTo>
                    <a:lnTo>
                      <a:pt x="86" y="157"/>
                    </a:lnTo>
                    <a:lnTo>
                      <a:pt x="89" y="146"/>
                    </a:lnTo>
                    <a:lnTo>
                      <a:pt x="79" y="149"/>
                    </a:lnTo>
                    <a:lnTo>
                      <a:pt x="68" y="152"/>
                    </a:lnTo>
                    <a:lnTo>
                      <a:pt x="57" y="155"/>
                    </a:lnTo>
                    <a:lnTo>
                      <a:pt x="46" y="157"/>
                    </a:lnTo>
                    <a:lnTo>
                      <a:pt x="35" y="158"/>
                    </a:lnTo>
                    <a:lnTo>
                      <a:pt x="23" y="159"/>
                    </a:lnTo>
                    <a:lnTo>
                      <a:pt x="11" y="160"/>
                    </a:lnTo>
                    <a:lnTo>
                      <a:pt x="0" y="159"/>
                    </a:lnTo>
                    <a:lnTo>
                      <a:pt x="15" y="158"/>
                    </a:lnTo>
                    <a:lnTo>
                      <a:pt x="29" y="155"/>
                    </a:lnTo>
                    <a:lnTo>
                      <a:pt x="43" y="151"/>
                    </a:lnTo>
                    <a:lnTo>
                      <a:pt x="56" y="144"/>
                    </a:lnTo>
                    <a:lnTo>
                      <a:pt x="68" y="136"/>
                    </a:lnTo>
                    <a:lnTo>
                      <a:pt x="79" y="126"/>
                    </a:lnTo>
                    <a:lnTo>
                      <a:pt x="87" y="116"/>
                    </a:lnTo>
                    <a:lnTo>
                      <a:pt x="95" y="102"/>
                    </a:lnTo>
                    <a:lnTo>
                      <a:pt x="86" y="103"/>
                    </a:lnTo>
                    <a:lnTo>
                      <a:pt x="77" y="105"/>
                    </a:lnTo>
                    <a:lnTo>
                      <a:pt x="67" y="106"/>
                    </a:lnTo>
                    <a:lnTo>
                      <a:pt x="58" y="107"/>
                    </a:lnTo>
                    <a:lnTo>
                      <a:pt x="48" y="109"/>
                    </a:lnTo>
                    <a:lnTo>
                      <a:pt x="39" y="110"/>
                    </a:lnTo>
                    <a:lnTo>
                      <a:pt x="28" y="110"/>
                    </a:lnTo>
                    <a:lnTo>
                      <a:pt x="18" y="110"/>
                    </a:lnTo>
                    <a:lnTo>
                      <a:pt x="38" y="108"/>
                    </a:lnTo>
                    <a:lnTo>
                      <a:pt x="55" y="101"/>
                    </a:lnTo>
                    <a:lnTo>
                      <a:pt x="71" y="90"/>
                    </a:lnTo>
                    <a:lnTo>
                      <a:pt x="86" y="77"/>
                    </a:lnTo>
                    <a:lnTo>
                      <a:pt x="102" y="64"/>
                    </a:lnTo>
                    <a:lnTo>
                      <a:pt x="116" y="50"/>
                    </a:lnTo>
                    <a:lnTo>
                      <a:pt x="131" y="36"/>
                    </a:lnTo>
                    <a:lnTo>
                      <a:pt x="147" y="25"/>
                    </a:lnTo>
                    <a:lnTo>
                      <a:pt x="151" y="20"/>
                    </a:lnTo>
                    <a:lnTo>
                      <a:pt x="155" y="14"/>
                    </a:lnTo>
                    <a:lnTo>
                      <a:pt x="157" y="7"/>
                    </a:lnTo>
                    <a:lnTo>
                      <a:pt x="159" y="0"/>
                    </a:lnTo>
                    <a:lnTo>
                      <a:pt x="164" y="19"/>
                    </a:lnTo>
                    <a:lnTo>
                      <a:pt x="163" y="36"/>
                    </a:lnTo>
                    <a:lnTo>
                      <a:pt x="157" y="52"/>
                    </a:lnTo>
                    <a:lnTo>
                      <a:pt x="148" y="67"/>
                    </a:lnTo>
                    <a:lnTo>
                      <a:pt x="138" y="83"/>
                    </a:lnTo>
                    <a:lnTo>
                      <a:pt x="129" y="99"/>
                    </a:lnTo>
                    <a:lnTo>
                      <a:pt x="122" y="116"/>
                    </a:lnTo>
                    <a:lnTo>
                      <a:pt x="120" y="134"/>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73" name="Freeform 25"/>
              <p:cNvSpPr>
                <a:spLocks/>
              </p:cNvSpPr>
              <p:nvPr/>
            </p:nvSpPr>
            <p:spPr bwMode="auto">
              <a:xfrm>
                <a:off x="4252" y="11941"/>
                <a:ext cx="5" cy="5"/>
              </a:xfrm>
              <a:custGeom>
                <a:avLst/>
                <a:gdLst>
                  <a:gd name="T0" fmla="*/ 5 w 5"/>
                  <a:gd name="T1" fmla="*/ 0 h 5"/>
                  <a:gd name="T2" fmla="*/ 4 w 5"/>
                  <a:gd name="T3" fmla="*/ 3 h 5"/>
                  <a:gd name="T4" fmla="*/ 3 w 5"/>
                  <a:gd name="T5" fmla="*/ 4 h 5"/>
                  <a:gd name="T6" fmla="*/ 2 w 5"/>
                  <a:gd name="T7" fmla="*/ 5 h 5"/>
                  <a:gd name="T8" fmla="*/ 0 w 5"/>
                  <a:gd name="T9" fmla="*/ 5 h 5"/>
                  <a:gd name="T10" fmla="*/ 0 w 5"/>
                  <a:gd name="T11" fmla="*/ 3 h 5"/>
                  <a:gd name="T12" fmla="*/ 1 w 5"/>
                  <a:gd name="T13" fmla="*/ 1 h 5"/>
                  <a:gd name="T14" fmla="*/ 3 w 5"/>
                  <a:gd name="T15" fmla="*/ 0 h 5"/>
                  <a:gd name="T16" fmla="*/ 5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4" y="3"/>
                    </a:lnTo>
                    <a:lnTo>
                      <a:pt x="3" y="4"/>
                    </a:lnTo>
                    <a:lnTo>
                      <a:pt x="2" y="5"/>
                    </a:lnTo>
                    <a:lnTo>
                      <a:pt x="0" y="5"/>
                    </a:lnTo>
                    <a:lnTo>
                      <a:pt x="0" y="3"/>
                    </a:lnTo>
                    <a:lnTo>
                      <a:pt x="1" y="1"/>
                    </a:lnTo>
                    <a:lnTo>
                      <a:pt x="3" y="0"/>
                    </a:lnTo>
                    <a:lnTo>
                      <a:pt x="5"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74" name="Freeform 26"/>
              <p:cNvSpPr>
                <a:spLocks/>
              </p:cNvSpPr>
              <p:nvPr/>
            </p:nvSpPr>
            <p:spPr bwMode="auto">
              <a:xfrm>
                <a:off x="3926" y="11948"/>
                <a:ext cx="315" cy="39"/>
              </a:xfrm>
              <a:custGeom>
                <a:avLst/>
                <a:gdLst>
                  <a:gd name="T0" fmla="*/ 315 w 315"/>
                  <a:gd name="T1" fmla="*/ 3 h 39"/>
                  <a:gd name="T2" fmla="*/ 298 w 315"/>
                  <a:gd name="T3" fmla="*/ 12 h 39"/>
                  <a:gd name="T4" fmla="*/ 280 w 315"/>
                  <a:gd name="T5" fmla="*/ 21 h 39"/>
                  <a:gd name="T6" fmla="*/ 262 w 315"/>
                  <a:gd name="T7" fmla="*/ 27 h 39"/>
                  <a:gd name="T8" fmla="*/ 242 w 315"/>
                  <a:gd name="T9" fmla="*/ 33 h 39"/>
                  <a:gd name="T10" fmla="*/ 223 w 315"/>
                  <a:gd name="T11" fmla="*/ 36 h 39"/>
                  <a:gd name="T12" fmla="*/ 202 w 315"/>
                  <a:gd name="T13" fmla="*/ 38 h 39"/>
                  <a:gd name="T14" fmla="*/ 181 w 315"/>
                  <a:gd name="T15" fmla="*/ 39 h 39"/>
                  <a:gd name="T16" fmla="*/ 161 w 315"/>
                  <a:gd name="T17" fmla="*/ 39 h 39"/>
                  <a:gd name="T18" fmla="*/ 139 w 315"/>
                  <a:gd name="T19" fmla="*/ 38 h 39"/>
                  <a:gd name="T20" fmla="*/ 118 w 315"/>
                  <a:gd name="T21" fmla="*/ 37 h 39"/>
                  <a:gd name="T22" fmla="*/ 98 w 315"/>
                  <a:gd name="T23" fmla="*/ 34 h 39"/>
                  <a:gd name="T24" fmla="*/ 77 w 315"/>
                  <a:gd name="T25" fmla="*/ 31 h 39"/>
                  <a:gd name="T26" fmla="*/ 57 w 315"/>
                  <a:gd name="T27" fmla="*/ 26 h 39"/>
                  <a:gd name="T28" fmla="*/ 37 w 315"/>
                  <a:gd name="T29" fmla="*/ 22 h 39"/>
                  <a:gd name="T30" fmla="*/ 19 w 315"/>
                  <a:gd name="T31" fmla="*/ 17 h 39"/>
                  <a:gd name="T32" fmla="*/ 0 w 315"/>
                  <a:gd name="T33" fmla="*/ 11 h 39"/>
                  <a:gd name="T34" fmla="*/ 14 w 315"/>
                  <a:gd name="T35" fmla="*/ 10 h 39"/>
                  <a:gd name="T36" fmla="*/ 29 w 315"/>
                  <a:gd name="T37" fmla="*/ 9 h 39"/>
                  <a:gd name="T38" fmla="*/ 44 w 315"/>
                  <a:gd name="T39" fmla="*/ 9 h 39"/>
                  <a:gd name="T40" fmla="*/ 58 w 315"/>
                  <a:gd name="T41" fmla="*/ 10 h 39"/>
                  <a:gd name="T42" fmla="*/ 72 w 315"/>
                  <a:gd name="T43" fmla="*/ 11 h 39"/>
                  <a:gd name="T44" fmla="*/ 86 w 315"/>
                  <a:gd name="T45" fmla="*/ 12 h 39"/>
                  <a:gd name="T46" fmla="*/ 100 w 315"/>
                  <a:gd name="T47" fmla="*/ 15 h 39"/>
                  <a:gd name="T48" fmla="*/ 114 w 315"/>
                  <a:gd name="T49" fmla="*/ 17 h 39"/>
                  <a:gd name="T50" fmla="*/ 127 w 315"/>
                  <a:gd name="T51" fmla="*/ 19 h 39"/>
                  <a:gd name="T52" fmla="*/ 141 w 315"/>
                  <a:gd name="T53" fmla="*/ 21 h 39"/>
                  <a:gd name="T54" fmla="*/ 155 w 315"/>
                  <a:gd name="T55" fmla="*/ 22 h 39"/>
                  <a:gd name="T56" fmla="*/ 169 w 315"/>
                  <a:gd name="T57" fmla="*/ 23 h 39"/>
                  <a:gd name="T58" fmla="*/ 184 w 315"/>
                  <a:gd name="T59" fmla="*/ 24 h 39"/>
                  <a:gd name="T60" fmla="*/ 198 w 315"/>
                  <a:gd name="T61" fmla="*/ 24 h 39"/>
                  <a:gd name="T62" fmla="*/ 213 w 315"/>
                  <a:gd name="T63" fmla="*/ 23 h 39"/>
                  <a:gd name="T64" fmla="*/ 227 w 315"/>
                  <a:gd name="T65" fmla="*/ 22 h 39"/>
                  <a:gd name="T66" fmla="*/ 238 w 315"/>
                  <a:gd name="T67" fmla="*/ 20 h 39"/>
                  <a:gd name="T68" fmla="*/ 249 w 315"/>
                  <a:gd name="T69" fmla="*/ 17 h 39"/>
                  <a:gd name="T70" fmla="*/ 260 w 315"/>
                  <a:gd name="T71" fmla="*/ 14 h 39"/>
                  <a:gd name="T72" fmla="*/ 270 w 315"/>
                  <a:gd name="T73" fmla="*/ 9 h 39"/>
                  <a:gd name="T74" fmla="*/ 281 w 315"/>
                  <a:gd name="T75" fmla="*/ 6 h 39"/>
                  <a:gd name="T76" fmla="*/ 292 w 315"/>
                  <a:gd name="T77" fmla="*/ 3 h 39"/>
                  <a:gd name="T78" fmla="*/ 303 w 315"/>
                  <a:gd name="T79" fmla="*/ 1 h 39"/>
                  <a:gd name="T80" fmla="*/ 315 w 315"/>
                  <a:gd name="T81" fmla="*/ 0 h 39"/>
                  <a:gd name="T82" fmla="*/ 315 w 315"/>
                  <a:gd name="T83" fmla="*/ 3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5"/>
                  <a:gd name="T127" fmla="*/ 0 h 39"/>
                  <a:gd name="T128" fmla="*/ 315 w 315"/>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5" h="39">
                    <a:moveTo>
                      <a:pt x="315" y="3"/>
                    </a:moveTo>
                    <a:lnTo>
                      <a:pt x="298" y="12"/>
                    </a:lnTo>
                    <a:lnTo>
                      <a:pt x="280" y="21"/>
                    </a:lnTo>
                    <a:lnTo>
                      <a:pt x="262" y="27"/>
                    </a:lnTo>
                    <a:lnTo>
                      <a:pt x="242" y="33"/>
                    </a:lnTo>
                    <a:lnTo>
                      <a:pt x="223" y="36"/>
                    </a:lnTo>
                    <a:lnTo>
                      <a:pt x="202" y="38"/>
                    </a:lnTo>
                    <a:lnTo>
                      <a:pt x="181" y="39"/>
                    </a:lnTo>
                    <a:lnTo>
                      <a:pt x="161" y="39"/>
                    </a:lnTo>
                    <a:lnTo>
                      <a:pt x="139" y="38"/>
                    </a:lnTo>
                    <a:lnTo>
                      <a:pt x="118" y="37"/>
                    </a:lnTo>
                    <a:lnTo>
                      <a:pt x="98" y="34"/>
                    </a:lnTo>
                    <a:lnTo>
                      <a:pt x="77" y="31"/>
                    </a:lnTo>
                    <a:lnTo>
                      <a:pt x="57" y="26"/>
                    </a:lnTo>
                    <a:lnTo>
                      <a:pt x="37" y="22"/>
                    </a:lnTo>
                    <a:lnTo>
                      <a:pt x="19" y="17"/>
                    </a:lnTo>
                    <a:lnTo>
                      <a:pt x="0" y="11"/>
                    </a:lnTo>
                    <a:lnTo>
                      <a:pt x="14" y="10"/>
                    </a:lnTo>
                    <a:lnTo>
                      <a:pt x="29" y="9"/>
                    </a:lnTo>
                    <a:lnTo>
                      <a:pt x="44" y="9"/>
                    </a:lnTo>
                    <a:lnTo>
                      <a:pt x="58" y="10"/>
                    </a:lnTo>
                    <a:lnTo>
                      <a:pt x="72" y="11"/>
                    </a:lnTo>
                    <a:lnTo>
                      <a:pt x="86" y="12"/>
                    </a:lnTo>
                    <a:lnTo>
                      <a:pt x="100" y="15"/>
                    </a:lnTo>
                    <a:lnTo>
                      <a:pt x="114" y="17"/>
                    </a:lnTo>
                    <a:lnTo>
                      <a:pt x="127" y="19"/>
                    </a:lnTo>
                    <a:lnTo>
                      <a:pt x="141" y="21"/>
                    </a:lnTo>
                    <a:lnTo>
                      <a:pt x="155" y="22"/>
                    </a:lnTo>
                    <a:lnTo>
                      <a:pt x="169" y="23"/>
                    </a:lnTo>
                    <a:lnTo>
                      <a:pt x="184" y="24"/>
                    </a:lnTo>
                    <a:lnTo>
                      <a:pt x="198" y="24"/>
                    </a:lnTo>
                    <a:lnTo>
                      <a:pt x="213" y="23"/>
                    </a:lnTo>
                    <a:lnTo>
                      <a:pt x="227" y="22"/>
                    </a:lnTo>
                    <a:lnTo>
                      <a:pt x="238" y="20"/>
                    </a:lnTo>
                    <a:lnTo>
                      <a:pt x="249" y="17"/>
                    </a:lnTo>
                    <a:lnTo>
                      <a:pt x="260" y="14"/>
                    </a:lnTo>
                    <a:lnTo>
                      <a:pt x="270" y="9"/>
                    </a:lnTo>
                    <a:lnTo>
                      <a:pt x="281" y="6"/>
                    </a:lnTo>
                    <a:lnTo>
                      <a:pt x="292" y="3"/>
                    </a:lnTo>
                    <a:lnTo>
                      <a:pt x="303" y="1"/>
                    </a:lnTo>
                    <a:lnTo>
                      <a:pt x="315" y="0"/>
                    </a:lnTo>
                    <a:lnTo>
                      <a:pt x="315" y="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75" name="Freeform 27"/>
              <p:cNvSpPr>
                <a:spLocks/>
              </p:cNvSpPr>
              <p:nvPr/>
            </p:nvSpPr>
            <p:spPr bwMode="auto">
              <a:xfrm>
                <a:off x="3599" y="11954"/>
                <a:ext cx="46" cy="31"/>
              </a:xfrm>
              <a:custGeom>
                <a:avLst/>
                <a:gdLst>
                  <a:gd name="T0" fmla="*/ 46 w 46"/>
                  <a:gd name="T1" fmla="*/ 25 h 31"/>
                  <a:gd name="T2" fmla="*/ 42 w 46"/>
                  <a:gd name="T3" fmla="*/ 29 h 31"/>
                  <a:gd name="T4" fmla="*/ 37 w 46"/>
                  <a:gd name="T5" fmla="*/ 29 h 31"/>
                  <a:gd name="T6" fmla="*/ 33 w 46"/>
                  <a:gd name="T7" fmla="*/ 30 h 31"/>
                  <a:gd name="T8" fmla="*/ 29 w 46"/>
                  <a:gd name="T9" fmla="*/ 30 h 31"/>
                  <a:gd name="T10" fmla="*/ 25 w 46"/>
                  <a:gd name="T11" fmla="*/ 31 h 31"/>
                  <a:gd name="T12" fmla="*/ 21 w 46"/>
                  <a:gd name="T13" fmla="*/ 31 h 31"/>
                  <a:gd name="T14" fmla="*/ 17 w 46"/>
                  <a:gd name="T15" fmla="*/ 31 h 31"/>
                  <a:gd name="T16" fmla="*/ 12 w 46"/>
                  <a:gd name="T17" fmla="*/ 30 h 31"/>
                  <a:gd name="T18" fmla="*/ 9 w 46"/>
                  <a:gd name="T19" fmla="*/ 29 h 31"/>
                  <a:gd name="T20" fmla="*/ 5 w 46"/>
                  <a:gd name="T21" fmla="*/ 23 h 31"/>
                  <a:gd name="T22" fmla="*/ 3 w 46"/>
                  <a:gd name="T23" fmla="*/ 16 h 31"/>
                  <a:gd name="T24" fmla="*/ 2 w 46"/>
                  <a:gd name="T25" fmla="*/ 9 h 31"/>
                  <a:gd name="T26" fmla="*/ 0 w 46"/>
                  <a:gd name="T27" fmla="*/ 0 h 31"/>
                  <a:gd name="T28" fmla="*/ 6 w 46"/>
                  <a:gd name="T29" fmla="*/ 3 h 31"/>
                  <a:gd name="T30" fmla="*/ 12 w 46"/>
                  <a:gd name="T31" fmla="*/ 5 h 31"/>
                  <a:gd name="T32" fmla="*/ 19 w 46"/>
                  <a:gd name="T33" fmla="*/ 8 h 31"/>
                  <a:gd name="T34" fmla="*/ 25 w 46"/>
                  <a:gd name="T35" fmla="*/ 10 h 31"/>
                  <a:gd name="T36" fmla="*/ 32 w 46"/>
                  <a:gd name="T37" fmla="*/ 13 h 31"/>
                  <a:gd name="T38" fmla="*/ 37 w 46"/>
                  <a:gd name="T39" fmla="*/ 16 h 31"/>
                  <a:gd name="T40" fmla="*/ 42 w 46"/>
                  <a:gd name="T41" fmla="*/ 19 h 31"/>
                  <a:gd name="T42" fmla="*/ 46 w 46"/>
                  <a:gd name="T43" fmla="*/ 25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31"/>
                  <a:gd name="T68" fmla="*/ 46 w 46"/>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31">
                    <a:moveTo>
                      <a:pt x="46" y="25"/>
                    </a:moveTo>
                    <a:lnTo>
                      <a:pt x="42" y="29"/>
                    </a:lnTo>
                    <a:lnTo>
                      <a:pt x="37" y="29"/>
                    </a:lnTo>
                    <a:lnTo>
                      <a:pt x="33" y="30"/>
                    </a:lnTo>
                    <a:lnTo>
                      <a:pt x="29" y="30"/>
                    </a:lnTo>
                    <a:lnTo>
                      <a:pt x="25" y="31"/>
                    </a:lnTo>
                    <a:lnTo>
                      <a:pt x="21" y="31"/>
                    </a:lnTo>
                    <a:lnTo>
                      <a:pt x="17" y="31"/>
                    </a:lnTo>
                    <a:lnTo>
                      <a:pt x="12" y="30"/>
                    </a:lnTo>
                    <a:lnTo>
                      <a:pt x="9" y="29"/>
                    </a:lnTo>
                    <a:lnTo>
                      <a:pt x="5" y="23"/>
                    </a:lnTo>
                    <a:lnTo>
                      <a:pt x="3" y="16"/>
                    </a:lnTo>
                    <a:lnTo>
                      <a:pt x="2" y="9"/>
                    </a:lnTo>
                    <a:lnTo>
                      <a:pt x="0" y="0"/>
                    </a:lnTo>
                    <a:lnTo>
                      <a:pt x="6" y="3"/>
                    </a:lnTo>
                    <a:lnTo>
                      <a:pt x="12" y="5"/>
                    </a:lnTo>
                    <a:lnTo>
                      <a:pt x="19" y="8"/>
                    </a:lnTo>
                    <a:lnTo>
                      <a:pt x="25" y="10"/>
                    </a:lnTo>
                    <a:lnTo>
                      <a:pt x="32" y="13"/>
                    </a:lnTo>
                    <a:lnTo>
                      <a:pt x="37" y="16"/>
                    </a:lnTo>
                    <a:lnTo>
                      <a:pt x="42" y="19"/>
                    </a:lnTo>
                    <a:lnTo>
                      <a:pt x="46" y="2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76" name="Freeform 28"/>
              <p:cNvSpPr>
                <a:spLocks/>
              </p:cNvSpPr>
              <p:nvPr/>
            </p:nvSpPr>
            <p:spPr bwMode="auto">
              <a:xfrm>
                <a:off x="3846" y="11958"/>
                <a:ext cx="79" cy="50"/>
              </a:xfrm>
              <a:custGeom>
                <a:avLst/>
                <a:gdLst>
                  <a:gd name="T0" fmla="*/ 74 w 79"/>
                  <a:gd name="T1" fmla="*/ 33 h 50"/>
                  <a:gd name="T2" fmla="*/ 76 w 79"/>
                  <a:gd name="T3" fmla="*/ 38 h 50"/>
                  <a:gd name="T4" fmla="*/ 77 w 79"/>
                  <a:gd name="T5" fmla="*/ 42 h 50"/>
                  <a:gd name="T6" fmla="*/ 78 w 79"/>
                  <a:gd name="T7" fmla="*/ 46 h 50"/>
                  <a:gd name="T8" fmla="*/ 79 w 79"/>
                  <a:gd name="T9" fmla="*/ 50 h 50"/>
                  <a:gd name="T10" fmla="*/ 69 w 79"/>
                  <a:gd name="T11" fmla="*/ 44 h 50"/>
                  <a:gd name="T12" fmla="*/ 61 w 79"/>
                  <a:gd name="T13" fmla="*/ 38 h 50"/>
                  <a:gd name="T14" fmla="*/ 51 w 79"/>
                  <a:gd name="T15" fmla="*/ 31 h 50"/>
                  <a:gd name="T16" fmla="*/ 41 w 79"/>
                  <a:gd name="T17" fmla="*/ 26 h 50"/>
                  <a:gd name="T18" fmla="*/ 30 w 79"/>
                  <a:gd name="T19" fmla="*/ 21 h 50"/>
                  <a:gd name="T20" fmla="*/ 20 w 79"/>
                  <a:gd name="T21" fmla="*/ 15 h 50"/>
                  <a:gd name="T22" fmla="*/ 11 w 79"/>
                  <a:gd name="T23" fmla="*/ 11 h 50"/>
                  <a:gd name="T24" fmla="*/ 0 w 79"/>
                  <a:gd name="T25" fmla="*/ 8 h 50"/>
                  <a:gd name="T26" fmla="*/ 3 w 79"/>
                  <a:gd name="T27" fmla="*/ 6 h 50"/>
                  <a:gd name="T28" fmla="*/ 7 w 79"/>
                  <a:gd name="T29" fmla="*/ 5 h 50"/>
                  <a:gd name="T30" fmla="*/ 12 w 79"/>
                  <a:gd name="T31" fmla="*/ 2 h 50"/>
                  <a:gd name="T32" fmla="*/ 16 w 79"/>
                  <a:gd name="T33" fmla="*/ 1 h 50"/>
                  <a:gd name="T34" fmla="*/ 20 w 79"/>
                  <a:gd name="T35" fmla="*/ 0 h 50"/>
                  <a:gd name="T36" fmla="*/ 25 w 79"/>
                  <a:gd name="T37" fmla="*/ 0 h 50"/>
                  <a:gd name="T38" fmla="*/ 30 w 79"/>
                  <a:gd name="T39" fmla="*/ 0 h 50"/>
                  <a:gd name="T40" fmla="*/ 35 w 79"/>
                  <a:gd name="T41" fmla="*/ 1 h 50"/>
                  <a:gd name="T42" fmla="*/ 41 w 79"/>
                  <a:gd name="T43" fmla="*/ 4 h 50"/>
                  <a:gd name="T44" fmla="*/ 47 w 79"/>
                  <a:gd name="T45" fmla="*/ 7 h 50"/>
                  <a:gd name="T46" fmla="*/ 52 w 79"/>
                  <a:gd name="T47" fmla="*/ 10 h 50"/>
                  <a:gd name="T48" fmla="*/ 57 w 79"/>
                  <a:gd name="T49" fmla="*/ 14 h 50"/>
                  <a:gd name="T50" fmla="*/ 62 w 79"/>
                  <a:gd name="T51" fmla="*/ 19 h 50"/>
                  <a:gd name="T52" fmla="*/ 66 w 79"/>
                  <a:gd name="T53" fmla="*/ 24 h 50"/>
                  <a:gd name="T54" fmla="*/ 70 w 79"/>
                  <a:gd name="T55" fmla="*/ 29 h 50"/>
                  <a:gd name="T56" fmla="*/ 74 w 79"/>
                  <a:gd name="T57" fmla="*/ 33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9"/>
                  <a:gd name="T88" fmla="*/ 0 h 50"/>
                  <a:gd name="T89" fmla="*/ 79 w 79"/>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9" h="50">
                    <a:moveTo>
                      <a:pt x="74" y="33"/>
                    </a:moveTo>
                    <a:lnTo>
                      <a:pt x="76" y="38"/>
                    </a:lnTo>
                    <a:lnTo>
                      <a:pt x="77" y="42"/>
                    </a:lnTo>
                    <a:lnTo>
                      <a:pt x="78" y="46"/>
                    </a:lnTo>
                    <a:lnTo>
                      <a:pt x="79" y="50"/>
                    </a:lnTo>
                    <a:lnTo>
                      <a:pt x="69" y="44"/>
                    </a:lnTo>
                    <a:lnTo>
                      <a:pt x="61" y="38"/>
                    </a:lnTo>
                    <a:lnTo>
                      <a:pt x="51" y="31"/>
                    </a:lnTo>
                    <a:lnTo>
                      <a:pt x="41" y="26"/>
                    </a:lnTo>
                    <a:lnTo>
                      <a:pt x="30" y="21"/>
                    </a:lnTo>
                    <a:lnTo>
                      <a:pt x="20" y="15"/>
                    </a:lnTo>
                    <a:lnTo>
                      <a:pt x="11" y="11"/>
                    </a:lnTo>
                    <a:lnTo>
                      <a:pt x="0" y="8"/>
                    </a:lnTo>
                    <a:lnTo>
                      <a:pt x="3" y="6"/>
                    </a:lnTo>
                    <a:lnTo>
                      <a:pt x="7" y="5"/>
                    </a:lnTo>
                    <a:lnTo>
                      <a:pt x="12" y="2"/>
                    </a:lnTo>
                    <a:lnTo>
                      <a:pt x="16" y="1"/>
                    </a:lnTo>
                    <a:lnTo>
                      <a:pt x="20" y="0"/>
                    </a:lnTo>
                    <a:lnTo>
                      <a:pt x="25" y="0"/>
                    </a:lnTo>
                    <a:lnTo>
                      <a:pt x="30" y="0"/>
                    </a:lnTo>
                    <a:lnTo>
                      <a:pt x="35" y="1"/>
                    </a:lnTo>
                    <a:lnTo>
                      <a:pt x="41" y="4"/>
                    </a:lnTo>
                    <a:lnTo>
                      <a:pt x="47" y="7"/>
                    </a:lnTo>
                    <a:lnTo>
                      <a:pt x="52" y="10"/>
                    </a:lnTo>
                    <a:lnTo>
                      <a:pt x="57" y="14"/>
                    </a:lnTo>
                    <a:lnTo>
                      <a:pt x="62" y="19"/>
                    </a:lnTo>
                    <a:lnTo>
                      <a:pt x="66" y="24"/>
                    </a:lnTo>
                    <a:lnTo>
                      <a:pt x="70" y="29"/>
                    </a:lnTo>
                    <a:lnTo>
                      <a:pt x="74" y="3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77" name="Freeform 29"/>
              <p:cNvSpPr>
                <a:spLocks/>
              </p:cNvSpPr>
              <p:nvPr/>
            </p:nvSpPr>
            <p:spPr bwMode="auto">
              <a:xfrm>
                <a:off x="3787" y="11985"/>
                <a:ext cx="33" cy="29"/>
              </a:xfrm>
              <a:custGeom>
                <a:avLst/>
                <a:gdLst>
                  <a:gd name="T0" fmla="*/ 30 w 33"/>
                  <a:gd name="T1" fmla="*/ 16 h 29"/>
                  <a:gd name="T2" fmla="*/ 33 w 33"/>
                  <a:gd name="T3" fmla="*/ 29 h 29"/>
                  <a:gd name="T4" fmla="*/ 27 w 33"/>
                  <a:gd name="T5" fmla="*/ 27 h 29"/>
                  <a:gd name="T6" fmla="*/ 21 w 33"/>
                  <a:gd name="T7" fmla="*/ 25 h 29"/>
                  <a:gd name="T8" fmla="*/ 17 w 33"/>
                  <a:gd name="T9" fmla="*/ 23 h 29"/>
                  <a:gd name="T10" fmla="*/ 12 w 33"/>
                  <a:gd name="T11" fmla="*/ 19 h 29"/>
                  <a:gd name="T12" fmla="*/ 8 w 33"/>
                  <a:gd name="T13" fmla="*/ 15 h 29"/>
                  <a:gd name="T14" fmla="*/ 5 w 33"/>
                  <a:gd name="T15" fmla="*/ 11 h 29"/>
                  <a:gd name="T16" fmla="*/ 2 w 33"/>
                  <a:gd name="T17" fmla="*/ 5 h 29"/>
                  <a:gd name="T18" fmla="*/ 0 w 33"/>
                  <a:gd name="T19" fmla="*/ 0 h 29"/>
                  <a:gd name="T20" fmla="*/ 9 w 33"/>
                  <a:gd name="T21" fmla="*/ 1 h 29"/>
                  <a:gd name="T22" fmla="*/ 18 w 33"/>
                  <a:gd name="T23" fmla="*/ 3 h 29"/>
                  <a:gd name="T24" fmla="*/ 25 w 33"/>
                  <a:gd name="T25" fmla="*/ 8 h 29"/>
                  <a:gd name="T26" fmla="*/ 30 w 33"/>
                  <a:gd name="T27" fmla="*/ 16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29"/>
                  <a:gd name="T44" fmla="*/ 33 w 33"/>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29">
                    <a:moveTo>
                      <a:pt x="30" y="16"/>
                    </a:moveTo>
                    <a:lnTo>
                      <a:pt x="33" y="29"/>
                    </a:lnTo>
                    <a:lnTo>
                      <a:pt x="27" y="27"/>
                    </a:lnTo>
                    <a:lnTo>
                      <a:pt x="21" y="25"/>
                    </a:lnTo>
                    <a:lnTo>
                      <a:pt x="17" y="23"/>
                    </a:lnTo>
                    <a:lnTo>
                      <a:pt x="12" y="19"/>
                    </a:lnTo>
                    <a:lnTo>
                      <a:pt x="8" y="15"/>
                    </a:lnTo>
                    <a:lnTo>
                      <a:pt x="5" y="11"/>
                    </a:lnTo>
                    <a:lnTo>
                      <a:pt x="2" y="5"/>
                    </a:lnTo>
                    <a:lnTo>
                      <a:pt x="0" y="0"/>
                    </a:lnTo>
                    <a:lnTo>
                      <a:pt x="9" y="1"/>
                    </a:lnTo>
                    <a:lnTo>
                      <a:pt x="18" y="3"/>
                    </a:lnTo>
                    <a:lnTo>
                      <a:pt x="25" y="8"/>
                    </a:lnTo>
                    <a:lnTo>
                      <a:pt x="30" y="1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78" name="Freeform 30"/>
              <p:cNvSpPr>
                <a:spLocks/>
              </p:cNvSpPr>
              <p:nvPr/>
            </p:nvSpPr>
            <p:spPr bwMode="auto">
              <a:xfrm>
                <a:off x="4279" y="12000"/>
                <a:ext cx="53" cy="18"/>
              </a:xfrm>
              <a:custGeom>
                <a:avLst/>
                <a:gdLst>
                  <a:gd name="T0" fmla="*/ 53 w 53"/>
                  <a:gd name="T1" fmla="*/ 8 h 18"/>
                  <a:gd name="T2" fmla="*/ 53 w 53"/>
                  <a:gd name="T3" fmla="*/ 9 h 18"/>
                  <a:gd name="T4" fmla="*/ 52 w 53"/>
                  <a:gd name="T5" fmla="*/ 11 h 18"/>
                  <a:gd name="T6" fmla="*/ 52 w 53"/>
                  <a:gd name="T7" fmla="*/ 12 h 18"/>
                  <a:gd name="T8" fmla="*/ 51 w 53"/>
                  <a:gd name="T9" fmla="*/ 15 h 18"/>
                  <a:gd name="T10" fmla="*/ 44 w 53"/>
                  <a:gd name="T11" fmla="*/ 17 h 18"/>
                  <a:gd name="T12" fmla="*/ 38 w 53"/>
                  <a:gd name="T13" fmla="*/ 18 h 18"/>
                  <a:gd name="T14" fmla="*/ 31 w 53"/>
                  <a:gd name="T15" fmla="*/ 18 h 18"/>
                  <a:gd name="T16" fmla="*/ 26 w 53"/>
                  <a:gd name="T17" fmla="*/ 17 h 18"/>
                  <a:gd name="T18" fmla="*/ 19 w 53"/>
                  <a:gd name="T19" fmla="*/ 16 h 18"/>
                  <a:gd name="T20" fmla="*/ 13 w 53"/>
                  <a:gd name="T21" fmla="*/ 14 h 18"/>
                  <a:gd name="T22" fmla="*/ 6 w 53"/>
                  <a:gd name="T23" fmla="*/ 11 h 18"/>
                  <a:gd name="T24" fmla="*/ 0 w 53"/>
                  <a:gd name="T25" fmla="*/ 10 h 18"/>
                  <a:gd name="T26" fmla="*/ 5 w 53"/>
                  <a:gd name="T27" fmla="*/ 7 h 18"/>
                  <a:gd name="T28" fmla="*/ 12 w 53"/>
                  <a:gd name="T29" fmla="*/ 4 h 18"/>
                  <a:gd name="T30" fmla="*/ 18 w 53"/>
                  <a:gd name="T31" fmla="*/ 2 h 18"/>
                  <a:gd name="T32" fmla="*/ 26 w 53"/>
                  <a:gd name="T33" fmla="*/ 0 h 18"/>
                  <a:gd name="T34" fmla="*/ 34 w 53"/>
                  <a:gd name="T35" fmla="*/ 0 h 18"/>
                  <a:gd name="T36" fmla="*/ 41 w 53"/>
                  <a:gd name="T37" fmla="*/ 1 h 18"/>
                  <a:gd name="T38" fmla="*/ 48 w 53"/>
                  <a:gd name="T39" fmla="*/ 4 h 18"/>
                  <a:gd name="T40" fmla="*/ 53 w 53"/>
                  <a:gd name="T41" fmla="*/ 8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8"/>
                  <a:gd name="T65" fmla="*/ 53 w 53"/>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8">
                    <a:moveTo>
                      <a:pt x="53" y="8"/>
                    </a:moveTo>
                    <a:lnTo>
                      <a:pt x="53" y="9"/>
                    </a:lnTo>
                    <a:lnTo>
                      <a:pt x="52" y="11"/>
                    </a:lnTo>
                    <a:lnTo>
                      <a:pt x="52" y="12"/>
                    </a:lnTo>
                    <a:lnTo>
                      <a:pt x="51" y="15"/>
                    </a:lnTo>
                    <a:lnTo>
                      <a:pt x="44" y="17"/>
                    </a:lnTo>
                    <a:lnTo>
                      <a:pt x="38" y="18"/>
                    </a:lnTo>
                    <a:lnTo>
                      <a:pt x="31" y="18"/>
                    </a:lnTo>
                    <a:lnTo>
                      <a:pt x="26" y="17"/>
                    </a:lnTo>
                    <a:lnTo>
                      <a:pt x="19" y="16"/>
                    </a:lnTo>
                    <a:lnTo>
                      <a:pt x="13" y="14"/>
                    </a:lnTo>
                    <a:lnTo>
                      <a:pt x="6" y="11"/>
                    </a:lnTo>
                    <a:lnTo>
                      <a:pt x="0" y="10"/>
                    </a:lnTo>
                    <a:lnTo>
                      <a:pt x="5" y="7"/>
                    </a:lnTo>
                    <a:lnTo>
                      <a:pt x="12" y="4"/>
                    </a:lnTo>
                    <a:lnTo>
                      <a:pt x="18" y="2"/>
                    </a:lnTo>
                    <a:lnTo>
                      <a:pt x="26" y="0"/>
                    </a:lnTo>
                    <a:lnTo>
                      <a:pt x="34" y="0"/>
                    </a:lnTo>
                    <a:lnTo>
                      <a:pt x="41" y="1"/>
                    </a:lnTo>
                    <a:lnTo>
                      <a:pt x="48" y="4"/>
                    </a:lnTo>
                    <a:lnTo>
                      <a:pt x="53" y="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79" name="Freeform 31"/>
              <p:cNvSpPr>
                <a:spLocks/>
              </p:cNvSpPr>
              <p:nvPr/>
            </p:nvSpPr>
            <p:spPr bwMode="auto">
              <a:xfrm>
                <a:off x="3649" y="12021"/>
                <a:ext cx="94" cy="184"/>
              </a:xfrm>
              <a:custGeom>
                <a:avLst/>
                <a:gdLst>
                  <a:gd name="T0" fmla="*/ 94 w 94"/>
                  <a:gd name="T1" fmla="*/ 0 h 184"/>
                  <a:gd name="T2" fmla="*/ 81 w 94"/>
                  <a:gd name="T3" fmla="*/ 15 h 184"/>
                  <a:gd name="T4" fmla="*/ 69 w 94"/>
                  <a:gd name="T5" fmla="*/ 32 h 184"/>
                  <a:gd name="T6" fmla="*/ 59 w 94"/>
                  <a:gd name="T7" fmla="*/ 48 h 184"/>
                  <a:gd name="T8" fmla="*/ 50 w 94"/>
                  <a:gd name="T9" fmla="*/ 65 h 184"/>
                  <a:gd name="T10" fmla="*/ 44 w 94"/>
                  <a:gd name="T11" fmla="*/ 83 h 184"/>
                  <a:gd name="T12" fmla="*/ 41 w 94"/>
                  <a:gd name="T13" fmla="*/ 102 h 184"/>
                  <a:gd name="T14" fmla="*/ 38 w 94"/>
                  <a:gd name="T15" fmla="*/ 122 h 184"/>
                  <a:gd name="T16" fmla="*/ 41 w 94"/>
                  <a:gd name="T17" fmla="*/ 142 h 184"/>
                  <a:gd name="T18" fmla="*/ 34 w 94"/>
                  <a:gd name="T19" fmla="*/ 125 h 184"/>
                  <a:gd name="T20" fmla="*/ 31 w 94"/>
                  <a:gd name="T21" fmla="*/ 108 h 184"/>
                  <a:gd name="T22" fmla="*/ 30 w 94"/>
                  <a:gd name="T23" fmla="*/ 90 h 184"/>
                  <a:gd name="T24" fmla="*/ 31 w 94"/>
                  <a:gd name="T25" fmla="*/ 72 h 184"/>
                  <a:gd name="T26" fmla="*/ 18 w 94"/>
                  <a:gd name="T27" fmla="*/ 97 h 184"/>
                  <a:gd name="T28" fmla="*/ 11 w 94"/>
                  <a:gd name="T29" fmla="*/ 124 h 184"/>
                  <a:gd name="T30" fmla="*/ 10 w 94"/>
                  <a:gd name="T31" fmla="*/ 154 h 184"/>
                  <a:gd name="T32" fmla="*/ 12 w 94"/>
                  <a:gd name="T33" fmla="*/ 184 h 184"/>
                  <a:gd name="T34" fmla="*/ 3 w 94"/>
                  <a:gd name="T35" fmla="*/ 149 h 184"/>
                  <a:gd name="T36" fmla="*/ 0 w 94"/>
                  <a:gd name="T37" fmla="*/ 111 h 184"/>
                  <a:gd name="T38" fmla="*/ 6 w 94"/>
                  <a:gd name="T39" fmla="*/ 74 h 184"/>
                  <a:gd name="T40" fmla="*/ 21 w 94"/>
                  <a:gd name="T41" fmla="*/ 41 h 184"/>
                  <a:gd name="T42" fmla="*/ 29 w 94"/>
                  <a:gd name="T43" fmla="*/ 33 h 184"/>
                  <a:gd name="T44" fmla="*/ 36 w 94"/>
                  <a:gd name="T45" fmla="*/ 25 h 184"/>
                  <a:gd name="T46" fmla="*/ 45 w 94"/>
                  <a:gd name="T47" fmla="*/ 19 h 184"/>
                  <a:gd name="T48" fmla="*/ 54 w 94"/>
                  <a:gd name="T49" fmla="*/ 14 h 184"/>
                  <a:gd name="T50" fmla="*/ 63 w 94"/>
                  <a:gd name="T51" fmla="*/ 8 h 184"/>
                  <a:gd name="T52" fmla="*/ 73 w 94"/>
                  <a:gd name="T53" fmla="*/ 5 h 184"/>
                  <a:gd name="T54" fmla="*/ 83 w 94"/>
                  <a:gd name="T55" fmla="*/ 2 h 184"/>
                  <a:gd name="T56" fmla="*/ 94 w 94"/>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184"/>
                  <a:gd name="T89" fmla="*/ 94 w 94"/>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184">
                    <a:moveTo>
                      <a:pt x="94" y="0"/>
                    </a:moveTo>
                    <a:lnTo>
                      <a:pt x="81" y="15"/>
                    </a:lnTo>
                    <a:lnTo>
                      <a:pt x="69" y="32"/>
                    </a:lnTo>
                    <a:lnTo>
                      <a:pt x="59" y="48"/>
                    </a:lnTo>
                    <a:lnTo>
                      <a:pt x="50" y="65"/>
                    </a:lnTo>
                    <a:lnTo>
                      <a:pt x="44" y="83"/>
                    </a:lnTo>
                    <a:lnTo>
                      <a:pt x="41" y="102"/>
                    </a:lnTo>
                    <a:lnTo>
                      <a:pt x="38" y="122"/>
                    </a:lnTo>
                    <a:lnTo>
                      <a:pt x="41" y="142"/>
                    </a:lnTo>
                    <a:lnTo>
                      <a:pt x="34" y="125"/>
                    </a:lnTo>
                    <a:lnTo>
                      <a:pt x="31" y="108"/>
                    </a:lnTo>
                    <a:lnTo>
                      <a:pt x="30" y="90"/>
                    </a:lnTo>
                    <a:lnTo>
                      <a:pt x="31" y="72"/>
                    </a:lnTo>
                    <a:lnTo>
                      <a:pt x="18" y="97"/>
                    </a:lnTo>
                    <a:lnTo>
                      <a:pt x="11" y="124"/>
                    </a:lnTo>
                    <a:lnTo>
                      <a:pt x="10" y="154"/>
                    </a:lnTo>
                    <a:lnTo>
                      <a:pt x="12" y="184"/>
                    </a:lnTo>
                    <a:lnTo>
                      <a:pt x="3" y="149"/>
                    </a:lnTo>
                    <a:lnTo>
                      <a:pt x="0" y="111"/>
                    </a:lnTo>
                    <a:lnTo>
                      <a:pt x="6" y="74"/>
                    </a:lnTo>
                    <a:lnTo>
                      <a:pt x="21" y="41"/>
                    </a:lnTo>
                    <a:lnTo>
                      <a:pt x="29" y="33"/>
                    </a:lnTo>
                    <a:lnTo>
                      <a:pt x="36" y="25"/>
                    </a:lnTo>
                    <a:lnTo>
                      <a:pt x="45" y="19"/>
                    </a:lnTo>
                    <a:lnTo>
                      <a:pt x="54" y="14"/>
                    </a:lnTo>
                    <a:lnTo>
                      <a:pt x="63" y="8"/>
                    </a:lnTo>
                    <a:lnTo>
                      <a:pt x="73" y="5"/>
                    </a:lnTo>
                    <a:lnTo>
                      <a:pt x="83" y="2"/>
                    </a:lnTo>
                    <a:lnTo>
                      <a:pt x="94"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80" name="Freeform 32"/>
              <p:cNvSpPr>
                <a:spLocks/>
              </p:cNvSpPr>
              <p:nvPr/>
            </p:nvSpPr>
            <p:spPr bwMode="auto">
              <a:xfrm>
                <a:off x="4152" y="12025"/>
                <a:ext cx="151" cy="49"/>
              </a:xfrm>
              <a:custGeom>
                <a:avLst/>
                <a:gdLst>
                  <a:gd name="T0" fmla="*/ 151 w 151"/>
                  <a:gd name="T1" fmla="*/ 49 h 49"/>
                  <a:gd name="T2" fmla="*/ 136 w 151"/>
                  <a:gd name="T3" fmla="*/ 41 h 49"/>
                  <a:gd name="T4" fmla="*/ 119 w 151"/>
                  <a:gd name="T5" fmla="*/ 34 h 49"/>
                  <a:gd name="T6" fmla="*/ 102 w 151"/>
                  <a:gd name="T7" fmla="*/ 29 h 49"/>
                  <a:gd name="T8" fmla="*/ 85 w 151"/>
                  <a:gd name="T9" fmla="*/ 25 h 49"/>
                  <a:gd name="T10" fmla="*/ 66 w 151"/>
                  <a:gd name="T11" fmla="*/ 23 h 49"/>
                  <a:gd name="T12" fmla="*/ 48 w 151"/>
                  <a:gd name="T13" fmla="*/ 21 h 49"/>
                  <a:gd name="T14" fmla="*/ 29 w 151"/>
                  <a:gd name="T15" fmla="*/ 23 h 49"/>
                  <a:gd name="T16" fmla="*/ 11 w 151"/>
                  <a:gd name="T17" fmla="*/ 25 h 49"/>
                  <a:gd name="T18" fmla="*/ 8 w 151"/>
                  <a:gd name="T19" fmla="*/ 24 h 49"/>
                  <a:gd name="T20" fmla="*/ 4 w 151"/>
                  <a:gd name="T21" fmla="*/ 23 h 49"/>
                  <a:gd name="T22" fmla="*/ 2 w 151"/>
                  <a:gd name="T23" fmla="*/ 21 h 49"/>
                  <a:gd name="T24" fmla="*/ 0 w 151"/>
                  <a:gd name="T25" fmla="*/ 18 h 49"/>
                  <a:gd name="T26" fmla="*/ 1 w 151"/>
                  <a:gd name="T27" fmla="*/ 14 h 49"/>
                  <a:gd name="T28" fmla="*/ 3 w 151"/>
                  <a:gd name="T29" fmla="*/ 11 h 49"/>
                  <a:gd name="T30" fmla="*/ 8 w 151"/>
                  <a:gd name="T31" fmla="*/ 10 h 49"/>
                  <a:gd name="T32" fmla="*/ 11 w 151"/>
                  <a:gd name="T33" fmla="*/ 8 h 49"/>
                  <a:gd name="T34" fmla="*/ 30 w 151"/>
                  <a:gd name="T35" fmla="*/ 2 h 49"/>
                  <a:gd name="T36" fmla="*/ 50 w 151"/>
                  <a:gd name="T37" fmla="*/ 0 h 49"/>
                  <a:gd name="T38" fmla="*/ 69 w 151"/>
                  <a:gd name="T39" fmla="*/ 1 h 49"/>
                  <a:gd name="T40" fmla="*/ 89 w 151"/>
                  <a:gd name="T41" fmla="*/ 6 h 49"/>
                  <a:gd name="T42" fmla="*/ 106 w 151"/>
                  <a:gd name="T43" fmla="*/ 12 h 49"/>
                  <a:gd name="T44" fmla="*/ 124 w 151"/>
                  <a:gd name="T45" fmla="*/ 21 h 49"/>
                  <a:gd name="T46" fmla="*/ 138 w 151"/>
                  <a:gd name="T47" fmla="*/ 34 h 49"/>
                  <a:gd name="T48" fmla="*/ 151 w 151"/>
                  <a:gd name="T49" fmla="*/ 49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49"/>
                  <a:gd name="T77" fmla="*/ 151 w 151"/>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49">
                    <a:moveTo>
                      <a:pt x="151" y="49"/>
                    </a:moveTo>
                    <a:lnTo>
                      <a:pt x="136" y="41"/>
                    </a:lnTo>
                    <a:lnTo>
                      <a:pt x="119" y="34"/>
                    </a:lnTo>
                    <a:lnTo>
                      <a:pt x="102" y="29"/>
                    </a:lnTo>
                    <a:lnTo>
                      <a:pt x="85" y="25"/>
                    </a:lnTo>
                    <a:lnTo>
                      <a:pt x="66" y="23"/>
                    </a:lnTo>
                    <a:lnTo>
                      <a:pt x="48" y="21"/>
                    </a:lnTo>
                    <a:lnTo>
                      <a:pt x="29" y="23"/>
                    </a:lnTo>
                    <a:lnTo>
                      <a:pt x="11" y="25"/>
                    </a:lnTo>
                    <a:lnTo>
                      <a:pt x="8" y="24"/>
                    </a:lnTo>
                    <a:lnTo>
                      <a:pt x="4" y="23"/>
                    </a:lnTo>
                    <a:lnTo>
                      <a:pt x="2" y="21"/>
                    </a:lnTo>
                    <a:lnTo>
                      <a:pt x="0" y="18"/>
                    </a:lnTo>
                    <a:lnTo>
                      <a:pt x="1" y="14"/>
                    </a:lnTo>
                    <a:lnTo>
                      <a:pt x="3" y="11"/>
                    </a:lnTo>
                    <a:lnTo>
                      <a:pt x="8" y="10"/>
                    </a:lnTo>
                    <a:lnTo>
                      <a:pt x="11" y="8"/>
                    </a:lnTo>
                    <a:lnTo>
                      <a:pt x="30" y="2"/>
                    </a:lnTo>
                    <a:lnTo>
                      <a:pt x="50" y="0"/>
                    </a:lnTo>
                    <a:lnTo>
                      <a:pt x="69" y="1"/>
                    </a:lnTo>
                    <a:lnTo>
                      <a:pt x="89" y="6"/>
                    </a:lnTo>
                    <a:lnTo>
                      <a:pt x="106" y="12"/>
                    </a:lnTo>
                    <a:lnTo>
                      <a:pt x="124" y="21"/>
                    </a:lnTo>
                    <a:lnTo>
                      <a:pt x="138" y="34"/>
                    </a:lnTo>
                    <a:lnTo>
                      <a:pt x="151" y="4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81" name="Freeform 33"/>
              <p:cNvSpPr>
                <a:spLocks/>
              </p:cNvSpPr>
              <p:nvPr/>
            </p:nvSpPr>
            <p:spPr bwMode="auto">
              <a:xfrm>
                <a:off x="3810" y="12068"/>
                <a:ext cx="91" cy="177"/>
              </a:xfrm>
              <a:custGeom>
                <a:avLst/>
                <a:gdLst>
                  <a:gd name="T0" fmla="*/ 91 w 91"/>
                  <a:gd name="T1" fmla="*/ 90 h 177"/>
                  <a:gd name="T2" fmla="*/ 91 w 91"/>
                  <a:gd name="T3" fmla="*/ 103 h 177"/>
                  <a:gd name="T4" fmla="*/ 90 w 91"/>
                  <a:gd name="T5" fmla="*/ 115 h 177"/>
                  <a:gd name="T6" fmla="*/ 86 w 91"/>
                  <a:gd name="T7" fmla="*/ 128 h 177"/>
                  <a:gd name="T8" fmla="*/ 81 w 91"/>
                  <a:gd name="T9" fmla="*/ 140 h 177"/>
                  <a:gd name="T10" fmla="*/ 74 w 91"/>
                  <a:gd name="T11" fmla="*/ 150 h 177"/>
                  <a:gd name="T12" fmla="*/ 66 w 91"/>
                  <a:gd name="T13" fmla="*/ 161 h 177"/>
                  <a:gd name="T14" fmla="*/ 56 w 91"/>
                  <a:gd name="T15" fmla="*/ 169 h 177"/>
                  <a:gd name="T16" fmla="*/ 46 w 91"/>
                  <a:gd name="T17" fmla="*/ 177 h 177"/>
                  <a:gd name="T18" fmla="*/ 38 w 91"/>
                  <a:gd name="T19" fmla="*/ 176 h 177"/>
                  <a:gd name="T20" fmla="*/ 46 w 91"/>
                  <a:gd name="T21" fmla="*/ 163 h 177"/>
                  <a:gd name="T22" fmla="*/ 53 w 91"/>
                  <a:gd name="T23" fmla="*/ 149 h 177"/>
                  <a:gd name="T24" fmla="*/ 60 w 91"/>
                  <a:gd name="T25" fmla="*/ 136 h 177"/>
                  <a:gd name="T26" fmla="*/ 64 w 91"/>
                  <a:gd name="T27" fmla="*/ 121 h 177"/>
                  <a:gd name="T28" fmla="*/ 66 w 91"/>
                  <a:gd name="T29" fmla="*/ 106 h 177"/>
                  <a:gd name="T30" fmla="*/ 66 w 91"/>
                  <a:gd name="T31" fmla="*/ 90 h 177"/>
                  <a:gd name="T32" fmla="*/ 63 w 91"/>
                  <a:gd name="T33" fmla="*/ 75 h 177"/>
                  <a:gd name="T34" fmla="*/ 56 w 91"/>
                  <a:gd name="T35" fmla="*/ 61 h 177"/>
                  <a:gd name="T36" fmla="*/ 50 w 91"/>
                  <a:gd name="T37" fmla="*/ 53 h 177"/>
                  <a:gd name="T38" fmla="*/ 45 w 91"/>
                  <a:gd name="T39" fmla="*/ 45 h 177"/>
                  <a:gd name="T40" fmla="*/ 37 w 91"/>
                  <a:gd name="T41" fmla="*/ 37 h 177"/>
                  <a:gd name="T42" fmla="*/ 30 w 91"/>
                  <a:gd name="T43" fmla="*/ 29 h 177"/>
                  <a:gd name="T44" fmla="*/ 23 w 91"/>
                  <a:gd name="T45" fmla="*/ 22 h 177"/>
                  <a:gd name="T46" fmla="*/ 15 w 91"/>
                  <a:gd name="T47" fmla="*/ 15 h 177"/>
                  <a:gd name="T48" fmla="*/ 8 w 91"/>
                  <a:gd name="T49" fmla="*/ 7 h 177"/>
                  <a:gd name="T50" fmla="*/ 0 w 91"/>
                  <a:gd name="T51" fmla="*/ 0 h 177"/>
                  <a:gd name="T52" fmla="*/ 14 w 91"/>
                  <a:gd name="T53" fmla="*/ 6 h 177"/>
                  <a:gd name="T54" fmla="*/ 29 w 91"/>
                  <a:gd name="T55" fmla="*/ 15 h 177"/>
                  <a:gd name="T56" fmla="*/ 45 w 91"/>
                  <a:gd name="T57" fmla="*/ 23 h 177"/>
                  <a:gd name="T58" fmla="*/ 59 w 91"/>
                  <a:gd name="T59" fmla="*/ 34 h 177"/>
                  <a:gd name="T60" fmla="*/ 71 w 91"/>
                  <a:gd name="T61" fmla="*/ 46 h 177"/>
                  <a:gd name="T62" fmla="*/ 80 w 91"/>
                  <a:gd name="T63" fmla="*/ 59 h 177"/>
                  <a:gd name="T64" fmla="*/ 88 w 91"/>
                  <a:gd name="T65" fmla="*/ 74 h 177"/>
                  <a:gd name="T66" fmla="*/ 91 w 91"/>
                  <a:gd name="T67" fmla="*/ 90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177"/>
                  <a:gd name="T104" fmla="*/ 91 w 91"/>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177">
                    <a:moveTo>
                      <a:pt x="91" y="90"/>
                    </a:moveTo>
                    <a:lnTo>
                      <a:pt x="91" y="103"/>
                    </a:lnTo>
                    <a:lnTo>
                      <a:pt x="90" y="115"/>
                    </a:lnTo>
                    <a:lnTo>
                      <a:pt x="86" y="128"/>
                    </a:lnTo>
                    <a:lnTo>
                      <a:pt x="81" y="140"/>
                    </a:lnTo>
                    <a:lnTo>
                      <a:pt x="74" y="150"/>
                    </a:lnTo>
                    <a:lnTo>
                      <a:pt x="66" y="161"/>
                    </a:lnTo>
                    <a:lnTo>
                      <a:pt x="56" y="169"/>
                    </a:lnTo>
                    <a:lnTo>
                      <a:pt x="46" y="177"/>
                    </a:lnTo>
                    <a:lnTo>
                      <a:pt x="38" y="176"/>
                    </a:lnTo>
                    <a:lnTo>
                      <a:pt x="46" y="163"/>
                    </a:lnTo>
                    <a:lnTo>
                      <a:pt x="53" y="149"/>
                    </a:lnTo>
                    <a:lnTo>
                      <a:pt x="60" y="136"/>
                    </a:lnTo>
                    <a:lnTo>
                      <a:pt x="64" y="121"/>
                    </a:lnTo>
                    <a:lnTo>
                      <a:pt x="66" y="106"/>
                    </a:lnTo>
                    <a:lnTo>
                      <a:pt x="66" y="90"/>
                    </a:lnTo>
                    <a:lnTo>
                      <a:pt x="63" y="75"/>
                    </a:lnTo>
                    <a:lnTo>
                      <a:pt x="56" y="61"/>
                    </a:lnTo>
                    <a:lnTo>
                      <a:pt x="50" y="53"/>
                    </a:lnTo>
                    <a:lnTo>
                      <a:pt x="45" y="45"/>
                    </a:lnTo>
                    <a:lnTo>
                      <a:pt x="37" y="37"/>
                    </a:lnTo>
                    <a:lnTo>
                      <a:pt x="30" y="29"/>
                    </a:lnTo>
                    <a:lnTo>
                      <a:pt x="23" y="22"/>
                    </a:lnTo>
                    <a:lnTo>
                      <a:pt x="15" y="15"/>
                    </a:lnTo>
                    <a:lnTo>
                      <a:pt x="8" y="7"/>
                    </a:lnTo>
                    <a:lnTo>
                      <a:pt x="0" y="0"/>
                    </a:lnTo>
                    <a:lnTo>
                      <a:pt x="14" y="6"/>
                    </a:lnTo>
                    <a:lnTo>
                      <a:pt x="29" y="15"/>
                    </a:lnTo>
                    <a:lnTo>
                      <a:pt x="45" y="23"/>
                    </a:lnTo>
                    <a:lnTo>
                      <a:pt x="59" y="34"/>
                    </a:lnTo>
                    <a:lnTo>
                      <a:pt x="71" y="46"/>
                    </a:lnTo>
                    <a:lnTo>
                      <a:pt x="80" y="59"/>
                    </a:lnTo>
                    <a:lnTo>
                      <a:pt x="88" y="74"/>
                    </a:lnTo>
                    <a:lnTo>
                      <a:pt x="91" y="9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82" name="Freeform 34"/>
              <p:cNvSpPr>
                <a:spLocks/>
              </p:cNvSpPr>
              <p:nvPr/>
            </p:nvSpPr>
            <p:spPr bwMode="auto">
              <a:xfrm>
                <a:off x="3883" y="12079"/>
                <a:ext cx="55" cy="97"/>
              </a:xfrm>
              <a:custGeom>
                <a:avLst/>
                <a:gdLst>
                  <a:gd name="T0" fmla="*/ 51 w 55"/>
                  <a:gd name="T1" fmla="*/ 38 h 97"/>
                  <a:gd name="T2" fmla="*/ 55 w 55"/>
                  <a:gd name="T3" fmla="*/ 53 h 97"/>
                  <a:gd name="T4" fmla="*/ 54 w 55"/>
                  <a:gd name="T5" fmla="*/ 68 h 97"/>
                  <a:gd name="T6" fmla="*/ 50 w 55"/>
                  <a:gd name="T7" fmla="*/ 84 h 97"/>
                  <a:gd name="T8" fmla="*/ 41 w 55"/>
                  <a:gd name="T9" fmla="*/ 97 h 97"/>
                  <a:gd name="T10" fmla="*/ 38 w 55"/>
                  <a:gd name="T11" fmla="*/ 97 h 97"/>
                  <a:gd name="T12" fmla="*/ 39 w 55"/>
                  <a:gd name="T13" fmla="*/ 83 h 97"/>
                  <a:gd name="T14" fmla="*/ 38 w 55"/>
                  <a:gd name="T15" fmla="*/ 69 h 97"/>
                  <a:gd name="T16" fmla="*/ 36 w 55"/>
                  <a:gd name="T17" fmla="*/ 57 h 97"/>
                  <a:gd name="T18" fmla="*/ 31 w 55"/>
                  <a:gd name="T19" fmla="*/ 44 h 97"/>
                  <a:gd name="T20" fmla="*/ 26 w 55"/>
                  <a:gd name="T21" fmla="*/ 32 h 97"/>
                  <a:gd name="T22" fmla="*/ 18 w 55"/>
                  <a:gd name="T23" fmla="*/ 21 h 97"/>
                  <a:gd name="T24" fmla="*/ 10 w 55"/>
                  <a:gd name="T25" fmla="*/ 10 h 97"/>
                  <a:gd name="T26" fmla="*/ 0 w 55"/>
                  <a:gd name="T27" fmla="*/ 0 h 97"/>
                  <a:gd name="T28" fmla="*/ 7 w 55"/>
                  <a:gd name="T29" fmla="*/ 2 h 97"/>
                  <a:gd name="T30" fmla="*/ 15 w 55"/>
                  <a:gd name="T31" fmla="*/ 6 h 97"/>
                  <a:gd name="T32" fmla="*/ 23 w 55"/>
                  <a:gd name="T33" fmla="*/ 10 h 97"/>
                  <a:gd name="T34" fmla="*/ 29 w 55"/>
                  <a:gd name="T35" fmla="*/ 14 h 97"/>
                  <a:gd name="T36" fmla="*/ 36 w 55"/>
                  <a:gd name="T37" fmla="*/ 18 h 97"/>
                  <a:gd name="T38" fmla="*/ 42 w 55"/>
                  <a:gd name="T39" fmla="*/ 25 h 97"/>
                  <a:gd name="T40" fmla="*/ 46 w 55"/>
                  <a:gd name="T41" fmla="*/ 31 h 97"/>
                  <a:gd name="T42" fmla="*/ 51 w 55"/>
                  <a:gd name="T43" fmla="*/ 38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97"/>
                  <a:gd name="T68" fmla="*/ 55 w 55"/>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97">
                    <a:moveTo>
                      <a:pt x="51" y="38"/>
                    </a:moveTo>
                    <a:lnTo>
                      <a:pt x="55" y="53"/>
                    </a:lnTo>
                    <a:lnTo>
                      <a:pt x="54" y="68"/>
                    </a:lnTo>
                    <a:lnTo>
                      <a:pt x="50" y="84"/>
                    </a:lnTo>
                    <a:lnTo>
                      <a:pt x="41" y="97"/>
                    </a:lnTo>
                    <a:lnTo>
                      <a:pt x="38" y="97"/>
                    </a:lnTo>
                    <a:lnTo>
                      <a:pt x="39" y="83"/>
                    </a:lnTo>
                    <a:lnTo>
                      <a:pt x="38" y="69"/>
                    </a:lnTo>
                    <a:lnTo>
                      <a:pt x="36" y="57"/>
                    </a:lnTo>
                    <a:lnTo>
                      <a:pt x="31" y="44"/>
                    </a:lnTo>
                    <a:lnTo>
                      <a:pt x="26" y="32"/>
                    </a:lnTo>
                    <a:lnTo>
                      <a:pt x="18" y="21"/>
                    </a:lnTo>
                    <a:lnTo>
                      <a:pt x="10" y="10"/>
                    </a:lnTo>
                    <a:lnTo>
                      <a:pt x="0" y="0"/>
                    </a:lnTo>
                    <a:lnTo>
                      <a:pt x="7" y="2"/>
                    </a:lnTo>
                    <a:lnTo>
                      <a:pt x="15" y="6"/>
                    </a:lnTo>
                    <a:lnTo>
                      <a:pt x="23" y="10"/>
                    </a:lnTo>
                    <a:lnTo>
                      <a:pt x="29" y="14"/>
                    </a:lnTo>
                    <a:lnTo>
                      <a:pt x="36" y="18"/>
                    </a:lnTo>
                    <a:lnTo>
                      <a:pt x="42" y="25"/>
                    </a:lnTo>
                    <a:lnTo>
                      <a:pt x="46" y="31"/>
                    </a:lnTo>
                    <a:lnTo>
                      <a:pt x="51" y="3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83" name="Freeform 35"/>
              <p:cNvSpPr>
                <a:spLocks/>
              </p:cNvSpPr>
              <p:nvPr/>
            </p:nvSpPr>
            <p:spPr bwMode="auto">
              <a:xfrm>
                <a:off x="4330" y="12125"/>
                <a:ext cx="22" cy="80"/>
              </a:xfrm>
              <a:custGeom>
                <a:avLst/>
                <a:gdLst>
                  <a:gd name="T0" fmla="*/ 15 w 22"/>
                  <a:gd name="T1" fmla="*/ 80 h 80"/>
                  <a:gd name="T2" fmla="*/ 12 w 22"/>
                  <a:gd name="T3" fmla="*/ 79 h 80"/>
                  <a:gd name="T4" fmla="*/ 9 w 22"/>
                  <a:gd name="T5" fmla="*/ 74 h 80"/>
                  <a:gd name="T6" fmla="*/ 5 w 22"/>
                  <a:gd name="T7" fmla="*/ 68 h 80"/>
                  <a:gd name="T8" fmla="*/ 2 w 22"/>
                  <a:gd name="T9" fmla="*/ 63 h 80"/>
                  <a:gd name="T10" fmla="*/ 0 w 22"/>
                  <a:gd name="T11" fmla="*/ 47 h 80"/>
                  <a:gd name="T12" fmla="*/ 3 w 22"/>
                  <a:gd name="T13" fmla="*/ 31 h 80"/>
                  <a:gd name="T14" fmla="*/ 8 w 22"/>
                  <a:gd name="T15" fmla="*/ 16 h 80"/>
                  <a:gd name="T16" fmla="*/ 12 w 22"/>
                  <a:gd name="T17" fmla="*/ 0 h 80"/>
                  <a:gd name="T18" fmla="*/ 18 w 22"/>
                  <a:gd name="T19" fmla="*/ 10 h 80"/>
                  <a:gd name="T20" fmla="*/ 22 w 22"/>
                  <a:gd name="T21" fmla="*/ 19 h 80"/>
                  <a:gd name="T22" fmla="*/ 21 w 22"/>
                  <a:gd name="T23" fmla="*/ 29 h 80"/>
                  <a:gd name="T24" fmla="*/ 17 w 22"/>
                  <a:gd name="T25" fmla="*/ 39 h 80"/>
                  <a:gd name="T26" fmla="*/ 14 w 22"/>
                  <a:gd name="T27" fmla="*/ 49 h 80"/>
                  <a:gd name="T28" fmla="*/ 12 w 22"/>
                  <a:gd name="T29" fmla="*/ 59 h 80"/>
                  <a:gd name="T30" fmla="*/ 12 w 22"/>
                  <a:gd name="T31" fmla="*/ 69 h 80"/>
                  <a:gd name="T32" fmla="*/ 15 w 22"/>
                  <a:gd name="T33" fmla="*/ 8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80"/>
                  <a:gd name="T53" fmla="*/ 22 w 2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80">
                    <a:moveTo>
                      <a:pt x="15" y="80"/>
                    </a:moveTo>
                    <a:lnTo>
                      <a:pt x="12" y="79"/>
                    </a:lnTo>
                    <a:lnTo>
                      <a:pt x="9" y="74"/>
                    </a:lnTo>
                    <a:lnTo>
                      <a:pt x="5" y="68"/>
                    </a:lnTo>
                    <a:lnTo>
                      <a:pt x="2" y="63"/>
                    </a:lnTo>
                    <a:lnTo>
                      <a:pt x="0" y="47"/>
                    </a:lnTo>
                    <a:lnTo>
                      <a:pt x="3" y="31"/>
                    </a:lnTo>
                    <a:lnTo>
                      <a:pt x="8" y="16"/>
                    </a:lnTo>
                    <a:lnTo>
                      <a:pt x="12" y="0"/>
                    </a:lnTo>
                    <a:lnTo>
                      <a:pt x="18" y="10"/>
                    </a:lnTo>
                    <a:lnTo>
                      <a:pt x="22" y="19"/>
                    </a:lnTo>
                    <a:lnTo>
                      <a:pt x="21" y="29"/>
                    </a:lnTo>
                    <a:lnTo>
                      <a:pt x="17" y="39"/>
                    </a:lnTo>
                    <a:lnTo>
                      <a:pt x="14" y="49"/>
                    </a:lnTo>
                    <a:lnTo>
                      <a:pt x="12" y="59"/>
                    </a:lnTo>
                    <a:lnTo>
                      <a:pt x="12" y="69"/>
                    </a:lnTo>
                    <a:lnTo>
                      <a:pt x="15" y="8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84" name="Freeform 36"/>
              <p:cNvSpPr>
                <a:spLocks/>
              </p:cNvSpPr>
              <p:nvPr/>
            </p:nvSpPr>
            <p:spPr bwMode="auto">
              <a:xfrm>
                <a:off x="4565" y="12128"/>
                <a:ext cx="37" cy="55"/>
              </a:xfrm>
              <a:custGeom>
                <a:avLst/>
                <a:gdLst>
                  <a:gd name="T0" fmla="*/ 37 w 37"/>
                  <a:gd name="T1" fmla="*/ 26 h 55"/>
                  <a:gd name="T2" fmla="*/ 29 w 37"/>
                  <a:gd name="T3" fmla="*/ 32 h 55"/>
                  <a:gd name="T4" fmla="*/ 21 w 37"/>
                  <a:gd name="T5" fmla="*/ 39 h 55"/>
                  <a:gd name="T6" fmla="*/ 13 w 37"/>
                  <a:gd name="T7" fmla="*/ 48 h 55"/>
                  <a:gd name="T8" fmla="*/ 6 w 37"/>
                  <a:gd name="T9" fmla="*/ 55 h 55"/>
                  <a:gd name="T10" fmla="*/ 2 w 37"/>
                  <a:gd name="T11" fmla="*/ 51 h 55"/>
                  <a:gd name="T12" fmla="*/ 0 w 37"/>
                  <a:gd name="T13" fmla="*/ 45 h 55"/>
                  <a:gd name="T14" fmla="*/ 3 w 37"/>
                  <a:gd name="T15" fmla="*/ 36 h 55"/>
                  <a:gd name="T16" fmla="*/ 5 w 37"/>
                  <a:gd name="T17" fmla="*/ 29 h 55"/>
                  <a:gd name="T18" fmla="*/ 25 w 37"/>
                  <a:gd name="T19" fmla="*/ 0 h 55"/>
                  <a:gd name="T20" fmla="*/ 31 w 37"/>
                  <a:gd name="T21" fmla="*/ 5 h 55"/>
                  <a:gd name="T22" fmla="*/ 34 w 37"/>
                  <a:gd name="T23" fmla="*/ 11 h 55"/>
                  <a:gd name="T24" fmla="*/ 36 w 37"/>
                  <a:gd name="T25" fmla="*/ 18 h 55"/>
                  <a:gd name="T26" fmla="*/ 37 w 37"/>
                  <a:gd name="T27" fmla="*/ 26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55"/>
                  <a:gd name="T44" fmla="*/ 37 w 37"/>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55">
                    <a:moveTo>
                      <a:pt x="37" y="26"/>
                    </a:moveTo>
                    <a:lnTo>
                      <a:pt x="29" y="32"/>
                    </a:lnTo>
                    <a:lnTo>
                      <a:pt x="21" y="39"/>
                    </a:lnTo>
                    <a:lnTo>
                      <a:pt x="13" y="48"/>
                    </a:lnTo>
                    <a:lnTo>
                      <a:pt x="6" y="55"/>
                    </a:lnTo>
                    <a:lnTo>
                      <a:pt x="2" y="51"/>
                    </a:lnTo>
                    <a:lnTo>
                      <a:pt x="0" y="45"/>
                    </a:lnTo>
                    <a:lnTo>
                      <a:pt x="3" y="36"/>
                    </a:lnTo>
                    <a:lnTo>
                      <a:pt x="5" y="29"/>
                    </a:lnTo>
                    <a:lnTo>
                      <a:pt x="25" y="0"/>
                    </a:lnTo>
                    <a:lnTo>
                      <a:pt x="31" y="5"/>
                    </a:lnTo>
                    <a:lnTo>
                      <a:pt x="34" y="11"/>
                    </a:lnTo>
                    <a:lnTo>
                      <a:pt x="36" y="18"/>
                    </a:lnTo>
                    <a:lnTo>
                      <a:pt x="37" y="2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85" name="Freeform 37"/>
              <p:cNvSpPr>
                <a:spLocks/>
              </p:cNvSpPr>
              <p:nvPr/>
            </p:nvSpPr>
            <p:spPr bwMode="auto">
              <a:xfrm>
                <a:off x="4153" y="12156"/>
                <a:ext cx="116" cy="17"/>
              </a:xfrm>
              <a:custGeom>
                <a:avLst/>
                <a:gdLst>
                  <a:gd name="T0" fmla="*/ 116 w 116"/>
                  <a:gd name="T1" fmla="*/ 13 h 17"/>
                  <a:gd name="T2" fmla="*/ 102 w 116"/>
                  <a:gd name="T3" fmla="*/ 13 h 17"/>
                  <a:gd name="T4" fmla="*/ 87 w 116"/>
                  <a:gd name="T5" fmla="*/ 14 h 17"/>
                  <a:gd name="T6" fmla="*/ 72 w 116"/>
                  <a:gd name="T7" fmla="*/ 16 h 17"/>
                  <a:gd name="T8" fmla="*/ 56 w 116"/>
                  <a:gd name="T9" fmla="*/ 16 h 17"/>
                  <a:gd name="T10" fmla="*/ 41 w 116"/>
                  <a:gd name="T11" fmla="*/ 17 h 17"/>
                  <a:gd name="T12" fmla="*/ 27 w 116"/>
                  <a:gd name="T13" fmla="*/ 16 h 17"/>
                  <a:gd name="T14" fmla="*/ 13 w 116"/>
                  <a:gd name="T15" fmla="*/ 13 h 17"/>
                  <a:gd name="T16" fmla="*/ 0 w 116"/>
                  <a:gd name="T17" fmla="*/ 7 h 17"/>
                  <a:gd name="T18" fmla="*/ 4 w 116"/>
                  <a:gd name="T19" fmla="*/ 3 h 17"/>
                  <a:gd name="T20" fmla="*/ 11 w 116"/>
                  <a:gd name="T21" fmla="*/ 1 h 17"/>
                  <a:gd name="T22" fmla="*/ 18 w 116"/>
                  <a:gd name="T23" fmla="*/ 1 h 17"/>
                  <a:gd name="T24" fmla="*/ 26 w 116"/>
                  <a:gd name="T25" fmla="*/ 0 h 17"/>
                  <a:gd name="T26" fmla="*/ 38 w 116"/>
                  <a:gd name="T27" fmla="*/ 0 h 17"/>
                  <a:gd name="T28" fmla="*/ 50 w 116"/>
                  <a:gd name="T29" fmla="*/ 0 h 17"/>
                  <a:gd name="T30" fmla="*/ 61 w 116"/>
                  <a:gd name="T31" fmla="*/ 0 h 17"/>
                  <a:gd name="T32" fmla="*/ 73 w 116"/>
                  <a:gd name="T33" fmla="*/ 1 h 17"/>
                  <a:gd name="T34" fmla="*/ 84 w 116"/>
                  <a:gd name="T35" fmla="*/ 3 h 17"/>
                  <a:gd name="T36" fmla="*/ 96 w 116"/>
                  <a:gd name="T37" fmla="*/ 5 h 17"/>
                  <a:gd name="T38" fmla="*/ 105 w 116"/>
                  <a:gd name="T39" fmla="*/ 8 h 17"/>
                  <a:gd name="T40" fmla="*/ 116 w 116"/>
                  <a:gd name="T41" fmla="*/ 13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
                  <a:gd name="T64" fmla="*/ 0 h 17"/>
                  <a:gd name="T65" fmla="*/ 116 w 11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 h="17">
                    <a:moveTo>
                      <a:pt x="116" y="13"/>
                    </a:moveTo>
                    <a:lnTo>
                      <a:pt x="102" y="13"/>
                    </a:lnTo>
                    <a:lnTo>
                      <a:pt x="87" y="14"/>
                    </a:lnTo>
                    <a:lnTo>
                      <a:pt x="72" y="16"/>
                    </a:lnTo>
                    <a:lnTo>
                      <a:pt x="56" y="16"/>
                    </a:lnTo>
                    <a:lnTo>
                      <a:pt x="41" y="17"/>
                    </a:lnTo>
                    <a:lnTo>
                      <a:pt x="27" y="16"/>
                    </a:lnTo>
                    <a:lnTo>
                      <a:pt x="13" y="13"/>
                    </a:lnTo>
                    <a:lnTo>
                      <a:pt x="0" y="7"/>
                    </a:lnTo>
                    <a:lnTo>
                      <a:pt x="4" y="3"/>
                    </a:lnTo>
                    <a:lnTo>
                      <a:pt x="11" y="1"/>
                    </a:lnTo>
                    <a:lnTo>
                      <a:pt x="18" y="1"/>
                    </a:lnTo>
                    <a:lnTo>
                      <a:pt x="26" y="0"/>
                    </a:lnTo>
                    <a:lnTo>
                      <a:pt x="38" y="0"/>
                    </a:lnTo>
                    <a:lnTo>
                      <a:pt x="50" y="0"/>
                    </a:lnTo>
                    <a:lnTo>
                      <a:pt x="61" y="0"/>
                    </a:lnTo>
                    <a:lnTo>
                      <a:pt x="73" y="1"/>
                    </a:lnTo>
                    <a:lnTo>
                      <a:pt x="84" y="3"/>
                    </a:lnTo>
                    <a:lnTo>
                      <a:pt x="96" y="5"/>
                    </a:lnTo>
                    <a:lnTo>
                      <a:pt x="105" y="8"/>
                    </a:lnTo>
                    <a:lnTo>
                      <a:pt x="116" y="1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86" name="Freeform 38"/>
              <p:cNvSpPr>
                <a:spLocks/>
              </p:cNvSpPr>
              <p:nvPr/>
            </p:nvSpPr>
            <p:spPr bwMode="auto">
              <a:xfrm>
                <a:off x="4202" y="12183"/>
                <a:ext cx="58" cy="16"/>
              </a:xfrm>
              <a:custGeom>
                <a:avLst/>
                <a:gdLst>
                  <a:gd name="T0" fmla="*/ 58 w 58"/>
                  <a:gd name="T1" fmla="*/ 9 h 16"/>
                  <a:gd name="T2" fmla="*/ 53 w 58"/>
                  <a:gd name="T3" fmla="*/ 11 h 16"/>
                  <a:gd name="T4" fmla="*/ 49 w 58"/>
                  <a:gd name="T5" fmla="*/ 13 h 16"/>
                  <a:gd name="T6" fmla="*/ 42 w 58"/>
                  <a:gd name="T7" fmla="*/ 14 h 16"/>
                  <a:gd name="T8" fmla="*/ 37 w 58"/>
                  <a:gd name="T9" fmla="*/ 15 h 16"/>
                  <a:gd name="T10" fmla="*/ 31 w 58"/>
                  <a:gd name="T11" fmla="*/ 16 h 16"/>
                  <a:gd name="T12" fmla="*/ 26 w 58"/>
                  <a:gd name="T13" fmla="*/ 16 h 16"/>
                  <a:gd name="T14" fmla="*/ 20 w 58"/>
                  <a:gd name="T15" fmla="*/ 15 h 16"/>
                  <a:gd name="T16" fmla="*/ 15 w 58"/>
                  <a:gd name="T17" fmla="*/ 13 h 16"/>
                  <a:gd name="T18" fmla="*/ 0 w 58"/>
                  <a:gd name="T19" fmla="*/ 0 h 16"/>
                  <a:gd name="T20" fmla="*/ 7 w 58"/>
                  <a:gd name="T21" fmla="*/ 0 h 16"/>
                  <a:gd name="T22" fmla="*/ 15 w 58"/>
                  <a:gd name="T23" fmla="*/ 1 h 16"/>
                  <a:gd name="T24" fmla="*/ 23 w 58"/>
                  <a:gd name="T25" fmla="*/ 2 h 16"/>
                  <a:gd name="T26" fmla="*/ 30 w 58"/>
                  <a:gd name="T27" fmla="*/ 2 h 16"/>
                  <a:gd name="T28" fmla="*/ 37 w 58"/>
                  <a:gd name="T29" fmla="*/ 5 h 16"/>
                  <a:gd name="T30" fmla="*/ 44 w 58"/>
                  <a:gd name="T31" fmla="*/ 6 h 16"/>
                  <a:gd name="T32" fmla="*/ 52 w 58"/>
                  <a:gd name="T33" fmla="*/ 7 h 16"/>
                  <a:gd name="T34" fmla="*/ 58 w 58"/>
                  <a:gd name="T35" fmla="*/ 9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6"/>
                  <a:gd name="T56" fmla="*/ 58 w 5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6">
                    <a:moveTo>
                      <a:pt x="58" y="9"/>
                    </a:moveTo>
                    <a:lnTo>
                      <a:pt x="53" y="11"/>
                    </a:lnTo>
                    <a:lnTo>
                      <a:pt x="49" y="13"/>
                    </a:lnTo>
                    <a:lnTo>
                      <a:pt x="42" y="14"/>
                    </a:lnTo>
                    <a:lnTo>
                      <a:pt x="37" y="15"/>
                    </a:lnTo>
                    <a:lnTo>
                      <a:pt x="31" y="16"/>
                    </a:lnTo>
                    <a:lnTo>
                      <a:pt x="26" y="16"/>
                    </a:lnTo>
                    <a:lnTo>
                      <a:pt x="20" y="15"/>
                    </a:lnTo>
                    <a:lnTo>
                      <a:pt x="15" y="13"/>
                    </a:lnTo>
                    <a:lnTo>
                      <a:pt x="0" y="0"/>
                    </a:lnTo>
                    <a:lnTo>
                      <a:pt x="7" y="0"/>
                    </a:lnTo>
                    <a:lnTo>
                      <a:pt x="15" y="1"/>
                    </a:lnTo>
                    <a:lnTo>
                      <a:pt x="23" y="2"/>
                    </a:lnTo>
                    <a:lnTo>
                      <a:pt x="30" y="2"/>
                    </a:lnTo>
                    <a:lnTo>
                      <a:pt x="37" y="5"/>
                    </a:lnTo>
                    <a:lnTo>
                      <a:pt x="44" y="6"/>
                    </a:lnTo>
                    <a:lnTo>
                      <a:pt x="52" y="7"/>
                    </a:lnTo>
                    <a:lnTo>
                      <a:pt x="58" y="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87" name="Freeform 39"/>
              <p:cNvSpPr>
                <a:spLocks/>
              </p:cNvSpPr>
              <p:nvPr/>
            </p:nvSpPr>
            <p:spPr bwMode="auto">
              <a:xfrm>
                <a:off x="4266" y="12213"/>
                <a:ext cx="7" cy="4"/>
              </a:xfrm>
              <a:custGeom>
                <a:avLst/>
                <a:gdLst>
                  <a:gd name="T0" fmla="*/ 0 w 7"/>
                  <a:gd name="T1" fmla="*/ 0 h 4"/>
                  <a:gd name="T2" fmla="*/ 7 w 7"/>
                  <a:gd name="T3" fmla="*/ 4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lnTo>
                      <a:pt x="7" y="4"/>
                    </a:lnTo>
                    <a:lnTo>
                      <a:pt x="0"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88" name="Freeform 40"/>
              <p:cNvSpPr>
                <a:spLocks/>
              </p:cNvSpPr>
              <p:nvPr/>
            </p:nvSpPr>
            <p:spPr bwMode="auto">
              <a:xfrm>
                <a:off x="4050" y="12214"/>
                <a:ext cx="39" cy="14"/>
              </a:xfrm>
              <a:custGeom>
                <a:avLst/>
                <a:gdLst>
                  <a:gd name="T0" fmla="*/ 39 w 39"/>
                  <a:gd name="T1" fmla="*/ 13 h 14"/>
                  <a:gd name="T2" fmla="*/ 34 w 39"/>
                  <a:gd name="T3" fmla="*/ 14 h 14"/>
                  <a:gd name="T4" fmla="*/ 28 w 39"/>
                  <a:gd name="T5" fmla="*/ 14 h 14"/>
                  <a:gd name="T6" fmla="*/ 23 w 39"/>
                  <a:gd name="T7" fmla="*/ 13 h 14"/>
                  <a:gd name="T8" fmla="*/ 18 w 39"/>
                  <a:gd name="T9" fmla="*/ 11 h 14"/>
                  <a:gd name="T10" fmla="*/ 13 w 39"/>
                  <a:gd name="T11" fmla="*/ 9 h 14"/>
                  <a:gd name="T12" fmla="*/ 9 w 39"/>
                  <a:gd name="T13" fmla="*/ 7 h 14"/>
                  <a:gd name="T14" fmla="*/ 4 w 39"/>
                  <a:gd name="T15" fmla="*/ 3 h 14"/>
                  <a:gd name="T16" fmla="*/ 0 w 39"/>
                  <a:gd name="T17" fmla="*/ 0 h 14"/>
                  <a:gd name="T18" fmla="*/ 5 w 39"/>
                  <a:gd name="T19" fmla="*/ 1 h 14"/>
                  <a:gd name="T20" fmla="*/ 10 w 39"/>
                  <a:gd name="T21" fmla="*/ 3 h 14"/>
                  <a:gd name="T22" fmla="*/ 15 w 39"/>
                  <a:gd name="T23" fmla="*/ 4 h 14"/>
                  <a:gd name="T24" fmla="*/ 19 w 39"/>
                  <a:gd name="T25" fmla="*/ 7 h 14"/>
                  <a:gd name="T26" fmla="*/ 25 w 39"/>
                  <a:gd name="T27" fmla="*/ 8 h 14"/>
                  <a:gd name="T28" fmla="*/ 29 w 39"/>
                  <a:gd name="T29" fmla="*/ 10 h 14"/>
                  <a:gd name="T30" fmla="*/ 35 w 39"/>
                  <a:gd name="T31" fmla="*/ 11 h 14"/>
                  <a:gd name="T32" fmla="*/ 39 w 39"/>
                  <a:gd name="T33" fmla="*/ 1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14"/>
                  <a:gd name="T53" fmla="*/ 39 w 39"/>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14">
                    <a:moveTo>
                      <a:pt x="39" y="13"/>
                    </a:moveTo>
                    <a:lnTo>
                      <a:pt x="34" y="14"/>
                    </a:lnTo>
                    <a:lnTo>
                      <a:pt x="28" y="14"/>
                    </a:lnTo>
                    <a:lnTo>
                      <a:pt x="23" y="13"/>
                    </a:lnTo>
                    <a:lnTo>
                      <a:pt x="18" y="11"/>
                    </a:lnTo>
                    <a:lnTo>
                      <a:pt x="13" y="9"/>
                    </a:lnTo>
                    <a:lnTo>
                      <a:pt x="9" y="7"/>
                    </a:lnTo>
                    <a:lnTo>
                      <a:pt x="4" y="3"/>
                    </a:lnTo>
                    <a:lnTo>
                      <a:pt x="0" y="0"/>
                    </a:lnTo>
                    <a:lnTo>
                      <a:pt x="5" y="1"/>
                    </a:lnTo>
                    <a:lnTo>
                      <a:pt x="10" y="3"/>
                    </a:lnTo>
                    <a:lnTo>
                      <a:pt x="15" y="4"/>
                    </a:lnTo>
                    <a:lnTo>
                      <a:pt x="19" y="7"/>
                    </a:lnTo>
                    <a:lnTo>
                      <a:pt x="25" y="8"/>
                    </a:lnTo>
                    <a:lnTo>
                      <a:pt x="29" y="10"/>
                    </a:lnTo>
                    <a:lnTo>
                      <a:pt x="35" y="11"/>
                    </a:lnTo>
                    <a:lnTo>
                      <a:pt x="39" y="1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89" name="Freeform 41"/>
              <p:cNvSpPr>
                <a:spLocks/>
              </p:cNvSpPr>
              <p:nvPr/>
            </p:nvSpPr>
            <p:spPr bwMode="auto">
              <a:xfrm>
                <a:off x="3922" y="12225"/>
                <a:ext cx="206" cy="44"/>
              </a:xfrm>
              <a:custGeom>
                <a:avLst/>
                <a:gdLst>
                  <a:gd name="T0" fmla="*/ 206 w 206"/>
                  <a:gd name="T1" fmla="*/ 26 h 44"/>
                  <a:gd name="T2" fmla="*/ 198 w 206"/>
                  <a:gd name="T3" fmla="*/ 31 h 44"/>
                  <a:gd name="T4" fmla="*/ 190 w 206"/>
                  <a:gd name="T5" fmla="*/ 35 h 44"/>
                  <a:gd name="T6" fmla="*/ 180 w 206"/>
                  <a:gd name="T7" fmla="*/ 38 h 44"/>
                  <a:gd name="T8" fmla="*/ 169 w 206"/>
                  <a:gd name="T9" fmla="*/ 40 h 44"/>
                  <a:gd name="T10" fmla="*/ 158 w 206"/>
                  <a:gd name="T11" fmla="*/ 41 h 44"/>
                  <a:gd name="T12" fmla="*/ 147 w 206"/>
                  <a:gd name="T13" fmla="*/ 42 h 44"/>
                  <a:gd name="T14" fmla="*/ 137 w 206"/>
                  <a:gd name="T15" fmla="*/ 43 h 44"/>
                  <a:gd name="T16" fmla="*/ 126 w 206"/>
                  <a:gd name="T17" fmla="*/ 44 h 44"/>
                  <a:gd name="T18" fmla="*/ 109 w 206"/>
                  <a:gd name="T19" fmla="*/ 44 h 44"/>
                  <a:gd name="T20" fmla="*/ 92 w 206"/>
                  <a:gd name="T21" fmla="*/ 43 h 44"/>
                  <a:gd name="T22" fmla="*/ 76 w 206"/>
                  <a:gd name="T23" fmla="*/ 41 h 44"/>
                  <a:gd name="T24" fmla="*/ 60 w 206"/>
                  <a:gd name="T25" fmla="*/ 38 h 44"/>
                  <a:gd name="T26" fmla="*/ 44 w 206"/>
                  <a:gd name="T27" fmla="*/ 35 h 44"/>
                  <a:gd name="T28" fmla="*/ 29 w 206"/>
                  <a:gd name="T29" fmla="*/ 29 h 44"/>
                  <a:gd name="T30" fmla="*/ 14 w 206"/>
                  <a:gd name="T31" fmla="*/ 23 h 44"/>
                  <a:gd name="T32" fmla="*/ 0 w 206"/>
                  <a:gd name="T33" fmla="*/ 15 h 44"/>
                  <a:gd name="T34" fmla="*/ 14 w 206"/>
                  <a:gd name="T35" fmla="*/ 19 h 44"/>
                  <a:gd name="T36" fmla="*/ 28 w 206"/>
                  <a:gd name="T37" fmla="*/ 22 h 44"/>
                  <a:gd name="T38" fmla="*/ 42 w 206"/>
                  <a:gd name="T39" fmla="*/ 24 h 44"/>
                  <a:gd name="T40" fmla="*/ 57 w 206"/>
                  <a:gd name="T41" fmla="*/ 26 h 44"/>
                  <a:gd name="T42" fmla="*/ 73 w 206"/>
                  <a:gd name="T43" fmla="*/ 28 h 44"/>
                  <a:gd name="T44" fmla="*/ 87 w 206"/>
                  <a:gd name="T45" fmla="*/ 29 h 44"/>
                  <a:gd name="T46" fmla="*/ 102 w 206"/>
                  <a:gd name="T47" fmla="*/ 29 h 44"/>
                  <a:gd name="T48" fmla="*/ 117 w 206"/>
                  <a:gd name="T49" fmla="*/ 28 h 44"/>
                  <a:gd name="T50" fmla="*/ 109 w 206"/>
                  <a:gd name="T51" fmla="*/ 25 h 44"/>
                  <a:gd name="T52" fmla="*/ 101 w 206"/>
                  <a:gd name="T53" fmla="*/ 22 h 44"/>
                  <a:gd name="T54" fmla="*/ 93 w 206"/>
                  <a:gd name="T55" fmla="*/ 19 h 44"/>
                  <a:gd name="T56" fmla="*/ 84 w 206"/>
                  <a:gd name="T57" fmla="*/ 16 h 44"/>
                  <a:gd name="T58" fmla="*/ 77 w 206"/>
                  <a:gd name="T59" fmla="*/ 12 h 44"/>
                  <a:gd name="T60" fmla="*/ 69 w 206"/>
                  <a:gd name="T61" fmla="*/ 9 h 44"/>
                  <a:gd name="T62" fmla="*/ 62 w 206"/>
                  <a:gd name="T63" fmla="*/ 5 h 44"/>
                  <a:gd name="T64" fmla="*/ 54 w 206"/>
                  <a:gd name="T65" fmla="*/ 0 h 44"/>
                  <a:gd name="T66" fmla="*/ 71 w 206"/>
                  <a:gd name="T67" fmla="*/ 6 h 44"/>
                  <a:gd name="T68" fmla="*/ 90 w 206"/>
                  <a:gd name="T69" fmla="*/ 11 h 44"/>
                  <a:gd name="T70" fmla="*/ 108 w 206"/>
                  <a:gd name="T71" fmla="*/ 17 h 44"/>
                  <a:gd name="T72" fmla="*/ 128 w 206"/>
                  <a:gd name="T73" fmla="*/ 20 h 44"/>
                  <a:gd name="T74" fmla="*/ 147 w 206"/>
                  <a:gd name="T75" fmla="*/ 23 h 44"/>
                  <a:gd name="T76" fmla="*/ 167 w 206"/>
                  <a:gd name="T77" fmla="*/ 25 h 44"/>
                  <a:gd name="T78" fmla="*/ 187 w 206"/>
                  <a:gd name="T79" fmla="*/ 26 h 44"/>
                  <a:gd name="T80" fmla="*/ 206 w 206"/>
                  <a:gd name="T81" fmla="*/ 26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6"/>
                  <a:gd name="T124" fmla="*/ 0 h 44"/>
                  <a:gd name="T125" fmla="*/ 206 w 206"/>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6" h="44">
                    <a:moveTo>
                      <a:pt x="206" y="26"/>
                    </a:moveTo>
                    <a:lnTo>
                      <a:pt x="198" y="31"/>
                    </a:lnTo>
                    <a:lnTo>
                      <a:pt x="190" y="35"/>
                    </a:lnTo>
                    <a:lnTo>
                      <a:pt x="180" y="38"/>
                    </a:lnTo>
                    <a:lnTo>
                      <a:pt x="169" y="40"/>
                    </a:lnTo>
                    <a:lnTo>
                      <a:pt x="158" y="41"/>
                    </a:lnTo>
                    <a:lnTo>
                      <a:pt x="147" y="42"/>
                    </a:lnTo>
                    <a:lnTo>
                      <a:pt x="137" y="43"/>
                    </a:lnTo>
                    <a:lnTo>
                      <a:pt x="126" y="44"/>
                    </a:lnTo>
                    <a:lnTo>
                      <a:pt x="109" y="44"/>
                    </a:lnTo>
                    <a:lnTo>
                      <a:pt x="92" y="43"/>
                    </a:lnTo>
                    <a:lnTo>
                      <a:pt x="76" y="41"/>
                    </a:lnTo>
                    <a:lnTo>
                      <a:pt x="60" y="38"/>
                    </a:lnTo>
                    <a:lnTo>
                      <a:pt x="44" y="35"/>
                    </a:lnTo>
                    <a:lnTo>
                      <a:pt x="29" y="29"/>
                    </a:lnTo>
                    <a:lnTo>
                      <a:pt x="14" y="23"/>
                    </a:lnTo>
                    <a:lnTo>
                      <a:pt x="0" y="15"/>
                    </a:lnTo>
                    <a:lnTo>
                      <a:pt x="14" y="19"/>
                    </a:lnTo>
                    <a:lnTo>
                      <a:pt x="28" y="22"/>
                    </a:lnTo>
                    <a:lnTo>
                      <a:pt x="42" y="24"/>
                    </a:lnTo>
                    <a:lnTo>
                      <a:pt x="57" y="26"/>
                    </a:lnTo>
                    <a:lnTo>
                      <a:pt x="73" y="28"/>
                    </a:lnTo>
                    <a:lnTo>
                      <a:pt x="87" y="29"/>
                    </a:lnTo>
                    <a:lnTo>
                      <a:pt x="102" y="29"/>
                    </a:lnTo>
                    <a:lnTo>
                      <a:pt x="117" y="28"/>
                    </a:lnTo>
                    <a:lnTo>
                      <a:pt x="109" y="25"/>
                    </a:lnTo>
                    <a:lnTo>
                      <a:pt x="101" y="22"/>
                    </a:lnTo>
                    <a:lnTo>
                      <a:pt x="93" y="19"/>
                    </a:lnTo>
                    <a:lnTo>
                      <a:pt x="84" y="16"/>
                    </a:lnTo>
                    <a:lnTo>
                      <a:pt x="77" y="12"/>
                    </a:lnTo>
                    <a:lnTo>
                      <a:pt x="69" y="9"/>
                    </a:lnTo>
                    <a:lnTo>
                      <a:pt x="62" y="5"/>
                    </a:lnTo>
                    <a:lnTo>
                      <a:pt x="54" y="0"/>
                    </a:lnTo>
                    <a:lnTo>
                      <a:pt x="71" y="6"/>
                    </a:lnTo>
                    <a:lnTo>
                      <a:pt x="90" y="11"/>
                    </a:lnTo>
                    <a:lnTo>
                      <a:pt x="108" y="17"/>
                    </a:lnTo>
                    <a:lnTo>
                      <a:pt x="128" y="20"/>
                    </a:lnTo>
                    <a:lnTo>
                      <a:pt x="147" y="23"/>
                    </a:lnTo>
                    <a:lnTo>
                      <a:pt x="167" y="25"/>
                    </a:lnTo>
                    <a:lnTo>
                      <a:pt x="187" y="26"/>
                    </a:lnTo>
                    <a:lnTo>
                      <a:pt x="206" y="2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90" name="Freeform 42"/>
              <p:cNvSpPr>
                <a:spLocks/>
              </p:cNvSpPr>
              <p:nvPr/>
            </p:nvSpPr>
            <p:spPr bwMode="auto">
              <a:xfrm>
                <a:off x="3481" y="12241"/>
                <a:ext cx="134" cy="137"/>
              </a:xfrm>
              <a:custGeom>
                <a:avLst/>
                <a:gdLst>
                  <a:gd name="T0" fmla="*/ 134 w 134"/>
                  <a:gd name="T1" fmla="*/ 0 h 137"/>
                  <a:gd name="T2" fmla="*/ 122 w 134"/>
                  <a:gd name="T3" fmla="*/ 12 h 137"/>
                  <a:gd name="T4" fmla="*/ 108 w 134"/>
                  <a:gd name="T5" fmla="*/ 23 h 137"/>
                  <a:gd name="T6" fmla="*/ 92 w 134"/>
                  <a:gd name="T7" fmla="*/ 32 h 137"/>
                  <a:gd name="T8" fmla="*/ 77 w 134"/>
                  <a:gd name="T9" fmla="*/ 40 h 137"/>
                  <a:gd name="T10" fmla="*/ 62 w 134"/>
                  <a:gd name="T11" fmla="*/ 49 h 137"/>
                  <a:gd name="T12" fmla="*/ 47 w 134"/>
                  <a:gd name="T13" fmla="*/ 57 h 137"/>
                  <a:gd name="T14" fmla="*/ 33 w 134"/>
                  <a:gd name="T15" fmla="*/ 69 h 137"/>
                  <a:gd name="T16" fmla="*/ 21 w 134"/>
                  <a:gd name="T17" fmla="*/ 82 h 137"/>
                  <a:gd name="T18" fmla="*/ 3 w 134"/>
                  <a:gd name="T19" fmla="*/ 137 h 137"/>
                  <a:gd name="T20" fmla="*/ 0 w 134"/>
                  <a:gd name="T21" fmla="*/ 115 h 137"/>
                  <a:gd name="T22" fmla="*/ 0 w 134"/>
                  <a:gd name="T23" fmla="*/ 93 h 137"/>
                  <a:gd name="T24" fmla="*/ 6 w 134"/>
                  <a:gd name="T25" fmla="*/ 73 h 137"/>
                  <a:gd name="T26" fmla="*/ 16 w 134"/>
                  <a:gd name="T27" fmla="*/ 55 h 137"/>
                  <a:gd name="T28" fmla="*/ 27 w 134"/>
                  <a:gd name="T29" fmla="*/ 44 h 137"/>
                  <a:gd name="T30" fmla="*/ 38 w 134"/>
                  <a:gd name="T31" fmla="*/ 36 h 137"/>
                  <a:gd name="T32" fmla="*/ 50 w 134"/>
                  <a:gd name="T33" fmla="*/ 28 h 137"/>
                  <a:gd name="T34" fmla="*/ 63 w 134"/>
                  <a:gd name="T35" fmla="*/ 23 h 137"/>
                  <a:gd name="T36" fmla="*/ 76 w 134"/>
                  <a:gd name="T37" fmla="*/ 18 h 137"/>
                  <a:gd name="T38" fmla="*/ 89 w 134"/>
                  <a:gd name="T39" fmla="*/ 15 h 137"/>
                  <a:gd name="T40" fmla="*/ 103 w 134"/>
                  <a:gd name="T41" fmla="*/ 12 h 137"/>
                  <a:gd name="T42" fmla="*/ 117 w 134"/>
                  <a:gd name="T43" fmla="*/ 10 h 137"/>
                  <a:gd name="T44" fmla="*/ 122 w 134"/>
                  <a:gd name="T45" fmla="*/ 7 h 137"/>
                  <a:gd name="T46" fmla="*/ 125 w 134"/>
                  <a:gd name="T47" fmla="*/ 4 h 137"/>
                  <a:gd name="T48" fmla="*/ 129 w 134"/>
                  <a:gd name="T49" fmla="*/ 2 h 137"/>
                  <a:gd name="T50" fmla="*/ 134 w 134"/>
                  <a:gd name="T51" fmla="*/ 0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4"/>
                  <a:gd name="T79" fmla="*/ 0 h 137"/>
                  <a:gd name="T80" fmla="*/ 134 w 134"/>
                  <a:gd name="T81" fmla="*/ 137 h 1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4" h="137">
                    <a:moveTo>
                      <a:pt x="134" y="0"/>
                    </a:moveTo>
                    <a:lnTo>
                      <a:pt x="122" y="12"/>
                    </a:lnTo>
                    <a:lnTo>
                      <a:pt x="108" y="23"/>
                    </a:lnTo>
                    <a:lnTo>
                      <a:pt x="92" y="32"/>
                    </a:lnTo>
                    <a:lnTo>
                      <a:pt x="77" y="40"/>
                    </a:lnTo>
                    <a:lnTo>
                      <a:pt x="62" y="49"/>
                    </a:lnTo>
                    <a:lnTo>
                      <a:pt x="47" y="57"/>
                    </a:lnTo>
                    <a:lnTo>
                      <a:pt x="33" y="69"/>
                    </a:lnTo>
                    <a:lnTo>
                      <a:pt x="21" y="82"/>
                    </a:lnTo>
                    <a:lnTo>
                      <a:pt x="3" y="137"/>
                    </a:lnTo>
                    <a:lnTo>
                      <a:pt x="0" y="115"/>
                    </a:lnTo>
                    <a:lnTo>
                      <a:pt x="0" y="93"/>
                    </a:lnTo>
                    <a:lnTo>
                      <a:pt x="6" y="73"/>
                    </a:lnTo>
                    <a:lnTo>
                      <a:pt x="16" y="55"/>
                    </a:lnTo>
                    <a:lnTo>
                      <a:pt x="27" y="44"/>
                    </a:lnTo>
                    <a:lnTo>
                      <a:pt x="38" y="36"/>
                    </a:lnTo>
                    <a:lnTo>
                      <a:pt x="50" y="28"/>
                    </a:lnTo>
                    <a:lnTo>
                      <a:pt x="63" y="23"/>
                    </a:lnTo>
                    <a:lnTo>
                      <a:pt x="76" y="18"/>
                    </a:lnTo>
                    <a:lnTo>
                      <a:pt x="89" y="15"/>
                    </a:lnTo>
                    <a:lnTo>
                      <a:pt x="103" y="12"/>
                    </a:lnTo>
                    <a:lnTo>
                      <a:pt x="117" y="10"/>
                    </a:lnTo>
                    <a:lnTo>
                      <a:pt x="122" y="7"/>
                    </a:lnTo>
                    <a:lnTo>
                      <a:pt x="125" y="4"/>
                    </a:lnTo>
                    <a:lnTo>
                      <a:pt x="129" y="2"/>
                    </a:lnTo>
                    <a:lnTo>
                      <a:pt x="134"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91" name="Freeform 43"/>
              <p:cNvSpPr>
                <a:spLocks/>
              </p:cNvSpPr>
              <p:nvPr/>
            </p:nvSpPr>
            <p:spPr bwMode="auto">
              <a:xfrm>
                <a:off x="4493" y="12241"/>
                <a:ext cx="177" cy="87"/>
              </a:xfrm>
              <a:custGeom>
                <a:avLst/>
                <a:gdLst>
                  <a:gd name="T0" fmla="*/ 177 w 177"/>
                  <a:gd name="T1" fmla="*/ 87 h 87"/>
                  <a:gd name="T2" fmla="*/ 161 w 177"/>
                  <a:gd name="T3" fmla="*/ 78 h 87"/>
                  <a:gd name="T4" fmla="*/ 147 w 177"/>
                  <a:gd name="T5" fmla="*/ 68 h 87"/>
                  <a:gd name="T6" fmla="*/ 134 w 177"/>
                  <a:gd name="T7" fmla="*/ 57 h 87"/>
                  <a:gd name="T8" fmla="*/ 120 w 177"/>
                  <a:gd name="T9" fmla="*/ 46 h 87"/>
                  <a:gd name="T10" fmla="*/ 105 w 177"/>
                  <a:gd name="T11" fmla="*/ 36 h 87"/>
                  <a:gd name="T12" fmla="*/ 91 w 177"/>
                  <a:gd name="T13" fmla="*/ 27 h 87"/>
                  <a:gd name="T14" fmla="*/ 75 w 177"/>
                  <a:gd name="T15" fmla="*/ 21 h 87"/>
                  <a:gd name="T16" fmla="*/ 57 w 177"/>
                  <a:gd name="T17" fmla="*/ 18 h 87"/>
                  <a:gd name="T18" fmla="*/ 50 w 177"/>
                  <a:gd name="T19" fmla="*/ 17 h 87"/>
                  <a:gd name="T20" fmla="*/ 42 w 177"/>
                  <a:gd name="T21" fmla="*/ 15 h 87"/>
                  <a:gd name="T22" fmla="*/ 34 w 177"/>
                  <a:gd name="T23" fmla="*/ 13 h 87"/>
                  <a:gd name="T24" fmla="*/ 27 w 177"/>
                  <a:gd name="T25" fmla="*/ 11 h 87"/>
                  <a:gd name="T26" fmla="*/ 19 w 177"/>
                  <a:gd name="T27" fmla="*/ 10 h 87"/>
                  <a:gd name="T28" fmla="*/ 13 w 177"/>
                  <a:gd name="T29" fmla="*/ 7 h 87"/>
                  <a:gd name="T30" fmla="*/ 6 w 177"/>
                  <a:gd name="T31" fmla="*/ 4 h 87"/>
                  <a:gd name="T32" fmla="*/ 0 w 177"/>
                  <a:gd name="T33" fmla="*/ 0 h 87"/>
                  <a:gd name="T34" fmla="*/ 13 w 177"/>
                  <a:gd name="T35" fmla="*/ 0 h 87"/>
                  <a:gd name="T36" fmla="*/ 27 w 177"/>
                  <a:gd name="T37" fmla="*/ 0 h 87"/>
                  <a:gd name="T38" fmla="*/ 39 w 177"/>
                  <a:gd name="T39" fmla="*/ 1 h 87"/>
                  <a:gd name="T40" fmla="*/ 52 w 177"/>
                  <a:gd name="T41" fmla="*/ 4 h 87"/>
                  <a:gd name="T42" fmla="*/ 64 w 177"/>
                  <a:gd name="T43" fmla="*/ 6 h 87"/>
                  <a:gd name="T44" fmla="*/ 76 w 177"/>
                  <a:gd name="T45" fmla="*/ 10 h 87"/>
                  <a:gd name="T46" fmla="*/ 88 w 177"/>
                  <a:gd name="T47" fmla="*/ 15 h 87"/>
                  <a:gd name="T48" fmla="*/ 99 w 177"/>
                  <a:gd name="T49" fmla="*/ 20 h 87"/>
                  <a:gd name="T50" fmla="*/ 109 w 177"/>
                  <a:gd name="T51" fmla="*/ 26 h 87"/>
                  <a:gd name="T52" fmla="*/ 120 w 177"/>
                  <a:gd name="T53" fmla="*/ 33 h 87"/>
                  <a:gd name="T54" fmla="*/ 130 w 177"/>
                  <a:gd name="T55" fmla="*/ 40 h 87"/>
                  <a:gd name="T56" fmla="*/ 140 w 177"/>
                  <a:gd name="T57" fmla="*/ 49 h 87"/>
                  <a:gd name="T58" fmla="*/ 150 w 177"/>
                  <a:gd name="T59" fmla="*/ 57 h 87"/>
                  <a:gd name="T60" fmla="*/ 159 w 177"/>
                  <a:gd name="T61" fmla="*/ 67 h 87"/>
                  <a:gd name="T62" fmla="*/ 168 w 177"/>
                  <a:gd name="T63" fmla="*/ 76 h 87"/>
                  <a:gd name="T64" fmla="*/ 177 w 177"/>
                  <a:gd name="T65" fmla="*/ 8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87"/>
                  <a:gd name="T101" fmla="*/ 177 w 177"/>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87">
                    <a:moveTo>
                      <a:pt x="177" y="87"/>
                    </a:moveTo>
                    <a:lnTo>
                      <a:pt x="161" y="78"/>
                    </a:lnTo>
                    <a:lnTo>
                      <a:pt x="147" y="68"/>
                    </a:lnTo>
                    <a:lnTo>
                      <a:pt x="134" y="57"/>
                    </a:lnTo>
                    <a:lnTo>
                      <a:pt x="120" y="46"/>
                    </a:lnTo>
                    <a:lnTo>
                      <a:pt x="105" y="36"/>
                    </a:lnTo>
                    <a:lnTo>
                      <a:pt x="91" y="27"/>
                    </a:lnTo>
                    <a:lnTo>
                      <a:pt x="75" y="21"/>
                    </a:lnTo>
                    <a:lnTo>
                      <a:pt x="57" y="18"/>
                    </a:lnTo>
                    <a:lnTo>
                      <a:pt x="50" y="17"/>
                    </a:lnTo>
                    <a:lnTo>
                      <a:pt x="42" y="15"/>
                    </a:lnTo>
                    <a:lnTo>
                      <a:pt x="34" y="13"/>
                    </a:lnTo>
                    <a:lnTo>
                      <a:pt x="27" y="11"/>
                    </a:lnTo>
                    <a:lnTo>
                      <a:pt x="19" y="10"/>
                    </a:lnTo>
                    <a:lnTo>
                      <a:pt x="13" y="7"/>
                    </a:lnTo>
                    <a:lnTo>
                      <a:pt x="6" y="4"/>
                    </a:lnTo>
                    <a:lnTo>
                      <a:pt x="0" y="0"/>
                    </a:lnTo>
                    <a:lnTo>
                      <a:pt x="13" y="0"/>
                    </a:lnTo>
                    <a:lnTo>
                      <a:pt x="27" y="0"/>
                    </a:lnTo>
                    <a:lnTo>
                      <a:pt x="39" y="1"/>
                    </a:lnTo>
                    <a:lnTo>
                      <a:pt x="52" y="4"/>
                    </a:lnTo>
                    <a:lnTo>
                      <a:pt x="64" y="6"/>
                    </a:lnTo>
                    <a:lnTo>
                      <a:pt x="76" y="10"/>
                    </a:lnTo>
                    <a:lnTo>
                      <a:pt x="88" y="15"/>
                    </a:lnTo>
                    <a:lnTo>
                      <a:pt x="99" y="20"/>
                    </a:lnTo>
                    <a:lnTo>
                      <a:pt x="109" y="26"/>
                    </a:lnTo>
                    <a:lnTo>
                      <a:pt x="120" y="33"/>
                    </a:lnTo>
                    <a:lnTo>
                      <a:pt x="130" y="40"/>
                    </a:lnTo>
                    <a:lnTo>
                      <a:pt x="140" y="49"/>
                    </a:lnTo>
                    <a:lnTo>
                      <a:pt x="150" y="57"/>
                    </a:lnTo>
                    <a:lnTo>
                      <a:pt x="159" y="67"/>
                    </a:lnTo>
                    <a:lnTo>
                      <a:pt x="168" y="76"/>
                    </a:lnTo>
                    <a:lnTo>
                      <a:pt x="177" y="8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92" name="Freeform 44"/>
              <p:cNvSpPr>
                <a:spLocks/>
              </p:cNvSpPr>
              <p:nvPr/>
            </p:nvSpPr>
            <p:spPr bwMode="auto">
              <a:xfrm>
                <a:off x="3666" y="12256"/>
                <a:ext cx="145" cy="27"/>
              </a:xfrm>
              <a:custGeom>
                <a:avLst/>
                <a:gdLst>
                  <a:gd name="T0" fmla="*/ 145 w 145"/>
                  <a:gd name="T1" fmla="*/ 1 h 27"/>
                  <a:gd name="T2" fmla="*/ 131 w 145"/>
                  <a:gd name="T3" fmla="*/ 13 h 27"/>
                  <a:gd name="T4" fmla="*/ 115 w 145"/>
                  <a:gd name="T5" fmla="*/ 22 h 27"/>
                  <a:gd name="T6" fmla="*/ 97 w 145"/>
                  <a:gd name="T7" fmla="*/ 26 h 27"/>
                  <a:gd name="T8" fmla="*/ 78 w 145"/>
                  <a:gd name="T9" fmla="*/ 27 h 27"/>
                  <a:gd name="T10" fmla="*/ 58 w 145"/>
                  <a:gd name="T11" fmla="*/ 27 h 27"/>
                  <a:gd name="T12" fmla="*/ 38 w 145"/>
                  <a:gd name="T13" fmla="*/ 24 h 27"/>
                  <a:gd name="T14" fmla="*/ 18 w 145"/>
                  <a:gd name="T15" fmla="*/ 22 h 27"/>
                  <a:gd name="T16" fmla="*/ 0 w 145"/>
                  <a:gd name="T17" fmla="*/ 20 h 27"/>
                  <a:gd name="T18" fmla="*/ 15 w 145"/>
                  <a:gd name="T19" fmla="*/ 15 h 27"/>
                  <a:gd name="T20" fmla="*/ 31 w 145"/>
                  <a:gd name="T21" fmla="*/ 13 h 27"/>
                  <a:gd name="T22" fmla="*/ 49 w 145"/>
                  <a:gd name="T23" fmla="*/ 11 h 27"/>
                  <a:gd name="T24" fmla="*/ 66 w 145"/>
                  <a:gd name="T25" fmla="*/ 10 h 27"/>
                  <a:gd name="T26" fmla="*/ 83 w 145"/>
                  <a:gd name="T27" fmla="*/ 9 h 27"/>
                  <a:gd name="T28" fmla="*/ 101 w 145"/>
                  <a:gd name="T29" fmla="*/ 7 h 27"/>
                  <a:gd name="T30" fmla="*/ 117 w 145"/>
                  <a:gd name="T31" fmla="*/ 4 h 27"/>
                  <a:gd name="T32" fmla="*/ 132 w 145"/>
                  <a:gd name="T33" fmla="*/ 0 h 27"/>
                  <a:gd name="T34" fmla="*/ 135 w 145"/>
                  <a:gd name="T35" fmla="*/ 0 h 27"/>
                  <a:gd name="T36" fmla="*/ 139 w 145"/>
                  <a:gd name="T37" fmla="*/ 0 h 27"/>
                  <a:gd name="T38" fmla="*/ 142 w 145"/>
                  <a:gd name="T39" fmla="*/ 0 h 27"/>
                  <a:gd name="T40" fmla="*/ 145 w 145"/>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5"/>
                  <a:gd name="T64" fmla="*/ 0 h 27"/>
                  <a:gd name="T65" fmla="*/ 145 w 145"/>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5" h="27">
                    <a:moveTo>
                      <a:pt x="145" y="1"/>
                    </a:moveTo>
                    <a:lnTo>
                      <a:pt x="131" y="13"/>
                    </a:lnTo>
                    <a:lnTo>
                      <a:pt x="115" y="22"/>
                    </a:lnTo>
                    <a:lnTo>
                      <a:pt x="97" y="26"/>
                    </a:lnTo>
                    <a:lnTo>
                      <a:pt x="78" y="27"/>
                    </a:lnTo>
                    <a:lnTo>
                      <a:pt x="58" y="27"/>
                    </a:lnTo>
                    <a:lnTo>
                      <a:pt x="38" y="24"/>
                    </a:lnTo>
                    <a:lnTo>
                      <a:pt x="18" y="22"/>
                    </a:lnTo>
                    <a:lnTo>
                      <a:pt x="0" y="20"/>
                    </a:lnTo>
                    <a:lnTo>
                      <a:pt x="15" y="15"/>
                    </a:lnTo>
                    <a:lnTo>
                      <a:pt x="31" y="13"/>
                    </a:lnTo>
                    <a:lnTo>
                      <a:pt x="49" y="11"/>
                    </a:lnTo>
                    <a:lnTo>
                      <a:pt x="66" y="10"/>
                    </a:lnTo>
                    <a:lnTo>
                      <a:pt x="83" y="9"/>
                    </a:lnTo>
                    <a:lnTo>
                      <a:pt x="101" y="7"/>
                    </a:lnTo>
                    <a:lnTo>
                      <a:pt x="117" y="4"/>
                    </a:lnTo>
                    <a:lnTo>
                      <a:pt x="132" y="0"/>
                    </a:lnTo>
                    <a:lnTo>
                      <a:pt x="135" y="0"/>
                    </a:lnTo>
                    <a:lnTo>
                      <a:pt x="139" y="0"/>
                    </a:lnTo>
                    <a:lnTo>
                      <a:pt x="142" y="0"/>
                    </a:lnTo>
                    <a:lnTo>
                      <a:pt x="145" y="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93" name="Freeform 45"/>
              <p:cNvSpPr>
                <a:spLocks/>
              </p:cNvSpPr>
              <p:nvPr/>
            </p:nvSpPr>
            <p:spPr bwMode="auto">
              <a:xfrm>
                <a:off x="3612" y="12300"/>
                <a:ext cx="98" cy="14"/>
              </a:xfrm>
              <a:custGeom>
                <a:avLst/>
                <a:gdLst>
                  <a:gd name="T0" fmla="*/ 98 w 98"/>
                  <a:gd name="T1" fmla="*/ 8 h 14"/>
                  <a:gd name="T2" fmla="*/ 98 w 98"/>
                  <a:gd name="T3" fmla="*/ 10 h 14"/>
                  <a:gd name="T4" fmla="*/ 86 w 98"/>
                  <a:gd name="T5" fmla="*/ 13 h 14"/>
                  <a:gd name="T6" fmla="*/ 74 w 98"/>
                  <a:gd name="T7" fmla="*/ 14 h 14"/>
                  <a:gd name="T8" fmla="*/ 61 w 98"/>
                  <a:gd name="T9" fmla="*/ 13 h 14"/>
                  <a:gd name="T10" fmla="*/ 49 w 98"/>
                  <a:gd name="T11" fmla="*/ 13 h 14"/>
                  <a:gd name="T12" fmla="*/ 37 w 98"/>
                  <a:gd name="T13" fmla="*/ 11 h 14"/>
                  <a:gd name="T14" fmla="*/ 25 w 98"/>
                  <a:gd name="T15" fmla="*/ 10 h 14"/>
                  <a:gd name="T16" fmla="*/ 12 w 98"/>
                  <a:gd name="T17" fmla="*/ 10 h 14"/>
                  <a:gd name="T18" fmla="*/ 0 w 98"/>
                  <a:gd name="T19" fmla="*/ 10 h 14"/>
                  <a:gd name="T20" fmla="*/ 11 w 98"/>
                  <a:gd name="T21" fmla="*/ 5 h 14"/>
                  <a:gd name="T22" fmla="*/ 23 w 98"/>
                  <a:gd name="T23" fmla="*/ 2 h 14"/>
                  <a:gd name="T24" fmla="*/ 36 w 98"/>
                  <a:gd name="T25" fmla="*/ 1 h 14"/>
                  <a:gd name="T26" fmla="*/ 48 w 98"/>
                  <a:gd name="T27" fmla="*/ 0 h 14"/>
                  <a:gd name="T28" fmla="*/ 61 w 98"/>
                  <a:gd name="T29" fmla="*/ 1 h 14"/>
                  <a:gd name="T30" fmla="*/ 74 w 98"/>
                  <a:gd name="T31" fmla="*/ 2 h 14"/>
                  <a:gd name="T32" fmla="*/ 86 w 98"/>
                  <a:gd name="T33" fmla="*/ 4 h 14"/>
                  <a:gd name="T34" fmla="*/ 98 w 98"/>
                  <a:gd name="T35" fmla="*/ 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14"/>
                  <a:gd name="T56" fmla="*/ 98 w 98"/>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14">
                    <a:moveTo>
                      <a:pt x="98" y="8"/>
                    </a:moveTo>
                    <a:lnTo>
                      <a:pt x="98" y="10"/>
                    </a:lnTo>
                    <a:lnTo>
                      <a:pt x="86" y="13"/>
                    </a:lnTo>
                    <a:lnTo>
                      <a:pt x="74" y="14"/>
                    </a:lnTo>
                    <a:lnTo>
                      <a:pt x="61" y="13"/>
                    </a:lnTo>
                    <a:lnTo>
                      <a:pt x="49" y="13"/>
                    </a:lnTo>
                    <a:lnTo>
                      <a:pt x="37" y="11"/>
                    </a:lnTo>
                    <a:lnTo>
                      <a:pt x="25" y="10"/>
                    </a:lnTo>
                    <a:lnTo>
                      <a:pt x="12" y="10"/>
                    </a:lnTo>
                    <a:lnTo>
                      <a:pt x="0" y="10"/>
                    </a:lnTo>
                    <a:lnTo>
                      <a:pt x="11" y="5"/>
                    </a:lnTo>
                    <a:lnTo>
                      <a:pt x="23" y="2"/>
                    </a:lnTo>
                    <a:lnTo>
                      <a:pt x="36" y="1"/>
                    </a:lnTo>
                    <a:lnTo>
                      <a:pt x="48" y="0"/>
                    </a:lnTo>
                    <a:lnTo>
                      <a:pt x="61" y="1"/>
                    </a:lnTo>
                    <a:lnTo>
                      <a:pt x="74" y="2"/>
                    </a:lnTo>
                    <a:lnTo>
                      <a:pt x="86" y="4"/>
                    </a:lnTo>
                    <a:lnTo>
                      <a:pt x="98" y="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94" name="Freeform 46"/>
              <p:cNvSpPr>
                <a:spLocks/>
              </p:cNvSpPr>
              <p:nvPr/>
            </p:nvSpPr>
            <p:spPr bwMode="auto">
              <a:xfrm>
                <a:off x="3381" y="12301"/>
                <a:ext cx="52" cy="104"/>
              </a:xfrm>
              <a:custGeom>
                <a:avLst/>
                <a:gdLst>
                  <a:gd name="T0" fmla="*/ 52 w 52"/>
                  <a:gd name="T1" fmla="*/ 0 h 104"/>
                  <a:gd name="T2" fmla="*/ 50 w 52"/>
                  <a:gd name="T3" fmla="*/ 15 h 104"/>
                  <a:gd name="T4" fmla="*/ 46 w 52"/>
                  <a:gd name="T5" fmla="*/ 29 h 104"/>
                  <a:gd name="T6" fmla="*/ 40 w 52"/>
                  <a:gd name="T7" fmla="*/ 43 h 104"/>
                  <a:gd name="T8" fmla="*/ 33 w 52"/>
                  <a:gd name="T9" fmla="*/ 55 h 104"/>
                  <a:gd name="T10" fmla="*/ 25 w 52"/>
                  <a:gd name="T11" fmla="*/ 68 h 104"/>
                  <a:gd name="T12" fmla="*/ 17 w 52"/>
                  <a:gd name="T13" fmla="*/ 81 h 104"/>
                  <a:gd name="T14" fmla="*/ 8 w 52"/>
                  <a:gd name="T15" fmla="*/ 93 h 104"/>
                  <a:gd name="T16" fmla="*/ 0 w 52"/>
                  <a:gd name="T17" fmla="*/ 104 h 104"/>
                  <a:gd name="T18" fmla="*/ 1 w 52"/>
                  <a:gd name="T19" fmla="*/ 90 h 104"/>
                  <a:gd name="T20" fmla="*/ 4 w 52"/>
                  <a:gd name="T21" fmla="*/ 77 h 104"/>
                  <a:gd name="T22" fmla="*/ 8 w 52"/>
                  <a:gd name="T23" fmla="*/ 64 h 104"/>
                  <a:gd name="T24" fmla="*/ 14 w 52"/>
                  <a:gd name="T25" fmla="*/ 51 h 104"/>
                  <a:gd name="T26" fmla="*/ 21 w 52"/>
                  <a:gd name="T27" fmla="*/ 38 h 104"/>
                  <a:gd name="T28" fmla="*/ 29 w 52"/>
                  <a:gd name="T29" fmla="*/ 27 h 104"/>
                  <a:gd name="T30" fmla="*/ 37 w 52"/>
                  <a:gd name="T31" fmla="*/ 15 h 104"/>
                  <a:gd name="T32" fmla="*/ 46 w 52"/>
                  <a:gd name="T33" fmla="*/ 3 h 104"/>
                  <a:gd name="T34" fmla="*/ 48 w 52"/>
                  <a:gd name="T35" fmla="*/ 2 h 104"/>
                  <a:gd name="T36" fmla="*/ 49 w 52"/>
                  <a:gd name="T37" fmla="*/ 1 h 104"/>
                  <a:gd name="T38" fmla="*/ 51 w 52"/>
                  <a:gd name="T39" fmla="*/ 1 h 104"/>
                  <a:gd name="T40" fmla="*/ 52 w 52"/>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04"/>
                  <a:gd name="T65" fmla="*/ 52 w 52"/>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04">
                    <a:moveTo>
                      <a:pt x="52" y="0"/>
                    </a:moveTo>
                    <a:lnTo>
                      <a:pt x="50" y="15"/>
                    </a:lnTo>
                    <a:lnTo>
                      <a:pt x="46" y="29"/>
                    </a:lnTo>
                    <a:lnTo>
                      <a:pt x="40" y="43"/>
                    </a:lnTo>
                    <a:lnTo>
                      <a:pt x="33" y="55"/>
                    </a:lnTo>
                    <a:lnTo>
                      <a:pt x="25" y="68"/>
                    </a:lnTo>
                    <a:lnTo>
                      <a:pt x="17" y="81"/>
                    </a:lnTo>
                    <a:lnTo>
                      <a:pt x="8" y="93"/>
                    </a:lnTo>
                    <a:lnTo>
                      <a:pt x="0" y="104"/>
                    </a:lnTo>
                    <a:lnTo>
                      <a:pt x="1" y="90"/>
                    </a:lnTo>
                    <a:lnTo>
                      <a:pt x="4" y="77"/>
                    </a:lnTo>
                    <a:lnTo>
                      <a:pt x="8" y="64"/>
                    </a:lnTo>
                    <a:lnTo>
                      <a:pt x="14" y="51"/>
                    </a:lnTo>
                    <a:lnTo>
                      <a:pt x="21" y="38"/>
                    </a:lnTo>
                    <a:lnTo>
                      <a:pt x="29" y="27"/>
                    </a:lnTo>
                    <a:lnTo>
                      <a:pt x="37" y="15"/>
                    </a:lnTo>
                    <a:lnTo>
                      <a:pt x="46" y="3"/>
                    </a:lnTo>
                    <a:lnTo>
                      <a:pt x="48" y="2"/>
                    </a:lnTo>
                    <a:lnTo>
                      <a:pt x="49" y="1"/>
                    </a:lnTo>
                    <a:lnTo>
                      <a:pt x="51" y="1"/>
                    </a:lnTo>
                    <a:lnTo>
                      <a:pt x="52"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95" name="Freeform 47"/>
              <p:cNvSpPr>
                <a:spLocks/>
              </p:cNvSpPr>
              <p:nvPr/>
            </p:nvSpPr>
            <p:spPr bwMode="auto">
              <a:xfrm>
                <a:off x="3592" y="12322"/>
                <a:ext cx="45" cy="14"/>
              </a:xfrm>
              <a:custGeom>
                <a:avLst/>
                <a:gdLst>
                  <a:gd name="T0" fmla="*/ 45 w 45"/>
                  <a:gd name="T1" fmla="*/ 5 h 14"/>
                  <a:gd name="T2" fmla="*/ 41 w 45"/>
                  <a:gd name="T3" fmla="*/ 9 h 14"/>
                  <a:gd name="T4" fmla="*/ 36 w 45"/>
                  <a:gd name="T5" fmla="*/ 12 h 14"/>
                  <a:gd name="T6" fmla="*/ 30 w 45"/>
                  <a:gd name="T7" fmla="*/ 13 h 14"/>
                  <a:gd name="T8" fmla="*/ 25 w 45"/>
                  <a:gd name="T9" fmla="*/ 14 h 14"/>
                  <a:gd name="T10" fmla="*/ 18 w 45"/>
                  <a:gd name="T11" fmla="*/ 14 h 14"/>
                  <a:gd name="T12" fmla="*/ 12 w 45"/>
                  <a:gd name="T13" fmla="*/ 14 h 14"/>
                  <a:gd name="T14" fmla="*/ 5 w 45"/>
                  <a:gd name="T15" fmla="*/ 13 h 14"/>
                  <a:gd name="T16" fmla="*/ 0 w 45"/>
                  <a:gd name="T17" fmla="*/ 12 h 14"/>
                  <a:gd name="T18" fmla="*/ 3 w 45"/>
                  <a:gd name="T19" fmla="*/ 7 h 14"/>
                  <a:gd name="T20" fmla="*/ 9 w 45"/>
                  <a:gd name="T21" fmla="*/ 5 h 14"/>
                  <a:gd name="T22" fmla="*/ 15 w 45"/>
                  <a:gd name="T23" fmla="*/ 3 h 14"/>
                  <a:gd name="T24" fmla="*/ 22 w 45"/>
                  <a:gd name="T25" fmla="*/ 0 h 14"/>
                  <a:gd name="T26" fmla="*/ 28 w 45"/>
                  <a:gd name="T27" fmla="*/ 0 h 14"/>
                  <a:gd name="T28" fmla="*/ 34 w 45"/>
                  <a:gd name="T29" fmla="*/ 1 h 14"/>
                  <a:gd name="T30" fmla="*/ 40 w 45"/>
                  <a:gd name="T31" fmla="*/ 3 h 14"/>
                  <a:gd name="T32" fmla="*/ 45 w 45"/>
                  <a:gd name="T33" fmla="*/ 5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4"/>
                  <a:gd name="T53" fmla="*/ 45 w 4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4">
                    <a:moveTo>
                      <a:pt x="45" y="5"/>
                    </a:moveTo>
                    <a:lnTo>
                      <a:pt x="41" y="9"/>
                    </a:lnTo>
                    <a:lnTo>
                      <a:pt x="36" y="12"/>
                    </a:lnTo>
                    <a:lnTo>
                      <a:pt x="30" y="13"/>
                    </a:lnTo>
                    <a:lnTo>
                      <a:pt x="25" y="14"/>
                    </a:lnTo>
                    <a:lnTo>
                      <a:pt x="18" y="14"/>
                    </a:lnTo>
                    <a:lnTo>
                      <a:pt x="12" y="14"/>
                    </a:lnTo>
                    <a:lnTo>
                      <a:pt x="5" y="13"/>
                    </a:lnTo>
                    <a:lnTo>
                      <a:pt x="0" y="12"/>
                    </a:lnTo>
                    <a:lnTo>
                      <a:pt x="3" y="7"/>
                    </a:lnTo>
                    <a:lnTo>
                      <a:pt x="9" y="5"/>
                    </a:lnTo>
                    <a:lnTo>
                      <a:pt x="15" y="3"/>
                    </a:lnTo>
                    <a:lnTo>
                      <a:pt x="22" y="0"/>
                    </a:lnTo>
                    <a:lnTo>
                      <a:pt x="28" y="0"/>
                    </a:lnTo>
                    <a:lnTo>
                      <a:pt x="34" y="1"/>
                    </a:lnTo>
                    <a:lnTo>
                      <a:pt x="40" y="3"/>
                    </a:lnTo>
                    <a:lnTo>
                      <a:pt x="45" y="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96" name="Freeform 48"/>
              <p:cNvSpPr>
                <a:spLocks/>
              </p:cNvSpPr>
              <p:nvPr/>
            </p:nvSpPr>
            <p:spPr bwMode="auto">
              <a:xfrm>
                <a:off x="4690" y="12362"/>
                <a:ext cx="24" cy="42"/>
              </a:xfrm>
              <a:custGeom>
                <a:avLst/>
                <a:gdLst>
                  <a:gd name="T0" fmla="*/ 24 w 24"/>
                  <a:gd name="T1" fmla="*/ 42 h 42"/>
                  <a:gd name="T2" fmla="*/ 14 w 24"/>
                  <a:gd name="T3" fmla="*/ 34 h 42"/>
                  <a:gd name="T4" fmla="*/ 7 w 24"/>
                  <a:gd name="T5" fmla="*/ 24 h 42"/>
                  <a:gd name="T6" fmla="*/ 2 w 24"/>
                  <a:gd name="T7" fmla="*/ 12 h 42"/>
                  <a:gd name="T8" fmla="*/ 0 w 24"/>
                  <a:gd name="T9" fmla="*/ 0 h 42"/>
                  <a:gd name="T10" fmla="*/ 10 w 24"/>
                  <a:gd name="T11" fmla="*/ 8 h 42"/>
                  <a:gd name="T12" fmla="*/ 19 w 24"/>
                  <a:gd name="T13" fmla="*/ 18 h 42"/>
                  <a:gd name="T14" fmla="*/ 24 w 24"/>
                  <a:gd name="T15" fmla="*/ 29 h 42"/>
                  <a:gd name="T16" fmla="*/ 24 w 24"/>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2"/>
                  <a:gd name="T29" fmla="*/ 24 w 24"/>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2">
                    <a:moveTo>
                      <a:pt x="24" y="42"/>
                    </a:moveTo>
                    <a:lnTo>
                      <a:pt x="14" y="34"/>
                    </a:lnTo>
                    <a:lnTo>
                      <a:pt x="7" y="24"/>
                    </a:lnTo>
                    <a:lnTo>
                      <a:pt x="2" y="12"/>
                    </a:lnTo>
                    <a:lnTo>
                      <a:pt x="0" y="0"/>
                    </a:lnTo>
                    <a:lnTo>
                      <a:pt x="10" y="8"/>
                    </a:lnTo>
                    <a:lnTo>
                      <a:pt x="19" y="18"/>
                    </a:lnTo>
                    <a:lnTo>
                      <a:pt x="24" y="29"/>
                    </a:lnTo>
                    <a:lnTo>
                      <a:pt x="24" y="42"/>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97" name="Freeform 49"/>
              <p:cNvSpPr>
                <a:spLocks/>
              </p:cNvSpPr>
              <p:nvPr/>
            </p:nvSpPr>
            <p:spPr bwMode="auto">
              <a:xfrm>
                <a:off x="4364" y="12364"/>
                <a:ext cx="28" cy="40"/>
              </a:xfrm>
              <a:custGeom>
                <a:avLst/>
                <a:gdLst>
                  <a:gd name="T0" fmla="*/ 26 w 28"/>
                  <a:gd name="T1" fmla="*/ 25 h 40"/>
                  <a:gd name="T2" fmla="*/ 22 w 28"/>
                  <a:gd name="T3" fmla="*/ 30 h 40"/>
                  <a:gd name="T4" fmla="*/ 19 w 28"/>
                  <a:gd name="T5" fmla="*/ 35 h 40"/>
                  <a:gd name="T6" fmla="*/ 15 w 28"/>
                  <a:gd name="T7" fmla="*/ 39 h 40"/>
                  <a:gd name="T8" fmla="*/ 9 w 28"/>
                  <a:gd name="T9" fmla="*/ 40 h 40"/>
                  <a:gd name="T10" fmla="*/ 5 w 28"/>
                  <a:gd name="T11" fmla="*/ 33 h 40"/>
                  <a:gd name="T12" fmla="*/ 2 w 28"/>
                  <a:gd name="T13" fmla="*/ 25 h 40"/>
                  <a:gd name="T14" fmla="*/ 0 w 28"/>
                  <a:gd name="T15" fmla="*/ 18 h 40"/>
                  <a:gd name="T16" fmla="*/ 1 w 28"/>
                  <a:gd name="T17" fmla="*/ 9 h 40"/>
                  <a:gd name="T18" fmla="*/ 6 w 28"/>
                  <a:gd name="T19" fmla="*/ 8 h 40"/>
                  <a:gd name="T20" fmla="*/ 10 w 28"/>
                  <a:gd name="T21" fmla="*/ 6 h 40"/>
                  <a:gd name="T22" fmla="*/ 15 w 28"/>
                  <a:gd name="T23" fmla="*/ 3 h 40"/>
                  <a:gd name="T24" fmla="*/ 19 w 28"/>
                  <a:gd name="T25" fmla="*/ 0 h 40"/>
                  <a:gd name="T26" fmla="*/ 25 w 28"/>
                  <a:gd name="T27" fmla="*/ 4 h 40"/>
                  <a:gd name="T28" fmla="*/ 28 w 28"/>
                  <a:gd name="T29" fmla="*/ 10 h 40"/>
                  <a:gd name="T30" fmla="*/ 27 w 28"/>
                  <a:gd name="T31" fmla="*/ 18 h 40"/>
                  <a:gd name="T32" fmla="*/ 26 w 28"/>
                  <a:gd name="T33" fmla="*/ 2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40"/>
                  <a:gd name="T53" fmla="*/ 28 w 2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40">
                    <a:moveTo>
                      <a:pt x="26" y="25"/>
                    </a:moveTo>
                    <a:lnTo>
                      <a:pt x="22" y="30"/>
                    </a:lnTo>
                    <a:lnTo>
                      <a:pt x="19" y="35"/>
                    </a:lnTo>
                    <a:lnTo>
                      <a:pt x="15" y="39"/>
                    </a:lnTo>
                    <a:lnTo>
                      <a:pt x="9" y="40"/>
                    </a:lnTo>
                    <a:lnTo>
                      <a:pt x="5" y="33"/>
                    </a:lnTo>
                    <a:lnTo>
                      <a:pt x="2" y="25"/>
                    </a:lnTo>
                    <a:lnTo>
                      <a:pt x="0" y="18"/>
                    </a:lnTo>
                    <a:lnTo>
                      <a:pt x="1" y="9"/>
                    </a:lnTo>
                    <a:lnTo>
                      <a:pt x="6" y="8"/>
                    </a:lnTo>
                    <a:lnTo>
                      <a:pt x="10" y="6"/>
                    </a:lnTo>
                    <a:lnTo>
                      <a:pt x="15" y="3"/>
                    </a:lnTo>
                    <a:lnTo>
                      <a:pt x="19" y="0"/>
                    </a:lnTo>
                    <a:lnTo>
                      <a:pt x="25" y="4"/>
                    </a:lnTo>
                    <a:lnTo>
                      <a:pt x="28" y="10"/>
                    </a:lnTo>
                    <a:lnTo>
                      <a:pt x="27" y="18"/>
                    </a:lnTo>
                    <a:lnTo>
                      <a:pt x="26" y="2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98" name="Freeform 50"/>
              <p:cNvSpPr>
                <a:spLocks/>
              </p:cNvSpPr>
              <p:nvPr/>
            </p:nvSpPr>
            <p:spPr bwMode="auto">
              <a:xfrm>
                <a:off x="3334" y="12429"/>
                <a:ext cx="18" cy="29"/>
              </a:xfrm>
              <a:custGeom>
                <a:avLst/>
                <a:gdLst>
                  <a:gd name="T0" fmla="*/ 15 w 18"/>
                  <a:gd name="T1" fmla="*/ 24 h 29"/>
                  <a:gd name="T2" fmla="*/ 11 w 18"/>
                  <a:gd name="T3" fmla="*/ 26 h 29"/>
                  <a:gd name="T4" fmla="*/ 7 w 18"/>
                  <a:gd name="T5" fmla="*/ 29 h 29"/>
                  <a:gd name="T6" fmla="*/ 4 w 18"/>
                  <a:gd name="T7" fmla="*/ 29 h 29"/>
                  <a:gd name="T8" fmla="*/ 0 w 18"/>
                  <a:gd name="T9" fmla="*/ 28 h 29"/>
                  <a:gd name="T10" fmla="*/ 0 w 18"/>
                  <a:gd name="T11" fmla="*/ 21 h 29"/>
                  <a:gd name="T12" fmla="*/ 3 w 18"/>
                  <a:gd name="T13" fmla="*/ 13 h 29"/>
                  <a:gd name="T14" fmla="*/ 8 w 18"/>
                  <a:gd name="T15" fmla="*/ 6 h 29"/>
                  <a:gd name="T16" fmla="*/ 14 w 18"/>
                  <a:gd name="T17" fmla="*/ 0 h 29"/>
                  <a:gd name="T18" fmla="*/ 16 w 18"/>
                  <a:gd name="T19" fmla="*/ 5 h 29"/>
                  <a:gd name="T20" fmla="*/ 18 w 18"/>
                  <a:gd name="T21" fmla="*/ 11 h 29"/>
                  <a:gd name="T22" fmla="*/ 17 w 18"/>
                  <a:gd name="T23" fmla="*/ 18 h 29"/>
                  <a:gd name="T24" fmla="*/ 15 w 18"/>
                  <a:gd name="T25" fmla="*/ 2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9"/>
                  <a:gd name="T41" fmla="*/ 18 w 1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9">
                    <a:moveTo>
                      <a:pt x="15" y="24"/>
                    </a:moveTo>
                    <a:lnTo>
                      <a:pt x="11" y="26"/>
                    </a:lnTo>
                    <a:lnTo>
                      <a:pt x="7" y="29"/>
                    </a:lnTo>
                    <a:lnTo>
                      <a:pt x="4" y="29"/>
                    </a:lnTo>
                    <a:lnTo>
                      <a:pt x="0" y="28"/>
                    </a:lnTo>
                    <a:lnTo>
                      <a:pt x="0" y="21"/>
                    </a:lnTo>
                    <a:lnTo>
                      <a:pt x="3" y="13"/>
                    </a:lnTo>
                    <a:lnTo>
                      <a:pt x="8" y="6"/>
                    </a:lnTo>
                    <a:lnTo>
                      <a:pt x="14" y="0"/>
                    </a:lnTo>
                    <a:lnTo>
                      <a:pt x="16" y="5"/>
                    </a:lnTo>
                    <a:lnTo>
                      <a:pt x="18" y="11"/>
                    </a:lnTo>
                    <a:lnTo>
                      <a:pt x="17" y="18"/>
                    </a:lnTo>
                    <a:lnTo>
                      <a:pt x="15" y="24"/>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99" name="Freeform 51"/>
              <p:cNvSpPr>
                <a:spLocks/>
              </p:cNvSpPr>
              <p:nvPr/>
            </p:nvSpPr>
            <p:spPr bwMode="auto">
              <a:xfrm>
                <a:off x="3510" y="12432"/>
                <a:ext cx="16" cy="47"/>
              </a:xfrm>
              <a:custGeom>
                <a:avLst/>
                <a:gdLst>
                  <a:gd name="T0" fmla="*/ 2 w 16"/>
                  <a:gd name="T1" fmla="*/ 47 h 47"/>
                  <a:gd name="T2" fmla="*/ 0 w 16"/>
                  <a:gd name="T3" fmla="*/ 35 h 47"/>
                  <a:gd name="T4" fmla="*/ 2 w 16"/>
                  <a:gd name="T5" fmla="*/ 23 h 47"/>
                  <a:gd name="T6" fmla="*/ 6 w 16"/>
                  <a:gd name="T7" fmla="*/ 10 h 47"/>
                  <a:gd name="T8" fmla="*/ 12 w 16"/>
                  <a:gd name="T9" fmla="*/ 0 h 47"/>
                  <a:gd name="T10" fmla="*/ 16 w 16"/>
                  <a:gd name="T11" fmla="*/ 12 h 47"/>
                  <a:gd name="T12" fmla="*/ 13 w 16"/>
                  <a:gd name="T13" fmla="*/ 25 h 47"/>
                  <a:gd name="T14" fmla="*/ 9 w 16"/>
                  <a:gd name="T15" fmla="*/ 38 h 47"/>
                  <a:gd name="T16" fmla="*/ 2 w 16"/>
                  <a:gd name="T17" fmla="*/ 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7"/>
                  <a:gd name="T29" fmla="*/ 16 w 1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7">
                    <a:moveTo>
                      <a:pt x="2" y="47"/>
                    </a:moveTo>
                    <a:lnTo>
                      <a:pt x="0" y="35"/>
                    </a:lnTo>
                    <a:lnTo>
                      <a:pt x="2" y="23"/>
                    </a:lnTo>
                    <a:lnTo>
                      <a:pt x="6" y="10"/>
                    </a:lnTo>
                    <a:lnTo>
                      <a:pt x="12" y="0"/>
                    </a:lnTo>
                    <a:lnTo>
                      <a:pt x="16" y="12"/>
                    </a:lnTo>
                    <a:lnTo>
                      <a:pt x="13" y="25"/>
                    </a:lnTo>
                    <a:lnTo>
                      <a:pt x="9" y="38"/>
                    </a:lnTo>
                    <a:lnTo>
                      <a:pt x="2" y="4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100" name="Freeform 52"/>
              <p:cNvSpPr>
                <a:spLocks/>
              </p:cNvSpPr>
              <p:nvPr/>
            </p:nvSpPr>
            <p:spPr bwMode="auto">
              <a:xfrm>
                <a:off x="4709" y="12443"/>
                <a:ext cx="57" cy="17"/>
              </a:xfrm>
              <a:custGeom>
                <a:avLst/>
                <a:gdLst>
                  <a:gd name="T0" fmla="*/ 57 w 57"/>
                  <a:gd name="T1" fmla="*/ 17 h 17"/>
                  <a:gd name="T2" fmla="*/ 50 w 57"/>
                  <a:gd name="T3" fmla="*/ 16 h 17"/>
                  <a:gd name="T4" fmla="*/ 42 w 57"/>
                  <a:gd name="T5" fmla="*/ 15 h 17"/>
                  <a:gd name="T6" fmla="*/ 36 w 57"/>
                  <a:gd name="T7" fmla="*/ 14 h 17"/>
                  <a:gd name="T8" fmla="*/ 28 w 57"/>
                  <a:gd name="T9" fmla="*/ 13 h 17"/>
                  <a:gd name="T10" fmla="*/ 20 w 57"/>
                  <a:gd name="T11" fmla="*/ 11 h 17"/>
                  <a:gd name="T12" fmla="*/ 14 w 57"/>
                  <a:gd name="T13" fmla="*/ 10 h 17"/>
                  <a:gd name="T14" fmla="*/ 6 w 57"/>
                  <a:gd name="T15" fmla="*/ 7 h 17"/>
                  <a:gd name="T16" fmla="*/ 0 w 57"/>
                  <a:gd name="T17" fmla="*/ 5 h 17"/>
                  <a:gd name="T18" fmla="*/ 7 w 57"/>
                  <a:gd name="T19" fmla="*/ 3 h 17"/>
                  <a:gd name="T20" fmla="*/ 15 w 57"/>
                  <a:gd name="T21" fmla="*/ 0 h 17"/>
                  <a:gd name="T22" fmla="*/ 23 w 57"/>
                  <a:gd name="T23" fmla="*/ 0 h 17"/>
                  <a:gd name="T24" fmla="*/ 30 w 57"/>
                  <a:gd name="T25" fmla="*/ 1 h 17"/>
                  <a:gd name="T26" fmla="*/ 38 w 57"/>
                  <a:gd name="T27" fmla="*/ 5 h 17"/>
                  <a:gd name="T28" fmla="*/ 45 w 57"/>
                  <a:gd name="T29" fmla="*/ 8 h 17"/>
                  <a:gd name="T30" fmla="*/ 52 w 57"/>
                  <a:gd name="T31" fmla="*/ 12 h 17"/>
                  <a:gd name="T32" fmla="*/ 57 w 57"/>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17"/>
                  <a:gd name="T53" fmla="*/ 57 w 5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17">
                    <a:moveTo>
                      <a:pt x="57" y="17"/>
                    </a:moveTo>
                    <a:lnTo>
                      <a:pt x="50" y="16"/>
                    </a:lnTo>
                    <a:lnTo>
                      <a:pt x="42" y="15"/>
                    </a:lnTo>
                    <a:lnTo>
                      <a:pt x="36" y="14"/>
                    </a:lnTo>
                    <a:lnTo>
                      <a:pt x="28" y="13"/>
                    </a:lnTo>
                    <a:lnTo>
                      <a:pt x="20" y="11"/>
                    </a:lnTo>
                    <a:lnTo>
                      <a:pt x="14" y="10"/>
                    </a:lnTo>
                    <a:lnTo>
                      <a:pt x="6" y="7"/>
                    </a:lnTo>
                    <a:lnTo>
                      <a:pt x="0" y="5"/>
                    </a:lnTo>
                    <a:lnTo>
                      <a:pt x="7" y="3"/>
                    </a:lnTo>
                    <a:lnTo>
                      <a:pt x="15" y="0"/>
                    </a:lnTo>
                    <a:lnTo>
                      <a:pt x="23" y="0"/>
                    </a:lnTo>
                    <a:lnTo>
                      <a:pt x="30" y="1"/>
                    </a:lnTo>
                    <a:lnTo>
                      <a:pt x="38" y="5"/>
                    </a:lnTo>
                    <a:lnTo>
                      <a:pt x="45" y="8"/>
                    </a:lnTo>
                    <a:lnTo>
                      <a:pt x="52" y="12"/>
                    </a:lnTo>
                    <a:lnTo>
                      <a:pt x="57" y="1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101" name="Freeform 53"/>
              <p:cNvSpPr>
                <a:spLocks/>
              </p:cNvSpPr>
              <p:nvPr/>
            </p:nvSpPr>
            <p:spPr bwMode="auto">
              <a:xfrm>
                <a:off x="3496" y="12504"/>
                <a:ext cx="12" cy="22"/>
              </a:xfrm>
              <a:custGeom>
                <a:avLst/>
                <a:gdLst>
                  <a:gd name="T0" fmla="*/ 12 w 12"/>
                  <a:gd name="T1" fmla="*/ 19 h 22"/>
                  <a:gd name="T2" fmla="*/ 10 w 12"/>
                  <a:gd name="T3" fmla="*/ 20 h 22"/>
                  <a:gd name="T4" fmla="*/ 9 w 12"/>
                  <a:gd name="T5" fmla="*/ 21 h 22"/>
                  <a:gd name="T6" fmla="*/ 7 w 12"/>
                  <a:gd name="T7" fmla="*/ 22 h 22"/>
                  <a:gd name="T8" fmla="*/ 5 w 12"/>
                  <a:gd name="T9" fmla="*/ 22 h 22"/>
                  <a:gd name="T10" fmla="*/ 1 w 12"/>
                  <a:gd name="T11" fmla="*/ 19 h 22"/>
                  <a:gd name="T12" fmla="*/ 0 w 12"/>
                  <a:gd name="T13" fmla="*/ 14 h 22"/>
                  <a:gd name="T14" fmla="*/ 0 w 12"/>
                  <a:gd name="T15" fmla="*/ 8 h 22"/>
                  <a:gd name="T16" fmla="*/ 3 w 12"/>
                  <a:gd name="T17" fmla="*/ 4 h 22"/>
                  <a:gd name="T18" fmla="*/ 7 w 12"/>
                  <a:gd name="T19" fmla="*/ 0 h 22"/>
                  <a:gd name="T20" fmla="*/ 10 w 12"/>
                  <a:gd name="T21" fmla="*/ 3 h 22"/>
                  <a:gd name="T22" fmla="*/ 11 w 12"/>
                  <a:gd name="T23" fmla="*/ 7 h 22"/>
                  <a:gd name="T24" fmla="*/ 12 w 12"/>
                  <a:gd name="T25" fmla="*/ 14 h 22"/>
                  <a:gd name="T26" fmla="*/ 12 w 12"/>
                  <a:gd name="T27" fmla="*/ 19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2"/>
                  <a:gd name="T44" fmla="*/ 12 w 12"/>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2">
                    <a:moveTo>
                      <a:pt x="12" y="19"/>
                    </a:moveTo>
                    <a:lnTo>
                      <a:pt x="10" y="20"/>
                    </a:lnTo>
                    <a:lnTo>
                      <a:pt x="9" y="21"/>
                    </a:lnTo>
                    <a:lnTo>
                      <a:pt x="7" y="22"/>
                    </a:lnTo>
                    <a:lnTo>
                      <a:pt x="5" y="22"/>
                    </a:lnTo>
                    <a:lnTo>
                      <a:pt x="1" y="19"/>
                    </a:lnTo>
                    <a:lnTo>
                      <a:pt x="0" y="14"/>
                    </a:lnTo>
                    <a:lnTo>
                      <a:pt x="0" y="8"/>
                    </a:lnTo>
                    <a:lnTo>
                      <a:pt x="3" y="4"/>
                    </a:lnTo>
                    <a:lnTo>
                      <a:pt x="7" y="0"/>
                    </a:lnTo>
                    <a:lnTo>
                      <a:pt x="10" y="3"/>
                    </a:lnTo>
                    <a:lnTo>
                      <a:pt x="11" y="7"/>
                    </a:lnTo>
                    <a:lnTo>
                      <a:pt x="12" y="14"/>
                    </a:lnTo>
                    <a:lnTo>
                      <a:pt x="12" y="1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102" name="Freeform 54"/>
              <p:cNvSpPr>
                <a:spLocks/>
              </p:cNvSpPr>
              <p:nvPr/>
            </p:nvSpPr>
            <p:spPr bwMode="auto">
              <a:xfrm>
                <a:off x="3203" y="12517"/>
                <a:ext cx="22" cy="31"/>
              </a:xfrm>
              <a:custGeom>
                <a:avLst/>
                <a:gdLst>
                  <a:gd name="T0" fmla="*/ 22 w 22"/>
                  <a:gd name="T1" fmla="*/ 0 h 31"/>
                  <a:gd name="T2" fmla="*/ 22 w 22"/>
                  <a:gd name="T3" fmla="*/ 8 h 31"/>
                  <a:gd name="T4" fmla="*/ 18 w 22"/>
                  <a:gd name="T5" fmla="*/ 17 h 31"/>
                  <a:gd name="T6" fmla="*/ 11 w 22"/>
                  <a:gd name="T7" fmla="*/ 24 h 31"/>
                  <a:gd name="T8" fmla="*/ 2 w 22"/>
                  <a:gd name="T9" fmla="*/ 31 h 31"/>
                  <a:gd name="T10" fmla="*/ 0 w 22"/>
                  <a:gd name="T11" fmla="*/ 31 h 31"/>
                  <a:gd name="T12" fmla="*/ 1 w 22"/>
                  <a:gd name="T13" fmla="*/ 20 h 31"/>
                  <a:gd name="T14" fmla="*/ 5 w 22"/>
                  <a:gd name="T15" fmla="*/ 9 h 31"/>
                  <a:gd name="T16" fmla="*/ 11 w 22"/>
                  <a:gd name="T17" fmla="*/ 2 h 31"/>
                  <a:gd name="T18" fmla="*/ 22 w 22"/>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1"/>
                  <a:gd name="T32" fmla="*/ 22 w 2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1">
                    <a:moveTo>
                      <a:pt x="22" y="0"/>
                    </a:moveTo>
                    <a:lnTo>
                      <a:pt x="22" y="8"/>
                    </a:lnTo>
                    <a:lnTo>
                      <a:pt x="18" y="17"/>
                    </a:lnTo>
                    <a:lnTo>
                      <a:pt x="11" y="24"/>
                    </a:lnTo>
                    <a:lnTo>
                      <a:pt x="2" y="31"/>
                    </a:lnTo>
                    <a:lnTo>
                      <a:pt x="0" y="31"/>
                    </a:lnTo>
                    <a:lnTo>
                      <a:pt x="1" y="20"/>
                    </a:lnTo>
                    <a:lnTo>
                      <a:pt x="5" y="9"/>
                    </a:lnTo>
                    <a:lnTo>
                      <a:pt x="11" y="2"/>
                    </a:lnTo>
                    <a:lnTo>
                      <a:pt x="22"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103" name="Freeform 55"/>
              <p:cNvSpPr>
                <a:spLocks/>
              </p:cNvSpPr>
              <p:nvPr/>
            </p:nvSpPr>
            <p:spPr bwMode="auto">
              <a:xfrm>
                <a:off x="3105" y="12574"/>
                <a:ext cx="21" cy="38"/>
              </a:xfrm>
              <a:custGeom>
                <a:avLst/>
                <a:gdLst>
                  <a:gd name="T0" fmla="*/ 20 w 21"/>
                  <a:gd name="T1" fmla="*/ 28 h 38"/>
                  <a:gd name="T2" fmla="*/ 17 w 21"/>
                  <a:gd name="T3" fmla="*/ 32 h 38"/>
                  <a:gd name="T4" fmla="*/ 13 w 21"/>
                  <a:gd name="T5" fmla="*/ 35 h 38"/>
                  <a:gd name="T6" fmla="*/ 7 w 21"/>
                  <a:gd name="T7" fmla="*/ 37 h 38"/>
                  <a:gd name="T8" fmla="*/ 2 w 21"/>
                  <a:gd name="T9" fmla="*/ 38 h 38"/>
                  <a:gd name="T10" fmla="*/ 0 w 21"/>
                  <a:gd name="T11" fmla="*/ 31 h 38"/>
                  <a:gd name="T12" fmla="*/ 1 w 21"/>
                  <a:gd name="T13" fmla="*/ 24 h 38"/>
                  <a:gd name="T14" fmla="*/ 3 w 21"/>
                  <a:gd name="T15" fmla="*/ 18 h 38"/>
                  <a:gd name="T16" fmla="*/ 5 w 21"/>
                  <a:gd name="T17" fmla="*/ 11 h 38"/>
                  <a:gd name="T18" fmla="*/ 18 w 21"/>
                  <a:gd name="T19" fmla="*/ 0 h 38"/>
                  <a:gd name="T20" fmla="*/ 20 w 21"/>
                  <a:gd name="T21" fmla="*/ 6 h 38"/>
                  <a:gd name="T22" fmla="*/ 21 w 21"/>
                  <a:gd name="T23" fmla="*/ 14 h 38"/>
                  <a:gd name="T24" fmla="*/ 21 w 21"/>
                  <a:gd name="T25" fmla="*/ 20 h 38"/>
                  <a:gd name="T26" fmla="*/ 20 w 21"/>
                  <a:gd name="T27" fmla="*/ 28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38"/>
                  <a:gd name="T44" fmla="*/ 21 w 21"/>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38">
                    <a:moveTo>
                      <a:pt x="20" y="28"/>
                    </a:moveTo>
                    <a:lnTo>
                      <a:pt x="17" y="32"/>
                    </a:lnTo>
                    <a:lnTo>
                      <a:pt x="13" y="35"/>
                    </a:lnTo>
                    <a:lnTo>
                      <a:pt x="7" y="37"/>
                    </a:lnTo>
                    <a:lnTo>
                      <a:pt x="2" y="38"/>
                    </a:lnTo>
                    <a:lnTo>
                      <a:pt x="0" y="31"/>
                    </a:lnTo>
                    <a:lnTo>
                      <a:pt x="1" y="24"/>
                    </a:lnTo>
                    <a:lnTo>
                      <a:pt x="3" y="18"/>
                    </a:lnTo>
                    <a:lnTo>
                      <a:pt x="5" y="11"/>
                    </a:lnTo>
                    <a:lnTo>
                      <a:pt x="18" y="0"/>
                    </a:lnTo>
                    <a:lnTo>
                      <a:pt x="20" y="6"/>
                    </a:lnTo>
                    <a:lnTo>
                      <a:pt x="21" y="14"/>
                    </a:lnTo>
                    <a:lnTo>
                      <a:pt x="21" y="20"/>
                    </a:lnTo>
                    <a:lnTo>
                      <a:pt x="20" y="2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104" name="Freeform 56"/>
              <p:cNvSpPr>
                <a:spLocks/>
              </p:cNvSpPr>
              <p:nvPr/>
            </p:nvSpPr>
            <p:spPr bwMode="auto">
              <a:xfrm>
                <a:off x="3386" y="12629"/>
                <a:ext cx="60" cy="85"/>
              </a:xfrm>
              <a:custGeom>
                <a:avLst/>
                <a:gdLst>
                  <a:gd name="T0" fmla="*/ 38 w 60"/>
                  <a:gd name="T1" fmla="*/ 63 h 85"/>
                  <a:gd name="T2" fmla="*/ 33 w 60"/>
                  <a:gd name="T3" fmla="*/ 67 h 85"/>
                  <a:gd name="T4" fmla="*/ 29 w 60"/>
                  <a:gd name="T5" fmla="*/ 70 h 85"/>
                  <a:gd name="T6" fmla="*/ 25 w 60"/>
                  <a:gd name="T7" fmla="*/ 73 h 85"/>
                  <a:gd name="T8" fmla="*/ 19 w 60"/>
                  <a:gd name="T9" fmla="*/ 77 h 85"/>
                  <a:gd name="T10" fmla="*/ 15 w 60"/>
                  <a:gd name="T11" fmla="*/ 79 h 85"/>
                  <a:gd name="T12" fmla="*/ 9 w 60"/>
                  <a:gd name="T13" fmla="*/ 81 h 85"/>
                  <a:gd name="T14" fmla="*/ 5 w 60"/>
                  <a:gd name="T15" fmla="*/ 83 h 85"/>
                  <a:gd name="T16" fmla="*/ 0 w 60"/>
                  <a:gd name="T17" fmla="*/ 85 h 85"/>
                  <a:gd name="T18" fmla="*/ 6 w 60"/>
                  <a:gd name="T19" fmla="*/ 75 h 85"/>
                  <a:gd name="T20" fmla="*/ 15 w 60"/>
                  <a:gd name="T21" fmla="*/ 66 h 85"/>
                  <a:gd name="T22" fmla="*/ 22 w 60"/>
                  <a:gd name="T23" fmla="*/ 56 h 85"/>
                  <a:gd name="T24" fmla="*/ 31 w 60"/>
                  <a:gd name="T25" fmla="*/ 46 h 85"/>
                  <a:gd name="T26" fmla="*/ 40 w 60"/>
                  <a:gd name="T27" fmla="*/ 35 h 85"/>
                  <a:gd name="T28" fmla="*/ 47 w 60"/>
                  <a:gd name="T29" fmla="*/ 23 h 85"/>
                  <a:gd name="T30" fmla="*/ 54 w 60"/>
                  <a:gd name="T31" fmla="*/ 12 h 85"/>
                  <a:gd name="T32" fmla="*/ 58 w 60"/>
                  <a:gd name="T33" fmla="*/ 0 h 85"/>
                  <a:gd name="T34" fmla="*/ 60 w 60"/>
                  <a:gd name="T35" fmla="*/ 18 h 85"/>
                  <a:gd name="T36" fmla="*/ 56 w 60"/>
                  <a:gd name="T37" fmla="*/ 34 h 85"/>
                  <a:gd name="T38" fmla="*/ 47 w 60"/>
                  <a:gd name="T39" fmla="*/ 49 h 85"/>
                  <a:gd name="T40" fmla="*/ 38 w 60"/>
                  <a:gd name="T41" fmla="*/ 63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85"/>
                  <a:gd name="T65" fmla="*/ 60 w 60"/>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85">
                    <a:moveTo>
                      <a:pt x="38" y="63"/>
                    </a:moveTo>
                    <a:lnTo>
                      <a:pt x="33" y="67"/>
                    </a:lnTo>
                    <a:lnTo>
                      <a:pt x="29" y="70"/>
                    </a:lnTo>
                    <a:lnTo>
                      <a:pt x="25" y="73"/>
                    </a:lnTo>
                    <a:lnTo>
                      <a:pt x="19" y="77"/>
                    </a:lnTo>
                    <a:lnTo>
                      <a:pt x="15" y="79"/>
                    </a:lnTo>
                    <a:lnTo>
                      <a:pt x="9" y="81"/>
                    </a:lnTo>
                    <a:lnTo>
                      <a:pt x="5" y="83"/>
                    </a:lnTo>
                    <a:lnTo>
                      <a:pt x="0" y="85"/>
                    </a:lnTo>
                    <a:lnTo>
                      <a:pt x="6" y="75"/>
                    </a:lnTo>
                    <a:lnTo>
                      <a:pt x="15" y="66"/>
                    </a:lnTo>
                    <a:lnTo>
                      <a:pt x="22" y="56"/>
                    </a:lnTo>
                    <a:lnTo>
                      <a:pt x="31" y="46"/>
                    </a:lnTo>
                    <a:lnTo>
                      <a:pt x="40" y="35"/>
                    </a:lnTo>
                    <a:lnTo>
                      <a:pt x="47" y="23"/>
                    </a:lnTo>
                    <a:lnTo>
                      <a:pt x="54" y="12"/>
                    </a:lnTo>
                    <a:lnTo>
                      <a:pt x="58" y="0"/>
                    </a:lnTo>
                    <a:lnTo>
                      <a:pt x="60" y="18"/>
                    </a:lnTo>
                    <a:lnTo>
                      <a:pt x="56" y="34"/>
                    </a:lnTo>
                    <a:lnTo>
                      <a:pt x="47" y="49"/>
                    </a:lnTo>
                    <a:lnTo>
                      <a:pt x="38" y="6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105" name="Freeform 57"/>
              <p:cNvSpPr>
                <a:spLocks/>
              </p:cNvSpPr>
              <p:nvPr/>
            </p:nvSpPr>
            <p:spPr bwMode="auto">
              <a:xfrm>
                <a:off x="3284" y="12752"/>
                <a:ext cx="26" cy="53"/>
              </a:xfrm>
              <a:custGeom>
                <a:avLst/>
                <a:gdLst>
                  <a:gd name="T0" fmla="*/ 25 w 26"/>
                  <a:gd name="T1" fmla="*/ 29 h 53"/>
                  <a:gd name="T2" fmla="*/ 21 w 26"/>
                  <a:gd name="T3" fmla="*/ 36 h 53"/>
                  <a:gd name="T4" fmla="*/ 17 w 26"/>
                  <a:gd name="T5" fmla="*/ 44 h 53"/>
                  <a:gd name="T6" fmla="*/ 12 w 26"/>
                  <a:gd name="T7" fmla="*/ 50 h 53"/>
                  <a:gd name="T8" fmla="*/ 4 w 26"/>
                  <a:gd name="T9" fmla="*/ 53 h 53"/>
                  <a:gd name="T10" fmla="*/ 1 w 26"/>
                  <a:gd name="T11" fmla="*/ 47 h 53"/>
                  <a:gd name="T12" fmla="*/ 0 w 26"/>
                  <a:gd name="T13" fmla="*/ 40 h 53"/>
                  <a:gd name="T14" fmla="*/ 1 w 26"/>
                  <a:gd name="T15" fmla="*/ 32 h 53"/>
                  <a:gd name="T16" fmla="*/ 2 w 26"/>
                  <a:gd name="T17" fmla="*/ 26 h 53"/>
                  <a:gd name="T18" fmla="*/ 18 w 26"/>
                  <a:gd name="T19" fmla="*/ 0 h 53"/>
                  <a:gd name="T20" fmla="*/ 23 w 26"/>
                  <a:gd name="T21" fmla="*/ 6 h 53"/>
                  <a:gd name="T22" fmla="*/ 26 w 26"/>
                  <a:gd name="T23" fmla="*/ 13 h 53"/>
                  <a:gd name="T24" fmla="*/ 26 w 26"/>
                  <a:gd name="T25" fmla="*/ 21 h 53"/>
                  <a:gd name="T26" fmla="*/ 25 w 26"/>
                  <a:gd name="T27" fmla="*/ 29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3"/>
                  <a:gd name="T44" fmla="*/ 26 w 26"/>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3">
                    <a:moveTo>
                      <a:pt x="25" y="29"/>
                    </a:moveTo>
                    <a:lnTo>
                      <a:pt x="21" y="36"/>
                    </a:lnTo>
                    <a:lnTo>
                      <a:pt x="17" y="44"/>
                    </a:lnTo>
                    <a:lnTo>
                      <a:pt x="12" y="50"/>
                    </a:lnTo>
                    <a:lnTo>
                      <a:pt x="4" y="53"/>
                    </a:lnTo>
                    <a:lnTo>
                      <a:pt x="1" y="47"/>
                    </a:lnTo>
                    <a:lnTo>
                      <a:pt x="0" y="40"/>
                    </a:lnTo>
                    <a:lnTo>
                      <a:pt x="1" y="32"/>
                    </a:lnTo>
                    <a:lnTo>
                      <a:pt x="2" y="26"/>
                    </a:lnTo>
                    <a:lnTo>
                      <a:pt x="18" y="0"/>
                    </a:lnTo>
                    <a:lnTo>
                      <a:pt x="23" y="6"/>
                    </a:lnTo>
                    <a:lnTo>
                      <a:pt x="26" y="13"/>
                    </a:lnTo>
                    <a:lnTo>
                      <a:pt x="26" y="21"/>
                    </a:lnTo>
                    <a:lnTo>
                      <a:pt x="25" y="2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grpSp>
        <p:grpSp>
          <p:nvGrpSpPr>
            <p:cNvPr id="38932" name="Group 58"/>
            <p:cNvGrpSpPr>
              <a:grpSpLocks/>
            </p:cNvGrpSpPr>
            <p:nvPr/>
          </p:nvGrpSpPr>
          <p:grpSpPr bwMode="auto">
            <a:xfrm rot="2308798">
              <a:off x="4468" y="667"/>
              <a:ext cx="244" cy="247"/>
              <a:chOff x="3065" y="11052"/>
              <a:chExt cx="1774" cy="1800"/>
            </a:xfrm>
          </p:grpSpPr>
          <p:sp>
            <p:nvSpPr>
              <p:cNvPr id="39026" name="Freeform 59"/>
              <p:cNvSpPr>
                <a:spLocks/>
              </p:cNvSpPr>
              <p:nvPr/>
            </p:nvSpPr>
            <p:spPr bwMode="auto">
              <a:xfrm>
                <a:off x="3065" y="11052"/>
                <a:ext cx="1774" cy="1800"/>
              </a:xfrm>
              <a:custGeom>
                <a:avLst/>
                <a:gdLst>
                  <a:gd name="T0" fmla="*/ 1616 w 1774"/>
                  <a:gd name="T1" fmla="*/ 1250 h 1800"/>
                  <a:gd name="T2" fmla="*/ 1763 w 1774"/>
                  <a:gd name="T3" fmla="*/ 1422 h 1800"/>
                  <a:gd name="T4" fmla="*/ 1616 w 1774"/>
                  <a:gd name="T5" fmla="*/ 1389 h 1800"/>
                  <a:gd name="T6" fmla="*/ 1516 w 1774"/>
                  <a:gd name="T7" fmla="*/ 1253 h 1800"/>
                  <a:gd name="T8" fmla="*/ 1421 w 1774"/>
                  <a:gd name="T9" fmla="*/ 1313 h 1800"/>
                  <a:gd name="T10" fmla="*/ 1274 w 1774"/>
                  <a:gd name="T11" fmla="*/ 1345 h 1800"/>
                  <a:gd name="T12" fmla="*/ 1368 w 1774"/>
                  <a:gd name="T13" fmla="*/ 1276 h 1800"/>
                  <a:gd name="T14" fmla="*/ 1249 w 1774"/>
                  <a:gd name="T15" fmla="*/ 1252 h 1800"/>
                  <a:gd name="T16" fmla="*/ 1072 w 1774"/>
                  <a:gd name="T17" fmla="*/ 1138 h 1800"/>
                  <a:gd name="T18" fmla="*/ 1105 w 1774"/>
                  <a:gd name="T19" fmla="*/ 1179 h 1800"/>
                  <a:gd name="T20" fmla="*/ 1030 w 1774"/>
                  <a:gd name="T21" fmla="*/ 1239 h 1800"/>
                  <a:gd name="T22" fmla="*/ 755 w 1774"/>
                  <a:gd name="T23" fmla="*/ 1238 h 1800"/>
                  <a:gd name="T24" fmla="*/ 566 w 1774"/>
                  <a:gd name="T25" fmla="*/ 1310 h 1800"/>
                  <a:gd name="T26" fmla="*/ 409 w 1774"/>
                  <a:gd name="T27" fmla="*/ 1646 h 1800"/>
                  <a:gd name="T28" fmla="*/ 312 w 1774"/>
                  <a:gd name="T29" fmla="*/ 1711 h 1800"/>
                  <a:gd name="T30" fmla="*/ 198 w 1774"/>
                  <a:gd name="T31" fmla="*/ 1786 h 1800"/>
                  <a:gd name="T32" fmla="*/ 247 w 1774"/>
                  <a:gd name="T33" fmla="*/ 1672 h 1800"/>
                  <a:gd name="T34" fmla="*/ 352 w 1774"/>
                  <a:gd name="T35" fmla="*/ 1562 h 1800"/>
                  <a:gd name="T36" fmla="*/ 382 w 1774"/>
                  <a:gd name="T37" fmla="*/ 1361 h 1800"/>
                  <a:gd name="T38" fmla="*/ 266 w 1774"/>
                  <a:gd name="T39" fmla="*/ 1458 h 1800"/>
                  <a:gd name="T40" fmla="*/ 84 w 1774"/>
                  <a:gd name="T41" fmla="*/ 1555 h 1800"/>
                  <a:gd name="T42" fmla="*/ 34 w 1774"/>
                  <a:gd name="T43" fmla="*/ 1504 h 1800"/>
                  <a:gd name="T44" fmla="*/ 180 w 1774"/>
                  <a:gd name="T45" fmla="*/ 1436 h 1800"/>
                  <a:gd name="T46" fmla="*/ 360 w 1774"/>
                  <a:gd name="T47" fmla="*/ 1187 h 1800"/>
                  <a:gd name="T48" fmla="*/ 542 w 1774"/>
                  <a:gd name="T49" fmla="*/ 1056 h 1800"/>
                  <a:gd name="T50" fmla="*/ 490 w 1774"/>
                  <a:gd name="T51" fmla="*/ 902 h 1800"/>
                  <a:gd name="T52" fmla="*/ 553 w 1774"/>
                  <a:gd name="T53" fmla="*/ 843 h 1800"/>
                  <a:gd name="T54" fmla="*/ 629 w 1774"/>
                  <a:gd name="T55" fmla="*/ 914 h 1800"/>
                  <a:gd name="T56" fmla="*/ 828 w 1774"/>
                  <a:gd name="T57" fmla="*/ 863 h 1800"/>
                  <a:gd name="T58" fmla="*/ 1077 w 1774"/>
                  <a:gd name="T59" fmla="*/ 877 h 1800"/>
                  <a:gd name="T60" fmla="*/ 1274 w 1774"/>
                  <a:gd name="T61" fmla="*/ 772 h 1800"/>
                  <a:gd name="T62" fmla="*/ 1322 w 1774"/>
                  <a:gd name="T63" fmla="*/ 510 h 1800"/>
                  <a:gd name="T64" fmla="*/ 1328 w 1774"/>
                  <a:gd name="T65" fmla="*/ 416 h 1800"/>
                  <a:gd name="T66" fmla="*/ 1350 w 1774"/>
                  <a:gd name="T67" fmla="*/ 364 h 1800"/>
                  <a:gd name="T68" fmla="*/ 1340 w 1774"/>
                  <a:gd name="T69" fmla="*/ 321 h 1800"/>
                  <a:gd name="T70" fmla="*/ 1295 w 1774"/>
                  <a:gd name="T71" fmla="*/ 218 h 1800"/>
                  <a:gd name="T72" fmla="*/ 1264 w 1774"/>
                  <a:gd name="T73" fmla="*/ 154 h 1800"/>
                  <a:gd name="T74" fmla="*/ 1282 w 1774"/>
                  <a:gd name="T75" fmla="*/ 25 h 1800"/>
                  <a:gd name="T76" fmla="*/ 1347 w 1774"/>
                  <a:gd name="T77" fmla="*/ 27 h 1800"/>
                  <a:gd name="T78" fmla="*/ 1343 w 1774"/>
                  <a:gd name="T79" fmla="*/ 214 h 1800"/>
                  <a:gd name="T80" fmla="*/ 1415 w 1774"/>
                  <a:gd name="T81" fmla="*/ 175 h 1800"/>
                  <a:gd name="T82" fmla="*/ 1422 w 1774"/>
                  <a:gd name="T83" fmla="*/ 376 h 1800"/>
                  <a:gd name="T84" fmla="*/ 1459 w 1774"/>
                  <a:gd name="T85" fmla="*/ 277 h 1800"/>
                  <a:gd name="T86" fmla="*/ 1480 w 1774"/>
                  <a:gd name="T87" fmla="*/ 291 h 1800"/>
                  <a:gd name="T88" fmla="*/ 1530 w 1774"/>
                  <a:gd name="T89" fmla="*/ 290 h 1800"/>
                  <a:gd name="T90" fmla="*/ 1555 w 1774"/>
                  <a:gd name="T91" fmla="*/ 139 h 1800"/>
                  <a:gd name="T92" fmla="*/ 1625 w 1774"/>
                  <a:gd name="T93" fmla="*/ 77 h 1800"/>
                  <a:gd name="T94" fmla="*/ 1600 w 1774"/>
                  <a:gd name="T95" fmla="*/ 237 h 1800"/>
                  <a:gd name="T96" fmla="*/ 1608 w 1774"/>
                  <a:gd name="T97" fmla="*/ 267 h 1800"/>
                  <a:gd name="T98" fmla="*/ 1587 w 1774"/>
                  <a:gd name="T99" fmla="*/ 357 h 1800"/>
                  <a:gd name="T100" fmla="*/ 1553 w 1774"/>
                  <a:gd name="T101" fmla="*/ 411 h 1800"/>
                  <a:gd name="T102" fmla="*/ 1479 w 1774"/>
                  <a:gd name="T103" fmla="*/ 492 h 1800"/>
                  <a:gd name="T104" fmla="*/ 1601 w 1774"/>
                  <a:gd name="T105" fmla="*/ 567 h 1800"/>
                  <a:gd name="T106" fmla="*/ 1651 w 1774"/>
                  <a:gd name="T107" fmla="*/ 605 h 1800"/>
                  <a:gd name="T108" fmla="*/ 1605 w 1774"/>
                  <a:gd name="T109" fmla="*/ 620 h 1800"/>
                  <a:gd name="T110" fmla="*/ 1486 w 1774"/>
                  <a:gd name="T111" fmla="*/ 661 h 1800"/>
                  <a:gd name="T112" fmla="*/ 1403 w 1774"/>
                  <a:gd name="T113" fmla="*/ 992 h 1800"/>
                  <a:gd name="T114" fmla="*/ 1543 w 1774"/>
                  <a:gd name="T115" fmla="*/ 1034 h 1800"/>
                  <a:gd name="T116" fmla="*/ 1461 w 1774"/>
                  <a:gd name="T117" fmla="*/ 1120 h 1800"/>
                  <a:gd name="T118" fmla="*/ 1364 w 1774"/>
                  <a:gd name="T119" fmla="*/ 1169 h 18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74"/>
                  <a:gd name="T181" fmla="*/ 0 h 1800"/>
                  <a:gd name="T182" fmla="*/ 1774 w 1774"/>
                  <a:gd name="T183" fmla="*/ 1800 h 18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74" h="1800">
                    <a:moveTo>
                      <a:pt x="1443" y="1170"/>
                    </a:moveTo>
                    <a:lnTo>
                      <a:pt x="1447" y="1170"/>
                    </a:lnTo>
                    <a:lnTo>
                      <a:pt x="1460" y="1170"/>
                    </a:lnTo>
                    <a:lnTo>
                      <a:pt x="1478" y="1171"/>
                    </a:lnTo>
                    <a:lnTo>
                      <a:pt x="1499" y="1172"/>
                    </a:lnTo>
                    <a:lnTo>
                      <a:pt x="1522" y="1175"/>
                    </a:lnTo>
                    <a:lnTo>
                      <a:pt x="1543" y="1180"/>
                    </a:lnTo>
                    <a:lnTo>
                      <a:pt x="1560" y="1188"/>
                    </a:lnTo>
                    <a:lnTo>
                      <a:pt x="1572" y="1198"/>
                    </a:lnTo>
                    <a:lnTo>
                      <a:pt x="1587" y="1215"/>
                    </a:lnTo>
                    <a:lnTo>
                      <a:pt x="1601" y="1233"/>
                    </a:lnTo>
                    <a:lnTo>
                      <a:pt x="1616" y="1250"/>
                    </a:lnTo>
                    <a:lnTo>
                      <a:pt x="1629" y="1268"/>
                    </a:lnTo>
                    <a:lnTo>
                      <a:pt x="1642" y="1286"/>
                    </a:lnTo>
                    <a:lnTo>
                      <a:pt x="1654" y="1305"/>
                    </a:lnTo>
                    <a:lnTo>
                      <a:pt x="1665" y="1323"/>
                    </a:lnTo>
                    <a:lnTo>
                      <a:pt x="1677" y="1342"/>
                    </a:lnTo>
                    <a:lnTo>
                      <a:pt x="1689" y="1354"/>
                    </a:lnTo>
                    <a:lnTo>
                      <a:pt x="1701" y="1366"/>
                    </a:lnTo>
                    <a:lnTo>
                      <a:pt x="1714" y="1377"/>
                    </a:lnTo>
                    <a:lnTo>
                      <a:pt x="1727" y="1388"/>
                    </a:lnTo>
                    <a:lnTo>
                      <a:pt x="1740" y="1399"/>
                    </a:lnTo>
                    <a:lnTo>
                      <a:pt x="1752" y="1410"/>
                    </a:lnTo>
                    <a:lnTo>
                      <a:pt x="1763" y="1422"/>
                    </a:lnTo>
                    <a:lnTo>
                      <a:pt x="1774" y="1436"/>
                    </a:lnTo>
                    <a:lnTo>
                      <a:pt x="1754" y="1434"/>
                    </a:lnTo>
                    <a:lnTo>
                      <a:pt x="1735" y="1432"/>
                    </a:lnTo>
                    <a:lnTo>
                      <a:pt x="1715" y="1431"/>
                    </a:lnTo>
                    <a:lnTo>
                      <a:pt x="1696" y="1430"/>
                    </a:lnTo>
                    <a:lnTo>
                      <a:pt x="1676" y="1429"/>
                    </a:lnTo>
                    <a:lnTo>
                      <a:pt x="1657" y="1426"/>
                    </a:lnTo>
                    <a:lnTo>
                      <a:pt x="1638" y="1423"/>
                    </a:lnTo>
                    <a:lnTo>
                      <a:pt x="1621" y="1418"/>
                    </a:lnTo>
                    <a:lnTo>
                      <a:pt x="1614" y="1409"/>
                    </a:lnTo>
                    <a:lnTo>
                      <a:pt x="1614" y="1400"/>
                    </a:lnTo>
                    <a:lnTo>
                      <a:pt x="1616" y="1389"/>
                    </a:lnTo>
                    <a:lnTo>
                      <a:pt x="1617" y="1379"/>
                    </a:lnTo>
                    <a:lnTo>
                      <a:pt x="1605" y="1366"/>
                    </a:lnTo>
                    <a:lnTo>
                      <a:pt x="1596" y="1351"/>
                    </a:lnTo>
                    <a:lnTo>
                      <a:pt x="1588" y="1336"/>
                    </a:lnTo>
                    <a:lnTo>
                      <a:pt x="1581" y="1321"/>
                    </a:lnTo>
                    <a:lnTo>
                      <a:pt x="1572" y="1305"/>
                    </a:lnTo>
                    <a:lnTo>
                      <a:pt x="1563" y="1292"/>
                    </a:lnTo>
                    <a:lnTo>
                      <a:pt x="1551" y="1279"/>
                    </a:lnTo>
                    <a:lnTo>
                      <a:pt x="1536" y="1267"/>
                    </a:lnTo>
                    <a:lnTo>
                      <a:pt x="1530" y="1263"/>
                    </a:lnTo>
                    <a:lnTo>
                      <a:pt x="1522" y="1258"/>
                    </a:lnTo>
                    <a:lnTo>
                      <a:pt x="1516" y="1253"/>
                    </a:lnTo>
                    <a:lnTo>
                      <a:pt x="1508" y="1249"/>
                    </a:lnTo>
                    <a:lnTo>
                      <a:pt x="1500" y="1246"/>
                    </a:lnTo>
                    <a:lnTo>
                      <a:pt x="1493" y="1243"/>
                    </a:lnTo>
                    <a:lnTo>
                      <a:pt x="1485" y="1241"/>
                    </a:lnTo>
                    <a:lnTo>
                      <a:pt x="1478" y="1239"/>
                    </a:lnTo>
                    <a:lnTo>
                      <a:pt x="1468" y="1248"/>
                    </a:lnTo>
                    <a:lnTo>
                      <a:pt x="1460" y="1259"/>
                    </a:lnTo>
                    <a:lnTo>
                      <a:pt x="1453" y="1270"/>
                    </a:lnTo>
                    <a:lnTo>
                      <a:pt x="1446" y="1281"/>
                    </a:lnTo>
                    <a:lnTo>
                      <a:pt x="1439" y="1293"/>
                    </a:lnTo>
                    <a:lnTo>
                      <a:pt x="1431" y="1303"/>
                    </a:lnTo>
                    <a:lnTo>
                      <a:pt x="1421" y="1313"/>
                    </a:lnTo>
                    <a:lnTo>
                      <a:pt x="1409" y="1321"/>
                    </a:lnTo>
                    <a:lnTo>
                      <a:pt x="1393" y="1330"/>
                    </a:lnTo>
                    <a:lnTo>
                      <a:pt x="1378" y="1342"/>
                    </a:lnTo>
                    <a:lnTo>
                      <a:pt x="1363" y="1355"/>
                    </a:lnTo>
                    <a:lnTo>
                      <a:pt x="1349" y="1368"/>
                    </a:lnTo>
                    <a:lnTo>
                      <a:pt x="1332" y="1380"/>
                    </a:lnTo>
                    <a:lnTo>
                      <a:pt x="1316" y="1387"/>
                    </a:lnTo>
                    <a:lnTo>
                      <a:pt x="1298" y="1389"/>
                    </a:lnTo>
                    <a:lnTo>
                      <a:pt x="1277" y="1384"/>
                    </a:lnTo>
                    <a:lnTo>
                      <a:pt x="1277" y="1372"/>
                    </a:lnTo>
                    <a:lnTo>
                      <a:pt x="1276" y="1358"/>
                    </a:lnTo>
                    <a:lnTo>
                      <a:pt x="1274" y="1345"/>
                    </a:lnTo>
                    <a:lnTo>
                      <a:pt x="1271" y="1331"/>
                    </a:lnTo>
                    <a:lnTo>
                      <a:pt x="1273" y="1318"/>
                    </a:lnTo>
                    <a:lnTo>
                      <a:pt x="1275" y="1308"/>
                    </a:lnTo>
                    <a:lnTo>
                      <a:pt x="1282" y="1299"/>
                    </a:lnTo>
                    <a:lnTo>
                      <a:pt x="1295" y="1294"/>
                    </a:lnTo>
                    <a:lnTo>
                      <a:pt x="1304" y="1288"/>
                    </a:lnTo>
                    <a:lnTo>
                      <a:pt x="1315" y="1285"/>
                    </a:lnTo>
                    <a:lnTo>
                      <a:pt x="1326" y="1284"/>
                    </a:lnTo>
                    <a:lnTo>
                      <a:pt x="1337" y="1284"/>
                    </a:lnTo>
                    <a:lnTo>
                      <a:pt x="1347" y="1283"/>
                    </a:lnTo>
                    <a:lnTo>
                      <a:pt x="1358" y="1280"/>
                    </a:lnTo>
                    <a:lnTo>
                      <a:pt x="1368" y="1276"/>
                    </a:lnTo>
                    <a:lnTo>
                      <a:pt x="1376" y="1268"/>
                    </a:lnTo>
                    <a:lnTo>
                      <a:pt x="1409" y="1229"/>
                    </a:lnTo>
                    <a:lnTo>
                      <a:pt x="1392" y="1230"/>
                    </a:lnTo>
                    <a:lnTo>
                      <a:pt x="1375" y="1230"/>
                    </a:lnTo>
                    <a:lnTo>
                      <a:pt x="1357" y="1232"/>
                    </a:lnTo>
                    <a:lnTo>
                      <a:pt x="1340" y="1234"/>
                    </a:lnTo>
                    <a:lnTo>
                      <a:pt x="1324" y="1238"/>
                    </a:lnTo>
                    <a:lnTo>
                      <a:pt x="1307" y="1243"/>
                    </a:lnTo>
                    <a:lnTo>
                      <a:pt x="1292" y="1249"/>
                    </a:lnTo>
                    <a:lnTo>
                      <a:pt x="1277" y="1257"/>
                    </a:lnTo>
                    <a:lnTo>
                      <a:pt x="1262" y="1257"/>
                    </a:lnTo>
                    <a:lnTo>
                      <a:pt x="1249" y="1252"/>
                    </a:lnTo>
                    <a:lnTo>
                      <a:pt x="1238" y="1245"/>
                    </a:lnTo>
                    <a:lnTo>
                      <a:pt x="1227" y="1234"/>
                    </a:lnTo>
                    <a:lnTo>
                      <a:pt x="1217" y="1224"/>
                    </a:lnTo>
                    <a:lnTo>
                      <a:pt x="1208" y="1212"/>
                    </a:lnTo>
                    <a:lnTo>
                      <a:pt x="1199" y="1200"/>
                    </a:lnTo>
                    <a:lnTo>
                      <a:pt x="1188" y="1191"/>
                    </a:lnTo>
                    <a:lnTo>
                      <a:pt x="1169" y="1180"/>
                    </a:lnTo>
                    <a:lnTo>
                      <a:pt x="1150" y="1172"/>
                    </a:lnTo>
                    <a:lnTo>
                      <a:pt x="1130" y="1164"/>
                    </a:lnTo>
                    <a:lnTo>
                      <a:pt x="1110" y="1157"/>
                    </a:lnTo>
                    <a:lnTo>
                      <a:pt x="1090" y="1148"/>
                    </a:lnTo>
                    <a:lnTo>
                      <a:pt x="1072" y="1138"/>
                    </a:lnTo>
                    <a:lnTo>
                      <a:pt x="1054" y="1124"/>
                    </a:lnTo>
                    <a:lnTo>
                      <a:pt x="1039" y="1106"/>
                    </a:lnTo>
                    <a:lnTo>
                      <a:pt x="1041" y="1115"/>
                    </a:lnTo>
                    <a:lnTo>
                      <a:pt x="1045" y="1124"/>
                    </a:lnTo>
                    <a:lnTo>
                      <a:pt x="1048" y="1133"/>
                    </a:lnTo>
                    <a:lnTo>
                      <a:pt x="1052" y="1142"/>
                    </a:lnTo>
                    <a:lnTo>
                      <a:pt x="1058" y="1150"/>
                    </a:lnTo>
                    <a:lnTo>
                      <a:pt x="1064" y="1159"/>
                    </a:lnTo>
                    <a:lnTo>
                      <a:pt x="1073" y="1165"/>
                    </a:lnTo>
                    <a:lnTo>
                      <a:pt x="1082" y="1172"/>
                    </a:lnTo>
                    <a:lnTo>
                      <a:pt x="1093" y="1176"/>
                    </a:lnTo>
                    <a:lnTo>
                      <a:pt x="1105" y="1179"/>
                    </a:lnTo>
                    <a:lnTo>
                      <a:pt x="1118" y="1181"/>
                    </a:lnTo>
                    <a:lnTo>
                      <a:pt x="1131" y="1182"/>
                    </a:lnTo>
                    <a:lnTo>
                      <a:pt x="1144" y="1185"/>
                    </a:lnTo>
                    <a:lnTo>
                      <a:pt x="1155" y="1190"/>
                    </a:lnTo>
                    <a:lnTo>
                      <a:pt x="1166" y="1196"/>
                    </a:lnTo>
                    <a:lnTo>
                      <a:pt x="1175" y="1206"/>
                    </a:lnTo>
                    <a:lnTo>
                      <a:pt x="1152" y="1213"/>
                    </a:lnTo>
                    <a:lnTo>
                      <a:pt x="1129" y="1221"/>
                    </a:lnTo>
                    <a:lnTo>
                      <a:pt x="1105" y="1226"/>
                    </a:lnTo>
                    <a:lnTo>
                      <a:pt x="1080" y="1231"/>
                    </a:lnTo>
                    <a:lnTo>
                      <a:pt x="1055" y="1235"/>
                    </a:lnTo>
                    <a:lnTo>
                      <a:pt x="1030" y="1239"/>
                    </a:lnTo>
                    <a:lnTo>
                      <a:pt x="1004" y="1241"/>
                    </a:lnTo>
                    <a:lnTo>
                      <a:pt x="979" y="1242"/>
                    </a:lnTo>
                    <a:lnTo>
                      <a:pt x="953" y="1242"/>
                    </a:lnTo>
                    <a:lnTo>
                      <a:pt x="927" y="1241"/>
                    </a:lnTo>
                    <a:lnTo>
                      <a:pt x="902" y="1240"/>
                    </a:lnTo>
                    <a:lnTo>
                      <a:pt x="876" y="1236"/>
                    </a:lnTo>
                    <a:lnTo>
                      <a:pt x="851" y="1232"/>
                    </a:lnTo>
                    <a:lnTo>
                      <a:pt x="828" y="1228"/>
                    </a:lnTo>
                    <a:lnTo>
                      <a:pt x="804" y="1222"/>
                    </a:lnTo>
                    <a:lnTo>
                      <a:pt x="781" y="1214"/>
                    </a:lnTo>
                    <a:lnTo>
                      <a:pt x="768" y="1226"/>
                    </a:lnTo>
                    <a:lnTo>
                      <a:pt x="755" y="1238"/>
                    </a:lnTo>
                    <a:lnTo>
                      <a:pt x="741" y="1248"/>
                    </a:lnTo>
                    <a:lnTo>
                      <a:pt x="727" y="1257"/>
                    </a:lnTo>
                    <a:lnTo>
                      <a:pt x="712" y="1265"/>
                    </a:lnTo>
                    <a:lnTo>
                      <a:pt x="697" y="1274"/>
                    </a:lnTo>
                    <a:lnTo>
                      <a:pt x="682" y="1280"/>
                    </a:lnTo>
                    <a:lnTo>
                      <a:pt x="666" y="1286"/>
                    </a:lnTo>
                    <a:lnTo>
                      <a:pt x="650" y="1292"/>
                    </a:lnTo>
                    <a:lnTo>
                      <a:pt x="633" y="1297"/>
                    </a:lnTo>
                    <a:lnTo>
                      <a:pt x="617" y="1301"/>
                    </a:lnTo>
                    <a:lnTo>
                      <a:pt x="601" y="1304"/>
                    </a:lnTo>
                    <a:lnTo>
                      <a:pt x="583" y="1308"/>
                    </a:lnTo>
                    <a:lnTo>
                      <a:pt x="566" y="1310"/>
                    </a:lnTo>
                    <a:lnTo>
                      <a:pt x="547" y="1312"/>
                    </a:lnTo>
                    <a:lnTo>
                      <a:pt x="530" y="1313"/>
                    </a:lnTo>
                    <a:lnTo>
                      <a:pt x="524" y="1320"/>
                    </a:lnTo>
                    <a:lnTo>
                      <a:pt x="507" y="1360"/>
                    </a:lnTo>
                    <a:lnTo>
                      <a:pt x="493" y="1399"/>
                    </a:lnTo>
                    <a:lnTo>
                      <a:pt x="479" y="1438"/>
                    </a:lnTo>
                    <a:lnTo>
                      <a:pt x="466" y="1478"/>
                    </a:lnTo>
                    <a:lnTo>
                      <a:pt x="454" y="1519"/>
                    </a:lnTo>
                    <a:lnTo>
                      <a:pt x="441" y="1559"/>
                    </a:lnTo>
                    <a:lnTo>
                      <a:pt x="428" y="1599"/>
                    </a:lnTo>
                    <a:lnTo>
                      <a:pt x="414" y="1640"/>
                    </a:lnTo>
                    <a:lnTo>
                      <a:pt x="409" y="1646"/>
                    </a:lnTo>
                    <a:lnTo>
                      <a:pt x="403" y="1651"/>
                    </a:lnTo>
                    <a:lnTo>
                      <a:pt x="397" y="1656"/>
                    </a:lnTo>
                    <a:lnTo>
                      <a:pt x="389" y="1659"/>
                    </a:lnTo>
                    <a:lnTo>
                      <a:pt x="381" y="1662"/>
                    </a:lnTo>
                    <a:lnTo>
                      <a:pt x="374" y="1665"/>
                    </a:lnTo>
                    <a:lnTo>
                      <a:pt x="367" y="1668"/>
                    </a:lnTo>
                    <a:lnTo>
                      <a:pt x="361" y="1673"/>
                    </a:lnTo>
                    <a:lnTo>
                      <a:pt x="351" y="1680"/>
                    </a:lnTo>
                    <a:lnTo>
                      <a:pt x="341" y="1689"/>
                    </a:lnTo>
                    <a:lnTo>
                      <a:pt x="331" y="1696"/>
                    </a:lnTo>
                    <a:lnTo>
                      <a:pt x="322" y="1703"/>
                    </a:lnTo>
                    <a:lnTo>
                      <a:pt x="312" y="1711"/>
                    </a:lnTo>
                    <a:lnTo>
                      <a:pt x="302" y="1717"/>
                    </a:lnTo>
                    <a:lnTo>
                      <a:pt x="291" y="1723"/>
                    </a:lnTo>
                    <a:lnTo>
                      <a:pt x="280" y="1728"/>
                    </a:lnTo>
                    <a:lnTo>
                      <a:pt x="275" y="1740"/>
                    </a:lnTo>
                    <a:lnTo>
                      <a:pt x="267" y="1750"/>
                    </a:lnTo>
                    <a:lnTo>
                      <a:pt x="258" y="1760"/>
                    </a:lnTo>
                    <a:lnTo>
                      <a:pt x="248" y="1769"/>
                    </a:lnTo>
                    <a:lnTo>
                      <a:pt x="237" y="1778"/>
                    </a:lnTo>
                    <a:lnTo>
                      <a:pt x="226" y="1785"/>
                    </a:lnTo>
                    <a:lnTo>
                      <a:pt x="215" y="1793"/>
                    </a:lnTo>
                    <a:lnTo>
                      <a:pt x="204" y="1800"/>
                    </a:lnTo>
                    <a:lnTo>
                      <a:pt x="198" y="1786"/>
                    </a:lnTo>
                    <a:lnTo>
                      <a:pt x="194" y="1771"/>
                    </a:lnTo>
                    <a:lnTo>
                      <a:pt x="193" y="1756"/>
                    </a:lnTo>
                    <a:lnTo>
                      <a:pt x="194" y="1741"/>
                    </a:lnTo>
                    <a:lnTo>
                      <a:pt x="197" y="1725"/>
                    </a:lnTo>
                    <a:lnTo>
                      <a:pt x="201" y="1710"/>
                    </a:lnTo>
                    <a:lnTo>
                      <a:pt x="208" y="1695"/>
                    </a:lnTo>
                    <a:lnTo>
                      <a:pt x="214" y="1682"/>
                    </a:lnTo>
                    <a:lnTo>
                      <a:pt x="220" y="1678"/>
                    </a:lnTo>
                    <a:lnTo>
                      <a:pt x="226" y="1676"/>
                    </a:lnTo>
                    <a:lnTo>
                      <a:pt x="233" y="1674"/>
                    </a:lnTo>
                    <a:lnTo>
                      <a:pt x="240" y="1673"/>
                    </a:lnTo>
                    <a:lnTo>
                      <a:pt x="247" y="1672"/>
                    </a:lnTo>
                    <a:lnTo>
                      <a:pt x="254" y="1671"/>
                    </a:lnTo>
                    <a:lnTo>
                      <a:pt x="261" y="1667"/>
                    </a:lnTo>
                    <a:lnTo>
                      <a:pt x="267" y="1664"/>
                    </a:lnTo>
                    <a:lnTo>
                      <a:pt x="272" y="1652"/>
                    </a:lnTo>
                    <a:lnTo>
                      <a:pt x="279" y="1642"/>
                    </a:lnTo>
                    <a:lnTo>
                      <a:pt x="288" y="1632"/>
                    </a:lnTo>
                    <a:lnTo>
                      <a:pt x="298" y="1624"/>
                    </a:lnTo>
                    <a:lnTo>
                      <a:pt x="308" y="1615"/>
                    </a:lnTo>
                    <a:lnTo>
                      <a:pt x="317" y="1607"/>
                    </a:lnTo>
                    <a:lnTo>
                      <a:pt x="327" y="1597"/>
                    </a:lnTo>
                    <a:lnTo>
                      <a:pt x="335" y="1587"/>
                    </a:lnTo>
                    <a:lnTo>
                      <a:pt x="352" y="1562"/>
                    </a:lnTo>
                    <a:lnTo>
                      <a:pt x="367" y="1538"/>
                    </a:lnTo>
                    <a:lnTo>
                      <a:pt x="380" y="1511"/>
                    </a:lnTo>
                    <a:lnTo>
                      <a:pt x="391" y="1485"/>
                    </a:lnTo>
                    <a:lnTo>
                      <a:pt x="399" y="1457"/>
                    </a:lnTo>
                    <a:lnTo>
                      <a:pt x="404" y="1427"/>
                    </a:lnTo>
                    <a:lnTo>
                      <a:pt x="404" y="1398"/>
                    </a:lnTo>
                    <a:lnTo>
                      <a:pt x="401" y="1366"/>
                    </a:lnTo>
                    <a:lnTo>
                      <a:pt x="400" y="1364"/>
                    </a:lnTo>
                    <a:lnTo>
                      <a:pt x="399" y="1361"/>
                    </a:lnTo>
                    <a:lnTo>
                      <a:pt x="397" y="1358"/>
                    </a:lnTo>
                    <a:lnTo>
                      <a:pt x="394" y="1356"/>
                    </a:lnTo>
                    <a:lnTo>
                      <a:pt x="382" y="1361"/>
                    </a:lnTo>
                    <a:lnTo>
                      <a:pt x="372" y="1367"/>
                    </a:lnTo>
                    <a:lnTo>
                      <a:pt x="361" y="1373"/>
                    </a:lnTo>
                    <a:lnTo>
                      <a:pt x="350" y="1382"/>
                    </a:lnTo>
                    <a:lnTo>
                      <a:pt x="340" y="1390"/>
                    </a:lnTo>
                    <a:lnTo>
                      <a:pt x="330" y="1400"/>
                    </a:lnTo>
                    <a:lnTo>
                      <a:pt x="320" y="1408"/>
                    </a:lnTo>
                    <a:lnTo>
                      <a:pt x="309" y="1416"/>
                    </a:lnTo>
                    <a:lnTo>
                      <a:pt x="299" y="1423"/>
                    </a:lnTo>
                    <a:lnTo>
                      <a:pt x="290" y="1432"/>
                    </a:lnTo>
                    <a:lnTo>
                      <a:pt x="282" y="1440"/>
                    </a:lnTo>
                    <a:lnTo>
                      <a:pt x="274" y="1450"/>
                    </a:lnTo>
                    <a:lnTo>
                      <a:pt x="266" y="1458"/>
                    </a:lnTo>
                    <a:lnTo>
                      <a:pt x="260" y="1468"/>
                    </a:lnTo>
                    <a:lnTo>
                      <a:pt x="253" y="1477"/>
                    </a:lnTo>
                    <a:lnTo>
                      <a:pt x="247" y="1487"/>
                    </a:lnTo>
                    <a:lnTo>
                      <a:pt x="228" y="1496"/>
                    </a:lnTo>
                    <a:lnTo>
                      <a:pt x="209" y="1504"/>
                    </a:lnTo>
                    <a:lnTo>
                      <a:pt x="190" y="1511"/>
                    </a:lnTo>
                    <a:lnTo>
                      <a:pt x="171" y="1518"/>
                    </a:lnTo>
                    <a:lnTo>
                      <a:pt x="151" y="1524"/>
                    </a:lnTo>
                    <a:lnTo>
                      <a:pt x="132" y="1530"/>
                    </a:lnTo>
                    <a:lnTo>
                      <a:pt x="112" y="1537"/>
                    </a:lnTo>
                    <a:lnTo>
                      <a:pt x="94" y="1544"/>
                    </a:lnTo>
                    <a:lnTo>
                      <a:pt x="84" y="1555"/>
                    </a:lnTo>
                    <a:lnTo>
                      <a:pt x="73" y="1563"/>
                    </a:lnTo>
                    <a:lnTo>
                      <a:pt x="62" y="1572"/>
                    </a:lnTo>
                    <a:lnTo>
                      <a:pt x="51" y="1578"/>
                    </a:lnTo>
                    <a:lnTo>
                      <a:pt x="40" y="1586"/>
                    </a:lnTo>
                    <a:lnTo>
                      <a:pt x="28" y="1591"/>
                    </a:lnTo>
                    <a:lnTo>
                      <a:pt x="16" y="1597"/>
                    </a:lnTo>
                    <a:lnTo>
                      <a:pt x="4" y="1603"/>
                    </a:lnTo>
                    <a:lnTo>
                      <a:pt x="0" y="1578"/>
                    </a:lnTo>
                    <a:lnTo>
                      <a:pt x="2" y="1554"/>
                    </a:lnTo>
                    <a:lnTo>
                      <a:pt x="10" y="1531"/>
                    </a:lnTo>
                    <a:lnTo>
                      <a:pt x="25" y="1512"/>
                    </a:lnTo>
                    <a:lnTo>
                      <a:pt x="34" y="1504"/>
                    </a:lnTo>
                    <a:lnTo>
                      <a:pt x="46" y="1498"/>
                    </a:lnTo>
                    <a:lnTo>
                      <a:pt x="58" y="1493"/>
                    </a:lnTo>
                    <a:lnTo>
                      <a:pt x="71" y="1490"/>
                    </a:lnTo>
                    <a:lnTo>
                      <a:pt x="83" y="1486"/>
                    </a:lnTo>
                    <a:lnTo>
                      <a:pt x="94" y="1481"/>
                    </a:lnTo>
                    <a:lnTo>
                      <a:pt x="100" y="1472"/>
                    </a:lnTo>
                    <a:lnTo>
                      <a:pt x="105" y="1459"/>
                    </a:lnTo>
                    <a:lnTo>
                      <a:pt x="120" y="1456"/>
                    </a:lnTo>
                    <a:lnTo>
                      <a:pt x="135" y="1453"/>
                    </a:lnTo>
                    <a:lnTo>
                      <a:pt x="150" y="1448"/>
                    </a:lnTo>
                    <a:lnTo>
                      <a:pt x="165" y="1442"/>
                    </a:lnTo>
                    <a:lnTo>
                      <a:pt x="180" y="1436"/>
                    </a:lnTo>
                    <a:lnTo>
                      <a:pt x="194" y="1430"/>
                    </a:lnTo>
                    <a:lnTo>
                      <a:pt x="208" y="1422"/>
                    </a:lnTo>
                    <a:lnTo>
                      <a:pt x="222" y="1416"/>
                    </a:lnTo>
                    <a:lnTo>
                      <a:pt x="241" y="1389"/>
                    </a:lnTo>
                    <a:lnTo>
                      <a:pt x="261" y="1363"/>
                    </a:lnTo>
                    <a:lnTo>
                      <a:pt x="278" y="1335"/>
                    </a:lnTo>
                    <a:lnTo>
                      <a:pt x="296" y="1308"/>
                    </a:lnTo>
                    <a:lnTo>
                      <a:pt x="311" y="1280"/>
                    </a:lnTo>
                    <a:lnTo>
                      <a:pt x="326" y="1251"/>
                    </a:lnTo>
                    <a:lnTo>
                      <a:pt x="340" y="1223"/>
                    </a:lnTo>
                    <a:lnTo>
                      <a:pt x="353" y="1193"/>
                    </a:lnTo>
                    <a:lnTo>
                      <a:pt x="360" y="1187"/>
                    </a:lnTo>
                    <a:lnTo>
                      <a:pt x="384" y="1188"/>
                    </a:lnTo>
                    <a:lnTo>
                      <a:pt x="407" y="1188"/>
                    </a:lnTo>
                    <a:lnTo>
                      <a:pt x="429" y="1184"/>
                    </a:lnTo>
                    <a:lnTo>
                      <a:pt x="451" y="1179"/>
                    </a:lnTo>
                    <a:lnTo>
                      <a:pt x="471" y="1173"/>
                    </a:lnTo>
                    <a:lnTo>
                      <a:pt x="491" y="1164"/>
                    </a:lnTo>
                    <a:lnTo>
                      <a:pt x="511" y="1156"/>
                    </a:lnTo>
                    <a:lnTo>
                      <a:pt x="530" y="1146"/>
                    </a:lnTo>
                    <a:lnTo>
                      <a:pt x="531" y="1123"/>
                    </a:lnTo>
                    <a:lnTo>
                      <a:pt x="534" y="1100"/>
                    </a:lnTo>
                    <a:lnTo>
                      <a:pt x="538" y="1077"/>
                    </a:lnTo>
                    <a:lnTo>
                      <a:pt x="542" y="1056"/>
                    </a:lnTo>
                    <a:lnTo>
                      <a:pt x="549" y="1035"/>
                    </a:lnTo>
                    <a:lnTo>
                      <a:pt x="556" y="1015"/>
                    </a:lnTo>
                    <a:lnTo>
                      <a:pt x="566" y="994"/>
                    </a:lnTo>
                    <a:lnTo>
                      <a:pt x="577" y="976"/>
                    </a:lnTo>
                    <a:lnTo>
                      <a:pt x="563" y="972"/>
                    </a:lnTo>
                    <a:lnTo>
                      <a:pt x="549" y="967"/>
                    </a:lnTo>
                    <a:lnTo>
                      <a:pt x="534" y="960"/>
                    </a:lnTo>
                    <a:lnTo>
                      <a:pt x="520" y="952"/>
                    </a:lnTo>
                    <a:lnTo>
                      <a:pt x="508" y="942"/>
                    </a:lnTo>
                    <a:lnTo>
                      <a:pt x="499" y="932"/>
                    </a:lnTo>
                    <a:lnTo>
                      <a:pt x="492" y="918"/>
                    </a:lnTo>
                    <a:lnTo>
                      <a:pt x="490" y="902"/>
                    </a:lnTo>
                    <a:lnTo>
                      <a:pt x="493" y="886"/>
                    </a:lnTo>
                    <a:lnTo>
                      <a:pt x="498" y="871"/>
                    </a:lnTo>
                    <a:lnTo>
                      <a:pt x="503" y="858"/>
                    </a:lnTo>
                    <a:lnTo>
                      <a:pt x="511" y="844"/>
                    </a:lnTo>
                    <a:lnTo>
                      <a:pt x="518" y="830"/>
                    </a:lnTo>
                    <a:lnTo>
                      <a:pt x="527" y="816"/>
                    </a:lnTo>
                    <a:lnTo>
                      <a:pt x="534" y="803"/>
                    </a:lnTo>
                    <a:lnTo>
                      <a:pt x="543" y="790"/>
                    </a:lnTo>
                    <a:lnTo>
                      <a:pt x="546" y="801"/>
                    </a:lnTo>
                    <a:lnTo>
                      <a:pt x="549" y="814"/>
                    </a:lnTo>
                    <a:lnTo>
                      <a:pt x="551" y="829"/>
                    </a:lnTo>
                    <a:lnTo>
                      <a:pt x="553" y="843"/>
                    </a:lnTo>
                    <a:lnTo>
                      <a:pt x="556" y="855"/>
                    </a:lnTo>
                    <a:lnTo>
                      <a:pt x="562" y="868"/>
                    </a:lnTo>
                    <a:lnTo>
                      <a:pt x="571" y="878"/>
                    </a:lnTo>
                    <a:lnTo>
                      <a:pt x="585" y="885"/>
                    </a:lnTo>
                    <a:lnTo>
                      <a:pt x="591" y="888"/>
                    </a:lnTo>
                    <a:lnTo>
                      <a:pt x="597" y="890"/>
                    </a:lnTo>
                    <a:lnTo>
                      <a:pt x="603" y="894"/>
                    </a:lnTo>
                    <a:lnTo>
                      <a:pt x="609" y="897"/>
                    </a:lnTo>
                    <a:lnTo>
                      <a:pt x="615" y="900"/>
                    </a:lnTo>
                    <a:lnTo>
                      <a:pt x="620" y="904"/>
                    </a:lnTo>
                    <a:lnTo>
                      <a:pt x="625" y="908"/>
                    </a:lnTo>
                    <a:lnTo>
                      <a:pt x="629" y="914"/>
                    </a:lnTo>
                    <a:lnTo>
                      <a:pt x="644" y="906"/>
                    </a:lnTo>
                    <a:lnTo>
                      <a:pt x="659" y="899"/>
                    </a:lnTo>
                    <a:lnTo>
                      <a:pt x="674" y="892"/>
                    </a:lnTo>
                    <a:lnTo>
                      <a:pt x="691" y="885"/>
                    </a:lnTo>
                    <a:lnTo>
                      <a:pt x="707" y="880"/>
                    </a:lnTo>
                    <a:lnTo>
                      <a:pt x="723" y="876"/>
                    </a:lnTo>
                    <a:lnTo>
                      <a:pt x="741" y="871"/>
                    </a:lnTo>
                    <a:lnTo>
                      <a:pt x="758" y="868"/>
                    </a:lnTo>
                    <a:lnTo>
                      <a:pt x="775" y="865"/>
                    </a:lnTo>
                    <a:lnTo>
                      <a:pt x="793" y="864"/>
                    </a:lnTo>
                    <a:lnTo>
                      <a:pt x="810" y="863"/>
                    </a:lnTo>
                    <a:lnTo>
                      <a:pt x="828" y="863"/>
                    </a:lnTo>
                    <a:lnTo>
                      <a:pt x="846" y="865"/>
                    </a:lnTo>
                    <a:lnTo>
                      <a:pt x="863" y="867"/>
                    </a:lnTo>
                    <a:lnTo>
                      <a:pt x="881" y="870"/>
                    </a:lnTo>
                    <a:lnTo>
                      <a:pt x="898" y="875"/>
                    </a:lnTo>
                    <a:lnTo>
                      <a:pt x="921" y="880"/>
                    </a:lnTo>
                    <a:lnTo>
                      <a:pt x="944" y="883"/>
                    </a:lnTo>
                    <a:lnTo>
                      <a:pt x="965" y="885"/>
                    </a:lnTo>
                    <a:lnTo>
                      <a:pt x="988" y="886"/>
                    </a:lnTo>
                    <a:lnTo>
                      <a:pt x="1011" y="885"/>
                    </a:lnTo>
                    <a:lnTo>
                      <a:pt x="1033" y="884"/>
                    </a:lnTo>
                    <a:lnTo>
                      <a:pt x="1055" y="881"/>
                    </a:lnTo>
                    <a:lnTo>
                      <a:pt x="1077" y="877"/>
                    </a:lnTo>
                    <a:lnTo>
                      <a:pt x="1099" y="872"/>
                    </a:lnTo>
                    <a:lnTo>
                      <a:pt x="1119" y="866"/>
                    </a:lnTo>
                    <a:lnTo>
                      <a:pt x="1141" y="860"/>
                    </a:lnTo>
                    <a:lnTo>
                      <a:pt x="1162" y="852"/>
                    </a:lnTo>
                    <a:lnTo>
                      <a:pt x="1182" y="845"/>
                    </a:lnTo>
                    <a:lnTo>
                      <a:pt x="1202" y="836"/>
                    </a:lnTo>
                    <a:lnTo>
                      <a:pt x="1222" y="827"/>
                    </a:lnTo>
                    <a:lnTo>
                      <a:pt x="1241" y="817"/>
                    </a:lnTo>
                    <a:lnTo>
                      <a:pt x="1252" y="808"/>
                    </a:lnTo>
                    <a:lnTo>
                      <a:pt x="1261" y="796"/>
                    </a:lnTo>
                    <a:lnTo>
                      <a:pt x="1267" y="784"/>
                    </a:lnTo>
                    <a:lnTo>
                      <a:pt x="1274" y="772"/>
                    </a:lnTo>
                    <a:lnTo>
                      <a:pt x="1279" y="759"/>
                    </a:lnTo>
                    <a:lnTo>
                      <a:pt x="1284" y="746"/>
                    </a:lnTo>
                    <a:lnTo>
                      <a:pt x="1289" y="733"/>
                    </a:lnTo>
                    <a:lnTo>
                      <a:pt x="1295" y="721"/>
                    </a:lnTo>
                    <a:lnTo>
                      <a:pt x="1300" y="694"/>
                    </a:lnTo>
                    <a:lnTo>
                      <a:pt x="1301" y="668"/>
                    </a:lnTo>
                    <a:lnTo>
                      <a:pt x="1300" y="639"/>
                    </a:lnTo>
                    <a:lnTo>
                      <a:pt x="1299" y="611"/>
                    </a:lnTo>
                    <a:lnTo>
                      <a:pt x="1299" y="584"/>
                    </a:lnTo>
                    <a:lnTo>
                      <a:pt x="1301" y="557"/>
                    </a:lnTo>
                    <a:lnTo>
                      <a:pt x="1308" y="533"/>
                    </a:lnTo>
                    <a:lnTo>
                      <a:pt x="1322" y="510"/>
                    </a:lnTo>
                    <a:lnTo>
                      <a:pt x="1306" y="501"/>
                    </a:lnTo>
                    <a:lnTo>
                      <a:pt x="1294" y="489"/>
                    </a:lnTo>
                    <a:lnTo>
                      <a:pt x="1287" y="474"/>
                    </a:lnTo>
                    <a:lnTo>
                      <a:pt x="1282" y="460"/>
                    </a:lnTo>
                    <a:lnTo>
                      <a:pt x="1278" y="444"/>
                    </a:lnTo>
                    <a:lnTo>
                      <a:pt x="1273" y="428"/>
                    </a:lnTo>
                    <a:lnTo>
                      <a:pt x="1265" y="414"/>
                    </a:lnTo>
                    <a:lnTo>
                      <a:pt x="1254" y="402"/>
                    </a:lnTo>
                    <a:lnTo>
                      <a:pt x="1274" y="401"/>
                    </a:lnTo>
                    <a:lnTo>
                      <a:pt x="1292" y="403"/>
                    </a:lnTo>
                    <a:lnTo>
                      <a:pt x="1311" y="409"/>
                    </a:lnTo>
                    <a:lnTo>
                      <a:pt x="1328" y="416"/>
                    </a:lnTo>
                    <a:lnTo>
                      <a:pt x="1344" y="426"/>
                    </a:lnTo>
                    <a:lnTo>
                      <a:pt x="1358" y="437"/>
                    </a:lnTo>
                    <a:lnTo>
                      <a:pt x="1371" y="452"/>
                    </a:lnTo>
                    <a:lnTo>
                      <a:pt x="1381" y="468"/>
                    </a:lnTo>
                    <a:lnTo>
                      <a:pt x="1387" y="454"/>
                    </a:lnTo>
                    <a:lnTo>
                      <a:pt x="1388" y="437"/>
                    </a:lnTo>
                    <a:lnTo>
                      <a:pt x="1385" y="420"/>
                    </a:lnTo>
                    <a:lnTo>
                      <a:pt x="1384" y="403"/>
                    </a:lnTo>
                    <a:lnTo>
                      <a:pt x="1379" y="392"/>
                    </a:lnTo>
                    <a:lnTo>
                      <a:pt x="1370" y="381"/>
                    </a:lnTo>
                    <a:lnTo>
                      <a:pt x="1360" y="371"/>
                    </a:lnTo>
                    <a:lnTo>
                      <a:pt x="1350" y="364"/>
                    </a:lnTo>
                    <a:lnTo>
                      <a:pt x="1339" y="356"/>
                    </a:lnTo>
                    <a:lnTo>
                      <a:pt x="1327" y="348"/>
                    </a:lnTo>
                    <a:lnTo>
                      <a:pt x="1316" y="340"/>
                    </a:lnTo>
                    <a:lnTo>
                      <a:pt x="1305" y="331"/>
                    </a:lnTo>
                    <a:lnTo>
                      <a:pt x="1270" y="282"/>
                    </a:lnTo>
                    <a:lnTo>
                      <a:pt x="1280" y="289"/>
                    </a:lnTo>
                    <a:lnTo>
                      <a:pt x="1290" y="295"/>
                    </a:lnTo>
                    <a:lnTo>
                      <a:pt x="1300" y="300"/>
                    </a:lnTo>
                    <a:lnTo>
                      <a:pt x="1309" y="306"/>
                    </a:lnTo>
                    <a:lnTo>
                      <a:pt x="1319" y="311"/>
                    </a:lnTo>
                    <a:lnTo>
                      <a:pt x="1330" y="315"/>
                    </a:lnTo>
                    <a:lnTo>
                      <a:pt x="1340" y="321"/>
                    </a:lnTo>
                    <a:lnTo>
                      <a:pt x="1351" y="325"/>
                    </a:lnTo>
                    <a:lnTo>
                      <a:pt x="1347" y="314"/>
                    </a:lnTo>
                    <a:lnTo>
                      <a:pt x="1343" y="304"/>
                    </a:lnTo>
                    <a:lnTo>
                      <a:pt x="1338" y="293"/>
                    </a:lnTo>
                    <a:lnTo>
                      <a:pt x="1332" y="282"/>
                    </a:lnTo>
                    <a:lnTo>
                      <a:pt x="1325" y="273"/>
                    </a:lnTo>
                    <a:lnTo>
                      <a:pt x="1317" y="263"/>
                    </a:lnTo>
                    <a:lnTo>
                      <a:pt x="1311" y="254"/>
                    </a:lnTo>
                    <a:lnTo>
                      <a:pt x="1303" y="244"/>
                    </a:lnTo>
                    <a:lnTo>
                      <a:pt x="1300" y="236"/>
                    </a:lnTo>
                    <a:lnTo>
                      <a:pt x="1298" y="226"/>
                    </a:lnTo>
                    <a:lnTo>
                      <a:pt x="1295" y="218"/>
                    </a:lnTo>
                    <a:lnTo>
                      <a:pt x="1293" y="208"/>
                    </a:lnTo>
                    <a:lnTo>
                      <a:pt x="1290" y="200"/>
                    </a:lnTo>
                    <a:lnTo>
                      <a:pt x="1284" y="192"/>
                    </a:lnTo>
                    <a:lnTo>
                      <a:pt x="1277" y="187"/>
                    </a:lnTo>
                    <a:lnTo>
                      <a:pt x="1267" y="183"/>
                    </a:lnTo>
                    <a:lnTo>
                      <a:pt x="1200" y="154"/>
                    </a:lnTo>
                    <a:lnTo>
                      <a:pt x="1211" y="153"/>
                    </a:lnTo>
                    <a:lnTo>
                      <a:pt x="1222" y="153"/>
                    </a:lnTo>
                    <a:lnTo>
                      <a:pt x="1232" y="153"/>
                    </a:lnTo>
                    <a:lnTo>
                      <a:pt x="1242" y="153"/>
                    </a:lnTo>
                    <a:lnTo>
                      <a:pt x="1253" y="154"/>
                    </a:lnTo>
                    <a:lnTo>
                      <a:pt x="1264" y="154"/>
                    </a:lnTo>
                    <a:lnTo>
                      <a:pt x="1275" y="155"/>
                    </a:lnTo>
                    <a:lnTo>
                      <a:pt x="1284" y="156"/>
                    </a:lnTo>
                    <a:lnTo>
                      <a:pt x="1283" y="141"/>
                    </a:lnTo>
                    <a:lnTo>
                      <a:pt x="1279" y="125"/>
                    </a:lnTo>
                    <a:lnTo>
                      <a:pt x="1276" y="110"/>
                    </a:lnTo>
                    <a:lnTo>
                      <a:pt x="1273" y="96"/>
                    </a:lnTo>
                    <a:lnTo>
                      <a:pt x="1274" y="72"/>
                    </a:lnTo>
                    <a:lnTo>
                      <a:pt x="1275" y="49"/>
                    </a:lnTo>
                    <a:lnTo>
                      <a:pt x="1275" y="24"/>
                    </a:lnTo>
                    <a:lnTo>
                      <a:pt x="1271" y="2"/>
                    </a:lnTo>
                    <a:lnTo>
                      <a:pt x="1278" y="13"/>
                    </a:lnTo>
                    <a:lnTo>
                      <a:pt x="1282" y="25"/>
                    </a:lnTo>
                    <a:lnTo>
                      <a:pt x="1286" y="37"/>
                    </a:lnTo>
                    <a:lnTo>
                      <a:pt x="1289" y="50"/>
                    </a:lnTo>
                    <a:lnTo>
                      <a:pt x="1292" y="62"/>
                    </a:lnTo>
                    <a:lnTo>
                      <a:pt x="1296" y="74"/>
                    </a:lnTo>
                    <a:lnTo>
                      <a:pt x="1301" y="86"/>
                    </a:lnTo>
                    <a:lnTo>
                      <a:pt x="1306" y="98"/>
                    </a:lnTo>
                    <a:lnTo>
                      <a:pt x="1315" y="87"/>
                    </a:lnTo>
                    <a:lnTo>
                      <a:pt x="1322" y="75"/>
                    </a:lnTo>
                    <a:lnTo>
                      <a:pt x="1329" y="64"/>
                    </a:lnTo>
                    <a:lnTo>
                      <a:pt x="1335" y="52"/>
                    </a:lnTo>
                    <a:lnTo>
                      <a:pt x="1342" y="39"/>
                    </a:lnTo>
                    <a:lnTo>
                      <a:pt x="1347" y="27"/>
                    </a:lnTo>
                    <a:lnTo>
                      <a:pt x="1352" y="14"/>
                    </a:lnTo>
                    <a:lnTo>
                      <a:pt x="1355" y="0"/>
                    </a:lnTo>
                    <a:lnTo>
                      <a:pt x="1357" y="23"/>
                    </a:lnTo>
                    <a:lnTo>
                      <a:pt x="1355" y="47"/>
                    </a:lnTo>
                    <a:lnTo>
                      <a:pt x="1351" y="69"/>
                    </a:lnTo>
                    <a:lnTo>
                      <a:pt x="1345" y="90"/>
                    </a:lnTo>
                    <a:lnTo>
                      <a:pt x="1340" y="113"/>
                    </a:lnTo>
                    <a:lnTo>
                      <a:pt x="1335" y="135"/>
                    </a:lnTo>
                    <a:lnTo>
                      <a:pt x="1334" y="158"/>
                    </a:lnTo>
                    <a:lnTo>
                      <a:pt x="1338" y="181"/>
                    </a:lnTo>
                    <a:lnTo>
                      <a:pt x="1341" y="197"/>
                    </a:lnTo>
                    <a:lnTo>
                      <a:pt x="1343" y="214"/>
                    </a:lnTo>
                    <a:lnTo>
                      <a:pt x="1345" y="230"/>
                    </a:lnTo>
                    <a:lnTo>
                      <a:pt x="1352" y="244"/>
                    </a:lnTo>
                    <a:lnTo>
                      <a:pt x="1360" y="231"/>
                    </a:lnTo>
                    <a:lnTo>
                      <a:pt x="1369" y="220"/>
                    </a:lnTo>
                    <a:lnTo>
                      <a:pt x="1379" y="208"/>
                    </a:lnTo>
                    <a:lnTo>
                      <a:pt x="1388" y="195"/>
                    </a:lnTo>
                    <a:lnTo>
                      <a:pt x="1397" y="183"/>
                    </a:lnTo>
                    <a:lnTo>
                      <a:pt x="1406" y="170"/>
                    </a:lnTo>
                    <a:lnTo>
                      <a:pt x="1414" y="157"/>
                    </a:lnTo>
                    <a:lnTo>
                      <a:pt x="1420" y="143"/>
                    </a:lnTo>
                    <a:lnTo>
                      <a:pt x="1420" y="155"/>
                    </a:lnTo>
                    <a:lnTo>
                      <a:pt x="1415" y="175"/>
                    </a:lnTo>
                    <a:lnTo>
                      <a:pt x="1409" y="196"/>
                    </a:lnTo>
                    <a:lnTo>
                      <a:pt x="1403" y="217"/>
                    </a:lnTo>
                    <a:lnTo>
                      <a:pt x="1397" y="237"/>
                    </a:lnTo>
                    <a:lnTo>
                      <a:pt x="1392" y="257"/>
                    </a:lnTo>
                    <a:lnTo>
                      <a:pt x="1390" y="278"/>
                    </a:lnTo>
                    <a:lnTo>
                      <a:pt x="1390" y="299"/>
                    </a:lnTo>
                    <a:lnTo>
                      <a:pt x="1393" y="321"/>
                    </a:lnTo>
                    <a:lnTo>
                      <a:pt x="1401" y="331"/>
                    </a:lnTo>
                    <a:lnTo>
                      <a:pt x="1407" y="342"/>
                    </a:lnTo>
                    <a:lnTo>
                      <a:pt x="1413" y="352"/>
                    </a:lnTo>
                    <a:lnTo>
                      <a:pt x="1418" y="364"/>
                    </a:lnTo>
                    <a:lnTo>
                      <a:pt x="1422" y="376"/>
                    </a:lnTo>
                    <a:lnTo>
                      <a:pt x="1426" y="388"/>
                    </a:lnTo>
                    <a:lnTo>
                      <a:pt x="1428" y="401"/>
                    </a:lnTo>
                    <a:lnTo>
                      <a:pt x="1429" y="414"/>
                    </a:lnTo>
                    <a:lnTo>
                      <a:pt x="1430" y="416"/>
                    </a:lnTo>
                    <a:lnTo>
                      <a:pt x="1433" y="416"/>
                    </a:lnTo>
                    <a:lnTo>
                      <a:pt x="1435" y="416"/>
                    </a:lnTo>
                    <a:lnTo>
                      <a:pt x="1436" y="415"/>
                    </a:lnTo>
                    <a:lnTo>
                      <a:pt x="1443" y="404"/>
                    </a:lnTo>
                    <a:lnTo>
                      <a:pt x="1436" y="371"/>
                    </a:lnTo>
                    <a:lnTo>
                      <a:pt x="1438" y="339"/>
                    </a:lnTo>
                    <a:lnTo>
                      <a:pt x="1445" y="306"/>
                    </a:lnTo>
                    <a:lnTo>
                      <a:pt x="1459" y="277"/>
                    </a:lnTo>
                    <a:lnTo>
                      <a:pt x="1461" y="269"/>
                    </a:lnTo>
                    <a:lnTo>
                      <a:pt x="1459" y="260"/>
                    </a:lnTo>
                    <a:lnTo>
                      <a:pt x="1458" y="252"/>
                    </a:lnTo>
                    <a:lnTo>
                      <a:pt x="1466" y="246"/>
                    </a:lnTo>
                    <a:lnTo>
                      <a:pt x="1473" y="246"/>
                    </a:lnTo>
                    <a:lnTo>
                      <a:pt x="1480" y="249"/>
                    </a:lnTo>
                    <a:lnTo>
                      <a:pt x="1485" y="255"/>
                    </a:lnTo>
                    <a:lnTo>
                      <a:pt x="1489" y="261"/>
                    </a:lnTo>
                    <a:lnTo>
                      <a:pt x="1490" y="270"/>
                    </a:lnTo>
                    <a:lnTo>
                      <a:pt x="1487" y="277"/>
                    </a:lnTo>
                    <a:lnTo>
                      <a:pt x="1484" y="284"/>
                    </a:lnTo>
                    <a:lnTo>
                      <a:pt x="1480" y="291"/>
                    </a:lnTo>
                    <a:lnTo>
                      <a:pt x="1474" y="298"/>
                    </a:lnTo>
                    <a:lnTo>
                      <a:pt x="1471" y="306"/>
                    </a:lnTo>
                    <a:lnTo>
                      <a:pt x="1470" y="313"/>
                    </a:lnTo>
                    <a:lnTo>
                      <a:pt x="1471" y="323"/>
                    </a:lnTo>
                    <a:lnTo>
                      <a:pt x="1472" y="334"/>
                    </a:lnTo>
                    <a:lnTo>
                      <a:pt x="1473" y="346"/>
                    </a:lnTo>
                    <a:lnTo>
                      <a:pt x="1476" y="358"/>
                    </a:lnTo>
                    <a:lnTo>
                      <a:pt x="1479" y="369"/>
                    </a:lnTo>
                    <a:lnTo>
                      <a:pt x="1493" y="350"/>
                    </a:lnTo>
                    <a:lnTo>
                      <a:pt x="1506" y="331"/>
                    </a:lnTo>
                    <a:lnTo>
                      <a:pt x="1519" y="311"/>
                    </a:lnTo>
                    <a:lnTo>
                      <a:pt x="1530" y="290"/>
                    </a:lnTo>
                    <a:lnTo>
                      <a:pt x="1537" y="269"/>
                    </a:lnTo>
                    <a:lnTo>
                      <a:pt x="1544" y="246"/>
                    </a:lnTo>
                    <a:lnTo>
                      <a:pt x="1546" y="223"/>
                    </a:lnTo>
                    <a:lnTo>
                      <a:pt x="1544" y="198"/>
                    </a:lnTo>
                    <a:lnTo>
                      <a:pt x="1537" y="176"/>
                    </a:lnTo>
                    <a:lnTo>
                      <a:pt x="1533" y="151"/>
                    </a:lnTo>
                    <a:lnTo>
                      <a:pt x="1534" y="126"/>
                    </a:lnTo>
                    <a:lnTo>
                      <a:pt x="1545" y="105"/>
                    </a:lnTo>
                    <a:lnTo>
                      <a:pt x="1556" y="96"/>
                    </a:lnTo>
                    <a:lnTo>
                      <a:pt x="1558" y="109"/>
                    </a:lnTo>
                    <a:lnTo>
                      <a:pt x="1557" y="124"/>
                    </a:lnTo>
                    <a:lnTo>
                      <a:pt x="1555" y="139"/>
                    </a:lnTo>
                    <a:lnTo>
                      <a:pt x="1554" y="154"/>
                    </a:lnTo>
                    <a:lnTo>
                      <a:pt x="1557" y="163"/>
                    </a:lnTo>
                    <a:lnTo>
                      <a:pt x="1559" y="172"/>
                    </a:lnTo>
                    <a:lnTo>
                      <a:pt x="1561" y="181"/>
                    </a:lnTo>
                    <a:lnTo>
                      <a:pt x="1566" y="191"/>
                    </a:lnTo>
                    <a:lnTo>
                      <a:pt x="1573" y="174"/>
                    </a:lnTo>
                    <a:lnTo>
                      <a:pt x="1582" y="158"/>
                    </a:lnTo>
                    <a:lnTo>
                      <a:pt x="1593" y="142"/>
                    </a:lnTo>
                    <a:lnTo>
                      <a:pt x="1603" y="126"/>
                    </a:lnTo>
                    <a:lnTo>
                      <a:pt x="1612" y="110"/>
                    </a:lnTo>
                    <a:lnTo>
                      <a:pt x="1620" y="94"/>
                    </a:lnTo>
                    <a:lnTo>
                      <a:pt x="1625" y="77"/>
                    </a:lnTo>
                    <a:lnTo>
                      <a:pt x="1627" y="58"/>
                    </a:lnTo>
                    <a:lnTo>
                      <a:pt x="1630" y="75"/>
                    </a:lnTo>
                    <a:lnTo>
                      <a:pt x="1630" y="92"/>
                    </a:lnTo>
                    <a:lnTo>
                      <a:pt x="1629" y="109"/>
                    </a:lnTo>
                    <a:lnTo>
                      <a:pt x="1625" y="126"/>
                    </a:lnTo>
                    <a:lnTo>
                      <a:pt x="1621" y="142"/>
                    </a:lnTo>
                    <a:lnTo>
                      <a:pt x="1614" y="157"/>
                    </a:lnTo>
                    <a:lnTo>
                      <a:pt x="1606" y="171"/>
                    </a:lnTo>
                    <a:lnTo>
                      <a:pt x="1596" y="185"/>
                    </a:lnTo>
                    <a:lnTo>
                      <a:pt x="1588" y="248"/>
                    </a:lnTo>
                    <a:lnTo>
                      <a:pt x="1595" y="243"/>
                    </a:lnTo>
                    <a:lnTo>
                      <a:pt x="1600" y="237"/>
                    </a:lnTo>
                    <a:lnTo>
                      <a:pt x="1606" y="230"/>
                    </a:lnTo>
                    <a:lnTo>
                      <a:pt x="1610" y="223"/>
                    </a:lnTo>
                    <a:lnTo>
                      <a:pt x="1614" y="215"/>
                    </a:lnTo>
                    <a:lnTo>
                      <a:pt x="1620" y="208"/>
                    </a:lnTo>
                    <a:lnTo>
                      <a:pt x="1624" y="202"/>
                    </a:lnTo>
                    <a:lnTo>
                      <a:pt x="1630" y="194"/>
                    </a:lnTo>
                    <a:lnTo>
                      <a:pt x="1631" y="204"/>
                    </a:lnTo>
                    <a:lnTo>
                      <a:pt x="1631" y="213"/>
                    </a:lnTo>
                    <a:lnTo>
                      <a:pt x="1630" y="223"/>
                    </a:lnTo>
                    <a:lnTo>
                      <a:pt x="1627" y="232"/>
                    </a:lnTo>
                    <a:lnTo>
                      <a:pt x="1619" y="250"/>
                    </a:lnTo>
                    <a:lnTo>
                      <a:pt x="1608" y="267"/>
                    </a:lnTo>
                    <a:lnTo>
                      <a:pt x="1596" y="283"/>
                    </a:lnTo>
                    <a:lnTo>
                      <a:pt x="1582" y="299"/>
                    </a:lnTo>
                    <a:lnTo>
                      <a:pt x="1569" y="315"/>
                    </a:lnTo>
                    <a:lnTo>
                      <a:pt x="1556" y="332"/>
                    </a:lnTo>
                    <a:lnTo>
                      <a:pt x="1546" y="349"/>
                    </a:lnTo>
                    <a:lnTo>
                      <a:pt x="1540" y="367"/>
                    </a:lnTo>
                    <a:lnTo>
                      <a:pt x="1531" y="382"/>
                    </a:lnTo>
                    <a:lnTo>
                      <a:pt x="1544" y="381"/>
                    </a:lnTo>
                    <a:lnTo>
                      <a:pt x="1555" y="378"/>
                    </a:lnTo>
                    <a:lnTo>
                      <a:pt x="1567" y="373"/>
                    </a:lnTo>
                    <a:lnTo>
                      <a:pt x="1576" y="365"/>
                    </a:lnTo>
                    <a:lnTo>
                      <a:pt x="1587" y="357"/>
                    </a:lnTo>
                    <a:lnTo>
                      <a:pt x="1597" y="349"/>
                    </a:lnTo>
                    <a:lnTo>
                      <a:pt x="1608" y="341"/>
                    </a:lnTo>
                    <a:lnTo>
                      <a:pt x="1619" y="334"/>
                    </a:lnTo>
                    <a:lnTo>
                      <a:pt x="1624" y="335"/>
                    </a:lnTo>
                    <a:lnTo>
                      <a:pt x="1627" y="339"/>
                    </a:lnTo>
                    <a:lnTo>
                      <a:pt x="1626" y="344"/>
                    </a:lnTo>
                    <a:lnTo>
                      <a:pt x="1625" y="348"/>
                    </a:lnTo>
                    <a:lnTo>
                      <a:pt x="1613" y="365"/>
                    </a:lnTo>
                    <a:lnTo>
                      <a:pt x="1600" y="380"/>
                    </a:lnTo>
                    <a:lnTo>
                      <a:pt x="1585" y="392"/>
                    </a:lnTo>
                    <a:lnTo>
                      <a:pt x="1570" y="402"/>
                    </a:lnTo>
                    <a:lnTo>
                      <a:pt x="1553" y="411"/>
                    </a:lnTo>
                    <a:lnTo>
                      <a:pt x="1535" y="419"/>
                    </a:lnTo>
                    <a:lnTo>
                      <a:pt x="1518" y="427"/>
                    </a:lnTo>
                    <a:lnTo>
                      <a:pt x="1500" y="433"/>
                    </a:lnTo>
                    <a:lnTo>
                      <a:pt x="1494" y="438"/>
                    </a:lnTo>
                    <a:lnTo>
                      <a:pt x="1487" y="444"/>
                    </a:lnTo>
                    <a:lnTo>
                      <a:pt x="1482" y="450"/>
                    </a:lnTo>
                    <a:lnTo>
                      <a:pt x="1478" y="456"/>
                    </a:lnTo>
                    <a:lnTo>
                      <a:pt x="1473" y="464"/>
                    </a:lnTo>
                    <a:lnTo>
                      <a:pt x="1469" y="470"/>
                    </a:lnTo>
                    <a:lnTo>
                      <a:pt x="1466" y="478"/>
                    </a:lnTo>
                    <a:lnTo>
                      <a:pt x="1462" y="485"/>
                    </a:lnTo>
                    <a:lnTo>
                      <a:pt x="1479" y="492"/>
                    </a:lnTo>
                    <a:lnTo>
                      <a:pt x="1492" y="504"/>
                    </a:lnTo>
                    <a:lnTo>
                      <a:pt x="1503" y="517"/>
                    </a:lnTo>
                    <a:lnTo>
                      <a:pt x="1511" y="532"/>
                    </a:lnTo>
                    <a:lnTo>
                      <a:pt x="1520" y="546"/>
                    </a:lnTo>
                    <a:lnTo>
                      <a:pt x="1530" y="559"/>
                    </a:lnTo>
                    <a:lnTo>
                      <a:pt x="1542" y="572"/>
                    </a:lnTo>
                    <a:lnTo>
                      <a:pt x="1557" y="582"/>
                    </a:lnTo>
                    <a:lnTo>
                      <a:pt x="1573" y="590"/>
                    </a:lnTo>
                    <a:lnTo>
                      <a:pt x="1579" y="583"/>
                    </a:lnTo>
                    <a:lnTo>
                      <a:pt x="1585" y="576"/>
                    </a:lnTo>
                    <a:lnTo>
                      <a:pt x="1593" y="570"/>
                    </a:lnTo>
                    <a:lnTo>
                      <a:pt x="1601" y="567"/>
                    </a:lnTo>
                    <a:lnTo>
                      <a:pt x="1606" y="566"/>
                    </a:lnTo>
                    <a:lnTo>
                      <a:pt x="1610" y="566"/>
                    </a:lnTo>
                    <a:lnTo>
                      <a:pt x="1614" y="566"/>
                    </a:lnTo>
                    <a:lnTo>
                      <a:pt x="1619" y="566"/>
                    </a:lnTo>
                    <a:lnTo>
                      <a:pt x="1622" y="566"/>
                    </a:lnTo>
                    <a:lnTo>
                      <a:pt x="1626" y="567"/>
                    </a:lnTo>
                    <a:lnTo>
                      <a:pt x="1631" y="568"/>
                    </a:lnTo>
                    <a:lnTo>
                      <a:pt x="1635" y="569"/>
                    </a:lnTo>
                    <a:lnTo>
                      <a:pt x="1642" y="577"/>
                    </a:lnTo>
                    <a:lnTo>
                      <a:pt x="1648" y="585"/>
                    </a:lnTo>
                    <a:lnTo>
                      <a:pt x="1651" y="594"/>
                    </a:lnTo>
                    <a:lnTo>
                      <a:pt x="1651" y="605"/>
                    </a:lnTo>
                    <a:lnTo>
                      <a:pt x="1651" y="611"/>
                    </a:lnTo>
                    <a:lnTo>
                      <a:pt x="1648" y="616"/>
                    </a:lnTo>
                    <a:lnTo>
                      <a:pt x="1644" y="620"/>
                    </a:lnTo>
                    <a:lnTo>
                      <a:pt x="1638" y="622"/>
                    </a:lnTo>
                    <a:lnTo>
                      <a:pt x="1634" y="623"/>
                    </a:lnTo>
                    <a:lnTo>
                      <a:pt x="1630" y="623"/>
                    </a:lnTo>
                    <a:lnTo>
                      <a:pt x="1625" y="623"/>
                    </a:lnTo>
                    <a:lnTo>
                      <a:pt x="1622" y="623"/>
                    </a:lnTo>
                    <a:lnTo>
                      <a:pt x="1618" y="623"/>
                    </a:lnTo>
                    <a:lnTo>
                      <a:pt x="1613" y="622"/>
                    </a:lnTo>
                    <a:lnTo>
                      <a:pt x="1609" y="621"/>
                    </a:lnTo>
                    <a:lnTo>
                      <a:pt x="1605" y="620"/>
                    </a:lnTo>
                    <a:lnTo>
                      <a:pt x="1597" y="627"/>
                    </a:lnTo>
                    <a:lnTo>
                      <a:pt x="1589" y="634"/>
                    </a:lnTo>
                    <a:lnTo>
                      <a:pt x="1582" y="641"/>
                    </a:lnTo>
                    <a:lnTo>
                      <a:pt x="1574" y="647"/>
                    </a:lnTo>
                    <a:lnTo>
                      <a:pt x="1566" y="653"/>
                    </a:lnTo>
                    <a:lnTo>
                      <a:pt x="1557" y="657"/>
                    </a:lnTo>
                    <a:lnTo>
                      <a:pt x="1547" y="659"/>
                    </a:lnTo>
                    <a:lnTo>
                      <a:pt x="1536" y="660"/>
                    </a:lnTo>
                    <a:lnTo>
                      <a:pt x="1524" y="661"/>
                    </a:lnTo>
                    <a:lnTo>
                      <a:pt x="1511" y="660"/>
                    </a:lnTo>
                    <a:lnTo>
                      <a:pt x="1498" y="660"/>
                    </a:lnTo>
                    <a:lnTo>
                      <a:pt x="1486" y="661"/>
                    </a:lnTo>
                    <a:lnTo>
                      <a:pt x="1474" y="663"/>
                    </a:lnTo>
                    <a:lnTo>
                      <a:pt x="1465" y="668"/>
                    </a:lnTo>
                    <a:lnTo>
                      <a:pt x="1456" y="674"/>
                    </a:lnTo>
                    <a:lnTo>
                      <a:pt x="1449" y="685"/>
                    </a:lnTo>
                    <a:lnTo>
                      <a:pt x="1444" y="748"/>
                    </a:lnTo>
                    <a:lnTo>
                      <a:pt x="1442" y="814"/>
                    </a:lnTo>
                    <a:lnTo>
                      <a:pt x="1435" y="878"/>
                    </a:lnTo>
                    <a:lnTo>
                      <a:pt x="1420" y="937"/>
                    </a:lnTo>
                    <a:lnTo>
                      <a:pt x="1416" y="951"/>
                    </a:lnTo>
                    <a:lnTo>
                      <a:pt x="1411" y="965"/>
                    </a:lnTo>
                    <a:lnTo>
                      <a:pt x="1407" y="979"/>
                    </a:lnTo>
                    <a:lnTo>
                      <a:pt x="1403" y="992"/>
                    </a:lnTo>
                    <a:lnTo>
                      <a:pt x="1397" y="1006"/>
                    </a:lnTo>
                    <a:lnTo>
                      <a:pt x="1392" y="1019"/>
                    </a:lnTo>
                    <a:lnTo>
                      <a:pt x="1385" y="1033"/>
                    </a:lnTo>
                    <a:lnTo>
                      <a:pt x="1378" y="1045"/>
                    </a:lnTo>
                    <a:lnTo>
                      <a:pt x="1398" y="1042"/>
                    </a:lnTo>
                    <a:lnTo>
                      <a:pt x="1418" y="1039"/>
                    </a:lnTo>
                    <a:lnTo>
                      <a:pt x="1439" y="1035"/>
                    </a:lnTo>
                    <a:lnTo>
                      <a:pt x="1459" y="1032"/>
                    </a:lnTo>
                    <a:lnTo>
                      <a:pt x="1480" y="1029"/>
                    </a:lnTo>
                    <a:lnTo>
                      <a:pt x="1502" y="1028"/>
                    </a:lnTo>
                    <a:lnTo>
                      <a:pt x="1522" y="1029"/>
                    </a:lnTo>
                    <a:lnTo>
                      <a:pt x="1543" y="1034"/>
                    </a:lnTo>
                    <a:lnTo>
                      <a:pt x="1557" y="1051"/>
                    </a:lnTo>
                    <a:lnTo>
                      <a:pt x="1563" y="1068"/>
                    </a:lnTo>
                    <a:lnTo>
                      <a:pt x="1565" y="1085"/>
                    </a:lnTo>
                    <a:lnTo>
                      <a:pt x="1561" y="1102"/>
                    </a:lnTo>
                    <a:lnTo>
                      <a:pt x="1555" y="1120"/>
                    </a:lnTo>
                    <a:lnTo>
                      <a:pt x="1547" y="1137"/>
                    </a:lnTo>
                    <a:lnTo>
                      <a:pt x="1538" y="1154"/>
                    </a:lnTo>
                    <a:lnTo>
                      <a:pt x="1531" y="1171"/>
                    </a:lnTo>
                    <a:lnTo>
                      <a:pt x="1447" y="1165"/>
                    </a:lnTo>
                    <a:lnTo>
                      <a:pt x="1454" y="1150"/>
                    </a:lnTo>
                    <a:lnTo>
                      <a:pt x="1458" y="1136"/>
                    </a:lnTo>
                    <a:lnTo>
                      <a:pt x="1461" y="1120"/>
                    </a:lnTo>
                    <a:lnTo>
                      <a:pt x="1465" y="1105"/>
                    </a:lnTo>
                    <a:lnTo>
                      <a:pt x="1445" y="1109"/>
                    </a:lnTo>
                    <a:lnTo>
                      <a:pt x="1427" y="1114"/>
                    </a:lnTo>
                    <a:lnTo>
                      <a:pt x="1407" y="1120"/>
                    </a:lnTo>
                    <a:lnTo>
                      <a:pt x="1389" y="1125"/>
                    </a:lnTo>
                    <a:lnTo>
                      <a:pt x="1370" y="1131"/>
                    </a:lnTo>
                    <a:lnTo>
                      <a:pt x="1353" y="1140"/>
                    </a:lnTo>
                    <a:lnTo>
                      <a:pt x="1335" y="1148"/>
                    </a:lnTo>
                    <a:lnTo>
                      <a:pt x="1319" y="1159"/>
                    </a:lnTo>
                    <a:lnTo>
                      <a:pt x="1333" y="1163"/>
                    </a:lnTo>
                    <a:lnTo>
                      <a:pt x="1349" y="1166"/>
                    </a:lnTo>
                    <a:lnTo>
                      <a:pt x="1364" y="1169"/>
                    </a:lnTo>
                    <a:lnTo>
                      <a:pt x="1380" y="1169"/>
                    </a:lnTo>
                    <a:lnTo>
                      <a:pt x="1395" y="1169"/>
                    </a:lnTo>
                    <a:lnTo>
                      <a:pt x="1411" y="1169"/>
                    </a:lnTo>
                    <a:lnTo>
                      <a:pt x="1428" y="1169"/>
                    </a:lnTo>
                    <a:lnTo>
                      <a:pt x="1443" y="117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27" name="Freeform 60"/>
              <p:cNvSpPr>
                <a:spLocks/>
              </p:cNvSpPr>
              <p:nvPr/>
            </p:nvSpPr>
            <p:spPr bwMode="auto">
              <a:xfrm>
                <a:off x="4377" y="11491"/>
                <a:ext cx="53" cy="59"/>
              </a:xfrm>
              <a:custGeom>
                <a:avLst/>
                <a:gdLst>
                  <a:gd name="T0" fmla="*/ 53 w 53"/>
                  <a:gd name="T1" fmla="*/ 59 h 59"/>
                  <a:gd name="T2" fmla="*/ 43 w 53"/>
                  <a:gd name="T3" fmla="*/ 55 h 59"/>
                  <a:gd name="T4" fmla="*/ 35 w 53"/>
                  <a:gd name="T5" fmla="*/ 49 h 59"/>
                  <a:gd name="T6" fmla="*/ 29 w 53"/>
                  <a:gd name="T7" fmla="*/ 42 h 59"/>
                  <a:gd name="T8" fmla="*/ 23 w 53"/>
                  <a:gd name="T9" fmla="*/ 34 h 59"/>
                  <a:gd name="T10" fmla="*/ 18 w 53"/>
                  <a:gd name="T11" fmla="*/ 25 h 59"/>
                  <a:gd name="T12" fmla="*/ 13 w 53"/>
                  <a:gd name="T13" fmla="*/ 16 h 59"/>
                  <a:gd name="T14" fmla="*/ 6 w 53"/>
                  <a:gd name="T15" fmla="*/ 8 h 59"/>
                  <a:gd name="T16" fmla="*/ 0 w 53"/>
                  <a:gd name="T17" fmla="*/ 0 h 59"/>
                  <a:gd name="T18" fmla="*/ 9 w 53"/>
                  <a:gd name="T19" fmla="*/ 5 h 59"/>
                  <a:gd name="T20" fmla="*/ 18 w 53"/>
                  <a:gd name="T21" fmla="*/ 10 h 59"/>
                  <a:gd name="T22" fmla="*/ 26 w 53"/>
                  <a:gd name="T23" fmla="*/ 16 h 59"/>
                  <a:gd name="T24" fmla="*/ 32 w 53"/>
                  <a:gd name="T25" fmla="*/ 25 h 59"/>
                  <a:gd name="T26" fmla="*/ 39 w 53"/>
                  <a:gd name="T27" fmla="*/ 32 h 59"/>
                  <a:gd name="T28" fmla="*/ 44 w 53"/>
                  <a:gd name="T29" fmla="*/ 42 h 59"/>
                  <a:gd name="T30" fmla="*/ 48 w 53"/>
                  <a:gd name="T31" fmla="*/ 50 h 59"/>
                  <a:gd name="T32" fmla="*/ 53 w 53"/>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59"/>
                  <a:gd name="T53" fmla="*/ 53 w 53"/>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59">
                    <a:moveTo>
                      <a:pt x="53" y="59"/>
                    </a:moveTo>
                    <a:lnTo>
                      <a:pt x="43" y="55"/>
                    </a:lnTo>
                    <a:lnTo>
                      <a:pt x="35" y="49"/>
                    </a:lnTo>
                    <a:lnTo>
                      <a:pt x="29" y="42"/>
                    </a:lnTo>
                    <a:lnTo>
                      <a:pt x="23" y="34"/>
                    </a:lnTo>
                    <a:lnTo>
                      <a:pt x="18" y="25"/>
                    </a:lnTo>
                    <a:lnTo>
                      <a:pt x="13" y="16"/>
                    </a:lnTo>
                    <a:lnTo>
                      <a:pt x="6" y="8"/>
                    </a:lnTo>
                    <a:lnTo>
                      <a:pt x="0" y="0"/>
                    </a:lnTo>
                    <a:lnTo>
                      <a:pt x="9" y="5"/>
                    </a:lnTo>
                    <a:lnTo>
                      <a:pt x="18" y="10"/>
                    </a:lnTo>
                    <a:lnTo>
                      <a:pt x="26" y="16"/>
                    </a:lnTo>
                    <a:lnTo>
                      <a:pt x="32" y="25"/>
                    </a:lnTo>
                    <a:lnTo>
                      <a:pt x="39" y="32"/>
                    </a:lnTo>
                    <a:lnTo>
                      <a:pt x="44" y="42"/>
                    </a:lnTo>
                    <a:lnTo>
                      <a:pt x="48" y="50"/>
                    </a:lnTo>
                    <a:lnTo>
                      <a:pt x="53" y="5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28" name="Freeform 61"/>
              <p:cNvSpPr>
                <a:spLocks/>
              </p:cNvSpPr>
              <p:nvPr/>
            </p:nvSpPr>
            <p:spPr bwMode="auto">
              <a:xfrm>
                <a:off x="4494" y="11584"/>
                <a:ext cx="32" cy="36"/>
              </a:xfrm>
              <a:custGeom>
                <a:avLst/>
                <a:gdLst>
                  <a:gd name="T0" fmla="*/ 32 w 32"/>
                  <a:gd name="T1" fmla="*/ 11 h 36"/>
                  <a:gd name="T2" fmla="*/ 32 w 32"/>
                  <a:gd name="T3" fmla="*/ 19 h 36"/>
                  <a:gd name="T4" fmla="*/ 30 w 32"/>
                  <a:gd name="T5" fmla="*/ 26 h 36"/>
                  <a:gd name="T6" fmla="*/ 26 w 32"/>
                  <a:gd name="T7" fmla="*/ 32 h 36"/>
                  <a:gd name="T8" fmla="*/ 19 w 32"/>
                  <a:gd name="T9" fmla="*/ 36 h 36"/>
                  <a:gd name="T10" fmla="*/ 13 w 32"/>
                  <a:gd name="T11" fmla="*/ 36 h 36"/>
                  <a:gd name="T12" fmla="*/ 6 w 32"/>
                  <a:gd name="T13" fmla="*/ 34 h 36"/>
                  <a:gd name="T14" fmla="*/ 2 w 32"/>
                  <a:gd name="T15" fmla="*/ 28 h 36"/>
                  <a:gd name="T16" fmla="*/ 0 w 32"/>
                  <a:gd name="T17" fmla="*/ 23 h 36"/>
                  <a:gd name="T18" fmla="*/ 0 w 32"/>
                  <a:gd name="T19" fmla="*/ 16 h 36"/>
                  <a:gd name="T20" fmla="*/ 2 w 32"/>
                  <a:gd name="T21" fmla="*/ 9 h 36"/>
                  <a:gd name="T22" fmla="*/ 5 w 32"/>
                  <a:gd name="T23" fmla="*/ 4 h 36"/>
                  <a:gd name="T24" fmla="*/ 10 w 32"/>
                  <a:gd name="T25" fmla="*/ 0 h 36"/>
                  <a:gd name="T26" fmla="*/ 17 w 32"/>
                  <a:gd name="T27" fmla="*/ 0 h 36"/>
                  <a:gd name="T28" fmla="*/ 25 w 32"/>
                  <a:gd name="T29" fmla="*/ 1 h 36"/>
                  <a:gd name="T30" fmla="*/ 30 w 32"/>
                  <a:gd name="T31" fmla="*/ 5 h 36"/>
                  <a:gd name="T32" fmla="*/ 32 w 32"/>
                  <a:gd name="T33" fmla="*/ 11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6"/>
                  <a:gd name="T53" fmla="*/ 32 w 3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6">
                    <a:moveTo>
                      <a:pt x="32" y="11"/>
                    </a:moveTo>
                    <a:lnTo>
                      <a:pt x="32" y="19"/>
                    </a:lnTo>
                    <a:lnTo>
                      <a:pt x="30" y="26"/>
                    </a:lnTo>
                    <a:lnTo>
                      <a:pt x="26" y="32"/>
                    </a:lnTo>
                    <a:lnTo>
                      <a:pt x="19" y="36"/>
                    </a:lnTo>
                    <a:lnTo>
                      <a:pt x="13" y="36"/>
                    </a:lnTo>
                    <a:lnTo>
                      <a:pt x="6" y="34"/>
                    </a:lnTo>
                    <a:lnTo>
                      <a:pt x="2" y="28"/>
                    </a:lnTo>
                    <a:lnTo>
                      <a:pt x="0" y="23"/>
                    </a:lnTo>
                    <a:lnTo>
                      <a:pt x="0" y="16"/>
                    </a:lnTo>
                    <a:lnTo>
                      <a:pt x="2" y="9"/>
                    </a:lnTo>
                    <a:lnTo>
                      <a:pt x="5" y="4"/>
                    </a:lnTo>
                    <a:lnTo>
                      <a:pt x="10" y="0"/>
                    </a:lnTo>
                    <a:lnTo>
                      <a:pt x="17" y="0"/>
                    </a:lnTo>
                    <a:lnTo>
                      <a:pt x="25" y="1"/>
                    </a:lnTo>
                    <a:lnTo>
                      <a:pt x="30" y="5"/>
                    </a:lnTo>
                    <a:lnTo>
                      <a:pt x="32" y="1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29" name="Freeform 62"/>
              <p:cNvSpPr>
                <a:spLocks/>
              </p:cNvSpPr>
              <p:nvPr/>
            </p:nvSpPr>
            <p:spPr bwMode="auto">
              <a:xfrm>
                <a:off x="4436" y="11651"/>
                <a:ext cx="94" cy="42"/>
              </a:xfrm>
              <a:custGeom>
                <a:avLst/>
                <a:gdLst>
                  <a:gd name="T0" fmla="*/ 94 w 94"/>
                  <a:gd name="T1" fmla="*/ 31 h 42"/>
                  <a:gd name="T2" fmla="*/ 85 w 94"/>
                  <a:gd name="T3" fmla="*/ 36 h 42"/>
                  <a:gd name="T4" fmla="*/ 75 w 94"/>
                  <a:gd name="T5" fmla="*/ 38 h 42"/>
                  <a:gd name="T6" fmla="*/ 64 w 94"/>
                  <a:gd name="T7" fmla="*/ 41 h 42"/>
                  <a:gd name="T8" fmla="*/ 55 w 94"/>
                  <a:gd name="T9" fmla="*/ 42 h 42"/>
                  <a:gd name="T10" fmla="*/ 44 w 94"/>
                  <a:gd name="T11" fmla="*/ 42 h 42"/>
                  <a:gd name="T12" fmla="*/ 34 w 94"/>
                  <a:gd name="T13" fmla="*/ 40 h 42"/>
                  <a:gd name="T14" fmla="*/ 24 w 94"/>
                  <a:gd name="T15" fmla="*/ 37 h 42"/>
                  <a:gd name="T16" fmla="*/ 16 w 94"/>
                  <a:gd name="T17" fmla="*/ 31 h 42"/>
                  <a:gd name="T18" fmla="*/ 9 w 94"/>
                  <a:gd name="T19" fmla="*/ 24 h 42"/>
                  <a:gd name="T20" fmla="*/ 4 w 94"/>
                  <a:gd name="T21" fmla="*/ 17 h 42"/>
                  <a:gd name="T22" fmla="*/ 0 w 94"/>
                  <a:gd name="T23" fmla="*/ 8 h 42"/>
                  <a:gd name="T24" fmla="*/ 0 w 94"/>
                  <a:gd name="T25" fmla="*/ 0 h 42"/>
                  <a:gd name="T26" fmla="*/ 9 w 94"/>
                  <a:gd name="T27" fmla="*/ 9 h 42"/>
                  <a:gd name="T28" fmla="*/ 19 w 94"/>
                  <a:gd name="T29" fmla="*/ 17 h 42"/>
                  <a:gd name="T30" fmla="*/ 30 w 94"/>
                  <a:gd name="T31" fmla="*/ 23 h 42"/>
                  <a:gd name="T32" fmla="*/ 42 w 94"/>
                  <a:gd name="T33" fmla="*/ 26 h 42"/>
                  <a:gd name="T34" fmla="*/ 55 w 94"/>
                  <a:gd name="T35" fmla="*/ 29 h 42"/>
                  <a:gd name="T36" fmla="*/ 67 w 94"/>
                  <a:gd name="T37" fmla="*/ 31 h 42"/>
                  <a:gd name="T38" fmla="*/ 81 w 94"/>
                  <a:gd name="T39" fmla="*/ 31 h 42"/>
                  <a:gd name="T40" fmla="*/ 94 w 94"/>
                  <a:gd name="T41" fmla="*/ 3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42"/>
                  <a:gd name="T65" fmla="*/ 94 w 94"/>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42">
                    <a:moveTo>
                      <a:pt x="94" y="31"/>
                    </a:moveTo>
                    <a:lnTo>
                      <a:pt x="85" y="36"/>
                    </a:lnTo>
                    <a:lnTo>
                      <a:pt x="75" y="38"/>
                    </a:lnTo>
                    <a:lnTo>
                      <a:pt x="64" y="41"/>
                    </a:lnTo>
                    <a:lnTo>
                      <a:pt x="55" y="42"/>
                    </a:lnTo>
                    <a:lnTo>
                      <a:pt x="44" y="42"/>
                    </a:lnTo>
                    <a:lnTo>
                      <a:pt x="34" y="40"/>
                    </a:lnTo>
                    <a:lnTo>
                      <a:pt x="24" y="37"/>
                    </a:lnTo>
                    <a:lnTo>
                      <a:pt x="16" y="31"/>
                    </a:lnTo>
                    <a:lnTo>
                      <a:pt x="9" y="24"/>
                    </a:lnTo>
                    <a:lnTo>
                      <a:pt x="4" y="17"/>
                    </a:lnTo>
                    <a:lnTo>
                      <a:pt x="0" y="8"/>
                    </a:lnTo>
                    <a:lnTo>
                      <a:pt x="0" y="0"/>
                    </a:lnTo>
                    <a:lnTo>
                      <a:pt x="9" y="9"/>
                    </a:lnTo>
                    <a:lnTo>
                      <a:pt x="19" y="17"/>
                    </a:lnTo>
                    <a:lnTo>
                      <a:pt x="30" y="23"/>
                    </a:lnTo>
                    <a:lnTo>
                      <a:pt x="42" y="26"/>
                    </a:lnTo>
                    <a:lnTo>
                      <a:pt x="55" y="29"/>
                    </a:lnTo>
                    <a:lnTo>
                      <a:pt x="67" y="31"/>
                    </a:lnTo>
                    <a:lnTo>
                      <a:pt x="81" y="31"/>
                    </a:lnTo>
                    <a:lnTo>
                      <a:pt x="94" y="3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30" name="Freeform 63"/>
              <p:cNvSpPr>
                <a:spLocks/>
              </p:cNvSpPr>
              <p:nvPr/>
            </p:nvSpPr>
            <p:spPr bwMode="auto">
              <a:xfrm>
                <a:off x="4345" y="11672"/>
                <a:ext cx="70" cy="221"/>
              </a:xfrm>
              <a:custGeom>
                <a:avLst/>
                <a:gdLst>
                  <a:gd name="T0" fmla="*/ 51 w 70"/>
                  <a:gd name="T1" fmla="*/ 157 h 221"/>
                  <a:gd name="T2" fmla="*/ 46 w 70"/>
                  <a:gd name="T3" fmla="*/ 165 h 221"/>
                  <a:gd name="T4" fmla="*/ 39 w 70"/>
                  <a:gd name="T5" fmla="*/ 173 h 221"/>
                  <a:gd name="T6" fmla="*/ 34 w 70"/>
                  <a:gd name="T7" fmla="*/ 181 h 221"/>
                  <a:gd name="T8" fmla="*/ 28 w 70"/>
                  <a:gd name="T9" fmla="*/ 190 h 221"/>
                  <a:gd name="T10" fmla="*/ 22 w 70"/>
                  <a:gd name="T11" fmla="*/ 198 h 221"/>
                  <a:gd name="T12" fmla="*/ 15 w 70"/>
                  <a:gd name="T13" fmla="*/ 206 h 221"/>
                  <a:gd name="T14" fmla="*/ 8 w 70"/>
                  <a:gd name="T15" fmla="*/ 213 h 221"/>
                  <a:gd name="T16" fmla="*/ 0 w 70"/>
                  <a:gd name="T17" fmla="*/ 221 h 221"/>
                  <a:gd name="T18" fmla="*/ 13 w 70"/>
                  <a:gd name="T19" fmla="*/ 195 h 221"/>
                  <a:gd name="T20" fmla="*/ 25 w 70"/>
                  <a:gd name="T21" fmla="*/ 170 h 221"/>
                  <a:gd name="T22" fmla="*/ 36 w 70"/>
                  <a:gd name="T23" fmla="*/ 143 h 221"/>
                  <a:gd name="T24" fmla="*/ 44 w 70"/>
                  <a:gd name="T25" fmla="*/ 117 h 221"/>
                  <a:gd name="T26" fmla="*/ 50 w 70"/>
                  <a:gd name="T27" fmla="*/ 88 h 221"/>
                  <a:gd name="T28" fmla="*/ 54 w 70"/>
                  <a:gd name="T29" fmla="*/ 59 h 221"/>
                  <a:gd name="T30" fmla="*/ 55 w 70"/>
                  <a:gd name="T31" fmla="*/ 31 h 221"/>
                  <a:gd name="T32" fmla="*/ 54 w 70"/>
                  <a:gd name="T33" fmla="*/ 0 h 221"/>
                  <a:gd name="T34" fmla="*/ 64 w 70"/>
                  <a:gd name="T35" fmla="*/ 38 h 221"/>
                  <a:gd name="T36" fmla="*/ 70 w 70"/>
                  <a:gd name="T37" fmla="*/ 79 h 221"/>
                  <a:gd name="T38" fmla="*/ 66 w 70"/>
                  <a:gd name="T39" fmla="*/ 120 h 221"/>
                  <a:gd name="T40" fmla="*/ 51 w 70"/>
                  <a:gd name="T41" fmla="*/ 157 h 2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221"/>
                  <a:gd name="T65" fmla="*/ 70 w 70"/>
                  <a:gd name="T66" fmla="*/ 221 h 2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221">
                    <a:moveTo>
                      <a:pt x="51" y="157"/>
                    </a:moveTo>
                    <a:lnTo>
                      <a:pt x="46" y="165"/>
                    </a:lnTo>
                    <a:lnTo>
                      <a:pt x="39" y="173"/>
                    </a:lnTo>
                    <a:lnTo>
                      <a:pt x="34" y="181"/>
                    </a:lnTo>
                    <a:lnTo>
                      <a:pt x="28" y="190"/>
                    </a:lnTo>
                    <a:lnTo>
                      <a:pt x="22" y="198"/>
                    </a:lnTo>
                    <a:lnTo>
                      <a:pt x="15" y="206"/>
                    </a:lnTo>
                    <a:lnTo>
                      <a:pt x="8" y="213"/>
                    </a:lnTo>
                    <a:lnTo>
                      <a:pt x="0" y="221"/>
                    </a:lnTo>
                    <a:lnTo>
                      <a:pt x="13" y="195"/>
                    </a:lnTo>
                    <a:lnTo>
                      <a:pt x="25" y="170"/>
                    </a:lnTo>
                    <a:lnTo>
                      <a:pt x="36" y="143"/>
                    </a:lnTo>
                    <a:lnTo>
                      <a:pt x="44" y="117"/>
                    </a:lnTo>
                    <a:lnTo>
                      <a:pt x="50" y="88"/>
                    </a:lnTo>
                    <a:lnTo>
                      <a:pt x="54" y="59"/>
                    </a:lnTo>
                    <a:lnTo>
                      <a:pt x="55" y="31"/>
                    </a:lnTo>
                    <a:lnTo>
                      <a:pt x="54" y="0"/>
                    </a:lnTo>
                    <a:lnTo>
                      <a:pt x="64" y="38"/>
                    </a:lnTo>
                    <a:lnTo>
                      <a:pt x="70" y="79"/>
                    </a:lnTo>
                    <a:lnTo>
                      <a:pt x="66" y="120"/>
                    </a:lnTo>
                    <a:lnTo>
                      <a:pt x="51" y="15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31" name="Freeform 64"/>
              <p:cNvSpPr>
                <a:spLocks/>
              </p:cNvSpPr>
              <p:nvPr/>
            </p:nvSpPr>
            <p:spPr bwMode="auto">
              <a:xfrm>
                <a:off x="4455" y="11759"/>
                <a:ext cx="27" cy="53"/>
              </a:xfrm>
              <a:custGeom>
                <a:avLst/>
                <a:gdLst>
                  <a:gd name="T0" fmla="*/ 3 w 27"/>
                  <a:gd name="T1" fmla="*/ 53 h 53"/>
                  <a:gd name="T2" fmla="*/ 0 w 27"/>
                  <a:gd name="T3" fmla="*/ 53 h 53"/>
                  <a:gd name="T4" fmla="*/ 1 w 27"/>
                  <a:gd name="T5" fmla="*/ 38 h 53"/>
                  <a:gd name="T6" fmla="*/ 6 w 27"/>
                  <a:gd name="T7" fmla="*/ 24 h 53"/>
                  <a:gd name="T8" fmla="*/ 15 w 27"/>
                  <a:gd name="T9" fmla="*/ 12 h 53"/>
                  <a:gd name="T10" fmla="*/ 25 w 27"/>
                  <a:gd name="T11" fmla="*/ 0 h 53"/>
                  <a:gd name="T12" fmla="*/ 27 w 27"/>
                  <a:gd name="T13" fmla="*/ 15 h 53"/>
                  <a:gd name="T14" fmla="*/ 23 w 27"/>
                  <a:gd name="T15" fmla="*/ 28 h 53"/>
                  <a:gd name="T16" fmla="*/ 14 w 27"/>
                  <a:gd name="T17" fmla="*/ 41 h 53"/>
                  <a:gd name="T18" fmla="*/ 3 w 27"/>
                  <a:gd name="T19" fmla="*/ 53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53"/>
                  <a:gd name="T32" fmla="*/ 27 w 27"/>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53">
                    <a:moveTo>
                      <a:pt x="3" y="53"/>
                    </a:moveTo>
                    <a:lnTo>
                      <a:pt x="0" y="53"/>
                    </a:lnTo>
                    <a:lnTo>
                      <a:pt x="1" y="38"/>
                    </a:lnTo>
                    <a:lnTo>
                      <a:pt x="6" y="24"/>
                    </a:lnTo>
                    <a:lnTo>
                      <a:pt x="15" y="12"/>
                    </a:lnTo>
                    <a:lnTo>
                      <a:pt x="25" y="0"/>
                    </a:lnTo>
                    <a:lnTo>
                      <a:pt x="27" y="15"/>
                    </a:lnTo>
                    <a:lnTo>
                      <a:pt x="23" y="28"/>
                    </a:lnTo>
                    <a:lnTo>
                      <a:pt x="14" y="41"/>
                    </a:lnTo>
                    <a:lnTo>
                      <a:pt x="3" y="5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32" name="Freeform 65"/>
              <p:cNvSpPr>
                <a:spLocks/>
              </p:cNvSpPr>
              <p:nvPr/>
            </p:nvSpPr>
            <p:spPr bwMode="auto">
              <a:xfrm>
                <a:off x="4325" y="11811"/>
                <a:ext cx="164" cy="286"/>
              </a:xfrm>
              <a:custGeom>
                <a:avLst/>
                <a:gdLst>
                  <a:gd name="T0" fmla="*/ 119 w 164"/>
                  <a:gd name="T1" fmla="*/ 161 h 286"/>
                  <a:gd name="T2" fmla="*/ 109 w 164"/>
                  <a:gd name="T3" fmla="*/ 212 h 286"/>
                  <a:gd name="T4" fmla="*/ 89 w 164"/>
                  <a:gd name="T5" fmla="*/ 241 h 286"/>
                  <a:gd name="T6" fmla="*/ 78 w 164"/>
                  <a:gd name="T7" fmla="*/ 252 h 286"/>
                  <a:gd name="T8" fmla="*/ 68 w 164"/>
                  <a:gd name="T9" fmla="*/ 265 h 286"/>
                  <a:gd name="T10" fmla="*/ 61 w 164"/>
                  <a:gd name="T11" fmla="*/ 279 h 286"/>
                  <a:gd name="T12" fmla="*/ 55 w 164"/>
                  <a:gd name="T13" fmla="*/ 273 h 286"/>
                  <a:gd name="T14" fmla="*/ 60 w 164"/>
                  <a:gd name="T15" fmla="*/ 248 h 286"/>
                  <a:gd name="T16" fmla="*/ 74 w 164"/>
                  <a:gd name="T17" fmla="*/ 226 h 286"/>
                  <a:gd name="T18" fmla="*/ 86 w 164"/>
                  <a:gd name="T19" fmla="*/ 204 h 286"/>
                  <a:gd name="T20" fmla="*/ 82 w 164"/>
                  <a:gd name="T21" fmla="*/ 195 h 286"/>
                  <a:gd name="T22" fmla="*/ 69 w 164"/>
                  <a:gd name="T23" fmla="*/ 201 h 286"/>
                  <a:gd name="T24" fmla="*/ 55 w 164"/>
                  <a:gd name="T25" fmla="*/ 208 h 286"/>
                  <a:gd name="T26" fmla="*/ 41 w 164"/>
                  <a:gd name="T27" fmla="*/ 212 h 286"/>
                  <a:gd name="T28" fmla="*/ 42 w 164"/>
                  <a:gd name="T29" fmla="*/ 207 h 286"/>
                  <a:gd name="T30" fmla="*/ 60 w 164"/>
                  <a:gd name="T31" fmla="*/ 192 h 286"/>
                  <a:gd name="T32" fmla="*/ 75 w 164"/>
                  <a:gd name="T33" fmla="*/ 176 h 286"/>
                  <a:gd name="T34" fmla="*/ 86 w 164"/>
                  <a:gd name="T35" fmla="*/ 157 h 286"/>
                  <a:gd name="T36" fmla="*/ 79 w 164"/>
                  <a:gd name="T37" fmla="*/ 149 h 286"/>
                  <a:gd name="T38" fmla="*/ 57 w 164"/>
                  <a:gd name="T39" fmla="*/ 155 h 286"/>
                  <a:gd name="T40" fmla="*/ 35 w 164"/>
                  <a:gd name="T41" fmla="*/ 158 h 286"/>
                  <a:gd name="T42" fmla="*/ 11 w 164"/>
                  <a:gd name="T43" fmla="*/ 160 h 286"/>
                  <a:gd name="T44" fmla="*/ 15 w 164"/>
                  <a:gd name="T45" fmla="*/ 158 h 286"/>
                  <a:gd name="T46" fmla="*/ 43 w 164"/>
                  <a:gd name="T47" fmla="*/ 151 h 286"/>
                  <a:gd name="T48" fmla="*/ 68 w 164"/>
                  <a:gd name="T49" fmla="*/ 136 h 286"/>
                  <a:gd name="T50" fmla="*/ 87 w 164"/>
                  <a:gd name="T51" fmla="*/ 116 h 286"/>
                  <a:gd name="T52" fmla="*/ 86 w 164"/>
                  <a:gd name="T53" fmla="*/ 103 h 286"/>
                  <a:gd name="T54" fmla="*/ 67 w 164"/>
                  <a:gd name="T55" fmla="*/ 106 h 286"/>
                  <a:gd name="T56" fmla="*/ 48 w 164"/>
                  <a:gd name="T57" fmla="*/ 109 h 286"/>
                  <a:gd name="T58" fmla="*/ 28 w 164"/>
                  <a:gd name="T59" fmla="*/ 110 h 286"/>
                  <a:gd name="T60" fmla="*/ 38 w 164"/>
                  <a:gd name="T61" fmla="*/ 108 h 286"/>
                  <a:gd name="T62" fmla="*/ 71 w 164"/>
                  <a:gd name="T63" fmla="*/ 90 h 286"/>
                  <a:gd name="T64" fmla="*/ 102 w 164"/>
                  <a:gd name="T65" fmla="*/ 64 h 286"/>
                  <a:gd name="T66" fmla="*/ 131 w 164"/>
                  <a:gd name="T67" fmla="*/ 36 h 286"/>
                  <a:gd name="T68" fmla="*/ 151 w 164"/>
                  <a:gd name="T69" fmla="*/ 20 h 286"/>
                  <a:gd name="T70" fmla="*/ 157 w 164"/>
                  <a:gd name="T71" fmla="*/ 7 h 286"/>
                  <a:gd name="T72" fmla="*/ 164 w 164"/>
                  <a:gd name="T73" fmla="*/ 19 h 286"/>
                  <a:gd name="T74" fmla="*/ 157 w 164"/>
                  <a:gd name="T75" fmla="*/ 52 h 286"/>
                  <a:gd name="T76" fmla="*/ 138 w 164"/>
                  <a:gd name="T77" fmla="*/ 83 h 286"/>
                  <a:gd name="T78" fmla="*/ 122 w 164"/>
                  <a:gd name="T79" fmla="*/ 116 h 2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286"/>
                  <a:gd name="T122" fmla="*/ 164 w 164"/>
                  <a:gd name="T123" fmla="*/ 286 h 2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286">
                    <a:moveTo>
                      <a:pt x="120" y="134"/>
                    </a:moveTo>
                    <a:lnTo>
                      <a:pt x="119" y="161"/>
                    </a:lnTo>
                    <a:lnTo>
                      <a:pt x="116" y="188"/>
                    </a:lnTo>
                    <a:lnTo>
                      <a:pt x="109" y="212"/>
                    </a:lnTo>
                    <a:lnTo>
                      <a:pt x="94" y="234"/>
                    </a:lnTo>
                    <a:lnTo>
                      <a:pt x="89" y="241"/>
                    </a:lnTo>
                    <a:lnTo>
                      <a:pt x="83" y="246"/>
                    </a:lnTo>
                    <a:lnTo>
                      <a:pt x="78" y="252"/>
                    </a:lnTo>
                    <a:lnTo>
                      <a:pt x="73" y="259"/>
                    </a:lnTo>
                    <a:lnTo>
                      <a:pt x="68" y="265"/>
                    </a:lnTo>
                    <a:lnTo>
                      <a:pt x="65" y="272"/>
                    </a:lnTo>
                    <a:lnTo>
                      <a:pt x="61" y="279"/>
                    </a:lnTo>
                    <a:lnTo>
                      <a:pt x="59" y="286"/>
                    </a:lnTo>
                    <a:lnTo>
                      <a:pt x="55" y="273"/>
                    </a:lnTo>
                    <a:lnTo>
                      <a:pt x="56" y="260"/>
                    </a:lnTo>
                    <a:lnTo>
                      <a:pt x="60" y="248"/>
                    </a:lnTo>
                    <a:lnTo>
                      <a:pt x="67" y="238"/>
                    </a:lnTo>
                    <a:lnTo>
                      <a:pt x="74" y="226"/>
                    </a:lnTo>
                    <a:lnTo>
                      <a:pt x="81" y="215"/>
                    </a:lnTo>
                    <a:lnTo>
                      <a:pt x="86" y="204"/>
                    </a:lnTo>
                    <a:lnTo>
                      <a:pt x="89" y="192"/>
                    </a:lnTo>
                    <a:lnTo>
                      <a:pt x="82" y="195"/>
                    </a:lnTo>
                    <a:lnTo>
                      <a:pt x="75" y="198"/>
                    </a:lnTo>
                    <a:lnTo>
                      <a:pt x="69" y="201"/>
                    </a:lnTo>
                    <a:lnTo>
                      <a:pt x="62" y="205"/>
                    </a:lnTo>
                    <a:lnTo>
                      <a:pt x="55" y="208"/>
                    </a:lnTo>
                    <a:lnTo>
                      <a:pt x="48" y="210"/>
                    </a:lnTo>
                    <a:lnTo>
                      <a:pt x="41" y="212"/>
                    </a:lnTo>
                    <a:lnTo>
                      <a:pt x="33" y="213"/>
                    </a:lnTo>
                    <a:lnTo>
                      <a:pt x="42" y="207"/>
                    </a:lnTo>
                    <a:lnTo>
                      <a:pt x="51" y="199"/>
                    </a:lnTo>
                    <a:lnTo>
                      <a:pt x="60" y="192"/>
                    </a:lnTo>
                    <a:lnTo>
                      <a:pt x="68" y="185"/>
                    </a:lnTo>
                    <a:lnTo>
                      <a:pt x="75" y="176"/>
                    </a:lnTo>
                    <a:lnTo>
                      <a:pt x="82" y="166"/>
                    </a:lnTo>
                    <a:lnTo>
                      <a:pt x="86" y="157"/>
                    </a:lnTo>
                    <a:lnTo>
                      <a:pt x="89" y="146"/>
                    </a:lnTo>
                    <a:lnTo>
                      <a:pt x="79" y="149"/>
                    </a:lnTo>
                    <a:lnTo>
                      <a:pt x="68" y="152"/>
                    </a:lnTo>
                    <a:lnTo>
                      <a:pt x="57" y="155"/>
                    </a:lnTo>
                    <a:lnTo>
                      <a:pt x="46" y="157"/>
                    </a:lnTo>
                    <a:lnTo>
                      <a:pt x="35" y="158"/>
                    </a:lnTo>
                    <a:lnTo>
                      <a:pt x="23" y="159"/>
                    </a:lnTo>
                    <a:lnTo>
                      <a:pt x="11" y="160"/>
                    </a:lnTo>
                    <a:lnTo>
                      <a:pt x="0" y="159"/>
                    </a:lnTo>
                    <a:lnTo>
                      <a:pt x="15" y="158"/>
                    </a:lnTo>
                    <a:lnTo>
                      <a:pt x="29" y="155"/>
                    </a:lnTo>
                    <a:lnTo>
                      <a:pt x="43" y="151"/>
                    </a:lnTo>
                    <a:lnTo>
                      <a:pt x="56" y="144"/>
                    </a:lnTo>
                    <a:lnTo>
                      <a:pt x="68" y="136"/>
                    </a:lnTo>
                    <a:lnTo>
                      <a:pt x="79" y="126"/>
                    </a:lnTo>
                    <a:lnTo>
                      <a:pt x="87" y="116"/>
                    </a:lnTo>
                    <a:lnTo>
                      <a:pt x="95" y="102"/>
                    </a:lnTo>
                    <a:lnTo>
                      <a:pt x="86" y="103"/>
                    </a:lnTo>
                    <a:lnTo>
                      <a:pt x="77" y="105"/>
                    </a:lnTo>
                    <a:lnTo>
                      <a:pt x="67" y="106"/>
                    </a:lnTo>
                    <a:lnTo>
                      <a:pt x="58" y="107"/>
                    </a:lnTo>
                    <a:lnTo>
                      <a:pt x="48" y="109"/>
                    </a:lnTo>
                    <a:lnTo>
                      <a:pt x="39" y="110"/>
                    </a:lnTo>
                    <a:lnTo>
                      <a:pt x="28" y="110"/>
                    </a:lnTo>
                    <a:lnTo>
                      <a:pt x="18" y="110"/>
                    </a:lnTo>
                    <a:lnTo>
                      <a:pt x="38" y="108"/>
                    </a:lnTo>
                    <a:lnTo>
                      <a:pt x="55" y="101"/>
                    </a:lnTo>
                    <a:lnTo>
                      <a:pt x="71" y="90"/>
                    </a:lnTo>
                    <a:lnTo>
                      <a:pt x="86" y="77"/>
                    </a:lnTo>
                    <a:lnTo>
                      <a:pt x="102" y="64"/>
                    </a:lnTo>
                    <a:lnTo>
                      <a:pt x="116" y="50"/>
                    </a:lnTo>
                    <a:lnTo>
                      <a:pt x="131" y="36"/>
                    </a:lnTo>
                    <a:lnTo>
                      <a:pt x="147" y="25"/>
                    </a:lnTo>
                    <a:lnTo>
                      <a:pt x="151" y="20"/>
                    </a:lnTo>
                    <a:lnTo>
                      <a:pt x="155" y="14"/>
                    </a:lnTo>
                    <a:lnTo>
                      <a:pt x="157" y="7"/>
                    </a:lnTo>
                    <a:lnTo>
                      <a:pt x="159" y="0"/>
                    </a:lnTo>
                    <a:lnTo>
                      <a:pt x="164" y="19"/>
                    </a:lnTo>
                    <a:lnTo>
                      <a:pt x="163" y="36"/>
                    </a:lnTo>
                    <a:lnTo>
                      <a:pt x="157" y="52"/>
                    </a:lnTo>
                    <a:lnTo>
                      <a:pt x="148" y="67"/>
                    </a:lnTo>
                    <a:lnTo>
                      <a:pt x="138" y="83"/>
                    </a:lnTo>
                    <a:lnTo>
                      <a:pt x="129" y="99"/>
                    </a:lnTo>
                    <a:lnTo>
                      <a:pt x="122" y="116"/>
                    </a:lnTo>
                    <a:lnTo>
                      <a:pt x="120" y="134"/>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33" name="Freeform 66"/>
              <p:cNvSpPr>
                <a:spLocks/>
              </p:cNvSpPr>
              <p:nvPr/>
            </p:nvSpPr>
            <p:spPr bwMode="auto">
              <a:xfrm>
                <a:off x="4252" y="11941"/>
                <a:ext cx="5" cy="5"/>
              </a:xfrm>
              <a:custGeom>
                <a:avLst/>
                <a:gdLst>
                  <a:gd name="T0" fmla="*/ 5 w 5"/>
                  <a:gd name="T1" fmla="*/ 0 h 5"/>
                  <a:gd name="T2" fmla="*/ 4 w 5"/>
                  <a:gd name="T3" fmla="*/ 3 h 5"/>
                  <a:gd name="T4" fmla="*/ 3 w 5"/>
                  <a:gd name="T5" fmla="*/ 4 h 5"/>
                  <a:gd name="T6" fmla="*/ 2 w 5"/>
                  <a:gd name="T7" fmla="*/ 5 h 5"/>
                  <a:gd name="T8" fmla="*/ 0 w 5"/>
                  <a:gd name="T9" fmla="*/ 5 h 5"/>
                  <a:gd name="T10" fmla="*/ 0 w 5"/>
                  <a:gd name="T11" fmla="*/ 3 h 5"/>
                  <a:gd name="T12" fmla="*/ 1 w 5"/>
                  <a:gd name="T13" fmla="*/ 1 h 5"/>
                  <a:gd name="T14" fmla="*/ 3 w 5"/>
                  <a:gd name="T15" fmla="*/ 0 h 5"/>
                  <a:gd name="T16" fmla="*/ 5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4" y="3"/>
                    </a:lnTo>
                    <a:lnTo>
                      <a:pt x="3" y="4"/>
                    </a:lnTo>
                    <a:lnTo>
                      <a:pt x="2" y="5"/>
                    </a:lnTo>
                    <a:lnTo>
                      <a:pt x="0" y="5"/>
                    </a:lnTo>
                    <a:lnTo>
                      <a:pt x="0" y="3"/>
                    </a:lnTo>
                    <a:lnTo>
                      <a:pt x="1" y="1"/>
                    </a:lnTo>
                    <a:lnTo>
                      <a:pt x="3" y="0"/>
                    </a:lnTo>
                    <a:lnTo>
                      <a:pt x="5"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34" name="Freeform 67"/>
              <p:cNvSpPr>
                <a:spLocks/>
              </p:cNvSpPr>
              <p:nvPr/>
            </p:nvSpPr>
            <p:spPr bwMode="auto">
              <a:xfrm>
                <a:off x="3926" y="11948"/>
                <a:ext cx="315" cy="39"/>
              </a:xfrm>
              <a:custGeom>
                <a:avLst/>
                <a:gdLst>
                  <a:gd name="T0" fmla="*/ 315 w 315"/>
                  <a:gd name="T1" fmla="*/ 3 h 39"/>
                  <a:gd name="T2" fmla="*/ 298 w 315"/>
                  <a:gd name="T3" fmla="*/ 12 h 39"/>
                  <a:gd name="T4" fmla="*/ 280 w 315"/>
                  <a:gd name="T5" fmla="*/ 21 h 39"/>
                  <a:gd name="T6" fmla="*/ 262 w 315"/>
                  <a:gd name="T7" fmla="*/ 27 h 39"/>
                  <a:gd name="T8" fmla="*/ 242 w 315"/>
                  <a:gd name="T9" fmla="*/ 33 h 39"/>
                  <a:gd name="T10" fmla="*/ 223 w 315"/>
                  <a:gd name="T11" fmla="*/ 36 h 39"/>
                  <a:gd name="T12" fmla="*/ 202 w 315"/>
                  <a:gd name="T13" fmla="*/ 38 h 39"/>
                  <a:gd name="T14" fmla="*/ 181 w 315"/>
                  <a:gd name="T15" fmla="*/ 39 h 39"/>
                  <a:gd name="T16" fmla="*/ 161 w 315"/>
                  <a:gd name="T17" fmla="*/ 39 h 39"/>
                  <a:gd name="T18" fmla="*/ 139 w 315"/>
                  <a:gd name="T19" fmla="*/ 38 h 39"/>
                  <a:gd name="T20" fmla="*/ 118 w 315"/>
                  <a:gd name="T21" fmla="*/ 37 h 39"/>
                  <a:gd name="T22" fmla="*/ 98 w 315"/>
                  <a:gd name="T23" fmla="*/ 34 h 39"/>
                  <a:gd name="T24" fmla="*/ 77 w 315"/>
                  <a:gd name="T25" fmla="*/ 31 h 39"/>
                  <a:gd name="T26" fmla="*/ 57 w 315"/>
                  <a:gd name="T27" fmla="*/ 26 h 39"/>
                  <a:gd name="T28" fmla="*/ 37 w 315"/>
                  <a:gd name="T29" fmla="*/ 22 h 39"/>
                  <a:gd name="T30" fmla="*/ 19 w 315"/>
                  <a:gd name="T31" fmla="*/ 17 h 39"/>
                  <a:gd name="T32" fmla="*/ 0 w 315"/>
                  <a:gd name="T33" fmla="*/ 11 h 39"/>
                  <a:gd name="T34" fmla="*/ 14 w 315"/>
                  <a:gd name="T35" fmla="*/ 10 h 39"/>
                  <a:gd name="T36" fmla="*/ 29 w 315"/>
                  <a:gd name="T37" fmla="*/ 9 h 39"/>
                  <a:gd name="T38" fmla="*/ 44 w 315"/>
                  <a:gd name="T39" fmla="*/ 9 h 39"/>
                  <a:gd name="T40" fmla="*/ 58 w 315"/>
                  <a:gd name="T41" fmla="*/ 10 h 39"/>
                  <a:gd name="T42" fmla="*/ 72 w 315"/>
                  <a:gd name="T43" fmla="*/ 11 h 39"/>
                  <a:gd name="T44" fmla="*/ 86 w 315"/>
                  <a:gd name="T45" fmla="*/ 12 h 39"/>
                  <a:gd name="T46" fmla="*/ 100 w 315"/>
                  <a:gd name="T47" fmla="*/ 15 h 39"/>
                  <a:gd name="T48" fmla="*/ 114 w 315"/>
                  <a:gd name="T49" fmla="*/ 17 h 39"/>
                  <a:gd name="T50" fmla="*/ 127 w 315"/>
                  <a:gd name="T51" fmla="*/ 19 h 39"/>
                  <a:gd name="T52" fmla="*/ 141 w 315"/>
                  <a:gd name="T53" fmla="*/ 21 h 39"/>
                  <a:gd name="T54" fmla="*/ 155 w 315"/>
                  <a:gd name="T55" fmla="*/ 22 h 39"/>
                  <a:gd name="T56" fmla="*/ 169 w 315"/>
                  <a:gd name="T57" fmla="*/ 23 h 39"/>
                  <a:gd name="T58" fmla="*/ 184 w 315"/>
                  <a:gd name="T59" fmla="*/ 24 h 39"/>
                  <a:gd name="T60" fmla="*/ 198 w 315"/>
                  <a:gd name="T61" fmla="*/ 24 h 39"/>
                  <a:gd name="T62" fmla="*/ 213 w 315"/>
                  <a:gd name="T63" fmla="*/ 23 h 39"/>
                  <a:gd name="T64" fmla="*/ 227 w 315"/>
                  <a:gd name="T65" fmla="*/ 22 h 39"/>
                  <a:gd name="T66" fmla="*/ 238 w 315"/>
                  <a:gd name="T67" fmla="*/ 20 h 39"/>
                  <a:gd name="T68" fmla="*/ 249 w 315"/>
                  <a:gd name="T69" fmla="*/ 17 h 39"/>
                  <a:gd name="T70" fmla="*/ 260 w 315"/>
                  <a:gd name="T71" fmla="*/ 14 h 39"/>
                  <a:gd name="T72" fmla="*/ 270 w 315"/>
                  <a:gd name="T73" fmla="*/ 9 h 39"/>
                  <a:gd name="T74" fmla="*/ 281 w 315"/>
                  <a:gd name="T75" fmla="*/ 6 h 39"/>
                  <a:gd name="T76" fmla="*/ 292 w 315"/>
                  <a:gd name="T77" fmla="*/ 3 h 39"/>
                  <a:gd name="T78" fmla="*/ 303 w 315"/>
                  <a:gd name="T79" fmla="*/ 1 h 39"/>
                  <a:gd name="T80" fmla="*/ 315 w 315"/>
                  <a:gd name="T81" fmla="*/ 0 h 39"/>
                  <a:gd name="T82" fmla="*/ 315 w 315"/>
                  <a:gd name="T83" fmla="*/ 3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5"/>
                  <a:gd name="T127" fmla="*/ 0 h 39"/>
                  <a:gd name="T128" fmla="*/ 315 w 315"/>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5" h="39">
                    <a:moveTo>
                      <a:pt x="315" y="3"/>
                    </a:moveTo>
                    <a:lnTo>
                      <a:pt x="298" y="12"/>
                    </a:lnTo>
                    <a:lnTo>
                      <a:pt x="280" y="21"/>
                    </a:lnTo>
                    <a:lnTo>
                      <a:pt x="262" y="27"/>
                    </a:lnTo>
                    <a:lnTo>
                      <a:pt x="242" y="33"/>
                    </a:lnTo>
                    <a:lnTo>
                      <a:pt x="223" y="36"/>
                    </a:lnTo>
                    <a:lnTo>
                      <a:pt x="202" y="38"/>
                    </a:lnTo>
                    <a:lnTo>
                      <a:pt x="181" y="39"/>
                    </a:lnTo>
                    <a:lnTo>
                      <a:pt x="161" y="39"/>
                    </a:lnTo>
                    <a:lnTo>
                      <a:pt x="139" y="38"/>
                    </a:lnTo>
                    <a:lnTo>
                      <a:pt x="118" y="37"/>
                    </a:lnTo>
                    <a:lnTo>
                      <a:pt x="98" y="34"/>
                    </a:lnTo>
                    <a:lnTo>
                      <a:pt x="77" y="31"/>
                    </a:lnTo>
                    <a:lnTo>
                      <a:pt x="57" y="26"/>
                    </a:lnTo>
                    <a:lnTo>
                      <a:pt x="37" y="22"/>
                    </a:lnTo>
                    <a:lnTo>
                      <a:pt x="19" y="17"/>
                    </a:lnTo>
                    <a:lnTo>
                      <a:pt x="0" y="11"/>
                    </a:lnTo>
                    <a:lnTo>
                      <a:pt x="14" y="10"/>
                    </a:lnTo>
                    <a:lnTo>
                      <a:pt x="29" y="9"/>
                    </a:lnTo>
                    <a:lnTo>
                      <a:pt x="44" y="9"/>
                    </a:lnTo>
                    <a:lnTo>
                      <a:pt x="58" y="10"/>
                    </a:lnTo>
                    <a:lnTo>
                      <a:pt x="72" y="11"/>
                    </a:lnTo>
                    <a:lnTo>
                      <a:pt x="86" y="12"/>
                    </a:lnTo>
                    <a:lnTo>
                      <a:pt x="100" y="15"/>
                    </a:lnTo>
                    <a:lnTo>
                      <a:pt x="114" y="17"/>
                    </a:lnTo>
                    <a:lnTo>
                      <a:pt x="127" y="19"/>
                    </a:lnTo>
                    <a:lnTo>
                      <a:pt x="141" y="21"/>
                    </a:lnTo>
                    <a:lnTo>
                      <a:pt x="155" y="22"/>
                    </a:lnTo>
                    <a:lnTo>
                      <a:pt x="169" y="23"/>
                    </a:lnTo>
                    <a:lnTo>
                      <a:pt x="184" y="24"/>
                    </a:lnTo>
                    <a:lnTo>
                      <a:pt x="198" y="24"/>
                    </a:lnTo>
                    <a:lnTo>
                      <a:pt x="213" y="23"/>
                    </a:lnTo>
                    <a:lnTo>
                      <a:pt x="227" y="22"/>
                    </a:lnTo>
                    <a:lnTo>
                      <a:pt x="238" y="20"/>
                    </a:lnTo>
                    <a:lnTo>
                      <a:pt x="249" y="17"/>
                    </a:lnTo>
                    <a:lnTo>
                      <a:pt x="260" y="14"/>
                    </a:lnTo>
                    <a:lnTo>
                      <a:pt x="270" y="9"/>
                    </a:lnTo>
                    <a:lnTo>
                      <a:pt x="281" y="6"/>
                    </a:lnTo>
                    <a:lnTo>
                      <a:pt x="292" y="3"/>
                    </a:lnTo>
                    <a:lnTo>
                      <a:pt x="303" y="1"/>
                    </a:lnTo>
                    <a:lnTo>
                      <a:pt x="315" y="0"/>
                    </a:lnTo>
                    <a:lnTo>
                      <a:pt x="315" y="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35" name="Freeform 68"/>
              <p:cNvSpPr>
                <a:spLocks/>
              </p:cNvSpPr>
              <p:nvPr/>
            </p:nvSpPr>
            <p:spPr bwMode="auto">
              <a:xfrm>
                <a:off x="3599" y="11954"/>
                <a:ext cx="46" cy="31"/>
              </a:xfrm>
              <a:custGeom>
                <a:avLst/>
                <a:gdLst>
                  <a:gd name="T0" fmla="*/ 46 w 46"/>
                  <a:gd name="T1" fmla="*/ 25 h 31"/>
                  <a:gd name="T2" fmla="*/ 42 w 46"/>
                  <a:gd name="T3" fmla="*/ 29 h 31"/>
                  <a:gd name="T4" fmla="*/ 37 w 46"/>
                  <a:gd name="T5" fmla="*/ 29 h 31"/>
                  <a:gd name="T6" fmla="*/ 33 w 46"/>
                  <a:gd name="T7" fmla="*/ 30 h 31"/>
                  <a:gd name="T8" fmla="*/ 29 w 46"/>
                  <a:gd name="T9" fmla="*/ 30 h 31"/>
                  <a:gd name="T10" fmla="*/ 25 w 46"/>
                  <a:gd name="T11" fmla="*/ 31 h 31"/>
                  <a:gd name="T12" fmla="*/ 21 w 46"/>
                  <a:gd name="T13" fmla="*/ 31 h 31"/>
                  <a:gd name="T14" fmla="*/ 17 w 46"/>
                  <a:gd name="T15" fmla="*/ 31 h 31"/>
                  <a:gd name="T16" fmla="*/ 12 w 46"/>
                  <a:gd name="T17" fmla="*/ 30 h 31"/>
                  <a:gd name="T18" fmla="*/ 9 w 46"/>
                  <a:gd name="T19" fmla="*/ 29 h 31"/>
                  <a:gd name="T20" fmla="*/ 5 w 46"/>
                  <a:gd name="T21" fmla="*/ 23 h 31"/>
                  <a:gd name="T22" fmla="*/ 3 w 46"/>
                  <a:gd name="T23" fmla="*/ 16 h 31"/>
                  <a:gd name="T24" fmla="*/ 2 w 46"/>
                  <a:gd name="T25" fmla="*/ 9 h 31"/>
                  <a:gd name="T26" fmla="*/ 0 w 46"/>
                  <a:gd name="T27" fmla="*/ 0 h 31"/>
                  <a:gd name="T28" fmla="*/ 6 w 46"/>
                  <a:gd name="T29" fmla="*/ 3 h 31"/>
                  <a:gd name="T30" fmla="*/ 12 w 46"/>
                  <a:gd name="T31" fmla="*/ 5 h 31"/>
                  <a:gd name="T32" fmla="*/ 19 w 46"/>
                  <a:gd name="T33" fmla="*/ 8 h 31"/>
                  <a:gd name="T34" fmla="*/ 25 w 46"/>
                  <a:gd name="T35" fmla="*/ 10 h 31"/>
                  <a:gd name="T36" fmla="*/ 32 w 46"/>
                  <a:gd name="T37" fmla="*/ 13 h 31"/>
                  <a:gd name="T38" fmla="*/ 37 w 46"/>
                  <a:gd name="T39" fmla="*/ 16 h 31"/>
                  <a:gd name="T40" fmla="*/ 42 w 46"/>
                  <a:gd name="T41" fmla="*/ 19 h 31"/>
                  <a:gd name="T42" fmla="*/ 46 w 46"/>
                  <a:gd name="T43" fmla="*/ 25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31"/>
                  <a:gd name="T68" fmla="*/ 46 w 46"/>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31">
                    <a:moveTo>
                      <a:pt x="46" y="25"/>
                    </a:moveTo>
                    <a:lnTo>
                      <a:pt x="42" y="29"/>
                    </a:lnTo>
                    <a:lnTo>
                      <a:pt x="37" y="29"/>
                    </a:lnTo>
                    <a:lnTo>
                      <a:pt x="33" y="30"/>
                    </a:lnTo>
                    <a:lnTo>
                      <a:pt x="29" y="30"/>
                    </a:lnTo>
                    <a:lnTo>
                      <a:pt x="25" y="31"/>
                    </a:lnTo>
                    <a:lnTo>
                      <a:pt x="21" y="31"/>
                    </a:lnTo>
                    <a:lnTo>
                      <a:pt x="17" y="31"/>
                    </a:lnTo>
                    <a:lnTo>
                      <a:pt x="12" y="30"/>
                    </a:lnTo>
                    <a:lnTo>
                      <a:pt x="9" y="29"/>
                    </a:lnTo>
                    <a:lnTo>
                      <a:pt x="5" y="23"/>
                    </a:lnTo>
                    <a:lnTo>
                      <a:pt x="3" y="16"/>
                    </a:lnTo>
                    <a:lnTo>
                      <a:pt x="2" y="9"/>
                    </a:lnTo>
                    <a:lnTo>
                      <a:pt x="0" y="0"/>
                    </a:lnTo>
                    <a:lnTo>
                      <a:pt x="6" y="3"/>
                    </a:lnTo>
                    <a:lnTo>
                      <a:pt x="12" y="5"/>
                    </a:lnTo>
                    <a:lnTo>
                      <a:pt x="19" y="8"/>
                    </a:lnTo>
                    <a:lnTo>
                      <a:pt x="25" y="10"/>
                    </a:lnTo>
                    <a:lnTo>
                      <a:pt x="32" y="13"/>
                    </a:lnTo>
                    <a:lnTo>
                      <a:pt x="37" y="16"/>
                    </a:lnTo>
                    <a:lnTo>
                      <a:pt x="42" y="19"/>
                    </a:lnTo>
                    <a:lnTo>
                      <a:pt x="46" y="2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36" name="Freeform 69"/>
              <p:cNvSpPr>
                <a:spLocks/>
              </p:cNvSpPr>
              <p:nvPr/>
            </p:nvSpPr>
            <p:spPr bwMode="auto">
              <a:xfrm>
                <a:off x="3846" y="11958"/>
                <a:ext cx="79" cy="50"/>
              </a:xfrm>
              <a:custGeom>
                <a:avLst/>
                <a:gdLst>
                  <a:gd name="T0" fmla="*/ 74 w 79"/>
                  <a:gd name="T1" fmla="*/ 33 h 50"/>
                  <a:gd name="T2" fmla="*/ 76 w 79"/>
                  <a:gd name="T3" fmla="*/ 38 h 50"/>
                  <a:gd name="T4" fmla="*/ 77 w 79"/>
                  <a:gd name="T5" fmla="*/ 42 h 50"/>
                  <a:gd name="T6" fmla="*/ 78 w 79"/>
                  <a:gd name="T7" fmla="*/ 46 h 50"/>
                  <a:gd name="T8" fmla="*/ 79 w 79"/>
                  <a:gd name="T9" fmla="*/ 50 h 50"/>
                  <a:gd name="T10" fmla="*/ 69 w 79"/>
                  <a:gd name="T11" fmla="*/ 44 h 50"/>
                  <a:gd name="T12" fmla="*/ 61 w 79"/>
                  <a:gd name="T13" fmla="*/ 38 h 50"/>
                  <a:gd name="T14" fmla="*/ 51 w 79"/>
                  <a:gd name="T15" fmla="*/ 31 h 50"/>
                  <a:gd name="T16" fmla="*/ 41 w 79"/>
                  <a:gd name="T17" fmla="*/ 26 h 50"/>
                  <a:gd name="T18" fmla="*/ 30 w 79"/>
                  <a:gd name="T19" fmla="*/ 21 h 50"/>
                  <a:gd name="T20" fmla="*/ 20 w 79"/>
                  <a:gd name="T21" fmla="*/ 15 h 50"/>
                  <a:gd name="T22" fmla="*/ 11 w 79"/>
                  <a:gd name="T23" fmla="*/ 11 h 50"/>
                  <a:gd name="T24" fmla="*/ 0 w 79"/>
                  <a:gd name="T25" fmla="*/ 8 h 50"/>
                  <a:gd name="T26" fmla="*/ 3 w 79"/>
                  <a:gd name="T27" fmla="*/ 6 h 50"/>
                  <a:gd name="T28" fmla="*/ 7 w 79"/>
                  <a:gd name="T29" fmla="*/ 5 h 50"/>
                  <a:gd name="T30" fmla="*/ 12 w 79"/>
                  <a:gd name="T31" fmla="*/ 2 h 50"/>
                  <a:gd name="T32" fmla="*/ 16 w 79"/>
                  <a:gd name="T33" fmla="*/ 1 h 50"/>
                  <a:gd name="T34" fmla="*/ 20 w 79"/>
                  <a:gd name="T35" fmla="*/ 0 h 50"/>
                  <a:gd name="T36" fmla="*/ 25 w 79"/>
                  <a:gd name="T37" fmla="*/ 0 h 50"/>
                  <a:gd name="T38" fmla="*/ 30 w 79"/>
                  <a:gd name="T39" fmla="*/ 0 h 50"/>
                  <a:gd name="T40" fmla="*/ 35 w 79"/>
                  <a:gd name="T41" fmla="*/ 1 h 50"/>
                  <a:gd name="T42" fmla="*/ 41 w 79"/>
                  <a:gd name="T43" fmla="*/ 4 h 50"/>
                  <a:gd name="T44" fmla="*/ 47 w 79"/>
                  <a:gd name="T45" fmla="*/ 7 h 50"/>
                  <a:gd name="T46" fmla="*/ 52 w 79"/>
                  <a:gd name="T47" fmla="*/ 10 h 50"/>
                  <a:gd name="T48" fmla="*/ 57 w 79"/>
                  <a:gd name="T49" fmla="*/ 14 h 50"/>
                  <a:gd name="T50" fmla="*/ 62 w 79"/>
                  <a:gd name="T51" fmla="*/ 19 h 50"/>
                  <a:gd name="T52" fmla="*/ 66 w 79"/>
                  <a:gd name="T53" fmla="*/ 24 h 50"/>
                  <a:gd name="T54" fmla="*/ 70 w 79"/>
                  <a:gd name="T55" fmla="*/ 29 h 50"/>
                  <a:gd name="T56" fmla="*/ 74 w 79"/>
                  <a:gd name="T57" fmla="*/ 33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9"/>
                  <a:gd name="T88" fmla="*/ 0 h 50"/>
                  <a:gd name="T89" fmla="*/ 79 w 79"/>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9" h="50">
                    <a:moveTo>
                      <a:pt x="74" y="33"/>
                    </a:moveTo>
                    <a:lnTo>
                      <a:pt x="76" y="38"/>
                    </a:lnTo>
                    <a:lnTo>
                      <a:pt x="77" y="42"/>
                    </a:lnTo>
                    <a:lnTo>
                      <a:pt x="78" y="46"/>
                    </a:lnTo>
                    <a:lnTo>
                      <a:pt x="79" y="50"/>
                    </a:lnTo>
                    <a:lnTo>
                      <a:pt x="69" y="44"/>
                    </a:lnTo>
                    <a:lnTo>
                      <a:pt x="61" y="38"/>
                    </a:lnTo>
                    <a:lnTo>
                      <a:pt x="51" y="31"/>
                    </a:lnTo>
                    <a:lnTo>
                      <a:pt x="41" y="26"/>
                    </a:lnTo>
                    <a:lnTo>
                      <a:pt x="30" y="21"/>
                    </a:lnTo>
                    <a:lnTo>
                      <a:pt x="20" y="15"/>
                    </a:lnTo>
                    <a:lnTo>
                      <a:pt x="11" y="11"/>
                    </a:lnTo>
                    <a:lnTo>
                      <a:pt x="0" y="8"/>
                    </a:lnTo>
                    <a:lnTo>
                      <a:pt x="3" y="6"/>
                    </a:lnTo>
                    <a:lnTo>
                      <a:pt x="7" y="5"/>
                    </a:lnTo>
                    <a:lnTo>
                      <a:pt x="12" y="2"/>
                    </a:lnTo>
                    <a:lnTo>
                      <a:pt x="16" y="1"/>
                    </a:lnTo>
                    <a:lnTo>
                      <a:pt x="20" y="0"/>
                    </a:lnTo>
                    <a:lnTo>
                      <a:pt x="25" y="0"/>
                    </a:lnTo>
                    <a:lnTo>
                      <a:pt x="30" y="0"/>
                    </a:lnTo>
                    <a:lnTo>
                      <a:pt x="35" y="1"/>
                    </a:lnTo>
                    <a:lnTo>
                      <a:pt x="41" y="4"/>
                    </a:lnTo>
                    <a:lnTo>
                      <a:pt x="47" y="7"/>
                    </a:lnTo>
                    <a:lnTo>
                      <a:pt x="52" y="10"/>
                    </a:lnTo>
                    <a:lnTo>
                      <a:pt x="57" y="14"/>
                    </a:lnTo>
                    <a:lnTo>
                      <a:pt x="62" y="19"/>
                    </a:lnTo>
                    <a:lnTo>
                      <a:pt x="66" y="24"/>
                    </a:lnTo>
                    <a:lnTo>
                      <a:pt x="70" y="29"/>
                    </a:lnTo>
                    <a:lnTo>
                      <a:pt x="74" y="3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37" name="Freeform 70"/>
              <p:cNvSpPr>
                <a:spLocks/>
              </p:cNvSpPr>
              <p:nvPr/>
            </p:nvSpPr>
            <p:spPr bwMode="auto">
              <a:xfrm>
                <a:off x="3787" y="11985"/>
                <a:ext cx="33" cy="29"/>
              </a:xfrm>
              <a:custGeom>
                <a:avLst/>
                <a:gdLst>
                  <a:gd name="T0" fmla="*/ 30 w 33"/>
                  <a:gd name="T1" fmla="*/ 16 h 29"/>
                  <a:gd name="T2" fmla="*/ 33 w 33"/>
                  <a:gd name="T3" fmla="*/ 29 h 29"/>
                  <a:gd name="T4" fmla="*/ 27 w 33"/>
                  <a:gd name="T5" fmla="*/ 27 h 29"/>
                  <a:gd name="T6" fmla="*/ 21 w 33"/>
                  <a:gd name="T7" fmla="*/ 25 h 29"/>
                  <a:gd name="T8" fmla="*/ 17 w 33"/>
                  <a:gd name="T9" fmla="*/ 23 h 29"/>
                  <a:gd name="T10" fmla="*/ 12 w 33"/>
                  <a:gd name="T11" fmla="*/ 19 h 29"/>
                  <a:gd name="T12" fmla="*/ 8 w 33"/>
                  <a:gd name="T13" fmla="*/ 15 h 29"/>
                  <a:gd name="T14" fmla="*/ 5 w 33"/>
                  <a:gd name="T15" fmla="*/ 11 h 29"/>
                  <a:gd name="T16" fmla="*/ 2 w 33"/>
                  <a:gd name="T17" fmla="*/ 5 h 29"/>
                  <a:gd name="T18" fmla="*/ 0 w 33"/>
                  <a:gd name="T19" fmla="*/ 0 h 29"/>
                  <a:gd name="T20" fmla="*/ 9 w 33"/>
                  <a:gd name="T21" fmla="*/ 1 h 29"/>
                  <a:gd name="T22" fmla="*/ 18 w 33"/>
                  <a:gd name="T23" fmla="*/ 3 h 29"/>
                  <a:gd name="T24" fmla="*/ 25 w 33"/>
                  <a:gd name="T25" fmla="*/ 8 h 29"/>
                  <a:gd name="T26" fmla="*/ 30 w 33"/>
                  <a:gd name="T27" fmla="*/ 16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29"/>
                  <a:gd name="T44" fmla="*/ 33 w 33"/>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29">
                    <a:moveTo>
                      <a:pt x="30" y="16"/>
                    </a:moveTo>
                    <a:lnTo>
                      <a:pt x="33" y="29"/>
                    </a:lnTo>
                    <a:lnTo>
                      <a:pt x="27" y="27"/>
                    </a:lnTo>
                    <a:lnTo>
                      <a:pt x="21" y="25"/>
                    </a:lnTo>
                    <a:lnTo>
                      <a:pt x="17" y="23"/>
                    </a:lnTo>
                    <a:lnTo>
                      <a:pt x="12" y="19"/>
                    </a:lnTo>
                    <a:lnTo>
                      <a:pt x="8" y="15"/>
                    </a:lnTo>
                    <a:lnTo>
                      <a:pt x="5" y="11"/>
                    </a:lnTo>
                    <a:lnTo>
                      <a:pt x="2" y="5"/>
                    </a:lnTo>
                    <a:lnTo>
                      <a:pt x="0" y="0"/>
                    </a:lnTo>
                    <a:lnTo>
                      <a:pt x="9" y="1"/>
                    </a:lnTo>
                    <a:lnTo>
                      <a:pt x="18" y="3"/>
                    </a:lnTo>
                    <a:lnTo>
                      <a:pt x="25" y="8"/>
                    </a:lnTo>
                    <a:lnTo>
                      <a:pt x="30" y="1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38" name="Freeform 71"/>
              <p:cNvSpPr>
                <a:spLocks/>
              </p:cNvSpPr>
              <p:nvPr/>
            </p:nvSpPr>
            <p:spPr bwMode="auto">
              <a:xfrm>
                <a:off x="4279" y="12000"/>
                <a:ext cx="53" cy="18"/>
              </a:xfrm>
              <a:custGeom>
                <a:avLst/>
                <a:gdLst>
                  <a:gd name="T0" fmla="*/ 53 w 53"/>
                  <a:gd name="T1" fmla="*/ 8 h 18"/>
                  <a:gd name="T2" fmla="*/ 53 w 53"/>
                  <a:gd name="T3" fmla="*/ 9 h 18"/>
                  <a:gd name="T4" fmla="*/ 52 w 53"/>
                  <a:gd name="T5" fmla="*/ 11 h 18"/>
                  <a:gd name="T6" fmla="*/ 52 w 53"/>
                  <a:gd name="T7" fmla="*/ 12 h 18"/>
                  <a:gd name="T8" fmla="*/ 51 w 53"/>
                  <a:gd name="T9" fmla="*/ 15 h 18"/>
                  <a:gd name="T10" fmla="*/ 44 w 53"/>
                  <a:gd name="T11" fmla="*/ 17 h 18"/>
                  <a:gd name="T12" fmla="*/ 38 w 53"/>
                  <a:gd name="T13" fmla="*/ 18 h 18"/>
                  <a:gd name="T14" fmla="*/ 31 w 53"/>
                  <a:gd name="T15" fmla="*/ 18 h 18"/>
                  <a:gd name="T16" fmla="*/ 26 w 53"/>
                  <a:gd name="T17" fmla="*/ 17 h 18"/>
                  <a:gd name="T18" fmla="*/ 19 w 53"/>
                  <a:gd name="T19" fmla="*/ 16 h 18"/>
                  <a:gd name="T20" fmla="*/ 13 w 53"/>
                  <a:gd name="T21" fmla="*/ 14 h 18"/>
                  <a:gd name="T22" fmla="*/ 6 w 53"/>
                  <a:gd name="T23" fmla="*/ 11 h 18"/>
                  <a:gd name="T24" fmla="*/ 0 w 53"/>
                  <a:gd name="T25" fmla="*/ 10 h 18"/>
                  <a:gd name="T26" fmla="*/ 5 w 53"/>
                  <a:gd name="T27" fmla="*/ 7 h 18"/>
                  <a:gd name="T28" fmla="*/ 12 w 53"/>
                  <a:gd name="T29" fmla="*/ 4 h 18"/>
                  <a:gd name="T30" fmla="*/ 18 w 53"/>
                  <a:gd name="T31" fmla="*/ 2 h 18"/>
                  <a:gd name="T32" fmla="*/ 26 w 53"/>
                  <a:gd name="T33" fmla="*/ 0 h 18"/>
                  <a:gd name="T34" fmla="*/ 34 w 53"/>
                  <a:gd name="T35" fmla="*/ 0 h 18"/>
                  <a:gd name="T36" fmla="*/ 41 w 53"/>
                  <a:gd name="T37" fmla="*/ 1 h 18"/>
                  <a:gd name="T38" fmla="*/ 48 w 53"/>
                  <a:gd name="T39" fmla="*/ 4 h 18"/>
                  <a:gd name="T40" fmla="*/ 53 w 53"/>
                  <a:gd name="T41" fmla="*/ 8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8"/>
                  <a:gd name="T65" fmla="*/ 53 w 53"/>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8">
                    <a:moveTo>
                      <a:pt x="53" y="8"/>
                    </a:moveTo>
                    <a:lnTo>
                      <a:pt x="53" y="9"/>
                    </a:lnTo>
                    <a:lnTo>
                      <a:pt x="52" y="11"/>
                    </a:lnTo>
                    <a:lnTo>
                      <a:pt x="52" y="12"/>
                    </a:lnTo>
                    <a:lnTo>
                      <a:pt x="51" y="15"/>
                    </a:lnTo>
                    <a:lnTo>
                      <a:pt x="44" y="17"/>
                    </a:lnTo>
                    <a:lnTo>
                      <a:pt x="38" y="18"/>
                    </a:lnTo>
                    <a:lnTo>
                      <a:pt x="31" y="18"/>
                    </a:lnTo>
                    <a:lnTo>
                      <a:pt x="26" y="17"/>
                    </a:lnTo>
                    <a:lnTo>
                      <a:pt x="19" y="16"/>
                    </a:lnTo>
                    <a:lnTo>
                      <a:pt x="13" y="14"/>
                    </a:lnTo>
                    <a:lnTo>
                      <a:pt x="6" y="11"/>
                    </a:lnTo>
                    <a:lnTo>
                      <a:pt x="0" y="10"/>
                    </a:lnTo>
                    <a:lnTo>
                      <a:pt x="5" y="7"/>
                    </a:lnTo>
                    <a:lnTo>
                      <a:pt x="12" y="4"/>
                    </a:lnTo>
                    <a:lnTo>
                      <a:pt x="18" y="2"/>
                    </a:lnTo>
                    <a:lnTo>
                      <a:pt x="26" y="0"/>
                    </a:lnTo>
                    <a:lnTo>
                      <a:pt x="34" y="0"/>
                    </a:lnTo>
                    <a:lnTo>
                      <a:pt x="41" y="1"/>
                    </a:lnTo>
                    <a:lnTo>
                      <a:pt x="48" y="4"/>
                    </a:lnTo>
                    <a:lnTo>
                      <a:pt x="53" y="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39" name="Freeform 72"/>
              <p:cNvSpPr>
                <a:spLocks/>
              </p:cNvSpPr>
              <p:nvPr/>
            </p:nvSpPr>
            <p:spPr bwMode="auto">
              <a:xfrm>
                <a:off x="3649" y="12021"/>
                <a:ext cx="94" cy="184"/>
              </a:xfrm>
              <a:custGeom>
                <a:avLst/>
                <a:gdLst>
                  <a:gd name="T0" fmla="*/ 94 w 94"/>
                  <a:gd name="T1" fmla="*/ 0 h 184"/>
                  <a:gd name="T2" fmla="*/ 81 w 94"/>
                  <a:gd name="T3" fmla="*/ 15 h 184"/>
                  <a:gd name="T4" fmla="*/ 69 w 94"/>
                  <a:gd name="T5" fmla="*/ 32 h 184"/>
                  <a:gd name="T6" fmla="*/ 59 w 94"/>
                  <a:gd name="T7" fmla="*/ 48 h 184"/>
                  <a:gd name="T8" fmla="*/ 50 w 94"/>
                  <a:gd name="T9" fmla="*/ 65 h 184"/>
                  <a:gd name="T10" fmla="*/ 44 w 94"/>
                  <a:gd name="T11" fmla="*/ 83 h 184"/>
                  <a:gd name="T12" fmla="*/ 41 w 94"/>
                  <a:gd name="T13" fmla="*/ 102 h 184"/>
                  <a:gd name="T14" fmla="*/ 38 w 94"/>
                  <a:gd name="T15" fmla="*/ 122 h 184"/>
                  <a:gd name="T16" fmla="*/ 41 w 94"/>
                  <a:gd name="T17" fmla="*/ 142 h 184"/>
                  <a:gd name="T18" fmla="*/ 34 w 94"/>
                  <a:gd name="T19" fmla="*/ 125 h 184"/>
                  <a:gd name="T20" fmla="*/ 31 w 94"/>
                  <a:gd name="T21" fmla="*/ 108 h 184"/>
                  <a:gd name="T22" fmla="*/ 30 w 94"/>
                  <a:gd name="T23" fmla="*/ 90 h 184"/>
                  <a:gd name="T24" fmla="*/ 31 w 94"/>
                  <a:gd name="T25" fmla="*/ 72 h 184"/>
                  <a:gd name="T26" fmla="*/ 18 w 94"/>
                  <a:gd name="T27" fmla="*/ 97 h 184"/>
                  <a:gd name="T28" fmla="*/ 11 w 94"/>
                  <a:gd name="T29" fmla="*/ 124 h 184"/>
                  <a:gd name="T30" fmla="*/ 10 w 94"/>
                  <a:gd name="T31" fmla="*/ 154 h 184"/>
                  <a:gd name="T32" fmla="*/ 12 w 94"/>
                  <a:gd name="T33" fmla="*/ 184 h 184"/>
                  <a:gd name="T34" fmla="*/ 3 w 94"/>
                  <a:gd name="T35" fmla="*/ 149 h 184"/>
                  <a:gd name="T36" fmla="*/ 0 w 94"/>
                  <a:gd name="T37" fmla="*/ 111 h 184"/>
                  <a:gd name="T38" fmla="*/ 6 w 94"/>
                  <a:gd name="T39" fmla="*/ 74 h 184"/>
                  <a:gd name="T40" fmla="*/ 21 w 94"/>
                  <a:gd name="T41" fmla="*/ 41 h 184"/>
                  <a:gd name="T42" fmla="*/ 29 w 94"/>
                  <a:gd name="T43" fmla="*/ 33 h 184"/>
                  <a:gd name="T44" fmla="*/ 36 w 94"/>
                  <a:gd name="T45" fmla="*/ 25 h 184"/>
                  <a:gd name="T46" fmla="*/ 45 w 94"/>
                  <a:gd name="T47" fmla="*/ 19 h 184"/>
                  <a:gd name="T48" fmla="*/ 54 w 94"/>
                  <a:gd name="T49" fmla="*/ 14 h 184"/>
                  <a:gd name="T50" fmla="*/ 63 w 94"/>
                  <a:gd name="T51" fmla="*/ 8 h 184"/>
                  <a:gd name="T52" fmla="*/ 73 w 94"/>
                  <a:gd name="T53" fmla="*/ 5 h 184"/>
                  <a:gd name="T54" fmla="*/ 83 w 94"/>
                  <a:gd name="T55" fmla="*/ 2 h 184"/>
                  <a:gd name="T56" fmla="*/ 94 w 94"/>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184"/>
                  <a:gd name="T89" fmla="*/ 94 w 94"/>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184">
                    <a:moveTo>
                      <a:pt x="94" y="0"/>
                    </a:moveTo>
                    <a:lnTo>
                      <a:pt x="81" y="15"/>
                    </a:lnTo>
                    <a:lnTo>
                      <a:pt x="69" y="32"/>
                    </a:lnTo>
                    <a:lnTo>
                      <a:pt x="59" y="48"/>
                    </a:lnTo>
                    <a:lnTo>
                      <a:pt x="50" y="65"/>
                    </a:lnTo>
                    <a:lnTo>
                      <a:pt x="44" y="83"/>
                    </a:lnTo>
                    <a:lnTo>
                      <a:pt x="41" y="102"/>
                    </a:lnTo>
                    <a:lnTo>
                      <a:pt x="38" y="122"/>
                    </a:lnTo>
                    <a:lnTo>
                      <a:pt x="41" y="142"/>
                    </a:lnTo>
                    <a:lnTo>
                      <a:pt x="34" y="125"/>
                    </a:lnTo>
                    <a:lnTo>
                      <a:pt x="31" y="108"/>
                    </a:lnTo>
                    <a:lnTo>
                      <a:pt x="30" y="90"/>
                    </a:lnTo>
                    <a:lnTo>
                      <a:pt x="31" y="72"/>
                    </a:lnTo>
                    <a:lnTo>
                      <a:pt x="18" y="97"/>
                    </a:lnTo>
                    <a:lnTo>
                      <a:pt x="11" y="124"/>
                    </a:lnTo>
                    <a:lnTo>
                      <a:pt x="10" y="154"/>
                    </a:lnTo>
                    <a:lnTo>
                      <a:pt x="12" y="184"/>
                    </a:lnTo>
                    <a:lnTo>
                      <a:pt x="3" y="149"/>
                    </a:lnTo>
                    <a:lnTo>
                      <a:pt x="0" y="111"/>
                    </a:lnTo>
                    <a:lnTo>
                      <a:pt x="6" y="74"/>
                    </a:lnTo>
                    <a:lnTo>
                      <a:pt x="21" y="41"/>
                    </a:lnTo>
                    <a:lnTo>
                      <a:pt x="29" y="33"/>
                    </a:lnTo>
                    <a:lnTo>
                      <a:pt x="36" y="25"/>
                    </a:lnTo>
                    <a:lnTo>
                      <a:pt x="45" y="19"/>
                    </a:lnTo>
                    <a:lnTo>
                      <a:pt x="54" y="14"/>
                    </a:lnTo>
                    <a:lnTo>
                      <a:pt x="63" y="8"/>
                    </a:lnTo>
                    <a:lnTo>
                      <a:pt x="73" y="5"/>
                    </a:lnTo>
                    <a:lnTo>
                      <a:pt x="83" y="2"/>
                    </a:lnTo>
                    <a:lnTo>
                      <a:pt x="94"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40" name="Freeform 73"/>
              <p:cNvSpPr>
                <a:spLocks/>
              </p:cNvSpPr>
              <p:nvPr/>
            </p:nvSpPr>
            <p:spPr bwMode="auto">
              <a:xfrm>
                <a:off x="4152" y="12025"/>
                <a:ext cx="151" cy="49"/>
              </a:xfrm>
              <a:custGeom>
                <a:avLst/>
                <a:gdLst>
                  <a:gd name="T0" fmla="*/ 151 w 151"/>
                  <a:gd name="T1" fmla="*/ 49 h 49"/>
                  <a:gd name="T2" fmla="*/ 136 w 151"/>
                  <a:gd name="T3" fmla="*/ 41 h 49"/>
                  <a:gd name="T4" fmla="*/ 119 w 151"/>
                  <a:gd name="T5" fmla="*/ 34 h 49"/>
                  <a:gd name="T6" fmla="*/ 102 w 151"/>
                  <a:gd name="T7" fmla="*/ 29 h 49"/>
                  <a:gd name="T8" fmla="*/ 85 w 151"/>
                  <a:gd name="T9" fmla="*/ 25 h 49"/>
                  <a:gd name="T10" fmla="*/ 66 w 151"/>
                  <a:gd name="T11" fmla="*/ 23 h 49"/>
                  <a:gd name="T12" fmla="*/ 48 w 151"/>
                  <a:gd name="T13" fmla="*/ 21 h 49"/>
                  <a:gd name="T14" fmla="*/ 29 w 151"/>
                  <a:gd name="T15" fmla="*/ 23 h 49"/>
                  <a:gd name="T16" fmla="*/ 11 w 151"/>
                  <a:gd name="T17" fmla="*/ 25 h 49"/>
                  <a:gd name="T18" fmla="*/ 8 w 151"/>
                  <a:gd name="T19" fmla="*/ 24 h 49"/>
                  <a:gd name="T20" fmla="*/ 4 w 151"/>
                  <a:gd name="T21" fmla="*/ 23 h 49"/>
                  <a:gd name="T22" fmla="*/ 2 w 151"/>
                  <a:gd name="T23" fmla="*/ 21 h 49"/>
                  <a:gd name="T24" fmla="*/ 0 w 151"/>
                  <a:gd name="T25" fmla="*/ 18 h 49"/>
                  <a:gd name="T26" fmla="*/ 1 w 151"/>
                  <a:gd name="T27" fmla="*/ 14 h 49"/>
                  <a:gd name="T28" fmla="*/ 3 w 151"/>
                  <a:gd name="T29" fmla="*/ 11 h 49"/>
                  <a:gd name="T30" fmla="*/ 8 w 151"/>
                  <a:gd name="T31" fmla="*/ 10 h 49"/>
                  <a:gd name="T32" fmla="*/ 11 w 151"/>
                  <a:gd name="T33" fmla="*/ 8 h 49"/>
                  <a:gd name="T34" fmla="*/ 30 w 151"/>
                  <a:gd name="T35" fmla="*/ 2 h 49"/>
                  <a:gd name="T36" fmla="*/ 50 w 151"/>
                  <a:gd name="T37" fmla="*/ 0 h 49"/>
                  <a:gd name="T38" fmla="*/ 69 w 151"/>
                  <a:gd name="T39" fmla="*/ 1 h 49"/>
                  <a:gd name="T40" fmla="*/ 89 w 151"/>
                  <a:gd name="T41" fmla="*/ 6 h 49"/>
                  <a:gd name="T42" fmla="*/ 106 w 151"/>
                  <a:gd name="T43" fmla="*/ 12 h 49"/>
                  <a:gd name="T44" fmla="*/ 124 w 151"/>
                  <a:gd name="T45" fmla="*/ 21 h 49"/>
                  <a:gd name="T46" fmla="*/ 138 w 151"/>
                  <a:gd name="T47" fmla="*/ 34 h 49"/>
                  <a:gd name="T48" fmla="*/ 151 w 151"/>
                  <a:gd name="T49" fmla="*/ 49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49"/>
                  <a:gd name="T77" fmla="*/ 151 w 151"/>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49">
                    <a:moveTo>
                      <a:pt x="151" y="49"/>
                    </a:moveTo>
                    <a:lnTo>
                      <a:pt x="136" y="41"/>
                    </a:lnTo>
                    <a:lnTo>
                      <a:pt x="119" y="34"/>
                    </a:lnTo>
                    <a:lnTo>
                      <a:pt x="102" y="29"/>
                    </a:lnTo>
                    <a:lnTo>
                      <a:pt x="85" y="25"/>
                    </a:lnTo>
                    <a:lnTo>
                      <a:pt x="66" y="23"/>
                    </a:lnTo>
                    <a:lnTo>
                      <a:pt x="48" y="21"/>
                    </a:lnTo>
                    <a:lnTo>
                      <a:pt x="29" y="23"/>
                    </a:lnTo>
                    <a:lnTo>
                      <a:pt x="11" y="25"/>
                    </a:lnTo>
                    <a:lnTo>
                      <a:pt x="8" y="24"/>
                    </a:lnTo>
                    <a:lnTo>
                      <a:pt x="4" y="23"/>
                    </a:lnTo>
                    <a:lnTo>
                      <a:pt x="2" y="21"/>
                    </a:lnTo>
                    <a:lnTo>
                      <a:pt x="0" y="18"/>
                    </a:lnTo>
                    <a:lnTo>
                      <a:pt x="1" y="14"/>
                    </a:lnTo>
                    <a:lnTo>
                      <a:pt x="3" y="11"/>
                    </a:lnTo>
                    <a:lnTo>
                      <a:pt x="8" y="10"/>
                    </a:lnTo>
                    <a:lnTo>
                      <a:pt x="11" y="8"/>
                    </a:lnTo>
                    <a:lnTo>
                      <a:pt x="30" y="2"/>
                    </a:lnTo>
                    <a:lnTo>
                      <a:pt x="50" y="0"/>
                    </a:lnTo>
                    <a:lnTo>
                      <a:pt x="69" y="1"/>
                    </a:lnTo>
                    <a:lnTo>
                      <a:pt x="89" y="6"/>
                    </a:lnTo>
                    <a:lnTo>
                      <a:pt x="106" y="12"/>
                    </a:lnTo>
                    <a:lnTo>
                      <a:pt x="124" y="21"/>
                    </a:lnTo>
                    <a:lnTo>
                      <a:pt x="138" y="34"/>
                    </a:lnTo>
                    <a:lnTo>
                      <a:pt x="151" y="4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41" name="Freeform 74"/>
              <p:cNvSpPr>
                <a:spLocks/>
              </p:cNvSpPr>
              <p:nvPr/>
            </p:nvSpPr>
            <p:spPr bwMode="auto">
              <a:xfrm>
                <a:off x="3810" y="12068"/>
                <a:ext cx="91" cy="177"/>
              </a:xfrm>
              <a:custGeom>
                <a:avLst/>
                <a:gdLst>
                  <a:gd name="T0" fmla="*/ 91 w 91"/>
                  <a:gd name="T1" fmla="*/ 90 h 177"/>
                  <a:gd name="T2" fmla="*/ 91 w 91"/>
                  <a:gd name="T3" fmla="*/ 103 h 177"/>
                  <a:gd name="T4" fmla="*/ 90 w 91"/>
                  <a:gd name="T5" fmla="*/ 115 h 177"/>
                  <a:gd name="T6" fmla="*/ 86 w 91"/>
                  <a:gd name="T7" fmla="*/ 128 h 177"/>
                  <a:gd name="T8" fmla="*/ 81 w 91"/>
                  <a:gd name="T9" fmla="*/ 140 h 177"/>
                  <a:gd name="T10" fmla="*/ 74 w 91"/>
                  <a:gd name="T11" fmla="*/ 150 h 177"/>
                  <a:gd name="T12" fmla="*/ 66 w 91"/>
                  <a:gd name="T13" fmla="*/ 161 h 177"/>
                  <a:gd name="T14" fmla="*/ 56 w 91"/>
                  <a:gd name="T15" fmla="*/ 169 h 177"/>
                  <a:gd name="T16" fmla="*/ 46 w 91"/>
                  <a:gd name="T17" fmla="*/ 177 h 177"/>
                  <a:gd name="T18" fmla="*/ 38 w 91"/>
                  <a:gd name="T19" fmla="*/ 176 h 177"/>
                  <a:gd name="T20" fmla="*/ 46 w 91"/>
                  <a:gd name="T21" fmla="*/ 163 h 177"/>
                  <a:gd name="T22" fmla="*/ 53 w 91"/>
                  <a:gd name="T23" fmla="*/ 149 h 177"/>
                  <a:gd name="T24" fmla="*/ 60 w 91"/>
                  <a:gd name="T25" fmla="*/ 136 h 177"/>
                  <a:gd name="T26" fmla="*/ 64 w 91"/>
                  <a:gd name="T27" fmla="*/ 121 h 177"/>
                  <a:gd name="T28" fmla="*/ 66 w 91"/>
                  <a:gd name="T29" fmla="*/ 106 h 177"/>
                  <a:gd name="T30" fmla="*/ 66 w 91"/>
                  <a:gd name="T31" fmla="*/ 90 h 177"/>
                  <a:gd name="T32" fmla="*/ 63 w 91"/>
                  <a:gd name="T33" fmla="*/ 75 h 177"/>
                  <a:gd name="T34" fmla="*/ 56 w 91"/>
                  <a:gd name="T35" fmla="*/ 61 h 177"/>
                  <a:gd name="T36" fmla="*/ 50 w 91"/>
                  <a:gd name="T37" fmla="*/ 53 h 177"/>
                  <a:gd name="T38" fmla="*/ 45 w 91"/>
                  <a:gd name="T39" fmla="*/ 45 h 177"/>
                  <a:gd name="T40" fmla="*/ 37 w 91"/>
                  <a:gd name="T41" fmla="*/ 37 h 177"/>
                  <a:gd name="T42" fmla="*/ 30 w 91"/>
                  <a:gd name="T43" fmla="*/ 29 h 177"/>
                  <a:gd name="T44" fmla="*/ 23 w 91"/>
                  <a:gd name="T45" fmla="*/ 22 h 177"/>
                  <a:gd name="T46" fmla="*/ 15 w 91"/>
                  <a:gd name="T47" fmla="*/ 15 h 177"/>
                  <a:gd name="T48" fmla="*/ 8 w 91"/>
                  <a:gd name="T49" fmla="*/ 7 h 177"/>
                  <a:gd name="T50" fmla="*/ 0 w 91"/>
                  <a:gd name="T51" fmla="*/ 0 h 177"/>
                  <a:gd name="T52" fmla="*/ 14 w 91"/>
                  <a:gd name="T53" fmla="*/ 6 h 177"/>
                  <a:gd name="T54" fmla="*/ 29 w 91"/>
                  <a:gd name="T55" fmla="*/ 15 h 177"/>
                  <a:gd name="T56" fmla="*/ 45 w 91"/>
                  <a:gd name="T57" fmla="*/ 23 h 177"/>
                  <a:gd name="T58" fmla="*/ 59 w 91"/>
                  <a:gd name="T59" fmla="*/ 34 h 177"/>
                  <a:gd name="T60" fmla="*/ 71 w 91"/>
                  <a:gd name="T61" fmla="*/ 46 h 177"/>
                  <a:gd name="T62" fmla="*/ 80 w 91"/>
                  <a:gd name="T63" fmla="*/ 59 h 177"/>
                  <a:gd name="T64" fmla="*/ 88 w 91"/>
                  <a:gd name="T65" fmla="*/ 74 h 177"/>
                  <a:gd name="T66" fmla="*/ 91 w 91"/>
                  <a:gd name="T67" fmla="*/ 90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177"/>
                  <a:gd name="T104" fmla="*/ 91 w 91"/>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177">
                    <a:moveTo>
                      <a:pt x="91" y="90"/>
                    </a:moveTo>
                    <a:lnTo>
                      <a:pt x="91" y="103"/>
                    </a:lnTo>
                    <a:lnTo>
                      <a:pt x="90" y="115"/>
                    </a:lnTo>
                    <a:lnTo>
                      <a:pt x="86" y="128"/>
                    </a:lnTo>
                    <a:lnTo>
                      <a:pt x="81" y="140"/>
                    </a:lnTo>
                    <a:lnTo>
                      <a:pt x="74" y="150"/>
                    </a:lnTo>
                    <a:lnTo>
                      <a:pt x="66" y="161"/>
                    </a:lnTo>
                    <a:lnTo>
                      <a:pt x="56" y="169"/>
                    </a:lnTo>
                    <a:lnTo>
                      <a:pt x="46" y="177"/>
                    </a:lnTo>
                    <a:lnTo>
                      <a:pt x="38" y="176"/>
                    </a:lnTo>
                    <a:lnTo>
                      <a:pt x="46" y="163"/>
                    </a:lnTo>
                    <a:lnTo>
                      <a:pt x="53" y="149"/>
                    </a:lnTo>
                    <a:lnTo>
                      <a:pt x="60" y="136"/>
                    </a:lnTo>
                    <a:lnTo>
                      <a:pt x="64" y="121"/>
                    </a:lnTo>
                    <a:lnTo>
                      <a:pt x="66" y="106"/>
                    </a:lnTo>
                    <a:lnTo>
                      <a:pt x="66" y="90"/>
                    </a:lnTo>
                    <a:lnTo>
                      <a:pt x="63" y="75"/>
                    </a:lnTo>
                    <a:lnTo>
                      <a:pt x="56" y="61"/>
                    </a:lnTo>
                    <a:lnTo>
                      <a:pt x="50" y="53"/>
                    </a:lnTo>
                    <a:lnTo>
                      <a:pt x="45" y="45"/>
                    </a:lnTo>
                    <a:lnTo>
                      <a:pt x="37" y="37"/>
                    </a:lnTo>
                    <a:lnTo>
                      <a:pt x="30" y="29"/>
                    </a:lnTo>
                    <a:lnTo>
                      <a:pt x="23" y="22"/>
                    </a:lnTo>
                    <a:lnTo>
                      <a:pt x="15" y="15"/>
                    </a:lnTo>
                    <a:lnTo>
                      <a:pt x="8" y="7"/>
                    </a:lnTo>
                    <a:lnTo>
                      <a:pt x="0" y="0"/>
                    </a:lnTo>
                    <a:lnTo>
                      <a:pt x="14" y="6"/>
                    </a:lnTo>
                    <a:lnTo>
                      <a:pt x="29" y="15"/>
                    </a:lnTo>
                    <a:lnTo>
                      <a:pt x="45" y="23"/>
                    </a:lnTo>
                    <a:lnTo>
                      <a:pt x="59" y="34"/>
                    </a:lnTo>
                    <a:lnTo>
                      <a:pt x="71" y="46"/>
                    </a:lnTo>
                    <a:lnTo>
                      <a:pt x="80" y="59"/>
                    </a:lnTo>
                    <a:lnTo>
                      <a:pt x="88" y="74"/>
                    </a:lnTo>
                    <a:lnTo>
                      <a:pt x="91" y="9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42" name="Freeform 75"/>
              <p:cNvSpPr>
                <a:spLocks/>
              </p:cNvSpPr>
              <p:nvPr/>
            </p:nvSpPr>
            <p:spPr bwMode="auto">
              <a:xfrm>
                <a:off x="3883" y="12079"/>
                <a:ext cx="55" cy="97"/>
              </a:xfrm>
              <a:custGeom>
                <a:avLst/>
                <a:gdLst>
                  <a:gd name="T0" fmla="*/ 51 w 55"/>
                  <a:gd name="T1" fmla="*/ 38 h 97"/>
                  <a:gd name="T2" fmla="*/ 55 w 55"/>
                  <a:gd name="T3" fmla="*/ 53 h 97"/>
                  <a:gd name="T4" fmla="*/ 54 w 55"/>
                  <a:gd name="T5" fmla="*/ 68 h 97"/>
                  <a:gd name="T6" fmla="*/ 50 w 55"/>
                  <a:gd name="T7" fmla="*/ 84 h 97"/>
                  <a:gd name="T8" fmla="*/ 41 w 55"/>
                  <a:gd name="T9" fmla="*/ 97 h 97"/>
                  <a:gd name="T10" fmla="*/ 38 w 55"/>
                  <a:gd name="T11" fmla="*/ 97 h 97"/>
                  <a:gd name="T12" fmla="*/ 39 w 55"/>
                  <a:gd name="T13" fmla="*/ 83 h 97"/>
                  <a:gd name="T14" fmla="*/ 38 w 55"/>
                  <a:gd name="T15" fmla="*/ 69 h 97"/>
                  <a:gd name="T16" fmla="*/ 36 w 55"/>
                  <a:gd name="T17" fmla="*/ 57 h 97"/>
                  <a:gd name="T18" fmla="*/ 31 w 55"/>
                  <a:gd name="T19" fmla="*/ 44 h 97"/>
                  <a:gd name="T20" fmla="*/ 26 w 55"/>
                  <a:gd name="T21" fmla="*/ 32 h 97"/>
                  <a:gd name="T22" fmla="*/ 18 w 55"/>
                  <a:gd name="T23" fmla="*/ 21 h 97"/>
                  <a:gd name="T24" fmla="*/ 10 w 55"/>
                  <a:gd name="T25" fmla="*/ 10 h 97"/>
                  <a:gd name="T26" fmla="*/ 0 w 55"/>
                  <a:gd name="T27" fmla="*/ 0 h 97"/>
                  <a:gd name="T28" fmla="*/ 7 w 55"/>
                  <a:gd name="T29" fmla="*/ 2 h 97"/>
                  <a:gd name="T30" fmla="*/ 15 w 55"/>
                  <a:gd name="T31" fmla="*/ 6 h 97"/>
                  <a:gd name="T32" fmla="*/ 23 w 55"/>
                  <a:gd name="T33" fmla="*/ 10 h 97"/>
                  <a:gd name="T34" fmla="*/ 29 w 55"/>
                  <a:gd name="T35" fmla="*/ 14 h 97"/>
                  <a:gd name="T36" fmla="*/ 36 w 55"/>
                  <a:gd name="T37" fmla="*/ 18 h 97"/>
                  <a:gd name="T38" fmla="*/ 42 w 55"/>
                  <a:gd name="T39" fmla="*/ 25 h 97"/>
                  <a:gd name="T40" fmla="*/ 46 w 55"/>
                  <a:gd name="T41" fmla="*/ 31 h 97"/>
                  <a:gd name="T42" fmla="*/ 51 w 55"/>
                  <a:gd name="T43" fmla="*/ 38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97"/>
                  <a:gd name="T68" fmla="*/ 55 w 55"/>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97">
                    <a:moveTo>
                      <a:pt x="51" y="38"/>
                    </a:moveTo>
                    <a:lnTo>
                      <a:pt x="55" y="53"/>
                    </a:lnTo>
                    <a:lnTo>
                      <a:pt x="54" y="68"/>
                    </a:lnTo>
                    <a:lnTo>
                      <a:pt x="50" y="84"/>
                    </a:lnTo>
                    <a:lnTo>
                      <a:pt x="41" y="97"/>
                    </a:lnTo>
                    <a:lnTo>
                      <a:pt x="38" y="97"/>
                    </a:lnTo>
                    <a:lnTo>
                      <a:pt x="39" y="83"/>
                    </a:lnTo>
                    <a:lnTo>
                      <a:pt x="38" y="69"/>
                    </a:lnTo>
                    <a:lnTo>
                      <a:pt x="36" y="57"/>
                    </a:lnTo>
                    <a:lnTo>
                      <a:pt x="31" y="44"/>
                    </a:lnTo>
                    <a:lnTo>
                      <a:pt x="26" y="32"/>
                    </a:lnTo>
                    <a:lnTo>
                      <a:pt x="18" y="21"/>
                    </a:lnTo>
                    <a:lnTo>
                      <a:pt x="10" y="10"/>
                    </a:lnTo>
                    <a:lnTo>
                      <a:pt x="0" y="0"/>
                    </a:lnTo>
                    <a:lnTo>
                      <a:pt x="7" y="2"/>
                    </a:lnTo>
                    <a:lnTo>
                      <a:pt x="15" y="6"/>
                    </a:lnTo>
                    <a:lnTo>
                      <a:pt x="23" y="10"/>
                    </a:lnTo>
                    <a:lnTo>
                      <a:pt x="29" y="14"/>
                    </a:lnTo>
                    <a:lnTo>
                      <a:pt x="36" y="18"/>
                    </a:lnTo>
                    <a:lnTo>
                      <a:pt x="42" y="25"/>
                    </a:lnTo>
                    <a:lnTo>
                      <a:pt x="46" y="31"/>
                    </a:lnTo>
                    <a:lnTo>
                      <a:pt x="51" y="3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43" name="Freeform 76"/>
              <p:cNvSpPr>
                <a:spLocks/>
              </p:cNvSpPr>
              <p:nvPr/>
            </p:nvSpPr>
            <p:spPr bwMode="auto">
              <a:xfrm>
                <a:off x="4330" y="12125"/>
                <a:ext cx="22" cy="80"/>
              </a:xfrm>
              <a:custGeom>
                <a:avLst/>
                <a:gdLst>
                  <a:gd name="T0" fmla="*/ 15 w 22"/>
                  <a:gd name="T1" fmla="*/ 80 h 80"/>
                  <a:gd name="T2" fmla="*/ 12 w 22"/>
                  <a:gd name="T3" fmla="*/ 79 h 80"/>
                  <a:gd name="T4" fmla="*/ 9 w 22"/>
                  <a:gd name="T5" fmla="*/ 74 h 80"/>
                  <a:gd name="T6" fmla="*/ 5 w 22"/>
                  <a:gd name="T7" fmla="*/ 68 h 80"/>
                  <a:gd name="T8" fmla="*/ 2 w 22"/>
                  <a:gd name="T9" fmla="*/ 63 h 80"/>
                  <a:gd name="T10" fmla="*/ 0 w 22"/>
                  <a:gd name="T11" fmla="*/ 47 h 80"/>
                  <a:gd name="T12" fmla="*/ 3 w 22"/>
                  <a:gd name="T13" fmla="*/ 31 h 80"/>
                  <a:gd name="T14" fmla="*/ 8 w 22"/>
                  <a:gd name="T15" fmla="*/ 16 h 80"/>
                  <a:gd name="T16" fmla="*/ 12 w 22"/>
                  <a:gd name="T17" fmla="*/ 0 h 80"/>
                  <a:gd name="T18" fmla="*/ 18 w 22"/>
                  <a:gd name="T19" fmla="*/ 10 h 80"/>
                  <a:gd name="T20" fmla="*/ 22 w 22"/>
                  <a:gd name="T21" fmla="*/ 19 h 80"/>
                  <a:gd name="T22" fmla="*/ 21 w 22"/>
                  <a:gd name="T23" fmla="*/ 29 h 80"/>
                  <a:gd name="T24" fmla="*/ 17 w 22"/>
                  <a:gd name="T25" fmla="*/ 39 h 80"/>
                  <a:gd name="T26" fmla="*/ 14 w 22"/>
                  <a:gd name="T27" fmla="*/ 49 h 80"/>
                  <a:gd name="T28" fmla="*/ 12 w 22"/>
                  <a:gd name="T29" fmla="*/ 59 h 80"/>
                  <a:gd name="T30" fmla="*/ 12 w 22"/>
                  <a:gd name="T31" fmla="*/ 69 h 80"/>
                  <a:gd name="T32" fmla="*/ 15 w 22"/>
                  <a:gd name="T33" fmla="*/ 8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80"/>
                  <a:gd name="T53" fmla="*/ 22 w 2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80">
                    <a:moveTo>
                      <a:pt x="15" y="80"/>
                    </a:moveTo>
                    <a:lnTo>
                      <a:pt x="12" y="79"/>
                    </a:lnTo>
                    <a:lnTo>
                      <a:pt x="9" y="74"/>
                    </a:lnTo>
                    <a:lnTo>
                      <a:pt x="5" y="68"/>
                    </a:lnTo>
                    <a:lnTo>
                      <a:pt x="2" y="63"/>
                    </a:lnTo>
                    <a:lnTo>
                      <a:pt x="0" y="47"/>
                    </a:lnTo>
                    <a:lnTo>
                      <a:pt x="3" y="31"/>
                    </a:lnTo>
                    <a:lnTo>
                      <a:pt x="8" y="16"/>
                    </a:lnTo>
                    <a:lnTo>
                      <a:pt x="12" y="0"/>
                    </a:lnTo>
                    <a:lnTo>
                      <a:pt x="18" y="10"/>
                    </a:lnTo>
                    <a:lnTo>
                      <a:pt x="22" y="19"/>
                    </a:lnTo>
                    <a:lnTo>
                      <a:pt x="21" y="29"/>
                    </a:lnTo>
                    <a:lnTo>
                      <a:pt x="17" y="39"/>
                    </a:lnTo>
                    <a:lnTo>
                      <a:pt x="14" y="49"/>
                    </a:lnTo>
                    <a:lnTo>
                      <a:pt x="12" y="59"/>
                    </a:lnTo>
                    <a:lnTo>
                      <a:pt x="12" y="69"/>
                    </a:lnTo>
                    <a:lnTo>
                      <a:pt x="15" y="8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44" name="Freeform 77"/>
              <p:cNvSpPr>
                <a:spLocks/>
              </p:cNvSpPr>
              <p:nvPr/>
            </p:nvSpPr>
            <p:spPr bwMode="auto">
              <a:xfrm>
                <a:off x="4565" y="12128"/>
                <a:ext cx="37" cy="55"/>
              </a:xfrm>
              <a:custGeom>
                <a:avLst/>
                <a:gdLst>
                  <a:gd name="T0" fmla="*/ 37 w 37"/>
                  <a:gd name="T1" fmla="*/ 26 h 55"/>
                  <a:gd name="T2" fmla="*/ 29 w 37"/>
                  <a:gd name="T3" fmla="*/ 32 h 55"/>
                  <a:gd name="T4" fmla="*/ 21 w 37"/>
                  <a:gd name="T5" fmla="*/ 39 h 55"/>
                  <a:gd name="T6" fmla="*/ 13 w 37"/>
                  <a:gd name="T7" fmla="*/ 48 h 55"/>
                  <a:gd name="T8" fmla="*/ 6 w 37"/>
                  <a:gd name="T9" fmla="*/ 55 h 55"/>
                  <a:gd name="T10" fmla="*/ 2 w 37"/>
                  <a:gd name="T11" fmla="*/ 51 h 55"/>
                  <a:gd name="T12" fmla="*/ 0 w 37"/>
                  <a:gd name="T13" fmla="*/ 45 h 55"/>
                  <a:gd name="T14" fmla="*/ 3 w 37"/>
                  <a:gd name="T15" fmla="*/ 36 h 55"/>
                  <a:gd name="T16" fmla="*/ 5 w 37"/>
                  <a:gd name="T17" fmla="*/ 29 h 55"/>
                  <a:gd name="T18" fmla="*/ 25 w 37"/>
                  <a:gd name="T19" fmla="*/ 0 h 55"/>
                  <a:gd name="T20" fmla="*/ 31 w 37"/>
                  <a:gd name="T21" fmla="*/ 5 h 55"/>
                  <a:gd name="T22" fmla="*/ 34 w 37"/>
                  <a:gd name="T23" fmla="*/ 11 h 55"/>
                  <a:gd name="T24" fmla="*/ 36 w 37"/>
                  <a:gd name="T25" fmla="*/ 18 h 55"/>
                  <a:gd name="T26" fmla="*/ 37 w 37"/>
                  <a:gd name="T27" fmla="*/ 26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55"/>
                  <a:gd name="T44" fmla="*/ 37 w 37"/>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55">
                    <a:moveTo>
                      <a:pt x="37" y="26"/>
                    </a:moveTo>
                    <a:lnTo>
                      <a:pt x="29" y="32"/>
                    </a:lnTo>
                    <a:lnTo>
                      <a:pt x="21" y="39"/>
                    </a:lnTo>
                    <a:lnTo>
                      <a:pt x="13" y="48"/>
                    </a:lnTo>
                    <a:lnTo>
                      <a:pt x="6" y="55"/>
                    </a:lnTo>
                    <a:lnTo>
                      <a:pt x="2" y="51"/>
                    </a:lnTo>
                    <a:lnTo>
                      <a:pt x="0" y="45"/>
                    </a:lnTo>
                    <a:lnTo>
                      <a:pt x="3" y="36"/>
                    </a:lnTo>
                    <a:lnTo>
                      <a:pt x="5" y="29"/>
                    </a:lnTo>
                    <a:lnTo>
                      <a:pt x="25" y="0"/>
                    </a:lnTo>
                    <a:lnTo>
                      <a:pt x="31" y="5"/>
                    </a:lnTo>
                    <a:lnTo>
                      <a:pt x="34" y="11"/>
                    </a:lnTo>
                    <a:lnTo>
                      <a:pt x="36" y="18"/>
                    </a:lnTo>
                    <a:lnTo>
                      <a:pt x="37" y="2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45" name="Freeform 78"/>
              <p:cNvSpPr>
                <a:spLocks/>
              </p:cNvSpPr>
              <p:nvPr/>
            </p:nvSpPr>
            <p:spPr bwMode="auto">
              <a:xfrm>
                <a:off x="4153" y="12156"/>
                <a:ext cx="116" cy="17"/>
              </a:xfrm>
              <a:custGeom>
                <a:avLst/>
                <a:gdLst>
                  <a:gd name="T0" fmla="*/ 116 w 116"/>
                  <a:gd name="T1" fmla="*/ 13 h 17"/>
                  <a:gd name="T2" fmla="*/ 102 w 116"/>
                  <a:gd name="T3" fmla="*/ 13 h 17"/>
                  <a:gd name="T4" fmla="*/ 87 w 116"/>
                  <a:gd name="T5" fmla="*/ 14 h 17"/>
                  <a:gd name="T6" fmla="*/ 72 w 116"/>
                  <a:gd name="T7" fmla="*/ 16 h 17"/>
                  <a:gd name="T8" fmla="*/ 56 w 116"/>
                  <a:gd name="T9" fmla="*/ 16 h 17"/>
                  <a:gd name="T10" fmla="*/ 41 w 116"/>
                  <a:gd name="T11" fmla="*/ 17 h 17"/>
                  <a:gd name="T12" fmla="*/ 27 w 116"/>
                  <a:gd name="T13" fmla="*/ 16 h 17"/>
                  <a:gd name="T14" fmla="*/ 13 w 116"/>
                  <a:gd name="T15" fmla="*/ 13 h 17"/>
                  <a:gd name="T16" fmla="*/ 0 w 116"/>
                  <a:gd name="T17" fmla="*/ 7 h 17"/>
                  <a:gd name="T18" fmla="*/ 4 w 116"/>
                  <a:gd name="T19" fmla="*/ 3 h 17"/>
                  <a:gd name="T20" fmla="*/ 11 w 116"/>
                  <a:gd name="T21" fmla="*/ 1 h 17"/>
                  <a:gd name="T22" fmla="*/ 18 w 116"/>
                  <a:gd name="T23" fmla="*/ 1 h 17"/>
                  <a:gd name="T24" fmla="*/ 26 w 116"/>
                  <a:gd name="T25" fmla="*/ 0 h 17"/>
                  <a:gd name="T26" fmla="*/ 38 w 116"/>
                  <a:gd name="T27" fmla="*/ 0 h 17"/>
                  <a:gd name="T28" fmla="*/ 50 w 116"/>
                  <a:gd name="T29" fmla="*/ 0 h 17"/>
                  <a:gd name="T30" fmla="*/ 61 w 116"/>
                  <a:gd name="T31" fmla="*/ 0 h 17"/>
                  <a:gd name="T32" fmla="*/ 73 w 116"/>
                  <a:gd name="T33" fmla="*/ 1 h 17"/>
                  <a:gd name="T34" fmla="*/ 84 w 116"/>
                  <a:gd name="T35" fmla="*/ 3 h 17"/>
                  <a:gd name="T36" fmla="*/ 96 w 116"/>
                  <a:gd name="T37" fmla="*/ 5 h 17"/>
                  <a:gd name="T38" fmla="*/ 105 w 116"/>
                  <a:gd name="T39" fmla="*/ 8 h 17"/>
                  <a:gd name="T40" fmla="*/ 116 w 116"/>
                  <a:gd name="T41" fmla="*/ 13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
                  <a:gd name="T64" fmla="*/ 0 h 17"/>
                  <a:gd name="T65" fmla="*/ 116 w 11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 h="17">
                    <a:moveTo>
                      <a:pt x="116" y="13"/>
                    </a:moveTo>
                    <a:lnTo>
                      <a:pt x="102" y="13"/>
                    </a:lnTo>
                    <a:lnTo>
                      <a:pt x="87" y="14"/>
                    </a:lnTo>
                    <a:lnTo>
                      <a:pt x="72" y="16"/>
                    </a:lnTo>
                    <a:lnTo>
                      <a:pt x="56" y="16"/>
                    </a:lnTo>
                    <a:lnTo>
                      <a:pt x="41" y="17"/>
                    </a:lnTo>
                    <a:lnTo>
                      <a:pt x="27" y="16"/>
                    </a:lnTo>
                    <a:lnTo>
                      <a:pt x="13" y="13"/>
                    </a:lnTo>
                    <a:lnTo>
                      <a:pt x="0" y="7"/>
                    </a:lnTo>
                    <a:lnTo>
                      <a:pt x="4" y="3"/>
                    </a:lnTo>
                    <a:lnTo>
                      <a:pt x="11" y="1"/>
                    </a:lnTo>
                    <a:lnTo>
                      <a:pt x="18" y="1"/>
                    </a:lnTo>
                    <a:lnTo>
                      <a:pt x="26" y="0"/>
                    </a:lnTo>
                    <a:lnTo>
                      <a:pt x="38" y="0"/>
                    </a:lnTo>
                    <a:lnTo>
                      <a:pt x="50" y="0"/>
                    </a:lnTo>
                    <a:lnTo>
                      <a:pt x="61" y="0"/>
                    </a:lnTo>
                    <a:lnTo>
                      <a:pt x="73" y="1"/>
                    </a:lnTo>
                    <a:lnTo>
                      <a:pt x="84" y="3"/>
                    </a:lnTo>
                    <a:lnTo>
                      <a:pt x="96" y="5"/>
                    </a:lnTo>
                    <a:lnTo>
                      <a:pt x="105" y="8"/>
                    </a:lnTo>
                    <a:lnTo>
                      <a:pt x="116" y="1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46" name="Freeform 79"/>
              <p:cNvSpPr>
                <a:spLocks/>
              </p:cNvSpPr>
              <p:nvPr/>
            </p:nvSpPr>
            <p:spPr bwMode="auto">
              <a:xfrm>
                <a:off x="4202" y="12183"/>
                <a:ext cx="58" cy="16"/>
              </a:xfrm>
              <a:custGeom>
                <a:avLst/>
                <a:gdLst>
                  <a:gd name="T0" fmla="*/ 58 w 58"/>
                  <a:gd name="T1" fmla="*/ 9 h 16"/>
                  <a:gd name="T2" fmla="*/ 53 w 58"/>
                  <a:gd name="T3" fmla="*/ 11 h 16"/>
                  <a:gd name="T4" fmla="*/ 49 w 58"/>
                  <a:gd name="T5" fmla="*/ 13 h 16"/>
                  <a:gd name="T6" fmla="*/ 42 w 58"/>
                  <a:gd name="T7" fmla="*/ 14 h 16"/>
                  <a:gd name="T8" fmla="*/ 37 w 58"/>
                  <a:gd name="T9" fmla="*/ 15 h 16"/>
                  <a:gd name="T10" fmla="*/ 31 w 58"/>
                  <a:gd name="T11" fmla="*/ 16 h 16"/>
                  <a:gd name="T12" fmla="*/ 26 w 58"/>
                  <a:gd name="T13" fmla="*/ 16 h 16"/>
                  <a:gd name="T14" fmla="*/ 20 w 58"/>
                  <a:gd name="T15" fmla="*/ 15 h 16"/>
                  <a:gd name="T16" fmla="*/ 15 w 58"/>
                  <a:gd name="T17" fmla="*/ 13 h 16"/>
                  <a:gd name="T18" fmla="*/ 0 w 58"/>
                  <a:gd name="T19" fmla="*/ 0 h 16"/>
                  <a:gd name="T20" fmla="*/ 7 w 58"/>
                  <a:gd name="T21" fmla="*/ 0 h 16"/>
                  <a:gd name="T22" fmla="*/ 15 w 58"/>
                  <a:gd name="T23" fmla="*/ 1 h 16"/>
                  <a:gd name="T24" fmla="*/ 23 w 58"/>
                  <a:gd name="T25" fmla="*/ 2 h 16"/>
                  <a:gd name="T26" fmla="*/ 30 w 58"/>
                  <a:gd name="T27" fmla="*/ 2 h 16"/>
                  <a:gd name="T28" fmla="*/ 37 w 58"/>
                  <a:gd name="T29" fmla="*/ 5 h 16"/>
                  <a:gd name="T30" fmla="*/ 44 w 58"/>
                  <a:gd name="T31" fmla="*/ 6 h 16"/>
                  <a:gd name="T32" fmla="*/ 52 w 58"/>
                  <a:gd name="T33" fmla="*/ 7 h 16"/>
                  <a:gd name="T34" fmla="*/ 58 w 58"/>
                  <a:gd name="T35" fmla="*/ 9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6"/>
                  <a:gd name="T56" fmla="*/ 58 w 5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6">
                    <a:moveTo>
                      <a:pt x="58" y="9"/>
                    </a:moveTo>
                    <a:lnTo>
                      <a:pt x="53" y="11"/>
                    </a:lnTo>
                    <a:lnTo>
                      <a:pt x="49" y="13"/>
                    </a:lnTo>
                    <a:lnTo>
                      <a:pt x="42" y="14"/>
                    </a:lnTo>
                    <a:lnTo>
                      <a:pt x="37" y="15"/>
                    </a:lnTo>
                    <a:lnTo>
                      <a:pt x="31" y="16"/>
                    </a:lnTo>
                    <a:lnTo>
                      <a:pt x="26" y="16"/>
                    </a:lnTo>
                    <a:lnTo>
                      <a:pt x="20" y="15"/>
                    </a:lnTo>
                    <a:lnTo>
                      <a:pt x="15" y="13"/>
                    </a:lnTo>
                    <a:lnTo>
                      <a:pt x="0" y="0"/>
                    </a:lnTo>
                    <a:lnTo>
                      <a:pt x="7" y="0"/>
                    </a:lnTo>
                    <a:lnTo>
                      <a:pt x="15" y="1"/>
                    </a:lnTo>
                    <a:lnTo>
                      <a:pt x="23" y="2"/>
                    </a:lnTo>
                    <a:lnTo>
                      <a:pt x="30" y="2"/>
                    </a:lnTo>
                    <a:lnTo>
                      <a:pt x="37" y="5"/>
                    </a:lnTo>
                    <a:lnTo>
                      <a:pt x="44" y="6"/>
                    </a:lnTo>
                    <a:lnTo>
                      <a:pt x="52" y="7"/>
                    </a:lnTo>
                    <a:lnTo>
                      <a:pt x="58" y="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47" name="Freeform 80"/>
              <p:cNvSpPr>
                <a:spLocks/>
              </p:cNvSpPr>
              <p:nvPr/>
            </p:nvSpPr>
            <p:spPr bwMode="auto">
              <a:xfrm>
                <a:off x="4266" y="12213"/>
                <a:ext cx="7" cy="4"/>
              </a:xfrm>
              <a:custGeom>
                <a:avLst/>
                <a:gdLst>
                  <a:gd name="T0" fmla="*/ 0 w 7"/>
                  <a:gd name="T1" fmla="*/ 0 h 4"/>
                  <a:gd name="T2" fmla="*/ 7 w 7"/>
                  <a:gd name="T3" fmla="*/ 4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lnTo>
                      <a:pt x="7" y="4"/>
                    </a:lnTo>
                    <a:lnTo>
                      <a:pt x="0"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48" name="Freeform 81"/>
              <p:cNvSpPr>
                <a:spLocks/>
              </p:cNvSpPr>
              <p:nvPr/>
            </p:nvSpPr>
            <p:spPr bwMode="auto">
              <a:xfrm>
                <a:off x="4050" y="12214"/>
                <a:ext cx="39" cy="14"/>
              </a:xfrm>
              <a:custGeom>
                <a:avLst/>
                <a:gdLst>
                  <a:gd name="T0" fmla="*/ 39 w 39"/>
                  <a:gd name="T1" fmla="*/ 13 h 14"/>
                  <a:gd name="T2" fmla="*/ 34 w 39"/>
                  <a:gd name="T3" fmla="*/ 14 h 14"/>
                  <a:gd name="T4" fmla="*/ 28 w 39"/>
                  <a:gd name="T5" fmla="*/ 14 h 14"/>
                  <a:gd name="T6" fmla="*/ 23 w 39"/>
                  <a:gd name="T7" fmla="*/ 13 h 14"/>
                  <a:gd name="T8" fmla="*/ 18 w 39"/>
                  <a:gd name="T9" fmla="*/ 11 h 14"/>
                  <a:gd name="T10" fmla="*/ 13 w 39"/>
                  <a:gd name="T11" fmla="*/ 9 h 14"/>
                  <a:gd name="T12" fmla="*/ 9 w 39"/>
                  <a:gd name="T13" fmla="*/ 7 h 14"/>
                  <a:gd name="T14" fmla="*/ 4 w 39"/>
                  <a:gd name="T15" fmla="*/ 3 h 14"/>
                  <a:gd name="T16" fmla="*/ 0 w 39"/>
                  <a:gd name="T17" fmla="*/ 0 h 14"/>
                  <a:gd name="T18" fmla="*/ 5 w 39"/>
                  <a:gd name="T19" fmla="*/ 1 h 14"/>
                  <a:gd name="T20" fmla="*/ 10 w 39"/>
                  <a:gd name="T21" fmla="*/ 3 h 14"/>
                  <a:gd name="T22" fmla="*/ 15 w 39"/>
                  <a:gd name="T23" fmla="*/ 4 h 14"/>
                  <a:gd name="T24" fmla="*/ 19 w 39"/>
                  <a:gd name="T25" fmla="*/ 7 h 14"/>
                  <a:gd name="T26" fmla="*/ 25 w 39"/>
                  <a:gd name="T27" fmla="*/ 8 h 14"/>
                  <a:gd name="T28" fmla="*/ 29 w 39"/>
                  <a:gd name="T29" fmla="*/ 10 h 14"/>
                  <a:gd name="T30" fmla="*/ 35 w 39"/>
                  <a:gd name="T31" fmla="*/ 11 h 14"/>
                  <a:gd name="T32" fmla="*/ 39 w 39"/>
                  <a:gd name="T33" fmla="*/ 1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14"/>
                  <a:gd name="T53" fmla="*/ 39 w 39"/>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14">
                    <a:moveTo>
                      <a:pt x="39" y="13"/>
                    </a:moveTo>
                    <a:lnTo>
                      <a:pt x="34" y="14"/>
                    </a:lnTo>
                    <a:lnTo>
                      <a:pt x="28" y="14"/>
                    </a:lnTo>
                    <a:lnTo>
                      <a:pt x="23" y="13"/>
                    </a:lnTo>
                    <a:lnTo>
                      <a:pt x="18" y="11"/>
                    </a:lnTo>
                    <a:lnTo>
                      <a:pt x="13" y="9"/>
                    </a:lnTo>
                    <a:lnTo>
                      <a:pt x="9" y="7"/>
                    </a:lnTo>
                    <a:lnTo>
                      <a:pt x="4" y="3"/>
                    </a:lnTo>
                    <a:lnTo>
                      <a:pt x="0" y="0"/>
                    </a:lnTo>
                    <a:lnTo>
                      <a:pt x="5" y="1"/>
                    </a:lnTo>
                    <a:lnTo>
                      <a:pt x="10" y="3"/>
                    </a:lnTo>
                    <a:lnTo>
                      <a:pt x="15" y="4"/>
                    </a:lnTo>
                    <a:lnTo>
                      <a:pt x="19" y="7"/>
                    </a:lnTo>
                    <a:lnTo>
                      <a:pt x="25" y="8"/>
                    </a:lnTo>
                    <a:lnTo>
                      <a:pt x="29" y="10"/>
                    </a:lnTo>
                    <a:lnTo>
                      <a:pt x="35" y="11"/>
                    </a:lnTo>
                    <a:lnTo>
                      <a:pt x="39" y="1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49" name="Freeform 82"/>
              <p:cNvSpPr>
                <a:spLocks/>
              </p:cNvSpPr>
              <p:nvPr/>
            </p:nvSpPr>
            <p:spPr bwMode="auto">
              <a:xfrm>
                <a:off x="3922" y="12225"/>
                <a:ext cx="206" cy="44"/>
              </a:xfrm>
              <a:custGeom>
                <a:avLst/>
                <a:gdLst>
                  <a:gd name="T0" fmla="*/ 206 w 206"/>
                  <a:gd name="T1" fmla="*/ 26 h 44"/>
                  <a:gd name="T2" fmla="*/ 198 w 206"/>
                  <a:gd name="T3" fmla="*/ 31 h 44"/>
                  <a:gd name="T4" fmla="*/ 190 w 206"/>
                  <a:gd name="T5" fmla="*/ 35 h 44"/>
                  <a:gd name="T6" fmla="*/ 180 w 206"/>
                  <a:gd name="T7" fmla="*/ 38 h 44"/>
                  <a:gd name="T8" fmla="*/ 169 w 206"/>
                  <a:gd name="T9" fmla="*/ 40 h 44"/>
                  <a:gd name="T10" fmla="*/ 158 w 206"/>
                  <a:gd name="T11" fmla="*/ 41 h 44"/>
                  <a:gd name="T12" fmla="*/ 147 w 206"/>
                  <a:gd name="T13" fmla="*/ 42 h 44"/>
                  <a:gd name="T14" fmla="*/ 137 w 206"/>
                  <a:gd name="T15" fmla="*/ 43 h 44"/>
                  <a:gd name="T16" fmla="*/ 126 w 206"/>
                  <a:gd name="T17" fmla="*/ 44 h 44"/>
                  <a:gd name="T18" fmla="*/ 109 w 206"/>
                  <a:gd name="T19" fmla="*/ 44 h 44"/>
                  <a:gd name="T20" fmla="*/ 92 w 206"/>
                  <a:gd name="T21" fmla="*/ 43 h 44"/>
                  <a:gd name="T22" fmla="*/ 76 w 206"/>
                  <a:gd name="T23" fmla="*/ 41 h 44"/>
                  <a:gd name="T24" fmla="*/ 60 w 206"/>
                  <a:gd name="T25" fmla="*/ 38 h 44"/>
                  <a:gd name="T26" fmla="*/ 44 w 206"/>
                  <a:gd name="T27" fmla="*/ 35 h 44"/>
                  <a:gd name="T28" fmla="*/ 29 w 206"/>
                  <a:gd name="T29" fmla="*/ 29 h 44"/>
                  <a:gd name="T30" fmla="*/ 14 w 206"/>
                  <a:gd name="T31" fmla="*/ 23 h 44"/>
                  <a:gd name="T32" fmla="*/ 0 w 206"/>
                  <a:gd name="T33" fmla="*/ 15 h 44"/>
                  <a:gd name="T34" fmla="*/ 14 w 206"/>
                  <a:gd name="T35" fmla="*/ 19 h 44"/>
                  <a:gd name="T36" fmla="*/ 28 w 206"/>
                  <a:gd name="T37" fmla="*/ 22 h 44"/>
                  <a:gd name="T38" fmla="*/ 42 w 206"/>
                  <a:gd name="T39" fmla="*/ 24 h 44"/>
                  <a:gd name="T40" fmla="*/ 57 w 206"/>
                  <a:gd name="T41" fmla="*/ 26 h 44"/>
                  <a:gd name="T42" fmla="*/ 73 w 206"/>
                  <a:gd name="T43" fmla="*/ 28 h 44"/>
                  <a:gd name="T44" fmla="*/ 87 w 206"/>
                  <a:gd name="T45" fmla="*/ 29 h 44"/>
                  <a:gd name="T46" fmla="*/ 102 w 206"/>
                  <a:gd name="T47" fmla="*/ 29 h 44"/>
                  <a:gd name="T48" fmla="*/ 117 w 206"/>
                  <a:gd name="T49" fmla="*/ 28 h 44"/>
                  <a:gd name="T50" fmla="*/ 109 w 206"/>
                  <a:gd name="T51" fmla="*/ 25 h 44"/>
                  <a:gd name="T52" fmla="*/ 101 w 206"/>
                  <a:gd name="T53" fmla="*/ 22 h 44"/>
                  <a:gd name="T54" fmla="*/ 93 w 206"/>
                  <a:gd name="T55" fmla="*/ 19 h 44"/>
                  <a:gd name="T56" fmla="*/ 84 w 206"/>
                  <a:gd name="T57" fmla="*/ 16 h 44"/>
                  <a:gd name="T58" fmla="*/ 77 w 206"/>
                  <a:gd name="T59" fmla="*/ 12 h 44"/>
                  <a:gd name="T60" fmla="*/ 69 w 206"/>
                  <a:gd name="T61" fmla="*/ 9 h 44"/>
                  <a:gd name="T62" fmla="*/ 62 w 206"/>
                  <a:gd name="T63" fmla="*/ 5 h 44"/>
                  <a:gd name="T64" fmla="*/ 54 w 206"/>
                  <a:gd name="T65" fmla="*/ 0 h 44"/>
                  <a:gd name="T66" fmla="*/ 71 w 206"/>
                  <a:gd name="T67" fmla="*/ 6 h 44"/>
                  <a:gd name="T68" fmla="*/ 90 w 206"/>
                  <a:gd name="T69" fmla="*/ 11 h 44"/>
                  <a:gd name="T70" fmla="*/ 108 w 206"/>
                  <a:gd name="T71" fmla="*/ 17 h 44"/>
                  <a:gd name="T72" fmla="*/ 128 w 206"/>
                  <a:gd name="T73" fmla="*/ 20 h 44"/>
                  <a:gd name="T74" fmla="*/ 147 w 206"/>
                  <a:gd name="T75" fmla="*/ 23 h 44"/>
                  <a:gd name="T76" fmla="*/ 167 w 206"/>
                  <a:gd name="T77" fmla="*/ 25 h 44"/>
                  <a:gd name="T78" fmla="*/ 187 w 206"/>
                  <a:gd name="T79" fmla="*/ 26 h 44"/>
                  <a:gd name="T80" fmla="*/ 206 w 206"/>
                  <a:gd name="T81" fmla="*/ 26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6"/>
                  <a:gd name="T124" fmla="*/ 0 h 44"/>
                  <a:gd name="T125" fmla="*/ 206 w 206"/>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6" h="44">
                    <a:moveTo>
                      <a:pt x="206" y="26"/>
                    </a:moveTo>
                    <a:lnTo>
                      <a:pt x="198" y="31"/>
                    </a:lnTo>
                    <a:lnTo>
                      <a:pt x="190" y="35"/>
                    </a:lnTo>
                    <a:lnTo>
                      <a:pt x="180" y="38"/>
                    </a:lnTo>
                    <a:lnTo>
                      <a:pt x="169" y="40"/>
                    </a:lnTo>
                    <a:lnTo>
                      <a:pt x="158" y="41"/>
                    </a:lnTo>
                    <a:lnTo>
                      <a:pt x="147" y="42"/>
                    </a:lnTo>
                    <a:lnTo>
                      <a:pt x="137" y="43"/>
                    </a:lnTo>
                    <a:lnTo>
                      <a:pt x="126" y="44"/>
                    </a:lnTo>
                    <a:lnTo>
                      <a:pt x="109" y="44"/>
                    </a:lnTo>
                    <a:lnTo>
                      <a:pt x="92" y="43"/>
                    </a:lnTo>
                    <a:lnTo>
                      <a:pt x="76" y="41"/>
                    </a:lnTo>
                    <a:lnTo>
                      <a:pt x="60" y="38"/>
                    </a:lnTo>
                    <a:lnTo>
                      <a:pt x="44" y="35"/>
                    </a:lnTo>
                    <a:lnTo>
                      <a:pt x="29" y="29"/>
                    </a:lnTo>
                    <a:lnTo>
                      <a:pt x="14" y="23"/>
                    </a:lnTo>
                    <a:lnTo>
                      <a:pt x="0" y="15"/>
                    </a:lnTo>
                    <a:lnTo>
                      <a:pt x="14" y="19"/>
                    </a:lnTo>
                    <a:lnTo>
                      <a:pt x="28" y="22"/>
                    </a:lnTo>
                    <a:lnTo>
                      <a:pt x="42" y="24"/>
                    </a:lnTo>
                    <a:lnTo>
                      <a:pt x="57" y="26"/>
                    </a:lnTo>
                    <a:lnTo>
                      <a:pt x="73" y="28"/>
                    </a:lnTo>
                    <a:lnTo>
                      <a:pt x="87" y="29"/>
                    </a:lnTo>
                    <a:lnTo>
                      <a:pt x="102" y="29"/>
                    </a:lnTo>
                    <a:lnTo>
                      <a:pt x="117" y="28"/>
                    </a:lnTo>
                    <a:lnTo>
                      <a:pt x="109" y="25"/>
                    </a:lnTo>
                    <a:lnTo>
                      <a:pt x="101" y="22"/>
                    </a:lnTo>
                    <a:lnTo>
                      <a:pt x="93" y="19"/>
                    </a:lnTo>
                    <a:lnTo>
                      <a:pt x="84" y="16"/>
                    </a:lnTo>
                    <a:lnTo>
                      <a:pt x="77" y="12"/>
                    </a:lnTo>
                    <a:lnTo>
                      <a:pt x="69" y="9"/>
                    </a:lnTo>
                    <a:lnTo>
                      <a:pt x="62" y="5"/>
                    </a:lnTo>
                    <a:lnTo>
                      <a:pt x="54" y="0"/>
                    </a:lnTo>
                    <a:lnTo>
                      <a:pt x="71" y="6"/>
                    </a:lnTo>
                    <a:lnTo>
                      <a:pt x="90" y="11"/>
                    </a:lnTo>
                    <a:lnTo>
                      <a:pt x="108" y="17"/>
                    </a:lnTo>
                    <a:lnTo>
                      <a:pt x="128" y="20"/>
                    </a:lnTo>
                    <a:lnTo>
                      <a:pt x="147" y="23"/>
                    </a:lnTo>
                    <a:lnTo>
                      <a:pt x="167" y="25"/>
                    </a:lnTo>
                    <a:lnTo>
                      <a:pt x="187" y="26"/>
                    </a:lnTo>
                    <a:lnTo>
                      <a:pt x="206" y="2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50" name="Freeform 83"/>
              <p:cNvSpPr>
                <a:spLocks/>
              </p:cNvSpPr>
              <p:nvPr/>
            </p:nvSpPr>
            <p:spPr bwMode="auto">
              <a:xfrm>
                <a:off x="3481" y="12241"/>
                <a:ext cx="134" cy="137"/>
              </a:xfrm>
              <a:custGeom>
                <a:avLst/>
                <a:gdLst>
                  <a:gd name="T0" fmla="*/ 134 w 134"/>
                  <a:gd name="T1" fmla="*/ 0 h 137"/>
                  <a:gd name="T2" fmla="*/ 122 w 134"/>
                  <a:gd name="T3" fmla="*/ 12 h 137"/>
                  <a:gd name="T4" fmla="*/ 108 w 134"/>
                  <a:gd name="T5" fmla="*/ 23 h 137"/>
                  <a:gd name="T6" fmla="*/ 92 w 134"/>
                  <a:gd name="T7" fmla="*/ 32 h 137"/>
                  <a:gd name="T8" fmla="*/ 77 w 134"/>
                  <a:gd name="T9" fmla="*/ 40 h 137"/>
                  <a:gd name="T10" fmla="*/ 62 w 134"/>
                  <a:gd name="T11" fmla="*/ 49 h 137"/>
                  <a:gd name="T12" fmla="*/ 47 w 134"/>
                  <a:gd name="T13" fmla="*/ 57 h 137"/>
                  <a:gd name="T14" fmla="*/ 33 w 134"/>
                  <a:gd name="T15" fmla="*/ 69 h 137"/>
                  <a:gd name="T16" fmla="*/ 21 w 134"/>
                  <a:gd name="T17" fmla="*/ 82 h 137"/>
                  <a:gd name="T18" fmla="*/ 3 w 134"/>
                  <a:gd name="T19" fmla="*/ 137 h 137"/>
                  <a:gd name="T20" fmla="*/ 0 w 134"/>
                  <a:gd name="T21" fmla="*/ 115 h 137"/>
                  <a:gd name="T22" fmla="*/ 0 w 134"/>
                  <a:gd name="T23" fmla="*/ 93 h 137"/>
                  <a:gd name="T24" fmla="*/ 6 w 134"/>
                  <a:gd name="T25" fmla="*/ 73 h 137"/>
                  <a:gd name="T26" fmla="*/ 16 w 134"/>
                  <a:gd name="T27" fmla="*/ 55 h 137"/>
                  <a:gd name="T28" fmla="*/ 27 w 134"/>
                  <a:gd name="T29" fmla="*/ 44 h 137"/>
                  <a:gd name="T30" fmla="*/ 38 w 134"/>
                  <a:gd name="T31" fmla="*/ 36 h 137"/>
                  <a:gd name="T32" fmla="*/ 50 w 134"/>
                  <a:gd name="T33" fmla="*/ 28 h 137"/>
                  <a:gd name="T34" fmla="*/ 63 w 134"/>
                  <a:gd name="T35" fmla="*/ 23 h 137"/>
                  <a:gd name="T36" fmla="*/ 76 w 134"/>
                  <a:gd name="T37" fmla="*/ 18 h 137"/>
                  <a:gd name="T38" fmla="*/ 89 w 134"/>
                  <a:gd name="T39" fmla="*/ 15 h 137"/>
                  <a:gd name="T40" fmla="*/ 103 w 134"/>
                  <a:gd name="T41" fmla="*/ 12 h 137"/>
                  <a:gd name="T42" fmla="*/ 117 w 134"/>
                  <a:gd name="T43" fmla="*/ 10 h 137"/>
                  <a:gd name="T44" fmla="*/ 122 w 134"/>
                  <a:gd name="T45" fmla="*/ 7 h 137"/>
                  <a:gd name="T46" fmla="*/ 125 w 134"/>
                  <a:gd name="T47" fmla="*/ 4 h 137"/>
                  <a:gd name="T48" fmla="*/ 129 w 134"/>
                  <a:gd name="T49" fmla="*/ 2 h 137"/>
                  <a:gd name="T50" fmla="*/ 134 w 134"/>
                  <a:gd name="T51" fmla="*/ 0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4"/>
                  <a:gd name="T79" fmla="*/ 0 h 137"/>
                  <a:gd name="T80" fmla="*/ 134 w 134"/>
                  <a:gd name="T81" fmla="*/ 137 h 1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4" h="137">
                    <a:moveTo>
                      <a:pt x="134" y="0"/>
                    </a:moveTo>
                    <a:lnTo>
                      <a:pt x="122" y="12"/>
                    </a:lnTo>
                    <a:lnTo>
                      <a:pt x="108" y="23"/>
                    </a:lnTo>
                    <a:lnTo>
                      <a:pt x="92" y="32"/>
                    </a:lnTo>
                    <a:lnTo>
                      <a:pt x="77" y="40"/>
                    </a:lnTo>
                    <a:lnTo>
                      <a:pt x="62" y="49"/>
                    </a:lnTo>
                    <a:lnTo>
                      <a:pt x="47" y="57"/>
                    </a:lnTo>
                    <a:lnTo>
                      <a:pt x="33" y="69"/>
                    </a:lnTo>
                    <a:lnTo>
                      <a:pt x="21" y="82"/>
                    </a:lnTo>
                    <a:lnTo>
                      <a:pt x="3" y="137"/>
                    </a:lnTo>
                    <a:lnTo>
                      <a:pt x="0" y="115"/>
                    </a:lnTo>
                    <a:lnTo>
                      <a:pt x="0" y="93"/>
                    </a:lnTo>
                    <a:lnTo>
                      <a:pt x="6" y="73"/>
                    </a:lnTo>
                    <a:lnTo>
                      <a:pt x="16" y="55"/>
                    </a:lnTo>
                    <a:lnTo>
                      <a:pt x="27" y="44"/>
                    </a:lnTo>
                    <a:lnTo>
                      <a:pt x="38" y="36"/>
                    </a:lnTo>
                    <a:lnTo>
                      <a:pt x="50" y="28"/>
                    </a:lnTo>
                    <a:lnTo>
                      <a:pt x="63" y="23"/>
                    </a:lnTo>
                    <a:lnTo>
                      <a:pt x="76" y="18"/>
                    </a:lnTo>
                    <a:lnTo>
                      <a:pt x="89" y="15"/>
                    </a:lnTo>
                    <a:lnTo>
                      <a:pt x="103" y="12"/>
                    </a:lnTo>
                    <a:lnTo>
                      <a:pt x="117" y="10"/>
                    </a:lnTo>
                    <a:lnTo>
                      <a:pt x="122" y="7"/>
                    </a:lnTo>
                    <a:lnTo>
                      <a:pt x="125" y="4"/>
                    </a:lnTo>
                    <a:lnTo>
                      <a:pt x="129" y="2"/>
                    </a:lnTo>
                    <a:lnTo>
                      <a:pt x="134"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51" name="Freeform 84"/>
              <p:cNvSpPr>
                <a:spLocks/>
              </p:cNvSpPr>
              <p:nvPr/>
            </p:nvSpPr>
            <p:spPr bwMode="auto">
              <a:xfrm>
                <a:off x="4493" y="12241"/>
                <a:ext cx="177" cy="87"/>
              </a:xfrm>
              <a:custGeom>
                <a:avLst/>
                <a:gdLst>
                  <a:gd name="T0" fmla="*/ 177 w 177"/>
                  <a:gd name="T1" fmla="*/ 87 h 87"/>
                  <a:gd name="T2" fmla="*/ 161 w 177"/>
                  <a:gd name="T3" fmla="*/ 78 h 87"/>
                  <a:gd name="T4" fmla="*/ 147 w 177"/>
                  <a:gd name="T5" fmla="*/ 68 h 87"/>
                  <a:gd name="T6" fmla="*/ 134 w 177"/>
                  <a:gd name="T7" fmla="*/ 57 h 87"/>
                  <a:gd name="T8" fmla="*/ 120 w 177"/>
                  <a:gd name="T9" fmla="*/ 46 h 87"/>
                  <a:gd name="T10" fmla="*/ 105 w 177"/>
                  <a:gd name="T11" fmla="*/ 36 h 87"/>
                  <a:gd name="T12" fmla="*/ 91 w 177"/>
                  <a:gd name="T13" fmla="*/ 27 h 87"/>
                  <a:gd name="T14" fmla="*/ 75 w 177"/>
                  <a:gd name="T15" fmla="*/ 21 h 87"/>
                  <a:gd name="T16" fmla="*/ 57 w 177"/>
                  <a:gd name="T17" fmla="*/ 18 h 87"/>
                  <a:gd name="T18" fmla="*/ 50 w 177"/>
                  <a:gd name="T19" fmla="*/ 17 h 87"/>
                  <a:gd name="T20" fmla="*/ 42 w 177"/>
                  <a:gd name="T21" fmla="*/ 15 h 87"/>
                  <a:gd name="T22" fmla="*/ 34 w 177"/>
                  <a:gd name="T23" fmla="*/ 13 h 87"/>
                  <a:gd name="T24" fmla="*/ 27 w 177"/>
                  <a:gd name="T25" fmla="*/ 11 h 87"/>
                  <a:gd name="T26" fmla="*/ 19 w 177"/>
                  <a:gd name="T27" fmla="*/ 10 h 87"/>
                  <a:gd name="T28" fmla="*/ 13 w 177"/>
                  <a:gd name="T29" fmla="*/ 7 h 87"/>
                  <a:gd name="T30" fmla="*/ 6 w 177"/>
                  <a:gd name="T31" fmla="*/ 4 h 87"/>
                  <a:gd name="T32" fmla="*/ 0 w 177"/>
                  <a:gd name="T33" fmla="*/ 0 h 87"/>
                  <a:gd name="T34" fmla="*/ 13 w 177"/>
                  <a:gd name="T35" fmla="*/ 0 h 87"/>
                  <a:gd name="T36" fmla="*/ 27 w 177"/>
                  <a:gd name="T37" fmla="*/ 0 h 87"/>
                  <a:gd name="T38" fmla="*/ 39 w 177"/>
                  <a:gd name="T39" fmla="*/ 1 h 87"/>
                  <a:gd name="T40" fmla="*/ 52 w 177"/>
                  <a:gd name="T41" fmla="*/ 4 h 87"/>
                  <a:gd name="T42" fmla="*/ 64 w 177"/>
                  <a:gd name="T43" fmla="*/ 6 h 87"/>
                  <a:gd name="T44" fmla="*/ 76 w 177"/>
                  <a:gd name="T45" fmla="*/ 10 h 87"/>
                  <a:gd name="T46" fmla="*/ 88 w 177"/>
                  <a:gd name="T47" fmla="*/ 15 h 87"/>
                  <a:gd name="T48" fmla="*/ 99 w 177"/>
                  <a:gd name="T49" fmla="*/ 20 h 87"/>
                  <a:gd name="T50" fmla="*/ 109 w 177"/>
                  <a:gd name="T51" fmla="*/ 26 h 87"/>
                  <a:gd name="T52" fmla="*/ 120 w 177"/>
                  <a:gd name="T53" fmla="*/ 33 h 87"/>
                  <a:gd name="T54" fmla="*/ 130 w 177"/>
                  <a:gd name="T55" fmla="*/ 40 h 87"/>
                  <a:gd name="T56" fmla="*/ 140 w 177"/>
                  <a:gd name="T57" fmla="*/ 49 h 87"/>
                  <a:gd name="T58" fmla="*/ 150 w 177"/>
                  <a:gd name="T59" fmla="*/ 57 h 87"/>
                  <a:gd name="T60" fmla="*/ 159 w 177"/>
                  <a:gd name="T61" fmla="*/ 67 h 87"/>
                  <a:gd name="T62" fmla="*/ 168 w 177"/>
                  <a:gd name="T63" fmla="*/ 76 h 87"/>
                  <a:gd name="T64" fmla="*/ 177 w 177"/>
                  <a:gd name="T65" fmla="*/ 8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87"/>
                  <a:gd name="T101" fmla="*/ 177 w 177"/>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87">
                    <a:moveTo>
                      <a:pt x="177" y="87"/>
                    </a:moveTo>
                    <a:lnTo>
                      <a:pt x="161" y="78"/>
                    </a:lnTo>
                    <a:lnTo>
                      <a:pt x="147" y="68"/>
                    </a:lnTo>
                    <a:lnTo>
                      <a:pt x="134" y="57"/>
                    </a:lnTo>
                    <a:lnTo>
                      <a:pt x="120" y="46"/>
                    </a:lnTo>
                    <a:lnTo>
                      <a:pt x="105" y="36"/>
                    </a:lnTo>
                    <a:lnTo>
                      <a:pt x="91" y="27"/>
                    </a:lnTo>
                    <a:lnTo>
                      <a:pt x="75" y="21"/>
                    </a:lnTo>
                    <a:lnTo>
                      <a:pt x="57" y="18"/>
                    </a:lnTo>
                    <a:lnTo>
                      <a:pt x="50" y="17"/>
                    </a:lnTo>
                    <a:lnTo>
                      <a:pt x="42" y="15"/>
                    </a:lnTo>
                    <a:lnTo>
                      <a:pt x="34" y="13"/>
                    </a:lnTo>
                    <a:lnTo>
                      <a:pt x="27" y="11"/>
                    </a:lnTo>
                    <a:lnTo>
                      <a:pt x="19" y="10"/>
                    </a:lnTo>
                    <a:lnTo>
                      <a:pt x="13" y="7"/>
                    </a:lnTo>
                    <a:lnTo>
                      <a:pt x="6" y="4"/>
                    </a:lnTo>
                    <a:lnTo>
                      <a:pt x="0" y="0"/>
                    </a:lnTo>
                    <a:lnTo>
                      <a:pt x="13" y="0"/>
                    </a:lnTo>
                    <a:lnTo>
                      <a:pt x="27" y="0"/>
                    </a:lnTo>
                    <a:lnTo>
                      <a:pt x="39" y="1"/>
                    </a:lnTo>
                    <a:lnTo>
                      <a:pt x="52" y="4"/>
                    </a:lnTo>
                    <a:lnTo>
                      <a:pt x="64" y="6"/>
                    </a:lnTo>
                    <a:lnTo>
                      <a:pt x="76" y="10"/>
                    </a:lnTo>
                    <a:lnTo>
                      <a:pt x="88" y="15"/>
                    </a:lnTo>
                    <a:lnTo>
                      <a:pt x="99" y="20"/>
                    </a:lnTo>
                    <a:lnTo>
                      <a:pt x="109" y="26"/>
                    </a:lnTo>
                    <a:lnTo>
                      <a:pt x="120" y="33"/>
                    </a:lnTo>
                    <a:lnTo>
                      <a:pt x="130" y="40"/>
                    </a:lnTo>
                    <a:lnTo>
                      <a:pt x="140" y="49"/>
                    </a:lnTo>
                    <a:lnTo>
                      <a:pt x="150" y="57"/>
                    </a:lnTo>
                    <a:lnTo>
                      <a:pt x="159" y="67"/>
                    </a:lnTo>
                    <a:lnTo>
                      <a:pt x="168" y="76"/>
                    </a:lnTo>
                    <a:lnTo>
                      <a:pt x="177" y="8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52" name="Freeform 85"/>
              <p:cNvSpPr>
                <a:spLocks/>
              </p:cNvSpPr>
              <p:nvPr/>
            </p:nvSpPr>
            <p:spPr bwMode="auto">
              <a:xfrm>
                <a:off x="3666" y="12256"/>
                <a:ext cx="145" cy="27"/>
              </a:xfrm>
              <a:custGeom>
                <a:avLst/>
                <a:gdLst>
                  <a:gd name="T0" fmla="*/ 145 w 145"/>
                  <a:gd name="T1" fmla="*/ 1 h 27"/>
                  <a:gd name="T2" fmla="*/ 131 w 145"/>
                  <a:gd name="T3" fmla="*/ 13 h 27"/>
                  <a:gd name="T4" fmla="*/ 115 w 145"/>
                  <a:gd name="T5" fmla="*/ 22 h 27"/>
                  <a:gd name="T6" fmla="*/ 97 w 145"/>
                  <a:gd name="T7" fmla="*/ 26 h 27"/>
                  <a:gd name="T8" fmla="*/ 78 w 145"/>
                  <a:gd name="T9" fmla="*/ 27 h 27"/>
                  <a:gd name="T10" fmla="*/ 58 w 145"/>
                  <a:gd name="T11" fmla="*/ 27 h 27"/>
                  <a:gd name="T12" fmla="*/ 38 w 145"/>
                  <a:gd name="T13" fmla="*/ 24 h 27"/>
                  <a:gd name="T14" fmla="*/ 18 w 145"/>
                  <a:gd name="T15" fmla="*/ 22 h 27"/>
                  <a:gd name="T16" fmla="*/ 0 w 145"/>
                  <a:gd name="T17" fmla="*/ 20 h 27"/>
                  <a:gd name="T18" fmla="*/ 15 w 145"/>
                  <a:gd name="T19" fmla="*/ 15 h 27"/>
                  <a:gd name="T20" fmla="*/ 31 w 145"/>
                  <a:gd name="T21" fmla="*/ 13 h 27"/>
                  <a:gd name="T22" fmla="*/ 49 w 145"/>
                  <a:gd name="T23" fmla="*/ 11 h 27"/>
                  <a:gd name="T24" fmla="*/ 66 w 145"/>
                  <a:gd name="T25" fmla="*/ 10 h 27"/>
                  <a:gd name="T26" fmla="*/ 83 w 145"/>
                  <a:gd name="T27" fmla="*/ 9 h 27"/>
                  <a:gd name="T28" fmla="*/ 101 w 145"/>
                  <a:gd name="T29" fmla="*/ 7 h 27"/>
                  <a:gd name="T30" fmla="*/ 117 w 145"/>
                  <a:gd name="T31" fmla="*/ 4 h 27"/>
                  <a:gd name="T32" fmla="*/ 132 w 145"/>
                  <a:gd name="T33" fmla="*/ 0 h 27"/>
                  <a:gd name="T34" fmla="*/ 135 w 145"/>
                  <a:gd name="T35" fmla="*/ 0 h 27"/>
                  <a:gd name="T36" fmla="*/ 139 w 145"/>
                  <a:gd name="T37" fmla="*/ 0 h 27"/>
                  <a:gd name="T38" fmla="*/ 142 w 145"/>
                  <a:gd name="T39" fmla="*/ 0 h 27"/>
                  <a:gd name="T40" fmla="*/ 145 w 145"/>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5"/>
                  <a:gd name="T64" fmla="*/ 0 h 27"/>
                  <a:gd name="T65" fmla="*/ 145 w 145"/>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5" h="27">
                    <a:moveTo>
                      <a:pt x="145" y="1"/>
                    </a:moveTo>
                    <a:lnTo>
                      <a:pt x="131" y="13"/>
                    </a:lnTo>
                    <a:lnTo>
                      <a:pt x="115" y="22"/>
                    </a:lnTo>
                    <a:lnTo>
                      <a:pt x="97" y="26"/>
                    </a:lnTo>
                    <a:lnTo>
                      <a:pt x="78" y="27"/>
                    </a:lnTo>
                    <a:lnTo>
                      <a:pt x="58" y="27"/>
                    </a:lnTo>
                    <a:lnTo>
                      <a:pt x="38" y="24"/>
                    </a:lnTo>
                    <a:lnTo>
                      <a:pt x="18" y="22"/>
                    </a:lnTo>
                    <a:lnTo>
                      <a:pt x="0" y="20"/>
                    </a:lnTo>
                    <a:lnTo>
                      <a:pt x="15" y="15"/>
                    </a:lnTo>
                    <a:lnTo>
                      <a:pt x="31" y="13"/>
                    </a:lnTo>
                    <a:lnTo>
                      <a:pt x="49" y="11"/>
                    </a:lnTo>
                    <a:lnTo>
                      <a:pt x="66" y="10"/>
                    </a:lnTo>
                    <a:lnTo>
                      <a:pt x="83" y="9"/>
                    </a:lnTo>
                    <a:lnTo>
                      <a:pt x="101" y="7"/>
                    </a:lnTo>
                    <a:lnTo>
                      <a:pt x="117" y="4"/>
                    </a:lnTo>
                    <a:lnTo>
                      <a:pt x="132" y="0"/>
                    </a:lnTo>
                    <a:lnTo>
                      <a:pt x="135" y="0"/>
                    </a:lnTo>
                    <a:lnTo>
                      <a:pt x="139" y="0"/>
                    </a:lnTo>
                    <a:lnTo>
                      <a:pt x="142" y="0"/>
                    </a:lnTo>
                    <a:lnTo>
                      <a:pt x="145" y="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53" name="Freeform 86"/>
              <p:cNvSpPr>
                <a:spLocks/>
              </p:cNvSpPr>
              <p:nvPr/>
            </p:nvSpPr>
            <p:spPr bwMode="auto">
              <a:xfrm>
                <a:off x="3612" y="12300"/>
                <a:ext cx="98" cy="14"/>
              </a:xfrm>
              <a:custGeom>
                <a:avLst/>
                <a:gdLst>
                  <a:gd name="T0" fmla="*/ 98 w 98"/>
                  <a:gd name="T1" fmla="*/ 8 h 14"/>
                  <a:gd name="T2" fmla="*/ 98 w 98"/>
                  <a:gd name="T3" fmla="*/ 10 h 14"/>
                  <a:gd name="T4" fmla="*/ 86 w 98"/>
                  <a:gd name="T5" fmla="*/ 13 h 14"/>
                  <a:gd name="T6" fmla="*/ 74 w 98"/>
                  <a:gd name="T7" fmla="*/ 14 h 14"/>
                  <a:gd name="T8" fmla="*/ 61 w 98"/>
                  <a:gd name="T9" fmla="*/ 13 h 14"/>
                  <a:gd name="T10" fmla="*/ 49 w 98"/>
                  <a:gd name="T11" fmla="*/ 13 h 14"/>
                  <a:gd name="T12" fmla="*/ 37 w 98"/>
                  <a:gd name="T13" fmla="*/ 11 h 14"/>
                  <a:gd name="T14" fmla="*/ 25 w 98"/>
                  <a:gd name="T15" fmla="*/ 10 h 14"/>
                  <a:gd name="T16" fmla="*/ 12 w 98"/>
                  <a:gd name="T17" fmla="*/ 10 h 14"/>
                  <a:gd name="T18" fmla="*/ 0 w 98"/>
                  <a:gd name="T19" fmla="*/ 10 h 14"/>
                  <a:gd name="T20" fmla="*/ 11 w 98"/>
                  <a:gd name="T21" fmla="*/ 5 h 14"/>
                  <a:gd name="T22" fmla="*/ 23 w 98"/>
                  <a:gd name="T23" fmla="*/ 2 h 14"/>
                  <a:gd name="T24" fmla="*/ 36 w 98"/>
                  <a:gd name="T25" fmla="*/ 1 h 14"/>
                  <a:gd name="T26" fmla="*/ 48 w 98"/>
                  <a:gd name="T27" fmla="*/ 0 h 14"/>
                  <a:gd name="T28" fmla="*/ 61 w 98"/>
                  <a:gd name="T29" fmla="*/ 1 h 14"/>
                  <a:gd name="T30" fmla="*/ 74 w 98"/>
                  <a:gd name="T31" fmla="*/ 2 h 14"/>
                  <a:gd name="T32" fmla="*/ 86 w 98"/>
                  <a:gd name="T33" fmla="*/ 4 h 14"/>
                  <a:gd name="T34" fmla="*/ 98 w 98"/>
                  <a:gd name="T35" fmla="*/ 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14"/>
                  <a:gd name="T56" fmla="*/ 98 w 98"/>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14">
                    <a:moveTo>
                      <a:pt x="98" y="8"/>
                    </a:moveTo>
                    <a:lnTo>
                      <a:pt x="98" y="10"/>
                    </a:lnTo>
                    <a:lnTo>
                      <a:pt x="86" y="13"/>
                    </a:lnTo>
                    <a:lnTo>
                      <a:pt x="74" y="14"/>
                    </a:lnTo>
                    <a:lnTo>
                      <a:pt x="61" y="13"/>
                    </a:lnTo>
                    <a:lnTo>
                      <a:pt x="49" y="13"/>
                    </a:lnTo>
                    <a:lnTo>
                      <a:pt x="37" y="11"/>
                    </a:lnTo>
                    <a:lnTo>
                      <a:pt x="25" y="10"/>
                    </a:lnTo>
                    <a:lnTo>
                      <a:pt x="12" y="10"/>
                    </a:lnTo>
                    <a:lnTo>
                      <a:pt x="0" y="10"/>
                    </a:lnTo>
                    <a:lnTo>
                      <a:pt x="11" y="5"/>
                    </a:lnTo>
                    <a:lnTo>
                      <a:pt x="23" y="2"/>
                    </a:lnTo>
                    <a:lnTo>
                      <a:pt x="36" y="1"/>
                    </a:lnTo>
                    <a:lnTo>
                      <a:pt x="48" y="0"/>
                    </a:lnTo>
                    <a:lnTo>
                      <a:pt x="61" y="1"/>
                    </a:lnTo>
                    <a:lnTo>
                      <a:pt x="74" y="2"/>
                    </a:lnTo>
                    <a:lnTo>
                      <a:pt x="86" y="4"/>
                    </a:lnTo>
                    <a:lnTo>
                      <a:pt x="98" y="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54" name="Freeform 87"/>
              <p:cNvSpPr>
                <a:spLocks/>
              </p:cNvSpPr>
              <p:nvPr/>
            </p:nvSpPr>
            <p:spPr bwMode="auto">
              <a:xfrm>
                <a:off x="3381" y="12301"/>
                <a:ext cx="52" cy="104"/>
              </a:xfrm>
              <a:custGeom>
                <a:avLst/>
                <a:gdLst>
                  <a:gd name="T0" fmla="*/ 52 w 52"/>
                  <a:gd name="T1" fmla="*/ 0 h 104"/>
                  <a:gd name="T2" fmla="*/ 50 w 52"/>
                  <a:gd name="T3" fmla="*/ 15 h 104"/>
                  <a:gd name="T4" fmla="*/ 46 w 52"/>
                  <a:gd name="T5" fmla="*/ 29 h 104"/>
                  <a:gd name="T6" fmla="*/ 40 w 52"/>
                  <a:gd name="T7" fmla="*/ 43 h 104"/>
                  <a:gd name="T8" fmla="*/ 33 w 52"/>
                  <a:gd name="T9" fmla="*/ 55 h 104"/>
                  <a:gd name="T10" fmla="*/ 25 w 52"/>
                  <a:gd name="T11" fmla="*/ 68 h 104"/>
                  <a:gd name="T12" fmla="*/ 17 w 52"/>
                  <a:gd name="T13" fmla="*/ 81 h 104"/>
                  <a:gd name="T14" fmla="*/ 8 w 52"/>
                  <a:gd name="T15" fmla="*/ 93 h 104"/>
                  <a:gd name="T16" fmla="*/ 0 w 52"/>
                  <a:gd name="T17" fmla="*/ 104 h 104"/>
                  <a:gd name="T18" fmla="*/ 1 w 52"/>
                  <a:gd name="T19" fmla="*/ 90 h 104"/>
                  <a:gd name="T20" fmla="*/ 4 w 52"/>
                  <a:gd name="T21" fmla="*/ 77 h 104"/>
                  <a:gd name="T22" fmla="*/ 8 w 52"/>
                  <a:gd name="T23" fmla="*/ 64 h 104"/>
                  <a:gd name="T24" fmla="*/ 14 w 52"/>
                  <a:gd name="T25" fmla="*/ 51 h 104"/>
                  <a:gd name="T26" fmla="*/ 21 w 52"/>
                  <a:gd name="T27" fmla="*/ 38 h 104"/>
                  <a:gd name="T28" fmla="*/ 29 w 52"/>
                  <a:gd name="T29" fmla="*/ 27 h 104"/>
                  <a:gd name="T30" fmla="*/ 37 w 52"/>
                  <a:gd name="T31" fmla="*/ 15 h 104"/>
                  <a:gd name="T32" fmla="*/ 46 w 52"/>
                  <a:gd name="T33" fmla="*/ 3 h 104"/>
                  <a:gd name="T34" fmla="*/ 48 w 52"/>
                  <a:gd name="T35" fmla="*/ 2 h 104"/>
                  <a:gd name="T36" fmla="*/ 49 w 52"/>
                  <a:gd name="T37" fmla="*/ 1 h 104"/>
                  <a:gd name="T38" fmla="*/ 51 w 52"/>
                  <a:gd name="T39" fmla="*/ 1 h 104"/>
                  <a:gd name="T40" fmla="*/ 52 w 52"/>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04"/>
                  <a:gd name="T65" fmla="*/ 52 w 52"/>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04">
                    <a:moveTo>
                      <a:pt x="52" y="0"/>
                    </a:moveTo>
                    <a:lnTo>
                      <a:pt x="50" y="15"/>
                    </a:lnTo>
                    <a:lnTo>
                      <a:pt x="46" y="29"/>
                    </a:lnTo>
                    <a:lnTo>
                      <a:pt x="40" y="43"/>
                    </a:lnTo>
                    <a:lnTo>
                      <a:pt x="33" y="55"/>
                    </a:lnTo>
                    <a:lnTo>
                      <a:pt x="25" y="68"/>
                    </a:lnTo>
                    <a:lnTo>
                      <a:pt x="17" y="81"/>
                    </a:lnTo>
                    <a:lnTo>
                      <a:pt x="8" y="93"/>
                    </a:lnTo>
                    <a:lnTo>
                      <a:pt x="0" y="104"/>
                    </a:lnTo>
                    <a:lnTo>
                      <a:pt x="1" y="90"/>
                    </a:lnTo>
                    <a:lnTo>
                      <a:pt x="4" y="77"/>
                    </a:lnTo>
                    <a:lnTo>
                      <a:pt x="8" y="64"/>
                    </a:lnTo>
                    <a:lnTo>
                      <a:pt x="14" y="51"/>
                    </a:lnTo>
                    <a:lnTo>
                      <a:pt x="21" y="38"/>
                    </a:lnTo>
                    <a:lnTo>
                      <a:pt x="29" y="27"/>
                    </a:lnTo>
                    <a:lnTo>
                      <a:pt x="37" y="15"/>
                    </a:lnTo>
                    <a:lnTo>
                      <a:pt x="46" y="3"/>
                    </a:lnTo>
                    <a:lnTo>
                      <a:pt x="48" y="2"/>
                    </a:lnTo>
                    <a:lnTo>
                      <a:pt x="49" y="1"/>
                    </a:lnTo>
                    <a:lnTo>
                      <a:pt x="51" y="1"/>
                    </a:lnTo>
                    <a:lnTo>
                      <a:pt x="52"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55" name="Freeform 88"/>
              <p:cNvSpPr>
                <a:spLocks/>
              </p:cNvSpPr>
              <p:nvPr/>
            </p:nvSpPr>
            <p:spPr bwMode="auto">
              <a:xfrm>
                <a:off x="3592" y="12322"/>
                <a:ext cx="45" cy="14"/>
              </a:xfrm>
              <a:custGeom>
                <a:avLst/>
                <a:gdLst>
                  <a:gd name="T0" fmla="*/ 45 w 45"/>
                  <a:gd name="T1" fmla="*/ 5 h 14"/>
                  <a:gd name="T2" fmla="*/ 41 w 45"/>
                  <a:gd name="T3" fmla="*/ 9 h 14"/>
                  <a:gd name="T4" fmla="*/ 36 w 45"/>
                  <a:gd name="T5" fmla="*/ 12 h 14"/>
                  <a:gd name="T6" fmla="*/ 30 w 45"/>
                  <a:gd name="T7" fmla="*/ 13 h 14"/>
                  <a:gd name="T8" fmla="*/ 25 w 45"/>
                  <a:gd name="T9" fmla="*/ 14 h 14"/>
                  <a:gd name="T10" fmla="*/ 18 w 45"/>
                  <a:gd name="T11" fmla="*/ 14 h 14"/>
                  <a:gd name="T12" fmla="*/ 12 w 45"/>
                  <a:gd name="T13" fmla="*/ 14 h 14"/>
                  <a:gd name="T14" fmla="*/ 5 w 45"/>
                  <a:gd name="T15" fmla="*/ 13 h 14"/>
                  <a:gd name="T16" fmla="*/ 0 w 45"/>
                  <a:gd name="T17" fmla="*/ 12 h 14"/>
                  <a:gd name="T18" fmla="*/ 3 w 45"/>
                  <a:gd name="T19" fmla="*/ 7 h 14"/>
                  <a:gd name="T20" fmla="*/ 9 w 45"/>
                  <a:gd name="T21" fmla="*/ 5 h 14"/>
                  <a:gd name="T22" fmla="*/ 15 w 45"/>
                  <a:gd name="T23" fmla="*/ 3 h 14"/>
                  <a:gd name="T24" fmla="*/ 22 w 45"/>
                  <a:gd name="T25" fmla="*/ 0 h 14"/>
                  <a:gd name="T26" fmla="*/ 28 w 45"/>
                  <a:gd name="T27" fmla="*/ 0 h 14"/>
                  <a:gd name="T28" fmla="*/ 34 w 45"/>
                  <a:gd name="T29" fmla="*/ 1 h 14"/>
                  <a:gd name="T30" fmla="*/ 40 w 45"/>
                  <a:gd name="T31" fmla="*/ 3 h 14"/>
                  <a:gd name="T32" fmla="*/ 45 w 45"/>
                  <a:gd name="T33" fmla="*/ 5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4"/>
                  <a:gd name="T53" fmla="*/ 45 w 4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4">
                    <a:moveTo>
                      <a:pt x="45" y="5"/>
                    </a:moveTo>
                    <a:lnTo>
                      <a:pt x="41" y="9"/>
                    </a:lnTo>
                    <a:lnTo>
                      <a:pt x="36" y="12"/>
                    </a:lnTo>
                    <a:lnTo>
                      <a:pt x="30" y="13"/>
                    </a:lnTo>
                    <a:lnTo>
                      <a:pt x="25" y="14"/>
                    </a:lnTo>
                    <a:lnTo>
                      <a:pt x="18" y="14"/>
                    </a:lnTo>
                    <a:lnTo>
                      <a:pt x="12" y="14"/>
                    </a:lnTo>
                    <a:lnTo>
                      <a:pt x="5" y="13"/>
                    </a:lnTo>
                    <a:lnTo>
                      <a:pt x="0" y="12"/>
                    </a:lnTo>
                    <a:lnTo>
                      <a:pt x="3" y="7"/>
                    </a:lnTo>
                    <a:lnTo>
                      <a:pt x="9" y="5"/>
                    </a:lnTo>
                    <a:lnTo>
                      <a:pt x="15" y="3"/>
                    </a:lnTo>
                    <a:lnTo>
                      <a:pt x="22" y="0"/>
                    </a:lnTo>
                    <a:lnTo>
                      <a:pt x="28" y="0"/>
                    </a:lnTo>
                    <a:lnTo>
                      <a:pt x="34" y="1"/>
                    </a:lnTo>
                    <a:lnTo>
                      <a:pt x="40" y="3"/>
                    </a:lnTo>
                    <a:lnTo>
                      <a:pt x="45" y="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56" name="Freeform 89"/>
              <p:cNvSpPr>
                <a:spLocks/>
              </p:cNvSpPr>
              <p:nvPr/>
            </p:nvSpPr>
            <p:spPr bwMode="auto">
              <a:xfrm>
                <a:off x="4690" y="12362"/>
                <a:ext cx="24" cy="42"/>
              </a:xfrm>
              <a:custGeom>
                <a:avLst/>
                <a:gdLst>
                  <a:gd name="T0" fmla="*/ 24 w 24"/>
                  <a:gd name="T1" fmla="*/ 42 h 42"/>
                  <a:gd name="T2" fmla="*/ 14 w 24"/>
                  <a:gd name="T3" fmla="*/ 34 h 42"/>
                  <a:gd name="T4" fmla="*/ 7 w 24"/>
                  <a:gd name="T5" fmla="*/ 24 h 42"/>
                  <a:gd name="T6" fmla="*/ 2 w 24"/>
                  <a:gd name="T7" fmla="*/ 12 h 42"/>
                  <a:gd name="T8" fmla="*/ 0 w 24"/>
                  <a:gd name="T9" fmla="*/ 0 h 42"/>
                  <a:gd name="T10" fmla="*/ 10 w 24"/>
                  <a:gd name="T11" fmla="*/ 8 h 42"/>
                  <a:gd name="T12" fmla="*/ 19 w 24"/>
                  <a:gd name="T13" fmla="*/ 18 h 42"/>
                  <a:gd name="T14" fmla="*/ 24 w 24"/>
                  <a:gd name="T15" fmla="*/ 29 h 42"/>
                  <a:gd name="T16" fmla="*/ 24 w 24"/>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2"/>
                  <a:gd name="T29" fmla="*/ 24 w 24"/>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2">
                    <a:moveTo>
                      <a:pt x="24" y="42"/>
                    </a:moveTo>
                    <a:lnTo>
                      <a:pt x="14" y="34"/>
                    </a:lnTo>
                    <a:lnTo>
                      <a:pt x="7" y="24"/>
                    </a:lnTo>
                    <a:lnTo>
                      <a:pt x="2" y="12"/>
                    </a:lnTo>
                    <a:lnTo>
                      <a:pt x="0" y="0"/>
                    </a:lnTo>
                    <a:lnTo>
                      <a:pt x="10" y="8"/>
                    </a:lnTo>
                    <a:lnTo>
                      <a:pt x="19" y="18"/>
                    </a:lnTo>
                    <a:lnTo>
                      <a:pt x="24" y="29"/>
                    </a:lnTo>
                    <a:lnTo>
                      <a:pt x="24" y="42"/>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57" name="Freeform 90"/>
              <p:cNvSpPr>
                <a:spLocks/>
              </p:cNvSpPr>
              <p:nvPr/>
            </p:nvSpPr>
            <p:spPr bwMode="auto">
              <a:xfrm>
                <a:off x="4364" y="12364"/>
                <a:ext cx="28" cy="40"/>
              </a:xfrm>
              <a:custGeom>
                <a:avLst/>
                <a:gdLst>
                  <a:gd name="T0" fmla="*/ 26 w 28"/>
                  <a:gd name="T1" fmla="*/ 25 h 40"/>
                  <a:gd name="T2" fmla="*/ 22 w 28"/>
                  <a:gd name="T3" fmla="*/ 30 h 40"/>
                  <a:gd name="T4" fmla="*/ 19 w 28"/>
                  <a:gd name="T5" fmla="*/ 35 h 40"/>
                  <a:gd name="T6" fmla="*/ 15 w 28"/>
                  <a:gd name="T7" fmla="*/ 39 h 40"/>
                  <a:gd name="T8" fmla="*/ 9 w 28"/>
                  <a:gd name="T9" fmla="*/ 40 h 40"/>
                  <a:gd name="T10" fmla="*/ 5 w 28"/>
                  <a:gd name="T11" fmla="*/ 33 h 40"/>
                  <a:gd name="T12" fmla="*/ 2 w 28"/>
                  <a:gd name="T13" fmla="*/ 25 h 40"/>
                  <a:gd name="T14" fmla="*/ 0 w 28"/>
                  <a:gd name="T15" fmla="*/ 18 h 40"/>
                  <a:gd name="T16" fmla="*/ 1 w 28"/>
                  <a:gd name="T17" fmla="*/ 9 h 40"/>
                  <a:gd name="T18" fmla="*/ 6 w 28"/>
                  <a:gd name="T19" fmla="*/ 8 h 40"/>
                  <a:gd name="T20" fmla="*/ 10 w 28"/>
                  <a:gd name="T21" fmla="*/ 6 h 40"/>
                  <a:gd name="T22" fmla="*/ 15 w 28"/>
                  <a:gd name="T23" fmla="*/ 3 h 40"/>
                  <a:gd name="T24" fmla="*/ 19 w 28"/>
                  <a:gd name="T25" fmla="*/ 0 h 40"/>
                  <a:gd name="T26" fmla="*/ 25 w 28"/>
                  <a:gd name="T27" fmla="*/ 4 h 40"/>
                  <a:gd name="T28" fmla="*/ 28 w 28"/>
                  <a:gd name="T29" fmla="*/ 10 h 40"/>
                  <a:gd name="T30" fmla="*/ 27 w 28"/>
                  <a:gd name="T31" fmla="*/ 18 h 40"/>
                  <a:gd name="T32" fmla="*/ 26 w 28"/>
                  <a:gd name="T33" fmla="*/ 2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40"/>
                  <a:gd name="T53" fmla="*/ 28 w 2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40">
                    <a:moveTo>
                      <a:pt x="26" y="25"/>
                    </a:moveTo>
                    <a:lnTo>
                      <a:pt x="22" y="30"/>
                    </a:lnTo>
                    <a:lnTo>
                      <a:pt x="19" y="35"/>
                    </a:lnTo>
                    <a:lnTo>
                      <a:pt x="15" y="39"/>
                    </a:lnTo>
                    <a:lnTo>
                      <a:pt x="9" y="40"/>
                    </a:lnTo>
                    <a:lnTo>
                      <a:pt x="5" y="33"/>
                    </a:lnTo>
                    <a:lnTo>
                      <a:pt x="2" y="25"/>
                    </a:lnTo>
                    <a:lnTo>
                      <a:pt x="0" y="18"/>
                    </a:lnTo>
                    <a:lnTo>
                      <a:pt x="1" y="9"/>
                    </a:lnTo>
                    <a:lnTo>
                      <a:pt x="6" y="8"/>
                    </a:lnTo>
                    <a:lnTo>
                      <a:pt x="10" y="6"/>
                    </a:lnTo>
                    <a:lnTo>
                      <a:pt x="15" y="3"/>
                    </a:lnTo>
                    <a:lnTo>
                      <a:pt x="19" y="0"/>
                    </a:lnTo>
                    <a:lnTo>
                      <a:pt x="25" y="4"/>
                    </a:lnTo>
                    <a:lnTo>
                      <a:pt x="28" y="10"/>
                    </a:lnTo>
                    <a:lnTo>
                      <a:pt x="27" y="18"/>
                    </a:lnTo>
                    <a:lnTo>
                      <a:pt x="26" y="2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58" name="Freeform 91"/>
              <p:cNvSpPr>
                <a:spLocks/>
              </p:cNvSpPr>
              <p:nvPr/>
            </p:nvSpPr>
            <p:spPr bwMode="auto">
              <a:xfrm>
                <a:off x="3334" y="12429"/>
                <a:ext cx="18" cy="29"/>
              </a:xfrm>
              <a:custGeom>
                <a:avLst/>
                <a:gdLst>
                  <a:gd name="T0" fmla="*/ 15 w 18"/>
                  <a:gd name="T1" fmla="*/ 24 h 29"/>
                  <a:gd name="T2" fmla="*/ 11 w 18"/>
                  <a:gd name="T3" fmla="*/ 26 h 29"/>
                  <a:gd name="T4" fmla="*/ 7 w 18"/>
                  <a:gd name="T5" fmla="*/ 29 h 29"/>
                  <a:gd name="T6" fmla="*/ 4 w 18"/>
                  <a:gd name="T7" fmla="*/ 29 h 29"/>
                  <a:gd name="T8" fmla="*/ 0 w 18"/>
                  <a:gd name="T9" fmla="*/ 28 h 29"/>
                  <a:gd name="T10" fmla="*/ 0 w 18"/>
                  <a:gd name="T11" fmla="*/ 21 h 29"/>
                  <a:gd name="T12" fmla="*/ 3 w 18"/>
                  <a:gd name="T13" fmla="*/ 13 h 29"/>
                  <a:gd name="T14" fmla="*/ 8 w 18"/>
                  <a:gd name="T15" fmla="*/ 6 h 29"/>
                  <a:gd name="T16" fmla="*/ 14 w 18"/>
                  <a:gd name="T17" fmla="*/ 0 h 29"/>
                  <a:gd name="T18" fmla="*/ 16 w 18"/>
                  <a:gd name="T19" fmla="*/ 5 h 29"/>
                  <a:gd name="T20" fmla="*/ 18 w 18"/>
                  <a:gd name="T21" fmla="*/ 11 h 29"/>
                  <a:gd name="T22" fmla="*/ 17 w 18"/>
                  <a:gd name="T23" fmla="*/ 18 h 29"/>
                  <a:gd name="T24" fmla="*/ 15 w 18"/>
                  <a:gd name="T25" fmla="*/ 2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9"/>
                  <a:gd name="T41" fmla="*/ 18 w 1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9">
                    <a:moveTo>
                      <a:pt x="15" y="24"/>
                    </a:moveTo>
                    <a:lnTo>
                      <a:pt x="11" y="26"/>
                    </a:lnTo>
                    <a:lnTo>
                      <a:pt x="7" y="29"/>
                    </a:lnTo>
                    <a:lnTo>
                      <a:pt x="4" y="29"/>
                    </a:lnTo>
                    <a:lnTo>
                      <a:pt x="0" y="28"/>
                    </a:lnTo>
                    <a:lnTo>
                      <a:pt x="0" y="21"/>
                    </a:lnTo>
                    <a:lnTo>
                      <a:pt x="3" y="13"/>
                    </a:lnTo>
                    <a:lnTo>
                      <a:pt x="8" y="6"/>
                    </a:lnTo>
                    <a:lnTo>
                      <a:pt x="14" y="0"/>
                    </a:lnTo>
                    <a:lnTo>
                      <a:pt x="16" y="5"/>
                    </a:lnTo>
                    <a:lnTo>
                      <a:pt x="18" y="11"/>
                    </a:lnTo>
                    <a:lnTo>
                      <a:pt x="17" y="18"/>
                    </a:lnTo>
                    <a:lnTo>
                      <a:pt x="15" y="24"/>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59" name="Freeform 92"/>
              <p:cNvSpPr>
                <a:spLocks/>
              </p:cNvSpPr>
              <p:nvPr/>
            </p:nvSpPr>
            <p:spPr bwMode="auto">
              <a:xfrm>
                <a:off x="3510" y="12432"/>
                <a:ext cx="16" cy="47"/>
              </a:xfrm>
              <a:custGeom>
                <a:avLst/>
                <a:gdLst>
                  <a:gd name="T0" fmla="*/ 2 w 16"/>
                  <a:gd name="T1" fmla="*/ 47 h 47"/>
                  <a:gd name="T2" fmla="*/ 0 w 16"/>
                  <a:gd name="T3" fmla="*/ 35 h 47"/>
                  <a:gd name="T4" fmla="*/ 2 w 16"/>
                  <a:gd name="T5" fmla="*/ 23 h 47"/>
                  <a:gd name="T6" fmla="*/ 6 w 16"/>
                  <a:gd name="T7" fmla="*/ 10 h 47"/>
                  <a:gd name="T8" fmla="*/ 12 w 16"/>
                  <a:gd name="T9" fmla="*/ 0 h 47"/>
                  <a:gd name="T10" fmla="*/ 16 w 16"/>
                  <a:gd name="T11" fmla="*/ 12 h 47"/>
                  <a:gd name="T12" fmla="*/ 13 w 16"/>
                  <a:gd name="T13" fmla="*/ 25 h 47"/>
                  <a:gd name="T14" fmla="*/ 9 w 16"/>
                  <a:gd name="T15" fmla="*/ 38 h 47"/>
                  <a:gd name="T16" fmla="*/ 2 w 16"/>
                  <a:gd name="T17" fmla="*/ 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7"/>
                  <a:gd name="T29" fmla="*/ 16 w 1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7">
                    <a:moveTo>
                      <a:pt x="2" y="47"/>
                    </a:moveTo>
                    <a:lnTo>
                      <a:pt x="0" y="35"/>
                    </a:lnTo>
                    <a:lnTo>
                      <a:pt x="2" y="23"/>
                    </a:lnTo>
                    <a:lnTo>
                      <a:pt x="6" y="10"/>
                    </a:lnTo>
                    <a:lnTo>
                      <a:pt x="12" y="0"/>
                    </a:lnTo>
                    <a:lnTo>
                      <a:pt x="16" y="12"/>
                    </a:lnTo>
                    <a:lnTo>
                      <a:pt x="13" y="25"/>
                    </a:lnTo>
                    <a:lnTo>
                      <a:pt x="9" y="38"/>
                    </a:lnTo>
                    <a:lnTo>
                      <a:pt x="2" y="4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60" name="Freeform 93"/>
              <p:cNvSpPr>
                <a:spLocks/>
              </p:cNvSpPr>
              <p:nvPr/>
            </p:nvSpPr>
            <p:spPr bwMode="auto">
              <a:xfrm>
                <a:off x="4709" y="12443"/>
                <a:ext cx="57" cy="17"/>
              </a:xfrm>
              <a:custGeom>
                <a:avLst/>
                <a:gdLst>
                  <a:gd name="T0" fmla="*/ 57 w 57"/>
                  <a:gd name="T1" fmla="*/ 17 h 17"/>
                  <a:gd name="T2" fmla="*/ 50 w 57"/>
                  <a:gd name="T3" fmla="*/ 16 h 17"/>
                  <a:gd name="T4" fmla="*/ 42 w 57"/>
                  <a:gd name="T5" fmla="*/ 15 h 17"/>
                  <a:gd name="T6" fmla="*/ 36 w 57"/>
                  <a:gd name="T7" fmla="*/ 14 h 17"/>
                  <a:gd name="T8" fmla="*/ 28 w 57"/>
                  <a:gd name="T9" fmla="*/ 13 h 17"/>
                  <a:gd name="T10" fmla="*/ 20 w 57"/>
                  <a:gd name="T11" fmla="*/ 11 h 17"/>
                  <a:gd name="T12" fmla="*/ 14 w 57"/>
                  <a:gd name="T13" fmla="*/ 10 h 17"/>
                  <a:gd name="T14" fmla="*/ 6 w 57"/>
                  <a:gd name="T15" fmla="*/ 7 h 17"/>
                  <a:gd name="T16" fmla="*/ 0 w 57"/>
                  <a:gd name="T17" fmla="*/ 5 h 17"/>
                  <a:gd name="T18" fmla="*/ 7 w 57"/>
                  <a:gd name="T19" fmla="*/ 3 h 17"/>
                  <a:gd name="T20" fmla="*/ 15 w 57"/>
                  <a:gd name="T21" fmla="*/ 0 h 17"/>
                  <a:gd name="T22" fmla="*/ 23 w 57"/>
                  <a:gd name="T23" fmla="*/ 0 h 17"/>
                  <a:gd name="T24" fmla="*/ 30 w 57"/>
                  <a:gd name="T25" fmla="*/ 1 h 17"/>
                  <a:gd name="T26" fmla="*/ 38 w 57"/>
                  <a:gd name="T27" fmla="*/ 5 h 17"/>
                  <a:gd name="T28" fmla="*/ 45 w 57"/>
                  <a:gd name="T29" fmla="*/ 8 h 17"/>
                  <a:gd name="T30" fmla="*/ 52 w 57"/>
                  <a:gd name="T31" fmla="*/ 12 h 17"/>
                  <a:gd name="T32" fmla="*/ 57 w 57"/>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17"/>
                  <a:gd name="T53" fmla="*/ 57 w 5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17">
                    <a:moveTo>
                      <a:pt x="57" y="17"/>
                    </a:moveTo>
                    <a:lnTo>
                      <a:pt x="50" y="16"/>
                    </a:lnTo>
                    <a:lnTo>
                      <a:pt x="42" y="15"/>
                    </a:lnTo>
                    <a:lnTo>
                      <a:pt x="36" y="14"/>
                    </a:lnTo>
                    <a:lnTo>
                      <a:pt x="28" y="13"/>
                    </a:lnTo>
                    <a:lnTo>
                      <a:pt x="20" y="11"/>
                    </a:lnTo>
                    <a:lnTo>
                      <a:pt x="14" y="10"/>
                    </a:lnTo>
                    <a:lnTo>
                      <a:pt x="6" y="7"/>
                    </a:lnTo>
                    <a:lnTo>
                      <a:pt x="0" y="5"/>
                    </a:lnTo>
                    <a:lnTo>
                      <a:pt x="7" y="3"/>
                    </a:lnTo>
                    <a:lnTo>
                      <a:pt x="15" y="0"/>
                    </a:lnTo>
                    <a:lnTo>
                      <a:pt x="23" y="0"/>
                    </a:lnTo>
                    <a:lnTo>
                      <a:pt x="30" y="1"/>
                    </a:lnTo>
                    <a:lnTo>
                      <a:pt x="38" y="5"/>
                    </a:lnTo>
                    <a:lnTo>
                      <a:pt x="45" y="8"/>
                    </a:lnTo>
                    <a:lnTo>
                      <a:pt x="52" y="12"/>
                    </a:lnTo>
                    <a:lnTo>
                      <a:pt x="57" y="1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61" name="Freeform 94"/>
              <p:cNvSpPr>
                <a:spLocks/>
              </p:cNvSpPr>
              <p:nvPr/>
            </p:nvSpPr>
            <p:spPr bwMode="auto">
              <a:xfrm>
                <a:off x="3496" y="12504"/>
                <a:ext cx="12" cy="22"/>
              </a:xfrm>
              <a:custGeom>
                <a:avLst/>
                <a:gdLst>
                  <a:gd name="T0" fmla="*/ 12 w 12"/>
                  <a:gd name="T1" fmla="*/ 19 h 22"/>
                  <a:gd name="T2" fmla="*/ 10 w 12"/>
                  <a:gd name="T3" fmla="*/ 20 h 22"/>
                  <a:gd name="T4" fmla="*/ 9 w 12"/>
                  <a:gd name="T5" fmla="*/ 21 h 22"/>
                  <a:gd name="T6" fmla="*/ 7 w 12"/>
                  <a:gd name="T7" fmla="*/ 22 h 22"/>
                  <a:gd name="T8" fmla="*/ 5 w 12"/>
                  <a:gd name="T9" fmla="*/ 22 h 22"/>
                  <a:gd name="T10" fmla="*/ 1 w 12"/>
                  <a:gd name="T11" fmla="*/ 19 h 22"/>
                  <a:gd name="T12" fmla="*/ 0 w 12"/>
                  <a:gd name="T13" fmla="*/ 14 h 22"/>
                  <a:gd name="T14" fmla="*/ 0 w 12"/>
                  <a:gd name="T15" fmla="*/ 8 h 22"/>
                  <a:gd name="T16" fmla="*/ 3 w 12"/>
                  <a:gd name="T17" fmla="*/ 4 h 22"/>
                  <a:gd name="T18" fmla="*/ 7 w 12"/>
                  <a:gd name="T19" fmla="*/ 0 h 22"/>
                  <a:gd name="T20" fmla="*/ 10 w 12"/>
                  <a:gd name="T21" fmla="*/ 3 h 22"/>
                  <a:gd name="T22" fmla="*/ 11 w 12"/>
                  <a:gd name="T23" fmla="*/ 7 h 22"/>
                  <a:gd name="T24" fmla="*/ 12 w 12"/>
                  <a:gd name="T25" fmla="*/ 14 h 22"/>
                  <a:gd name="T26" fmla="*/ 12 w 12"/>
                  <a:gd name="T27" fmla="*/ 19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2"/>
                  <a:gd name="T44" fmla="*/ 12 w 12"/>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2">
                    <a:moveTo>
                      <a:pt x="12" y="19"/>
                    </a:moveTo>
                    <a:lnTo>
                      <a:pt x="10" y="20"/>
                    </a:lnTo>
                    <a:lnTo>
                      <a:pt x="9" y="21"/>
                    </a:lnTo>
                    <a:lnTo>
                      <a:pt x="7" y="22"/>
                    </a:lnTo>
                    <a:lnTo>
                      <a:pt x="5" y="22"/>
                    </a:lnTo>
                    <a:lnTo>
                      <a:pt x="1" y="19"/>
                    </a:lnTo>
                    <a:lnTo>
                      <a:pt x="0" y="14"/>
                    </a:lnTo>
                    <a:lnTo>
                      <a:pt x="0" y="8"/>
                    </a:lnTo>
                    <a:lnTo>
                      <a:pt x="3" y="4"/>
                    </a:lnTo>
                    <a:lnTo>
                      <a:pt x="7" y="0"/>
                    </a:lnTo>
                    <a:lnTo>
                      <a:pt x="10" y="3"/>
                    </a:lnTo>
                    <a:lnTo>
                      <a:pt x="11" y="7"/>
                    </a:lnTo>
                    <a:lnTo>
                      <a:pt x="12" y="14"/>
                    </a:lnTo>
                    <a:lnTo>
                      <a:pt x="12" y="1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62" name="Freeform 95"/>
              <p:cNvSpPr>
                <a:spLocks/>
              </p:cNvSpPr>
              <p:nvPr/>
            </p:nvSpPr>
            <p:spPr bwMode="auto">
              <a:xfrm>
                <a:off x="3203" y="12517"/>
                <a:ext cx="22" cy="31"/>
              </a:xfrm>
              <a:custGeom>
                <a:avLst/>
                <a:gdLst>
                  <a:gd name="T0" fmla="*/ 22 w 22"/>
                  <a:gd name="T1" fmla="*/ 0 h 31"/>
                  <a:gd name="T2" fmla="*/ 22 w 22"/>
                  <a:gd name="T3" fmla="*/ 8 h 31"/>
                  <a:gd name="T4" fmla="*/ 18 w 22"/>
                  <a:gd name="T5" fmla="*/ 17 h 31"/>
                  <a:gd name="T6" fmla="*/ 11 w 22"/>
                  <a:gd name="T7" fmla="*/ 24 h 31"/>
                  <a:gd name="T8" fmla="*/ 2 w 22"/>
                  <a:gd name="T9" fmla="*/ 31 h 31"/>
                  <a:gd name="T10" fmla="*/ 0 w 22"/>
                  <a:gd name="T11" fmla="*/ 31 h 31"/>
                  <a:gd name="T12" fmla="*/ 1 w 22"/>
                  <a:gd name="T13" fmla="*/ 20 h 31"/>
                  <a:gd name="T14" fmla="*/ 5 w 22"/>
                  <a:gd name="T15" fmla="*/ 9 h 31"/>
                  <a:gd name="T16" fmla="*/ 11 w 22"/>
                  <a:gd name="T17" fmla="*/ 2 h 31"/>
                  <a:gd name="T18" fmla="*/ 22 w 22"/>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1"/>
                  <a:gd name="T32" fmla="*/ 22 w 2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1">
                    <a:moveTo>
                      <a:pt x="22" y="0"/>
                    </a:moveTo>
                    <a:lnTo>
                      <a:pt x="22" y="8"/>
                    </a:lnTo>
                    <a:lnTo>
                      <a:pt x="18" y="17"/>
                    </a:lnTo>
                    <a:lnTo>
                      <a:pt x="11" y="24"/>
                    </a:lnTo>
                    <a:lnTo>
                      <a:pt x="2" y="31"/>
                    </a:lnTo>
                    <a:lnTo>
                      <a:pt x="0" y="31"/>
                    </a:lnTo>
                    <a:lnTo>
                      <a:pt x="1" y="20"/>
                    </a:lnTo>
                    <a:lnTo>
                      <a:pt x="5" y="9"/>
                    </a:lnTo>
                    <a:lnTo>
                      <a:pt x="11" y="2"/>
                    </a:lnTo>
                    <a:lnTo>
                      <a:pt x="22"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63" name="Freeform 96"/>
              <p:cNvSpPr>
                <a:spLocks/>
              </p:cNvSpPr>
              <p:nvPr/>
            </p:nvSpPr>
            <p:spPr bwMode="auto">
              <a:xfrm>
                <a:off x="3105" y="12574"/>
                <a:ext cx="21" cy="38"/>
              </a:xfrm>
              <a:custGeom>
                <a:avLst/>
                <a:gdLst>
                  <a:gd name="T0" fmla="*/ 20 w 21"/>
                  <a:gd name="T1" fmla="*/ 28 h 38"/>
                  <a:gd name="T2" fmla="*/ 17 w 21"/>
                  <a:gd name="T3" fmla="*/ 32 h 38"/>
                  <a:gd name="T4" fmla="*/ 13 w 21"/>
                  <a:gd name="T5" fmla="*/ 35 h 38"/>
                  <a:gd name="T6" fmla="*/ 7 w 21"/>
                  <a:gd name="T7" fmla="*/ 37 h 38"/>
                  <a:gd name="T8" fmla="*/ 2 w 21"/>
                  <a:gd name="T9" fmla="*/ 38 h 38"/>
                  <a:gd name="T10" fmla="*/ 0 w 21"/>
                  <a:gd name="T11" fmla="*/ 31 h 38"/>
                  <a:gd name="T12" fmla="*/ 1 w 21"/>
                  <a:gd name="T13" fmla="*/ 24 h 38"/>
                  <a:gd name="T14" fmla="*/ 3 w 21"/>
                  <a:gd name="T15" fmla="*/ 18 h 38"/>
                  <a:gd name="T16" fmla="*/ 5 w 21"/>
                  <a:gd name="T17" fmla="*/ 11 h 38"/>
                  <a:gd name="T18" fmla="*/ 18 w 21"/>
                  <a:gd name="T19" fmla="*/ 0 h 38"/>
                  <a:gd name="T20" fmla="*/ 20 w 21"/>
                  <a:gd name="T21" fmla="*/ 6 h 38"/>
                  <a:gd name="T22" fmla="*/ 21 w 21"/>
                  <a:gd name="T23" fmla="*/ 14 h 38"/>
                  <a:gd name="T24" fmla="*/ 21 w 21"/>
                  <a:gd name="T25" fmla="*/ 20 h 38"/>
                  <a:gd name="T26" fmla="*/ 20 w 21"/>
                  <a:gd name="T27" fmla="*/ 28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38"/>
                  <a:gd name="T44" fmla="*/ 21 w 21"/>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38">
                    <a:moveTo>
                      <a:pt x="20" y="28"/>
                    </a:moveTo>
                    <a:lnTo>
                      <a:pt x="17" y="32"/>
                    </a:lnTo>
                    <a:lnTo>
                      <a:pt x="13" y="35"/>
                    </a:lnTo>
                    <a:lnTo>
                      <a:pt x="7" y="37"/>
                    </a:lnTo>
                    <a:lnTo>
                      <a:pt x="2" y="38"/>
                    </a:lnTo>
                    <a:lnTo>
                      <a:pt x="0" y="31"/>
                    </a:lnTo>
                    <a:lnTo>
                      <a:pt x="1" y="24"/>
                    </a:lnTo>
                    <a:lnTo>
                      <a:pt x="3" y="18"/>
                    </a:lnTo>
                    <a:lnTo>
                      <a:pt x="5" y="11"/>
                    </a:lnTo>
                    <a:lnTo>
                      <a:pt x="18" y="0"/>
                    </a:lnTo>
                    <a:lnTo>
                      <a:pt x="20" y="6"/>
                    </a:lnTo>
                    <a:lnTo>
                      <a:pt x="21" y="14"/>
                    </a:lnTo>
                    <a:lnTo>
                      <a:pt x="21" y="20"/>
                    </a:lnTo>
                    <a:lnTo>
                      <a:pt x="20" y="2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64" name="Freeform 97"/>
              <p:cNvSpPr>
                <a:spLocks/>
              </p:cNvSpPr>
              <p:nvPr/>
            </p:nvSpPr>
            <p:spPr bwMode="auto">
              <a:xfrm>
                <a:off x="3386" y="12629"/>
                <a:ext cx="60" cy="85"/>
              </a:xfrm>
              <a:custGeom>
                <a:avLst/>
                <a:gdLst>
                  <a:gd name="T0" fmla="*/ 38 w 60"/>
                  <a:gd name="T1" fmla="*/ 63 h 85"/>
                  <a:gd name="T2" fmla="*/ 33 w 60"/>
                  <a:gd name="T3" fmla="*/ 67 h 85"/>
                  <a:gd name="T4" fmla="*/ 29 w 60"/>
                  <a:gd name="T5" fmla="*/ 70 h 85"/>
                  <a:gd name="T6" fmla="*/ 25 w 60"/>
                  <a:gd name="T7" fmla="*/ 73 h 85"/>
                  <a:gd name="T8" fmla="*/ 19 w 60"/>
                  <a:gd name="T9" fmla="*/ 77 h 85"/>
                  <a:gd name="T10" fmla="*/ 15 w 60"/>
                  <a:gd name="T11" fmla="*/ 79 h 85"/>
                  <a:gd name="T12" fmla="*/ 9 w 60"/>
                  <a:gd name="T13" fmla="*/ 81 h 85"/>
                  <a:gd name="T14" fmla="*/ 5 w 60"/>
                  <a:gd name="T15" fmla="*/ 83 h 85"/>
                  <a:gd name="T16" fmla="*/ 0 w 60"/>
                  <a:gd name="T17" fmla="*/ 85 h 85"/>
                  <a:gd name="T18" fmla="*/ 6 w 60"/>
                  <a:gd name="T19" fmla="*/ 75 h 85"/>
                  <a:gd name="T20" fmla="*/ 15 w 60"/>
                  <a:gd name="T21" fmla="*/ 66 h 85"/>
                  <a:gd name="T22" fmla="*/ 22 w 60"/>
                  <a:gd name="T23" fmla="*/ 56 h 85"/>
                  <a:gd name="T24" fmla="*/ 31 w 60"/>
                  <a:gd name="T25" fmla="*/ 46 h 85"/>
                  <a:gd name="T26" fmla="*/ 40 w 60"/>
                  <a:gd name="T27" fmla="*/ 35 h 85"/>
                  <a:gd name="T28" fmla="*/ 47 w 60"/>
                  <a:gd name="T29" fmla="*/ 23 h 85"/>
                  <a:gd name="T30" fmla="*/ 54 w 60"/>
                  <a:gd name="T31" fmla="*/ 12 h 85"/>
                  <a:gd name="T32" fmla="*/ 58 w 60"/>
                  <a:gd name="T33" fmla="*/ 0 h 85"/>
                  <a:gd name="T34" fmla="*/ 60 w 60"/>
                  <a:gd name="T35" fmla="*/ 18 h 85"/>
                  <a:gd name="T36" fmla="*/ 56 w 60"/>
                  <a:gd name="T37" fmla="*/ 34 h 85"/>
                  <a:gd name="T38" fmla="*/ 47 w 60"/>
                  <a:gd name="T39" fmla="*/ 49 h 85"/>
                  <a:gd name="T40" fmla="*/ 38 w 60"/>
                  <a:gd name="T41" fmla="*/ 63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85"/>
                  <a:gd name="T65" fmla="*/ 60 w 60"/>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85">
                    <a:moveTo>
                      <a:pt x="38" y="63"/>
                    </a:moveTo>
                    <a:lnTo>
                      <a:pt x="33" y="67"/>
                    </a:lnTo>
                    <a:lnTo>
                      <a:pt x="29" y="70"/>
                    </a:lnTo>
                    <a:lnTo>
                      <a:pt x="25" y="73"/>
                    </a:lnTo>
                    <a:lnTo>
                      <a:pt x="19" y="77"/>
                    </a:lnTo>
                    <a:lnTo>
                      <a:pt x="15" y="79"/>
                    </a:lnTo>
                    <a:lnTo>
                      <a:pt x="9" y="81"/>
                    </a:lnTo>
                    <a:lnTo>
                      <a:pt x="5" y="83"/>
                    </a:lnTo>
                    <a:lnTo>
                      <a:pt x="0" y="85"/>
                    </a:lnTo>
                    <a:lnTo>
                      <a:pt x="6" y="75"/>
                    </a:lnTo>
                    <a:lnTo>
                      <a:pt x="15" y="66"/>
                    </a:lnTo>
                    <a:lnTo>
                      <a:pt x="22" y="56"/>
                    </a:lnTo>
                    <a:lnTo>
                      <a:pt x="31" y="46"/>
                    </a:lnTo>
                    <a:lnTo>
                      <a:pt x="40" y="35"/>
                    </a:lnTo>
                    <a:lnTo>
                      <a:pt x="47" y="23"/>
                    </a:lnTo>
                    <a:lnTo>
                      <a:pt x="54" y="12"/>
                    </a:lnTo>
                    <a:lnTo>
                      <a:pt x="58" y="0"/>
                    </a:lnTo>
                    <a:lnTo>
                      <a:pt x="60" y="18"/>
                    </a:lnTo>
                    <a:lnTo>
                      <a:pt x="56" y="34"/>
                    </a:lnTo>
                    <a:lnTo>
                      <a:pt x="47" y="49"/>
                    </a:lnTo>
                    <a:lnTo>
                      <a:pt x="38" y="6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65" name="Freeform 98"/>
              <p:cNvSpPr>
                <a:spLocks/>
              </p:cNvSpPr>
              <p:nvPr/>
            </p:nvSpPr>
            <p:spPr bwMode="auto">
              <a:xfrm>
                <a:off x="3284" y="12752"/>
                <a:ext cx="26" cy="53"/>
              </a:xfrm>
              <a:custGeom>
                <a:avLst/>
                <a:gdLst>
                  <a:gd name="T0" fmla="*/ 25 w 26"/>
                  <a:gd name="T1" fmla="*/ 29 h 53"/>
                  <a:gd name="T2" fmla="*/ 21 w 26"/>
                  <a:gd name="T3" fmla="*/ 36 h 53"/>
                  <a:gd name="T4" fmla="*/ 17 w 26"/>
                  <a:gd name="T5" fmla="*/ 44 h 53"/>
                  <a:gd name="T6" fmla="*/ 12 w 26"/>
                  <a:gd name="T7" fmla="*/ 50 h 53"/>
                  <a:gd name="T8" fmla="*/ 4 w 26"/>
                  <a:gd name="T9" fmla="*/ 53 h 53"/>
                  <a:gd name="T10" fmla="*/ 1 w 26"/>
                  <a:gd name="T11" fmla="*/ 47 h 53"/>
                  <a:gd name="T12" fmla="*/ 0 w 26"/>
                  <a:gd name="T13" fmla="*/ 40 h 53"/>
                  <a:gd name="T14" fmla="*/ 1 w 26"/>
                  <a:gd name="T15" fmla="*/ 32 h 53"/>
                  <a:gd name="T16" fmla="*/ 2 w 26"/>
                  <a:gd name="T17" fmla="*/ 26 h 53"/>
                  <a:gd name="T18" fmla="*/ 18 w 26"/>
                  <a:gd name="T19" fmla="*/ 0 h 53"/>
                  <a:gd name="T20" fmla="*/ 23 w 26"/>
                  <a:gd name="T21" fmla="*/ 6 h 53"/>
                  <a:gd name="T22" fmla="*/ 26 w 26"/>
                  <a:gd name="T23" fmla="*/ 13 h 53"/>
                  <a:gd name="T24" fmla="*/ 26 w 26"/>
                  <a:gd name="T25" fmla="*/ 21 h 53"/>
                  <a:gd name="T26" fmla="*/ 25 w 26"/>
                  <a:gd name="T27" fmla="*/ 29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3"/>
                  <a:gd name="T44" fmla="*/ 26 w 26"/>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3">
                    <a:moveTo>
                      <a:pt x="25" y="29"/>
                    </a:moveTo>
                    <a:lnTo>
                      <a:pt x="21" y="36"/>
                    </a:lnTo>
                    <a:lnTo>
                      <a:pt x="17" y="44"/>
                    </a:lnTo>
                    <a:lnTo>
                      <a:pt x="12" y="50"/>
                    </a:lnTo>
                    <a:lnTo>
                      <a:pt x="4" y="53"/>
                    </a:lnTo>
                    <a:lnTo>
                      <a:pt x="1" y="47"/>
                    </a:lnTo>
                    <a:lnTo>
                      <a:pt x="0" y="40"/>
                    </a:lnTo>
                    <a:lnTo>
                      <a:pt x="1" y="32"/>
                    </a:lnTo>
                    <a:lnTo>
                      <a:pt x="2" y="26"/>
                    </a:lnTo>
                    <a:lnTo>
                      <a:pt x="18" y="0"/>
                    </a:lnTo>
                    <a:lnTo>
                      <a:pt x="23" y="6"/>
                    </a:lnTo>
                    <a:lnTo>
                      <a:pt x="26" y="13"/>
                    </a:lnTo>
                    <a:lnTo>
                      <a:pt x="26" y="21"/>
                    </a:lnTo>
                    <a:lnTo>
                      <a:pt x="25" y="2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grpSp>
        <p:grpSp>
          <p:nvGrpSpPr>
            <p:cNvPr id="38933" name="Group 99"/>
            <p:cNvGrpSpPr>
              <a:grpSpLocks/>
            </p:cNvGrpSpPr>
            <p:nvPr/>
          </p:nvGrpSpPr>
          <p:grpSpPr bwMode="auto">
            <a:xfrm rot="-9009807">
              <a:off x="3476" y="3109"/>
              <a:ext cx="210" cy="272"/>
              <a:chOff x="1440" y="12370"/>
              <a:chExt cx="1558" cy="2008"/>
            </a:xfrm>
          </p:grpSpPr>
          <p:sp>
            <p:nvSpPr>
              <p:cNvPr id="38982" name="Freeform 100"/>
              <p:cNvSpPr>
                <a:spLocks/>
              </p:cNvSpPr>
              <p:nvPr/>
            </p:nvSpPr>
            <p:spPr bwMode="auto">
              <a:xfrm>
                <a:off x="1662" y="12411"/>
                <a:ext cx="1072" cy="1679"/>
              </a:xfrm>
              <a:custGeom>
                <a:avLst/>
                <a:gdLst>
                  <a:gd name="T0" fmla="*/ 1 w 2143"/>
                  <a:gd name="T1" fmla="*/ 1 h 3357"/>
                  <a:gd name="T2" fmla="*/ 0 w 2143"/>
                  <a:gd name="T3" fmla="*/ 1 h 3357"/>
                  <a:gd name="T4" fmla="*/ 1 w 2143"/>
                  <a:gd name="T5" fmla="*/ 2 h 3357"/>
                  <a:gd name="T6" fmla="*/ 2 w 2143"/>
                  <a:gd name="T7" fmla="*/ 3 h 3357"/>
                  <a:gd name="T8" fmla="*/ 3 w 2143"/>
                  <a:gd name="T9" fmla="*/ 3 h 3357"/>
                  <a:gd name="T10" fmla="*/ 2 w 2143"/>
                  <a:gd name="T11" fmla="*/ 4 h 3357"/>
                  <a:gd name="T12" fmla="*/ 2 w 2143"/>
                  <a:gd name="T13" fmla="*/ 5 h 3357"/>
                  <a:gd name="T14" fmla="*/ 2 w 2143"/>
                  <a:gd name="T15" fmla="*/ 6 h 3357"/>
                  <a:gd name="T16" fmla="*/ 3 w 2143"/>
                  <a:gd name="T17" fmla="*/ 8 h 3357"/>
                  <a:gd name="T18" fmla="*/ 3 w 2143"/>
                  <a:gd name="T19" fmla="*/ 10 h 3357"/>
                  <a:gd name="T20" fmla="*/ 4 w 2143"/>
                  <a:gd name="T21" fmla="*/ 11 h 3357"/>
                  <a:gd name="T22" fmla="*/ 5 w 2143"/>
                  <a:gd name="T23" fmla="*/ 12 h 3357"/>
                  <a:gd name="T24" fmla="*/ 6 w 2143"/>
                  <a:gd name="T25" fmla="*/ 13 h 3357"/>
                  <a:gd name="T26" fmla="*/ 8 w 2143"/>
                  <a:gd name="T27" fmla="*/ 13 h 3357"/>
                  <a:gd name="T28" fmla="*/ 8 w 2143"/>
                  <a:gd name="T29" fmla="*/ 14 h 3357"/>
                  <a:gd name="T30" fmla="*/ 9 w 2143"/>
                  <a:gd name="T31" fmla="*/ 13 h 3357"/>
                  <a:gd name="T32" fmla="*/ 9 w 2143"/>
                  <a:gd name="T33" fmla="*/ 9 h 3357"/>
                  <a:gd name="T34" fmla="*/ 6 w 2143"/>
                  <a:gd name="T35" fmla="*/ 4 h 3357"/>
                  <a:gd name="T36" fmla="*/ 4 w 2143"/>
                  <a:gd name="T37" fmla="*/ 1 h 3357"/>
                  <a:gd name="T38" fmla="*/ 2 w 2143"/>
                  <a:gd name="T39" fmla="*/ 1 h 3357"/>
                  <a:gd name="T40" fmla="*/ 1 w 2143"/>
                  <a:gd name="T41" fmla="*/ 0 h 3357"/>
                  <a:gd name="T42" fmla="*/ 1 w 2143"/>
                  <a:gd name="T43" fmla="*/ 1 h 3357"/>
                  <a:gd name="T44" fmla="*/ 1 w 2143"/>
                  <a:gd name="T45" fmla="*/ 1 h 33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3"/>
                  <a:gd name="T70" fmla="*/ 0 h 3357"/>
                  <a:gd name="T71" fmla="*/ 2143 w 2143"/>
                  <a:gd name="T72" fmla="*/ 3357 h 33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3" h="3357">
                    <a:moveTo>
                      <a:pt x="182" y="37"/>
                    </a:moveTo>
                    <a:lnTo>
                      <a:pt x="0" y="200"/>
                    </a:lnTo>
                    <a:lnTo>
                      <a:pt x="212" y="376"/>
                    </a:lnTo>
                    <a:lnTo>
                      <a:pt x="404" y="549"/>
                    </a:lnTo>
                    <a:lnTo>
                      <a:pt x="543" y="744"/>
                    </a:lnTo>
                    <a:lnTo>
                      <a:pt x="453" y="939"/>
                    </a:lnTo>
                    <a:lnTo>
                      <a:pt x="366" y="1127"/>
                    </a:lnTo>
                    <a:lnTo>
                      <a:pt x="364" y="1498"/>
                    </a:lnTo>
                    <a:lnTo>
                      <a:pt x="521" y="1985"/>
                    </a:lnTo>
                    <a:lnTo>
                      <a:pt x="646" y="2306"/>
                    </a:lnTo>
                    <a:lnTo>
                      <a:pt x="812" y="2770"/>
                    </a:lnTo>
                    <a:lnTo>
                      <a:pt x="1066" y="3020"/>
                    </a:lnTo>
                    <a:lnTo>
                      <a:pt x="1521" y="3192"/>
                    </a:lnTo>
                    <a:lnTo>
                      <a:pt x="1860" y="3208"/>
                    </a:lnTo>
                    <a:lnTo>
                      <a:pt x="1929" y="3357"/>
                    </a:lnTo>
                    <a:lnTo>
                      <a:pt x="2112" y="3096"/>
                    </a:lnTo>
                    <a:lnTo>
                      <a:pt x="2143" y="2143"/>
                    </a:lnTo>
                    <a:lnTo>
                      <a:pt x="1430" y="987"/>
                    </a:lnTo>
                    <a:lnTo>
                      <a:pt x="866" y="135"/>
                    </a:lnTo>
                    <a:lnTo>
                      <a:pt x="378" y="14"/>
                    </a:lnTo>
                    <a:lnTo>
                      <a:pt x="253" y="0"/>
                    </a:lnTo>
                    <a:lnTo>
                      <a:pt x="182" y="3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83" name="Freeform 101"/>
              <p:cNvSpPr>
                <a:spLocks/>
              </p:cNvSpPr>
              <p:nvPr/>
            </p:nvSpPr>
            <p:spPr bwMode="auto">
              <a:xfrm>
                <a:off x="1660" y="12418"/>
                <a:ext cx="410" cy="234"/>
              </a:xfrm>
              <a:custGeom>
                <a:avLst/>
                <a:gdLst>
                  <a:gd name="T0" fmla="*/ 0 w 820"/>
                  <a:gd name="T1" fmla="*/ 1 h 467"/>
                  <a:gd name="T2" fmla="*/ 1 w 820"/>
                  <a:gd name="T3" fmla="*/ 2 h 467"/>
                  <a:gd name="T4" fmla="*/ 2 w 820"/>
                  <a:gd name="T5" fmla="*/ 1 h 467"/>
                  <a:gd name="T6" fmla="*/ 3 w 820"/>
                  <a:gd name="T7" fmla="*/ 1 h 467"/>
                  <a:gd name="T8" fmla="*/ 3 w 820"/>
                  <a:gd name="T9" fmla="*/ 2 h 467"/>
                  <a:gd name="T10" fmla="*/ 3 w 820"/>
                  <a:gd name="T11" fmla="*/ 2 h 467"/>
                  <a:gd name="T12" fmla="*/ 3 w 820"/>
                  <a:gd name="T13" fmla="*/ 2 h 467"/>
                  <a:gd name="T14" fmla="*/ 3 w 820"/>
                  <a:gd name="T15" fmla="*/ 2 h 467"/>
                  <a:gd name="T16" fmla="*/ 3 w 820"/>
                  <a:gd name="T17" fmla="*/ 2 h 467"/>
                  <a:gd name="T18" fmla="*/ 3 w 820"/>
                  <a:gd name="T19" fmla="*/ 2 h 467"/>
                  <a:gd name="T20" fmla="*/ 3 w 820"/>
                  <a:gd name="T21" fmla="*/ 1 h 467"/>
                  <a:gd name="T22" fmla="*/ 3 w 820"/>
                  <a:gd name="T23" fmla="*/ 1 h 467"/>
                  <a:gd name="T24" fmla="*/ 3 w 820"/>
                  <a:gd name="T25" fmla="*/ 1 h 467"/>
                  <a:gd name="T26" fmla="*/ 3 w 820"/>
                  <a:gd name="T27" fmla="*/ 1 h 467"/>
                  <a:gd name="T28" fmla="*/ 3 w 820"/>
                  <a:gd name="T29" fmla="*/ 1 h 467"/>
                  <a:gd name="T30" fmla="*/ 2 w 820"/>
                  <a:gd name="T31" fmla="*/ 1 h 467"/>
                  <a:gd name="T32" fmla="*/ 2 w 820"/>
                  <a:gd name="T33" fmla="*/ 1 h 467"/>
                  <a:gd name="T34" fmla="*/ 2 w 820"/>
                  <a:gd name="T35" fmla="*/ 0 h 467"/>
                  <a:gd name="T36" fmla="*/ 1 w 820"/>
                  <a:gd name="T37" fmla="*/ 1 h 467"/>
                  <a:gd name="T38" fmla="*/ 1 w 820"/>
                  <a:gd name="T39" fmla="*/ 1 h 467"/>
                  <a:gd name="T40" fmla="*/ 0 w 820"/>
                  <a:gd name="T41" fmla="*/ 1 h 467"/>
                  <a:gd name="T42" fmla="*/ 0 w 820"/>
                  <a:gd name="T43" fmla="*/ 1 h 4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0"/>
                  <a:gd name="T67" fmla="*/ 0 h 467"/>
                  <a:gd name="T68" fmla="*/ 820 w 820"/>
                  <a:gd name="T69" fmla="*/ 467 h 4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0" h="467">
                    <a:moveTo>
                      <a:pt x="0" y="158"/>
                    </a:moveTo>
                    <a:lnTo>
                      <a:pt x="194" y="289"/>
                    </a:lnTo>
                    <a:lnTo>
                      <a:pt x="416" y="245"/>
                    </a:lnTo>
                    <a:lnTo>
                      <a:pt x="616" y="218"/>
                    </a:lnTo>
                    <a:lnTo>
                      <a:pt x="733" y="309"/>
                    </a:lnTo>
                    <a:lnTo>
                      <a:pt x="709" y="467"/>
                    </a:lnTo>
                    <a:lnTo>
                      <a:pt x="790" y="426"/>
                    </a:lnTo>
                    <a:lnTo>
                      <a:pt x="810" y="352"/>
                    </a:lnTo>
                    <a:lnTo>
                      <a:pt x="786" y="311"/>
                    </a:lnTo>
                    <a:lnTo>
                      <a:pt x="820" y="320"/>
                    </a:lnTo>
                    <a:lnTo>
                      <a:pt x="759" y="229"/>
                    </a:lnTo>
                    <a:lnTo>
                      <a:pt x="683" y="171"/>
                    </a:lnTo>
                    <a:lnTo>
                      <a:pt x="719" y="171"/>
                    </a:lnTo>
                    <a:lnTo>
                      <a:pt x="564" y="107"/>
                    </a:lnTo>
                    <a:lnTo>
                      <a:pt x="590" y="92"/>
                    </a:lnTo>
                    <a:lnTo>
                      <a:pt x="481" y="46"/>
                    </a:lnTo>
                    <a:lnTo>
                      <a:pt x="374" y="27"/>
                    </a:lnTo>
                    <a:lnTo>
                      <a:pt x="275" y="0"/>
                    </a:lnTo>
                    <a:lnTo>
                      <a:pt x="188" y="32"/>
                    </a:lnTo>
                    <a:lnTo>
                      <a:pt x="95" y="96"/>
                    </a:lnTo>
                    <a:lnTo>
                      <a:pt x="0" y="15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84" name="Freeform 102"/>
              <p:cNvSpPr>
                <a:spLocks/>
              </p:cNvSpPr>
              <p:nvPr/>
            </p:nvSpPr>
            <p:spPr bwMode="auto">
              <a:xfrm>
                <a:off x="2384" y="14210"/>
                <a:ext cx="167" cy="78"/>
              </a:xfrm>
              <a:custGeom>
                <a:avLst/>
                <a:gdLst>
                  <a:gd name="T0" fmla="*/ 0 w 335"/>
                  <a:gd name="T1" fmla="*/ 1 h 154"/>
                  <a:gd name="T2" fmla="*/ 0 w 335"/>
                  <a:gd name="T3" fmla="*/ 1 h 154"/>
                  <a:gd name="T4" fmla="*/ 1 w 335"/>
                  <a:gd name="T5" fmla="*/ 1 h 154"/>
                  <a:gd name="T6" fmla="*/ 1 w 335"/>
                  <a:gd name="T7" fmla="*/ 0 h 154"/>
                  <a:gd name="T8" fmla="*/ 0 w 335"/>
                  <a:gd name="T9" fmla="*/ 1 h 154"/>
                  <a:gd name="T10" fmla="*/ 0 w 335"/>
                  <a:gd name="T11" fmla="*/ 1 h 154"/>
                  <a:gd name="T12" fmla="*/ 0 60000 65536"/>
                  <a:gd name="T13" fmla="*/ 0 60000 65536"/>
                  <a:gd name="T14" fmla="*/ 0 60000 65536"/>
                  <a:gd name="T15" fmla="*/ 0 60000 65536"/>
                  <a:gd name="T16" fmla="*/ 0 60000 65536"/>
                  <a:gd name="T17" fmla="*/ 0 60000 65536"/>
                  <a:gd name="T18" fmla="*/ 0 w 335"/>
                  <a:gd name="T19" fmla="*/ 0 h 154"/>
                  <a:gd name="T20" fmla="*/ 335 w 335"/>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335" h="154">
                    <a:moveTo>
                      <a:pt x="0" y="55"/>
                    </a:moveTo>
                    <a:lnTo>
                      <a:pt x="32" y="154"/>
                    </a:lnTo>
                    <a:lnTo>
                      <a:pt x="335" y="66"/>
                    </a:lnTo>
                    <a:lnTo>
                      <a:pt x="262" y="0"/>
                    </a:lnTo>
                    <a:lnTo>
                      <a:pt x="0" y="5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85" name="Freeform 103"/>
              <p:cNvSpPr>
                <a:spLocks/>
              </p:cNvSpPr>
              <p:nvPr/>
            </p:nvSpPr>
            <p:spPr bwMode="auto">
              <a:xfrm>
                <a:off x="1929" y="13894"/>
                <a:ext cx="348" cy="293"/>
              </a:xfrm>
              <a:custGeom>
                <a:avLst/>
                <a:gdLst>
                  <a:gd name="T0" fmla="*/ 0 w 695"/>
                  <a:gd name="T1" fmla="*/ 1 h 588"/>
                  <a:gd name="T2" fmla="*/ 1 w 695"/>
                  <a:gd name="T3" fmla="*/ 2 h 588"/>
                  <a:gd name="T4" fmla="*/ 1 w 695"/>
                  <a:gd name="T5" fmla="*/ 2 h 588"/>
                  <a:gd name="T6" fmla="*/ 1 w 695"/>
                  <a:gd name="T7" fmla="*/ 2 h 588"/>
                  <a:gd name="T8" fmla="*/ 2 w 695"/>
                  <a:gd name="T9" fmla="*/ 2 h 588"/>
                  <a:gd name="T10" fmla="*/ 2 w 695"/>
                  <a:gd name="T11" fmla="*/ 2 h 588"/>
                  <a:gd name="T12" fmla="*/ 2 w 695"/>
                  <a:gd name="T13" fmla="*/ 2 h 588"/>
                  <a:gd name="T14" fmla="*/ 3 w 695"/>
                  <a:gd name="T15" fmla="*/ 2 h 588"/>
                  <a:gd name="T16" fmla="*/ 3 w 695"/>
                  <a:gd name="T17" fmla="*/ 2 h 588"/>
                  <a:gd name="T18" fmla="*/ 3 w 695"/>
                  <a:gd name="T19" fmla="*/ 1 h 588"/>
                  <a:gd name="T20" fmla="*/ 3 w 695"/>
                  <a:gd name="T21" fmla="*/ 1 h 588"/>
                  <a:gd name="T22" fmla="*/ 3 w 695"/>
                  <a:gd name="T23" fmla="*/ 1 h 588"/>
                  <a:gd name="T24" fmla="*/ 3 w 695"/>
                  <a:gd name="T25" fmla="*/ 1 h 588"/>
                  <a:gd name="T26" fmla="*/ 3 w 695"/>
                  <a:gd name="T27" fmla="*/ 0 h 588"/>
                  <a:gd name="T28" fmla="*/ 2 w 695"/>
                  <a:gd name="T29" fmla="*/ 0 h 588"/>
                  <a:gd name="T30" fmla="*/ 2 w 695"/>
                  <a:gd name="T31" fmla="*/ 0 h 588"/>
                  <a:gd name="T32" fmla="*/ 2 w 695"/>
                  <a:gd name="T33" fmla="*/ 0 h 588"/>
                  <a:gd name="T34" fmla="*/ 1 w 695"/>
                  <a:gd name="T35" fmla="*/ 1 h 588"/>
                  <a:gd name="T36" fmla="*/ 0 w 695"/>
                  <a:gd name="T37" fmla="*/ 1 h 588"/>
                  <a:gd name="T38" fmla="*/ 0 w 695"/>
                  <a:gd name="T39" fmla="*/ 1 h 5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5"/>
                  <a:gd name="T61" fmla="*/ 0 h 588"/>
                  <a:gd name="T62" fmla="*/ 695 w 695"/>
                  <a:gd name="T63" fmla="*/ 588 h 5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5" h="588">
                    <a:moveTo>
                      <a:pt x="0" y="446"/>
                    </a:moveTo>
                    <a:lnTo>
                      <a:pt x="41" y="522"/>
                    </a:lnTo>
                    <a:lnTo>
                      <a:pt x="81" y="586"/>
                    </a:lnTo>
                    <a:lnTo>
                      <a:pt x="247" y="545"/>
                    </a:lnTo>
                    <a:lnTo>
                      <a:pt x="297" y="570"/>
                    </a:lnTo>
                    <a:lnTo>
                      <a:pt x="338" y="559"/>
                    </a:lnTo>
                    <a:lnTo>
                      <a:pt x="422" y="582"/>
                    </a:lnTo>
                    <a:lnTo>
                      <a:pt x="515" y="588"/>
                    </a:lnTo>
                    <a:lnTo>
                      <a:pt x="550" y="574"/>
                    </a:lnTo>
                    <a:lnTo>
                      <a:pt x="590" y="487"/>
                    </a:lnTo>
                    <a:lnTo>
                      <a:pt x="667" y="408"/>
                    </a:lnTo>
                    <a:lnTo>
                      <a:pt x="695" y="357"/>
                    </a:lnTo>
                    <a:lnTo>
                      <a:pt x="669" y="259"/>
                    </a:lnTo>
                    <a:lnTo>
                      <a:pt x="616" y="94"/>
                    </a:lnTo>
                    <a:lnTo>
                      <a:pt x="416" y="0"/>
                    </a:lnTo>
                    <a:lnTo>
                      <a:pt x="432" y="94"/>
                    </a:lnTo>
                    <a:lnTo>
                      <a:pt x="348" y="243"/>
                    </a:lnTo>
                    <a:lnTo>
                      <a:pt x="249" y="336"/>
                    </a:lnTo>
                    <a:lnTo>
                      <a:pt x="0" y="44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86" name="Freeform 104"/>
              <p:cNvSpPr>
                <a:spLocks/>
              </p:cNvSpPr>
              <p:nvPr/>
            </p:nvSpPr>
            <p:spPr bwMode="auto">
              <a:xfrm>
                <a:off x="2070" y="13219"/>
                <a:ext cx="575" cy="809"/>
              </a:xfrm>
              <a:custGeom>
                <a:avLst/>
                <a:gdLst>
                  <a:gd name="T0" fmla="*/ 4 w 1149"/>
                  <a:gd name="T1" fmla="*/ 1 h 1617"/>
                  <a:gd name="T2" fmla="*/ 4 w 1149"/>
                  <a:gd name="T3" fmla="*/ 0 h 1617"/>
                  <a:gd name="T4" fmla="*/ 5 w 1149"/>
                  <a:gd name="T5" fmla="*/ 4 h 1617"/>
                  <a:gd name="T6" fmla="*/ 5 w 1149"/>
                  <a:gd name="T7" fmla="*/ 5 h 1617"/>
                  <a:gd name="T8" fmla="*/ 4 w 1149"/>
                  <a:gd name="T9" fmla="*/ 6 h 1617"/>
                  <a:gd name="T10" fmla="*/ 4 w 1149"/>
                  <a:gd name="T11" fmla="*/ 6 h 1617"/>
                  <a:gd name="T12" fmla="*/ 5 w 1149"/>
                  <a:gd name="T13" fmla="*/ 7 h 1617"/>
                  <a:gd name="T14" fmla="*/ 4 w 1149"/>
                  <a:gd name="T15" fmla="*/ 7 h 1617"/>
                  <a:gd name="T16" fmla="*/ 3 w 1149"/>
                  <a:gd name="T17" fmla="*/ 7 h 1617"/>
                  <a:gd name="T18" fmla="*/ 3 w 1149"/>
                  <a:gd name="T19" fmla="*/ 7 h 1617"/>
                  <a:gd name="T20" fmla="*/ 2 w 1149"/>
                  <a:gd name="T21" fmla="*/ 6 h 1617"/>
                  <a:gd name="T22" fmla="*/ 1 w 1149"/>
                  <a:gd name="T23" fmla="*/ 6 h 1617"/>
                  <a:gd name="T24" fmla="*/ 0 w 1149"/>
                  <a:gd name="T25" fmla="*/ 5 h 1617"/>
                  <a:gd name="T26" fmla="*/ 1 w 1149"/>
                  <a:gd name="T27" fmla="*/ 6 h 1617"/>
                  <a:gd name="T28" fmla="*/ 3 w 1149"/>
                  <a:gd name="T29" fmla="*/ 6 h 1617"/>
                  <a:gd name="T30" fmla="*/ 3 w 1149"/>
                  <a:gd name="T31" fmla="*/ 6 h 1617"/>
                  <a:gd name="T32" fmla="*/ 3 w 1149"/>
                  <a:gd name="T33" fmla="*/ 6 h 1617"/>
                  <a:gd name="T34" fmla="*/ 4 w 1149"/>
                  <a:gd name="T35" fmla="*/ 6 h 1617"/>
                  <a:gd name="T36" fmla="*/ 4 w 1149"/>
                  <a:gd name="T37" fmla="*/ 6 h 1617"/>
                  <a:gd name="T38" fmla="*/ 4 w 1149"/>
                  <a:gd name="T39" fmla="*/ 6 h 1617"/>
                  <a:gd name="T40" fmla="*/ 4 w 1149"/>
                  <a:gd name="T41" fmla="*/ 6 h 1617"/>
                  <a:gd name="T42" fmla="*/ 4 w 1149"/>
                  <a:gd name="T43" fmla="*/ 6 h 1617"/>
                  <a:gd name="T44" fmla="*/ 4 w 1149"/>
                  <a:gd name="T45" fmla="*/ 5 h 1617"/>
                  <a:gd name="T46" fmla="*/ 4 w 1149"/>
                  <a:gd name="T47" fmla="*/ 5 h 1617"/>
                  <a:gd name="T48" fmla="*/ 5 w 1149"/>
                  <a:gd name="T49" fmla="*/ 5 h 1617"/>
                  <a:gd name="T50" fmla="*/ 4 w 1149"/>
                  <a:gd name="T51" fmla="*/ 5 h 1617"/>
                  <a:gd name="T52" fmla="*/ 4 w 1149"/>
                  <a:gd name="T53" fmla="*/ 5 h 1617"/>
                  <a:gd name="T54" fmla="*/ 5 w 1149"/>
                  <a:gd name="T55" fmla="*/ 5 h 1617"/>
                  <a:gd name="T56" fmla="*/ 4 w 1149"/>
                  <a:gd name="T57" fmla="*/ 4 h 1617"/>
                  <a:gd name="T58" fmla="*/ 4 w 1149"/>
                  <a:gd name="T59" fmla="*/ 4 h 1617"/>
                  <a:gd name="T60" fmla="*/ 5 w 1149"/>
                  <a:gd name="T61" fmla="*/ 4 h 1617"/>
                  <a:gd name="T62" fmla="*/ 4 w 1149"/>
                  <a:gd name="T63" fmla="*/ 3 h 1617"/>
                  <a:gd name="T64" fmla="*/ 4 w 1149"/>
                  <a:gd name="T65" fmla="*/ 3 h 1617"/>
                  <a:gd name="T66" fmla="*/ 4 w 1149"/>
                  <a:gd name="T67" fmla="*/ 3 h 1617"/>
                  <a:gd name="T68" fmla="*/ 4 w 1149"/>
                  <a:gd name="T69" fmla="*/ 2 h 1617"/>
                  <a:gd name="T70" fmla="*/ 4 w 1149"/>
                  <a:gd name="T71" fmla="*/ 1 h 1617"/>
                  <a:gd name="T72" fmla="*/ 4 w 1149"/>
                  <a:gd name="T73" fmla="*/ 1 h 1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9"/>
                  <a:gd name="T112" fmla="*/ 0 h 1617"/>
                  <a:gd name="T113" fmla="*/ 1149 w 1149"/>
                  <a:gd name="T114" fmla="*/ 1617 h 1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9" h="1617">
                    <a:moveTo>
                      <a:pt x="971" y="248"/>
                    </a:moveTo>
                    <a:lnTo>
                      <a:pt x="981" y="0"/>
                    </a:lnTo>
                    <a:lnTo>
                      <a:pt x="1149" y="1003"/>
                    </a:lnTo>
                    <a:lnTo>
                      <a:pt x="1060" y="1182"/>
                    </a:lnTo>
                    <a:lnTo>
                      <a:pt x="1010" y="1324"/>
                    </a:lnTo>
                    <a:lnTo>
                      <a:pt x="1020" y="1488"/>
                    </a:lnTo>
                    <a:lnTo>
                      <a:pt x="1070" y="1617"/>
                    </a:lnTo>
                    <a:lnTo>
                      <a:pt x="961" y="1608"/>
                    </a:lnTo>
                    <a:lnTo>
                      <a:pt x="703" y="1591"/>
                    </a:lnTo>
                    <a:lnTo>
                      <a:pt x="525" y="1546"/>
                    </a:lnTo>
                    <a:lnTo>
                      <a:pt x="307" y="1466"/>
                    </a:lnTo>
                    <a:lnTo>
                      <a:pt x="129" y="1333"/>
                    </a:lnTo>
                    <a:lnTo>
                      <a:pt x="0" y="1138"/>
                    </a:lnTo>
                    <a:lnTo>
                      <a:pt x="248" y="1333"/>
                    </a:lnTo>
                    <a:lnTo>
                      <a:pt x="575" y="1466"/>
                    </a:lnTo>
                    <a:lnTo>
                      <a:pt x="743" y="1511"/>
                    </a:lnTo>
                    <a:lnTo>
                      <a:pt x="604" y="1440"/>
                    </a:lnTo>
                    <a:lnTo>
                      <a:pt x="832" y="1502"/>
                    </a:lnTo>
                    <a:lnTo>
                      <a:pt x="792" y="1422"/>
                    </a:lnTo>
                    <a:lnTo>
                      <a:pt x="911" y="1440"/>
                    </a:lnTo>
                    <a:lnTo>
                      <a:pt x="862" y="1395"/>
                    </a:lnTo>
                    <a:lnTo>
                      <a:pt x="931" y="1395"/>
                    </a:lnTo>
                    <a:lnTo>
                      <a:pt x="985" y="1266"/>
                    </a:lnTo>
                    <a:lnTo>
                      <a:pt x="969" y="1108"/>
                    </a:lnTo>
                    <a:lnTo>
                      <a:pt x="1038" y="1182"/>
                    </a:lnTo>
                    <a:lnTo>
                      <a:pt x="1018" y="1131"/>
                    </a:lnTo>
                    <a:lnTo>
                      <a:pt x="989" y="1047"/>
                    </a:lnTo>
                    <a:lnTo>
                      <a:pt x="1052" y="1068"/>
                    </a:lnTo>
                    <a:lnTo>
                      <a:pt x="979" y="964"/>
                    </a:lnTo>
                    <a:lnTo>
                      <a:pt x="945" y="797"/>
                    </a:lnTo>
                    <a:lnTo>
                      <a:pt x="1028" y="836"/>
                    </a:lnTo>
                    <a:lnTo>
                      <a:pt x="911" y="687"/>
                    </a:lnTo>
                    <a:lnTo>
                      <a:pt x="993" y="715"/>
                    </a:lnTo>
                    <a:lnTo>
                      <a:pt x="951" y="651"/>
                    </a:lnTo>
                    <a:lnTo>
                      <a:pt x="905" y="454"/>
                    </a:lnTo>
                    <a:lnTo>
                      <a:pt x="971" y="24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87" name="Freeform 105"/>
              <p:cNvSpPr>
                <a:spLocks/>
              </p:cNvSpPr>
              <p:nvPr/>
            </p:nvSpPr>
            <p:spPr bwMode="auto">
              <a:xfrm>
                <a:off x="2427" y="12956"/>
                <a:ext cx="435" cy="1369"/>
              </a:xfrm>
              <a:custGeom>
                <a:avLst/>
                <a:gdLst>
                  <a:gd name="T0" fmla="*/ 1 w 872"/>
                  <a:gd name="T1" fmla="*/ 6 h 2738"/>
                  <a:gd name="T2" fmla="*/ 1 w 872"/>
                  <a:gd name="T3" fmla="*/ 6 h 2738"/>
                  <a:gd name="T4" fmla="*/ 1 w 872"/>
                  <a:gd name="T5" fmla="*/ 7 h 2738"/>
                  <a:gd name="T6" fmla="*/ 1 w 872"/>
                  <a:gd name="T7" fmla="*/ 7 h 2738"/>
                  <a:gd name="T8" fmla="*/ 1 w 872"/>
                  <a:gd name="T9" fmla="*/ 9 h 2738"/>
                  <a:gd name="T10" fmla="*/ 1 w 872"/>
                  <a:gd name="T11" fmla="*/ 9 h 2738"/>
                  <a:gd name="T12" fmla="*/ 1 w 872"/>
                  <a:gd name="T13" fmla="*/ 11 h 2738"/>
                  <a:gd name="T14" fmla="*/ 0 w 872"/>
                  <a:gd name="T15" fmla="*/ 11 h 2738"/>
                  <a:gd name="T16" fmla="*/ 0 w 872"/>
                  <a:gd name="T17" fmla="*/ 11 h 2738"/>
                  <a:gd name="T18" fmla="*/ 1 w 872"/>
                  <a:gd name="T19" fmla="*/ 11 h 2738"/>
                  <a:gd name="T20" fmla="*/ 2 w 872"/>
                  <a:gd name="T21" fmla="*/ 10 h 2738"/>
                  <a:gd name="T22" fmla="*/ 2 w 872"/>
                  <a:gd name="T23" fmla="*/ 7 h 2738"/>
                  <a:gd name="T24" fmla="*/ 3 w 872"/>
                  <a:gd name="T25" fmla="*/ 6 h 2738"/>
                  <a:gd name="T26" fmla="*/ 3 w 872"/>
                  <a:gd name="T27" fmla="*/ 5 h 2738"/>
                  <a:gd name="T28" fmla="*/ 2 w 872"/>
                  <a:gd name="T29" fmla="*/ 3 h 2738"/>
                  <a:gd name="T30" fmla="*/ 1 w 872"/>
                  <a:gd name="T31" fmla="*/ 1 h 2738"/>
                  <a:gd name="T32" fmla="*/ 0 w 872"/>
                  <a:gd name="T33" fmla="*/ 0 h 2738"/>
                  <a:gd name="T34" fmla="*/ 1 w 872"/>
                  <a:gd name="T35" fmla="*/ 5 h 2738"/>
                  <a:gd name="T36" fmla="*/ 1 w 872"/>
                  <a:gd name="T37" fmla="*/ 6 h 2738"/>
                  <a:gd name="T38" fmla="*/ 1 w 872"/>
                  <a:gd name="T39" fmla="*/ 6 h 27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2"/>
                  <a:gd name="T61" fmla="*/ 0 h 2738"/>
                  <a:gd name="T62" fmla="*/ 872 w 872"/>
                  <a:gd name="T63" fmla="*/ 2738 h 27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2" h="2738">
                    <a:moveTo>
                      <a:pt x="359" y="1612"/>
                    </a:moveTo>
                    <a:lnTo>
                      <a:pt x="438" y="1705"/>
                    </a:lnTo>
                    <a:lnTo>
                      <a:pt x="442" y="1831"/>
                    </a:lnTo>
                    <a:lnTo>
                      <a:pt x="446" y="1983"/>
                    </a:lnTo>
                    <a:lnTo>
                      <a:pt x="416" y="2108"/>
                    </a:lnTo>
                    <a:lnTo>
                      <a:pt x="406" y="2294"/>
                    </a:lnTo>
                    <a:lnTo>
                      <a:pt x="268" y="2569"/>
                    </a:lnTo>
                    <a:lnTo>
                      <a:pt x="0" y="2711"/>
                    </a:lnTo>
                    <a:lnTo>
                      <a:pt x="248" y="2738"/>
                    </a:lnTo>
                    <a:lnTo>
                      <a:pt x="476" y="2631"/>
                    </a:lnTo>
                    <a:lnTo>
                      <a:pt x="535" y="2365"/>
                    </a:lnTo>
                    <a:lnTo>
                      <a:pt x="694" y="2045"/>
                    </a:lnTo>
                    <a:lnTo>
                      <a:pt x="822" y="1788"/>
                    </a:lnTo>
                    <a:lnTo>
                      <a:pt x="872" y="1112"/>
                    </a:lnTo>
                    <a:lnTo>
                      <a:pt x="763" y="641"/>
                    </a:lnTo>
                    <a:lnTo>
                      <a:pt x="327" y="53"/>
                    </a:lnTo>
                    <a:lnTo>
                      <a:pt x="188" y="0"/>
                    </a:lnTo>
                    <a:lnTo>
                      <a:pt x="446" y="1387"/>
                    </a:lnTo>
                    <a:lnTo>
                      <a:pt x="359" y="1612"/>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88" name="Freeform 106"/>
              <p:cNvSpPr>
                <a:spLocks/>
              </p:cNvSpPr>
              <p:nvPr/>
            </p:nvSpPr>
            <p:spPr bwMode="auto">
              <a:xfrm>
                <a:off x="2035" y="12486"/>
                <a:ext cx="580" cy="1097"/>
              </a:xfrm>
              <a:custGeom>
                <a:avLst/>
                <a:gdLst>
                  <a:gd name="T0" fmla="*/ 2 w 1159"/>
                  <a:gd name="T1" fmla="*/ 1 h 2195"/>
                  <a:gd name="T2" fmla="*/ 3 w 1159"/>
                  <a:gd name="T3" fmla="*/ 3 h 2195"/>
                  <a:gd name="T4" fmla="*/ 5 w 1159"/>
                  <a:gd name="T5" fmla="*/ 6 h 2195"/>
                  <a:gd name="T6" fmla="*/ 5 w 1159"/>
                  <a:gd name="T7" fmla="*/ 8 h 2195"/>
                  <a:gd name="T8" fmla="*/ 4 w 1159"/>
                  <a:gd name="T9" fmla="*/ 7 h 2195"/>
                  <a:gd name="T10" fmla="*/ 4 w 1159"/>
                  <a:gd name="T11" fmla="*/ 7 h 2195"/>
                  <a:gd name="T12" fmla="*/ 4 w 1159"/>
                  <a:gd name="T13" fmla="*/ 7 h 2195"/>
                  <a:gd name="T14" fmla="*/ 4 w 1159"/>
                  <a:gd name="T15" fmla="*/ 6 h 2195"/>
                  <a:gd name="T16" fmla="*/ 4 w 1159"/>
                  <a:gd name="T17" fmla="*/ 7 h 2195"/>
                  <a:gd name="T18" fmla="*/ 3 w 1159"/>
                  <a:gd name="T19" fmla="*/ 6 h 2195"/>
                  <a:gd name="T20" fmla="*/ 2 w 1159"/>
                  <a:gd name="T21" fmla="*/ 5 h 2195"/>
                  <a:gd name="T22" fmla="*/ 2 w 1159"/>
                  <a:gd name="T23" fmla="*/ 3 h 2195"/>
                  <a:gd name="T24" fmla="*/ 1 w 1159"/>
                  <a:gd name="T25" fmla="*/ 2 h 2195"/>
                  <a:gd name="T26" fmla="*/ 1 w 1159"/>
                  <a:gd name="T27" fmla="*/ 2 h 2195"/>
                  <a:gd name="T28" fmla="*/ 1 w 1159"/>
                  <a:gd name="T29" fmla="*/ 1 h 2195"/>
                  <a:gd name="T30" fmla="*/ 1 w 1159"/>
                  <a:gd name="T31" fmla="*/ 2 h 2195"/>
                  <a:gd name="T32" fmla="*/ 1 w 1159"/>
                  <a:gd name="T33" fmla="*/ 1 h 2195"/>
                  <a:gd name="T34" fmla="*/ 1 w 1159"/>
                  <a:gd name="T35" fmla="*/ 1 h 2195"/>
                  <a:gd name="T36" fmla="*/ 1 w 1159"/>
                  <a:gd name="T37" fmla="*/ 0 h 2195"/>
                  <a:gd name="T38" fmla="*/ 0 w 1159"/>
                  <a:gd name="T39" fmla="*/ 0 h 2195"/>
                  <a:gd name="T40" fmla="*/ 2 w 1159"/>
                  <a:gd name="T41" fmla="*/ 1 h 2195"/>
                  <a:gd name="T42" fmla="*/ 2 w 1159"/>
                  <a:gd name="T43" fmla="*/ 1 h 2195"/>
                  <a:gd name="T44" fmla="*/ 2 w 1159"/>
                  <a:gd name="T45" fmla="*/ 1 h 2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9"/>
                  <a:gd name="T70" fmla="*/ 0 h 2195"/>
                  <a:gd name="T71" fmla="*/ 1159 w 1159"/>
                  <a:gd name="T72" fmla="*/ 2195 h 21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9" h="2195">
                    <a:moveTo>
                      <a:pt x="287" y="417"/>
                    </a:moveTo>
                    <a:lnTo>
                      <a:pt x="762" y="906"/>
                    </a:lnTo>
                    <a:lnTo>
                      <a:pt x="1079" y="1635"/>
                    </a:lnTo>
                    <a:lnTo>
                      <a:pt x="1159" y="2195"/>
                    </a:lnTo>
                    <a:lnTo>
                      <a:pt x="1022" y="2019"/>
                    </a:lnTo>
                    <a:lnTo>
                      <a:pt x="980" y="1964"/>
                    </a:lnTo>
                    <a:lnTo>
                      <a:pt x="891" y="1866"/>
                    </a:lnTo>
                    <a:lnTo>
                      <a:pt x="782" y="1760"/>
                    </a:lnTo>
                    <a:lnTo>
                      <a:pt x="792" y="1831"/>
                    </a:lnTo>
                    <a:lnTo>
                      <a:pt x="703" y="1609"/>
                    </a:lnTo>
                    <a:lnTo>
                      <a:pt x="455" y="1289"/>
                    </a:lnTo>
                    <a:lnTo>
                      <a:pt x="396" y="959"/>
                    </a:lnTo>
                    <a:lnTo>
                      <a:pt x="49" y="595"/>
                    </a:lnTo>
                    <a:lnTo>
                      <a:pt x="148" y="595"/>
                    </a:lnTo>
                    <a:lnTo>
                      <a:pt x="79" y="506"/>
                    </a:lnTo>
                    <a:lnTo>
                      <a:pt x="148" y="533"/>
                    </a:lnTo>
                    <a:lnTo>
                      <a:pt x="188" y="453"/>
                    </a:lnTo>
                    <a:lnTo>
                      <a:pt x="178" y="346"/>
                    </a:lnTo>
                    <a:lnTo>
                      <a:pt x="109" y="204"/>
                    </a:lnTo>
                    <a:lnTo>
                      <a:pt x="0" y="0"/>
                    </a:lnTo>
                    <a:lnTo>
                      <a:pt x="297" y="284"/>
                    </a:lnTo>
                    <a:lnTo>
                      <a:pt x="287" y="41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89" name="Freeform 107"/>
              <p:cNvSpPr>
                <a:spLocks/>
              </p:cNvSpPr>
              <p:nvPr/>
            </p:nvSpPr>
            <p:spPr bwMode="auto">
              <a:xfrm>
                <a:off x="1812" y="12774"/>
                <a:ext cx="486" cy="813"/>
              </a:xfrm>
              <a:custGeom>
                <a:avLst/>
                <a:gdLst>
                  <a:gd name="T0" fmla="*/ 1 w 971"/>
                  <a:gd name="T1" fmla="*/ 1 h 1626"/>
                  <a:gd name="T2" fmla="*/ 1 w 971"/>
                  <a:gd name="T3" fmla="*/ 1 h 1626"/>
                  <a:gd name="T4" fmla="*/ 1 w 971"/>
                  <a:gd name="T5" fmla="*/ 2 h 1626"/>
                  <a:gd name="T6" fmla="*/ 0 w 971"/>
                  <a:gd name="T7" fmla="*/ 3 h 1626"/>
                  <a:gd name="T8" fmla="*/ 1 w 971"/>
                  <a:gd name="T9" fmla="*/ 3 h 1626"/>
                  <a:gd name="T10" fmla="*/ 1 w 971"/>
                  <a:gd name="T11" fmla="*/ 5 h 1626"/>
                  <a:gd name="T12" fmla="*/ 1 w 971"/>
                  <a:gd name="T13" fmla="*/ 6 h 1626"/>
                  <a:gd name="T14" fmla="*/ 2 w 971"/>
                  <a:gd name="T15" fmla="*/ 6 h 1626"/>
                  <a:gd name="T16" fmla="*/ 1 w 971"/>
                  <a:gd name="T17" fmla="*/ 5 h 1626"/>
                  <a:gd name="T18" fmla="*/ 1 w 971"/>
                  <a:gd name="T19" fmla="*/ 3 h 1626"/>
                  <a:gd name="T20" fmla="*/ 1 w 971"/>
                  <a:gd name="T21" fmla="*/ 3 h 1626"/>
                  <a:gd name="T22" fmla="*/ 1 w 971"/>
                  <a:gd name="T23" fmla="*/ 3 h 1626"/>
                  <a:gd name="T24" fmla="*/ 1 w 971"/>
                  <a:gd name="T25" fmla="*/ 3 h 1626"/>
                  <a:gd name="T26" fmla="*/ 1 w 971"/>
                  <a:gd name="T27" fmla="*/ 2 h 1626"/>
                  <a:gd name="T28" fmla="*/ 1 w 971"/>
                  <a:gd name="T29" fmla="*/ 2 h 1626"/>
                  <a:gd name="T30" fmla="*/ 2 w 971"/>
                  <a:gd name="T31" fmla="*/ 2 h 1626"/>
                  <a:gd name="T32" fmla="*/ 1 w 971"/>
                  <a:gd name="T33" fmla="*/ 2 h 1626"/>
                  <a:gd name="T34" fmla="*/ 1 w 971"/>
                  <a:gd name="T35" fmla="*/ 2 h 1626"/>
                  <a:gd name="T36" fmla="*/ 2 w 971"/>
                  <a:gd name="T37" fmla="*/ 2 h 1626"/>
                  <a:gd name="T38" fmla="*/ 3 w 971"/>
                  <a:gd name="T39" fmla="*/ 3 h 1626"/>
                  <a:gd name="T40" fmla="*/ 3 w 971"/>
                  <a:gd name="T41" fmla="*/ 3 h 1626"/>
                  <a:gd name="T42" fmla="*/ 3 w 971"/>
                  <a:gd name="T43" fmla="*/ 3 h 1626"/>
                  <a:gd name="T44" fmla="*/ 3 w 971"/>
                  <a:gd name="T45" fmla="*/ 2 h 1626"/>
                  <a:gd name="T46" fmla="*/ 4 w 971"/>
                  <a:gd name="T47" fmla="*/ 3 h 1626"/>
                  <a:gd name="T48" fmla="*/ 4 w 971"/>
                  <a:gd name="T49" fmla="*/ 3 h 1626"/>
                  <a:gd name="T50" fmla="*/ 2 w 971"/>
                  <a:gd name="T51" fmla="*/ 1 h 1626"/>
                  <a:gd name="T52" fmla="*/ 3 w 971"/>
                  <a:gd name="T53" fmla="*/ 2 h 1626"/>
                  <a:gd name="T54" fmla="*/ 2 w 971"/>
                  <a:gd name="T55" fmla="*/ 0 h 1626"/>
                  <a:gd name="T56" fmla="*/ 1 w 971"/>
                  <a:gd name="T57" fmla="*/ 1 h 1626"/>
                  <a:gd name="T58" fmla="*/ 1 w 971"/>
                  <a:gd name="T59" fmla="*/ 1 h 16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1"/>
                  <a:gd name="T91" fmla="*/ 0 h 1626"/>
                  <a:gd name="T92" fmla="*/ 971 w 971"/>
                  <a:gd name="T93" fmla="*/ 1626 h 16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1" h="1626">
                    <a:moveTo>
                      <a:pt x="158" y="62"/>
                    </a:moveTo>
                    <a:lnTo>
                      <a:pt x="69" y="240"/>
                    </a:lnTo>
                    <a:lnTo>
                      <a:pt x="10" y="417"/>
                    </a:lnTo>
                    <a:lnTo>
                      <a:pt x="0" y="632"/>
                    </a:lnTo>
                    <a:lnTo>
                      <a:pt x="49" y="925"/>
                    </a:lnTo>
                    <a:lnTo>
                      <a:pt x="139" y="1174"/>
                    </a:lnTo>
                    <a:lnTo>
                      <a:pt x="228" y="1316"/>
                    </a:lnTo>
                    <a:lnTo>
                      <a:pt x="376" y="1626"/>
                    </a:lnTo>
                    <a:lnTo>
                      <a:pt x="208" y="1094"/>
                    </a:lnTo>
                    <a:lnTo>
                      <a:pt x="119" y="854"/>
                    </a:lnTo>
                    <a:lnTo>
                      <a:pt x="69" y="721"/>
                    </a:lnTo>
                    <a:lnTo>
                      <a:pt x="158" y="819"/>
                    </a:lnTo>
                    <a:lnTo>
                      <a:pt x="79" y="641"/>
                    </a:lnTo>
                    <a:lnTo>
                      <a:pt x="79" y="471"/>
                    </a:lnTo>
                    <a:lnTo>
                      <a:pt x="119" y="400"/>
                    </a:lnTo>
                    <a:lnTo>
                      <a:pt x="257" y="483"/>
                    </a:lnTo>
                    <a:lnTo>
                      <a:pt x="228" y="400"/>
                    </a:lnTo>
                    <a:lnTo>
                      <a:pt x="244" y="314"/>
                    </a:lnTo>
                    <a:lnTo>
                      <a:pt x="511" y="478"/>
                    </a:lnTo>
                    <a:lnTo>
                      <a:pt x="683" y="694"/>
                    </a:lnTo>
                    <a:lnTo>
                      <a:pt x="604" y="550"/>
                    </a:lnTo>
                    <a:lnTo>
                      <a:pt x="683" y="577"/>
                    </a:lnTo>
                    <a:lnTo>
                      <a:pt x="644" y="490"/>
                    </a:lnTo>
                    <a:lnTo>
                      <a:pt x="971" y="765"/>
                    </a:lnTo>
                    <a:lnTo>
                      <a:pt x="931" y="550"/>
                    </a:lnTo>
                    <a:lnTo>
                      <a:pt x="406" y="133"/>
                    </a:lnTo>
                    <a:lnTo>
                      <a:pt x="703" y="258"/>
                    </a:lnTo>
                    <a:lnTo>
                      <a:pt x="287" y="0"/>
                    </a:lnTo>
                    <a:lnTo>
                      <a:pt x="158" y="62"/>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90" name="Freeform 108"/>
              <p:cNvSpPr>
                <a:spLocks/>
              </p:cNvSpPr>
              <p:nvPr/>
            </p:nvSpPr>
            <p:spPr bwMode="auto">
              <a:xfrm>
                <a:off x="1794" y="12458"/>
                <a:ext cx="23" cy="62"/>
              </a:xfrm>
              <a:custGeom>
                <a:avLst/>
                <a:gdLst>
                  <a:gd name="T0" fmla="*/ 0 w 48"/>
                  <a:gd name="T1" fmla="*/ 1 h 124"/>
                  <a:gd name="T2" fmla="*/ 0 w 48"/>
                  <a:gd name="T3" fmla="*/ 1 h 124"/>
                  <a:gd name="T4" fmla="*/ 0 w 48"/>
                  <a:gd name="T5" fmla="*/ 1 h 124"/>
                  <a:gd name="T6" fmla="*/ 0 w 48"/>
                  <a:gd name="T7" fmla="*/ 1 h 124"/>
                  <a:gd name="T8" fmla="*/ 0 w 48"/>
                  <a:gd name="T9" fmla="*/ 0 h 124"/>
                  <a:gd name="T10" fmla="*/ 0 w 48"/>
                  <a:gd name="T11" fmla="*/ 1 h 124"/>
                  <a:gd name="T12" fmla="*/ 0 w 48"/>
                  <a:gd name="T13" fmla="*/ 1 h 124"/>
                  <a:gd name="T14" fmla="*/ 0 60000 65536"/>
                  <a:gd name="T15" fmla="*/ 0 60000 65536"/>
                  <a:gd name="T16" fmla="*/ 0 60000 65536"/>
                  <a:gd name="T17" fmla="*/ 0 60000 65536"/>
                  <a:gd name="T18" fmla="*/ 0 60000 65536"/>
                  <a:gd name="T19" fmla="*/ 0 60000 65536"/>
                  <a:gd name="T20" fmla="*/ 0 60000 65536"/>
                  <a:gd name="T21" fmla="*/ 0 w 48"/>
                  <a:gd name="T22" fmla="*/ 0 h 124"/>
                  <a:gd name="T23" fmla="*/ 48 w 48"/>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24">
                    <a:moveTo>
                      <a:pt x="2" y="64"/>
                    </a:moveTo>
                    <a:lnTo>
                      <a:pt x="2" y="99"/>
                    </a:lnTo>
                    <a:lnTo>
                      <a:pt x="28" y="124"/>
                    </a:lnTo>
                    <a:lnTo>
                      <a:pt x="48" y="27"/>
                    </a:lnTo>
                    <a:lnTo>
                      <a:pt x="0" y="0"/>
                    </a:lnTo>
                    <a:lnTo>
                      <a:pt x="2" y="64"/>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91" name="Freeform 109"/>
              <p:cNvSpPr>
                <a:spLocks/>
              </p:cNvSpPr>
              <p:nvPr/>
            </p:nvSpPr>
            <p:spPr bwMode="auto">
              <a:xfrm>
                <a:off x="1465" y="12398"/>
                <a:ext cx="592" cy="255"/>
              </a:xfrm>
              <a:custGeom>
                <a:avLst/>
                <a:gdLst>
                  <a:gd name="T0" fmla="*/ 1 w 1184"/>
                  <a:gd name="T1" fmla="*/ 0 h 512"/>
                  <a:gd name="T2" fmla="*/ 2 w 1184"/>
                  <a:gd name="T3" fmla="*/ 0 h 512"/>
                  <a:gd name="T4" fmla="*/ 2 w 1184"/>
                  <a:gd name="T5" fmla="*/ 0 h 512"/>
                  <a:gd name="T6" fmla="*/ 3 w 1184"/>
                  <a:gd name="T7" fmla="*/ 0 h 512"/>
                  <a:gd name="T8" fmla="*/ 2 w 1184"/>
                  <a:gd name="T9" fmla="*/ 0 h 512"/>
                  <a:gd name="T10" fmla="*/ 2 w 1184"/>
                  <a:gd name="T11" fmla="*/ 0 h 512"/>
                  <a:gd name="T12" fmla="*/ 3 w 1184"/>
                  <a:gd name="T13" fmla="*/ 0 h 512"/>
                  <a:gd name="T14" fmla="*/ 3 w 1184"/>
                  <a:gd name="T15" fmla="*/ 0 h 512"/>
                  <a:gd name="T16" fmla="*/ 3 w 1184"/>
                  <a:gd name="T17" fmla="*/ 0 h 512"/>
                  <a:gd name="T18" fmla="*/ 3 w 1184"/>
                  <a:gd name="T19" fmla="*/ 0 h 512"/>
                  <a:gd name="T20" fmla="*/ 5 w 1184"/>
                  <a:gd name="T21" fmla="*/ 0 h 512"/>
                  <a:gd name="T22" fmla="*/ 3 w 1184"/>
                  <a:gd name="T23" fmla="*/ 0 h 512"/>
                  <a:gd name="T24" fmla="*/ 5 w 1184"/>
                  <a:gd name="T25" fmla="*/ 0 h 512"/>
                  <a:gd name="T26" fmla="*/ 5 w 1184"/>
                  <a:gd name="T27" fmla="*/ 1 h 512"/>
                  <a:gd name="T28" fmla="*/ 5 w 1184"/>
                  <a:gd name="T29" fmla="*/ 1 h 512"/>
                  <a:gd name="T30" fmla="*/ 5 w 1184"/>
                  <a:gd name="T31" fmla="*/ 1 h 512"/>
                  <a:gd name="T32" fmla="*/ 5 w 1184"/>
                  <a:gd name="T33" fmla="*/ 1 h 512"/>
                  <a:gd name="T34" fmla="*/ 5 w 1184"/>
                  <a:gd name="T35" fmla="*/ 1 h 512"/>
                  <a:gd name="T36" fmla="*/ 3 w 1184"/>
                  <a:gd name="T37" fmla="*/ 1 h 512"/>
                  <a:gd name="T38" fmla="*/ 3 w 1184"/>
                  <a:gd name="T39" fmla="*/ 1 h 512"/>
                  <a:gd name="T40" fmla="*/ 2 w 1184"/>
                  <a:gd name="T41" fmla="*/ 1 h 512"/>
                  <a:gd name="T42" fmla="*/ 2 w 1184"/>
                  <a:gd name="T43" fmla="*/ 1 h 512"/>
                  <a:gd name="T44" fmla="*/ 2 w 1184"/>
                  <a:gd name="T45" fmla="*/ 0 h 512"/>
                  <a:gd name="T46" fmla="*/ 2 w 1184"/>
                  <a:gd name="T47" fmla="*/ 0 h 512"/>
                  <a:gd name="T48" fmla="*/ 2 w 1184"/>
                  <a:gd name="T49" fmla="*/ 0 h 512"/>
                  <a:gd name="T50" fmla="*/ 2 w 1184"/>
                  <a:gd name="T51" fmla="*/ 0 h 512"/>
                  <a:gd name="T52" fmla="*/ 2 w 1184"/>
                  <a:gd name="T53" fmla="*/ 0 h 512"/>
                  <a:gd name="T54" fmla="*/ 2 w 1184"/>
                  <a:gd name="T55" fmla="*/ 0 h 512"/>
                  <a:gd name="T56" fmla="*/ 2 w 1184"/>
                  <a:gd name="T57" fmla="*/ 0 h 512"/>
                  <a:gd name="T58" fmla="*/ 2 w 1184"/>
                  <a:gd name="T59" fmla="*/ 0 h 512"/>
                  <a:gd name="T60" fmla="*/ 2 w 1184"/>
                  <a:gd name="T61" fmla="*/ 0 h 512"/>
                  <a:gd name="T62" fmla="*/ 1 w 1184"/>
                  <a:gd name="T63" fmla="*/ 0 h 512"/>
                  <a:gd name="T64" fmla="*/ 2 w 1184"/>
                  <a:gd name="T65" fmla="*/ 0 h 512"/>
                  <a:gd name="T66" fmla="*/ 2 w 1184"/>
                  <a:gd name="T67" fmla="*/ 0 h 512"/>
                  <a:gd name="T68" fmla="*/ 2 w 1184"/>
                  <a:gd name="T69" fmla="*/ 1 h 512"/>
                  <a:gd name="T70" fmla="*/ 1 w 1184"/>
                  <a:gd name="T71" fmla="*/ 1 h 512"/>
                  <a:gd name="T72" fmla="*/ 1 w 1184"/>
                  <a:gd name="T73" fmla="*/ 1 h 512"/>
                  <a:gd name="T74" fmla="*/ 1 w 1184"/>
                  <a:gd name="T75" fmla="*/ 1 h 512"/>
                  <a:gd name="T76" fmla="*/ 0 w 1184"/>
                  <a:gd name="T77" fmla="*/ 0 h 512"/>
                  <a:gd name="T78" fmla="*/ 1 w 1184"/>
                  <a:gd name="T79" fmla="*/ 0 h 512"/>
                  <a:gd name="T80" fmla="*/ 1 w 1184"/>
                  <a:gd name="T81" fmla="*/ 0 h 512"/>
                  <a:gd name="T82" fmla="*/ 1 w 1184"/>
                  <a:gd name="T83" fmla="*/ 0 h 512"/>
                  <a:gd name="T84" fmla="*/ 2 w 1184"/>
                  <a:gd name="T85" fmla="*/ 0 h 512"/>
                  <a:gd name="T86" fmla="*/ 1 w 1184"/>
                  <a:gd name="T87" fmla="*/ 0 h 512"/>
                  <a:gd name="T88" fmla="*/ 1 w 1184"/>
                  <a:gd name="T89" fmla="*/ 0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4"/>
                  <a:gd name="T136" fmla="*/ 0 h 512"/>
                  <a:gd name="T137" fmla="*/ 1184 w 1184"/>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4" h="512">
                    <a:moveTo>
                      <a:pt x="511" y="101"/>
                    </a:moveTo>
                    <a:lnTo>
                      <a:pt x="576" y="39"/>
                    </a:lnTo>
                    <a:lnTo>
                      <a:pt x="671" y="0"/>
                    </a:lnTo>
                    <a:lnTo>
                      <a:pt x="770" y="16"/>
                    </a:lnTo>
                    <a:lnTo>
                      <a:pt x="657" y="61"/>
                    </a:lnTo>
                    <a:lnTo>
                      <a:pt x="647" y="103"/>
                    </a:lnTo>
                    <a:lnTo>
                      <a:pt x="774" y="89"/>
                    </a:lnTo>
                    <a:lnTo>
                      <a:pt x="851" y="89"/>
                    </a:lnTo>
                    <a:lnTo>
                      <a:pt x="921" y="121"/>
                    </a:lnTo>
                    <a:lnTo>
                      <a:pt x="960" y="167"/>
                    </a:lnTo>
                    <a:lnTo>
                      <a:pt x="1052" y="206"/>
                    </a:lnTo>
                    <a:lnTo>
                      <a:pt x="1004" y="203"/>
                    </a:lnTo>
                    <a:lnTo>
                      <a:pt x="1095" y="245"/>
                    </a:lnTo>
                    <a:lnTo>
                      <a:pt x="1184" y="345"/>
                    </a:lnTo>
                    <a:lnTo>
                      <a:pt x="1151" y="332"/>
                    </a:lnTo>
                    <a:lnTo>
                      <a:pt x="1184" y="387"/>
                    </a:lnTo>
                    <a:lnTo>
                      <a:pt x="1176" y="433"/>
                    </a:lnTo>
                    <a:lnTo>
                      <a:pt x="1139" y="489"/>
                    </a:lnTo>
                    <a:lnTo>
                      <a:pt x="1016" y="512"/>
                    </a:lnTo>
                    <a:lnTo>
                      <a:pt x="893" y="487"/>
                    </a:lnTo>
                    <a:lnTo>
                      <a:pt x="748" y="499"/>
                    </a:lnTo>
                    <a:lnTo>
                      <a:pt x="550" y="430"/>
                    </a:lnTo>
                    <a:lnTo>
                      <a:pt x="675" y="243"/>
                    </a:lnTo>
                    <a:lnTo>
                      <a:pt x="705" y="194"/>
                    </a:lnTo>
                    <a:lnTo>
                      <a:pt x="744" y="183"/>
                    </a:lnTo>
                    <a:lnTo>
                      <a:pt x="723" y="167"/>
                    </a:lnTo>
                    <a:lnTo>
                      <a:pt x="697" y="167"/>
                    </a:lnTo>
                    <a:lnTo>
                      <a:pt x="562" y="93"/>
                    </a:lnTo>
                    <a:lnTo>
                      <a:pt x="600" y="155"/>
                    </a:lnTo>
                    <a:lnTo>
                      <a:pt x="600" y="206"/>
                    </a:lnTo>
                    <a:lnTo>
                      <a:pt x="562" y="231"/>
                    </a:lnTo>
                    <a:lnTo>
                      <a:pt x="429" y="236"/>
                    </a:lnTo>
                    <a:lnTo>
                      <a:pt x="538" y="254"/>
                    </a:lnTo>
                    <a:lnTo>
                      <a:pt x="657" y="252"/>
                    </a:lnTo>
                    <a:lnTo>
                      <a:pt x="534" y="421"/>
                    </a:lnTo>
                    <a:lnTo>
                      <a:pt x="487" y="380"/>
                    </a:lnTo>
                    <a:lnTo>
                      <a:pt x="396" y="355"/>
                    </a:lnTo>
                    <a:lnTo>
                      <a:pt x="196" y="313"/>
                    </a:lnTo>
                    <a:lnTo>
                      <a:pt x="0" y="254"/>
                    </a:lnTo>
                    <a:lnTo>
                      <a:pt x="358" y="242"/>
                    </a:lnTo>
                    <a:lnTo>
                      <a:pt x="23" y="242"/>
                    </a:lnTo>
                    <a:lnTo>
                      <a:pt x="285" y="160"/>
                    </a:lnTo>
                    <a:lnTo>
                      <a:pt x="517" y="156"/>
                    </a:lnTo>
                    <a:lnTo>
                      <a:pt x="511" y="10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92" name="Freeform 110"/>
              <p:cNvSpPr>
                <a:spLocks/>
              </p:cNvSpPr>
              <p:nvPr/>
            </p:nvSpPr>
            <p:spPr bwMode="auto">
              <a:xfrm>
                <a:off x="2054" y="14021"/>
                <a:ext cx="50" cy="36"/>
              </a:xfrm>
              <a:custGeom>
                <a:avLst/>
                <a:gdLst>
                  <a:gd name="T0" fmla="*/ 1 w 99"/>
                  <a:gd name="T1" fmla="*/ 1 h 71"/>
                  <a:gd name="T2" fmla="*/ 1 w 99"/>
                  <a:gd name="T3" fmla="*/ 1 h 71"/>
                  <a:gd name="T4" fmla="*/ 1 w 99"/>
                  <a:gd name="T5" fmla="*/ 1 h 71"/>
                  <a:gd name="T6" fmla="*/ 0 w 99"/>
                  <a:gd name="T7" fmla="*/ 1 h 71"/>
                  <a:gd name="T8" fmla="*/ 1 w 99"/>
                  <a:gd name="T9" fmla="*/ 1 h 71"/>
                  <a:gd name="T10" fmla="*/ 1 w 99"/>
                  <a:gd name="T11" fmla="*/ 1 h 71"/>
                  <a:gd name="T12" fmla="*/ 1 w 99"/>
                  <a:gd name="T13" fmla="*/ 0 h 71"/>
                  <a:gd name="T14" fmla="*/ 1 w 99"/>
                  <a:gd name="T15" fmla="*/ 1 h 71"/>
                  <a:gd name="T16" fmla="*/ 1 w 99"/>
                  <a:gd name="T17" fmla="*/ 1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1"/>
                  <a:gd name="T29" fmla="*/ 99 w 99"/>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1">
                    <a:moveTo>
                      <a:pt x="64" y="5"/>
                    </a:moveTo>
                    <a:lnTo>
                      <a:pt x="44" y="25"/>
                    </a:lnTo>
                    <a:lnTo>
                      <a:pt x="18" y="46"/>
                    </a:lnTo>
                    <a:lnTo>
                      <a:pt x="0" y="71"/>
                    </a:lnTo>
                    <a:lnTo>
                      <a:pt x="56" y="51"/>
                    </a:lnTo>
                    <a:lnTo>
                      <a:pt x="68" y="25"/>
                    </a:lnTo>
                    <a:lnTo>
                      <a:pt x="99" y="0"/>
                    </a:lnTo>
                    <a:lnTo>
                      <a:pt x="64" y="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93" name="Freeform 111"/>
              <p:cNvSpPr>
                <a:spLocks/>
              </p:cNvSpPr>
              <p:nvPr/>
            </p:nvSpPr>
            <p:spPr bwMode="auto">
              <a:xfrm>
                <a:off x="1948" y="14149"/>
                <a:ext cx="15" cy="39"/>
              </a:xfrm>
              <a:custGeom>
                <a:avLst/>
                <a:gdLst>
                  <a:gd name="T0" fmla="*/ 1 w 30"/>
                  <a:gd name="T1" fmla="*/ 0 h 79"/>
                  <a:gd name="T2" fmla="*/ 1 w 30"/>
                  <a:gd name="T3" fmla="*/ 0 h 79"/>
                  <a:gd name="T4" fmla="*/ 1 w 30"/>
                  <a:gd name="T5" fmla="*/ 0 h 79"/>
                  <a:gd name="T6" fmla="*/ 1 w 30"/>
                  <a:gd name="T7" fmla="*/ 0 h 79"/>
                  <a:gd name="T8" fmla="*/ 0 w 30"/>
                  <a:gd name="T9" fmla="*/ 0 h 79"/>
                  <a:gd name="T10" fmla="*/ 0 w 30"/>
                  <a:gd name="T11" fmla="*/ 0 h 79"/>
                  <a:gd name="T12" fmla="*/ 1 w 30"/>
                  <a:gd name="T13" fmla="*/ 0 h 79"/>
                  <a:gd name="T14" fmla="*/ 1 w 30"/>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14" y="11"/>
                    </a:moveTo>
                    <a:lnTo>
                      <a:pt x="30" y="38"/>
                    </a:lnTo>
                    <a:lnTo>
                      <a:pt x="20" y="79"/>
                    </a:lnTo>
                    <a:lnTo>
                      <a:pt x="6" y="41"/>
                    </a:lnTo>
                    <a:lnTo>
                      <a:pt x="0" y="23"/>
                    </a:lnTo>
                    <a:lnTo>
                      <a:pt x="0" y="0"/>
                    </a:lnTo>
                    <a:lnTo>
                      <a:pt x="14" y="1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94" name="Freeform 112"/>
              <p:cNvSpPr>
                <a:spLocks/>
              </p:cNvSpPr>
              <p:nvPr/>
            </p:nvSpPr>
            <p:spPr bwMode="auto">
              <a:xfrm>
                <a:off x="2074" y="14164"/>
                <a:ext cx="61" cy="22"/>
              </a:xfrm>
              <a:custGeom>
                <a:avLst/>
                <a:gdLst>
                  <a:gd name="T0" fmla="*/ 0 w 123"/>
                  <a:gd name="T1" fmla="*/ 1 h 44"/>
                  <a:gd name="T2" fmla="*/ 0 w 123"/>
                  <a:gd name="T3" fmla="*/ 1 h 44"/>
                  <a:gd name="T4" fmla="*/ 0 w 123"/>
                  <a:gd name="T5" fmla="*/ 1 h 44"/>
                  <a:gd name="T6" fmla="*/ 0 w 123"/>
                  <a:gd name="T7" fmla="*/ 1 h 44"/>
                  <a:gd name="T8" fmla="*/ 0 w 123"/>
                  <a:gd name="T9" fmla="*/ 1 h 44"/>
                  <a:gd name="T10" fmla="*/ 0 w 123"/>
                  <a:gd name="T11" fmla="*/ 1 h 44"/>
                  <a:gd name="T12" fmla="*/ 0 w 123"/>
                  <a:gd name="T13" fmla="*/ 0 h 44"/>
                  <a:gd name="T14" fmla="*/ 0 w 123"/>
                  <a:gd name="T15" fmla="*/ 1 h 44"/>
                  <a:gd name="T16" fmla="*/ 0 w 123"/>
                  <a:gd name="T17" fmla="*/ 1 h 44"/>
                  <a:gd name="T18" fmla="*/ 0 w 123"/>
                  <a:gd name="T19" fmla="*/ 1 h 44"/>
                  <a:gd name="T20" fmla="*/ 0 w 123"/>
                  <a:gd name="T21" fmla="*/ 1 h 44"/>
                  <a:gd name="T22" fmla="*/ 0 w 123"/>
                  <a:gd name="T23" fmla="*/ 0 h 44"/>
                  <a:gd name="T24" fmla="*/ 0 w 123"/>
                  <a:gd name="T25" fmla="*/ 1 h 44"/>
                  <a:gd name="T26" fmla="*/ 0 w 123"/>
                  <a:gd name="T27" fmla="*/ 1 h 44"/>
                  <a:gd name="T28" fmla="*/ 0 w 123"/>
                  <a:gd name="T29" fmla="*/ 1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44"/>
                  <a:gd name="T47" fmla="*/ 123 w 123"/>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44">
                    <a:moveTo>
                      <a:pt x="8" y="35"/>
                    </a:moveTo>
                    <a:lnTo>
                      <a:pt x="51" y="26"/>
                    </a:lnTo>
                    <a:lnTo>
                      <a:pt x="75" y="33"/>
                    </a:lnTo>
                    <a:lnTo>
                      <a:pt x="89" y="39"/>
                    </a:lnTo>
                    <a:lnTo>
                      <a:pt x="117" y="44"/>
                    </a:lnTo>
                    <a:lnTo>
                      <a:pt x="123" y="1"/>
                    </a:lnTo>
                    <a:lnTo>
                      <a:pt x="105" y="0"/>
                    </a:lnTo>
                    <a:lnTo>
                      <a:pt x="89" y="16"/>
                    </a:lnTo>
                    <a:lnTo>
                      <a:pt x="71" y="16"/>
                    </a:lnTo>
                    <a:lnTo>
                      <a:pt x="55" y="12"/>
                    </a:lnTo>
                    <a:lnTo>
                      <a:pt x="34" y="3"/>
                    </a:lnTo>
                    <a:lnTo>
                      <a:pt x="18" y="0"/>
                    </a:lnTo>
                    <a:lnTo>
                      <a:pt x="0" y="1"/>
                    </a:lnTo>
                    <a:lnTo>
                      <a:pt x="8" y="3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95" name="Freeform 113"/>
              <p:cNvSpPr>
                <a:spLocks/>
              </p:cNvSpPr>
              <p:nvPr/>
            </p:nvSpPr>
            <p:spPr bwMode="auto">
              <a:xfrm>
                <a:off x="2156" y="14149"/>
                <a:ext cx="59" cy="48"/>
              </a:xfrm>
              <a:custGeom>
                <a:avLst/>
                <a:gdLst>
                  <a:gd name="T0" fmla="*/ 1 w 117"/>
                  <a:gd name="T1" fmla="*/ 1 h 96"/>
                  <a:gd name="T2" fmla="*/ 1 w 117"/>
                  <a:gd name="T3" fmla="*/ 1 h 96"/>
                  <a:gd name="T4" fmla="*/ 1 w 117"/>
                  <a:gd name="T5" fmla="*/ 1 h 96"/>
                  <a:gd name="T6" fmla="*/ 0 w 117"/>
                  <a:gd name="T7" fmla="*/ 1 h 96"/>
                  <a:gd name="T8" fmla="*/ 1 w 117"/>
                  <a:gd name="T9" fmla="*/ 1 h 96"/>
                  <a:gd name="T10" fmla="*/ 1 w 117"/>
                  <a:gd name="T11" fmla="*/ 1 h 96"/>
                  <a:gd name="T12" fmla="*/ 1 w 117"/>
                  <a:gd name="T13" fmla="*/ 1 h 96"/>
                  <a:gd name="T14" fmla="*/ 1 w 117"/>
                  <a:gd name="T15" fmla="*/ 1 h 96"/>
                  <a:gd name="T16" fmla="*/ 1 w 117"/>
                  <a:gd name="T17" fmla="*/ 1 h 96"/>
                  <a:gd name="T18" fmla="*/ 1 w 117"/>
                  <a:gd name="T19" fmla="*/ 1 h 96"/>
                  <a:gd name="T20" fmla="*/ 1 w 117"/>
                  <a:gd name="T21" fmla="*/ 0 h 96"/>
                  <a:gd name="T22" fmla="*/ 1 w 117"/>
                  <a:gd name="T23" fmla="*/ 1 h 96"/>
                  <a:gd name="T24" fmla="*/ 1 w 117"/>
                  <a:gd name="T25" fmla="*/ 1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
                  <a:gd name="T40" fmla="*/ 0 h 96"/>
                  <a:gd name="T41" fmla="*/ 117 w 117"/>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 h="96">
                    <a:moveTo>
                      <a:pt x="88" y="54"/>
                    </a:moveTo>
                    <a:lnTo>
                      <a:pt x="64" y="70"/>
                    </a:lnTo>
                    <a:lnTo>
                      <a:pt x="44" y="73"/>
                    </a:lnTo>
                    <a:lnTo>
                      <a:pt x="0" y="64"/>
                    </a:lnTo>
                    <a:lnTo>
                      <a:pt x="10" y="82"/>
                    </a:lnTo>
                    <a:lnTo>
                      <a:pt x="22" y="87"/>
                    </a:lnTo>
                    <a:lnTo>
                      <a:pt x="48" y="95"/>
                    </a:lnTo>
                    <a:lnTo>
                      <a:pt x="72" y="96"/>
                    </a:lnTo>
                    <a:lnTo>
                      <a:pt x="93" y="93"/>
                    </a:lnTo>
                    <a:lnTo>
                      <a:pt x="117" y="73"/>
                    </a:lnTo>
                    <a:lnTo>
                      <a:pt x="117" y="0"/>
                    </a:lnTo>
                    <a:lnTo>
                      <a:pt x="88" y="54"/>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96" name="Freeform 114"/>
              <p:cNvSpPr>
                <a:spLocks/>
              </p:cNvSpPr>
              <p:nvPr/>
            </p:nvSpPr>
            <p:spPr bwMode="auto">
              <a:xfrm>
                <a:off x="2244" y="14047"/>
                <a:ext cx="33" cy="70"/>
              </a:xfrm>
              <a:custGeom>
                <a:avLst/>
                <a:gdLst>
                  <a:gd name="T0" fmla="*/ 1 w 65"/>
                  <a:gd name="T1" fmla="*/ 1 h 140"/>
                  <a:gd name="T2" fmla="*/ 1 w 65"/>
                  <a:gd name="T3" fmla="*/ 1 h 140"/>
                  <a:gd name="T4" fmla="*/ 1 w 65"/>
                  <a:gd name="T5" fmla="*/ 1 h 140"/>
                  <a:gd name="T6" fmla="*/ 0 w 65"/>
                  <a:gd name="T7" fmla="*/ 1 h 140"/>
                  <a:gd name="T8" fmla="*/ 1 w 65"/>
                  <a:gd name="T9" fmla="*/ 1 h 140"/>
                  <a:gd name="T10" fmla="*/ 1 w 65"/>
                  <a:gd name="T11" fmla="*/ 1 h 140"/>
                  <a:gd name="T12" fmla="*/ 1 w 65"/>
                  <a:gd name="T13" fmla="*/ 1 h 140"/>
                  <a:gd name="T14" fmla="*/ 1 w 65"/>
                  <a:gd name="T15" fmla="*/ 0 h 140"/>
                  <a:gd name="T16" fmla="*/ 1 w 65"/>
                  <a:gd name="T17" fmla="*/ 1 h 140"/>
                  <a:gd name="T18" fmla="*/ 1 w 65"/>
                  <a:gd name="T19" fmla="*/ 1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140"/>
                  <a:gd name="T32" fmla="*/ 65 w 65"/>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140">
                    <a:moveTo>
                      <a:pt x="33" y="66"/>
                    </a:moveTo>
                    <a:lnTo>
                      <a:pt x="20" y="98"/>
                    </a:lnTo>
                    <a:lnTo>
                      <a:pt x="2" y="114"/>
                    </a:lnTo>
                    <a:lnTo>
                      <a:pt x="0" y="140"/>
                    </a:lnTo>
                    <a:lnTo>
                      <a:pt x="22" y="119"/>
                    </a:lnTo>
                    <a:lnTo>
                      <a:pt x="39" y="105"/>
                    </a:lnTo>
                    <a:lnTo>
                      <a:pt x="65" y="64"/>
                    </a:lnTo>
                    <a:lnTo>
                      <a:pt x="61" y="0"/>
                    </a:lnTo>
                    <a:lnTo>
                      <a:pt x="33" y="6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97" name="Freeform 115"/>
              <p:cNvSpPr>
                <a:spLocks/>
              </p:cNvSpPr>
              <p:nvPr/>
            </p:nvSpPr>
            <p:spPr bwMode="auto">
              <a:xfrm>
                <a:off x="2364" y="14252"/>
                <a:ext cx="50" cy="22"/>
              </a:xfrm>
              <a:custGeom>
                <a:avLst/>
                <a:gdLst>
                  <a:gd name="T0" fmla="*/ 0 w 99"/>
                  <a:gd name="T1" fmla="*/ 0 h 45"/>
                  <a:gd name="T2" fmla="*/ 1 w 99"/>
                  <a:gd name="T3" fmla="*/ 0 h 45"/>
                  <a:gd name="T4" fmla="*/ 1 w 99"/>
                  <a:gd name="T5" fmla="*/ 0 h 45"/>
                  <a:gd name="T6" fmla="*/ 1 w 99"/>
                  <a:gd name="T7" fmla="*/ 0 h 45"/>
                  <a:gd name="T8" fmla="*/ 1 w 99"/>
                  <a:gd name="T9" fmla="*/ 0 h 45"/>
                  <a:gd name="T10" fmla="*/ 1 w 99"/>
                  <a:gd name="T11" fmla="*/ 0 h 45"/>
                  <a:gd name="T12" fmla="*/ 1 w 99"/>
                  <a:gd name="T13" fmla="*/ 0 h 45"/>
                  <a:gd name="T14" fmla="*/ 0 w 99"/>
                  <a:gd name="T15" fmla="*/ 0 h 45"/>
                  <a:gd name="T16" fmla="*/ 0 w 99"/>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45"/>
                  <a:gd name="T29" fmla="*/ 99 w 99"/>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45">
                    <a:moveTo>
                      <a:pt x="0" y="7"/>
                    </a:moveTo>
                    <a:lnTo>
                      <a:pt x="8" y="29"/>
                    </a:lnTo>
                    <a:lnTo>
                      <a:pt x="30" y="38"/>
                    </a:lnTo>
                    <a:lnTo>
                      <a:pt x="76" y="45"/>
                    </a:lnTo>
                    <a:lnTo>
                      <a:pt x="99" y="27"/>
                    </a:lnTo>
                    <a:lnTo>
                      <a:pt x="64" y="20"/>
                    </a:lnTo>
                    <a:lnTo>
                      <a:pt x="30" y="0"/>
                    </a:lnTo>
                    <a:lnTo>
                      <a:pt x="0" y="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98" name="Freeform 116"/>
              <p:cNvSpPr>
                <a:spLocks/>
              </p:cNvSpPr>
              <p:nvPr/>
            </p:nvSpPr>
            <p:spPr bwMode="auto">
              <a:xfrm>
                <a:off x="1457" y="12398"/>
                <a:ext cx="354" cy="198"/>
              </a:xfrm>
              <a:custGeom>
                <a:avLst/>
                <a:gdLst>
                  <a:gd name="T0" fmla="*/ 2 w 709"/>
                  <a:gd name="T1" fmla="*/ 1 h 398"/>
                  <a:gd name="T2" fmla="*/ 2 w 709"/>
                  <a:gd name="T3" fmla="*/ 1 h 398"/>
                  <a:gd name="T4" fmla="*/ 1 w 709"/>
                  <a:gd name="T5" fmla="*/ 1 h 398"/>
                  <a:gd name="T6" fmla="*/ 2 w 709"/>
                  <a:gd name="T7" fmla="*/ 1 h 398"/>
                  <a:gd name="T8" fmla="*/ 1 w 709"/>
                  <a:gd name="T9" fmla="*/ 0 h 398"/>
                  <a:gd name="T10" fmla="*/ 2 w 709"/>
                  <a:gd name="T11" fmla="*/ 0 h 398"/>
                  <a:gd name="T12" fmla="*/ 2 w 709"/>
                  <a:gd name="T13" fmla="*/ 0 h 398"/>
                  <a:gd name="T14" fmla="*/ 2 w 709"/>
                  <a:gd name="T15" fmla="*/ 0 h 398"/>
                  <a:gd name="T16" fmla="*/ 2 w 709"/>
                  <a:gd name="T17" fmla="*/ 0 h 398"/>
                  <a:gd name="T18" fmla="*/ 2 w 709"/>
                  <a:gd name="T19" fmla="*/ 0 h 398"/>
                  <a:gd name="T20" fmla="*/ 2 w 709"/>
                  <a:gd name="T21" fmla="*/ 0 h 398"/>
                  <a:gd name="T22" fmla="*/ 2 w 709"/>
                  <a:gd name="T23" fmla="*/ 0 h 398"/>
                  <a:gd name="T24" fmla="*/ 2 w 709"/>
                  <a:gd name="T25" fmla="*/ 0 h 398"/>
                  <a:gd name="T26" fmla="*/ 2 w 709"/>
                  <a:gd name="T27" fmla="*/ 0 h 398"/>
                  <a:gd name="T28" fmla="*/ 2 w 709"/>
                  <a:gd name="T29" fmla="*/ 0 h 398"/>
                  <a:gd name="T30" fmla="*/ 0 w 709"/>
                  <a:gd name="T31" fmla="*/ 0 h 398"/>
                  <a:gd name="T32" fmla="*/ 0 w 709"/>
                  <a:gd name="T33" fmla="*/ 1 h 398"/>
                  <a:gd name="T34" fmla="*/ 0 w 709"/>
                  <a:gd name="T35" fmla="*/ 1 h 398"/>
                  <a:gd name="T36" fmla="*/ 1 w 709"/>
                  <a:gd name="T37" fmla="*/ 1 h 398"/>
                  <a:gd name="T38" fmla="*/ 1 w 709"/>
                  <a:gd name="T39" fmla="*/ 1 h 398"/>
                  <a:gd name="T40" fmla="*/ 2 w 709"/>
                  <a:gd name="T41" fmla="*/ 1 h 398"/>
                  <a:gd name="T42" fmla="*/ 2 w 709"/>
                  <a:gd name="T43" fmla="*/ 1 h 3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9"/>
                  <a:gd name="T67" fmla="*/ 0 h 398"/>
                  <a:gd name="T68" fmla="*/ 709 w 709"/>
                  <a:gd name="T69" fmla="*/ 398 h 3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9" h="398">
                    <a:moveTo>
                      <a:pt x="546" y="398"/>
                    </a:moveTo>
                    <a:lnTo>
                      <a:pt x="519" y="352"/>
                    </a:lnTo>
                    <a:lnTo>
                      <a:pt x="459" y="325"/>
                    </a:lnTo>
                    <a:lnTo>
                      <a:pt x="515" y="267"/>
                    </a:lnTo>
                    <a:lnTo>
                      <a:pt x="426" y="238"/>
                    </a:lnTo>
                    <a:lnTo>
                      <a:pt x="535" y="227"/>
                    </a:lnTo>
                    <a:lnTo>
                      <a:pt x="596" y="203"/>
                    </a:lnTo>
                    <a:lnTo>
                      <a:pt x="600" y="160"/>
                    </a:lnTo>
                    <a:lnTo>
                      <a:pt x="576" y="101"/>
                    </a:lnTo>
                    <a:lnTo>
                      <a:pt x="606" y="87"/>
                    </a:lnTo>
                    <a:lnTo>
                      <a:pt x="640" y="98"/>
                    </a:lnTo>
                    <a:lnTo>
                      <a:pt x="644" y="50"/>
                    </a:lnTo>
                    <a:lnTo>
                      <a:pt x="709" y="0"/>
                    </a:lnTo>
                    <a:lnTo>
                      <a:pt x="634" y="11"/>
                    </a:lnTo>
                    <a:lnTo>
                      <a:pt x="535" y="100"/>
                    </a:lnTo>
                    <a:lnTo>
                      <a:pt x="67" y="212"/>
                    </a:lnTo>
                    <a:lnTo>
                      <a:pt x="0" y="265"/>
                    </a:lnTo>
                    <a:lnTo>
                      <a:pt x="186" y="313"/>
                    </a:lnTo>
                    <a:lnTo>
                      <a:pt x="449" y="361"/>
                    </a:lnTo>
                    <a:lnTo>
                      <a:pt x="485" y="370"/>
                    </a:lnTo>
                    <a:lnTo>
                      <a:pt x="546" y="39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99" name="Freeform 117"/>
              <p:cNvSpPr>
                <a:spLocks/>
              </p:cNvSpPr>
              <p:nvPr/>
            </p:nvSpPr>
            <p:spPr bwMode="auto">
              <a:xfrm>
                <a:off x="1522" y="12512"/>
                <a:ext cx="154" cy="7"/>
              </a:xfrm>
              <a:custGeom>
                <a:avLst/>
                <a:gdLst>
                  <a:gd name="T0" fmla="*/ 1 w 308"/>
                  <a:gd name="T1" fmla="*/ 0 h 14"/>
                  <a:gd name="T2" fmla="*/ 0 w 308"/>
                  <a:gd name="T3" fmla="*/ 1 h 14"/>
                  <a:gd name="T4" fmla="*/ 1 w 308"/>
                  <a:gd name="T5" fmla="*/ 1 h 14"/>
                  <a:gd name="T6" fmla="*/ 1 w 308"/>
                  <a:gd name="T7" fmla="*/ 0 h 14"/>
                  <a:gd name="T8" fmla="*/ 1 w 308"/>
                  <a:gd name="T9" fmla="*/ 0 h 14"/>
                  <a:gd name="T10" fmla="*/ 0 60000 65536"/>
                  <a:gd name="T11" fmla="*/ 0 60000 65536"/>
                  <a:gd name="T12" fmla="*/ 0 60000 65536"/>
                  <a:gd name="T13" fmla="*/ 0 60000 65536"/>
                  <a:gd name="T14" fmla="*/ 0 60000 65536"/>
                  <a:gd name="T15" fmla="*/ 0 w 308"/>
                  <a:gd name="T16" fmla="*/ 0 h 14"/>
                  <a:gd name="T17" fmla="*/ 308 w 308"/>
                  <a:gd name="T18" fmla="*/ 14 h 14"/>
                </a:gdLst>
                <a:ahLst/>
                <a:cxnLst>
                  <a:cxn ang="T10">
                    <a:pos x="T0" y="T1"/>
                  </a:cxn>
                  <a:cxn ang="T11">
                    <a:pos x="T2" y="T3"/>
                  </a:cxn>
                  <a:cxn ang="T12">
                    <a:pos x="T4" y="T5"/>
                  </a:cxn>
                  <a:cxn ang="T13">
                    <a:pos x="T6" y="T7"/>
                  </a:cxn>
                  <a:cxn ang="T14">
                    <a:pos x="T8" y="T9"/>
                  </a:cxn>
                </a:cxnLst>
                <a:rect l="T15" t="T16" r="T17" b="T18"/>
                <a:pathLst>
                  <a:path w="308" h="14">
                    <a:moveTo>
                      <a:pt x="308" y="0"/>
                    </a:moveTo>
                    <a:lnTo>
                      <a:pt x="0" y="11"/>
                    </a:lnTo>
                    <a:lnTo>
                      <a:pt x="304" y="14"/>
                    </a:lnTo>
                    <a:lnTo>
                      <a:pt x="308"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00" name="Freeform 118"/>
              <p:cNvSpPr>
                <a:spLocks/>
              </p:cNvSpPr>
              <p:nvPr/>
            </p:nvSpPr>
            <p:spPr bwMode="auto">
              <a:xfrm>
                <a:off x="2434" y="14049"/>
                <a:ext cx="287" cy="267"/>
              </a:xfrm>
              <a:custGeom>
                <a:avLst/>
                <a:gdLst>
                  <a:gd name="T0" fmla="*/ 1 w 575"/>
                  <a:gd name="T1" fmla="*/ 1 h 534"/>
                  <a:gd name="T2" fmla="*/ 1 w 575"/>
                  <a:gd name="T3" fmla="*/ 1 h 534"/>
                  <a:gd name="T4" fmla="*/ 2 w 575"/>
                  <a:gd name="T5" fmla="*/ 0 h 534"/>
                  <a:gd name="T6" fmla="*/ 1 w 575"/>
                  <a:gd name="T7" fmla="*/ 1 h 534"/>
                  <a:gd name="T8" fmla="*/ 1 w 575"/>
                  <a:gd name="T9" fmla="*/ 2 h 534"/>
                  <a:gd name="T10" fmla="*/ 0 w 575"/>
                  <a:gd name="T11" fmla="*/ 2 h 534"/>
                  <a:gd name="T12" fmla="*/ 0 w 575"/>
                  <a:gd name="T13" fmla="*/ 1 h 534"/>
                  <a:gd name="T14" fmla="*/ 1 w 575"/>
                  <a:gd name="T15" fmla="*/ 1 h 534"/>
                  <a:gd name="T16" fmla="*/ 1 w 575"/>
                  <a:gd name="T17" fmla="*/ 1 h 534"/>
                  <a:gd name="T18" fmla="*/ 1 w 575"/>
                  <a:gd name="T19" fmla="*/ 1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5"/>
                  <a:gd name="T31" fmla="*/ 0 h 534"/>
                  <a:gd name="T32" fmla="*/ 575 w 575"/>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5" h="534">
                    <a:moveTo>
                      <a:pt x="380" y="135"/>
                    </a:moveTo>
                    <a:lnTo>
                      <a:pt x="478" y="81"/>
                    </a:lnTo>
                    <a:lnTo>
                      <a:pt x="575" y="0"/>
                    </a:lnTo>
                    <a:lnTo>
                      <a:pt x="478" y="453"/>
                    </a:lnTo>
                    <a:lnTo>
                      <a:pt x="262" y="534"/>
                    </a:lnTo>
                    <a:lnTo>
                      <a:pt x="97" y="534"/>
                    </a:lnTo>
                    <a:lnTo>
                      <a:pt x="0" y="490"/>
                    </a:lnTo>
                    <a:lnTo>
                      <a:pt x="262" y="366"/>
                    </a:lnTo>
                    <a:lnTo>
                      <a:pt x="380" y="13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01" name="Freeform 119"/>
              <p:cNvSpPr>
                <a:spLocks/>
              </p:cNvSpPr>
              <p:nvPr/>
            </p:nvSpPr>
            <p:spPr bwMode="auto">
              <a:xfrm>
                <a:off x="2106" y="13938"/>
                <a:ext cx="74" cy="103"/>
              </a:xfrm>
              <a:custGeom>
                <a:avLst/>
                <a:gdLst>
                  <a:gd name="T0" fmla="*/ 0 w 149"/>
                  <a:gd name="T1" fmla="*/ 0 h 206"/>
                  <a:gd name="T2" fmla="*/ 0 w 149"/>
                  <a:gd name="T3" fmla="*/ 1 h 206"/>
                  <a:gd name="T4" fmla="*/ 0 w 149"/>
                  <a:gd name="T5" fmla="*/ 1 h 206"/>
                  <a:gd name="T6" fmla="*/ 0 w 149"/>
                  <a:gd name="T7" fmla="*/ 1 h 206"/>
                  <a:gd name="T8" fmla="*/ 0 w 149"/>
                  <a:gd name="T9" fmla="*/ 1 h 206"/>
                  <a:gd name="T10" fmla="*/ 0 w 149"/>
                  <a:gd name="T11" fmla="*/ 1 h 206"/>
                  <a:gd name="T12" fmla="*/ 0 w 149"/>
                  <a:gd name="T13" fmla="*/ 1 h 206"/>
                  <a:gd name="T14" fmla="*/ 0 w 149"/>
                  <a:gd name="T15" fmla="*/ 0 h 206"/>
                  <a:gd name="T16" fmla="*/ 0 w 149"/>
                  <a:gd name="T17" fmla="*/ 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06"/>
                  <a:gd name="T29" fmla="*/ 149 w 149"/>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06">
                    <a:moveTo>
                      <a:pt x="107" y="0"/>
                    </a:moveTo>
                    <a:lnTo>
                      <a:pt x="89" y="67"/>
                    </a:lnTo>
                    <a:lnTo>
                      <a:pt x="76" y="177"/>
                    </a:lnTo>
                    <a:lnTo>
                      <a:pt x="0" y="192"/>
                    </a:lnTo>
                    <a:lnTo>
                      <a:pt x="107" y="206"/>
                    </a:lnTo>
                    <a:lnTo>
                      <a:pt x="149" y="176"/>
                    </a:lnTo>
                    <a:lnTo>
                      <a:pt x="149" y="101"/>
                    </a:lnTo>
                    <a:lnTo>
                      <a:pt x="107"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02" name="Freeform 120"/>
              <p:cNvSpPr>
                <a:spLocks/>
              </p:cNvSpPr>
              <p:nvPr/>
            </p:nvSpPr>
            <p:spPr bwMode="auto">
              <a:xfrm>
                <a:off x="2085" y="14140"/>
                <a:ext cx="45" cy="17"/>
              </a:xfrm>
              <a:custGeom>
                <a:avLst/>
                <a:gdLst>
                  <a:gd name="T0" fmla="*/ 0 w 91"/>
                  <a:gd name="T1" fmla="*/ 1 h 33"/>
                  <a:gd name="T2" fmla="*/ 0 w 91"/>
                  <a:gd name="T3" fmla="*/ 1 h 33"/>
                  <a:gd name="T4" fmla="*/ 0 w 91"/>
                  <a:gd name="T5" fmla="*/ 0 h 33"/>
                  <a:gd name="T6" fmla="*/ 0 w 91"/>
                  <a:gd name="T7" fmla="*/ 1 h 33"/>
                  <a:gd name="T8" fmla="*/ 0 w 91"/>
                  <a:gd name="T9" fmla="*/ 1 h 33"/>
                  <a:gd name="T10" fmla="*/ 0 w 91"/>
                  <a:gd name="T11" fmla="*/ 1 h 33"/>
                  <a:gd name="T12" fmla="*/ 0 60000 65536"/>
                  <a:gd name="T13" fmla="*/ 0 60000 65536"/>
                  <a:gd name="T14" fmla="*/ 0 60000 65536"/>
                  <a:gd name="T15" fmla="*/ 0 60000 65536"/>
                  <a:gd name="T16" fmla="*/ 0 60000 65536"/>
                  <a:gd name="T17" fmla="*/ 0 60000 65536"/>
                  <a:gd name="T18" fmla="*/ 0 w 91"/>
                  <a:gd name="T19" fmla="*/ 0 h 33"/>
                  <a:gd name="T20" fmla="*/ 91 w 9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91" h="33">
                    <a:moveTo>
                      <a:pt x="0" y="10"/>
                    </a:moveTo>
                    <a:lnTo>
                      <a:pt x="45" y="33"/>
                    </a:lnTo>
                    <a:lnTo>
                      <a:pt x="91" y="0"/>
                    </a:lnTo>
                    <a:lnTo>
                      <a:pt x="41" y="10"/>
                    </a:lnTo>
                    <a:lnTo>
                      <a:pt x="0" y="1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03" name="Freeform 121"/>
              <p:cNvSpPr>
                <a:spLocks/>
              </p:cNvSpPr>
              <p:nvPr/>
            </p:nvSpPr>
            <p:spPr bwMode="auto">
              <a:xfrm>
                <a:off x="2019" y="14075"/>
                <a:ext cx="82" cy="37"/>
              </a:xfrm>
              <a:custGeom>
                <a:avLst/>
                <a:gdLst>
                  <a:gd name="T0" fmla="*/ 1 w 162"/>
                  <a:gd name="T1" fmla="*/ 0 h 75"/>
                  <a:gd name="T2" fmla="*/ 0 w 162"/>
                  <a:gd name="T3" fmla="*/ 0 h 75"/>
                  <a:gd name="T4" fmla="*/ 1 w 162"/>
                  <a:gd name="T5" fmla="*/ 0 h 75"/>
                  <a:gd name="T6" fmla="*/ 1 w 162"/>
                  <a:gd name="T7" fmla="*/ 0 h 75"/>
                  <a:gd name="T8" fmla="*/ 1 w 162"/>
                  <a:gd name="T9" fmla="*/ 0 h 75"/>
                  <a:gd name="T10" fmla="*/ 1 w 162"/>
                  <a:gd name="T11" fmla="*/ 0 h 75"/>
                  <a:gd name="T12" fmla="*/ 0 60000 65536"/>
                  <a:gd name="T13" fmla="*/ 0 60000 65536"/>
                  <a:gd name="T14" fmla="*/ 0 60000 65536"/>
                  <a:gd name="T15" fmla="*/ 0 60000 65536"/>
                  <a:gd name="T16" fmla="*/ 0 60000 65536"/>
                  <a:gd name="T17" fmla="*/ 0 60000 65536"/>
                  <a:gd name="T18" fmla="*/ 0 w 162"/>
                  <a:gd name="T19" fmla="*/ 0 h 75"/>
                  <a:gd name="T20" fmla="*/ 162 w 162"/>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62" h="75">
                    <a:moveTo>
                      <a:pt x="63" y="0"/>
                    </a:moveTo>
                    <a:lnTo>
                      <a:pt x="0" y="75"/>
                    </a:lnTo>
                    <a:lnTo>
                      <a:pt x="63" y="41"/>
                    </a:lnTo>
                    <a:lnTo>
                      <a:pt x="162" y="27"/>
                    </a:lnTo>
                    <a:lnTo>
                      <a:pt x="63"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04" name="Freeform 122"/>
              <p:cNvSpPr>
                <a:spLocks/>
              </p:cNvSpPr>
              <p:nvPr/>
            </p:nvSpPr>
            <p:spPr bwMode="auto">
              <a:xfrm>
                <a:off x="2393" y="14074"/>
                <a:ext cx="296" cy="235"/>
              </a:xfrm>
              <a:custGeom>
                <a:avLst/>
                <a:gdLst>
                  <a:gd name="T0" fmla="*/ 2 w 592"/>
                  <a:gd name="T1" fmla="*/ 0 h 471"/>
                  <a:gd name="T2" fmla="*/ 1 w 592"/>
                  <a:gd name="T3" fmla="*/ 0 h 471"/>
                  <a:gd name="T4" fmla="*/ 1 w 592"/>
                  <a:gd name="T5" fmla="*/ 0 h 471"/>
                  <a:gd name="T6" fmla="*/ 1 w 592"/>
                  <a:gd name="T7" fmla="*/ 1 h 471"/>
                  <a:gd name="T8" fmla="*/ 1 w 592"/>
                  <a:gd name="T9" fmla="*/ 1 h 471"/>
                  <a:gd name="T10" fmla="*/ 1 w 592"/>
                  <a:gd name="T11" fmla="*/ 1 h 471"/>
                  <a:gd name="T12" fmla="*/ 1 w 592"/>
                  <a:gd name="T13" fmla="*/ 1 h 471"/>
                  <a:gd name="T14" fmla="*/ 1 w 592"/>
                  <a:gd name="T15" fmla="*/ 1 h 471"/>
                  <a:gd name="T16" fmla="*/ 1 w 592"/>
                  <a:gd name="T17" fmla="*/ 1 h 471"/>
                  <a:gd name="T18" fmla="*/ 1 w 592"/>
                  <a:gd name="T19" fmla="*/ 1 h 471"/>
                  <a:gd name="T20" fmla="*/ 1 w 592"/>
                  <a:gd name="T21" fmla="*/ 1 h 471"/>
                  <a:gd name="T22" fmla="*/ 0 w 592"/>
                  <a:gd name="T23" fmla="*/ 1 h 471"/>
                  <a:gd name="T24" fmla="*/ 1 w 592"/>
                  <a:gd name="T25" fmla="*/ 1 h 471"/>
                  <a:gd name="T26" fmla="*/ 1 w 592"/>
                  <a:gd name="T27" fmla="*/ 1 h 471"/>
                  <a:gd name="T28" fmla="*/ 1 w 592"/>
                  <a:gd name="T29" fmla="*/ 0 h 471"/>
                  <a:gd name="T30" fmla="*/ 1 w 592"/>
                  <a:gd name="T31" fmla="*/ 0 h 471"/>
                  <a:gd name="T32" fmla="*/ 2 w 592"/>
                  <a:gd name="T33" fmla="*/ 0 h 471"/>
                  <a:gd name="T34" fmla="*/ 2 w 592"/>
                  <a:gd name="T35" fmla="*/ 0 h 471"/>
                  <a:gd name="T36" fmla="*/ 2 w 592"/>
                  <a:gd name="T37" fmla="*/ 0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471"/>
                  <a:gd name="T59" fmla="*/ 592 w 592"/>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471">
                    <a:moveTo>
                      <a:pt x="543" y="66"/>
                    </a:moveTo>
                    <a:lnTo>
                      <a:pt x="481" y="196"/>
                    </a:lnTo>
                    <a:lnTo>
                      <a:pt x="497" y="249"/>
                    </a:lnTo>
                    <a:lnTo>
                      <a:pt x="475" y="304"/>
                    </a:lnTo>
                    <a:lnTo>
                      <a:pt x="414" y="372"/>
                    </a:lnTo>
                    <a:lnTo>
                      <a:pt x="277" y="439"/>
                    </a:lnTo>
                    <a:lnTo>
                      <a:pt x="164" y="471"/>
                    </a:lnTo>
                    <a:lnTo>
                      <a:pt x="121" y="446"/>
                    </a:lnTo>
                    <a:lnTo>
                      <a:pt x="297" y="313"/>
                    </a:lnTo>
                    <a:lnTo>
                      <a:pt x="198" y="311"/>
                    </a:lnTo>
                    <a:lnTo>
                      <a:pt x="129" y="333"/>
                    </a:lnTo>
                    <a:lnTo>
                      <a:pt x="0" y="350"/>
                    </a:lnTo>
                    <a:lnTo>
                      <a:pt x="30" y="317"/>
                    </a:lnTo>
                    <a:lnTo>
                      <a:pt x="220" y="277"/>
                    </a:lnTo>
                    <a:lnTo>
                      <a:pt x="370" y="251"/>
                    </a:lnTo>
                    <a:lnTo>
                      <a:pt x="469" y="47"/>
                    </a:lnTo>
                    <a:lnTo>
                      <a:pt x="592" y="0"/>
                    </a:lnTo>
                    <a:lnTo>
                      <a:pt x="543" y="6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05" name="Freeform 123"/>
              <p:cNvSpPr>
                <a:spLocks/>
              </p:cNvSpPr>
              <p:nvPr/>
            </p:nvSpPr>
            <p:spPr bwMode="auto">
              <a:xfrm>
                <a:off x="2150" y="13974"/>
                <a:ext cx="17" cy="59"/>
              </a:xfrm>
              <a:custGeom>
                <a:avLst/>
                <a:gdLst>
                  <a:gd name="T0" fmla="*/ 1 w 34"/>
                  <a:gd name="T1" fmla="*/ 0 h 117"/>
                  <a:gd name="T2" fmla="*/ 1 w 34"/>
                  <a:gd name="T3" fmla="*/ 1 h 117"/>
                  <a:gd name="T4" fmla="*/ 0 w 34"/>
                  <a:gd name="T5" fmla="*/ 1 h 117"/>
                  <a:gd name="T6" fmla="*/ 1 w 34"/>
                  <a:gd name="T7" fmla="*/ 0 h 117"/>
                  <a:gd name="T8" fmla="*/ 1 w 34"/>
                  <a:gd name="T9" fmla="*/ 0 h 117"/>
                  <a:gd name="T10" fmla="*/ 0 60000 65536"/>
                  <a:gd name="T11" fmla="*/ 0 60000 65536"/>
                  <a:gd name="T12" fmla="*/ 0 60000 65536"/>
                  <a:gd name="T13" fmla="*/ 0 60000 65536"/>
                  <a:gd name="T14" fmla="*/ 0 60000 65536"/>
                  <a:gd name="T15" fmla="*/ 0 w 34"/>
                  <a:gd name="T16" fmla="*/ 0 h 117"/>
                  <a:gd name="T17" fmla="*/ 34 w 34"/>
                  <a:gd name="T18" fmla="*/ 117 h 117"/>
                </a:gdLst>
                <a:ahLst/>
                <a:cxnLst>
                  <a:cxn ang="T10">
                    <a:pos x="T0" y="T1"/>
                  </a:cxn>
                  <a:cxn ang="T11">
                    <a:pos x="T2" y="T3"/>
                  </a:cxn>
                  <a:cxn ang="T12">
                    <a:pos x="T4" y="T5"/>
                  </a:cxn>
                  <a:cxn ang="T13">
                    <a:pos x="T6" y="T7"/>
                  </a:cxn>
                  <a:cxn ang="T14">
                    <a:pos x="T8" y="T9"/>
                  </a:cxn>
                </a:cxnLst>
                <a:rect l="T15" t="T16" r="T17" b="T18"/>
                <a:pathLst>
                  <a:path w="34" h="117">
                    <a:moveTo>
                      <a:pt x="16" y="0"/>
                    </a:moveTo>
                    <a:lnTo>
                      <a:pt x="34" y="76"/>
                    </a:lnTo>
                    <a:lnTo>
                      <a:pt x="0" y="117"/>
                    </a:lnTo>
                    <a:lnTo>
                      <a:pt x="16"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06" name="Freeform 124"/>
              <p:cNvSpPr>
                <a:spLocks/>
              </p:cNvSpPr>
              <p:nvPr/>
            </p:nvSpPr>
            <p:spPr bwMode="auto">
              <a:xfrm>
                <a:off x="2605" y="14091"/>
                <a:ext cx="59" cy="105"/>
              </a:xfrm>
              <a:custGeom>
                <a:avLst/>
                <a:gdLst>
                  <a:gd name="T0" fmla="*/ 0 w 119"/>
                  <a:gd name="T1" fmla="*/ 0 h 210"/>
                  <a:gd name="T2" fmla="*/ 0 w 119"/>
                  <a:gd name="T3" fmla="*/ 1 h 210"/>
                  <a:gd name="T4" fmla="*/ 0 w 119"/>
                  <a:gd name="T5" fmla="*/ 1 h 210"/>
                  <a:gd name="T6" fmla="*/ 0 w 119"/>
                  <a:gd name="T7" fmla="*/ 1 h 210"/>
                  <a:gd name="T8" fmla="*/ 0 w 119"/>
                  <a:gd name="T9" fmla="*/ 1 h 210"/>
                  <a:gd name="T10" fmla="*/ 0 w 119"/>
                  <a:gd name="T11" fmla="*/ 0 h 210"/>
                  <a:gd name="T12" fmla="*/ 0 w 119"/>
                  <a:gd name="T13" fmla="*/ 0 h 210"/>
                  <a:gd name="T14" fmla="*/ 0 60000 65536"/>
                  <a:gd name="T15" fmla="*/ 0 60000 65536"/>
                  <a:gd name="T16" fmla="*/ 0 60000 65536"/>
                  <a:gd name="T17" fmla="*/ 0 60000 65536"/>
                  <a:gd name="T18" fmla="*/ 0 60000 65536"/>
                  <a:gd name="T19" fmla="*/ 0 60000 65536"/>
                  <a:gd name="T20" fmla="*/ 0 60000 65536"/>
                  <a:gd name="T21" fmla="*/ 0 w 119"/>
                  <a:gd name="T22" fmla="*/ 0 h 210"/>
                  <a:gd name="T23" fmla="*/ 119 w 119"/>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10">
                    <a:moveTo>
                      <a:pt x="119" y="0"/>
                    </a:moveTo>
                    <a:lnTo>
                      <a:pt x="43" y="149"/>
                    </a:lnTo>
                    <a:lnTo>
                      <a:pt x="53" y="199"/>
                    </a:lnTo>
                    <a:lnTo>
                      <a:pt x="2" y="210"/>
                    </a:lnTo>
                    <a:lnTo>
                      <a:pt x="0" y="160"/>
                    </a:lnTo>
                    <a:lnTo>
                      <a:pt x="119"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07" name="Freeform 125"/>
              <p:cNvSpPr>
                <a:spLocks/>
              </p:cNvSpPr>
              <p:nvPr/>
            </p:nvSpPr>
            <p:spPr bwMode="auto">
              <a:xfrm>
                <a:off x="1711" y="12458"/>
                <a:ext cx="184" cy="146"/>
              </a:xfrm>
              <a:custGeom>
                <a:avLst/>
                <a:gdLst>
                  <a:gd name="T0" fmla="*/ 1 w 366"/>
                  <a:gd name="T1" fmla="*/ 0 h 293"/>
                  <a:gd name="T2" fmla="*/ 1 w 366"/>
                  <a:gd name="T3" fmla="*/ 0 h 293"/>
                  <a:gd name="T4" fmla="*/ 1 w 366"/>
                  <a:gd name="T5" fmla="*/ 0 h 293"/>
                  <a:gd name="T6" fmla="*/ 2 w 366"/>
                  <a:gd name="T7" fmla="*/ 0 h 293"/>
                  <a:gd name="T8" fmla="*/ 2 w 366"/>
                  <a:gd name="T9" fmla="*/ 0 h 293"/>
                  <a:gd name="T10" fmla="*/ 2 w 366"/>
                  <a:gd name="T11" fmla="*/ 0 h 293"/>
                  <a:gd name="T12" fmla="*/ 1 w 366"/>
                  <a:gd name="T13" fmla="*/ 0 h 293"/>
                  <a:gd name="T14" fmla="*/ 1 w 366"/>
                  <a:gd name="T15" fmla="*/ 0 h 293"/>
                  <a:gd name="T16" fmla="*/ 1 w 366"/>
                  <a:gd name="T17" fmla="*/ 0 h 293"/>
                  <a:gd name="T18" fmla="*/ 1 w 366"/>
                  <a:gd name="T19" fmla="*/ 0 h 293"/>
                  <a:gd name="T20" fmla="*/ 1 w 366"/>
                  <a:gd name="T21" fmla="*/ 0 h 293"/>
                  <a:gd name="T22" fmla="*/ 2 w 366"/>
                  <a:gd name="T23" fmla="*/ 0 h 293"/>
                  <a:gd name="T24" fmla="*/ 2 w 366"/>
                  <a:gd name="T25" fmla="*/ 0 h 293"/>
                  <a:gd name="T26" fmla="*/ 2 w 366"/>
                  <a:gd name="T27" fmla="*/ 0 h 293"/>
                  <a:gd name="T28" fmla="*/ 1 w 366"/>
                  <a:gd name="T29" fmla="*/ 0 h 293"/>
                  <a:gd name="T30" fmla="*/ 1 w 366"/>
                  <a:gd name="T31" fmla="*/ 1 h 293"/>
                  <a:gd name="T32" fmla="*/ 0 w 366"/>
                  <a:gd name="T33" fmla="*/ 0 h 293"/>
                  <a:gd name="T34" fmla="*/ 1 w 366"/>
                  <a:gd name="T35" fmla="*/ 0 h 293"/>
                  <a:gd name="T36" fmla="*/ 1 w 366"/>
                  <a:gd name="T37" fmla="*/ 0 h 293"/>
                  <a:gd name="T38" fmla="*/ 1 w 366"/>
                  <a:gd name="T39" fmla="*/ 0 h 293"/>
                  <a:gd name="T40" fmla="*/ 1 w 366"/>
                  <a:gd name="T41" fmla="*/ 0 h 293"/>
                  <a:gd name="T42" fmla="*/ 1 w 366"/>
                  <a:gd name="T43" fmla="*/ 0 h 293"/>
                  <a:gd name="T44" fmla="*/ 1 w 366"/>
                  <a:gd name="T45" fmla="*/ 0 h 293"/>
                  <a:gd name="T46" fmla="*/ 1 w 366"/>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293"/>
                  <a:gd name="T74" fmla="*/ 366 w 366"/>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293">
                    <a:moveTo>
                      <a:pt x="162" y="78"/>
                    </a:moveTo>
                    <a:lnTo>
                      <a:pt x="214" y="115"/>
                    </a:lnTo>
                    <a:lnTo>
                      <a:pt x="255" y="115"/>
                    </a:lnTo>
                    <a:lnTo>
                      <a:pt x="283" y="108"/>
                    </a:lnTo>
                    <a:lnTo>
                      <a:pt x="293" y="82"/>
                    </a:lnTo>
                    <a:lnTo>
                      <a:pt x="281" y="55"/>
                    </a:lnTo>
                    <a:lnTo>
                      <a:pt x="255" y="27"/>
                    </a:lnTo>
                    <a:lnTo>
                      <a:pt x="196" y="16"/>
                    </a:lnTo>
                    <a:lnTo>
                      <a:pt x="182" y="55"/>
                    </a:lnTo>
                    <a:lnTo>
                      <a:pt x="146" y="2"/>
                    </a:lnTo>
                    <a:lnTo>
                      <a:pt x="230" y="0"/>
                    </a:lnTo>
                    <a:lnTo>
                      <a:pt x="333" y="23"/>
                    </a:lnTo>
                    <a:lnTo>
                      <a:pt x="366" y="105"/>
                    </a:lnTo>
                    <a:lnTo>
                      <a:pt x="281" y="165"/>
                    </a:lnTo>
                    <a:lnTo>
                      <a:pt x="176" y="158"/>
                    </a:lnTo>
                    <a:lnTo>
                      <a:pt x="22" y="293"/>
                    </a:lnTo>
                    <a:lnTo>
                      <a:pt x="0" y="254"/>
                    </a:lnTo>
                    <a:lnTo>
                      <a:pt x="32" y="229"/>
                    </a:lnTo>
                    <a:lnTo>
                      <a:pt x="26" y="169"/>
                    </a:lnTo>
                    <a:lnTo>
                      <a:pt x="69" y="147"/>
                    </a:lnTo>
                    <a:lnTo>
                      <a:pt x="119" y="154"/>
                    </a:lnTo>
                    <a:lnTo>
                      <a:pt x="131" y="103"/>
                    </a:lnTo>
                    <a:lnTo>
                      <a:pt x="162" y="7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08" name="Freeform 126"/>
              <p:cNvSpPr>
                <a:spLocks/>
              </p:cNvSpPr>
              <p:nvPr/>
            </p:nvSpPr>
            <p:spPr bwMode="auto">
              <a:xfrm>
                <a:off x="1926" y="12426"/>
                <a:ext cx="236" cy="297"/>
              </a:xfrm>
              <a:custGeom>
                <a:avLst/>
                <a:gdLst>
                  <a:gd name="T0" fmla="*/ 0 w 471"/>
                  <a:gd name="T1" fmla="*/ 0 h 595"/>
                  <a:gd name="T2" fmla="*/ 1 w 471"/>
                  <a:gd name="T3" fmla="*/ 0 h 595"/>
                  <a:gd name="T4" fmla="*/ 2 w 471"/>
                  <a:gd name="T5" fmla="*/ 1 h 595"/>
                  <a:gd name="T6" fmla="*/ 2 w 471"/>
                  <a:gd name="T7" fmla="*/ 1 h 595"/>
                  <a:gd name="T8" fmla="*/ 2 w 471"/>
                  <a:gd name="T9" fmla="*/ 1 h 595"/>
                  <a:gd name="T10" fmla="*/ 2 w 471"/>
                  <a:gd name="T11" fmla="*/ 2 h 595"/>
                  <a:gd name="T12" fmla="*/ 2 w 471"/>
                  <a:gd name="T13" fmla="*/ 1 h 595"/>
                  <a:gd name="T14" fmla="*/ 1 w 471"/>
                  <a:gd name="T15" fmla="*/ 0 h 595"/>
                  <a:gd name="T16" fmla="*/ 0 w 471"/>
                  <a:gd name="T17" fmla="*/ 0 h 595"/>
                  <a:gd name="T18" fmla="*/ 0 w 471"/>
                  <a:gd name="T19" fmla="*/ 0 h 5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
                  <a:gd name="T31" fmla="*/ 0 h 595"/>
                  <a:gd name="T32" fmla="*/ 471 w 471"/>
                  <a:gd name="T33" fmla="*/ 595 h 5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 h="595">
                    <a:moveTo>
                      <a:pt x="0" y="37"/>
                    </a:moveTo>
                    <a:lnTo>
                      <a:pt x="186" y="158"/>
                    </a:lnTo>
                    <a:lnTo>
                      <a:pt x="281" y="261"/>
                    </a:lnTo>
                    <a:lnTo>
                      <a:pt x="350" y="396"/>
                    </a:lnTo>
                    <a:lnTo>
                      <a:pt x="305" y="360"/>
                    </a:lnTo>
                    <a:lnTo>
                      <a:pt x="442" y="595"/>
                    </a:lnTo>
                    <a:lnTo>
                      <a:pt x="471" y="355"/>
                    </a:lnTo>
                    <a:lnTo>
                      <a:pt x="152" y="0"/>
                    </a:lnTo>
                    <a:lnTo>
                      <a:pt x="0" y="3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09" name="Freeform 127"/>
              <p:cNvSpPr>
                <a:spLocks/>
              </p:cNvSpPr>
              <p:nvPr/>
            </p:nvSpPr>
            <p:spPr bwMode="auto">
              <a:xfrm>
                <a:off x="1818" y="12603"/>
                <a:ext cx="245" cy="227"/>
              </a:xfrm>
              <a:custGeom>
                <a:avLst/>
                <a:gdLst>
                  <a:gd name="T0" fmla="*/ 0 w 489"/>
                  <a:gd name="T1" fmla="*/ 0 h 455"/>
                  <a:gd name="T2" fmla="*/ 1 w 489"/>
                  <a:gd name="T3" fmla="*/ 0 h 455"/>
                  <a:gd name="T4" fmla="*/ 1 w 489"/>
                  <a:gd name="T5" fmla="*/ 1 h 455"/>
                  <a:gd name="T6" fmla="*/ 1 w 489"/>
                  <a:gd name="T7" fmla="*/ 1 h 455"/>
                  <a:gd name="T8" fmla="*/ 1 w 489"/>
                  <a:gd name="T9" fmla="*/ 1 h 455"/>
                  <a:gd name="T10" fmla="*/ 1 w 489"/>
                  <a:gd name="T11" fmla="*/ 1 h 455"/>
                  <a:gd name="T12" fmla="*/ 2 w 489"/>
                  <a:gd name="T13" fmla="*/ 1 h 455"/>
                  <a:gd name="T14" fmla="*/ 2 w 489"/>
                  <a:gd name="T15" fmla="*/ 1 h 455"/>
                  <a:gd name="T16" fmla="*/ 2 w 489"/>
                  <a:gd name="T17" fmla="*/ 1 h 455"/>
                  <a:gd name="T18" fmla="*/ 2 w 489"/>
                  <a:gd name="T19" fmla="*/ 0 h 455"/>
                  <a:gd name="T20" fmla="*/ 1 w 489"/>
                  <a:gd name="T21" fmla="*/ 0 h 455"/>
                  <a:gd name="T22" fmla="*/ 1 w 489"/>
                  <a:gd name="T23" fmla="*/ 0 h 455"/>
                  <a:gd name="T24" fmla="*/ 1 w 489"/>
                  <a:gd name="T25" fmla="*/ 0 h 455"/>
                  <a:gd name="T26" fmla="*/ 1 w 489"/>
                  <a:gd name="T27" fmla="*/ 0 h 455"/>
                  <a:gd name="T28" fmla="*/ 2 w 489"/>
                  <a:gd name="T29" fmla="*/ 0 h 455"/>
                  <a:gd name="T30" fmla="*/ 2 w 489"/>
                  <a:gd name="T31" fmla="*/ 0 h 455"/>
                  <a:gd name="T32" fmla="*/ 2 w 489"/>
                  <a:gd name="T33" fmla="*/ 0 h 455"/>
                  <a:gd name="T34" fmla="*/ 2 w 489"/>
                  <a:gd name="T35" fmla="*/ 0 h 455"/>
                  <a:gd name="T36" fmla="*/ 2 w 489"/>
                  <a:gd name="T37" fmla="*/ 0 h 455"/>
                  <a:gd name="T38" fmla="*/ 1 w 489"/>
                  <a:gd name="T39" fmla="*/ 0 h 455"/>
                  <a:gd name="T40" fmla="*/ 0 w 489"/>
                  <a:gd name="T41" fmla="*/ 0 h 455"/>
                  <a:gd name="T42" fmla="*/ 0 w 489"/>
                  <a:gd name="T43" fmla="*/ 0 h 4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9"/>
                  <a:gd name="T67" fmla="*/ 0 h 455"/>
                  <a:gd name="T68" fmla="*/ 489 w 489"/>
                  <a:gd name="T69" fmla="*/ 455 h 4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9" h="455">
                    <a:moveTo>
                      <a:pt x="0" y="103"/>
                    </a:moveTo>
                    <a:lnTo>
                      <a:pt x="95" y="190"/>
                    </a:lnTo>
                    <a:lnTo>
                      <a:pt x="129" y="261"/>
                    </a:lnTo>
                    <a:lnTo>
                      <a:pt x="97" y="368"/>
                    </a:lnTo>
                    <a:lnTo>
                      <a:pt x="91" y="455"/>
                    </a:lnTo>
                    <a:lnTo>
                      <a:pt x="182" y="347"/>
                    </a:lnTo>
                    <a:lnTo>
                      <a:pt x="337" y="313"/>
                    </a:lnTo>
                    <a:lnTo>
                      <a:pt x="489" y="359"/>
                    </a:lnTo>
                    <a:lnTo>
                      <a:pt x="438" y="284"/>
                    </a:lnTo>
                    <a:lnTo>
                      <a:pt x="339" y="251"/>
                    </a:lnTo>
                    <a:lnTo>
                      <a:pt x="224" y="221"/>
                    </a:lnTo>
                    <a:lnTo>
                      <a:pt x="188" y="178"/>
                    </a:lnTo>
                    <a:lnTo>
                      <a:pt x="140" y="146"/>
                    </a:lnTo>
                    <a:lnTo>
                      <a:pt x="198" y="144"/>
                    </a:lnTo>
                    <a:lnTo>
                      <a:pt x="293" y="153"/>
                    </a:lnTo>
                    <a:lnTo>
                      <a:pt x="376" y="139"/>
                    </a:lnTo>
                    <a:lnTo>
                      <a:pt x="428" y="110"/>
                    </a:lnTo>
                    <a:lnTo>
                      <a:pt x="459" y="31"/>
                    </a:lnTo>
                    <a:lnTo>
                      <a:pt x="430" y="0"/>
                    </a:lnTo>
                    <a:lnTo>
                      <a:pt x="172" y="18"/>
                    </a:lnTo>
                    <a:lnTo>
                      <a:pt x="0" y="10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10" name="Freeform 128"/>
              <p:cNvSpPr>
                <a:spLocks/>
              </p:cNvSpPr>
              <p:nvPr/>
            </p:nvSpPr>
            <p:spPr bwMode="auto">
              <a:xfrm>
                <a:off x="1820" y="12637"/>
                <a:ext cx="209" cy="163"/>
              </a:xfrm>
              <a:custGeom>
                <a:avLst/>
                <a:gdLst>
                  <a:gd name="T0" fmla="*/ 1 w 418"/>
                  <a:gd name="T1" fmla="*/ 1 h 325"/>
                  <a:gd name="T2" fmla="*/ 1 w 418"/>
                  <a:gd name="T3" fmla="*/ 1 h 325"/>
                  <a:gd name="T4" fmla="*/ 1 w 418"/>
                  <a:gd name="T5" fmla="*/ 1 h 325"/>
                  <a:gd name="T6" fmla="*/ 1 w 418"/>
                  <a:gd name="T7" fmla="*/ 1 h 325"/>
                  <a:gd name="T8" fmla="*/ 1 w 418"/>
                  <a:gd name="T9" fmla="*/ 1 h 325"/>
                  <a:gd name="T10" fmla="*/ 1 w 418"/>
                  <a:gd name="T11" fmla="*/ 1 h 325"/>
                  <a:gd name="T12" fmla="*/ 2 w 418"/>
                  <a:gd name="T13" fmla="*/ 1 h 325"/>
                  <a:gd name="T14" fmla="*/ 2 w 418"/>
                  <a:gd name="T15" fmla="*/ 2 h 325"/>
                  <a:gd name="T16" fmla="*/ 1 w 418"/>
                  <a:gd name="T17" fmla="*/ 2 h 325"/>
                  <a:gd name="T18" fmla="*/ 1 w 418"/>
                  <a:gd name="T19" fmla="*/ 1 h 325"/>
                  <a:gd name="T20" fmla="*/ 1 w 418"/>
                  <a:gd name="T21" fmla="*/ 1 h 325"/>
                  <a:gd name="T22" fmla="*/ 0 w 418"/>
                  <a:gd name="T23" fmla="*/ 1 h 325"/>
                  <a:gd name="T24" fmla="*/ 1 w 418"/>
                  <a:gd name="T25" fmla="*/ 0 h 325"/>
                  <a:gd name="T26" fmla="*/ 1 w 418"/>
                  <a:gd name="T27" fmla="*/ 1 h 325"/>
                  <a:gd name="T28" fmla="*/ 1 w 418"/>
                  <a:gd name="T29" fmla="*/ 1 h 3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8"/>
                  <a:gd name="T46" fmla="*/ 0 h 325"/>
                  <a:gd name="T47" fmla="*/ 418 w 418"/>
                  <a:gd name="T48" fmla="*/ 325 h 3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8" h="325">
                    <a:moveTo>
                      <a:pt x="186" y="46"/>
                    </a:moveTo>
                    <a:lnTo>
                      <a:pt x="113" y="62"/>
                    </a:lnTo>
                    <a:lnTo>
                      <a:pt x="99" y="83"/>
                    </a:lnTo>
                    <a:lnTo>
                      <a:pt x="162" y="158"/>
                    </a:lnTo>
                    <a:lnTo>
                      <a:pt x="154" y="223"/>
                    </a:lnTo>
                    <a:lnTo>
                      <a:pt x="216" y="207"/>
                    </a:lnTo>
                    <a:lnTo>
                      <a:pt x="295" y="198"/>
                    </a:lnTo>
                    <a:lnTo>
                      <a:pt x="418" y="259"/>
                    </a:lnTo>
                    <a:lnTo>
                      <a:pt x="93" y="325"/>
                    </a:lnTo>
                    <a:lnTo>
                      <a:pt x="117" y="209"/>
                    </a:lnTo>
                    <a:lnTo>
                      <a:pt x="83" y="103"/>
                    </a:lnTo>
                    <a:lnTo>
                      <a:pt x="0" y="9"/>
                    </a:lnTo>
                    <a:lnTo>
                      <a:pt x="131" y="0"/>
                    </a:lnTo>
                    <a:lnTo>
                      <a:pt x="186" y="4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11" name="Freeform 129"/>
              <p:cNvSpPr>
                <a:spLocks/>
              </p:cNvSpPr>
              <p:nvPr/>
            </p:nvSpPr>
            <p:spPr bwMode="auto">
              <a:xfrm>
                <a:off x="1809" y="12454"/>
                <a:ext cx="1057" cy="1630"/>
              </a:xfrm>
              <a:custGeom>
                <a:avLst/>
                <a:gdLst>
                  <a:gd name="T0" fmla="*/ 2 w 2114"/>
                  <a:gd name="T1" fmla="*/ 2 h 3260"/>
                  <a:gd name="T2" fmla="*/ 2 w 2114"/>
                  <a:gd name="T3" fmla="*/ 2 h 3260"/>
                  <a:gd name="T4" fmla="*/ 3 w 2114"/>
                  <a:gd name="T5" fmla="*/ 3 h 3260"/>
                  <a:gd name="T6" fmla="*/ 4 w 2114"/>
                  <a:gd name="T7" fmla="*/ 5 h 3260"/>
                  <a:gd name="T8" fmla="*/ 4 w 2114"/>
                  <a:gd name="T9" fmla="*/ 5 h 3260"/>
                  <a:gd name="T10" fmla="*/ 2 w 2114"/>
                  <a:gd name="T11" fmla="*/ 3 h 3260"/>
                  <a:gd name="T12" fmla="*/ 1 w 2114"/>
                  <a:gd name="T13" fmla="*/ 3 h 3260"/>
                  <a:gd name="T14" fmla="*/ 0 w 2114"/>
                  <a:gd name="T15" fmla="*/ 5 h 3260"/>
                  <a:gd name="T16" fmla="*/ 1 w 2114"/>
                  <a:gd name="T17" fmla="*/ 6 h 3260"/>
                  <a:gd name="T18" fmla="*/ 1 w 2114"/>
                  <a:gd name="T19" fmla="*/ 6 h 3260"/>
                  <a:gd name="T20" fmla="*/ 1 w 2114"/>
                  <a:gd name="T21" fmla="*/ 6 h 3260"/>
                  <a:gd name="T22" fmla="*/ 1 w 2114"/>
                  <a:gd name="T23" fmla="*/ 6 h 3260"/>
                  <a:gd name="T24" fmla="*/ 1 w 2114"/>
                  <a:gd name="T25" fmla="*/ 5 h 3260"/>
                  <a:gd name="T26" fmla="*/ 1 w 2114"/>
                  <a:gd name="T27" fmla="*/ 3 h 3260"/>
                  <a:gd name="T28" fmla="*/ 1 w 2114"/>
                  <a:gd name="T29" fmla="*/ 3 h 3260"/>
                  <a:gd name="T30" fmla="*/ 2 w 2114"/>
                  <a:gd name="T31" fmla="*/ 3 h 3260"/>
                  <a:gd name="T32" fmla="*/ 2 w 2114"/>
                  <a:gd name="T33" fmla="*/ 5 h 3260"/>
                  <a:gd name="T34" fmla="*/ 2 w 2114"/>
                  <a:gd name="T35" fmla="*/ 5 h 3260"/>
                  <a:gd name="T36" fmla="*/ 2 w 2114"/>
                  <a:gd name="T37" fmla="*/ 5 h 3260"/>
                  <a:gd name="T38" fmla="*/ 2 w 2114"/>
                  <a:gd name="T39" fmla="*/ 5 h 3260"/>
                  <a:gd name="T40" fmla="*/ 3 w 2114"/>
                  <a:gd name="T41" fmla="*/ 6 h 3260"/>
                  <a:gd name="T42" fmla="*/ 5 w 2114"/>
                  <a:gd name="T43" fmla="*/ 7 h 3260"/>
                  <a:gd name="T44" fmla="*/ 5 w 2114"/>
                  <a:gd name="T45" fmla="*/ 7 h 3260"/>
                  <a:gd name="T46" fmla="*/ 6 w 2114"/>
                  <a:gd name="T47" fmla="*/ 10 h 3260"/>
                  <a:gd name="T48" fmla="*/ 6 w 2114"/>
                  <a:gd name="T49" fmla="*/ 11 h 3260"/>
                  <a:gd name="T50" fmla="*/ 7 w 2114"/>
                  <a:gd name="T51" fmla="*/ 12 h 3260"/>
                  <a:gd name="T52" fmla="*/ 7 w 2114"/>
                  <a:gd name="T53" fmla="*/ 13 h 3260"/>
                  <a:gd name="T54" fmla="*/ 6 w 2114"/>
                  <a:gd name="T55" fmla="*/ 13 h 3260"/>
                  <a:gd name="T56" fmla="*/ 7 w 2114"/>
                  <a:gd name="T57" fmla="*/ 13 h 3260"/>
                  <a:gd name="T58" fmla="*/ 8 w 2114"/>
                  <a:gd name="T59" fmla="*/ 10 h 3260"/>
                  <a:gd name="T60" fmla="*/ 7 w 2114"/>
                  <a:gd name="T61" fmla="*/ 6 h 3260"/>
                  <a:gd name="T62" fmla="*/ 6 w 2114"/>
                  <a:gd name="T63" fmla="*/ 5 h 3260"/>
                  <a:gd name="T64" fmla="*/ 5 w 2114"/>
                  <a:gd name="T65" fmla="*/ 6 h 3260"/>
                  <a:gd name="T66" fmla="*/ 6 w 2114"/>
                  <a:gd name="T67" fmla="*/ 6 h 3260"/>
                  <a:gd name="T68" fmla="*/ 7 w 2114"/>
                  <a:gd name="T69" fmla="*/ 6 h 3260"/>
                  <a:gd name="T70" fmla="*/ 7 w 2114"/>
                  <a:gd name="T71" fmla="*/ 7 h 3260"/>
                  <a:gd name="T72" fmla="*/ 7 w 2114"/>
                  <a:gd name="T73" fmla="*/ 11 h 3260"/>
                  <a:gd name="T74" fmla="*/ 7 w 2114"/>
                  <a:gd name="T75" fmla="*/ 7 h 3260"/>
                  <a:gd name="T76" fmla="*/ 6 w 2114"/>
                  <a:gd name="T77" fmla="*/ 6 h 3260"/>
                  <a:gd name="T78" fmla="*/ 6 w 2114"/>
                  <a:gd name="T79" fmla="*/ 6 h 3260"/>
                  <a:gd name="T80" fmla="*/ 5 w 2114"/>
                  <a:gd name="T81" fmla="*/ 6 h 3260"/>
                  <a:gd name="T82" fmla="*/ 5 w 2114"/>
                  <a:gd name="T83" fmla="*/ 5 h 3260"/>
                  <a:gd name="T84" fmla="*/ 2 w 2114"/>
                  <a:gd name="T85" fmla="*/ 1 h 3260"/>
                  <a:gd name="T86" fmla="*/ 1 w 2114"/>
                  <a:gd name="T87" fmla="*/ 0 h 3260"/>
                  <a:gd name="T88" fmla="*/ 1 w 2114"/>
                  <a:gd name="T89" fmla="*/ 1 h 3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14"/>
                  <a:gd name="T136" fmla="*/ 0 h 3260"/>
                  <a:gd name="T137" fmla="*/ 2114 w 2114"/>
                  <a:gd name="T138" fmla="*/ 3260 h 32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14" h="3260">
                    <a:moveTo>
                      <a:pt x="507" y="165"/>
                    </a:moveTo>
                    <a:lnTo>
                      <a:pt x="638" y="318"/>
                    </a:lnTo>
                    <a:lnTo>
                      <a:pt x="598" y="300"/>
                    </a:lnTo>
                    <a:lnTo>
                      <a:pt x="660" y="406"/>
                    </a:lnTo>
                    <a:lnTo>
                      <a:pt x="697" y="508"/>
                    </a:lnTo>
                    <a:lnTo>
                      <a:pt x="903" y="763"/>
                    </a:lnTo>
                    <a:lnTo>
                      <a:pt x="1165" y="1067"/>
                    </a:lnTo>
                    <a:lnTo>
                      <a:pt x="1244" y="1218"/>
                    </a:lnTo>
                    <a:lnTo>
                      <a:pt x="1024" y="1037"/>
                    </a:lnTo>
                    <a:lnTo>
                      <a:pt x="1056" y="1138"/>
                    </a:lnTo>
                    <a:lnTo>
                      <a:pt x="870" y="916"/>
                    </a:lnTo>
                    <a:lnTo>
                      <a:pt x="668" y="744"/>
                    </a:lnTo>
                    <a:lnTo>
                      <a:pt x="487" y="651"/>
                    </a:lnTo>
                    <a:lnTo>
                      <a:pt x="192" y="696"/>
                    </a:lnTo>
                    <a:lnTo>
                      <a:pt x="77" y="865"/>
                    </a:lnTo>
                    <a:lnTo>
                      <a:pt x="0" y="1152"/>
                    </a:lnTo>
                    <a:lnTo>
                      <a:pt x="32" y="1415"/>
                    </a:lnTo>
                    <a:lnTo>
                      <a:pt x="77" y="1639"/>
                    </a:lnTo>
                    <a:lnTo>
                      <a:pt x="238" y="1962"/>
                    </a:lnTo>
                    <a:lnTo>
                      <a:pt x="190" y="1777"/>
                    </a:lnTo>
                    <a:lnTo>
                      <a:pt x="107" y="1562"/>
                    </a:lnTo>
                    <a:lnTo>
                      <a:pt x="63" y="1406"/>
                    </a:lnTo>
                    <a:lnTo>
                      <a:pt x="51" y="1287"/>
                    </a:lnTo>
                    <a:lnTo>
                      <a:pt x="79" y="1348"/>
                    </a:lnTo>
                    <a:lnTo>
                      <a:pt x="61" y="1204"/>
                    </a:lnTo>
                    <a:lnTo>
                      <a:pt x="63" y="1042"/>
                    </a:lnTo>
                    <a:lnTo>
                      <a:pt x="105" y="912"/>
                    </a:lnTo>
                    <a:lnTo>
                      <a:pt x="107" y="941"/>
                    </a:lnTo>
                    <a:lnTo>
                      <a:pt x="131" y="888"/>
                    </a:lnTo>
                    <a:lnTo>
                      <a:pt x="188" y="859"/>
                    </a:lnTo>
                    <a:lnTo>
                      <a:pt x="321" y="881"/>
                    </a:lnTo>
                    <a:lnTo>
                      <a:pt x="559" y="996"/>
                    </a:lnTo>
                    <a:lnTo>
                      <a:pt x="319" y="914"/>
                    </a:lnTo>
                    <a:lnTo>
                      <a:pt x="600" y="1055"/>
                    </a:lnTo>
                    <a:lnTo>
                      <a:pt x="448" y="1015"/>
                    </a:lnTo>
                    <a:lnTo>
                      <a:pt x="642" y="1104"/>
                    </a:lnTo>
                    <a:lnTo>
                      <a:pt x="596" y="1069"/>
                    </a:lnTo>
                    <a:lnTo>
                      <a:pt x="674" y="1104"/>
                    </a:lnTo>
                    <a:lnTo>
                      <a:pt x="598" y="1028"/>
                    </a:lnTo>
                    <a:lnTo>
                      <a:pt x="683" y="1081"/>
                    </a:lnTo>
                    <a:lnTo>
                      <a:pt x="800" y="1209"/>
                    </a:lnTo>
                    <a:lnTo>
                      <a:pt x="979" y="1410"/>
                    </a:lnTo>
                    <a:lnTo>
                      <a:pt x="1167" y="1656"/>
                    </a:lnTo>
                    <a:lnTo>
                      <a:pt x="1280" y="1797"/>
                    </a:lnTo>
                    <a:lnTo>
                      <a:pt x="1422" y="1905"/>
                    </a:lnTo>
                    <a:lnTo>
                      <a:pt x="1486" y="1955"/>
                    </a:lnTo>
                    <a:lnTo>
                      <a:pt x="1514" y="2102"/>
                    </a:lnTo>
                    <a:lnTo>
                      <a:pt x="1573" y="2422"/>
                    </a:lnTo>
                    <a:lnTo>
                      <a:pt x="1597" y="2562"/>
                    </a:lnTo>
                    <a:lnTo>
                      <a:pt x="1672" y="2656"/>
                    </a:lnTo>
                    <a:lnTo>
                      <a:pt x="1755" y="2889"/>
                    </a:lnTo>
                    <a:lnTo>
                      <a:pt x="1825" y="2956"/>
                    </a:lnTo>
                    <a:lnTo>
                      <a:pt x="1831" y="2990"/>
                    </a:lnTo>
                    <a:lnTo>
                      <a:pt x="1811" y="3077"/>
                    </a:lnTo>
                    <a:lnTo>
                      <a:pt x="1753" y="3192"/>
                    </a:lnTo>
                    <a:lnTo>
                      <a:pt x="1704" y="3260"/>
                    </a:lnTo>
                    <a:lnTo>
                      <a:pt x="1757" y="3251"/>
                    </a:lnTo>
                    <a:lnTo>
                      <a:pt x="1811" y="3217"/>
                    </a:lnTo>
                    <a:lnTo>
                      <a:pt x="1947" y="3002"/>
                    </a:lnTo>
                    <a:lnTo>
                      <a:pt x="2114" y="2500"/>
                    </a:lnTo>
                    <a:lnTo>
                      <a:pt x="2039" y="1942"/>
                    </a:lnTo>
                    <a:lnTo>
                      <a:pt x="1967" y="1596"/>
                    </a:lnTo>
                    <a:lnTo>
                      <a:pt x="1817" y="1387"/>
                    </a:lnTo>
                    <a:lnTo>
                      <a:pt x="1666" y="1239"/>
                    </a:lnTo>
                    <a:lnTo>
                      <a:pt x="1559" y="1220"/>
                    </a:lnTo>
                    <a:lnTo>
                      <a:pt x="1482" y="1285"/>
                    </a:lnTo>
                    <a:lnTo>
                      <a:pt x="1456" y="1394"/>
                    </a:lnTo>
                    <a:lnTo>
                      <a:pt x="1585" y="1312"/>
                    </a:lnTo>
                    <a:lnTo>
                      <a:pt x="1706" y="1394"/>
                    </a:lnTo>
                    <a:lnTo>
                      <a:pt x="1825" y="1514"/>
                    </a:lnTo>
                    <a:lnTo>
                      <a:pt x="1938" y="1770"/>
                    </a:lnTo>
                    <a:lnTo>
                      <a:pt x="1944" y="1960"/>
                    </a:lnTo>
                    <a:lnTo>
                      <a:pt x="1947" y="2191"/>
                    </a:lnTo>
                    <a:lnTo>
                      <a:pt x="1928" y="2642"/>
                    </a:lnTo>
                    <a:lnTo>
                      <a:pt x="1910" y="1983"/>
                    </a:lnTo>
                    <a:lnTo>
                      <a:pt x="1882" y="1813"/>
                    </a:lnTo>
                    <a:lnTo>
                      <a:pt x="1838" y="1669"/>
                    </a:lnTo>
                    <a:lnTo>
                      <a:pt x="1765" y="1536"/>
                    </a:lnTo>
                    <a:lnTo>
                      <a:pt x="1724" y="1477"/>
                    </a:lnTo>
                    <a:lnTo>
                      <a:pt x="1658" y="1459"/>
                    </a:lnTo>
                    <a:lnTo>
                      <a:pt x="1553" y="1427"/>
                    </a:lnTo>
                    <a:lnTo>
                      <a:pt x="1494" y="1381"/>
                    </a:lnTo>
                    <a:lnTo>
                      <a:pt x="1446" y="1454"/>
                    </a:lnTo>
                    <a:lnTo>
                      <a:pt x="1393" y="1237"/>
                    </a:lnTo>
                    <a:lnTo>
                      <a:pt x="983" y="692"/>
                    </a:lnTo>
                    <a:lnTo>
                      <a:pt x="735" y="245"/>
                    </a:lnTo>
                    <a:lnTo>
                      <a:pt x="515" y="41"/>
                    </a:lnTo>
                    <a:lnTo>
                      <a:pt x="341" y="0"/>
                    </a:lnTo>
                    <a:lnTo>
                      <a:pt x="507" y="16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12" name="Freeform 130"/>
              <p:cNvSpPr>
                <a:spLocks/>
              </p:cNvSpPr>
              <p:nvPr/>
            </p:nvSpPr>
            <p:spPr bwMode="auto">
              <a:xfrm>
                <a:off x="2548" y="13052"/>
                <a:ext cx="124" cy="207"/>
              </a:xfrm>
              <a:custGeom>
                <a:avLst/>
                <a:gdLst>
                  <a:gd name="T0" fmla="*/ 1 w 248"/>
                  <a:gd name="T1" fmla="*/ 0 h 414"/>
                  <a:gd name="T2" fmla="*/ 1 w 248"/>
                  <a:gd name="T3" fmla="*/ 1 h 414"/>
                  <a:gd name="T4" fmla="*/ 1 w 248"/>
                  <a:gd name="T5" fmla="*/ 2 h 414"/>
                  <a:gd name="T6" fmla="*/ 1 w 248"/>
                  <a:gd name="T7" fmla="*/ 2 h 414"/>
                  <a:gd name="T8" fmla="*/ 0 w 248"/>
                  <a:gd name="T9" fmla="*/ 1 h 414"/>
                  <a:gd name="T10" fmla="*/ 1 w 248"/>
                  <a:gd name="T11" fmla="*/ 0 h 414"/>
                  <a:gd name="T12" fmla="*/ 1 w 248"/>
                  <a:gd name="T13" fmla="*/ 0 h 414"/>
                  <a:gd name="T14" fmla="*/ 0 60000 65536"/>
                  <a:gd name="T15" fmla="*/ 0 60000 65536"/>
                  <a:gd name="T16" fmla="*/ 0 60000 65536"/>
                  <a:gd name="T17" fmla="*/ 0 60000 65536"/>
                  <a:gd name="T18" fmla="*/ 0 60000 65536"/>
                  <a:gd name="T19" fmla="*/ 0 60000 65536"/>
                  <a:gd name="T20" fmla="*/ 0 60000 65536"/>
                  <a:gd name="T21" fmla="*/ 0 w 248"/>
                  <a:gd name="T22" fmla="*/ 0 h 414"/>
                  <a:gd name="T23" fmla="*/ 248 w 248"/>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414">
                    <a:moveTo>
                      <a:pt x="59" y="0"/>
                    </a:moveTo>
                    <a:lnTo>
                      <a:pt x="97" y="192"/>
                    </a:lnTo>
                    <a:lnTo>
                      <a:pt x="248" y="414"/>
                    </a:lnTo>
                    <a:lnTo>
                      <a:pt x="6" y="327"/>
                    </a:lnTo>
                    <a:lnTo>
                      <a:pt x="0" y="99"/>
                    </a:lnTo>
                    <a:lnTo>
                      <a:pt x="59"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13" name="Freeform 131"/>
              <p:cNvSpPr>
                <a:spLocks/>
              </p:cNvSpPr>
              <p:nvPr/>
            </p:nvSpPr>
            <p:spPr bwMode="auto">
              <a:xfrm>
                <a:off x="2127" y="13810"/>
                <a:ext cx="467" cy="219"/>
              </a:xfrm>
              <a:custGeom>
                <a:avLst/>
                <a:gdLst>
                  <a:gd name="T0" fmla="*/ 4 w 933"/>
                  <a:gd name="T1" fmla="*/ 0 h 439"/>
                  <a:gd name="T2" fmla="*/ 4 w 933"/>
                  <a:gd name="T3" fmla="*/ 0 h 439"/>
                  <a:gd name="T4" fmla="*/ 4 w 933"/>
                  <a:gd name="T5" fmla="*/ 1 h 439"/>
                  <a:gd name="T6" fmla="*/ 4 w 933"/>
                  <a:gd name="T7" fmla="*/ 1 h 439"/>
                  <a:gd name="T8" fmla="*/ 4 w 933"/>
                  <a:gd name="T9" fmla="*/ 1 h 439"/>
                  <a:gd name="T10" fmla="*/ 3 w 933"/>
                  <a:gd name="T11" fmla="*/ 1 h 439"/>
                  <a:gd name="T12" fmla="*/ 3 w 933"/>
                  <a:gd name="T13" fmla="*/ 1 h 439"/>
                  <a:gd name="T14" fmla="*/ 2 w 933"/>
                  <a:gd name="T15" fmla="*/ 1 h 439"/>
                  <a:gd name="T16" fmla="*/ 1 w 933"/>
                  <a:gd name="T17" fmla="*/ 0 h 439"/>
                  <a:gd name="T18" fmla="*/ 0 w 933"/>
                  <a:gd name="T19" fmla="*/ 0 h 439"/>
                  <a:gd name="T20" fmla="*/ 1 w 933"/>
                  <a:gd name="T21" fmla="*/ 0 h 439"/>
                  <a:gd name="T22" fmla="*/ 2 w 933"/>
                  <a:gd name="T23" fmla="*/ 1 h 439"/>
                  <a:gd name="T24" fmla="*/ 2 w 933"/>
                  <a:gd name="T25" fmla="*/ 1 h 439"/>
                  <a:gd name="T26" fmla="*/ 4 w 933"/>
                  <a:gd name="T27" fmla="*/ 1 h 439"/>
                  <a:gd name="T28" fmla="*/ 4 w 933"/>
                  <a:gd name="T29" fmla="*/ 1 h 439"/>
                  <a:gd name="T30" fmla="*/ 4 w 933"/>
                  <a:gd name="T31" fmla="*/ 0 h 439"/>
                  <a:gd name="T32" fmla="*/ 4 w 933"/>
                  <a:gd name="T33" fmla="*/ 0 h 4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3"/>
                  <a:gd name="T52" fmla="*/ 0 h 439"/>
                  <a:gd name="T53" fmla="*/ 933 w 933"/>
                  <a:gd name="T54" fmla="*/ 439 h 4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3" h="439">
                    <a:moveTo>
                      <a:pt x="895" y="0"/>
                    </a:moveTo>
                    <a:lnTo>
                      <a:pt x="858" y="203"/>
                    </a:lnTo>
                    <a:lnTo>
                      <a:pt x="832" y="279"/>
                    </a:lnTo>
                    <a:lnTo>
                      <a:pt x="779" y="284"/>
                    </a:lnTo>
                    <a:lnTo>
                      <a:pt x="800" y="332"/>
                    </a:lnTo>
                    <a:lnTo>
                      <a:pt x="747" y="343"/>
                    </a:lnTo>
                    <a:lnTo>
                      <a:pt x="628" y="352"/>
                    </a:lnTo>
                    <a:lnTo>
                      <a:pt x="487" y="323"/>
                    </a:lnTo>
                    <a:lnTo>
                      <a:pt x="214" y="217"/>
                    </a:lnTo>
                    <a:lnTo>
                      <a:pt x="0" y="107"/>
                    </a:lnTo>
                    <a:lnTo>
                      <a:pt x="154" y="231"/>
                    </a:lnTo>
                    <a:lnTo>
                      <a:pt x="333" y="337"/>
                    </a:lnTo>
                    <a:lnTo>
                      <a:pt x="483" y="410"/>
                    </a:lnTo>
                    <a:lnTo>
                      <a:pt x="933" y="439"/>
                    </a:lnTo>
                    <a:lnTo>
                      <a:pt x="907" y="265"/>
                    </a:lnTo>
                    <a:lnTo>
                      <a:pt x="895"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14" name="Freeform 132"/>
              <p:cNvSpPr>
                <a:spLocks/>
              </p:cNvSpPr>
              <p:nvPr/>
            </p:nvSpPr>
            <p:spPr bwMode="auto">
              <a:xfrm>
                <a:off x="1808" y="12474"/>
                <a:ext cx="14" cy="25"/>
              </a:xfrm>
              <a:custGeom>
                <a:avLst/>
                <a:gdLst>
                  <a:gd name="T0" fmla="*/ 1 w 28"/>
                  <a:gd name="T1" fmla="*/ 1 h 50"/>
                  <a:gd name="T2" fmla="*/ 1 w 28"/>
                  <a:gd name="T3" fmla="*/ 1 h 50"/>
                  <a:gd name="T4" fmla="*/ 1 w 28"/>
                  <a:gd name="T5" fmla="*/ 1 h 50"/>
                  <a:gd name="T6" fmla="*/ 1 w 28"/>
                  <a:gd name="T7" fmla="*/ 1 h 50"/>
                  <a:gd name="T8" fmla="*/ 1 w 28"/>
                  <a:gd name="T9" fmla="*/ 1 h 50"/>
                  <a:gd name="T10" fmla="*/ 0 w 28"/>
                  <a:gd name="T11" fmla="*/ 1 h 50"/>
                  <a:gd name="T12" fmla="*/ 0 w 28"/>
                  <a:gd name="T13" fmla="*/ 1 h 50"/>
                  <a:gd name="T14" fmla="*/ 1 w 28"/>
                  <a:gd name="T15" fmla="*/ 1 h 50"/>
                  <a:gd name="T16" fmla="*/ 1 w 28"/>
                  <a:gd name="T17" fmla="*/ 1 h 50"/>
                  <a:gd name="T18" fmla="*/ 1 w 28"/>
                  <a:gd name="T19" fmla="*/ 0 h 50"/>
                  <a:gd name="T20" fmla="*/ 1 w 28"/>
                  <a:gd name="T21" fmla="*/ 0 h 50"/>
                  <a:gd name="T22" fmla="*/ 1 w 28"/>
                  <a:gd name="T23" fmla="*/ 1 h 50"/>
                  <a:gd name="T24" fmla="*/ 1 w 28"/>
                  <a:gd name="T25" fmla="*/ 1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50"/>
                  <a:gd name="T41" fmla="*/ 28 w 28"/>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50">
                    <a:moveTo>
                      <a:pt x="22" y="9"/>
                    </a:moveTo>
                    <a:lnTo>
                      <a:pt x="18" y="18"/>
                    </a:lnTo>
                    <a:lnTo>
                      <a:pt x="16" y="30"/>
                    </a:lnTo>
                    <a:lnTo>
                      <a:pt x="18" y="46"/>
                    </a:lnTo>
                    <a:lnTo>
                      <a:pt x="8" y="50"/>
                    </a:lnTo>
                    <a:lnTo>
                      <a:pt x="0" y="43"/>
                    </a:lnTo>
                    <a:lnTo>
                      <a:pt x="0" y="32"/>
                    </a:lnTo>
                    <a:lnTo>
                      <a:pt x="2" y="16"/>
                    </a:lnTo>
                    <a:lnTo>
                      <a:pt x="6" y="5"/>
                    </a:lnTo>
                    <a:lnTo>
                      <a:pt x="16" y="0"/>
                    </a:lnTo>
                    <a:lnTo>
                      <a:pt x="28" y="0"/>
                    </a:lnTo>
                    <a:lnTo>
                      <a:pt x="22" y="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15" name="Freeform 133"/>
              <p:cNvSpPr>
                <a:spLocks/>
              </p:cNvSpPr>
              <p:nvPr/>
            </p:nvSpPr>
            <p:spPr bwMode="auto">
              <a:xfrm>
                <a:off x="1722" y="12370"/>
                <a:ext cx="425" cy="308"/>
              </a:xfrm>
              <a:custGeom>
                <a:avLst/>
                <a:gdLst>
                  <a:gd name="T0" fmla="*/ 1 w 850"/>
                  <a:gd name="T1" fmla="*/ 1 h 616"/>
                  <a:gd name="T2" fmla="*/ 1 w 850"/>
                  <a:gd name="T3" fmla="*/ 1 h 616"/>
                  <a:gd name="T4" fmla="*/ 1 w 850"/>
                  <a:gd name="T5" fmla="*/ 1 h 616"/>
                  <a:gd name="T6" fmla="*/ 1 w 850"/>
                  <a:gd name="T7" fmla="*/ 1 h 616"/>
                  <a:gd name="T8" fmla="*/ 2 w 850"/>
                  <a:gd name="T9" fmla="*/ 1 h 616"/>
                  <a:gd name="T10" fmla="*/ 2 w 850"/>
                  <a:gd name="T11" fmla="*/ 1 h 616"/>
                  <a:gd name="T12" fmla="*/ 2 w 850"/>
                  <a:gd name="T13" fmla="*/ 1 h 616"/>
                  <a:gd name="T14" fmla="*/ 1 w 850"/>
                  <a:gd name="T15" fmla="*/ 1 h 616"/>
                  <a:gd name="T16" fmla="*/ 1 w 850"/>
                  <a:gd name="T17" fmla="*/ 1 h 616"/>
                  <a:gd name="T18" fmla="*/ 1 w 850"/>
                  <a:gd name="T19" fmla="*/ 1 h 616"/>
                  <a:gd name="T20" fmla="*/ 1 w 850"/>
                  <a:gd name="T21" fmla="*/ 1 h 616"/>
                  <a:gd name="T22" fmla="*/ 1 w 850"/>
                  <a:gd name="T23" fmla="*/ 1 h 616"/>
                  <a:gd name="T24" fmla="*/ 1 w 850"/>
                  <a:gd name="T25" fmla="*/ 1 h 616"/>
                  <a:gd name="T26" fmla="*/ 1 w 850"/>
                  <a:gd name="T27" fmla="*/ 1 h 616"/>
                  <a:gd name="T28" fmla="*/ 1 w 850"/>
                  <a:gd name="T29" fmla="*/ 1 h 616"/>
                  <a:gd name="T30" fmla="*/ 1 w 850"/>
                  <a:gd name="T31" fmla="*/ 1 h 616"/>
                  <a:gd name="T32" fmla="*/ 1 w 850"/>
                  <a:gd name="T33" fmla="*/ 1 h 616"/>
                  <a:gd name="T34" fmla="*/ 1 w 850"/>
                  <a:gd name="T35" fmla="*/ 1 h 616"/>
                  <a:gd name="T36" fmla="*/ 1 w 850"/>
                  <a:gd name="T37" fmla="*/ 1 h 616"/>
                  <a:gd name="T38" fmla="*/ 1 w 850"/>
                  <a:gd name="T39" fmla="*/ 1 h 616"/>
                  <a:gd name="T40" fmla="*/ 1 w 850"/>
                  <a:gd name="T41" fmla="*/ 1 h 616"/>
                  <a:gd name="T42" fmla="*/ 1 w 850"/>
                  <a:gd name="T43" fmla="*/ 2 h 616"/>
                  <a:gd name="T44" fmla="*/ 1 w 850"/>
                  <a:gd name="T45" fmla="*/ 2 h 616"/>
                  <a:gd name="T46" fmla="*/ 1 w 850"/>
                  <a:gd name="T47" fmla="*/ 2 h 616"/>
                  <a:gd name="T48" fmla="*/ 2 w 850"/>
                  <a:gd name="T49" fmla="*/ 2 h 616"/>
                  <a:gd name="T50" fmla="*/ 2 w 850"/>
                  <a:gd name="T51" fmla="*/ 2 h 616"/>
                  <a:gd name="T52" fmla="*/ 2 w 850"/>
                  <a:gd name="T53" fmla="*/ 2 h 616"/>
                  <a:gd name="T54" fmla="*/ 3 w 850"/>
                  <a:gd name="T55" fmla="*/ 2 h 616"/>
                  <a:gd name="T56" fmla="*/ 3 w 850"/>
                  <a:gd name="T57" fmla="*/ 2 h 616"/>
                  <a:gd name="T58" fmla="*/ 3 w 850"/>
                  <a:gd name="T59" fmla="*/ 1 h 616"/>
                  <a:gd name="T60" fmla="*/ 3 w 850"/>
                  <a:gd name="T61" fmla="*/ 1 h 616"/>
                  <a:gd name="T62" fmla="*/ 3 w 850"/>
                  <a:gd name="T63" fmla="*/ 1 h 616"/>
                  <a:gd name="T64" fmla="*/ 3 w 850"/>
                  <a:gd name="T65" fmla="*/ 1 h 616"/>
                  <a:gd name="T66" fmla="*/ 2 w 850"/>
                  <a:gd name="T67" fmla="*/ 1 h 616"/>
                  <a:gd name="T68" fmla="*/ 2 w 850"/>
                  <a:gd name="T69" fmla="*/ 1 h 616"/>
                  <a:gd name="T70" fmla="*/ 2 w 850"/>
                  <a:gd name="T71" fmla="*/ 1 h 616"/>
                  <a:gd name="T72" fmla="*/ 2 w 850"/>
                  <a:gd name="T73" fmla="*/ 1 h 616"/>
                  <a:gd name="T74" fmla="*/ 1 w 850"/>
                  <a:gd name="T75" fmla="*/ 1 h 616"/>
                  <a:gd name="T76" fmla="*/ 1 w 850"/>
                  <a:gd name="T77" fmla="*/ 1 h 616"/>
                  <a:gd name="T78" fmla="*/ 1 w 850"/>
                  <a:gd name="T79" fmla="*/ 1 h 616"/>
                  <a:gd name="T80" fmla="*/ 1 w 850"/>
                  <a:gd name="T81" fmla="*/ 1 h 616"/>
                  <a:gd name="T82" fmla="*/ 1 w 850"/>
                  <a:gd name="T83" fmla="*/ 1 h 616"/>
                  <a:gd name="T84" fmla="*/ 1 w 850"/>
                  <a:gd name="T85" fmla="*/ 1 h 616"/>
                  <a:gd name="T86" fmla="*/ 1 w 850"/>
                  <a:gd name="T87" fmla="*/ 1 h 616"/>
                  <a:gd name="T88" fmla="*/ 1 w 850"/>
                  <a:gd name="T89" fmla="*/ 1 h 616"/>
                  <a:gd name="T90" fmla="*/ 2 w 850"/>
                  <a:gd name="T91" fmla="*/ 1 h 616"/>
                  <a:gd name="T92" fmla="*/ 2 w 850"/>
                  <a:gd name="T93" fmla="*/ 1 h 616"/>
                  <a:gd name="T94" fmla="*/ 2 w 850"/>
                  <a:gd name="T95" fmla="*/ 1 h 616"/>
                  <a:gd name="T96" fmla="*/ 3 w 850"/>
                  <a:gd name="T97" fmla="*/ 1 h 616"/>
                  <a:gd name="T98" fmla="*/ 3 w 850"/>
                  <a:gd name="T99" fmla="*/ 1 h 616"/>
                  <a:gd name="T100" fmla="*/ 3 w 850"/>
                  <a:gd name="T101" fmla="*/ 1 h 616"/>
                  <a:gd name="T102" fmla="*/ 3 w 850"/>
                  <a:gd name="T103" fmla="*/ 1 h 616"/>
                  <a:gd name="T104" fmla="*/ 2 w 850"/>
                  <a:gd name="T105" fmla="*/ 0 h 616"/>
                  <a:gd name="T106" fmla="*/ 2 w 850"/>
                  <a:gd name="T107" fmla="*/ 1 h 616"/>
                  <a:gd name="T108" fmla="*/ 1 w 850"/>
                  <a:gd name="T109" fmla="*/ 1 h 616"/>
                  <a:gd name="T110" fmla="*/ 1 w 850"/>
                  <a:gd name="T111" fmla="*/ 1 h 616"/>
                  <a:gd name="T112" fmla="*/ 1 w 850"/>
                  <a:gd name="T113" fmla="*/ 1 h 616"/>
                  <a:gd name="T114" fmla="*/ 1 w 850"/>
                  <a:gd name="T115" fmla="*/ 1 h 6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0"/>
                  <a:gd name="T175" fmla="*/ 0 h 616"/>
                  <a:gd name="T176" fmla="*/ 850 w 850"/>
                  <a:gd name="T177" fmla="*/ 616 h 6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0" h="616">
                    <a:moveTo>
                      <a:pt x="41" y="130"/>
                    </a:moveTo>
                    <a:lnTo>
                      <a:pt x="63" y="130"/>
                    </a:lnTo>
                    <a:lnTo>
                      <a:pt x="71" y="160"/>
                    </a:lnTo>
                    <a:lnTo>
                      <a:pt x="79" y="185"/>
                    </a:lnTo>
                    <a:lnTo>
                      <a:pt x="99" y="194"/>
                    </a:lnTo>
                    <a:lnTo>
                      <a:pt x="140" y="187"/>
                    </a:lnTo>
                    <a:lnTo>
                      <a:pt x="182" y="181"/>
                    </a:lnTo>
                    <a:lnTo>
                      <a:pt x="218" y="185"/>
                    </a:lnTo>
                    <a:lnTo>
                      <a:pt x="239" y="194"/>
                    </a:lnTo>
                    <a:lnTo>
                      <a:pt x="267" y="213"/>
                    </a:lnTo>
                    <a:lnTo>
                      <a:pt x="283" y="233"/>
                    </a:lnTo>
                    <a:lnTo>
                      <a:pt x="295" y="259"/>
                    </a:lnTo>
                    <a:lnTo>
                      <a:pt x="295" y="277"/>
                    </a:lnTo>
                    <a:lnTo>
                      <a:pt x="285" y="295"/>
                    </a:lnTo>
                    <a:lnTo>
                      <a:pt x="267" y="307"/>
                    </a:lnTo>
                    <a:lnTo>
                      <a:pt x="237" y="309"/>
                    </a:lnTo>
                    <a:lnTo>
                      <a:pt x="210" y="309"/>
                    </a:lnTo>
                    <a:lnTo>
                      <a:pt x="190" y="297"/>
                    </a:lnTo>
                    <a:lnTo>
                      <a:pt x="166" y="282"/>
                    </a:lnTo>
                    <a:lnTo>
                      <a:pt x="152" y="265"/>
                    </a:lnTo>
                    <a:lnTo>
                      <a:pt x="146" y="252"/>
                    </a:lnTo>
                    <a:lnTo>
                      <a:pt x="132" y="249"/>
                    </a:lnTo>
                    <a:lnTo>
                      <a:pt x="115" y="256"/>
                    </a:lnTo>
                    <a:lnTo>
                      <a:pt x="105" y="270"/>
                    </a:lnTo>
                    <a:lnTo>
                      <a:pt x="101" y="290"/>
                    </a:lnTo>
                    <a:lnTo>
                      <a:pt x="103" y="309"/>
                    </a:lnTo>
                    <a:lnTo>
                      <a:pt x="115" y="322"/>
                    </a:lnTo>
                    <a:lnTo>
                      <a:pt x="122" y="339"/>
                    </a:lnTo>
                    <a:lnTo>
                      <a:pt x="109" y="343"/>
                    </a:lnTo>
                    <a:lnTo>
                      <a:pt x="79" y="341"/>
                    </a:lnTo>
                    <a:lnTo>
                      <a:pt x="55" y="341"/>
                    </a:lnTo>
                    <a:lnTo>
                      <a:pt x="41" y="346"/>
                    </a:lnTo>
                    <a:lnTo>
                      <a:pt x="29" y="362"/>
                    </a:lnTo>
                    <a:lnTo>
                      <a:pt x="23" y="378"/>
                    </a:lnTo>
                    <a:lnTo>
                      <a:pt x="23" y="396"/>
                    </a:lnTo>
                    <a:lnTo>
                      <a:pt x="23" y="410"/>
                    </a:lnTo>
                    <a:lnTo>
                      <a:pt x="10" y="423"/>
                    </a:lnTo>
                    <a:lnTo>
                      <a:pt x="2" y="435"/>
                    </a:lnTo>
                    <a:lnTo>
                      <a:pt x="0" y="449"/>
                    </a:lnTo>
                    <a:lnTo>
                      <a:pt x="2" y="467"/>
                    </a:lnTo>
                    <a:lnTo>
                      <a:pt x="8" y="481"/>
                    </a:lnTo>
                    <a:lnTo>
                      <a:pt x="21" y="499"/>
                    </a:lnTo>
                    <a:lnTo>
                      <a:pt x="51" y="526"/>
                    </a:lnTo>
                    <a:lnTo>
                      <a:pt x="81" y="554"/>
                    </a:lnTo>
                    <a:lnTo>
                      <a:pt x="119" y="575"/>
                    </a:lnTo>
                    <a:lnTo>
                      <a:pt x="148" y="590"/>
                    </a:lnTo>
                    <a:lnTo>
                      <a:pt x="186" y="606"/>
                    </a:lnTo>
                    <a:lnTo>
                      <a:pt x="222" y="613"/>
                    </a:lnTo>
                    <a:lnTo>
                      <a:pt x="243" y="616"/>
                    </a:lnTo>
                    <a:lnTo>
                      <a:pt x="263" y="607"/>
                    </a:lnTo>
                    <a:lnTo>
                      <a:pt x="283" y="593"/>
                    </a:lnTo>
                    <a:lnTo>
                      <a:pt x="307" y="583"/>
                    </a:lnTo>
                    <a:lnTo>
                      <a:pt x="360" y="579"/>
                    </a:lnTo>
                    <a:lnTo>
                      <a:pt x="424" y="579"/>
                    </a:lnTo>
                    <a:lnTo>
                      <a:pt x="501" y="579"/>
                    </a:lnTo>
                    <a:lnTo>
                      <a:pt x="562" y="579"/>
                    </a:lnTo>
                    <a:lnTo>
                      <a:pt x="598" y="567"/>
                    </a:lnTo>
                    <a:lnTo>
                      <a:pt x="630" y="544"/>
                    </a:lnTo>
                    <a:lnTo>
                      <a:pt x="651" y="506"/>
                    </a:lnTo>
                    <a:lnTo>
                      <a:pt x="653" y="457"/>
                    </a:lnTo>
                    <a:lnTo>
                      <a:pt x="632" y="403"/>
                    </a:lnTo>
                    <a:lnTo>
                      <a:pt x="604" y="366"/>
                    </a:lnTo>
                    <a:lnTo>
                      <a:pt x="584" y="339"/>
                    </a:lnTo>
                    <a:lnTo>
                      <a:pt x="568" y="313"/>
                    </a:lnTo>
                    <a:lnTo>
                      <a:pt x="548" y="295"/>
                    </a:lnTo>
                    <a:lnTo>
                      <a:pt x="527" y="290"/>
                    </a:lnTo>
                    <a:lnTo>
                      <a:pt x="501" y="284"/>
                    </a:lnTo>
                    <a:lnTo>
                      <a:pt x="469" y="277"/>
                    </a:lnTo>
                    <a:lnTo>
                      <a:pt x="435" y="258"/>
                    </a:lnTo>
                    <a:lnTo>
                      <a:pt x="406" y="227"/>
                    </a:lnTo>
                    <a:lnTo>
                      <a:pt x="380" y="201"/>
                    </a:lnTo>
                    <a:lnTo>
                      <a:pt x="350" y="187"/>
                    </a:lnTo>
                    <a:lnTo>
                      <a:pt x="323" y="174"/>
                    </a:lnTo>
                    <a:lnTo>
                      <a:pt x="295" y="169"/>
                    </a:lnTo>
                    <a:lnTo>
                      <a:pt x="249" y="164"/>
                    </a:lnTo>
                    <a:lnTo>
                      <a:pt x="214" y="164"/>
                    </a:lnTo>
                    <a:lnTo>
                      <a:pt x="186" y="162"/>
                    </a:lnTo>
                    <a:lnTo>
                      <a:pt x="146" y="167"/>
                    </a:lnTo>
                    <a:lnTo>
                      <a:pt x="126" y="164"/>
                    </a:lnTo>
                    <a:lnTo>
                      <a:pt x="113" y="151"/>
                    </a:lnTo>
                    <a:lnTo>
                      <a:pt x="105" y="139"/>
                    </a:lnTo>
                    <a:lnTo>
                      <a:pt x="103" y="114"/>
                    </a:lnTo>
                    <a:lnTo>
                      <a:pt x="105" y="96"/>
                    </a:lnTo>
                    <a:lnTo>
                      <a:pt x="111" y="84"/>
                    </a:lnTo>
                    <a:lnTo>
                      <a:pt x="136" y="77"/>
                    </a:lnTo>
                    <a:lnTo>
                      <a:pt x="156" y="69"/>
                    </a:lnTo>
                    <a:lnTo>
                      <a:pt x="140" y="85"/>
                    </a:lnTo>
                    <a:lnTo>
                      <a:pt x="150" y="107"/>
                    </a:lnTo>
                    <a:lnTo>
                      <a:pt x="172" y="121"/>
                    </a:lnTo>
                    <a:lnTo>
                      <a:pt x="204" y="128"/>
                    </a:lnTo>
                    <a:lnTo>
                      <a:pt x="243" y="130"/>
                    </a:lnTo>
                    <a:lnTo>
                      <a:pt x="313" y="132"/>
                    </a:lnTo>
                    <a:lnTo>
                      <a:pt x="362" y="137"/>
                    </a:lnTo>
                    <a:lnTo>
                      <a:pt x="402" y="146"/>
                    </a:lnTo>
                    <a:lnTo>
                      <a:pt x="461" y="171"/>
                    </a:lnTo>
                    <a:lnTo>
                      <a:pt x="509" y="195"/>
                    </a:lnTo>
                    <a:lnTo>
                      <a:pt x="548" y="220"/>
                    </a:lnTo>
                    <a:lnTo>
                      <a:pt x="618" y="270"/>
                    </a:lnTo>
                    <a:lnTo>
                      <a:pt x="695" y="339"/>
                    </a:lnTo>
                    <a:lnTo>
                      <a:pt x="758" y="403"/>
                    </a:lnTo>
                    <a:lnTo>
                      <a:pt x="850" y="69"/>
                    </a:lnTo>
                    <a:lnTo>
                      <a:pt x="784" y="32"/>
                    </a:lnTo>
                    <a:lnTo>
                      <a:pt x="727" y="14"/>
                    </a:lnTo>
                    <a:lnTo>
                      <a:pt x="655" y="7"/>
                    </a:lnTo>
                    <a:lnTo>
                      <a:pt x="521" y="0"/>
                    </a:lnTo>
                    <a:lnTo>
                      <a:pt x="447" y="0"/>
                    </a:lnTo>
                    <a:lnTo>
                      <a:pt x="366" y="6"/>
                    </a:lnTo>
                    <a:lnTo>
                      <a:pt x="265" y="20"/>
                    </a:lnTo>
                    <a:lnTo>
                      <a:pt x="198" y="32"/>
                    </a:lnTo>
                    <a:lnTo>
                      <a:pt x="128" y="53"/>
                    </a:lnTo>
                    <a:lnTo>
                      <a:pt x="73" y="78"/>
                    </a:lnTo>
                    <a:lnTo>
                      <a:pt x="35" y="107"/>
                    </a:lnTo>
                    <a:lnTo>
                      <a:pt x="6" y="153"/>
                    </a:lnTo>
                    <a:lnTo>
                      <a:pt x="27" y="172"/>
                    </a:lnTo>
                    <a:lnTo>
                      <a:pt x="29" y="140"/>
                    </a:lnTo>
                    <a:lnTo>
                      <a:pt x="41" y="13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16" name="Freeform 134"/>
              <p:cNvSpPr>
                <a:spLocks/>
              </p:cNvSpPr>
              <p:nvPr/>
            </p:nvSpPr>
            <p:spPr bwMode="auto">
              <a:xfrm>
                <a:off x="1808" y="12472"/>
                <a:ext cx="42" cy="37"/>
              </a:xfrm>
              <a:custGeom>
                <a:avLst/>
                <a:gdLst>
                  <a:gd name="T0" fmla="*/ 1 w 83"/>
                  <a:gd name="T1" fmla="*/ 0 h 75"/>
                  <a:gd name="T2" fmla="*/ 0 w 83"/>
                  <a:gd name="T3" fmla="*/ 0 h 75"/>
                  <a:gd name="T4" fmla="*/ 1 w 83"/>
                  <a:gd name="T5" fmla="*/ 0 h 75"/>
                  <a:gd name="T6" fmla="*/ 1 w 83"/>
                  <a:gd name="T7" fmla="*/ 0 h 75"/>
                  <a:gd name="T8" fmla="*/ 1 w 83"/>
                  <a:gd name="T9" fmla="*/ 0 h 75"/>
                  <a:gd name="T10" fmla="*/ 1 w 83"/>
                  <a:gd name="T11" fmla="*/ 0 h 75"/>
                  <a:gd name="T12" fmla="*/ 1 w 83"/>
                  <a:gd name="T13" fmla="*/ 0 h 75"/>
                  <a:gd name="T14" fmla="*/ 1 w 83"/>
                  <a:gd name="T15" fmla="*/ 0 h 75"/>
                  <a:gd name="T16" fmla="*/ 1 w 83"/>
                  <a:gd name="T17" fmla="*/ 0 h 75"/>
                  <a:gd name="T18" fmla="*/ 1 w 83"/>
                  <a:gd name="T19" fmla="*/ 0 h 75"/>
                  <a:gd name="T20" fmla="*/ 1 w 83"/>
                  <a:gd name="T21" fmla="*/ 0 h 75"/>
                  <a:gd name="T22" fmla="*/ 1 w 83"/>
                  <a:gd name="T23" fmla="*/ 0 h 75"/>
                  <a:gd name="T24" fmla="*/ 1 w 83"/>
                  <a:gd name="T25" fmla="*/ 0 h 75"/>
                  <a:gd name="T26" fmla="*/ 1 w 83"/>
                  <a:gd name="T27" fmla="*/ 0 h 75"/>
                  <a:gd name="T28" fmla="*/ 1 w 83"/>
                  <a:gd name="T29" fmla="*/ 0 h 75"/>
                  <a:gd name="T30" fmla="*/ 1 w 83"/>
                  <a:gd name="T31" fmla="*/ 0 h 75"/>
                  <a:gd name="T32" fmla="*/ 1 w 83"/>
                  <a:gd name="T33" fmla="*/ 0 h 75"/>
                  <a:gd name="T34" fmla="*/ 1 w 83"/>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75"/>
                  <a:gd name="T56" fmla="*/ 83 w 8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75">
                    <a:moveTo>
                      <a:pt x="2" y="31"/>
                    </a:moveTo>
                    <a:lnTo>
                      <a:pt x="0" y="48"/>
                    </a:lnTo>
                    <a:lnTo>
                      <a:pt x="8" y="61"/>
                    </a:lnTo>
                    <a:lnTo>
                      <a:pt x="30" y="73"/>
                    </a:lnTo>
                    <a:lnTo>
                      <a:pt x="52" y="75"/>
                    </a:lnTo>
                    <a:lnTo>
                      <a:pt x="71" y="73"/>
                    </a:lnTo>
                    <a:lnTo>
                      <a:pt x="81" y="63"/>
                    </a:lnTo>
                    <a:lnTo>
                      <a:pt x="83" y="45"/>
                    </a:lnTo>
                    <a:lnTo>
                      <a:pt x="83" y="29"/>
                    </a:lnTo>
                    <a:lnTo>
                      <a:pt x="75" y="20"/>
                    </a:lnTo>
                    <a:lnTo>
                      <a:pt x="53" y="6"/>
                    </a:lnTo>
                    <a:lnTo>
                      <a:pt x="34" y="0"/>
                    </a:lnTo>
                    <a:lnTo>
                      <a:pt x="14" y="0"/>
                    </a:lnTo>
                    <a:lnTo>
                      <a:pt x="4" y="11"/>
                    </a:lnTo>
                    <a:lnTo>
                      <a:pt x="42" y="23"/>
                    </a:lnTo>
                    <a:lnTo>
                      <a:pt x="38" y="34"/>
                    </a:lnTo>
                    <a:lnTo>
                      <a:pt x="2" y="3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17" name="Freeform 135"/>
              <p:cNvSpPr>
                <a:spLocks/>
              </p:cNvSpPr>
              <p:nvPr/>
            </p:nvSpPr>
            <p:spPr bwMode="auto">
              <a:xfrm>
                <a:off x="1836" y="12668"/>
                <a:ext cx="53" cy="95"/>
              </a:xfrm>
              <a:custGeom>
                <a:avLst/>
                <a:gdLst>
                  <a:gd name="T0" fmla="*/ 1 w 105"/>
                  <a:gd name="T1" fmla="*/ 0 h 190"/>
                  <a:gd name="T2" fmla="*/ 1 w 105"/>
                  <a:gd name="T3" fmla="*/ 1 h 190"/>
                  <a:gd name="T4" fmla="*/ 1 w 105"/>
                  <a:gd name="T5" fmla="*/ 1 h 190"/>
                  <a:gd name="T6" fmla="*/ 1 w 105"/>
                  <a:gd name="T7" fmla="*/ 1 h 190"/>
                  <a:gd name="T8" fmla="*/ 1 w 105"/>
                  <a:gd name="T9" fmla="*/ 1 h 190"/>
                  <a:gd name="T10" fmla="*/ 1 w 105"/>
                  <a:gd name="T11" fmla="*/ 1 h 190"/>
                  <a:gd name="T12" fmla="*/ 1 w 105"/>
                  <a:gd name="T13" fmla="*/ 1 h 190"/>
                  <a:gd name="T14" fmla="*/ 1 w 105"/>
                  <a:gd name="T15" fmla="*/ 1 h 190"/>
                  <a:gd name="T16" fmla="*/ 1 w 105"/>
                  <a:gd name="T17" fmla="*/ 1 h 190"/>
                  <a:gd name="T18" fmla="*/ 1 w 105"/>
                  <a:gd name="T19" fmla="*/ 1 h 190"/>
                  <a:gd name="T20" fmla="*/ 1 w 105"/>
                  <a:gd name="T21" fmla="*/ 1 h 190"/>
                  <a:gd name="T22" fmla="*/ 1 w 105"/>
                  <a:gd name="T23" fmla="*/ 1 h 190"/>
                  <a:gd name="T24" fmla="*/ 1 w 105"/>
                  <a:gd name="T25" fmla="*/ 1 h 190"/>
                  <a:gd name="T26" fmla="*/ 1 w 105"/>
                  <a:gd name="T27" fmla="*/ 1 h 190"/>
                  <a:gd name="T28" fmla="*/ 1 w 105"/>
                  <a:gd name="T29" fmla="*/ 1 h 190"/>
                  <a:gd name="T30" fmla="*/ 1 w 105"/>
                  <a:gd name="T31" fmla="*/ 1 h 190"/>
                  <a:gd name="T32" fmla="*/ 1 w 105"/>
                  <a:gd name="T33" fmla="*/ 1 h 190"/>
                  <a:gd name="T34" fmla="*/ 1 w 105"/>
                  <a:gd name="T35" fmla="*/ 1 h 190"/>
                  <a:gd name="T36" fmla="*/ 1 w 105"/>
                  <a:gd name="T37" fmla="*/ 1 h 190"/>
                  <a:gd name="T38" fmla="*/ 1 w 105"/>
                  <a:gd name="T39" fmla="*/ 1 h 190"/>
                  <a:gd name="T40" fmla="*/ 1 w 105"/>
                  <a:gd name="T41" fmla="*/ 1 h 190"/>
                  <a:gd name="T42" fmla="*/ 1 w 105"/>
                  <a:gd name="T43" fmla="*/ 1 h 190"/>
                  <a:gd name="T44" fmla="*/ 1 w 105"/>
                  <a:gd name="T45" fmla="*/ 1 h 190"/>
                  <a:gd name="T46" fmla="*/ 0 w 105"/>
                  <a:gd name="T47" fmla="*/ 1 h 190"/>
                  <a:gd name="T48" fmla="*/ 1 w 105"/>
                  <a:gd name="T49" fmla="*/ 0 h 190"/>
                  <a:gd name="T50" fmla="*/ 1 w 105"/>
                  <a:gd name="T51" fmla="*/ 0 h 190"/>
                  <a:gd name="T52" fmla="*/ 1 w 105"/>
                  <a:gd name="T53" fmla="*/ 0 h 1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5"/>
                  <a:gd name="T82" fmla="*/ 0 h 190"/>
                  <a:gd name="T83" fmla="*/ 105 w 105"/>
                  <a:gd name="T84" fmla="*/ 190 h 1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5" h="190">
                    <a:moveTo>
                      <a:pt x="52" y="0"/>
                    </a:moveTo>
                    <a:lnTo>
                      <a:pt x="44" y="9"/>
                    </a:lnTo>
                    <a:lnTo>
                      <a:pt x="42" y="21"/>
                    </a:lnTo>
                    <a:lnTo>
                      <a:pt x="50" y="30"/>
                    </a:lnTo>
                    <a:lnTo>
                      <a:pt x="64" y="48"/>
                    </a:lnTo>
                    <a:lnTo>
                      <a:pt x="78" y="64"/>
                    </a:lnTo>
                    <a:lnTo>
                      <a:pt x="86" y="76"/>
                    </a:lnTo>
                    <a:lnTo>
                      <a:pt x="94" y="92"/>
                    </a:lnTo>
                    <a:lnTo>
                      <a:pt x="100" y="106"/>
                    </a:lnTo>
                    <a:lnTo>
                      <a:pt x="105" y="124"/>
                    </a:lnTo>
                    <a:lnTo>
                      <a:pt x="105" y="136"/>
                    </a:lnTo>
                    <a:lnTo>
                      <a:pt x="103" y="152"/>
                    </a:lnTo>
                    <a:lnTo>
                      <a:pt x="94" y="167"/>
                    </a:lnTo>
                    <a:lnTo>
                      <a:pt x="86" y="183"/>
                    </a:lnTo>
                    <a:lnTo>
                      <a:pt x="78" y="190"/>
                    </a:lnTo>
                    <a:lnTo>
                      <a:pt x="78" y="177"/>
                    </a:lnTo>
                    <a:lnTo>
                      <a:pt x="80" y="136"/>
                    </a:lnTo>
                    <a:lnTo>
                      <a:pt x="78" y="117"/>
                    </a:lnTo>
                    <a:lnTo>
                      <a:pt x="72" y="103"/>
                    </a:lnTo>
                    <a:lnTo>
                      <a:pt x="62" y="81"/>
                    </a:lnTo>
                    <a:lnTo>
                      <a:pt x="50" y="62"/>
                    </a:lnTo>
                    <a:lnTo>
                      <a:pt x="40" y="46"/>
                    </a:lnTo>
                    <a:lnTo>
                      <a:pt x="26" y="32"/>
                    </a:lnTo>
                    <a:lnTo>
                      <a:pt x="0" y="12"/>
                    </a:lnTo>
                    <a:lnTo>
                      <a:pt x="32" y="0"/>
                    </a:lnTo>
                    <a:lnTo>
                      <a:pt x="52"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18" name="Freeform 136"/>
              <p:cNvSpPr>
                <a:spLocks/>
              </p:cNvSpPr>
              <p:nvPr/>
            </p:nvSpPr>
            <p:spPr bwMode="auto">
              <a:xfrm>
                <a:off x="1808" y="12783"/>
                <a:ext cx="82" cy="418"/>
              </a:xfrm>
              <a:custGeom>
                <a:avLst/>
                <a:gdLst>
                  <a:gd name="T0" fmla="*/ 1 w 164"/>
                  <a:gd name="T1" fmla="*/ 0 h 836"/>
                  <a:gd name="T2" fmla="*/ 1 w 164"/>
                  <a:gd name="T3" fmla="*/ 1 h 836"/>
                  <a:gd name="T4" fmla="*/ 1 w 164"/>
                  <a:gd name="T5" fmla="*/ 1 h 836"/>
                  <a:gd name="T6" fmla="*/ 1 w 164"/>
                  <a:gd name="T7" fmla="*/ 1 h 836"/>
                  <a:gd name="T8" fmla="*/ 1 w 164"/>
                  <a:gd name="T9" fmla="*/ 1 h 836"/>
                  <a:gd name="T10" fmla="*/ 1 w 164"/>
                  <a:gd name="T11" fmla="*/ 1 h 836"/>
                  <a:gd name="T12" fmla="*/ 1 w 164"/>
                  <a:gd name="T13" fmla="*/ 2 h 836"/>
                  <a:gd name="T14" fmla="*/ 1 w 164"/>
                  <a:gd name="T15" fmla="*/ 2 h 836"/>
                  <a:gd name="T16" fmla="*/ 1 w 164"/>
                  <a:gd name="T17" fmla="*/ 2 h 836"/>
                  <a:gd name="T18" fmla="*/ 0 w 164"/>
                  <a:gd name="T19" fmla="*/ 2 h 836"/>
                  <a:gd name="T20" fmla="*/ 1 w 164"/>
                  <a:gd name="T21" fmla="*/ 3 h 836"/>
                  <a:gd name="T22" fmla="*/ 1 w 164"/>
                  <a:gd name="T23" fmla="*/ 3 h 836"/>
                  <a:gd name="T24" fmla="*/ 1 w 164"/>
                  <a:gd name="T25" fmla="*/ 3 h 836"/>
                  <a:gd name="T26" fmla="*/ 1 w 164"/>
                  <a:gd name="T27" fmla="*/ 3 h 836"/>
                  <a:gd name="T28" fmla="*/ 1 w 164"/>
                  <a:gd name="T29" fmla="*/ 3 h 836"/>
                  <a:gd name="T30" fmla="*/ 1 w 164"/>
                  <a:gd name="T31" fmla="*/ 3 h 836"/>
                  <a:gd name="T32" fmla="*/ 1 w 164"/>
                  <a:gd name="T33" fmla="*/ 3 h 836"/>
                  <a:gd name="T34" fmla="*/ 1 w 164"/>
                  <a:gd name="T35" fmla="*/ 3 h 836"/>
                  <a:gd name="T36" fmla="*/ 1 w 164"/>
                  <a:gd name="T37" fmla="*/ 3 h 836"/>
                  <a:gd name="T38" fmla="*/ 1 w 164"/>
                  <a:gd name="T39" fmla="*/ 3 h 836"/>
                  <a:gd name="T40" fmla="*/ 1 w 164"/>
                  <a:gd name="T41" fmla="*/ 2 h 836"/>
                  <a:gd name="T42" fmla="*/ 1 w 164"/>
                  <a:gd name="T43" fmla="*/ 2 h 836"/>
                  <a:gd name="T44" fmla="*/ 1 w 164"/>
                  <a:gd name="T45" fmla="*/ 2 h 836"/>
                  <a:gd name="T46" fmla="*/ 1 w 164"/>
                  <a:gd name="T47" fmla="*/ 2 h 836"/>
                  <a:gd name="T48" fmla="*/ 1 w 164"/>
                  <a:gd name="T49" fmla="*/ 1 h 836"/>
                  <a:gd name="T50" fmla="*/ 1 w 164"/>
                  <a:gd name="T51" fmla="*/ 1 h 836"/>
                  <a:gd name="T52" fmla="*/ 1 w 164"/>
                  <a:gd name="T53" fmla="*/ 1 h 836"/>
                  <a:gd name="T54" fmla="*/ 1 w 164"/>
                  <a:gd name="T55" fmla="*/ 0 h 836"/>
                  <a:gd name="T56" fmla="*/ 1 w 164"/>
                  <a:gd name="T57" fmla="*/ 0 h 8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4"/>
                  <a:gd name="T88" fmla="*/ 0 h 836"/>
                  <a:gd name="T89" fmla="*/ 164 w 164"/>
                  <a:gd name="T90" fmla="*/ 836 h 8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4" h="836">
                    <a:moveTo>
                      <a:pt x="133" y="0"/>
                    </a:moveTo>
                    <a:lnTo>
                      <a:pt x="113" y="28"/>
                    </a:lnTo>
                    <a:lnTo>
                      <a:pt x="101" y="67"/>
                    </a:lnTo>
                    <a:lnTo>
                      <a:pt x="85" y="129"/>
                    </a:lnTo>
                    <a:lnTo>
                      <a:pt x="65" y="190"/>
                    </a:lnTo>
                    <a:lnTo>
                      <a:pt x="50" y="245"/>
                    </a:lnTo>
                    <a:lnTo>
                      <a:pt x="36" y="289"/>
                    </a:lnTo>
                    <a:lnTo>
                      <a:pt x="16" y="374"/>
                    </a:lnTo>
                    <a:lnTo>
                      <a:pt x="6" y="426"/>
                    </a:lnTo>
                    <a:lnTo>
                      <a:pt x="0" y="463"/>
                    </a:lnTo>
                    <a:lnTo>
                      <a:pt x="2" y="550"/>
                    </a:lnTo>
                    <a:lnTo>
                      <a:pt x="2" y="625"/>
                    </a:lnTo>
                    <a:lnTo>
                      <a:pt x="6" y="671"/>
                    </a:lnTo>
                    <a:lnTo>
                      <a:pt x="18" y="722"/>
                    </a:lnTo>
                    <a:lnTo>
                      <a:pt x="46" y="793"/>
                    </a:lnTo>
                    <a:lnTo>
                      <a:pt x="65" y="836"/>
                    </a:lnTo>
                    <a:lnTo>
                      <a:pt x="50" y="746"/>
                    </a:lnTo>
                    <a:lnTo>
                      <a:pt x="40" y="662"/>
                    </a:lnTo>
                    <a:lnTo>
                      <a:pt x="34" y="605"/>
                    </a:lnTo>
                    <a:lnTo>
                      <a:pt x="34" y="534"/>
                    </a:lnTo>
                    <a:lnTo>
                      <a:pt x="32" y="476"/>
                    </a:lnTo>
                    <a:lnTo>
                      <a:pt x="36" y="435"/>
                    </a:lnTo>
                    <a:lnTo>
                      <a:pt x="46" y="374"/>
                    </a:lnTo>
                    <a:lnTo>
                      <a:pt x="61" y="305"/>
                    </a:lnTo>
                    <a:lnTo>
                      <a:pt x="85" y="234"/>
                    </a:lnTo>
                    <a:lnTo>
                      <a:pt x="117" y="174"/>
                    </a:lnTo>
                    <a:lnTo>
                      <a:pt x="164" y="7"/>
                    </a:lnTo>
                    <a:lnTo>
                      <a:pt x="133"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19" name="Freeform 137"/>
              <p:cNvSpPr>
                <a:spLocks/>
              </p:cNvSpPr>
              <p:nvPr/>
            </p:nvSpPr>
            <p:spPr bwMode="auto">
              <a:xfrm>
                <a:off x="1692" y="13203"/>
                <a:ext cx="250" cy="500"/>
              </a:xfrm>
              <a:custGeom>
                <a:avLst/>
                <a:gdLst>
                  <a:gd name="T0" fmla="*/ 1 w 501"/>
                  <a:gd name="T1" fmla="*/ 1 h 999"/>
                  <a:gd name="T2" fmla="*/ 0 w 501"/>
                  <a:gd name="T3" fmla="*/ 1 h 999"/>
                  <a:gd name="T4" fmla="*/ 0 w 501"/>
                  <a:gd name="T5" fmla="*/ 1 h 999"/>
                  <a:gd name="T6" fmla="*/ 0 w 501"/>
                  <a:gd name="T7" fmla="*/ 1 h 999"/>
                  <a:gd name="T8" fmla="*/ 0 w 501"/>
                  <a:gd name="T9" fmla="*/ 2 h 999"/>
                  <a:gd name="T10" fmla="*/ 0 w 501"/>
                  <a:gd name="T11" fmla="*/ 2 h 999"/>
                  <a:gd name="T12" fmla="*/ 0 w 501"/>
                  <a:gd name="T13" fmla="*/ 2 h 999"/>
                  <a:gd name="T14" fmla="*/ 0 w 501"/>
                  <a:gd name="T15" fmla="*/ 2 h 999"/>
                  <a:gd name="T16" fmla="*/ 0 w 501"/>
                  <a:gd name="T17" fmla="*/ 3 h 999"/>
                  <a:gd name="T18" fmla="*/ 0 w 501"/>
                  <a:gd name="T19" fmla="*/ 3 h 999"/>
                  <a:gd name="T20" fmla="*/ 0 w 501"/>
                  <a:gd name="T21" fmla="*/ 3 h 999"/>
                  <a:gd name="T22" fmla="*/ 0 w 501"/>
                  <a:gd name="T23" fmla="*/ 4 h 999"/>
                  <a:gd name="T24" fmla="*/ 0 w 501"/>
                  <a:gd name="T25" fmla="*/ 4 h 999"/>
                  <a:gd name="T26" fmla="*/ 0 w 501"/>
                  <a:gd name="T27" fmla="*/ 4 h 999"/>
                  <a:gd name="T28" fmla="*/ 0 w 501"/>
                  <a:gd name="T29" fmla="*/ 4 h 999"/>
                  <a:gd name="T30" fmla="*/ 0 w 501"/>
                  <a:gd name="T31" fmla="*/ 4 h 999"/>
                  <a:gd name="T32" fmla="*/ 0 w 501"/>
                  <a:gd name="T33" fmla="*/ 4 h 999"/>
                  <a:gd name="T34" fmla="*/ 0 w 501"/>
                  <a:gd name="T35" fmla="*/ 4 h 999"/>
                  <a:gd name="T36" fmla="*/ 0 w 501"/>
                  <a:gd name="T37" fmla="*/ 4 h 999"/>
                  <a:gd name="T38" fmla="*/ 0 w 501"/>
                  <a:gd name="T39" fmla="*/ 4 h 999"/>
                  <a:gd name="T40" fmla="*/ 0 w 501"/>
                  <a:gd name="T41" fmla="*/ 4 h 999"/>
                  <a:gd name="T42" fmla="*/ 0 w 501"/>
                  <a:gd name="T43" fmla="*/ 4 h 999"/>
                  <a:gd name="T44" fmla="*/ 0 w 501"/>
                  <a:gd name="T45" fmla="*/ 4 h 999"/>
                  <a:gd name="T46" fmla="*/ 1 w 501"/>
                  <a:gd name="T47" fmla="*/ 4 h 999"/>
                  <a:gd name="T48" fmla="*/ 1 w 501"/>
                  <a:gd name="T49" fmla="*/ 4 h 999"/>
                  <a:gd name="T50" fmla="*/ 1 w 501"/>
                  <a:gd name="T51" fmla="*/ 4 h 999"/>
                  <a:gd name="T52" fmla="*/ 1 w 501"/>
                  <a:gd name="T53" fmla="*/ 4 h 999"/>
                  <a:gd name="T54" fmla="*/ 1 w 501"/>
                  <a:gd name="T55" fmla="*/ 4 h 999"/>
                  <a:gd name="T56" fmla="*/ 1 w 501"/>
                  <a:gd name="T57" fmla="*/ 4 h 999"/>
                  <a:gd name="T58" fmla="*/ 1 w 501"/>
                  <a:gd name="T59" fmla="*/ 4 h 999"/>
                  <a:gd name="T60" fmla="*/ 1 w 501"/>
                  <a:gd name="T61" fmla="*/ 3 h 999"/>
                  <a:gd name="T62" fmla="*/ 1 w 501"/>
                  <a:gd name="T63" fmla="*/ 3 h 999"/>
                  <a:gd name="T64" fmla="*/ 1 w 501"/>
                  <a:gd name="T65" fmla="*/ 3 h 999"/>
                  <a:gd name="T66" fmla="*/ 1 w 501"/>
                  <a:gd name="T67" fmla="*/ 3 h 999"/>
                  <a:gd name="T68" fmla="*/ 1 w 501"/>
                  <a:gd name="T69" fmla="*/ 3 h 999"/>
                  <a:gd name="T70" fmla="*/ 1 w 501"/>
                  <a:gd name="T71" fmla="*/ 2 h 999"/>
                  <a:gd name="T72" fmla="*/ 1 w 501"/>
                  <a:gd name="T73" fmla="*/ 2 h 999"/>
                  <a:gd name="T74" fmla="*/ 1 w 501"/>
                  <a:gd name="T75" fmla="*/ 2 h 999"/>
                  <a:gd name="T76" fmla="*/ 1 w 501"/>
                  <a:gd name="T77" fmla="*/ 2 h 999"/>
                  <a:gd name="T78" fmla="*/ 1 w 501"/>
                  <a:gd name="T79" fmla="*/ 3 h 999"/>
                  <a:gd name="T80" fmla="*/ 1 w 501"/>
                  <a:gd name="T81" fmla="*/ 2 h 999"/>
                  <a:gd name="T82" fmla="*/ 1 w 501"/>
                  <a:gd name="T83" fmla="*/ 2 h 999"/>
                  <a:gd name="T84" fmla="*/ 1 w 501"/>
                  <a:gd name="T85" fmla="*/ 2 h 999"/>
                  <a:gd name="T86" fmla="*/ 1 w 501"/>
                  <a:gd name="T87" fmla="*/ 2 h 999"/>
                  <a:gd name="T88" fmla="*/ 1 w 501"/>
                  <a:gd name="T89" fmla="*/ 2 h 999"/>
                  <a:gd name="T90" fmla="*/ 1 w 501"/>
                  <a:gd name="T91" fmla="*/ 2 h 999"/>
                  <a:gd name="T92" fmla="*/ 1 w 501"/>
                  <a:gd name="T93" fmla="*/ 2 h 999"/>
                  <a:gd name="T94" fmla="*/ 1 w 501"/>
                  <a:gd name="T95" fmla="*/ 1 h 999"/>
                  <a:gd name="T96" fmla="*/ 1 w 501"/>
                  <a:gd name="T97" fmla="*/ 1 h 999"/>
                  <a:gd name="T98" fmla="*/ 1 w 501"/>
                  <a:gd name="T99" fmla="*/ 1 h 999"/>
                  <a:gd name="T100" fmla="*/ 1 w 501"/>
                  <a:gd name="T101" fmla="*/ 1 h 999"/>
                  <a:gd name="T102" fmla="*/ 1 w 501"/>
                  <a:gd name="T103" fmla="*/ 1 h 999"/>
                  <a:gd name="T104" fmla="*/ 1 w 501"/>
                  <a:gd name="T105" fmla="*/ 1 h 999"/>
                  <a:gd name="T106" fmla="*/ 1 w 501"/>
                  <a:gd name="T107" fmla="*/ 1 h 999"/>
                  <a:gd name="T108" fmla="*/ 1 w 501"/>
                  <a:gd name="T109" fmla="*/ 1 h 999"/>
                  <a:gd name="T110" fmla="*/ 1 w 501"/>
                  <a:gd name="T111" fmla="*/ 0 h 999"/>
                  <a:gd name="T112" fmla="*/ 1 w 501"/>
                  <a:gd name="T113" fmla="*/ 0 h 999"/>
                  <a:gd name="T114" fmla="*/ 1 w 501"/>
                  <a:gd name="T115" fmla="*/ 1 h 999"/>
                  <a:gd name="T116" fmla="*/ 1 w 501"/>
                  <a:gd name="T117" fmla="*/ 1 h 9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1"/>
                  <a:gd name="T178" fmla="*/ 0 h 999"/>
                  <a:gd name="T179" fmla="*/ 501 w 501"/>
                  <a:gd name="T180" fmla="*/ 999 h 9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1" h="999">
                    <a:moveTo>
                      <a:pt x="270" y="9"/>
                    </a:moveTo>
                    <a:lnTo>
                      <a:pt x="230" y="42"/>
                    </a:lnTo>
                    <a:lnTo>
                      <a:pt x="181" y="96"/>
                    </a:lnTo>
                    <a:lnTo>
                      <a:pt x="125" y="174"/>
                    </a:lnTo>
                    <a:lnTo>
                      <a:pt x="79" y="268"/>
                    </a:lnTo>
                    <a:lnTo>
                      <a:pt x="56" y="344"/>
                    </a:lnTo>
                    <a:lnTo>
                      <a:pt x="42" y="394"/>
                    </a:lnTo>
                    <a:lnTo>
                      <a:pt x="26" y="470"/>
                    </a:lnTo>
                    <a:lnTo>
                      <a:pt x="12" y="543"/>
                    </a:lnTo>
                    <a:lnTo>
                      <a:pt x="4" y="625"/>
                    </a:lnTo>
                    <a:lnTo>
                      <a:pt x="0" y="728"/>
                    </a:lnTo>
                    <a:lnTo>
                      <a:pt x="2" y="776"/>
                    </a:lnTo>
                    <a:lnTo>
                      <a:pt x="4" y="799"/>
                    </a:lnTo>
                    <a:lnTo>
                      <a:pt x="12" y="822"/>
                    </a:lnTo>
                    <a:lnTo>
                      <a:pt x="26" y="845"/>
                    </a:lnTo>
                    <a:lnTo>
                      <a:pt x="58" y="889"/>
                    </a:lnTo>
                    <a:lnTo>
                      <a:pt x="87" y="926"/>
                    </a:lnTo>
                    <a:lnTo>
                      <a:pt x="111" y="948"/>
                    </a:lnTo>
                    <a:lnTo>
                      <a:pt x="143" y="973"/>
                    </a:lnTo>
                    <a:lnTo>
                      <a:pt x="169" y="985"/>
                    </a:lnTo>
                    <a:lnTo>
                      <a:pt x="196" y="996"/>
                    </a:lnTo>
                    <a:lnTo>
                      <a:pt x="222" y="999"/>
                    </a:lnTo>
                    <a:lnTo>
                      <a:pt x="244" y="999"/>
                    </a:lnTo>
                    <a:lnTo>
                      <a:pt x="262" y="994"/>
                    </a:lnTo>
                    <a:lnTo>
                      <a:pt x="282" y="982"/>
                    </a:lnTo>
                    <a:lnTo>
                      <a:pt x="293" y="967"/>
                    </a:lnTo>
                    <a:lnTo>
                      <a:pt x="307" y="944"/>
                    </a:lnTo>
                    <a:lnTo>
                      <a:pt x="313" y="911"/>
                    </a:lnTo>
                    <a:lnTo>
                      <a:pt x="321" y="848"/>
                    </a:lnTo>
                    <a:lnTo>
                      <a:pt x="327" y="777"/>
                    </a:lnTo>
                    <a:lnTo>
                      <a:pt x="335" y="705"/>
                    </a:lnTo>
                    <a:lnTo>
                      <a:pt x="345" y="651"/>
                    </a:lnTo>
                    <a:lnTo>
                      <a:pt x="355" y="614"/>
                    </a:lnTo>
                    <a:lnTo>
                      <a:pt x="379" y="557"/>
                    </a:lnTo>
                    <a:lnTo>
                      <a:pt x="412" y="513"/>
                    </a:lnTo>
                    <a:lnTo>
                      <a:pt x="440" y="472"/>
                    </a:lnTo>
                    <a:lnTo>
                      <a:pt x="456" y="451"/>
                    </a:lnTo>
                    <a:lnTo>
                      <a:pt x="468" y="472"/>
                    </a:lnTo>
                    <a:lnTo>
                      <a:pt x="484" y="500"/>
                    </a:lnTo>
                    <a:lnTo>
                      <a:pt x="501" y="527"/>
                    </a:lnTo>
                    <a:lnTo>
                      <a:pt x="501" y="500"/>
                    </a:lnTo>
                    <a:lnTo>
                      <a:pt x="478" y="458"/>
                    </a:lnTo>
                    <a:lnTo>
                      <a:pt x="466" y="424"/>
                    </a:lnTo>
                    <a:lnTo>
                      <a:pt x="444" y="394"/>
                    </a:lnTo>
                    <a:lnTo>
                      <a:pt x="432" y="371"/>
                    </a:lnTo>
                    <a:lnTo>
                      <a:pt x="410" y="330"/>
                    </a:lnTo>
                    <a:lnTo>
                      <a:pt x="396" y="282"/>
                    </a:lnTo>
                    <a:lnTo>
                      <a:pt x="385" y="243"/>
                    </a:lnTo>
                    <a:lnTo>
                      <a:pt x="367" y="200"/>
                    </a:lnTo>
                    <a:lnTo>
                      <a:pt x="345" y="154"/>
                    </a:lnTo>
                    <a:lnTo>
                      <a:pt x="331" y="113"/>
                    </a:lnTo>
                    <a:lnTo>
                      <a:pt x="315" y="74"/>
                    </a:lnTo>
                    <a:lnTo>
                      <a:pt x="307" y="48"/>
                    </a:lnTo>
                    <a:lnTo>
                      <a:pt x="303" y="21"/>
                    </a:lnTo>
                    <a:lnTo>
                      <a:pt x="301" y="3"/>
                    </a:lnTo>
                    <a:lnTo>
                      <a:pt x="291" y="0"/>
                    </a:lnTo>
                    <a:lnTo>
                      <a:pt x="282" y="0"/>
                    </a:lnTo>
                    <a:lnTo>
                      <a:pt x="270" y="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20" name="Freeform 138"/>
              <p:cNvSpPr>
                <a:spLocks/>
              </p:cNvSpPr>
              <p:nvPr/>
            </p:nvSpPr>
            <p:spPr bwMode="auto">
              <a:xfrm>
                <a:off x="1828" y="13415"/>
                <a:ext cx="529" cy="820"/>
              </a:xfrm>
              <a:custGeom>
                <a:avLst/>
                <a:gdLst>
                  <a:gd name="T0" fmla="*/ 2 w 1058"/>
                  <a:gd name="T1" fmla="*/ 3 h 1641"/>
                  <a:gd name="T2" fmla="*/ 2 w 1058"/>
                  <a:gd name="T3" fmla="*/ 4 h 1641"/>
                  <a:gd name="T4" fmla="*/ 2 w 1058"/>
                  <a:gd name="T5" fmla="*/ 4 h 1641"/>
                  <a:gd name="T6" fmla="*/ 2 w 1058"/>
                  <a:gd name="T7" fmla="*/ 4 h 1641"/>
                  <a:gd name="T8" fmla="*/ 2 w 1058"/>
                  <a:gd name="T9" fmla="*/ 4 h 1641"/>
                  <a:gd name="T10" fmla="*/ 2 w 1058"/>
                  <a:gd name="T11" fmla="*/ 3 h 1641"/>
                  <a:gd name="T12" fmla="*/ 2 w 1058"/>
                  <a:gd name="T13" fmla="*/ 4 h 1641"/>
                  <a:gd name="T14" fmla="*/ 2 w 1058"/>
                  <a:gd name="T15" fmla="*/ 4 h 1641"/>
                  <a:gd name="T16" fmla="*/ 2 w 1058"/>
                  <a:gd name="T17" fmla="*/ 4 h 1641"/>
                  <a:gd name="T18" fmla="*/ 1 w 1058"/>
                  <a:gd name="T19" fmla="*/ 5 h 1641"/>
                  <a:gd name="T20" fmla="*/ 1 w 1058"/>
                  <a:gd name="T21" fmla="*/ 5 h 1641"/>
                  <a:gd name="T22" fmla="*/ 1 w 1058"/>
                  <a:gd name="T23" fmla="*/ 5 h 1641"/>
                  <a:gd name="T24" fmla="*/ 1 w 1058"/>
                  <a:gd name="T25" fmla="*/ 5 h 1641"/>
                  <a:gd name="T26" fmla="*/ 1 w 1058"/>
                  <a:gd name="T27" fmla="*/ 5 h 1641"/>
                  <a:gd name="T28" fmla="*/ 1 w 1058"/>
                  <a:gd name="T29" fmla="*/ 5 h 1641"/>
                  <a:gd name="T30" fmla="*/ 1 w 1058"/>
                  <a:gd name="T31" fmla="*/ 5 h 1641"/>
                  <a:gd name="T32" fmla="*/ 1 w 1058"/>
                  <a:gd name="T33" fmla="*/ 5 h 1641"/>
                  <a:gd name="T34" fmla="*/ 1 w 1058"/>
                  <a:gd name="T35" fmla="*/ 5 h 1641"/>
                  <a:gd name="T36" fmla="*/ 1 w 1058"/>
                  <a:gd name="T37" fmla="*/ 5 h 1641"/>
                  <a:gd name="T38" fmla="*/ 1 w 1058"/>
                  <a:gd name="T39" fmla="*/ 5 h 1641"/>
                  <a:gd name="T40" fmla="*/ 1 w 1058"/>
                  <a:gd name="T41" fmla="*/ 5 h 1641"/>
                  <a:gd name="T42" fmla="*/ 1 w 1058"/>
                  <a:gd name="T43" fmla="*/ 5 h 1641"/>
                  <a:gd name="T44" fmla="*/ 1 w 1058"/>
                  <a:gd name="T45" fmla="*/ 5 h 1641"/>
                  <a:gd name="T46" fmla="*/ 1 w 1058"/>
                  <a:gd name="T47" fmla="*/ 5 h 1641"/>
                  <a:gd name="T48" fmla="*/ 1 w 1058"/>
                  <a:gd name="T49" fmla="*/ 6 h 1641"/>
                  <a:gd name="T50" fmla="*/ 1 w 1058"/>
                  <a:gd name="T51" fmla="*/ 6 h 1641"/>
                  <a:gd name="T52" fmla="*/ 1 w 1058"/>
                  <a:gd name="T53" fmla="*/ 6 h 1641"/>
                  <a:gd name="T54" fmla="*/ 1 w 1058"/>
                  <a:gd name="T55" fmla="*/ 6 h 1641"/>
                  <a:gd name="T56" fmla="*/ 2 w 1058"/>
                  <a:gd name="T57" fmla="*/ 5 h 1641"/>
                  <a:gd name="T58" fmla="*/ 1 w 1058"/>
                  <a:gd name="T59" fmla="*/ 5 h 1641"/>
                  <a:gd name="T60" fmla="*/ 2 w 1058"/>
                  <a:gd name="T61" fmla="*/ 5 h 1641"/>
                  <a:gd name="T62" fmla="*/ 2 w 1058"/>
                  <a:gd name="T63" fmla="*/ 5 h 1641"/>
                  <a:gd name="T64" fmla="*/ 2 w 1058"/>
                  <a:gd name="T65" fmla="*/ 5 h 1641"/>
                  <a:gd name="T66" fmla="*/ 2 w 1058"/>
                  <a:gd name="T67" fmla="*/ 6 h 1641"/>
                  <a:gd name="T68" fmla="*/ 2 w 1058"/>
                  <a:gd name="T69" fmla="*/ 6 h 1641"/>
                  <a:gd name="T70" fmla="*/ 2 w 1058"/>
                  <a:gd name="T71" fmla="*/ 5 h 1641"/>
                  <a:gd name="T72" fmla="*/ 2 w 1058"/>
                  <a:gd name="T73" fmla="*/ 5 h 1641"/>
                  <a:gd name="T74" fmla="*/ 2 w 1058"/>
                  <a:gd name="T75" fmla="*/ 6 h 1641"/>
                  <a:gd name="T76" fmla="*/ 3 w 1058"/>
                  <a:gd name="T77" fmla="*/ 5 h 1641"/>
                  <a:gd name="T78" fmla="*/ 3 w 1058"/>
                  <a:gd name="T79" fmla="*/ 5 h 1641"/>
                  <a:gd name="T80" fmla="*/ 3 w 1058"/>
                  <a:gd name="T81" fmla="*/ 5 h 1641"/>
                  <a:gd name="T82" fmla="*/ 3 w 1058"/>
                  <a:gd name="T83" fmla="*/ 5 h 1641"/>
                  <a:gd name="T84" fmla="*/ 3 w 1058"/>
                  <a:gd name="T85" fmla="*/ 5 h 1641"/>
                  <a:gd name="T86" fmla="*/ 3 w 1058"/>
                  <a:gd name="T87" fmla="*/ 4 h 1641"/>
                  <a:gd name="T88" fmla="*/ 3 w 1058"/>
                  <a:gd name="T89" fmla="*/ 4 h 1641"/>
                  <a:gd name="T90" fmla="*/ 4 w 1058"/>
                  <a:gd name="T91" fmla="*/ 4 h 1641"/>
                  <a:gd name="T92" fmla="*/ 3 w 1058"/>
                  <a:gd name="T93" fmla="*/ 4 h 1641"/>
                  <a:gd name="T94" fmla="*/ 2 w 1058"/>
                  <a:gd name="T95" fmla="*/ 3 h 1641"/>
                  <a:gd name="T96" fmla="*/ 2 w 1058"/>
                  <a:gd name="T97" fmla="*/ 3 h 1641"/>
                  <a:gd name="T98" fmla="*/ 1 w 1058"/>
                  <a:gd name="T99" fmla="*/ 2 h 1641"/>
                  <a:gd name="T100" fmla="*/ 1 w 1058"/>
                  <a:gd name="T101" fmla="*/ 0 h 1641"/>
                  <a:gd name="T102" fmla="*/ 1 w 1058"/>
                  <a:gd name="T103" fmla="*/ 0 h 1641"/>
                  <a:gd name="T104" fmla="*/ 1 w 1058"/>
                  <a:gd name="T105" fmla="*/ 0 h 1641"/>
                  <a:gd name="T106" fmla="*/ 1 w 1058"/>
                  <a:gd name="T107" fmla="*/ 1 h 1641"/>
                  <a:gd name="T108" fmla="*/ 1 w 1058"/>
                  <a:gd name="T109" fmla="*/ 2 h 1641"/>
                  <a:gd name="T110" fmla="*/ 1 w 1058"/>
                  <a:gd name="T111" fmla="*/ 3 h 1641"/>
                  <a:gd name="T112" fmla="*/ 2 w 1058"/>
                  <a:gd name="T113" fmla="*/ 3 h 16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8"/>
                  <a:gd name="T172" fmla="*/ 0 h 1641"/>
                  <a:gd name="T173" fmla="*/ 1058 w 1058"/>
                  <a:gd name="T174" fmla="*/ 1641 h 16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8" h="1641">
                    <a:moveTo>
                      <a:pt x="600" y="914"/>
                    </a:moveTo>
                    <a:lnTo>
                      <a:pt x="602" y="946"/>
                    </a:lnTo>
                    <a:lnTo>
                      <a:pt x="612" y="977"/>
                    </a:lnTo>
                    <a:lnTo>
                      <a:pt x="616" y="1005"/>
                    </a:lnTo>
                    <a:lnTo>
                      <a:pt x="618" y="1037"/>
                    </a:lnTo>
                    <a:lnTo>
                      <a:pt x="618" y="1071"/>
                    </a:lnTo>
                    <a:lnTo>
                      <a:pt x="600" y="1113"/>
                    </a:lnTo>
                    <a:lnTo>
                      <a:pt x="576" y="1149"/>
                    </a:lnTo>
                    <a:lnTo>
                      <a:pt x="538" y="1195"/>
                    </a:lnTo>
                    <a:lnTo>
                      <a:pt x="507" y="1229"/>
                    </a:lnTo>
                    <a:lnTo>
                      <a:pt x="544" y="1223"/>
                    </a:lnTo>
                    <a:lnTo>
                      <a:pt x="568" y="1223"/>
                    </a:lnTo>
                    <a:lnTo>
                      <a:pt x="594" y="1227"/>
                    </a:lnTo>
                    <a:lnTo>
                      <a:pt x="600" y="1183"/>
                    </a:lnTo>
                    <a:lnTo>
                      <a:pt x="618" y="1126"/>
                    </a:lnTo>
                    <a:lnTo>
                      <a:pt x="642" y="1067"/>
                    </a:lnTo>
                    <a:lnTo>
                      <a:pt x="645" y="1030"/>
                    </a:lnTo>
                    <a:lnTo>
                      <a:pt x="647" y="1003"/>
                    </a:lnTo>
                    <a:lnTo>
                      <a:pt x="679" y="1021"/>
                    </a:lnTo>
                    <a:lnTo>
                      <a:pt x="711" y="1069"/>
                    </a:lnTo>
                    <a:lnTo>
                      <a:pt x="727" y="1117"/>
                    </a:lnTo>
                    <a:lnTo>
                      <a:pt x="725" y="1174"/>
                    </a:lnTo>
                    <a:lnTo>
                      <a:pt x="729" y="1216"/>
                    </a:lnTo>
                    <a:lnTo>
                      <a:pt x="707" y="1254"/>
                    </a:lnTo>
                    <a:lnTo>
                      <a:pt x="671" y="1271"/>
                    </a:lnTo>
                    <a:lnTo>
                      <a:pt x="636" y="1261"/>
                    </a:lnTo>
                    <a:lnTo>
                      <a:pt x="596" y="1252"/>
                    </a:lnTo>
                    <a:lnTo>
                      <a:pt x="537" y="1252"/>
                    </a:lnTo>
                    <a:lnTo>
                      <a:pt x="475" y="1261"/>
                    </a:lnTo>
                    <a:lnTo>
                      <a:pt x="430" y="1287"/>
                    </a:lnTo>
                    <a:lnTo>
                      <a:pt x="406" y="1300"/>
                    </a:lnTo>
                    <a:lnTo>
                      <a:pt x="372" y="1305"/>
                    </a:lnTo>
                    <a:lnTo>
                      <a:pt x="328" y="1314"/>
                    </a:lnTo>
                    <a:lnTo>
                      <a:pt x="289" y="1328"/>
                    </a:lnTo>
                    <a:lnTo>
                      <a:pt x="255" y="1348"/>
                    </a:lnTo>
                    <a:lnTo>
                      <a:pt x="233" y="1355"/>
                    </a:lnTo>
                    <a:lnTo>
                      <a:pt x="182" y="1358"/>
                    </a:lnTo>
                    <a:lnTo>
                      <a:pt x="134" y="1365"/>
                    </a:lnTo>
                    <a:lnTo>
                      <a:pt x="85" y="1380"/>
                    </a:lnTo>
                    <a:lnTo>
                      <a:pt x="47" y="1394"/>
                    </a:lnTo>
                    <a:lnTo>
                      <a:pt x="21" y="1413"/>
                    </a:lnTo>
                    <a:lnTo>
                      <a:pt x="6" y="1436"/>
                    </a:lnTo>
                    <a:lnTo>
                      <a:pt x="0" y="1460"/>
                    </a:lnTo>
                    <a:lnTo>
                      <a:pt x="2" y="1483"/>
                    </a:lnTo>
                    <a:lnTo>
                      <a:pt x="15" y="1499"/>
                    </a:lnTo>
                    <a:lnTo>
                      <a:pt x="15" y="1481"/>
                    </a:lnTo>
                    <a:lnTo>
                      <a:pt x="31" y="1470"/>
                    </a:lnTo>
                    <a:lnTo>
                      <a:pt x="47" y="1470"/>
                    </a:lnTo>
                    <a:lnTo>
                      <a:pt x="71" y="1491"/>
                    </a:lnTo>
                    <a:lnTo>
                      <a:pt x="95" y="1497"/>
                    </a:lnTo>
                    <a:lnTo>
                      <a:pt x="118" y="1497"/>
                    </a:lnTo>
                    <a:lnTo>
                      <a:pt x="142" y="1490"/>
                    </a:lnTo>
                    <a:lnTo>
                      <a:pt x="172" y="1483"/>
                    </a:lnTo>
                    <a:lnTo>
                      <a:pt x="204" y="1481"/>
                    </a:lnTo>
                    <a:lnTo>
                      <a:pt x="235" y="1491"/>
                    </a:lnTo>
                    <a:lnTo>
                      <a:pt x="257" y="1491"/>
                    </a:lnTo>
                    <a:lnTo>
                      <a:pt x="259" y="1472"/>
                    </a:lnTo>
                    <a:lnTo>
                      <a:pt x="273" y="1449"/>
                    </a:lnTo>
                    <a:lnTo>
                      <a:pt x="301" y="1428"/>
                    </a:lnTo>
                    <a:lnTo>
                      <a:pt x="330" y="1413"/>
                    </a:lnTo>
                    <a:lnTo>
                      <a:pt x="356" y="1406"/>
                    </a:lnTo>
                    <a:lnTo>
                      <a:pt x="388" y="1397"/>
                    </a:lnTo>
                    <a:lnTo>
                      <a:pt x="412" y="1369"/>
                    </a:lnTo>
                    <a:lnTo>
                      <a:pt x="441" y="1339"/>
                    </a:lnTo>
                    <a:lnTo>
                      <a:pt x="457" y="1328"/>
                    </a:lnTo>
                    <a:lnTo>
                      <a:pt x="479" y="1342"/>
                    </a:lnTo>
                    <a:lnTo>
                      <a:pt x="511" y="1353"/>
                    </a:lnTo>
                    <a:lnTo>
                      <a:pt x="481" y="1373"/>
                    </a:lnTo>
                    <a:lnTo>
                      <a:pt x="430" y="1390"/>
                    </a:lnTo>
                    <a:lnTo>
                      <a:pt x="368" y="1417"/>
                    </a:lnTo>
                    <a:lnTo>
                      <a:pt x="328" y="1431"/>
                    </a:lnTo>
                    <a:lnTo>
                      <a:pt x="289" y="1452"/>
                    </a:lnTo>
                    <a:lnTo>
                      <a:pt x="269" y="1479"/>
                    </a:lnTo>
                    <a:lnTo>
                      <a:pt x="257" y="1509"/>
                    </a:lnTo>
                    <a:lnTo>
                      <a:pt x="253" y="1541"/>
                    </a:lnTo>
                    <a:lnTo>
                      <a:pt x="255" y="1570"/>
                    </a:lnTo>
                    <a:lnTo>
                      <a:pt x="263" y="1594"/>
                    </a:lnTo>
                    <a:lnTo>
                      <a:pt x="279" y="1619"/>
                    </a:lnTo>
                    <a:lnTo>
                      <a:pt x="311" y="1641"/>
                    </a:lnTo>
                    <a:lnTo>
                      <a:pt x="307" y="1610"/>
                    </a:lnTo>
                    <a:lnTo>
                      <a:pt x="313" y="1586"/>
                    </a:lnTo>
                    <a:lnTo>
                      <a:pt x="321" y="1568"/>
                    </a:lnTo>
                    <a:lnTo>
                      <a:pt x="352" y="1577"/>
                    </a:lnTo>
                    <a:lnTo>
                      <a:pt x="392" y="1575"/>
                    </a:lnTo>
                    <a:lnTo>
                      <a:pt x="439" y="1570"/>
                    </a:lnTo>
                    <a:lnTo>
                      <a:pt x="485" y="1554"/>
                    </a:lnTo>
                    <a:lnTo>
                      <a:pt x="513" y="1525"/>
                    </a:lnTo>
                    <a:lnTo>
                      <a:pt x="513" y="1490"/>
                    </a:lnTo>
                    <a:lnTo>
                      <a:pt x="499" y="1468"/>
                    </a:lnTo>
                    <a:lnTo>
                      <a:pt x="475" y="1451"/>
                    </a:lnTo>
                    <a:lnTo>
                      <a:pt x="471" y="1426"/>
                    </a:lnTo>
                    <a:lnTo>
                      <a:pt x="493" y="1442"/>
                    </a:lnTo>
                    <a:lnTo>
                      <a:pt x="540" y="1447"/>
                    </a:lnTo>
                    <a:lnTo>
                      <a:pt x="596" y="1440"/>
                    </a:lnTo>
                    <a:lnTo>
                      <a:pt x="645" y="1424"/>
                    </a:lnTo>
                    <a:lnTo>
                      <a:pt x="675" y="1429"/>
                    </a:lnTo>
                    <a:lnTo>
                      <a:pt x="636" y="1447"/>
                    </a:lnTo>
                    <a:lnTo>
                      <a:pt x="610" y="1474"/>
                    </a:lnTo>
                    <a:lnTo>
                      <a:pt x="594" y="1495"/>
                    </a:lnTo>
                    <a:lnTo>
                      <a:pt x="596" y="1522"/>
                    </a:lnTo>
                    <a:lnTo>
                      <a:pt x="596" y="1545"/>
                    </a:lnTo>
                    <a:lnTo>
                      <a:pt x="610" y="1568"/>
                    </a:lnTo>
                    <a:lnTo>
                      <a:pt x="634" y="1593"/>
                    </a:lnTo>
                    <a:lnTo>
                      <a:pt x="675" y="1618"/>
                    </a:lnTo>
                    <a:lnTo>
                      <a:pt x="667" y="1573"/>
                    </a:lnTo>
                    <a:lnTo>
                      <a:pt x="671" y="1538"/>
                    </a:lnTo>
                    <a:lnTo>
                      <a:pt x="675" y="1515"/>
                    </a:lnTo>
                    <a:lnTo>
                      <a:pt x="695" y="1493"/>
                    </a:lnTo>
                    <a:lnTo>
                      <a:pt x="733" y="1488"/>
                    </a:lnTo>
                    <a:lnTo>
                      <a:pt x="752" y="1491"/>
                    </a:lnTo>
                    <a:lnTo>
                      <a:pt x="750" y="1509"/>
                    </a:lnTo>
                    <a:lnTo>
                      <a:pt x="739" y="1522"/>
                    </a:lnTo>
                    <a:lnTo>
                      <a:pt x="721" y="1539"/>
                    </a:lnTo>
                    <a:lnTo>
                      <a:pt x="693" y="1543"/>
                    </a:lnTo>
                    <a:lnTo>
                      <a:pt x="729" y="1552"/>
                    </a:lnTo>
                    <a:lnTo>
                      <a:pt x="762" y="1552"/>
                    </a:lnTo>
                    <a:lnTo>
                      <a:pt x="786" y="1531"/>
                    </a:lnTo>
                    <a:lnTo>
                      <a:pt x="812" y="1504"/>
                    </a:lnTo>
                    <a:lnTo>
                      <a:pt x="830" y="1468"/>
                    </a:lnTo>
                    <a:lnTo>
                      <a:pt x="844" y="1415"/>
                    </a:lnTo>
                    <a:lnTo>
                      <a:pt x="840" y="1365"/>
                    </a:lnTo>
                    <a:lnTo>
                      <a:pt x="838" y="1323"/>
                    </a:lnTo>
                    <a:lnTo>
                      <a:pt x="838" y="1294"/>
                    </a:lnTo>
                    <a:lnTo>
                      <a:pt x="855" y="1298"/>
                    </a:lnTo>
                    <a:lnTo>
                      <a:pt x="861" y="1321"/>
                    </a:lnTo>
                    <a:lnTo>
                      <a:pt x="861" y="1339"/>
                    </a:lnTo>
                    <a:lnTo>
                      <a:pt x="850" y="1364"/>
                    </a:lnTo>
                    <a:lnTo>
                      <a:pt x="875" y="1358"/>
                    </a:lnTo>
                    <a:lnTo>
                      <a:pt x="901" y="1330"/>
                    </a:lnTo>
                    <a:lnTo>
                      <a:pt x="911" y="1293"/>
                    </a:lnTo>
                    <a:lnTo>
                      <a:pt x="907" y="1250"/>
                    </a:lnTo>
                    <a:lnTo>
                      <a:pt x="889" y="1216"/>
                    </a:lnTo>
                    <a:lnTo>
                      <a:pt x="881" y="1179"/>
                    </a:lnTo>
                    <a:lnTo>
                      <a:pt x="881" y="1158"/>
                    </a:lnTo>
                    <a:lnTo>
                      <a:pt x="903" y="1120"/>
                    </a:lnTo>
                    <a:lnTo>
                      <a:pt x="939" y="1159"/>
                    </a:lnTo>
                    <a:lnTo>
                      <a:pt x="998" y="1193"/>
                    </a:lnTo>
                    <a:lnTo>
                      <a:pt x="1058" y="1211"/>
                    </a:lnTo>
                    <a:lnTo>
                      <a:pt x="1014" y="1143"/>
                    </a:lnTo>
                    <a:lnTo>
                      <a:pt x="966" y="1122"/>
                    </a:lnTo>
                    <a:lnTo>
                      <a:pt x="909" y="1094"/>
                    </a:lnTo>
                    <a:lnTo>
                      <a:pt x="861" y="1060"/>
                    </a:lnTo>
                    <a:lnTo>
                      <a:pt x="766" y="996"/>
                    </a:lnTo>
                    <a:lnTo>
                      <a:pt x="689" y="961"/>
                    </a:lnTo>
                    <a:lnTo>
                      <a:pt x="638" y="925"/>
                    </a:lnTo>
                    <a:lnTo>
                      <a:pt x="594" y="884"/>
                    </a:lnTo>
                    <a:lnTo>
                      <a:pt x="535" y="806"/>
                    </a:lnTo>
                    <a:lnTo>
                      <a:pt x="495" y="744"/>
                    </a:lnTo>
                    <a:lnTo>
                      <a:pt x="447" y="650"/>
                    </a:lnTo>
                    <a:lnTo>
                      <a:pt x="400" y="515"/>
                    </a:lnTo>
                    <a:lnTo>
                      <a:pt x="368" y="417"/>
                    </a:lnTo>
                    <a:lnTo>
                      <a:pt x="327" y="273"/>
                    </a:lnTo>
                    <a:lnTo>
                      <a:pt x="303" y="215"/>
                    </a:lnTo>
                    <a:lnTo>
                      <a:pt x="275" y="156"/>
                    </a:lnTo>
                    <a:lnTo>
                      <a:pt x="184" y="0"/>
                    </a:lnTo>
                    <a:lnTo>
                      <a:pt x="170" y="11"/>
                    </a:lnTo>
                    <a:lnTo>
                      <a:pt x="231" y="115"/>
                    </a:lnTo>
                    <a:lnTo>
                      <a:pt x="257" y="165"/>
                    </a:lnTo>
                    <a:lnTo>
                      <a:pt x="279" y="215"/>
                    </a:lnTo>
                    <a:lnTo>
                      <a:pt x="311" y="302"/>
                    </a:lnTo>
                    <a:lnTo>
                      <a:pt x="338" y="396"/>
                    </a:lnTo>
                    <a:lnTo>
                      <a:pt x="358" y="460"/>
                    </a:lnTo>
                    <a:lnTo>
                      <a:pt x="390" y="565"/>
                    </a:lnTo>
                    <a:lnTo>
                      <a:pt x="402" y="611"/>
                    </a:lnTo>
                    <a:lnTo>
                      <a:pt x="430" y="701"/>
                    </a:lnTo>
                    <a:lnTo>
                      <a:pt x="441" y="739"/>
                    </a:lnTo>
                    <a:lnTo>
                      <a:pt x="465" y="776"/>
                    </a:lnTo>
                    <a:lnTo>
                      <a:pt x="493" y="806"/>
                    </a:lnTo>
                    <a:lnTo>
                      <a:pt x="531" y="842"/>
                    </a:lnTo>
                    <a:lnTo>
                      <a:pt x="558" y="868"/>
                    </a:lnTo>
                    <a:lnTo>
                      <a:pt x="584" y="897"/>
                    </a:lnTo>
                    <a:lnTo>
                      <a:pt x="600" y="914"/>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21" name="Freeform 139"/>
              <p:cNvSpPr>
                <a:spLocks/>
              </p:cNvSpPr>
              <p:nvPr/>
            </p:nvSpPr>
            <p:spPr bwMode="auto">
              <a:xfrm>
                <a:off x="2255" y="13852"/>
                <a:ext cx="517" cy="526"/>
              </a:xfrm>
              <a:custGeom>
                <a:avLst/>
                <a:gdLst>
                  <a:gd name="T0" fmla="*/ 1 w 1034"/>
                  <a:gd name="T1" fmla="*/ 1 h 1052"/>
                  <a:gd name="T2" fmla="*/ 1 w 1034"/>
                  <a:gd name="T3" fmla="*/ 1 h 1052"/>
                  <a:gd name="T4" fmla="*/ 2 w 1034"/>
                  <a:gd name="T5" fmla="*/ 1 h 1052"/>
                  <a:gd name="T6" fmla="*/ 2 w 1034"/>
                  <a:gd name="T7" fmla="*/ 1 h 1052"/>
                  <a:gd name="T8" fmla="*/ 2 w 1034"/>
                  <a:gd name="T9" fmla="*/ 1 h 1052"/>
                  <a:gd name="T10" fmla="*/ 2 w 1034"/>
                  <a:gd name="T11" fmla="*/ 1 h 1052"/>
                  <a:gd name="T12" fmla="*/ 2 w 1034"/>
                  <a:gd name="T13" fmla="*/ 1 h 1052"/>
                  <a:gd name="T14" fmla="*/ 3 w 1034"/>
                  <a:gd name="T15" fmla="*/ 1 h 1052"/>
                  <a:gd name="T16" fmla="*/ 2 w 1034"/>
                  <a:gd name="T17" fmla="*/ 2 h 1052"/>
                  <a:gd name="T18" fmla="*/ 2 w 1034"/>
                  <a:gd name="T19" fmla="*/ 2 h 1052"/>
                  <a:gd name="T20" fmla="*/ 2 w 1034"/>
                  <a:gd name="T21" fmla="*/ 3 h 1052"/>
                  <a:gd name="T22" fmla="*/ 2 w 1034"/>
                  <a:gd name="T23" fmla="*/ 3 h 1052"/>
                  <a:gd name="T24" fmla="*/ 1 w 1034"/>
                  <a:gd name="T25" fmla="*/ 3 h 1052"/>
                  <a:gd name="T26" fmla="*/ 2 w 1034"/>
                  <a:gd name="T27" fmla="*/ 3 h 1052"/>
                  <a:gd name="T28" fmla="*/ 2 w 1034"/>
                  <a:gd name="T29" fmla="*/ 3 h 1052"/>
                  <a:gd name="T30" fmla="*/ 3 w 1034"/>
                  <a:gd name="T31" fmla="*/ 2 h 1052"/>
                  <a:gd name="T32" fmla="*/ 3 w 1034"/>
                  <a:gd name="T33" fmla="*/ 1 h 1052"/>
                  <a:gd name="T34" fmla="*/ 3 w 1034"/>
                  <a:gd name="T35" fmla="*/ 1 h 1052"/>
                  <a:gd name="T36" fmla="*/ 3 w 1034"/>
                  <a:gd name="T37" fmla="*/ 1 h 1052"/>
                  <a:gd name="T38" fmla="*/ 3 w 1034"/>
                  <a:gd name="T39" fmla="*/ 2 h 1052"/>
                  <a:gd name="T40" fmla="*/ 3 w 1034"/>
                  <a:gd name="T41" fmla="*/ 2 h 1052"/>
                  <a:gd name="T42" fmla="*/ 3 w 1034"/>
                  <a:gd name="T43" fmla="*/ 2 h 1052"/>
                  <a:gd name="T44" fmla="*/ 3 w 1034"/>
                  <a:gd name="T45" fmla="*/ 3 h 1052"/>
                  <a:gd name="T46" fmla="*/ 3 w 1034"/>
                  <a:gd name="T47" fmla="*/ 3 h 1052"/>
                  <a:gd name="T48" fmla="*/ 2 w 1034"/>
                  <a:gd name="T49" fmla="*/ 3 h 1052"/>
                  <a:gd name="T50" fmla="*/ 2 w 1034"/>
                  <a:gd name="T51" fmla="*/ 3 h 1052"/>
                  <a:gd name="T52" fmla="*/ 2 w 1034"/>
                  <a:gd name="T53" fmla="*/ 4 h 1052"/>
                  <a:gd name="T54" fmla="*/ 2 w 1034"/>
                  <a:gd name="T55" fmla="*/ 3 h 1052"/>
                  <a:gd name="T56" fmla="*/ 1 w 1034"/>
                  <a:gd name="T57" fmla="*/ 3 h 1052"/>
                  <a:gd name="T58" fmla="*/ 1 w 1034"/>
                  <a:gd name="T59" fmla="*/ 3 h 1052"/>
                  <a:gd name="T60" fmla="*/ 1 w 1034"/>
                  <a:gd name="T61" fmla="*/ 3 h 1052"/>
                  <a:gd name="T62" fmla="*/ 1 w 1034"/>
                  <a:gd name="T63" fmla="*/ 3 h 1052"/>
                  <a:gd name="T64" fmla="*/ 1 w 1034"/>
                  <a:gd name="T65" fmla="*/ 3 h 1052"/>
                  <a:gd name="T66" fmla="*/ 1 w 1034"/>
                  <a:gd name="T67" fmla="*/ 2 h 1052"/>
                  <a:gd name="T68" fmla="*/ 1 w 1034"/>
                  <a:gd name="T69" fmla="*/ 3 h 1052"/>
                  <a:gd name="T70" fmla="*/ 1 w 1034"/>
                  <a:gd name="T71" fmla="*/ 3 h 1052"/>
                  <a:gd name="T72" fmla="*/ 1 w 1034"/>
                  <a:gd name="T73" fmla="*/ 3 h 1052"/>
                  <a:gd name="T74" fmla="*/ 1 w 1034"/>
                  <a:gd name="T75" fmla="*/ 2 h 1052"/>
                  <a:gd name="T76" fmla="*/ 1 w 1034"/>
                  <a:gd name="T77" fmla="*/ 2 h 1052"/>
                  <a:gd name="T78" fmla="*/ 2 w 1034"/>
                  <a:gd name="T79" fmla="*/ 2 h 1052"/>
                  <a:gd name="T80" fmla="*/ 2 w 1034"/>
                  <a:gd name="T81" fmla="*/ 2 h 1052"/>
                  <a:gd name="T82" fmla="*/ 2 w 1034"/>
                  <a:gd name="T83" fmla="*/ 2 h 1052"/>
                  <a:gd name="T84" fmla="*/ 2 w 1034"/>
                  <a:gd name="T85" fmla="*/ 1 h 1052"/>
                  <a:gd name="T86" fmla="*/ 1 w 1034"/>
                  <a:gd name="T87" fmla="*/ 1 h 1052"/>
                  <a:gd name="T88" fmla="*/ 1 w 1034"/>
                  <a:gd name="T89" fmla="*/ 1 h 1052"/>
                  <a:gd name="T90" fmla="*/ 0 w 1034"/>
                  <a:gd name="T91" fmla="*/ 1 h 10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4"/>
                  <a:gd name="T139" fmla="*/ 0 h 1052"/>
                  <a:gd name="T140" fmla="*/ 1034 w 1034"/>
                  <a:gd name="T141" fmla="*/ 1052 h 10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4" h="1052">
                    <a:moveTo>
                      <a:pt x="0" y="186"/>
                    </a:moveTo>
                    <a:lnTo>
                      <a:pt x="97" y="236"/>
                    </a:lnTo>
                    <a:lnTo>
                      <a:pt x="190" y="273"/>
                    </a:lnTo>
                    <a:lnTo>
                      <a:pt x="265" y="287"/>
                    </a:lnTo>
                    <a:lnTo>
                      <a:pt x="356" y="303"/>
                    </a:lnTo>
                    <a:lnTo>
                      <a:pt x="449" y="312"/>
                    </a:lnTo>
                    <a:lnTo>
                      <a:pt x="574" y="317"/>
                    </a:lnTo>
                    <a:lnTo>
                      <a:pt x="661" y="330"/>
                    </a:lnTo>
                    <a:lnTo>
                      <a:pt x="643" y="291"/>
                    </a:lnTo>
                    <a:lnTo>
                      <a:pt x="633" y="245"/>
                    </a:lnTo>
                    <a:lnTo>
                      <a:pt x="630" y="195"/>
                    </a:lnTo>
                    <a:lnTo>
                      <a:pt x="624" y="154"/>
                    </a:lnTo>
                    <a:lnTo>
                      <a:pt x="622" y="124"/>
                    </a:lnTo>
                    <a:lnTo>
                      <a:pt x="653" y="0"/>
                    </a:lnTo>
                    <a:lnTo>
                      <a:pt x="653" y="92"/>
                    </a:lnTo>
                    <a:lnTo>
                      <a:pt x="663" y="149"/>
                    </a:lnTo>
                    <a:lnTo>
                      <a:pt x="746" y="261"/>
                    </a:lnTo>
                    <a:lnTo>
                      <a:pt x="691" y="241"/>
                    </a:lnTo>
                    <a:lnTo>
                      <a:pt x="697" y="287"/>
                    </a:lnTo>
                    <a:lnTo>
                      <a:pt x="711" y="333"/>
                    </a:lnTo>
                    <a:lnTo>
                      <a:pt x="735" y="397"/>
                    </a:lnTo>
                    <a:lnTo>
                      <a:pt x="748" y="433"/>
                    </a:lnTo>
                    <a:lnTo>
                      <a:pt x="768" y="463"/>
                    </a:lnTo>
                    <a:lnTo>
                      <a:pt x="792" y="477"/>
                    </a:lnTo>
                    <a:lnTo>
                      <a:pt x="774" y="518"/>
                    </a:lnTo>
                    <a:lnTo>
                      <a:pt x="750" y="570"/>
                    </a:lnTo>
                    <a:lnTo>
                      <a:pt x="735" y="621"/>
                    </a:lnTo>
                    <a:lnTo>
                      <a:pt x="727" y="644"/>
                    </a:lnTo>
                    <a:lnTo>
                      <a:pt x="725" y="667"/>
                    </a:lnTo>
                    <a:lnTo>
                      <a:pt x="744" y="687"/>
                    </a:lnTo>
                    <a:lnTo>
                      <a:pt x="738" y="715"/>
                    </a:lnTo>
                    <a:lnTo>
                      <a:pt x="709" y="765"/>
                    </a:lnTo>
                    <a:lnTo>
                      <a:pt x="677" y="791"/>
                    </a:lnTo>
                    <a:lnTo>
                      <a:pt x="635" y="827"/>
                    </a:lnTo>
                    <a:lnTo>
                      <a:pt x="582" y="850"/>
                    </a:lnTo>
                    <a:lnTo>
                      <a:pt x="532" y="873"/>
                    </a:lnTo>
                    <a:lnTo>
                      <a:pt x="485" y="882"/>
                    </a:lnTo>
                    <a:lnTo>
                      <a:pt x="443" y="902"/>
                    </a:lnTo>
                    <a:lnTo>
                      <a:pt x="489" y="905"/>
                    </a:lnTo>
                    <a:lnTo>
                      <a:pt x="515" y="914"/>
                    </a:lnTo>
                    <a:lnTo>
                      <a:pt x="530" y="934"/>
                    </a:lnTo>
                    <a:lnTo>
                      <a:pt x="542" y="912"/>
                    </a:lnTo>
                    <a:lnTo>
                      <a:pt x="576" y="880"/>
                    </a:lnTo>
                    <a:lnTo>
                      <a:pt x="633" y="866"/>
                    </a:lnTo>
                    <a:lnTo>
                      <a:pt x="697" y="843"/>
                    </a:lnTo>
                    <a:lnTo>
                      <a:pt x="736" y="811"/>
                    </a:lnTo>
                    <a:lnTo>
                      <a:pt x="774" y="751"/>
                    </a:lnTo>
                    <a:lnTo>
                      <a:pt x="824" y="637"/>
                    </a:lnTo>
                    <a:lnTo>
                      <a:pt x="849" y="545"/>
                    </a:lnTo>
                    <a:lnTo>
                      <a:pt x="873" y="490"/>
                    </a:lnTo>
                    <a:lnTo>
                      <a:pt x="943" y="353"/>
                    </a:lnTo>
                    <a:lnTo>
                      <a:pt x="1034" y="216"/>
                    </a:lnTo>
                    <a:lnTo>
                      <a:pt x="980" y="367"/>
                    </a:lnTo>
                    <a:lnTo>
                      <a:pt x="982" y="394"/>
                    </a:lnTo>
                    <a:lnTo>
                      <a:pt x="978" y="420"/>
                    </a:lnTo>
                    <a:lnTo>
                      <a:pt x="968" y="442"/>
                    </a:lnTo>
                    <a:lnTo>
                      <a:pt x="956" y="451"/>
                    </a:lnTo>
                    <a:lnTo>
                      <a:pt x="941" y="456"/>
                    </a:lnTo>
                    <a:lnTo>
                      <a:pt x="939" y="486"/>
                    </a:lnTo>
                    <a:lnTo>
                      <a:pt x="945" y="513"/>
                    </a:lnTo>
                    <a:lnTo>
                      <a:pt x="954" y="545"/>
                    </a:lnTo>
                    <a:lnTo>
                      <a:pt x="956" y="580"/>
                    </a:lnTo>
                    <a:lnTo>
                      <a:pt x="945" y="607"/>
                    </a:lnTo>
                    <a:lnTo>
                      <a:pt x="927" y="623"/>
                    </a:lnTo>
                    <a:lnTo>
                      <a:pt x="909" y="648"/>
                    </a:lnTo>
                    <a:lnTo>
                      <a:pt x="899" y="676"/>
                    </a:lnTo>
                    <a:lnTo>
                      <a:pt x="899" y="729"/>
                    </a:lnTo>
                    <a:lnTo>
                      <a:pt x="905" y="760"/>
                    </a:lnTo>
                    <a:lnTo>
                      <a:pt x="905" y="795"/>
                    </a:lnTo>
                    <a:lnTo>
                      <a:pt x="899" y="829"/>
                    </a:lnTo>
                    <a:lnTo>
                      <a:pt x="883" y="854"/>
                    </a:lnTo>
                    <a:lnTo>
                      <a:pt x="843" y="882"/>
                    </a:lnTo>
                    <a:lnTo>
                      <a:pt x="806" y="916"/>
                    </a:lnTo>
                    <a:lnTo>
                      <a:pt x="778" y="939"/>
                    </a:lnTo>
                    <a:lnTo>
                      <a:pt x="725" y="967"/>
                    </a:lnTo>
                    <a:lnTo>
                      <a:pt x="675" y="974"/>
                    </a:lnTo>
                    <a:lnTo>
                      <a:pt x="631" y="974"/>
                    </a:lnTo>
                    <a:lnTo>
                      <a:pt x="608" y="987"/>
                    </a:lnTo>
                    <a:lnTo>
                      <a:pt x="586" y="1013"/>
                    </a:lnTo>
                    <a:lnTo>
                      <a:pt x="570" y="1035"/>
                    </a:lnTo>
                    <a:lnTo>
                      <a:pt x="562" y="1052"/>
                    </a:lnTo>
                    <a:lnTo>
                      <a:pt x="542" y="1026"/>
                    </a:lnTo>
                    <a:lnTo>
                      <a:pt x="536" y="987"/>
                    </a:lnTo>
                    <a:lnTo>
                      <a:pt x="532" y="953"/>
                    </a:lnTo>
                    <a:lnTo>
                      <a:pt x="437" y="951"/>
                    </a:lnTo>
                    <a:lnTo>
                      <a:pt x="356" y="951"/>
                    </a:lnTo>
                    <a:lnTo>
                      <a:pt x="295" y="951"/>
                    </a:lnTo>
                    <a:lnTo>
                      <a:pt x="283" y="957"/>
                    </a:lnTo>
                    <a:lnTo>
                      <a:pt x="253" y="957"/>
                    </a:lnTo>
                    <a:lnTo>
                      <a:pt x="208" y="953"/>
                    </a:lnTo>
                    <a:lnTo>
                      <a:pt x="182" y="960"/>
                    </a:lnTo>
                    <a:lnTo>
                      <a:pt x="150" y="983"/>
                    </a:lnTo>
                    <a:lnTo>
                      <a:pt x="170" y="934"/>
                    </a:lnTo>
                    <a:lnTo>
                      <a:pt x="198" y="893"/>
                    </a:lnTo>
                    <a:lnTo>
                      <a:pt x="259" y="848"/>
                    </a:lnTo>
                    <a:lnTo>
                      <a:pt x="320" y="807"/>
                    </a:lnTo>
                    <a:lnTo>
                      <a:pt x="380" y="786"/>
                    </a:lnTo>
                    <a:lnTo>
                      <a:pt x="453" y="776"/>
                    </a:lnTo>
                    <a:lnTo>
                      <a:pt x="511" y="768"/>
                    </a:lnTo>
                    <a:lnTo>
                      <a:pt x="491" y="749"/>
                    </a:lnTo>
                    <a:lnTo>
                      <a:pt x="477" y="738"/>
                    </a:lnTo>
                    <a:lnTo>
                      <a:pt x="455" y="738"/>
                    </a:lnTo>
                    <a:lnTo>
                      <a:pt x="416" y="760"/>
                    </a:lnTo>
                    <a:lnTo>
                      <a:pt x="364" y="768"/>
                    </a:lnTo>
                    <a:lnTo>
                      <a:pt x="299" y="776"/>
                    </a:lnTo>
                    <a:lnTo>
                      <a:pt x="307" y="791"/>
                    </a:lnTo>
                    <a:lnTo>
                      <a:pt x="267" y="823"/>
                    </a:lnTo>
                    <a:lnTo>
                      <a:pt x="241" y="832"/>
                    </a:lnTo>
                    <a:lnTo>
                      <a:pt x="223" y="829"/>
                    </a:lnTo>
                    <a:lnTo>
                      <a:pt x="211" y="816"/>
                    </a:lnTo>
                    <a:lnTo>
                      <a:pt x="168" y="823"/>
                    </a:lnTo>
                    <a:lnTo>
                      <a:pt x="132" y="843"/>
                    </a:lnTo>
                    <a:lnTo>
                      <a:pt x="174" y="791"/>
                    </a:lnTo>
                    <a:lnTo>
                      <a:pt x="231" y="767"/>
                    </a:lnTo>
                    <a:lnTo>
                      <a:pt x="275" y="751"/>
                    </a:lnTo>
                    <a:lnTo>
                      <a:pt x="297" y="733"/>
                    </a:lnTo>
                    <a:lnTo>
                      <a:pt x="362" y="720"/>
                    </a:lnTo>
                    <a:lnTo>
                      <a:pt x="459" y="706"/>
                    </a:lnTo>
                    <a:lnTo>
                      <a:pt x="528" y="703"/>
                    </a:lnTo>
                    <a:lnTo>
                      <a:pt x="562" y="699"/>
                    </a:lnTo>
                    <a:lnTo>
                      <a:pt x="592" y="689"/>
                    </a:lnTo>
                    <a:lnTo>
                      <a:pt x="598" y="667"/>
                    </a:lnTo>
                    <a:lnTo>
                      <a:pt x="612" y="641"/>
                    </a:lnTo>
                    <a:lnTo>
                      <a:pt x="641" y="603"/>
                    </a:lnTo>
                    <a:lnTo>
                      <a:pt x="667" y="578"/>
                    </a:lnTo>
                    <a:lnTo>
                      <a:pt x="689" y="538"/>
                    </a:lnTo>
                    <a:lnTo>
                      <a:pt x="689" y="467"/>
                    </a:lnTo>
                    <a:lnTo>
                      <a:pt x="677" y="406"/>
                    </a:lnTo>
                    <a:lnTo>
                      <a:pt x="651" y="356"/>
                    </a:lnTo>
                    <a:lnTo>
                      <a:pt x="584" y="349"/>
                    </a:lnTo>
                    <a:lnTo>
                      <a:pt x="530" y="348"/>
                    </a:lnTo>
                    <a:lnTo>
                      <a:pt x="410" y="348"/>
                    </a:lnTo>
                    <a:lnTo>
                      <a:pt x="316" y="348"/>
                    </a:lnTo>
                    <a:lnTo>
                      <a:pt x="241" y="342"/>
                    </a:lnTo>
                    <a:lnTo>
                      <a:pt x="172" y="326"/>
                    </a:lnTo>
                    <a:lnTo>
                      <a:pt x="114" y="284"/>
                    </a:lnTo>
                    <a:lnTo>
                      <a:pt x="1" y="230"/>
                    </a:lnTo>
                    <a:lnTo>
                      <a:pt x="0" y="18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22" name="Freeform 140"/>
              <p:cNvSpPr>
                <a:spLocks/>
              </p:cNvSpPr>
              <p:nvPr/>
            </p:nvSpPr>
            <p:spPr bwMode="auto">
              <a:xfrm>
                <a:off x="2486" y="13101"/>
                <a:ext cx="273" cy="810"/>
              </a:xfrm>
              <a:custGeom>
                <a:avLst/>
                <a:gdLst>
                  <a:gd name="T0" fmla="*/ 0 w 547"/>
                  <a:gd name="T1" fmla="*/ 0 h 1622"/>
                  <a:gd name="T2" fmla="*/ 0 w 547"/>
                  <a:gd name="T3" fmla="*/ 0 h 1622"/>
                  <a:gd name="T4" fmla="*/ 0 w 547"/>
                  <a:gd name="T5" fmla="*/ 0 h 1622"/>
                  <a:gd name="T6" fmla="*/ 0 w 547"/>
                  <a:gd name="T7" fmla="*/ 0 h 1622"/>
                  <a:gd name="T8" fmla="*/ 1 w 547"/>
                  <a:gd name="T9" fmla="*/ 0 h 1622"/>
                  <a:gd name="T10" fmla="*/ 1 w 547"/>
                  <a:gd name="T11" fmla="*/ 0 h 1622"/>
                  <a:gd name="T12" fmla="*/ 1 w 547"/>
                  <a:gd name="T13" fmla="*/ 0 h 1622"/>
                  <a:gd name="T14" fmla="*/ 1 w 547"/>
                  <a:gd name="T15" fmla="*/ 0 h 1622"/>
                  <a:gd name="T16" fmla="*/ 1 w 547"/>
                  <a:gd name="T17" fmla="*/ 0 h 1622"/>
                  <a:gd name="T18" fmla="*/ 1 w 547"/>
                  <a:gd name="T19" fmla="*/ 1 h 1622"/>
                  <a:gd name="T20" fmla="*/ 1 w 547"/>
                  <a:gd name="T21" fmla="*/ 1 h 1622"/>
                  <a:gd name="T22" fmla="*/ 1 w 547"/>
                  <a:gd name="T23" fmla="*/ 1 h 1622"/>
                  <a:gd name="T24" fmla="*/ 1 w 547"/>
                  <a:gd name="T25" fmla="*/ 1 h 1622"/>
                  <a:gd name="T26" fmla="*/ 1 w 547"/>
                  <a:gd name="T27" fmla="*/ 2 h 1622"/>
                  <a:gd name="T28" fmla="*/ 2 w 547"/>
                  <a:gd name="T29" fmla="*/ 2 h 1622"/>
                  <a:gd name="T30" fmla="*/ 2 w 547"/>
                  <a:gd name="T31" fmla="*/ 2 h 1622"/>
                  <a:gd name="T32" fmla="*/ 2 w 547"/>
                  <a:gd name="T33" fmla="*/ 2 h 1622"/>
                  <a:gd name="T34" fmla="*/ 2 w 547"/>
                  <a:gd name="T35" fmla="*/ 3 h 1622"/>
                  <a:gd name="T36" fmla="*/ 2 w 547"/>
                  <a:gd name="T37" fmla="*/ 4 h 1622"/>
                  <a:gd name="T38" fmla="*/ 2 w 547"/>
                  <a:gd name="T39" fmla="*/ 5 h 1622"/>
                  <a:gd name="T40" fmla="*/ 2 w 547"/>
                  <a:gd name="T41" fmla="*/ 5 h 1622"/>
                  <a:gd name="T42" fmla="*/ 2 w 547"/>
                  <a:gd name="T43" fmla="*/ 6 h 1622"/>
                  <a:gd name="T44" fmla="*/ 1 w 547"/>
                  <a:gd name="T45" fmla="*/ 6 h 1622"/>
                  <a:gd name="T46" fmla="*/ 1 w 547"/>
                  <a:gd name="T47" fmla="*/ 6 h 1622"/>
                  <a:gd name="T48" fmla="*/ 1 w 547"/>
                  <a:gd name="T49" fmla="*/ 6 h 1622"/>
                  <a:gd name="T50" fmla="*/ 1 w 547"/>
                  <a:gd name="T51" fmla="*/ 6 h 1622"/>
                  <a:gd name="T52" fmla="*/ 1 w 547"/>
                  <a:gd name="T53" fmla="*/ 5 h 1622"/>
                  <a:gd name="T54" fmla="*/ 1 w 547"/>
                  <a:gd name="T55" fmla="*/ 5 h 1622"/>
                  <a:gd name="T56" fmla="*/ 1 w 547"/>
                  <a:gd name="T57" fmla="*/ 4 h 1622"/>
                  <a:gd name="T58" fmla="*/ 1 w 547"/>
                  <a:gd name="T59" fmla="*/ 4 h 1622"/>
                  <a:gd name="T60" fmla="*/ 0 w 547"/>
                  <a:gd name="T61" fmla="*/ 4 h 1622"/>
                  <a:gd name="T62" fmla="*/ 0 w 547"/>
                  <a:gd name="T63" fmla="*/ 4 h 1622"/>
                  <a:gd name="T64" fmla="*/ 0 w 547"/>
                  <a:gd name="T65" fmla="*/ 3 h 1622"/>
                  <a:gd name="T66" fmla="*/ 0 w 547"/>
                  <a:gd name="T67" fmla="*/ 3 h 1622"/>
                  <a:gd name="T68" fmla="*/ 0 w 547"/>
                  <a:gd name="T69" fmla="*/ 3 h 1622"/>
                  <a:gd name="T70" fmla="*/ 0 w 547"/>
                  <a:gd name="T71" fmla="*/ 2 h 1622"/>
                  <a:gd name="T72" fmla="*/ 0 w 547"/>
                  <a:gd name="T73" fmla="*/ 2 h 1622"/>
                  <a:gd name="T74" fmla="*/ 0 w 547"/>
                  <a:gd name="T75" fmla="*/ 1 h 1622"/>
                  <a:gd name="T76" fmla="*/ 0 w 547"/>
                  <a:gd name="T77" fmla="*/ 1 h 1622"/>
                  <a:gd name="T78" fmla="*/ 0 w 547"/>
                  <a:gd name="T79" fmla="*/ 1 h 1622"/>
                  <a:gd name="T80" fmla="*/ 0 w 547"/>
                  <a:gd name="T81" fmla="*/ 1 h 1622"/>
                  <a:gd name="T82" fmla="*/ 0 w 547"/>
                  <a:gd name="T83" fmla="*/ 0 h 1622"/>
                  <a:gd name="T84" fmla="*/ 0 w 547"/>
                  <a:gd name="T85" fmla="*/ 0 h 1622"/>
                  <a:gd name="T86" fmla="*/ 0 w 547"/>
                  <a:gd name="T87" fmla="*/ 0 h 1622"/>
                  <a:gd name="T88" fmla="*/ 0 w 547"/>
                  <a:gd name="T89" fmla="*/ 0 h 1622"/>
                  <a:gd name="T90" fmla="*/ 0 w 547"/>
                  <a:gd name="T91" fmla="*/ 0 h 1622"/>
                  <a:gd name="T92" fmla="*/ 0 w 547"/>
                  <a:gd name="T93" fmla="*/ 0 h 1622"/>
                  <a:gd name="T94" fmla="*/ 0 w 547"/>
                  <a:gd name="T95" fmla="*/ 0 h 1622"/>
                  <a:gd name="T96" fmla="*/ 0 w 547"/>
                  <a:gd name="T97" fmla="*/ 0 h 1622"/>
                  <a:gd name="T98" fmla="*/ 0 w 547"/>
                  <a:gd name="T99" fmla="*/ 0 h 1622"/>
                  <a:gd name="T100" fmla="*/ 0 w 547"/>
                  <a:gd name="T101" fmla="*/ 0 h 1622"/>
                  <a:gd name="T102" fmla="*/ 0 w 547"/>
                  <a:gd name="T103" fmla="*/ 0 h 1622"/>
                  <a:gd name="T104" fmla="*/ 0 w 547"/>
                  <a:gd name="T105" fmla="*/ 0 h 1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7"/>
                  <a:gd name="T160" fmla="*/ 0 h 1622"/>
                  <a:gd name="T161" fmla="*/ 547 w 547"/>
                  <a:gd name="T162" fmla="*/ 1622 h 1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7" h="1622">
                    <a:moveTo>
                      <a:pt x="155" y="139"/>
                    </a:moveTo>
                    <a:lnTo>
                      <a:pt x="174" y="167"/>
                    </a:lnTo>
                    <a:lnTo>
                      <a:pt x="204" y="187"/>
                    </a:lnTo>
                    <a:lnTo>
                      <a:pt x="246" y="206"/>
                    </a:lnTo>
                    <a:lnTo>
                      <a:pt x="274" y="215"/>
                    </a:lnTo>
                    <a:lnTo>
                      <a:pt x="297" y="221"/>
                    </a:lnTo>
                    <a:lnTo>
                      <a:pt x="321" y="221"/>
                    </a:lnTo>
                    <a:lnTo>
                      <a:pt x="357" y="226"/>
                    </a:lnTo>
                    <a:lnTo>
                      <a:pt x="388" y="253"/>
                    </a:lnTo>
                    <a:lnTo>
                      <a:pt x="416" y="292"/>
                    </a:lnTo>
                    <a:lnTo>
                      <a:pt x="444" y="341"/>
                    </a:lnTo>
                    <a:lnTo>
                      <a:pt x="466" y="395"/>
                    </a:lnTo>
                    <a:lnTo>
                      <a:pt x="493" y="466"/>
                    </a:lnTo>
                    <a:lnTo>
                      <a:pt x="507" y="514"/>
                    </a:lnTo>
                    <a:lnTo>
                      <a:pt x="527" y="578"/>
                    </a:lnTo>
                    <a:lnTo>
                      <a:pt x="535" y="627"/>
                    </a:lnTo>
                    <a:lnTo>
                      <a:pt x="541" y="709"/>
                    </a:lnTo>
                    <a:lnTo>
                      <a:pt x="547" y="901"/>
                    </a:lnTo>
                    <a:lnTo>
                      <a:pt x="547" y="1101"/>
                    </a:lnTo>
                    <a:lnTo>
                      <a:pt x="547" y="1304"/>
                    </a:lnTo>
                    <a:lnTo>
                      <a:pt x="539" y="1416"/>
                    </a:lnTo>
                    <a:lnTo>
                      <a:pt x="517" y="1622"/>
                    </a:lnTo>
                    <a:lnTo>
                      <a:pt x="499" y="1620"/>
                    </a:lnTo>
                    <a:lnTo>
                      <a:pt x="474" y="1613"/>
                    </a:lnTo>
                    <a:lnTo>
                      <a:pt x="448" y="1586"/>
                    </a:lnTo>
                    <a:lnTo>
                      <a:pt x="410" y="1542"/>
                    </a:lnTo>
                    <a:lnTo>
                      <a:pt x="351" y="1433"/>
                    </a:lnTo>
                    <a:lnTo>
                      <a:pt x="313" y="1321"/>
                    </a:lnTo>
                    <a:lnTo>
                      <a:pt x="283" y="1268"/>
                    </a:lnTo>
                    <a:lnTo>
                      <a:pt x="274" y="1242"/>
                    </a:lnTo>
                    <a:lnTo>
                      <a:pt x="250" y="1172"/>
                    </a:lnTo>
                    <a:lnTo>
                      <a:pt x="238" y="1103"/>
                    </a:lnTo>
                    <a:lnTo>
                      <a:pt x="222" y="1002"/>
                    </a:lnTo>
                    <a:lnTo>
                      <a:pt x="208" y="872"/>
                    </a:lnTo>
                    <a:lnTo>
                      <a:pt x="200" y="768"/>
                    </a:lnTo>
                    <a:lnTo>
                      <a:pt x="192" y="677"/>
                    </a:lnTo>
                    <a:lnTo>
                      <a:pt x="170" y="570"/>
                    </a:lnTo>
                    <a:lnTo>
                      <a:pt x="139" y="453"/>
                    </a:lnTo>
                    <a:lnTo>
                      <a:pt x="111" y="377"/>
                    </a:lnTo>
                    <a:lnTo>
                      <a:pt x="85" y="320"/>
                    </a:lnTo>
                    <a:lnTo>
                      <a:pt x="71" y="276"/>
                    </a:lnTo>
                    <a:lnTo>
                      <a:pt x="44" y="212"/>
                    </a:lnTo>
                    <a:lnTo>
                      <a:pt x="22" y="166"/>
                    </a:lnTo>
                    <a:lnTo>
                      <a:pt x="0" y="91"/>
                    </a:lnTo>
                    <a:lnTo>
                      <a:pt x="0" y="36"/>
                    </a:lnTo>
                    <a:lnTo>
                      <a:pt x="133" y="61"/>
                    </a:lnTo>
                    <a:lnTo>
                      <a:pt x="172" y="0"/>
                    </a:lnTo>
                    <a:lnTo>
                      <a:pt x="157" y="56"/>
                    </a:lnTo>
                    <a:lnTo>
                      <a:pt x="153" y="87"/>
                    </a:lnTo>
                    <a:lnTo>
                      <a:pt x="151" y="112"/>
                    </a:lnTo>
                    <a:lnTo>
                      <a:pt x="151" y="123"/>
                    </a:lnTo>
                    <a:lnTo>
                      <a:pt x="155" y="13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23" name="Freeform 141"/>
              <p:cNvSpPr>
                <a:spLocks/>
              </p:cNvSpPr>
              <p:nvPr/>
            </p:nvSpPr>
            <p:spPr bwMode="auto">
              <a:xfrm>
                <a:off x="1840" y="12747"/>
                <a:ext cx="691" cy="637"/>
              </a:xfrm>
              <a:custGeom>
                <a:avLst/>
                <a:gdLst>
                  <a:gd name="T0" fmla="*/ 1 w 1381"/>
                  <a:gd name="T1" fmla="*/ 0 h 1275"/>
                  <a:gd name="T2" fmla="*/ 1 w 1381"/>
                  <a:gd name="T3" fmla="*/ 0 h 1275"/>
                  <a:gd name="T4" fmla="*/ 1 w 1381"/>
                  <a:gd name="T5" fmla="*/ 0 h 1275"/>
                  <a:gd name="T6" fmla="*/ 1 w 1381"/>
                  <a:gd name="T7" fmla="*/ 0 h 1275"/>
                  <a:gd name="T8" fmla="*/ 2 w 1381"/>
                  <a:gd name="T9" fmla="*/ 0 h 1275"/>
                  <a:gd name="T10" fmla="*/ 2 w 1381"/>
                  <a:gd name="T11" fmla="*/ 0 h 1275"/>
                  <a:gd name="T12" fmla="*/ 2 w 1381"/>
                  <a:gd name="T13" fmla="*/ 0 h 1275"/>
                  <a:gd name="T14" fmla="*/ 3 w 1381"/>
                  <a:gd name="T15" fmla="*/ 0 h 1275"/>
                  <a:gd name="T16" fmla="*/ 4 w 1381"/>
                  <a:gd name="T17" fmla="*/ 1 h 1275"/>
                  <a:gd name="T18" fmla="*/ 4 w 1381"/>
                  <a:gd name="T19" fmla="*/ 2 h 1275"/>
                  <a:gd name="T20" fmla="*/ 5 w 1381"/>
                  <a:gd name="T21" fmla="*/ 3 h 1275"/>
                  <a:gd name="T22" fmla="*/ 5 w 1381"/>
                  <a:gd name="T23" fmla="*/ 3 h 1275"/>
                  <a:gd name="T24" fmla="*/ 5 w 1381"/>
                  <a:gd name="T25" fmla="*/ 3 h 1275"/>
                  <a:gd name="T26" fmla="*/ 5 w 1381"/>
                  <a:gd name="T27" fmla="*/ 3 h 1275"/>
                  <a:gd name="T28" fmla="*/ 5 w 1381"/>
                  <a:gd name="T29" fmla="*/ 3 h 1275"/>
                  <a:gd name="T30" fmla="*/ 5 w 1381"/>
                  <a:gd name="T31" fmla="*/ 3 h 1275"/>
                  <a:gd name="T32" fmla="*/ 5 w 1381"/>
                  <a:gd name="T33" fmla="*/ 2 h 1275"/>
                  <a:gd name="T34" fmla="*/ 5 w 1381"/>
                  <a:gd name="T35" fmla="*/ 2 h 1275"/>
                  <a:gd name="T36" fmla="*/ 5 w 1381"/>
                  <a:gd name="T37" fmla="*/ 2 h 1275"/>
                  <a:gd name="T38" fmla="*/ 5 w 1381"/>
                  <a:gd name="T39" fmla="*/ 2 h 1275"/>
                  <a:gd name="T40" fmla="*/ 5 w 1381"/>
                  <a:gd name="T41" fmla="*/ 2 h 1275"/>
                  <a:gd name="T42" fmla="*/ 5 w 1381"/>
                  <a:gd name="T43" fmla="*/ 2 h 1275"/>
                  <a:gd name="T44" fmla="*/ 5 w 1381"/>
                  <a:gd name="T45" fmla="*/ 3 h 1275"/>
                  <a:gd name="T46" fmla="*/ 6 w 1381"/>
                  <a:gd name="T47" fmla="*/ 3 h 1275"/>
                  <a:gd name="T48" fmla="*/ 6 w 1381"/>
                  <a:gd name="T49" fmla="*/ 4 h 1275"/>
                  <a:gd name="T50" fmla="*/ 6 w 1381"/>
                  <a:gd name="T51" fmla="*/ 4 h 1275"/>
                  <a:gd name="T52" fmla="*/ 6 w 1381"/>
                  <a:gd name="T53" fmla="*/ 4 h 1275"/>
                  <a:gd name="T54" fmla="*/ 6 w 1381"/>
                  <a:gd name="T55" fmla="*/ 4 h 1275"/>
                  <a:gd name="T56" fmla="*/ 6 w 1381"/>
                  <a:gd name="T57" fmla="*/ 4 h 1275"/>
                  <a:gd name="T58" fmla="*/ 5 w 1381"/>
                  <a:gd name="T59" fmla="*/ 4 h 1275"/>
                  <a:gd name="T60" fmla="*/ 5 w 1381"/>
                  <a:gd name="T61" fmla="*/ 4 h 1275"/>
                  <a:gd name="T62" fmla="*/ 4 w 1381"/>
                  <a:gd name="T63" fmla="*/ 3 h 1275"/>
                  <a:gd name="T64" fmla="*/ 4 w 1381"/>
                  <a:gd name="T65" fmla="*/ 3 h 1275"/>
                  <a:gd name="T66" fmla="*/ 3 w 1381"/>
                  <a:gd name="T67" fmla="*/ 2 h 1275"/>
                  <a:gd name="T68" fmla="*/ 3 w 1381"/>
                  <a:gd name="T69" fmla="*/ 1 h 1275"/>
                  <a:gd name="T70" fmla="*/ 2 w 1381"/>
                  <a:gd name="T71" fmla="*/ 1 h 1275"/>
                  <a:gd name="T72" fmla="*/ 2 w 1381"/>
                  <a:gd name="T73" fmla="*/ 1 h 1275"/>
                  <a:gd name="T74" fmla="*/ 1 w 1381"/>
                  <a:gd name="T75" fmla="*/ 0 h 1275"/>
                  <a:gd name="T76" fmla="*/ 1 w 1381"/>
                  <a:gd name="T77" fmla="*/ 0 h 1275"/>
                  <a:gd name="T78" fmla="*/ 1 w 1381"/>
                  <a:gd name="T79" fmla="*/ 0 h 1275"/>
                  <a:gd name="T80" fmla="*/ 1 w 1381"/>
                  <a:gd name="T81" fmla="*/ 1 h 1275"/>
                  <a:gd name="T82" fmla="*/ 0 w 1381"/>
                  <a:gd name="T83" fmla="*/ 1 h 1275"/>
                  <a:gd name="T84" fmla="*/ 1 w 1381"/>
                  <a:gd name="T85" fmla="*/ 1 h 12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1"/>
                  <a:gd name="T130" fmla="*/ 0 h 1275"/>
                  <a:gd name="T131" fmla="*/ 1381 w 1381"/>
                  <a:gd name="T132" fmla="*/ 1275 h 12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1" h="1275">
                    <a:moveTo>
                      <a:pt x="10" y="261"/>
                    </a:moveTo>
                    <a:lnTo>
                      <a:pt x="28" y="197"/>
                    </a:lnTo>
                    <a:lnTo>
                      <a:pt x="40" y="144"/>
                    </a:lnTo>
                    <a:lnTo>
                      <a:pt x="48" y="107"/>
                    </a:lnTo>
                    <a:lnTo>
                      <a:pt x="62" y="69"/>
                    </a:lnTo>
                    <a:lnTo>
                      <a:pt x="88" y="43"/>
                    </a:lnTo>
                    <a:lnTo>
                      <a:pt x="123" y="23"/>
                    </a:lnTo>
                    <a:lnTo>
                      <a:pt x="147" y="14"/>
                    </a:lnTo>
                    <a:lnTo>
                      <a:pt x="206" y="4"/>
                    </a:lnTo>
                    <a:lnTo>
                      <a:pt x="264" y="0"/>
                    </a:lnTo>
                    <a:lnTo>
                      <a:pt x="319" y="2"/>
                    </a:lnTo>
                    <a:lnTo>
                      <a:pt x="373" y="9"/>
                    </a:lnTo>
                    <a:lnTo>
                      <a:pt x="420" y="21"/>
                    </a:lnTo>
                    <a:lnTo>
                      <a:pt x="472" y="66"/>
                    </a:lnTo>
                    <a:lnTo>
                      <a:pt x="517" y="108"/>
                    </a:lnTo>
                    <a:lnTo>
                      <a:pt x="565" y="167"/>
                    </a:lnTo>
                    <a:lnTo>
                      <a:pt x="686" y="293"/>
                    </a:lnTo>
                    <a:lnTo>
                      <a:pt x="787" y="405"/>
                    </a:lnTo>
                    <a:lnTo>
                      <a:pt x="890" y="522"/>
                    </a:lnTo>
                    <a:lnTo>
                      <a:pt x="991" y="661"/>
                    </a:lnTo>
                    <a:lnTo>
                      <a:pt x="1072" y="776"/>
                    </a:lnTo>
                    <a:lnTo>
                      <a:pt x="1167" y="932"/>
                    </a:lnTo>
                    <a:lnTo>
                      <a:pt x="1197" y="987"/>
                    </a:lnTo>
                    <a:lnTo>
                      <a:pt x="1211" y="1010"/>
                    </a:lnTo>
                    <a:lnTo>
                      <a:pt x="1219" y="1021"/>
                    </a:lnTo>
                    <a:lnTo>
                      <a:pt x="1229" y="1017"/>
                    </a:lnTo>
                    <a:lnTo>
                      <a:pt x="1237" y="1007"/>
                    </a:lnTo>
                    <a:lnTo>
                      <a:pt x="1239" y="975"/>
                    </a:lnTo>
                    <a:lnTo>
                      <a:pt x="1237" y="946"/>
                    </a:lnTo>
                    <a:lnTo>
                      <a:pt x="1221" y="882"/>
                    </a:lnTo>
                    <a:lnTo>
                      <a:pt x="1203" y="833"/>
                    </a:lnTo>
                    <a:lnTo>
                      <a:pt x="1181" y="790"/>
                    </a:lnTo>
                    <a:lnTo>
                      <a:pt x="1161" y="748"/>
                    </a:lnTo>
                    <a:lnTo>
                      <a:pt x="1142" y="717"/>
                    </a:lnTo>
                    <a:lnTo>
                      <a:pt x="1126" y="691"/>
                    </a:lnTo>
                    <a:lnTo>
                      <a:pt x="1110" y="662"/>
                    </a:lnTo>
                    <a:lnTo>
                      <a:pt x="1090" y="634"/>
                    </a:lnTo>
                    <a:lnTo>
                      <a:pt x="1056" y="584"/>
                    </a:lnTo>
                    <a:lnTo>
                      <a:pt x="1037" y="556"/>
                    </a:lnTo>
                    <a:lnTo>
                      <a:pt x="1050" y="561"/>
                    </a:lnTo>
                    <a:lnTo>
                      <a:pt x="1080" y="598"/>
                    </a:lnTo>
                    <a:lnTo>
                      <a:pt x="1118" y="646"/>
                    </a:lnTo>
                    <a:lnTo>
                      <a:pt x="1167" y="707"/>
                    </a:lnTo>
                    <a:lnTo>
                      <a:pt x="1209" y="756"/>
                    </a:lnTo>
                    <a:lnTo>
                      <a:pt x="1241" y="797"/>
                    </a:lnTo>
                    <a:lnTo>
                      <a:pt x="1268" y="827"/>
                    </a:lnTo>
                    <a:lnTo>
                      <a:pt x="1284" y="866"/>
                    </a:lnTo>
                    <a:lnTo>
                      <a:pt x="1288" y="898"/>
                    </a:lnTo>
                    <a:lnTo>
                      <a:pt x="1306" y="962"/>
                    </a:lnTo>
                    <a:lnTo>
                      <a:pt x="1324" y="1028"/>
                    </a:lnTo>
                    <a:lnTo>
                      <a:pt x="1344" y="1087"/>
                    </a:lnTo>
                    <a:lnTo>
                      <a:pt x="1363" y="1159"/>
                    </a:lnTo>
                    <a:lnTo>
                      <a:pt x="1373" y="1204"/>
                    </a:lnTo>
                    <a:lnTo>
                      <a:pt x="1377" y="1243"/>
                    </a:lnTo>
                    <a:lnTo>
                      <a:pt x="1381" y="1266"/>
                    </a:lnTo>
                    <a:lnTo>
                      <a:pt x="1375" y="1275"/>
                    </a:lnTo>
                    <a:lnTo>
                      <a:pt x="1359" y="1273"/>
                    </a:lnTo>
                    <a:lnTo>
                      <a:pt x="1326" y="1262"/>
                    </a:lnTo>
                    <a:lnTo>
                      <a:pt x="1284" y="1241"/>
                    </a:lnTo>
                    <a:lnTo>
                      <a:pt x="1245" y="1213"/>
                    </a:lnTo>
                    <a:lnTo>
                      <a:pt x="1183" y="1151"/>
                    </a:lnTo>
                    <a:lnTo>
                      <a:pt x="1118" y="1080"/>
                    </a:lnTo>
                    <a:lnTo>
                      <a:pt x="1052" y="998"/>
                    </a:lnTo>
                    <a:lnTo>
                      <a:pt x="1009" y="945"/>
                    </a:lnTo>
                    <a:lnTo>
                      <a:pt x="951" y="852"/>
                    </a:lnTo>
                    <a:lnTo>
                      <a:pt x="900" y="781"/>
                    </a:lnTo>
                    <a:lnTo>
                      <a:pt x="827" y="700"/>
                    </a:lnTo>
                    <a:lnTo>
                      <a:pt x="682" y="515"/>
                    </a:lnTo>
                    <a:lnTo>
                      <a:pt x="634" y="469"/>
                    </a:lnTo>
                    <a:lnTo>
                      <a:pt x="567" y="410"/>
                    </a:lnTo>
                    <a:lnTo>
                      <a:pt x="504" y="366"/>
                    </a:lnTo>
                    <a:lnTo>
                      <a:pt x="438" y="323"/>
                    </a:lnTo>
                    <a:lnTo>
                      <a:pt x="399" y="305"/>
                    </a:lnTo>
                    <a:lnTo>
                      <a:pt x="331" y="273"/>
                    </a:lnTo>
                    <a:lnTo>
                      <a:pt x="290" y="256"/>
                    </a:lnTo>
                    <a:lnTo>
                      <a:pt x="252" y="243"/>
                    </a:lnTo>
                    <a:lnTo>
                      <a:pt x="191" y="234"/>
                    </a:lnTo>
                    <a:lnTo>
                      <a:pt x="151" y="231"/>
                    </a:lnTo>
                    <a:lnTo>
                      <a:pt x="117" y="231"/>
                    </a:lnTo>
                    <a:lnTo>
                      <a:pt x="90" y="231"/>
                    </a:lnTo>
                    <a:lnTo>
                      <a:pt x="62" y="247"/>
                    </a:lnTo>
                    <a:lnTo>
                      <a:pt x="44" y="261"/>
                    </a:lnTo>
                    <a:lnTo>
                      <a:pt x="28" y="288"/>
                    </a:lnTo>
                    <a:lnTo>
                      <a:pt x="0" y="305"/>
                    </a:lnTo>
                    <a:lnTo>
                      <a:pt x="10" y="26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24" name="Freeform 142"/>
              <p:cNvSpPr>
                <a:spLocks/>
              </p:cNvSpPr>
              <p:nvPr/>
            </p:nvSpPr>
            <p:spPr bwMode="auto">
              <a:xfrm>
                <a:off x="2003" y="12372"/>
                <a:ext cx="995" cy="1712"/>
              </a:xfrm>
              <a:custGeom>
                <a:avLst/>
                <a:gdLst>
                  <a:gd name="T0" fmla="*/ 1 w 1991"/>
                  <a:gd name="T1" fmla="*/ 1 h 3423"/>
                  <a:gd name="T2" fmla="*/ 1 w 1991"/>
                  <a:gd name="T3" fmla="*/ 1 h 3423"/>
                  <a:gd name="T4" fmla="*/ 2 w 1991"/>
                  <a:gd name="T5" fmla="*/ 2 h 3423"/>
                  <a:gd name="T6" fmla="*/ 2 w 1991"/>
                  <a:gd name="T7" fmla="*/ 3 h 3423"/>
                  <a:gd name="T8" fmla="*/ 3 w 1991"/>
                  <a:gd name="T9" fmla="*/ 3 h 3423"/>
                  <a:gd name="T10" fmla="*/ 3 w 1991"/>
                  <a:gd name="T11" fmla="*/ 4 h 3423"/>
                  <a:gd name="T12" fmla="*/ 4 w 1991"/>
                  <a:gd name="T13" fmla="*/ 5 h 3423"/>
                  <a:gd name="T14" fmla="*/ 5 w 1991"/>
                  <a:gd name="T15" fmla="*/ 5 h 3423"/>
                  <a:gd name="T16" fmla="*/ 5 w 1991"/>
                  <a:gd name="T17" fmla="*/ 6 h 3423"/>
                  <a:gd name="T18" fmla="*/ 6 w 1991"/>
                  <a:gd name="T19" fmla="*/ 7 h 3423"/>
                  <a:gd name="T20" fmla="*/ 6 w 1991"/>
                  <a:gd name="T21" fmla="*/ 9 h 3423"/>
                  <a:gd name="T22" fmla="*/ 6 w 1991"/>
                  <a:gd name="T23" fmla="*/ 9 h 3423"/>
                  <a:gd name="T24" fmla="*/ 6 w 1991"/>
                  <a:gd name="T25" fmla="*/ 10 h 3423"/>
                  <a:gd name="T26" fmla="*/ 6 w 1991"/>
                  <a:gd name="T27" fmla="*/ 10 h 3423"/>
                  <a:gd name="T28" fmla="*/ 6 w 1991"/>
                  <a:gd name="T29" fmla="*/ 11 h 3423"/>
                  <a:gd name="T30" fmla="*/ 6 w 1991"/>
                  <a:gd name="T31" fmla="*/ 12 h 3423"/>
                  <a:gd name="T32" fmla="*/ 6 w 1991"/>
                  <a:gd name="T33" fmla="*/ 12 h 3423"/>
                  <a:gd name="T34" fmla="*/ 6 w 1991"/>
                  <a:gd name="T35" fmla="*/ 12 h 3423"/>
                  <a:gd name="T36" fmla="*/ 6 w 1991"/>
                  <a:gd name="T37" fmla="*/ 13 h 3423"/>
                  <a:gd name="T38" fmla="*/ 6 w 1991"/>
                  <a:gd name="T39" fmla="*/ 13 h 3423"/>
                  <a:gd name="T40" fmla="*/ 7 w 1991"/>
                  <a:gd name="T41" fmla="*/ 13 h 3423"/>
                  <a:gd name="T42" fmla="*/ 7 w 1991"/>
                  <a:gd name="T43" fmla="*/ 13 h 3423"/>
                  <a:gd name="T44" fmla="*/ 7 w 1991"/>
                  <a:gd name="T45" fmla="*/ 14 h 3423"/>
                  <a:gd name="T46" fmla="*/ 7 w 1991"/>
                  <a:gd name="T47" fmla="*/ 14 h 3423"/>
                  <a:gd name="T48" fmla="*/ 7 w 1991"/>
                  <a:gd name="T49" fmla="*/ 14 h 3423"/>
                  <a:gd name="T50" fmla="*/ 6 w 1991"/>
                  <a:gd name="T51" fmla="*/ 14 h 3423"/>
                  <a:gd name="T52" fmla="*/ 6 w 1991"/>
                  <a:gd name="T53" fmla="*/ 14 h 3423"/>
                  <a:gd name="T54" fmla="*/ 6 w 1991"/>
                  <a:gd name="T55" fmla="*/ 14 h 3423"/>
                  <a:gd name="T56" fmla="*/ 5 w 1991"/>
                  <a:gd name="T57" fmla="*/ 14 h 3423"/>
                  <a:gd name="T58" fmla="*/ 5 w 1991"/>
                  <a:gd name="T59" fmla="*/ 14 h 3423"/>
                  <a:gd name="T60" fmla="*/ 5 w 1991"/>
                  <a:gd name="T61" fmla="*/ 13 h 3423"/>
                  <a:gd name="T62" fmla="*/ 6 w 1991"/>
                  <a:gd name="T63" fmla="*/ 13 h 3423"/>
                  <a:gd name="T64" fmla="*/ 6 w 1991"/>
                  <a:gd name="T65" fmla="*/ 12 h 3423"/>
                  <a:gd name="T66" fmla="*/ 6 w 1991"/>
                  <a:gd name="T67" fmla="*/ 10 h 3423"/>
                  <a:gd name="T68" fmla="*/ 6 w 1991"/>
                  <a:gd name="T69" fmla="*/ 9 h 3423"/>
                  <a:gd name="T70" fmla="*/ 5 w 1991"/>
                  <a:gd name="T71" fmla="*/ 7 h 3423"/>
                  <a:gd name="T72" fmla="*/ 5 w 1991"/>
                  <a:gd name="T73" fmla="*/ 7 h 3423"/>
                  <a:gd name="T74" fmla="*/ 5 w 1991"/>
                  <a:gd name="T75" fmla="*/ 6 h 3423"/>
                  <a:gd name="T76" fmla="*/ 4 w 1991"/>
                  <a:gd name="T77" fmla="*/ 6 h 3423"/>
                  <a:gd name="T78" fmla="*/ 4 w 1991"/>
                  <a:gd name="T79" fmla="*/ 6 h 3423"/>
                  <a:gd name="T80" fmla="*/ 4 w 1991"/>
                  <a:gd name="T81" fmla="*/ 6 h 3423"/>
                  <a:gd name="T82" fmla="*/ 4 w 1991"/>
                  <a:gd name="T83" fmla="*/ 6 h 3423"/>
                  <a:gd name="T84" fmla="*/ 4 w 1991"/>
                  <a:gd name="T85" fmla="*/ 7 h 3423"/>
                  <a:gd name="T86" fmla="*/ 3 w 1991"/>
                  <a:gd name="T87" fmla="*/ 7 h 3423"/>
                  <a:gd name="T88" fmla="*/ 3 w 1991"/>
                  <a:gd name="T89" fmla="*/ 6 h 3423"/>
                  <a:gd name="T90" fmla="*/ 3 w 1991"/>
                  <a:gd name="T91" fmla="*/ 6 h 3423"/>
                  <a:gd name="T92" fmla="*/ 3 w 1991"/>
                  <a:gd name="T93" fmla="*/ 5 h 3423"/>
                  <a:gd name="T94" fmla="*/ 2 w 1991"/>
                  <a:gd name="T95" fmla="*/ 5 h 3423"/>
                  <a:gd name="T96" fmla="*/ 1 w 1991"/>
                  <a:gd name="T97" fmla="*/ 3 h 3423"/>
                  <a:gd name="T98" fmla="*/ 1 w 1991"/>
                  <a:gd name="T99" fmla="*/ 3 h 3423"/>
                  <a:gd name="T100" fmla="*/ 1 w 1991"/>
                  <a:gd name="T101" fmla="*/ 3 h 3423"/>
                  <a:gd name="T102" fmla="*/ 1 w 1991"/>
                  <a:gd name="T103" fmla="*/ 2 h 3423"/>
                  <a:gd name="T104" fmla="*/ 0 w 1991"/>
                  <a:gd name="T105" fmla="*/ 2 h 3423"/>
                  <a:gd name="T106" fmla="*/ 0 w 1991"/>
                  <a:gd name="T107" fmla="*/ 1 h 3423"/>
                  <a:gd name="T108" fmla="*/ 0 w 1991"/>
                  <a:gd name="T109" fmla="*/ 1 h 3423"/>
                  <a:gd name="T110" fmla="*/ 0 w 1991"/>
                  <a:gd name="T111" fmla="*/ 1 h 3423"/>
                  <a:gd name="T112" fmla="*/ 0 w 1991"/>
                  <a:gd name="T113" fmla="*/ 1 h 34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91"/>
                  <a:gd name="T172" fmla="*/ 0 h 3423"/>
                  <a:gd name="T173" fmla="*/ 1991 w 1991"/>
                  <a:gd name="T174" fmla="*/ 3423 h 34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91" h="3423">
                    <a:moveTo>
                      <a:pt x="206" y="17"/>
                    </a:moveTo>
                    <a:lnTo>
                      <a:pt x="280" y="48"/>
                    </a:lnTo>
                    <a:lnTo>
                      <a:pt x="377" y="104"/>
                    </a:lnTo>
                    <a:lnTo>
                      <a:pt x="452" y="161"/>
                    </a:lnTo>
                    <a:lnTo>
                      <a:pt x="545" y="250"/>
                    </a:lnTo>
                    <a:lnTo>
                      <a:pt x="630" y="348"/>
                    </a:lnTo>
                    <a:lnTo>
                      <a:pt x="698" y="433"/>
                    </a:lnTo>
                    <a:lnTo>
                      <a:pt x="743" y="527"/>
                    </a:lnTo>
                    <a:lnTo>
                      <a:pt x="769" y="596"/>
                    </a:lnTo>
                    <a:lnTo>
                      <a:pt x="785" y="646"/>
                    </a:lnTo>
                    <a:lnTo>
                      <a:pt x="819" y="714"/>
                    </a:lnTo>
                    <a:lnTo>
                      <a:pt x="872" y="795"/>
                    </a:lnTo>
                    <a:lnTo>
                      <a:pt x="969" y="912"/>
                    </a:lnTo>
                    <a:lnTo>
                      <a:pt x="1100" y="1049"/>
                    </a:lnTo>
                    <a:lnTo>
                      <a:pt x="1227" y="1175"/>
                    </a:lnTo>
                    <a:lnTo>
                      <a:pt x="1302" y="1262"/>
                    </a:lnTo>
                    <a:lnTo>
                      <a:pt x="1383" y="1370"/>
                    </a:lnTo>
                    <a:lnTo>
                      <a:pt x="1478" y="1514"/>
                    </a:lnTo>
                    <a:lnTo>
                      <a:pt x="1522" y="1596"/>
                    </a:lnTo>
                    <a:lnTo>
                      <a:pt x="1577" y="1704"/>
                    </a:lnTo>
                    <a:lnTo>
                      <a:pt x="1651" y="1900"/>
                    </a:lnTo>
                    <a:lnTo>
                      <a:pt x="1700" y="2052"/>
                    </a:lnTo>
                    <a:lnTo>
                      <a:pt x="1726" y="2122"/>
                    </a:lnTo>
                    <a:lnTo>
                      <a:pt x="1750" y="2184"/>
                    </a:lnTo>
                    <a:lnTo>
                      <a:pt x="1773" y="2260"/>
                    </a:lnTo>
                    <a:lnTo>
                      <a:pt x="1787" y="2351"/>
                    </a:lnTo>
                    <a:lnTo>
                      <a:pt x="1785" y="2457"/>
                    </a:lnTo>
                    <a:lnTo>
                      <a:pt x="1775" y="2532"/>
                    </a:lnTo>
                    <a:lnTo>
                      <a:pt x="1758" y="2610"/>
                    </a:lnTo>
                    <a:lnTo>
                      <a:pt x="1752" y="2665"/>
                    </a:lnTo>
                    <a:lnTo>
                      <a:pt x="1736" y="2828"/>
                    </a:lnTo>
                    <a:lnTo>
                      <a:pt x="1732" y="2896"/>
                    </a:lnTo>
                    <a:lnTo>
                      <a:pt x="1732" y="2947"/>
                    </a:lnTo>
                    <a:lnTo>
                      <a:pt x="1732" y="2981"/>
                    </a:lnTo>
                    <a:lnTo>
                      <a:pt x="1738" y="2993"/>
                    </a:lnTo>
                    <a:lnTo>
                      <a:pt x="1760" y="3016"/>
                    </a:lnTo>
                    <a:lnTo>
                      <a:pt x="1777" y="3055"/>
                    </a:lnTo>
                    <a:lnTo>
                      <a:pt x="1787" y="3089"/>
                    </a:lnTo>
                    <a:lnTo>
                      <a:pt x="1789" y="3130"/>
                    </a:lnTo>
                    <a:lnTo>
                      <a:pt x="1791" y="3158"/>
                    </a:lnTo>
                    <a:lnTo>
                      <a:pt x="1815" y="3187"/>
                    </a:lnTo>
                    <a:lnTo>
                      <a:pt x="1880" y="3228"/>
                    </a:lnTo>
                    <a:lnTo>
                      <a:pt x="1952" y="3276"/>
                    </a:lnTo>
                    <a:lnTo>
                      <a:pt x="1983" y="3309"/>
                    </a:lnTo>
                    <a:lnTo>
                      <a:pt x="1991" y="3327"/>
                    </a:lnTo>
                    <a:lnTo>
                      <a:pt x="1981" y="3350"/>
                    </a:lnTo>
                    <a:lnTo>
                      <a:pt x="1960" y="3363"/>
                    </a:lnTo>
                    <a:lnTo>
                      <a:pt x="1926" y="3375"/>
                    </a:lnTo>
                    <a:lnTo>
                      <a:pt x="1892" y="3380"/>
                    </a:lnTo>
                    <a:lnTo>
                      <a:pt x="1821" y="3380"/>
                    </a:lnTo>
                    <a:lnTo>
                      <a:pt x="1766" y="3391"/>
                    </a:lnTo>
                    <a:lnTo>
                      <a:pt x="1738" y="3395"/>
                    </a:lnTo>
                    <a:lnTo>
                      <a:pt x="1712" y="3416"/>
                    </a:lnTo>
                    <a:lnTo>
                      <a:pt x="1686" y="3421"/>
                    </a:lnTo>
                    <a:lnTo>
                      <a:pt x="1659" y="3423"/>
                    </a:lnTo>
                    <a:lnTo>
                      <a:pt x="1615" y="3402"/>
                    </a:lnTo>
                    <a:lnTo>
                      <a:pt x="1548" y="3361"/>
                    </a:lnTo>
                    <a:lnTo>
                      <a:pt x="1512" y="3334"/>
                    </a:lnTo>
                    <a:lnTo>
                      <a:pt x="1488" y="3332"/>
                    </a:lnTo>
                    <a:lnTo>
                      <a:pt x="1478" y="3350"/>
                    </a:lnTo>
                    <a:lnTo>
                      <a:pt x="1443" y="3331"/>
                    </a:lnTo>
                    <a:lnTo>
                      <a:pt x="1496" y="3233"/>
                    </a:lnTo>
                    <a:lnTo>
                      <a:pt x="1534" y="3174"/>
                    </a:lnTo>
                    <a:lnTo>
                      <a:pt x="1561" y="3116"/>
                    </a:lnTo>
                    <a:lnTo>
                      <a:pt x="1587" y="3054"/>
                    </a:lnTo>
                    <a:lnTo>
                      <a:pt x="1621" y="2942"/>
                    </a:lnTo>
                    <a:lnTo>
                      <a:pt x="1639" y="2798"/>
                    </a:lnTo>
                    <a:lnTo>
                      <a:pt x="1647" y="2517"/>
                    </a:lnTo>
                    <a:lnTo>
                      <a:pt x="1627" y="2214"/>
                    </a:lnTo>
                    <a:lnTo>
                      <a:pt x="1609" y="2072"/>
                    </a:lnTo>
                    <a:lnTo>
                      <a:pt x="1569" y="1907"/>
                    </a:lnTo>
                    <a:lnTo>
                      <a:pt x="1524" y="1782"/>
                    </a:lnTo>
                    <a:lnTo>
                      <a:pt x="1484" y="1695"/>
                    </a:lnTo>
                    <a:lnTo>
                      <a:pt x="1431" y="1614"/>
                    </a:lnTo>
                    <a:lnTo>
                      <a:pt x="1371" y="1544"/>
                    </a:lnTo>
                    <a:lnTo>
                      <a:pt x="1328" y="1498"/>
                    </a:lnTo>
                    <a:lnTo>
                      <a:pt x="1292" y="1468"/>
                    </a:lnTo>
                    <a:lnTo>
                      <a:pt x="1260" y="1445"/>
                    </a:lnTo>
                    <a:lnTo>
                      <a:pt x="1233" y="1426"/>
                    </a:lnTo>
                    <a:lnTo>
                      <a:pt x="1209" y="1420"/>
                    </a:lnTo>
                    <a:lnTo>
                      <a:pt x="1191" y="1420"/>
                    </a:lnTo>
                    <a:lnTo>
                      <a:pt x="1171" y="1431"/>
                    </a:lnTo>
                    <a:lnTo>
                      <a:pt x="1155" y="1457"/>
                    </a:lnTo>
                    <a:lnTo>
                      <a:pt x="1134" y="1489"/>
                    </a:lnTo>
                    <a:lnTo>
                      <a:pt x="1120" y="1525"/>
                    </a:lnTo>
                    <a:lnTo>
                      <a:pt x="1112" y="1562"/>
                    </a:lnTo>
                    <a:lnTo>
                      <a:pt x="1116" y="1585"/>
                    </a:lnTo>
                    <a:lnTo>
                      <a:pt x="997" y="1633"/>
                    </a:lnTo>
                    <a:lnTo>
                      <a:pt x="969" y="1557"/>
                    </a:lnTo>
                    <a:lnTo>
                      <a:pt x="959" y="1521"/>
                    </a:lnTo>
                    <a:lnTo>
                      <a:pt x="947" y="1434"/>
                    </a:lnTo>
                    <a:lnTo>
                      <a:pt x="904" y="1340"/>
                    </a:lnTo>
                    <a:lnTo>
                      <a:pt x="860" y="1264"/>
                    </a:lnTo>
                    <a:lnTo>
                      <a:pt x="815" y="1202"/>
                    </a:lnTo>
                    <a:lnTo>
                      <a:pt x="771" y="1147"/>
                    </a:lnTo>
                    <a:lnTo>
                      <a:pt x="664" y="1026"/>
                    </a:lnTo>
                    <a:lnTo>
                      <a:pt x="527" y="872"/>
                    </a:lnTo>
                    <a:lnTo>
                      <a:pt x="426" y="753"/>
                    </a:lnTo>
                    <a:lnTo>
                      <a:pt x="355" y="650"/>
                    </a:lnTo>
                    <a:lnTo>
                      <a:pt x="325" y="602"/>
                    </a:lnTo>
                    <a:lnTo>
                      <a:pt x="305" y="554"/>
                    </a:lnTo>
                    <a:lnTo>
                      <a:pt x="295" y="522"/>
                    </a:lnTo>
                    <a:lnTo>
                      <a:pt x="280" y="492"/>
                    </a:lnTo>
                    <a:lnTo>
                      <a:pt x="256" y="458"/>
                    </a:lnTo>
                    <a:lnTo>
                      <a:pt x="222" y="422"/>
                    </a:lnTo>
                    <a:lnTo>
                      <a:pt x="171" y="371"/>
                    </a:lnTo>
                    <a:lnTo>
                      <a:pt x="163" y="309"/>
                    </a:lnTo>
                    <a:lnTo>
                      <a:pt x="0" y="9"/>
                    </a:lnTo>
                    <a:lnTo>
                      <a:pt x="38" y="0"/>
                    </a:lnTo>
                    <a:lnTo>
                      <a:pt x="91" y="2"/>
                    </a:lnTo>
                    <a:lnTo>
                      <a:pt x="125" y="3"/>
                    </a:lnTo>
                    <a:lnTo>
                      <a:pt x="159" y="7"/>
                    </a:lnTo>
                    <a:lnTo>
                      <a:pt x="206" y="1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9025" name="Freeform 143"/>
              <p:cNvSpPr>
                <a:spLocks/>
              </p:cNvSpPr>
              <p:nvPr/>
            </p:nvSpPr>
            <p:spPr bwMode="auto">
              <a:xfrm>
                <a:off x="1440" y="12414"/>
                <a:ext cx="321" cy="176"/>
              </a:xfrm>
              <a:custGeom>
                <a:avLst/>
                <a:gdLst>
                  <a:gd name="T0" fmla="*/ 3 w 642"/>
                  <a:gd name="T1" fmla="*/ 0 h 354"/>
                  <a:gd name="T2" fmla="*/ 3 w 642"/>
                  <a:gd name="T3" fmla="*/ 0 h 354"/>
                  <a:gd name="T4" fmla="*/ 3 w 642"/>
                  <a:gd name="T5" fmla="*/ 0 h 354"/>
                  <a:gd name="T6" fmla="*/ 3 w 642"/>
                  <a:gd name="T7" fmla="*/ 0 h 354"/>
                  <a:gd name="T8" fmla="*/ 3 w 642"/>
                  <a:gd name="T9" fmla="*/ 0 h 354"/>
                  <a:gd name="T10" fmla="*/ 3 w 642"/>
                  <a:gd name="T11" fmla="*/ 0 h 354"/>
                  <a:gd name="T12" fmla="*/ 3 w 642"/>
                  <a:gd name="T13" fmla="*/ 0 h 354"/>
                  <a:gd name="T14" fmla="*/ 1 w 642"/>
                  <a:gd name="T15" fmla="*/ 0 h 354"/>
                  <a:gd name="T16" fmla="*/ 1 w 642"/>
                  <a:gd name="T17" fmla="*/ 0 h 354"/>
                  <a:gd name="T18" fmla="*/ 1 w 642"/>
                  <a:gd name="T19" fmla="*/ 0 h 354"/>
                  <a:gd name="T20" fmla="*/ 1 w 642"/>
                  <a:gd name="T21" fmla="*/ 0 h 354"/>
                  <a:gd name="T22" fmla="*/ 1 w 642"/>
                  <a:gd name="T23" fmla="*/ 0 h 354"/>
                  <a:gd name="T24" fmla="*/ 1 w 642"/>
                  <a:gd name="T25" fmla="*/ 0 h 354"/>
                  <a:gd name="T26" fmla="*/ 1 w 642"/>
                  <a:gd name="T27" fmla="*/ 0 h 354"/>
                  <a:gd name="T28" fmla="*/ 1 w 642"/>
                  <a:gd name="T29" fmla="*/ 0 h 354"/>
                  <a:gd name="T30" fmla="*/ 1 w 642"/>
                  <a:gd name="T31" fmla="*/ 0 h 354"/>
                  <a:gd name="T32" fmla="*/ 1 w 642"/>
                  <a:gd name="T33" fmla="*/ 0 h 354"/>
                  <a:gd name="T34" fmla="*/ 3 w 642"/>
                  <a:gd name="T35" fmla="*/ 0 h 354"/>
                  <a:gd name="T36" fmla="*/ 1 w 642"/>
                  <a:gd name="T37" fmla="*/ 0 h 354"/>
                  <a:gd name="T38" fmla="*/ 1 w 642"/>
                  <a:gd name="T39" fmla="*/ 1 h 354"/>
                  <a:gd name="T40" fmla="*/ 1 w 642"/>
                  <a:gd name="T41" fmla="*/ 1 h 354"/>
                  <a:gd name="T42" fmla="*/ 1 w 642"/>
                  <a:gd name="T43" fmla="*/ 1 h 354"/>
                  <a:gd name="T44" fmla="*/ 1 w 642"/>
                  <a:gd name="T45" fmla="*/ 1 h 354"/>
                  <a:gd name="T46" fmla="*/ 1 w 642"/>
                  <a:gd name="T47" fmla="*/ 1 h 354"/>
                  <a:gd name="T48" fmla="*/ 3 w 642"/>
                  <a:gd name="T49" fmla="*/ 1 h 354"/>
                  <a:gd name="T50" fmla="*/ 3 w 642"/>
                  <a:gd name="T51" fmla="*/ 1 h 354"/>
                  <a:gd name="T52" fmla="*/ 3 w 642"/>
                  <a:gd name="T53" fmla="*/ 1 h 354"/>
                  <a:gd name="T54" fmla="*/ 1 w 642"/>
                  <a:gd name="T55" fmla="*/ 1 h 354"/>
                  <a:gd name="T56" fmla="*/ 1 w 642"/>
                  <a:gd name="T57" fmla="*/ 1 h 354"/>
                  <a:gd name="T58" fmla="*/ 1 w 642"/>
                  <a:gd name="T59" fmla="*/ 1 h 354"/>
                  <a:gd name="T60" fmla="*/ 1 w 642"/>
                  <a:gd name="T61" fmla="*/ 1 h 354"/>
                  <a:gd name="T62" fmla="*/ 1 w 642"/>
                  <a:gd name="T63" fmla="*/ 1 h 354"/>
                  <a:gd name="T64" fmla="*/ 1 w 642"/>
                  <a:gd name="T65" fmla="*/ 1 h 354"/>
                  <a:gd name="T66" fmla="*/ 1 w 642"/>
                  <a:gd name="T67" fmla="*/ 1 h 354"/>
                  <a:gd name="T68" fmla="*/ 0 w 642"/>
                  <a:gd name="T69" fmla="*/ 0 h 354"/>
                  <a:gd name="T70" fmla="*/ 1 w 642"/>
                  <a:gd name="T71" fmla="*/ 0 h 354"/>
                  <a:gd name="T72" fmla="*/ 1 w 642"/>
                  <a:gd name="T73" fmla="*/ 0 h 354"/>
                  <a:gd name="T74" fmla="*/ 1 w 642"/>
                  <a:gd name="T75" fmla="*/ 0 h 354"/>
                  <a:gd name="T76" fmla="*/ 1 w 642"/>
                  <a:gd name="T77" fmla="*/ 0 h 354"/>
                  <a:gd name="T78" fmla="*/ 1 w 642"/>
                  <a:gd name="T79" fmla="*/ 0 h 354"/>
                  <a:gd name="T80" fmla="*/ 3 w 642"/>
                  <a:gd name="T81" fmla="*/ 0 h 354"/>
                  <a:gd name="T82" fmla="*/ 3 w 642"/>
                  <a:gd name="T83" fmla="*/ 0 h 354"/>
                  <a:gd name="T84" fmla="*/ 3 w 642"/>
                  <a:gd name="T85" fmla="*/ 0 h 354"/>
                  <a:gd name="T86" fmla="*/ 3 w 642"/>
                  <a:gd name="T87" fmla="*/ 0 h 354"/>
                  <a:gd name="T88" fmla="*/ 3 w 642"/>
                  <a:gd name="T89" fmla="*/ 0 h 354"/>
                  <a:gd name="T90" fmla="*/ 3 w 642"/>
                  <a:gd name="T91" fmla="*/ 0 h 354"/>
                  <a:gd name="T92" fmla="*/ 3 w 642"/>
                  <a:gd name="T93" fmla="*/ 0 h 354"/>
                  <a:gd name="T94" fmla="*/ 3 w 642"/>
                  <a:gd name="T95" fmla="*/ 0 h 3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2"/>
                  <a:gd name="T145" fmla="*/ 0 h 354"/>
                  <a:gd name="T146" fmla="*/ 642 w 642"/>
                  <a:gd name="T147" fmla="*/ 354 h 3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2" h="354">
                    <a:moveTo>
                      <a:pt x="588" y="61"/>
                    </a:moveTo>
                    <a:lnTo>
                      <a:pt x="608" y="91"/>
                    </a:lnTo>
                    <a:lnTo>
                      <a:pt x="626" y="123"/>
                    </a:lnTo>
                    <a:lnTo>
                      <a:pt x="620" y="155"/>
                    </a:lnTo>
                    <a:lnTo>
                      <a:pt x="596" y="172"/>
                    </a:lnTo>
                    <a:lnTo>
                      <a:pt x="555" y="176"/>
                    </a:lnTo>
                    <a:lnTo>
                      <a:pt x="527" y="187"/>
                    </a:lnTo>
                    <a:lnTo>
                      <a:pt x="410" y="188"/>
                    </a:lnTo>
                    <a:lnTo>
                      <a:pt x="263" y="194"/>
                    </a:lnTo>
                    <a:lnTo>
                      <a:pt x="162" y="195"/>
                    </a:lnTo>
                    <a:lnTo>
                      <a:pt x="115" y="203"/>
                    </a:lnTo>
                    <a:lnTo>
                      <a:pt x="89" y="215"/>
                    </a:lnTo>
                    <a:lnTo>
                      <a:pt x="75" y="226"/>
                    </a:lnTo>
                    <a:lnTo>
                      <a:pt x="162" y="226"/>
                    </a:lnTo>
                    <a:lnTo>
                      <a:pt x="307" y="222"/>
                    </a:lnTo>
                    <a:lnTo>
                      <a:pt x="412" y="222"/>
                    </a:lnTo>
                    <a:lnTo>
                      <a:pt x="473" y="226"/>
                    </a:lnTo>
                    <a:lnTo>
                      <a:pt x="515" y="229"/>
                    </a:lnTo>
                    <a:lnTo>
                      <a:pt x="499" y="252"/>
                    </a:lnTo>
                    <a:lnTo>
                      <a:pt x="472" y="268"/>
                    </a:lnTo>
                    <a:lnTo>
                      <a:pt x="436" y="281"/>
                    </a:lnTo>
                    <a:lnTo>
                      <a:pt x="432" y="297"/>
                    </a:lnTo>
                    <a:lnTo>
                      <a:pt x="442" y="311"/>
                    </a:lnTo>
                    <a:lnTo>
                      <a:pt x="493" y="322"/>
                    </a:lnTo>
                    <a:lnTo>
                      <a:pt x="539" y="343"/>
                    </a:lnTo>
                    <a:lnTo>
                      <a:pt x="545" y="354"/>
                    </a:lnTo>
                    <a:lnTo>
                      <a:pt x="515" y="345"/>
                    </a:lnTo>
                    <a:lnTo>
                      <a:pt x="448" y="330"/>
                    </a:lnTo>
                    <a:lnTo>
                      <a:pt x="361" y="316"/>
                    </a:lnTo>
                    <a:lnTo>
                      <a:pt x="293" y="311"/>
                    </a:lnTo>
                    <a:lnTo>
                      <a:pt x="204" y="307"/>
                    </a:lnTo>
                    <a:lnTo>
                      <a:pt x="151" y="300"/>
                    </a:lnTo>
                    <a:lnTo>
                      <a:pt x="91" y="286"/>
                    </a:lnTo>
                    <a:lnTo>
                      <a:pt x="50" y="265"/>
                    </a:lnTo>
                    <a:lnTo>
                      <a:pt x="0" y="236"/>
                    </a:lnTo>
                    <a:lnTo>
                      <a:pt x="28" y="181"/>
                    </a:lnTo>
                    <a:lnTo>
                      <a:pt x="77" y="132"/>
                    </a:lnTo>
                    <a:lnTo>
                      <a:pt x="172" y="91"/>
                    </a:lnTo>
                    <a:lnTo>
                      <a:pt x="277" y="73"/>
                    </a:lnTo>
                    <a:lnTo>
                      <a:pt x="412" y="66"/>
                    </a:lnTo>
                    <a:lnTo>
                      <a:pt x="531" y="55"/>
                    </a:lnTo>
                    <a:lnTo>
                      <a:pt x="571" y="53"/>
                    </a:lnTo>
                    <a:lnTo>
                      <a:pt x="594" y="29"/>
                    </a:lnTo>
                    <a:lnTo>
                      <a:pt x="632" y="0"/>
                    </a:lnTo>
                    <a:lnTo>
                      <a:pt x="642" y="29"/>
                    </a:lnTo>
                    <a:lnTo>
                      <a:pt x="614" y="39"/>
                    </a:lnTo>
                    <a:lnTo>
                      <a:pt x="588" y="6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grpSp>
        <p:grpSp>
          <p:nvGrpSpPr>
            <p:cNvPr id="38934" name="Group 144"/>
            <p:cNvGrpSpPr>
              <a:grpSpLocks/>
            </p:cNvGrpSpPr>
            <p:nvPr/>
          </p:nvGrpSpPr>
          <p:grpSpPr bwMode="auto">
            <a:xfrm rot="10786078">
              <a:off x="3881" y="3232"/>
              <a:ext cx="212" cy="272"/>
              <a:chOff x="1440" y="12370"/>
              <a:chExt cx="1558" cy="2008"/>
            </a:xfrm>
          </p:grpSpPr>
          <p:sp>
            <p:nvSpPr>
              <p:cNvPr id="38938" name="Freeform 145"/>
              <p:cNvSpPr>
                <a:spLocks/>
              </p:cNvSpPr>
              <p:nvPr/>
            </p:nvSpPr>
            <p:spPr bwMode="auto">
              <a:xfrm>
                <a:off x="1662" y="12411"/>
                <a:ext cx="1072" cy="1679"/>
              </a:xfrm>
              <a:custGeom>
                <a:avLst/>
                <a:gdLst>
                  <a:gd name="T0" fmla="*/ 1 w 2143"/>
                  <a:gd name="T1" fmla="*/ 1 h 3357"/>
                  <a:gd name="T2" fmla="*/ 0 w 2143"/>
                  <a:gd name="T3" fmla="*/ 1 h 3357"/>
                  <a:gd name="T4" fmla="*/ 1 w 2143"/>
                  <a:gd name="T5" fmla="*/ 2 h 3357"/>
                  <a:gd name="T6" fmla="*/ 2 w 2143"/>
                  <a:gd name="T7" fmla="*/ 3 h 3357"/>
                  <a:gd name="T8" fmla="*/ 3 w 2143"/>
                  <a:gd name="T9" fmla="*/ 3 h 3357"/>
                  <a:gd name="T10" fmla="*/ 2 w 2143"/>
                  <a:gd name="T11" fmla="*/ 4 h 3357"/>
                  <a:gd name="T12" fmla="*/ 2 w 2143"/>
                  <a:gd name="T13" fmla="*/ 5 h 3357"/>
                  <a:gd name="T14" fmla="*/ 2 w 2143"/>
                  <a:gd name="T15" fmla="*/ 6 h 3357"/>
                  <a:gd name="T16" fmla="*/ 3 w 2143"/>
                  <a:gd name="T17" fmla="*/ 8 h 3357"/>
                  <a:gd name="T18" fmla="*/ 3 w 2143"/>
                  <a:gd name="T19" fmla="*/ 10 h 3357"/>
                  <a:gd name="T20" fmla="*/ 4 w 2143"/>
                  <a:gd name="T21" fmla="*/ 11 h 3357"/>
                  <a:gd name="T22" fmla="*/ 5 w 2143"/>
                  <a:gd name="T23" fmla="*/ 12 h 3357"/>
                  <a:gd name="T24" fmla="*/ 6 w 2143"/>
                  <a:gd name="T25" fmla="*/ 13 h 3357"/>
                  <a:gd name="T26" fmla="*/ 8 w 2143"/>
                  <a:gd name="T27" fmla="*/ 13 h 3357"/>
                  <a:gd name="T28" fmla="*/ 8 w 2143"/>
                  <a:gd name="T29" fmla="*/ 14 h 3357"/>
                  <a:gd name="T30" fmla="*/ 9 w 2143"/>
                  <a:gd name="T31" fmla="*/ 13 h 3357"/>
                  <a:gd name="T32" fmla="*/ 9 w 2143"/>
                  <a:gd name="T33" fmla="*/ 9 h 3357"/>
                  <a:gd name="T34" fmla="*/ 6 w 2143"/>
                  <a:gd name="T35" fmla="*/ 4 h 3357"/>
                  <a:gd name="T36" fmla="*/ 4 w 2143"/>
                  <a:gd name="T37" fmla="*/ 1 h 3357"/>
                  <a:gd name="T38" fmla="*/ 2 w 2143"/>
                  <a:gd name="T39" fmla="*/ 1 h 3357"/>
                  <a:gd name="T40" fmla="*/ 1 w 2143"/>
                  <a:gd name="T41" fmla="*/ 0 h 3357"/>
                  <a:gd name="T42" fmla="*/ 1 w 2143"/>
                  <a:gd name="T43" fmla="*/ 1 h 3357"/>
                  <a:gd name="T44" fmla="*/ 1 w 2143"/>
                  <a:gd name="T45" fmla="*/ 1 h 33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3"/>
                  <a:gd name="T70" fmla="*/ 0 h 3357"/>
                  <a:gd name="T71" fmla="*/ 2143 w 2143"/>
                  <a:gd name="T72" fmla="*/ 3357 h 33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3" h="3357">
                    <a:moveTo>
                      <a:pt x="182" y="37"/>
                    </a:moveTo>
                    <a:lnTo>
                      <a:pt x="0" y="200"/>
                    </a:lnTo>
                    <a:lnTo>
                      <a:pt x="212" y="376"/>
                    </a:lnTo>
                    <a:lnTo>
                      <a:pt x="404" y="549"/>
                    </a:lnTo>
                    <a:lnTo>
                      <a:pt x="543" y="744"/>
                    </a:lnTo>
                    <a:lnTo>
                      <a:pt x="453" y="939"/>
                    </a:lnTo>
                    <a:lnTo>
                      <a:pt x="366" y="1127"/>
                    </a:lnTo>
                    <a:lnTo>
                      <a:pt x="364" y="1498"/>
                    </a:lnTo>
                    <a:lnTo>
                      <a:pt x="521" y="1985"/>
                    </a:lnTo>
                    <a:lnTo>
                      <a:pt x="646" y="2306"/>
                    </a:lnTo>
                    <a:lnTo>
                      <a:pt x="812" y="2770"/>
                    </a:lnTo>
                    <a:lnTo>
                      <a:pt x="1066" y="3020"/>
                    </a:lnTo>
                    <a:lnTo>
                      <a:pt x="1521" y="3192"/>
                    </a:lnTo>
                    <a:lnTo>
                      <a:pt x="1860" y="3208"/>
                    </a:lnTo>
                    <a:lnTo>
                      <a:pt x="1929" y="3357"/>
                    </a:lnTo>
                    <a:lnTo>
                      <a:pt x="2112" y="3096"/>
                    </a:lnTo>
                    <a:lnTo>
                      <a:pt x="2143" y="2143"/>
                    </a:lnTo>
                    <a:lnTo>
                      <a:pt x="1430" y="987"/>
                    </a:lnTo>
                    <a:lnTo>
                      <a:pt x="866" y="135"/>
                    </a:lnTo>
                    <a:lnTo>
                      <a:pt x="378" y="14"/>
                    </a:lnTo>
                    <a:lnTo>
                      <a:pt x="253" y="0"/>
                    </a:lnTo>
                    <a:lnTo>
                      <a:pt x="182" y="3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39" name="Freeform 146"/>
              <p:cNvSpPr>
                <a:spLocks/>
              </p:cNvSpPr>
              <p:nvPr/>
            </p:nvSpPr>
            <p:spPr bwMode="auto">
              <a:xfrm>
                <a:off x="1660" y="12418"/>
                <a:ext cx="410" cy="234"/>
              </a:xfrm>
              <a:custGeom>
                <a:avLst/>
                <a:gdLst>
                  <a:gd name="T0" fmla="*/ 0 w 820"/>
                  <a:gd name="T1" fmla="*/ 1 h 467"/>
                  <a:gd name="T2" fmla="*/ 1 w 820"/>
                  <a:gd name="T3" fmla="*/ 2 h 467"/>
                  <a:gd name="T4" fmla="*/ 2 w 820"/>
                  <a:gd name="T5" fmla="*/ 1 h 467"/>
                  <a:gd name="T6" fmla="*/ 3 w 820"/>
                  <a:gd name="T7" fmla="*/ 1 h 467"/>
                  <a:gd name="T8" fmla="*/ 3 w 820"/>
                  <a:gd name="T9" fmla="*/ 2 h 467"/>
                  <a:gd name="T10" fmla="*/ 3 w 820"/>
                  <a:gd name="T11" fmla="*/ 2 h 467"/>
                  <a:gd name="T12" fmla="*/ 3 w 820"/>
                  <a:gd name="T13" fmla="*/ 2 h 467"/>
                  <a:gd name="T14" fmla="*/ 3 w 820"/>
                  <a:gd name="T15" fmla="*/ 2 h 467"/>
                  <a:gd name="T16" fmla="*/ 3 w 820"/>
                  <a:gd name="T17" fmla="*/ 2 h 467"/>
                  <a:gd name="T18" fmla="*/ 3 w 820"/>
                  <a:gd name="T19" fmla="*/ 2 h 467"/>
                  <a:gd name="T20" fmla="*/ 3 w 820"/>
                  <a:gd name="T21" fmla="*/ 1 h 467"/>
                  <a:gd name="T22" fmla="*/ 3 w 820"/>
                  <a:gd name="T23" fmla="*/ 1 h 467"/>
                  <a:gd name="T24" fmla="*/ 3 w 820"/>
                  <a:gd name="T25" fmla="*/ 1 h 467"/>
                  <a:gd name="T26" fmla="*/ 3 w 820"/>
                  <a:gd name="T27" fmla="*/ 1 h 467"/>
                  <a:gd name="T28" fmla="*/ 3 w 820"/>
                  <a:gd name="T29" fmla="*/ 1 h 467"/>
                  <a:gd name="T30" fmla="*/ 2 w 820"/>
                  <a:gd name="T31" fmla="*/ 1 h 467"/>
                  <a:gd name="T32" fmla="*/ 2 w 820"/>
                  <a:gd name="T33" fmla="*/ 1 h 467"/>
                  <a:gd name="T34" fmla="*/ 2 w 820"/>
                  <a:gd name="T35" fmla="*/ 0 h 467"/>
                  <a:gd name="T36" fmla="*/ 1 w 820"/>
                  <a:gd name="T37" fmla="*/ 1 h 467"/>
                  <a:gd name="T38" fmla="*/ 1 w 820"/>
                  <a:gd name="T39" fmla="*/ 1 h 467"/>
                  <a:gd name="T40" fmla="*/ 0 w 820"/>
                  <a:gd name="T41" fmla="*/ 1 h 467"/>
                  <a:gd name="T42" fmla="*/ 0 w 820"/>
                  <a:gd name="T43" fmla="*/ 1 h 4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0"/>
                  <a:gd name="T67" fmla="*/ 0 h 467"/>
                  <a:gd name="T68" fmla="*/ 820 w 820"/>
                  <a:gd name="T69" fmla="*/ 467 h 4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0" h="467">
                    <a:moveTo>
                      <a:pt x="0" y="158"/>
                    </a:moveTo>
                    <a:lnTo>
                      <a:pt x="194" y="289"/>
                    </a:lnTo>
                    <a:lnTo>
                      <a:pt x="416" y="245"/>
                    </a:lnTo>
                    <a:lnTo>
                      <a:pt x="616" y="218"/>
                    </a:lnTo>
                    <a:lnTo>
                      <a:pt x="733" y="309"/>
                    </a:lnTo>
                    <a:lnTo>
                      <a:pt x="709" y="467"/>
                    </a:lnTo>
                    <a:lnTo>
                      <a:pt x="790" y="426"/>
                    </a:lnTo>
                    <a:lnTo>
                      <a:pt x="810" y="352"/>
                    </a:lnTo>
                    <a:lnTo>
                      <a:pt x="786" y="311"/>
                    </a:lnTo>
                    <a:lnTo>
                      <a:pt x="820" y="320"/>
                    </a:lnTo>
                    <a:lnTo>
                      <a:pt x="759" y="229"/>
                    </a:lnTo>
                    <a:lnTo>
                      <a:pt x="683" y="171"/>
                    </a:lnTo>
                    <a:lnTo>
                      <a:pt x="719" y="171"/>
                    </a:lnTo>
                    <a:lnTo>
                      <a:pt x="564" y="107"/>
                    </a:lnTo>
                    <a:lnTo>
                      <a:pt x="590" y="92"/>
                    </a:lnTo>
                    <a:lnTo>
                      <a:pt x="481" y="46"/>
                    </a:lnTo>
                    <a:lnTo>
                      <a:pt x="374" y="27"/>
                    </a:lnTo>
                    <a:lnTo>
                      <a:pt x="275" y="0"/>
                    </a:lnTo>
                    <a:lnTo>
                      <a:pt x="188" y="32"/>
                    </a:lnTo>
                    <a:lnTo>
                      <a:pt x="95" y="96"/>
                    </a:lnTo>
                    <a:lnTo>
                      <a:pt x="0" y="15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40" name="Freeform 147"/>
              <p:cNvSpPr>
                <a:spLocks/>
              </p:cNvSpPr>
              <p:nvPr/>
            </p:nvSpPr>
            <p:spPr bwMode="auto">
              <a:xfrm>
                <a:off x="2384" y="14210"/>
                <a:ext cx="167" cy="78"/>
              </a:xfrm>
              <a:custGeom>
                <a:avLst/>
                <a:gdLst>
                  <a:gd name="T0" fmla="*/ 0 w 335"/>
                  <a:gd name="T1" fmla="*/ 1 h 154"/>
                  <a:gd name="T2" fmla="*/ 0 w 335"/>
                  <a:gd name="T3" fmla="*/ 1 h 154"/>
                  <a:gd name="T4" fmla="*/ 1 w 335"/>
                  <a:gd name="T5" fmla="*/ 1 h 154"/>
                  <a:gd name="T6" fmla="*/ 1 w 335"/>
                  <a:gd name="T7" fmla="*/ 0 h 154"/>
                  <a:gd name="T8" fmla="*/ 0 w 335"/>
                  <a:gd name="T9" fmla="*/ 1 h 154"/>
                  <a:gd name="T10" fmla="*/ 0 w 335"/>
                  <a:gd name="T11" fmla="*/ 1 h 154"/>
                  <a:gd name="T12" fmla="*/ 0 60000 65536"/>
                  <a:gd name="T13" fmla="*/ 0 60000 65536"/>
                  <a:gd name="T14" fmla="*/ 0 60000 65536"/>
                  <a:gd name="T15" fmla="*/ 0 60000 65536"/>
                  <a:gd name="T16" fmla="*/ 0 60000 65536"/>
                  <a:gd name="T17" fmla="*/ 0 60000 65536"/>
                  <a:gd name="T18" fmla="*/ 0 w 335"/>
                  <a:gd name="T19" fmla="*/ 0 h 154"/>
                  <a:gd name="T20" fmla="*/ 335 w 335"/>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335" h="154">
                    <a:moveTo>
                      <a:pt x="0" y="55"/>
                    </a:moveTo>
                    <a:lnTo>
                      <a:pt x="32" y="154"/>
                    </a:lnTo>
                    <a:lnTo>
                      <a:pt x="335" y="66"/>
                    </a:lnTo>
                    <a:lnTo>
                      <a:pt x="262" y="0"/>
                    </a:lnTo>
                    <a:lnTo>
                      <a:pt x="0" y="5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41" name="Freeform 148"/>
              <p:cNvSpPr>
                <a:spLocks/>
              </p:cNvSpPr>
              <p:nvPr/>
            </p:nvSpPr>
            <p:spPr bwMode="auto">
              <a:xfrm>
                <a:off x="1929" y="13894"/>
                <a:ext cx="348" cy="293"/>
              </a:xfrm>
              <a:custGeom>
                <a:avLst/>
                <a:gdLst>
                  <a:gd name="T0" fmla="*/ 0 w 695"/>
                  <a:gd name="T1" fmla="*/ 1 h 588"/>
                  <a:gd name="T2" fmla="*/ 1 w 695"/>
                  <a:gd name="T3" fmla="*/ 2 h 588"/>
                  <a:gd name="T4" fmla="*/ 1 w 695"/>
                  <a:gd name="T5" fmla="*/ 2 h 588"/>
                  <a:gd name="T6" fmla="*/ 1 w 695"/>
                  <a:gd name="T7" fmla="*/ 2 h 588"/>
                  <a:gd name="T8" fmla="*/ 2 w 695"/>
                  <a:gd name="T9" fmla="*/ 2 h 588"/>
                  <a:gd name="T10" fmla="*/ 2 w 695"/>
                  <a:gd name="T11" fmla="*/ 2 h 588"/>
                  <a:gd name="T12" fmla="*/ 2 w 695"/>
                  <a:gd name="T13" fmla="*/ 2 h 588"/>
                  <a:gd name="T14" fmla="*/ 3 w 695"/>
                  <a:gd name="T15" fmla="*/ 2 h 588"/>
                  <a:gd name="T16" fmla="*/ 3 w 695"/>
                  <a:gd name="T17" fmla="*/ 2 h 588"/>
                  <a:gd name="T18" fmla="*/ 3 w 695"/>
                  <a:gd name="T19" fmla="*/ 1 h 588"/>
                  <a:gd name="T20" fmla="*/ 3 w 695"/>
                  <a:gd name="T21" fmla="*/ 1 h 588"/>
                  <a:gd name="T22" fmla="*/ 3 w 695"/>
                  <a:gd name="T23" fmla="*/ 1 h 588"/>
                  <a:gd name="T24" fmla="*/ 3 w 695"/>
                  <a:gd name="T25" fmla="*/ 1 h 588"/>
                  <a:gd name="T26" fmla="*/ 3 w 695"/>
                  <a:gd name="T27" fmla="*/ 0 h 588"/>
                  <a:gd name="T28" fmla="*/ 2 w 695"/>
                  <a:gd name="T29" fmla="*/ 0 h 588"/>
                  <a:gd name="T30" fmla="*/ 2 w 695"/>
                  <a:gd name="T31" fmla="*/ 0 h 588"/>
                  <a:gd name="T32" fmla="*/ 2 w 695"/>
                  <a:gd name="T33" fmla="*/ 0 h 588"/>
                  <a:gd name="T34" fmla="*/ 1 w 695"/>
                  <a:gd name="T35" fmla="*/ 1 h 588"/>
                  <a:gd name="T36" fmla="*/ 0 w 695"/>
                  <a:gd name="T37" fmla="*/ 1 h 588"/>
                  <a:gd name="T38" fmla="*/ 0 w 695"/>
                  <a:gd name="T39" fmla="*/ 1 h 5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5"/>
                  <a:gd name="T61" fmla="*/ 0 h 588"/>
                  <a:gd name="T62" fmla="*/ 695 w 695"/>
                  <a:gd name="T63" fmla="*/ 588 h 5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5" h="588">
                    <a:moveTo>
                      <a:pt x="0" y="446"/>
                    </a:moveTo>
                    <a:lnTo>
                      <a:pt x="41" y="522"/>
                    </a:lnTo>
                    <a:lnTo>
                      <a:pt x="81" y="586"/>
                    </a:lnTo>
                    <a:lnTo>
                      <a:pt x="247" y="545"/>
                    </a:lnTo>
                    <a:lnTo>
                      <a:pt x="297" y="570"/>
                    </a:lnTo>
                    <a:lnTo>
                      <a:pt x="338" y="559"/>
                    </a:lnTo>
                    <a:lnTo>
                      <a:pt x="422" y="582"/>
                    </a:lnTo>
                    <a:lnTo>
                      <a:pt x="515" y="588"/>
                    </a:lnTo>
                    <a:lnTo>
                      <a:pt x="550" y="574"/>
                    </a:lnTo>
                    <a:lnTo>
                      <a:pt x="590" y="487"/>
                    </a:lnTo>
                    <a:lnTo>
                      <a:pt x="667" y="408"/>
                    </a:lnTo>
                    <a:lnTo>
                      <a:pt x="695" y="357"/>
                    </a:lnTo>
                    <a:lnTo>
                      <a:pt x="669" y="259"/>
                    </a:lnTo>
                    <a:lnTo>
                      <a:pt x="616" y="94"/>
                    </a:lnTo>
                    <a:lnTo>
                      <a:pt x="416" y="0"/>
                    </a:lnTo>
                    <a:lnTo>
                      <a:pt x="432" y="94"/>
                    </a:lnTo>
                    <a:lnTo>
                      <a:pt x="348" y="243"/>
                    </a:lnTo>
                    <a:lnTo>
                      <a:pt x="249" y="336"/>
                    </a:lnTo>
                    <a:lnTo>
                      <a:pt x="0" y="44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42" name="Freeform 149"/>
              <p:cNvSpPr>
                <a:spLocks/>
              </p:cNvSpPr>
              <p:nvPr/>
            </p:nvSpPr>
            <p:spPr bwMode="auto">
              <a:xfrm>
                <a:off x="2070" y="13219"/>
                <a:ext cx="575" cy="809"/>
              </a:xfrm>
              <a:custGeom>
                <a:avLst/>
                <a:gdLst>
                  <a:gd name="T0" fmla="*/ 4 w 1149"/>
                  <a:gd name="T1" fmla="*/ 1 h 1617"/>
                  <a:gd name="T2" fmla="*/ 4 w 1149"/>
                  <a:gd name="T3" fmla="*/ 0 h 1617"/>
                  <a:gd name="T4" fmla="*/ 5 w 1149"/>
                  <a:gd name="T5" fmla="*/ 4 h 1617"/>
                  <a:gd name="T6" fmla="*/ 5 w 1149"/>
                  <a:gd name="T7" fmla="*/ 5 h 1617"/>
                  <a:gd name="T8" fmla="*/ 4 w 1149"/>
                  <a:gd name="T9" fmla="*/ 6 h 1617"/>
                  <a:gd name="T10" fmla="*/ 4 w 1149"/>
                  <a:gd name="T11" fmla="*/ 6 h 1617"/>
                  <a:gd name="T12" fmla="*/ 5 w 1149"/>
                  <a:gd name="T13" fmla="*/ 7 h 1617"/>
                  <a:gd name="T14" fmla="*/ 4 w 1149"/>
                  <a:gd name="T15" fmla="*/ 7 h 1617"/>
                  <a:gd name="T16" fmla="*/ 3 w 1149"/>
                  <a:gd name="T17" fmla="*/ 7 h 1617"/>
                  <a:gd name="T18" fmla="*/ 3 w 1149"/>
                  <a:gd name="T19" fmla="*/ 7 h 1617"/>
                  <a:gd name="T20" fmla="*/ 2 w 1149"/>
                  <a:gd name="T21" fmla="*/ 6 h 1617"/>
                  <a:gd name="T22" fmla="*/ 1 w 1149"/>
                  <a:gd name="T23" fmla="*/ 6 h 1617"/>
                  <a:gd name="T24" fmla="*/ 0 w 1149"/>
                  <a:gd name="T25" fmla="*/ 5 h 1617"/>
                  <a:gd name="T26" fmla="*/ 1 w 1149"/>
                  <a:gd name="T27" fmla="*/ 6 h 1617"/>
                  <a:gd name="T28" fmla="*/ 3 w 1149"/>
                  <a:gd name="T29" fmla="*/ 6 h 1617"/>
                  <a:gd name="T30" fmla="*/ 3 w 1149"/>
                  <a:gd name="T31" fmla="*/ 6 h 1617"/>
                  <a:gd name="T32" fmla="*/ 3 w 1149"/>
                  <a:gd name="T33" fmla="*/ 6 h 1617"/>
                  <a:gd name="T34" fmla="*/ 4 w 1149"/>
                  <a:gd name="T35" fmla="*/ 6 h 1617"/>
                  <a:gd name="T36" fmla="*/ 4 w 1149"/>
                  <a:gd name="T37" fmla="*/ 6 h 1617"/>
                  <a:gd name="T38" fmla="*/ 4 w 1149"/>
                  <a:gd name="T39" fmla="*/ 6 h 1617"/>
                  <a:gd name="T40" fmla="*/ 4 w 1149"/>
                  <a:gd name="T41" fmla="*/ 6 h 1617"/>
                  <a:gd name="T42" fmla="*/ 4 w 1149"/>
                  <a:gd name="T43" fmla="*/ 6 h 1617"/>
                  <a:gd name="T44" fmla="*/ 4 w 1149"/>
                  <a:gd name="T45" fmla="*/ 5 h 1617"/>
                  <a:gd name="T46" fmla="*/ 4 w 1149"/>
                  <a:gd name="T47" fmla="*/ 5 h 1617"/>
                  <a:gd name="T48" fmla="*/ 5 w 1149"/>
                  <a:gd name="T49" fmla="*/ 5 h 1617"/>
                  <a:gd name="T50" fmla="*/ 4 w 1149"/>
                  <a:gd name="T51" fmla="*/ 5 h 1617"/>
                  <a:gd name="T52" fmla="*/ 4 w 1149"/>
                  <a:gd name="T53" fmla="*/ 5 h 1617"/>
                  <a:gd name="T54" fmla="*/ 5 w 1149"/>
                  <a:gd name="T55" fmla="*/ 5 h 1617"/>
                  <a:gd name="T56" fmla="*/ 4 w 1149"/>
                  <a:gd name="T57" fmla="*/ 4 h 1617"/>
                  <a:gd name="T58" fmla="*/ 4 w 1149"/>
                  <a:gd name="T59" fmla="*/ 4 h 1617"/>
                  <a:gd name="T60" fmla="*/ 5 w 1149"/>
                  <a:gd name="T61" fmla="*/ 4 h 1617"/>
                  <a:gd name="T62" fmla="*/ 4 w 1149"/>
                  <a:gd name="T63" fmla="*/ 3 h 1617"/>
                  <a:gd name="T64" fmla="*/ 4 w 1149"/>
                  <a:gd name="T65" fmla="*/ 3 h 1617"/>
                  <a:gd name="T66" fmla="*/ 4 w 1149"/>
                  <a:gd name="T67" fmla="*/ 3 h 1617"/>
                  <a:gd name="T68" fmla="*/ 4 w 1149"/>
                  <a:gd name="T69" fmla="*/ 2 h 1617"/>
                  <a:gd name="T70" fmla="*/ 4 w 1149"/>
                  <a:gd name="T71" fmla="*/ 1 h 1617"/>
                  <a:gd name="T72" fmla="*/ 4 w 1149"/>
                  <a:gd name="T73" fmla="*/ 1 h 1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9"/>
                  <a:gd name="T112" fmla="*/ 0 h 1617"/>
                  <a:gd name="T113" fmla="*/ 1149 w 1149"/>
                  <a:gd name="T114" fmla="*/ 1617 h 1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9" h="1617">
                    <a:moveTo>
                      <a:pt x="971" y="248"/>
                    </a:moveTo>
                    <a:lnTo>
                      <a:pt x="981" y="0"/>
                    </a:lnTo>
                    <a:lnTo>
                      <a:pt x="1149" y="1003"/>
                    </a:lnTo>
                    <a:lnTo>
                      <a:pt x="1060" y="1182"/>
                    </a:lnTo>
                    <a:lnTo>
                      <a:pt x="1010" y="1324"/>
                    </a:lnTo>
                    <a:lnTo>
                      <a:pt x="1020" y="1488"/>
                    </a:lnTo>
                    <a:lnTo>
                      <a:pt x="1070" y="1617"/>
                    </a:lnTo>
                    <a:lnTo>
                      <a:pt x="961" y="1608"/>
                    </a:lnTo>
                    <a:lnTo>
                      <a:pt x="703" y="1591"/>
                    </a:lnTo>
                    <a:lnTo>
                      <a:pt x="525" y="1546"/>
                    </a:lnTo>
                    <a:lnTo>
                      <a:pt x="307" y="1466"/>
                    </a:lnTo>
                    <a:lnTo>
                      <a:pt x="129" y="1333"/>
                    </a:lnTo>
                    <a:lnTo>
                      <a:pt x="0" y="1138"/>
                    </a:lnTo>
                    <a:lnTo>
                      <a:pt x="248" y="1333"/>
                    </a:lnTo>
                    <a:lnTo>
                      <a:pt x="575" y="1466"/>
                    </a:lnTo>
                    <a:lnTo>
                      <a:pt x="743" y="1511"/>
                    </a:lnTo>
                    <a:lnTo>
                      <a:pt x="604" y="1440"/>
                    </a:lnTo>
                    <a:lnTo>
                      <a:pt x="832" y="1502"/>
                    </a:lnTo>
                    <a:lnTo>
                      <a:pt x="792" y="1422"/>
                    </a:lnTo>
                    <a:lnTo>
                      <a:pt x="911" y="1440"/>
                    </a:lnTo>
                    <a:lnTo>
                      <a:pt x="862" y="1395"/>
                    </a:lnTo>
                    <a:lnTo>
                      <a:pt x="931" y="1395"/>
                    </a:lnTo>
                    <a:lnTo>
                      <a:pt x="985" y="1266"/>
                    </a:lnTo>
                    <a:lnTo>
                      <a:pt x="969" y="1108"/>
                    </a:lnTo>
                    <a:lnTo>
                      <a:pt x="1038" y="1182"/>
                    </a:lnTo>
                    <a:lnTo>
                      <a:pt x="1018" y="1131"/>
                    </a:lnTo>
                    <a:lnTo>
                      <a:pt x="989" y="1047"/>
                    </a:lnTo>
                    <a:lnTo>
                      <a:pt x="1052" y="1068"/>
                    </a:lnTo>
                    <a:lnTo>
                      <a:pt x="979" y="964"/>
                    </a:lnTo>
                    <a:lnTo>
                      <a:pt x="945" y="797"/>
                    </a:lnTo>
                    <a:lnTo>
                      <a:pt x="1028" y="836"/>
                    </a:lnTo>
                    <a:lnTo>
                      <a:pt x="911" y="687"/>
                    </a:lnTo>
                    <a:lnTo>
                      <a:pt x="993" y="715"/>
                    </a:lnTo>
                    <a:lnTo>
                      <a:pt x="951" y="651"/>
                    </a:lnTo>
                    <a:lnTo>
                      <a:pt x="905" y="454"/>
                    </a:lnTo>
                    <a:lnTo>
                      <a:pt x="971" y="24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43" name="Freeform 150"/>
              <p:cNvSpPr>
                <a:spLocks/>
              </p:cNvSpPr>
              <p:nvPr/>
            </p:nvSpPr>
            <p:spPr bwMode="auto">
              <a:xfrm>
                <a:off x="2427" y="12956"/>
                <a:ext cx="435" cy="1369"/>
              </a:xfrm>
              <a:custGeom>
                <a:avLst/>
                <a:gdLst>
                  <a:gd name="T0" fmla="*/ 1 w 872"/>
                  <a:gd name="T1" fmla="*/ 6 h 2738"/>
                  <a:gd name="T2" fmla="*/ 1 w 872"/>
                  <a:gd name="T3" fmla="*/ 6 h 2738"/>
                  <a:gd name="T4" fmla="*/ 1 w 872"/>
                  <a:gd name="T5" fmla="*/ 7 h 2738"/>
                  <a:gd name="T6" fmla="*/ 1 w 872"/>
                  <a:gd name="T7" fmla="*/ 7 h 2738"/>
                  <a:gd name="T8" fmla="*/ 1 w 872"/>
                  <a:gd name="T9" fmla="*/ 9 h 2738"/>
                  <a:gd name="T10" fmla="*/ 1 w 872"/>
                  <a:gd name="T11" fmla="*/ 9 h 2738"/>
                  <a:gd name="T12" fmla="*/ 1 w 872"/>
                  <a:gd name="T13" fmla="*/ 11 h 2738"/>
                  <a:gd name="T14" fmla="*/ 0 w 872"/>
                  <a:gd name="T15" fmla="*/ 11 h 2738"/>
                  <a:gd name="T16" fmla="*/ 0 w 872"/>
                  <a:gd name="T17" fmla="*/ 11 h 2738"/>
                  <a:gd name="T18" fmla="*/ 1 w 872"/>
                  <a:gd name="T19" fmla="*/ 11 h 2738"/>
                  <a:gd name="T20" fmla="*/ 2 w 872"/>
                  <a:gd name="T21" fmla="*/ 10 h 2738"/>
                  <a:gd name="T22" fmla="*/ 2 w 872"/>
                  <a:gd name="T23" fmla="*/ 7 h 2738"/>
                  <a:gd name="T24" fmla="*/ 3 w 872"/>
                  <a:gd name="T25" fmla="*/ 6 h 2738"/>
                  <a:gd name="T26" fmla="*/ 3 w 872"/>
                  <a:gd name="T27" fmla="*/ 5 h 2738"/>
                  <a:gd name="T28" fmla="*/ 2 w 872"/>
                  <a:gd name="T29" fmla="*/ 3 h 2738"/>
                  <a:gd name="T30" fmla="*/ 1 w 872"/>
                  <a:gd name="T31" fmla="*/ 1 h 2738"/>
                  <a:gd name="T32" fmla="*/ 0 w 872"/>
                  <a:gd name="T33" fmla="*/ 0 h 2738"/>
                  <a:gd name="T34" fmla="*/ 1 w 872"/>
                  <a:gd name="T35" fmla="*/ 5 h 2738"/>
                  <a:gd name="T36" fmla="*/ 1 w 872"/>
                  <a:gd name="T37" fmla="*/ 6 h 2738"/>
                  <a:gd name="T38" fmla="*/ 1 w 872"/>
                  <a:gd name="T39" fmla="*/ 6 h 27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2"/>
                  <a:gd name="T61" fmla="*/ 0 h 2738"/>
                  <a:gd name="T62" fmla="*/ 872 w 872"/>
                  <a:gd name="T63" fmla="*/ 2738 h 27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2" h="2738">
                    <a:moveTo>
                      <a:pt x="359" y="1612"/>
                    </a:moveTo>
                    <a:lnTo>
                      <a:pt x="438" y="1705"/>
                    </a:lnTo>
                    <a:lnTo>
                      <a:pt x="442" y="1831"/>
                    </a:lnTo>
                    <a:lnTo>
                      <a:pt x="446" y="1983"/>
                    </a:lnTo>
                    <a:lnTo>
                      <a:pt x="416" y="2108"/>
                    </a:lnTo>
                    <a:lnTo>
                      <a:pt x="406" y="2294"/>
                    </a:lnTo>
                    <a:lnTo>
                      <a:pt x="268" y="2569"/>
                    </a:lnTo>
                    <a:lnTo>
                      <a:pt x="0" y="2711"/>
                    </a:lnTo>
                    <a:lnTo>
                      <a:pt x="248" y="2738"/>
                    </a:lnTo>
                    <a:lnTo>
                      <a:pt x="476" y="2631"/>
                    </a:lnTo>
                    <a:lnTo>
                      <a:pt x="535" y="2365"/>
                    </a:lnTo>
                    <a:lnTo>
                      <a:pt x="694" y="2045"/>
                    </a:lnTo>
                    <a:lnTo>
                      <a:pt x="822" y="1788"/>
                    </a:lnTo>
                    <a:lnTo>
                      <a:pt x="872" y="1112"/>
                    </a:lnTo>
                    <a:lnTo>
                      <a:pt x="763" y="641"/>
                    </a:lnTo>
                    <a:lnTo>
                      <a:pt x="327" y="53"/>
                    </a:lnTo>
                    <a:lnTo>
                      <a:pt x="188" y="0"/>
                    </a:lnTo>
                    <a:lnTo>
                      <a:pt x="446" y="1387"/>
                    </a:lnTo>
                    <a:lnTo>
                      <a:pt x="359" y="1612"/>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44" name="Freeform 151"/>
              <p:cNvSpPr>
                <a:spLocks/>
              </p:cNvSpPr>
              <p:nvPr/>
            </p:nvSpPr>
            <p:spPr bwMode="auto">
              <a:xfrm>
                <a:off x="2035" y="12486"/>
                <a:ext cx="580" cy="1097"/>
              </a:xfrm>
              <a:custGeom>
                <a:avLst/>
                <a:gdLst>
                  <a:gd name="T0" fmla="*/ 2 w 1159"/>
                  <a:gd name="T1" fmla="*/ 1 h 2195"/>
                  <a:gd name="T2" fmla="*/ 3 w 1159"/>
                  <a:gd name="T3" fmla="*/ 3 h 2195"/>
                  <a:gd name="T4" fmla="*/ 5 w 1159"/>
                  <a:gd name="T5" fmla="*/ 6 h 2195"/>
                  <a:gd name="T6" fmla="*/ 5 w 1159"/>
                  <a:gd name="T7" fmla="*/ 8 h 2195"/>
                  <a:gd name="T8" fmla="*/ 4 w 1159"/>
                  <a:gd name="T9" fmla="*/ 7 h 2195"/>
                  <a:gd name="T10" fmla="*/ 4 w 1159"/>
                  <a:gd name="T11" fmla="*/ 7 h 2195"/>
                  <a:gd name="T12" fmla="*/ 4 w 1159"/>
                  <a:gd name="T13" fmla="*/ 7 h 2195"/>
                  <a:gd name="T14" fmla="*/ 4 w 1159"/>
                  <a:gd name="T15" fmla="*/ 6 h 2195"/>
                  <a:gd name="T16" fmla="*/ 4 w 1159"/>
                  <a:gd name="T17" fmla="*/ 7 h 2195"/>
                  <a:gd name="T18" fmla="*/ 3 w 1159"/>
                  <a:gd name="T19" fmla="*/ 6 h 2195"/>
                  <a:gd name="T20" fmla="*/ 2 w 1159"/>
                  <a:gd name="T21" fmla="*/ 5 h 2195"/>
                  <a:gd name="T22" fmla="*/ 2 w 1159"/>
                  <a:gd name="T23" fmla="*/ 3 h 2195"/>
                  <a:gd name="T24" fmla="*/ 1 w 1159"/>
                  <a:gd name="T25" fmla="*/ 2 h 2195"/>
                  <a:gd name="T26" fmla="*/ 1 w 1159"/>
                  <a:gd name="T27" fmla="*/ 2 h 2195"/>
                  <a:gd name="T28" fmla="*/ 1 w 1159"/>
                  <a:gd name="T29" fmla="*/ 1 h 2195"/>
                  <a:gd name="T30" fmla="*/ 1 w 1159"/>
                  <a:gd name="T31" fmla="*/ 2 h 2195"/>
                  <a:gd name="T32" fmla="*/ 1 w 1159"/>
                  <a:gd name="T33" fmla="*/ 1 h 2195"/>
                  <a:gd name="T34" fmla="*/ 1 w 1159"/>
                  <a:gd name="T35" fmla="*/ 1 h 2195"/>
                  <a:gd name="T36" fmla="*/ 1 w 1159"/>
                  <a:gd name="T37" fmla="*/ 0 h 2195"/>
                  <a:gd name="T38" fmla="*/ 0 w 1159"/>
                  <a:gd name="T39" fmla="*/ 0 h 2195"/>
                  <a:gd name="T40" fmla="*/ 2 w 1159"/>
                  <a:gd name="T41" fmla="*/ 1 h 2195"/>
                  <a:gd name="T42" fmla="*/ 2 w 1159"/>
                  <a:gd name="T43" fmla="*/ 1 h 2195"/>
                  <a:gd name="T44" fmla="*/ 2 w 1159"/>
                  <a:gd name="T45" fmla="*/ 1 h 2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9"/>
                  <a:gd name="T70" fmla="*/ 0 h 2195"/>
                  <a:gd name="T71" fmla="*/ 1159 w 1159"/>
                  <a:gd name="T72" fmla="*/ 2195 h 21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9" h="2195">
                    <a:moveTo>
                      <a:pt x="287" y="417"/>
                    </a:moveTo>
                    <a:lnTo>
                      <a:pt x="762" y="906"/>
                    </a:lnTo>
                    <a:lnTo>
                      <a:pt x="1079" y="1635"/>
                    </a:lnTo>
                    <a:lnTo>
                      <a:pt x="1159" y="2195"/>
                    </a:lnTo>
                    <a:lnTo>
                      <a:pt x="1022" y="2019"/>
                    </a:lnTo>
                    <a:lnTo>
                      <a:pt x="980" y="1964"/>
                    </a:lnTo>
                    <a:lnTo>
                      <a:pt x="891" y="1866"/>
                    </a:lnTo>
                    <a:lnTo>
                      <a:pt x="782" y="1760"/>
                    </a:lnTo>
                    <a:lnTo>
                      <a:pt x="792" y="1831"/>
                    </a:lnTo>
                    <a:lnTo>
                      <a:pt x="703" y="1609"/>
                    </a:lnTo>
                    <a:lnTo>
                      <a:pt x="455" y="1289"/>
                    </a:lnTo>
                    <a:lnTo>
                      <a:pt x="396" y="959"/>
                    </a:lnTo>
                    <a:lnTo>
                      <a:pt x="49" y="595"/>
                    </a:lnTo>
                    <a:lnTo>
                      <a:pt x="148" y="595"/>
                    </a:lnTo>
                    <a:lnTo>
                      <a:pt x="79" y="506"/>
                    </a:lnTo>
                    <a:lnTo>
                      <a:pt x="148" y="533"/>
                    </a:lnTo>
                    <a:lnTo>
                      <a:pt x="188" y="453"/>
                    </a:lnTo>
                    <a:lnTo>
                      <a:pt x="178" y="346"/>
                    </a:lnTo>
                    <a:lnTo>
                      <a:pt x="109" y="204"/>
                    </a:lnTo>
                    <a:lnTo>
                      <a:pt x="0" y="0"/>
                    </a:lnTo>
                    <a:lnTo>
                      <a:pt x="297" y="284"/>
                    </a:lnTo>
                    <a:lnTo>
                      <a:pt x="287" y="41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45" name="Freeform 152"/>
              <p:cNvSpPr>
                <a:spLocks/>
              </p:cNvSpPr>
              <p:nvPr/>
            </p:nvSpPr>
            <p:spPr bwMode="auto">
              <a:xfrm>
                <a:off x="1812" y="12774"/>
                <a:ext cx="486" cy="813"/>
              </a:xfrm>
              <a:custGeom>
                <a:avLst/>
                <a:gdLst>
                  <a:gd name="T0" fmla="*/ 1 w 971"/>
                  <a:gd name="T1" fmla="*/ 1 h 1626"/>
                  <a:gd name="T2" fmla="*/ 1 w 971"/>
                  <a:gd name="T3" fmla="*/ 1 h 1626"/>
                  <a:gd name="T4" fmla="*/ 1 w 971"/>
                  <a:gd name="T5" fmla="*/ 2 h 1626"/>
                  <a:gd name="T6" fmla="*/ 0 w 971"/>
                  <a:gd name="T7" fmla="*/ 3 h 1626"/>
                  <a:gd name="T8" fmla="*/ 1 w 971"/>
                  <a:gd name="T9" fmla="*/ 3 h 1626"/>
                  <a:gd name="T10" fmla="*/ 1 w 971"/>
                  <a:gd name="T11" fmla="*/ 5 h 1626"/>
                  <a:gd name="T12" fmla="*/ 1 w 971"/>
                  <a:gd name="T13" fmla="*/ 6 h 1626"/>
                  <a:gd name="T14" fmla="*/ 2 w 971"/>
                  <a:gd name="T15" fmla="*/ 6 h 1626"/>
                  <a:gd name="T16" fmla="*/ 1 w 971"/>
                  <a:gd name="T17" fmla="*/ 5 h 1626"/>
                  <a:gd name="T18" fmla="*/ 1 w 971"/>
                  <a:gd name="T19" fmla="*/ 3 h 1626"/>
                  <a:gd name="T20" fmla="*/ 1 w 971"/>
                  <a:gd name="T21" fmla="*/ 3 h 1626"/>
                  <a:gd name="T22" fmla="*/ 1 w 971"/>
                  <a:gd name="T23" fmla="*/ 3 h 1626"/>
                  <a:gd name="T24" fmla="*/ 1 w 971"/>
                  <a:gd name="T25" fmla="*/ 3 h 1626"/>
                  <a:gd name="T26" fmla="*/ 1 w 971"/>
                  <a:gd name="T27" fmla="*/ 2 h 1626"/>
                  <a:gd name="T28" fmla="*/ 1 w 971"/>
                  <a:gd name="T29" fmla="*/ 2 h 1626"/>
                  <a:gd name="T30" fmla="*/ 2 w 971"/>
                  <a:gd name="T31" fmla="*/ 2 h 1626"/>
                  <a:gd name="T32" fmla="*/ 1 w 971"/>
                  <a:gd name="T33" fmla="*/ 2 h 1626"/>
                  <a:gd name="T34" fmla="*/ 1 w 971"/>
                  <a:gd name="T35" fmla="*/ 2 h 1626"/>
                  <a:gd name="T36" fmla="*/ 2 w 971"/>
                  <a:gd name="T37" fmla="*/ 2 h 1626"/>
                  <a:gd name="T38" fmla="*/ 3 w 971"/>
                  <a:gd name="T39" fmla="*/ 3 h 1626"/>
                  <a:gd name="T40" fmla="*/ 3 w 971"/>
                  <a:gd name="T41" fmla="*/ 3 h 1626"/>
                  <a:gd name="T42" fmla="*/ 3 w 971"/>
                  <a:gd name="T43" fmla="*/ 3 h 1626"/>
                  <a:gd name="T44" fmla="*/ 3 w 971"/>
                  <a:gd name="T45" fmla="*/ 2 h 1626"/>
                  <a:gd name="T46" fmla="*/ 4 w 971"/>
                  <a:gd name="T47" fmla="*/ 3 h 1626"/>
                  <a:gd name="T48" fmla="*/ 4 w 971"/>
                  <a:gd name="T49" fmla="*/ 3 h 1626"/>
                  <a:gd name="T50" fmla="*/ 2 w 971"/>
                  <a:gd name="T51" fmla="*/ 1 h 1626"/>
                  <a:gd name="T52" fmla="*/ 3 w 971"/>
                  <a:gd name="T53" fmla="*/ 2 h 1626"/>
                  <a:gd name="T54" fmla="*/ 2 w 971"/>
                  <a:gd name="T55" fmla="*/ 0 h 1626"/>
                  <a:gd name="T56" fmla="*/ 1 w 971"/>
                  <a:gd name="T57" fmla="*/ 1 h 1626"/>
                  <a:gd name="T58" fmla="*/ 1 w 971"/>
                  <a:gd name="T59" fmla="*/ 1 h 16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1"/>
                  <a:gd name="T91" fmla="*/ 0 h 1626"/>
                  <a:gd name="T92" fmla="*/ 971 w 971"/>
                  <a:gd name="T93" fmla="*/ 1626 h 16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1" h="1626">
                    <a:moveTo>
                      <a:pt x="158" y="62"/>
                    </a:moveTo>
                    <a:lnTo>
                      <a:pt x="69" y="240"/>
                    </a:lnTo>
                    <a:lnTo>
                      <a:pt x="10" y="417"/>
                    </a:lnTo>
                    <a:lnTo>
                      <a:pt x="0" y="632"/>
                    </a:lnTo>
                    <a:lnTo>
                      <a:pt x="49" y="925"/>
                    </a:lnTo>
                    <a:lnTo>
                      <a:pt x="139" y="1174"/>
                    </a:lnTo>
                    <a:lnTo>
                      <a:pt x="228" y="1316"/>
                    </a:lnTo>
                    <a:lnTo>
                      <a:pt x="376" y="1626"/>
                    </a:lnTo>
                    <a:lnTo>
                      <a:pt x="208" y="1094"/>
                    </a:lnTo>
                    <a:lnTo>
                      <a:pt x="119" y="854"/>
                    </a:lnTo>
                    <a:lnTo>
                      <a:pt x="69" y="721"/>
                    </a:lnTo>
                    <a:lnTo>
                      <a:pt x="158" y="819"/>
                    </a:lnTo>
                    <a:lnTo>
                      <a:pt x="79" y="641"/>
                    </a:lnTo>
                    <a:lnTo>
                      <a:pt x="79" y="471"/>
                    </a:lnTo>
                    <a:lnTo>
                      <a:pt x="119" y="400"/>
                    </a:lnTo>
                    <a:lnTo>
                      <a:pt x="257" y="483"/>
                    </a:lnTo>
                    <a:lnTo>
                      <a:pt x="228" y="400"/>
                    </a:lnTo>
                    <a:lnTo>
                      <a:pt x="244" y="314"/>
                    </a:lnTo>
                    <a:lnTo>
                      <a:pt x="511" y="478"/>
                    </a:lnTo>
                    <a:lnTo>
                      <a:pt x="683" y="694"/>
                    </a:lnTo>
                    <a:lnTo>
                      <a:pt x="604" y="550"/>
                    </a:lnTo>
                    <a:lnTo>
                      <a:pt x="683" y="577"/>
                    </a:lnTo>
                    <a:lnTo>
                      <a:pt x="644" y="490"/>
                    </a:lnTo>
                    <a:lnTo>
                      <a:pt x="971" y="765"/>
                    </a:lnTo>
                    <a:lnTo>
                      <a:pt x="931" y="550"/>
                    </a:lnTo>
                    <a:lnTo>
                      <a:pt x="406" y="133"/>
                    </a:lnTo>
                    <a:lnTo>
                      <a:pt x="703" y="258"/>
                    </a:lnTo>
                    <a:lnTo>
                      <a:pt x="287" y="0"/>
                    </a:lnTo>
                    <a:lnTo>
                      <a:pt x="158" y="62"/>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46" name="Freeform 153"/>
              <p:cNvSpPr>
                <a:spLocks/>
              </p:cNvSpPr>
              <p:nvPr/>
            </p:nvSpPr>
            <p:spPr bwMode="auto">
              <a:xfrm>
                <a:off x="1794" y="12458"/>
                <a:ext cx="23" cy="62"/>
              </a:xfrm>
              <a:custGeom>
                <a:avLst/>
                <a:gdLst>
                  <a:gd name="T0" fmla="*/ 0 w 48"/>
                  <a:gd name="T1" fmla="*/ 1 h 124"/>
                  <a:gd name="T2" fmla="*/ 0 w 48"/>
                  <a:gd name="T3" fmla="*/ 1 h 124"/>
                  <a:gd name="T4" fmla="*/ 0 w 48"/>
                  <a:gd name="T5" fmla="*/ 1 h 124"/>
                  <a:gd name="T6" fmla="*/ 0 w 48"/>
                  <a:gd name="T7" fmla="*/ 1 h 124"/>
                  <a:gd name="T8" fmla="*/ 0 w 48"/>
                  <a:gd name="T9" fmla="*/ 0 h 124"/>
                  <a:gd name="T10" fmla="*/ 0 w 48"/>
                  <a:gd name="T11" fmla="*/ 1 h 124"/>
                  <a:gd name="T12" fmla="*/ 0 w 48"/>
                  <a:gd name="T13" fmla="*/ 1 h 124"/>
                  <a:gd name="T14" fmla="*/ 0 60000 65536"/>
                  <a:gd name="T15" fmla="*/ 0 60000 65536"/>
                  <a:gd name="T16" fmla="*/ 0 60000 65536"/>
                  <a:gd name="T17" fmla="*/ 0 60000 65536"/>
                  <a:gd name="T18" fmla="*/ 0 60000 65536"/>
                  <a:gd name="T19" fmla="*/ 0 60000 65536"/>
                  <a:gd name="T20" fmla="*/ 0 60000 65536"/>
                  <a:gd name="T21" fmla="*/ 0 w 48"/>
                  <a:gd name="T22" fmla="*/ 0 h 124"/>
                  <a:gd name="T23" fmla="*/ 48 w 48"/>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24">
                    <a:moveTo>
                      <a:pt x="2" y="64"/>
                    </a:moveTo>
                    <a:lnTo>
                      <a:pt x="2" y="99"/>
                    </a:lnTo>
                    <a:lnTo>
                      <a:pt x="28" y="124"/>
                    </a:lnTo>
                    <a:lnTo>
                      <a:pt x="48" y="27"/>
                    </a:lnTo>
                    <a:lnTo>
                      <a:pt x="0" y="0"/>
                    </a:lnTo>
                    <a:lnTo>
                      <a:pt x="2" y="64"/>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47" name="Freeform 154"/>
              <p:cNvSpPr>
                <a:spLocks/>
              </p:cNvSpPr>
              <p:nvPr/>
            </p:nvSpPr>
            <p:spPr bwMode="auto">
              <a:xfrm>
                <a:off x="1465" y="12398"/>
                <a:ext cx="592" cy="255"/>
              </a:xfrm>
              <a:custGeom>
                <a:avLst/>
                <a:gdLst>
                  <a:gd name="T0" fmla="*/ 1 w 1184"/>
                  <a:gd name="T1" fmla="*/ 0 h 512"/>
                  <a:gd name="T2" fmla="*/ 2 w 1184"/>
                  <a:gd name="T3" fmla="*/ 0 h 512"/>
                  <a:gd name="T4" fmla="*/ 2 w 1184"/>
                  <a:gd name="T5" fmla="*/ 0 h 512"/>
                  <a:gd name="T6" fmla="*/ 3 w 1184"/>
                  <a:gd name="T7" fmla="*/ 0 h 512"/>
                  <a:gd name="T8" fmla="*/ 2 w 1184"/>
                  <a:gd name="T9" fmla="*/ 0 h 512"/>
                  <a:gd name="T10" fmla="*/ 2 w 1184"/>
                  <a:gd name="T11" fmla="*/ 0 h 512"/>
                  <a:gd name="T12" fmla="*/ 3 w 1184"/>
                  <a:gd name="T13" fmla="*/ 0 h 512"/>
                  <a:gd name="T14" fmla="*/ 3 w 1184"/>
                  <a:gd name="T15" fmla="*/ 0 h 512"/>
                  <a:gd name="T16" fmla="*/ 3 w 1184"/>
                  <a:gd name="T17" fmla="*/ 0 h 512"/>
                  <a:gd name="T18" fmla="*/ 3 w 1184"/>
                  <a:gd name="T19" fmla="*/ 0 h 512"/>
                  <a:gd name="T20" fmla="*/ 5 w 1184"/>
                  <a:gd name="T21" fmla="*/ 0 h 512"/>
                  <a:gd name="T22" fmla="*/ 3 w 1184"/>
                  <a:gd name="T23" fmla="*/ 0 h 512"/>
                  <a:gd name="T24" fmla="*/ 5 w 1184"/>
                  <a:gd name="T25" fmla="*/ 0 h 512"/>
                  <a:gd name="T26" fmla="*/ 5 w 1184"/>
                  <a:gd name="T27" fmla="*/ 1 h 512"/>
                  <a:gd name="T28" fmla="*/ 5 w 1184"/>
                  <a:gd name="T29" fmla="*/ 1 h 512"/>
                  <a:gd name="T30" fmla="*/ 5 w 1184"/>
                  <a:gd name="T31" fmla="*/ 1 h 512"/>
                  <a:gd name="T32" fmla="*/ 5 w 1184"/>
                  <a:gd name="T33" fmla="*/ 1 h 512"/>
                  <a:gd name="T34" fmla="*/ 5 w 1184"/>
                  <a:gd name="T35" fmla="*/ 1 h 512"/>
                  <a:gd name="T36" fmla="*/ 3 w 1184"/>
                  <a:gd name="T37" fmla="*/ 1 h 512"/>
                  <a:gd name="T38" fmla="*/ 3 w 1184"/>
                  <a:gd name="T39" fmla="*/ 1 h 512"/>
                  <a:gd name="T40" fmla="*/ 2 w 1184"/>
                  <a:gd name="T41" fmla="*/ 1 h 512"/>
                  <a:gd name="T42" fmla="*/ 2 w 1184"/>
                  <a:gd name="T43" fmla="*/ 1 h 512"/>
                  <a:gd name="T44" fmla="*/ 2 w 1184"/>
                  <a:gd name="T45" fmla="*/ 0 h 512"/>
                  <a:gd name="T46" fmla="*/ 2 w 1184"/>
                  <a:gd name="T47" fmla="*/ 0 h 512"/>
                  <a:gd name="T48" fmla="*/ 2 w 1184"/>
                  <a:gd name="T49" fmla="*/ 0 h 512"/>
                  <a:gd name="T50" fmla="*/ 2 w 1184"/>
                  <a:gd name="T51" fmla="*/ 0 h 512"/>
                  <a:gd name="T52" fmla="*/ 2 w 1184"/>
                  <a:gd name="T53" fmla="*/ 0 h 512"/>
                  <a:gd name="T54" fmla="*/ 2 w 1184"/>
                  <a:gd name="T55" fmla="*/ 0 h 512"/>
                  <a:gd name="T56" fmla="*/ 2 w 1184"/>
                  <a:gd name="T57" fmla="*/ 0 h 512"/>
                  <a:gd name="T58" fmla="*/ 2 w 1184"/>
                  <a:gd name="T59" fmla="*/ 0 h 512"/>
                  <a:gd name="T60" fmla="*/ 2 w 1184"/>
                  <a:gd name="T61" fmla="*/ 0 h 512"/>
                  <a:gd name="T62" fmla="*/ 1 w 1184"/>
                  <a:gd name="T63" fmla="*/ 0 h 512"/>
                  <a:gd name="T64" fmla="*/ 2 w 1184"/>
                  <a:gd name="T65" fmla="*/ 0 h 512"/>
                  <a:gd name="T66" fmla="*/ 2 w 1184"/>
                  <a:gd name="T67" fmla="*/ 0 h 512"/>
                  <a:gd name="T68" fmla="*/ 2 w 1184"/>
                  <a:gd name="T69" fmla="*/ 1 h 512"/>
                  <a:gd name="T70" fmla="*/ 1 w 1184"/>
                  <a:gd name="T71" fmla="*/ 1 h 512"/>
                  <a:gd name="T72" fmla="*/ 1 w 1184"/>
                  <a:gd name="T73" fmla="*/ 1 h 512"/>
                  <a:gd name="T74" fmla="*/ 1 w 1184"/>
                  <a:gd name="T75" fmla="*/ 1 h 512"/>
                  <a:gd name="T76" fmla="*/ 0 w 1184"/>
                  <a:gd name="T77" fmla="*/ 0 h 512"/>
                  <a:gd name="T78" fmla="*/ 1 w 1184"/>
                  <a:gd name="T79" fmla="*/ 0 h 512"/>
                  <a:gd name="T80" fmla="*/ 1 w 1184"/>
                  <a:gd name="T81" fmla="*/ 0 h 512"/>
                  <a:gd name="T82" fmla="*/ 1 w 1184"/>
                  <a:gd name="T83" fmla="*/ 0 h 512"/>
                  <a:gd name="T84" fmla="*/ 2 w 1184"/>
                  <a:gd name="T85" fmla="*/ 0 h 512"/>
                  <a:gd name="T86" fmla="*/ 1 w 1184"/>
                  <a:gd name="T87" fmla="*/ 0 h 512"/>
                  <a:gd name="T88" fmla="*/ 1 w 1184"/>
                  <a:gd name="T89" fmla="*/ 0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4"/>
                  <a:gd name="T136" fmla="*/ 0 h 512"/>
                  <a:gd name="T137" fmla="*/ 1184 w 1184"/>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4" h="512">
                    <a:moveTo>
                      <a:pt x="511" y="101"/>
                    </a:moveTo>
                    <a:lnTo>
                      <a:pt x="576" y="39"/>
                    </a:lnTo>
                    <a:lnTo>
                      <a:pt x="671" y="0"/>
                    </a:lnTo>
                    <a:lnTo>
                      <a:pt x="770" y="16"/>
                    </a:lnTo>
                    <a:lnTo>
                      <a:pt x="657" y="61"/>
                    </a:lnTo>
                    <a:lnTo>
                      <a:pt x="647" y="103"/>
                    </a:lnTo>
                    <a:lnTo>
                      <a:pt x="774" y="89"/>
                    </a:lnTo>
                    <a:lnTo>
                      <a:pt x="851" y="89"/>
                    </a:lnTo>
                    <a:lnTo>
                      <a:pt x="921" y="121"/>
                    </a:lnTo>
                    <a:lnTo>
                      <a:pt x="960" y="167"/>
                    </a:lnTo>
                    <a:lnTo>
                      <a:pt x="1052" y="206"/>
                    </a:lnTo>
                    <a:lnTo>
                      <a:pt x="1004" y="203"/>
                    </a:lnTo>
                    <a:lnTo>
                      <a:pt x="1095" y="245"/>
                    </a:lnTo>
                    <a:lnTo>
                      <a:pt x="1184" y="345"/>
                    </a:lnTo>
                    <a:lnTo>
                      <a:pt x="1151" y="332"/>
                    </a:lnTo>
                    <a:lnTo>
                      <a:pt x="1184" y="387"/>
                    </a:lnTo>
                    <a:lnTo>
                      <a:pt x="1176" y="433"/>
                    </a:lnTo>
                    <a:lnTo>
                      <a:pt x="1139" y="489"/>
                    </a:lnTo>
                    <a:lnTo>
                      <a:pt x="1016" y="512"/>
                    </a:lnTo>
                    <a:lnTo>
                      <a:pt x="893" y="487"/>
                    </a:lnTo>
                    <a:lnTo>
                      <a:pt x="748" y="499"/>
                    </a:lnTo>
                    <a:lnTo>
                      <a:pt x="550" y="430"/>
                    </a:lnTo>
                    <a:lnTo>
                      <a:pt x="675" y="243"/>
                    </a:lnTo>
                    <a:lnTo>
                      <a:pt x="705" y="194"/>
                    </a:lnTo>
                    <a:lnTo>
                      <a:pt x="744" y="183"/>
                    </a:lnTo>
                    <a:lnTo>
                      <a:pt x="723" y="167"/>
                    </a:lnTo>
                    <a:lnTo>
                      <a:pt x="697" y="167"/>
                    </a:lnTo>
                    <a:lnTo>
                      <a:pt x="562" y="93"/>
                    </a:lnTo>
                    <a:lnTo>
                      <a:pt x="600" y="155"/>
                    </a:lnTo>
                    <a:lnTo>
                      <a:pt x="600" y="206"/>
                    </a:lnTo>
                    <a:lnTo>
                      <a:pt x="562" y="231"/>
                    </a:lnTo>
                    <a:lnTo>
                      <a:pt x="429" y="236"/>
                    </a:lnTo>
                    <a:lnTo>
                      <a:pt x="538" y="254"/>
                    </a:lnTo>
                    <a:lnTo>
                      <a:pt x="657" y="252"/>
                    </a:lnTo>
                    <a:lnTo>
                      <a:pt x="534" y="421"/>
                    </a:lnTo>
                    <a:lnTo>
                      <a:pt x="487" y="380"/>
                    </a:lnTo>
                    <a:lnTo>
                      <a:pt x="396" y="355"/>
                    </a:lnTo>
                    <a:lnTo>
                      <a:pt x="196" y="313"/>
                    </a:lnTo>
                    <a:lnTo>
                      <a:pt x="0" y="254"/>
                    </a:lnTo>
                    <a:lnTo>
                      <a:pt x="358" y="242"/>
                    </a:lnTo>
                    <a:lnTo>
                      <a:pt x="23" y="242"/>
                    </a:lnTo>
                    <a:lnTo>
                      <a:pt x="285" y="160"/>
                    </a:lnTo>
                    <a:lnTo>
                      <a:pt x="517" y="156"/>
                    </a:lnTo>
                    <a:lnTo>
                      <a:pt x="511" y="10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48" name="Freeform 155"/>
              <p:cNvSpPr>
                <a:spLocks/>
              </p:cNvSpPr>
              <p:nvPr/>
            </p:nvSpPr>
            <p:spPr bwMode="auto">
              <a:xfrm>
                <a:off x="2054" y="14021"/>
                <a:ext cx="50" cy="36"/>
              </a:xfrm>
              <a:custGeom>
                <a:avLst/>
                <a:gdLst>
                  <a:gd name="T0" fmla="*/ 1 w 99"/>
                  <a:gd name="T1" fmla="*/ 1 h 71"/>
                  <a:gd name="T2" fmla="*/ 1 w 99"/>
                  <a:gd name="T3" fmla="*/ 1 h 71"/>
                  <a:gd name="T4" fmla="*/ 1 w 99"/>
                  <a:gd name="T5" fmla="*/ 1 h 71"/>
                  <a:gd name="T6" fmla="*/ 0 w 99"/>
                  <a:gd name="T7" fmla="*/ 1 h 71"/>
                  <a:gd name="T8" fmla="*/ 1 w 99"/>
                  <a:gd name="T9" fmla="*/ 1 h 71"/>
                  <a:gd name="T10" fmla="*/ 1 w 99"/>
                  <a:gd name="T11" fmla="*/ 1 h 71"/>
                  <a:gd name="T12" fmla="*/ 1 w 99"/>
                  <a:gd name="T13" fmla="*/ 0 h 71"/>
                  <a:gd name="T14" fmla="*/ 1 w 99"/>
                  <a:gd name="T15" fmla="*/ 1 h 71"/>
                  <a:gd name="T16" fmla="*/ 1 w 99"/>
                  <a:gd name="T17" fmla="*/ 1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1"/>
                  <a:gd name="T29" fmla="*/ 99 w 99"/>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1">
                    <a:moveTo>
                      <a:pt x="64" y="5"/>
                    </a:moveTo>
                    <a:lnTo>
                      <a:pt x="44" y="25"/>
                    </a:lnTo>
                    <a:lnTo>
                      <a:pt x="18" y="46"/>
                    </a:lnTo>
                    <a:lnTo>
                      <a:pt x="0" y="71"/>
                    </a:lnTo>
                    <a:lnTo>
                      <a:pt x="56" y="51"/>
                    </a:lnTo>
                    <a:lnTo>
                      <a:pt x="68" y="25"/>
                    </a:lnTo>
                    <a:lnTo>
                      <a:pt x="99" y="0"/>
                    </a:lnTo>
                    <a:lnTo>
                      <a:pt x="64" y="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49" name="Freeform 156"/>
              <p:cNvSpPr>
                <a:spLocks/>
              </p:cNvSpPr>
              <p:nvPr/>
            </p:nvSpPr>
            <p:spPr bwMode="auto">
              <a:xfrm>
                <a:off x="1948" y="14149"/>
                <a:ext cx="15" cy="39"/>
              </a:xfrm>
              <a:custGeom>
                <a:avLst/>
                <a:gdLst>
                  <a:gd name="T0" fmla="*/ 1 w 30"/>
                  <a:gd name="T1" fmla="*/ 0 h 79"/>
                  <a:gd name="T2" fmla="*/ 1 w 30"/>
                  <a:gd name="T3" fmla="*/ 0 h 79"/>
                  <a:gd name="T4" fmla="*/ 1 w 30"/>
                  <a:gd name="T5" fmla="*/ 0 h 79"/>
                  <a:gd name="T6" fmla="*/ 1 w 30"/>
                  <a:gd name="T7" fmla="*/ 0 h 79"/>
                  <a:gd name="T8" fmla="*/ 0 w 30"/>
                  <a:gd name="T9" fmla="*/ 0 h 79"/>
                  <a:gd name="T10" fmla="*/ 0 w 30"/>
                  <a:gd name="T11" fmla="*/ 0 h 79"/>
                  <a:gd name="T12" fmla="*/ 1 w 30"/>
                  <a:gd name="T13" fmla="*/ 0 h 79"/>
                  <a:gd name="T14" fmla="*/ 1 w 30"/>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9"/>
                  <a:gd name="T26" fmla="*/ 30 w 3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9">
                    <a:moveTo>
                      <a:pt x="14" y="11"/>
                    </a:moveTo>
                    <a:lnTo>
                      <a:pt x="30" y="38"/>
                    </a:lnTo>
                    <a:lnTo>
                      <a:pt x="20" y="79"/>
                    </a:lnTo>
                    <a:lnTo>
                      <a:pt x="6" y="41"/>
                    </a:lnTo>
                    <a:lnTo>
                      <a:pt x="0" y="23"/>
                    </a:lnTo>
                    <a:lnTo>
                      <a:pt x="0" y="0"/>
                    </a:lnTo>
                    <a:lnTo>
                      <a:pt x="14" y="1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50" name="Freeform 157"/>
              <p:cNvSpPr>
                <a:spLocks/>
              </p:cNvSpPr>
              <p:nvPr/>
            </p:nvSpPr>
            <p:spPr bwMode="auto">
              <a:xfrm>
                <a:off x="2074" y="14164"/>
                <a:ext cx="61" cy="22"/>
              </a:xfrm>
              <a:custGeom>
                <a:avLst/>
                <a:gdLst>
                  <a:gd name="T0" fmla="*/ 0 w 123"/>
                  <a:gd name="T1" fmla="*/ 1 h 44"/>
                  <a:gd name="T2" fmla="*/ 0 w 123"/>
                  <a:gd name="T3" fmla="*/ 1 h 44"/>
                  <a:gd name="T4" fmla="*/ 0 w 123"/>
                  <a:gd name="T5" fmla="*/ 1 h 44"/>
                  <a:gd name="T6" fmla="*/ 0 w 123"/>
                  <a:gd name="T7" fmla="*/ 1 h 44"/>
                  <a:gd name="T8" fmla="*/ 0 w 123"/>
                  <a:gd name="T9" fmla="*/ 1 h 44"/>
                  <a:gd name="T10" fmla="*/ 0 w 123"/>
                  <a:gd name="T11" fmla="*/ 1 h 44"/>
                  <a:gd name="T12" fmla="*/ 0 w 123"/>
                  <a:gd name="T13" fmla="*/ 0 h 44"/>
                  <a:gd name="T14" fmla="*/ 0 w 123"/>
                  <a:gd name="T15" fmla="*/ 1 h 44"/>
                  <a:gd name="T16" fmla="*/ 0 w 123"/>
                  <a:gd name="T17" fmla="*/ 1 h 44"/>
                  <a:gd name="T18" fmla="*/ 0 w 123"/>
                  <a:gd name="T19" fmla="*/ 1 h 44"/>
                  <a:gd name="T20" fmla="*/ 0 w 123"/>
                  <a:gd name="T21" fmla="*/ 1 h 44"/>
                  <a:gd name="T22" fmla="*/ 0 w 123"/>
                  <a:gd name="T23" fmla="*/ 0 h 44"/>
                  <a:gd name="T24" fmla="*/ 0 w 123"/>
                  <a:gd name="T25" fmla="*/ 1 h 44"/>
                  <a:gd name="T26" fmla="*/ 0 w 123"/>
                  <a:gd name="T27" fmla="*/ 1 h 44"/>
                  <a:gd name="T28" fmla="*/ 0 w 123"/>
                  <a:gd name="T29" fmla="*/ 1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44"/>
                  <a:gd name="T47" fmla="*/ 123 w 123"/>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44">
                    <a:moveTo>
                      <a:pt x="8" y="35"/>
                    </a:moveTo>
                    <a:lnTo>
                      <a:pt x="51" y="26"/>
                    </a:lnTo>
                    <a:lnTo>
                      <a:pt x="75" y="33"/>
                    </a:lnTo>
                    <a:lnTo>
                      <a:pt x="89" y="39"/>
                    </a:lnTo>
                    <a:lnTo>
                      <a:pt x="117" y="44"/>
                    </a:lnTo>
                    <a:lnTo>
                      <a:pt x="123" y="1"/>
                    </a:lnTo>
                    <a:lnTo>
                      <a:pt x="105" y="0"/>
                    </a:lnTo>
                    <a:lnTo>
                      <a:pt x="89" y="16"/>
                    </a:lnTo>
                    <a:lnTo>
                      <a:pt x="71" y="16"/>
                    </a:lnTo>
                    <a:lnTo>
                      <a:pt x="55" y="12"/>
                    </a:lnTo>
                    <a:lnTo>
                      <a:pt x="34" y="3"/>
                    </a:lnTo>
                    <a:lnTo>
                      <a:pt x="18" y="0"/>
                    </a:lnTo>
                    <a:lnTo>
                      <a:pt x="0" y="1"/>
                    </a:lnTo>
                    <a:lnTo>
                      <a:pt x="8" y="3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51" name="Freeform 158"/>
              <p:cNvSpPr>
                <a:spLocks/>
              </p:cNvSpPr>
              <p:nvPr/>
            </p:nvSpPr>
            <p:spPr bwMode="auto">
              <a:xfrm>
                <a:off x="2156" y="14149"/>
                <a:ext cx="59" cy="48"/>
              </a:xfrm>
              <a:custGeom>
                <a:avLst/>
                <a:gdLst>
                  <a:gd name="T0" fmla="*/ 1 w 117"/>
                  <a:gd name="T1" fmla="*/ 1 h 96"/>
                  <a:gd name="T2" fmla="*/ 1 w 117"/>
                  <a:gd name="T3" fmla="*/ 1 h 96"/>
                  <a:gd name="T4" fmla="*/ 1 w 117"/>
                  <a:gd name="T5" fmla="*/ 1 h 96"/>
                  <a:gd name="T6" fmla="*/ 0 w 117"/>
                  <a:gd name="T7" fmla="*/ 1 h 96"/>
                  <a:gd name="T8" fmla="*/ 1 w 117"/>
                  <a:gd name="T9" fmla="*/ 1 h 96"/>
                  <a:gd name="T10" fmla="*/ 1 w 117"/>
                  <a:gd name="T11" fmla="*/ 1 h 96"/>
                  <a:gd name="T12" fmla="*/ 1 w 117"/>
                  <a:gd name="T13" fmla="*/ 1 h 96"/>
                  <a:gd name="T14" fmla="*/ 1 w 117"/>
                  <a:gd name="T15" fmla="*/ 1 h 96"/>
                  <a:gd name="T16" fmla="*/ 1 w 117"/>
                  <a:gd name="T17" fmla="*/ 1 h 96"/>
                  <a:gd name="T18" fmla="*/ 1 w 117"/>
                  <a:gd name="T19" fmla="*/ 1 h 96"/>
                  <a:gd name="T20" fmla="*/ 1 w 117"/>
                  <a:gd name="T21" fmla="*/ 0 h 96"/>
                  <a:gd name="T22" fmla="*/ 1 w 117"/>
                  <a:gd name="T23" fmla="*/ 1 h 96"/>
                  <a:gd name="T24" fmla="*/ 1 w 117"/>
                  <a:gd name="T25" fmla="*/ 1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
                  <a:gd name="T40" fmla="*/ 0 h 96"/>
                  <a:gd name="T41" fmla="*/ 117 w 117"/>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 h="96">
                    <a:moveTo>
                      <a:pt x="88" y="54"/>
                    </a:moveTo>
                    <a:lnTo>
                      <a:pt x="64" y="70"/>
                    </a:lnTo>
                    <a:lnTo>
                      <a:pt x="44" y="73"/>
                    </a:lnTo>
                    <a:lnTo>
                      <a:pt x="0" y="64"/>
                    </a:lnTo>
                    <a:lnTo>
                      <a:pt x="10" y="82"/>
                    </a:lnTo>
                    <a:lnTo>
                      <a:pt x="22" y="87"/>
                    </a:lnTo>
                    <a:lnTo>
                      <a:pt x="48" y="95"/>
                    </a:lnTo>
                    <a:lnTo>
                      <a:pt x="72" y="96"/>
                    </a:lnTo>
                    <a:lnTo>
                      <a:pt x="93" y="93"/>
                    </a:lnTo>
                    <a:lnTo>
                      <a:pt x="117" y="73"/>
                    </a:lnTo>
                    <a:lnTo>
                      <a:pt x="117" y="0"/>
                    </a:lnTo>
                    <a:lnTo>
                      <a:pt x="88" y="54"/>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52" name="Freeform 159"/>
              <p:cNvSpPr>
                <a:spLocks/>
              </p:cNvSpPr>
              <p:nvPr/>
            </p:nvSpPr>
            <p:spPr bwMode="auto">
              <a:xfrm>
                <a:off x="2244" y="14047"/>
                <a:ext cx="33" cy="70"/>
              </a:xfrm>
              <a:custGeom>
                <a:avLst/>
                <a:gdLst>
                  <a:gd name="T0" fmla="*/ 1 w 65"/>
                  <a:gd name="T1" fmla="*/ 1 h 140"/>
                  <a:gd name="T2" fmla="*/ 1 w 65"/>
                  <a:gd name="T3" fmla="*/ 1 h 140"/>
                  <a:gd name="T4" fmla="*/ 1 w 65"/>
                  <a:gd name="T5" fmla="*/ 1 h 140"/>
                  <a:gd name="T6" fmla="*/ 0 w 65"/>
                  <a:gd name="T7" fmla="*/ 1 h 140"/>
                  <a:gd name="T8" fmla="*/ 1 w 65"/>
                  <a:gd name="T9" fmla="*/ 1 h 140"/>
                  <a:gd name="T10" fmla="*/ 1 w 65"/>
                  <a:gd name="T11" fmla="*/ 1 h 140"/>
                  <a:gd name="T12" fmla="*/ 1 w 65"/>
                  <a:gd name="T13" fmla="*/ 1 h 140"/>
                  <a:gd name="T14" fmla="*/ 1 w 65"/>
                  <a:gd name="T15" fmla="*/ 0 h 140"/>
                  <a:gd name="T16" fmla="*/ 1 w 65"/>
                  <a:gd name="T17" fmla="*/ 1 h 140"/>
                  <a:gd name="T18" fmla="*/ 1 w 65"/>
                  <a:gd name="T19" fmla="*/ 1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140"/>
                  <a:gd name="T32" fmla="*/ 65 w 65"/>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140">
                    <a:moveTo>
                      <a:pt x="33" y="66"/>
                    </a:moveTo>
                    <a:lnTo>
                      <a:pt x="20" y="98"/>
                    </a:lnTo>
                    <a:lnTo>
                      <a:pt x="2" y="114"/>
                    </a:lnTo>
                    <a:lnTo>
                      <a:pt x="0" y="140"/>
                    </a:lnTo>
                    <a:lnTo>
                      <a:pt x="22" y="119"/>
                    </a:lnTo>
                    <a:lnTo>
                      <a:pt x="39" y="105"/>
                    </a:lnTo>
                    <a:lnTo>
                      <a:pt x="65" y="64"/>
                    </a:lnTo>
                    <a:lnTo>
                      <a:pt x="61" y="0"/>
                    </a:lnTo>
                    <a:lnTo>
                      <a:pt x="33" y="6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53" name="Freeform 160"/>
              <p:cNvSpPr>
                <a:spLocks/>
              </p:cNvSpPr>
              <p:nvPr/>
            </p:nvSpPr>
            <p:spPr bwMode="auto">
              <a:xfrm>
                <a:off x="2364" y="14252"/>
                <a:ext cx="50" cy="22"/>
              </a:xfrm>
              <a:custGeom>
                <a:avLst/>
                <a:gdLst>
                  <a:gd name="T0" fmla="*/ 0 w 99"/>
                  <a:gd name="T1" fmla="*/ 0 h 45"/>
                  <a:gd name="T2" fmla="*/ 1 w 99"/>
                  <a:gd name="T3" fmla="*/ 0 h 45"/>
                  <a:gd name="T4" fmla="*/ 1 w 99"/>
                  <a:gd name="T5" fmla="*/ 0 h 45"/>
                  <a:gd name="T6" fmla="*/ 1 w 99"/>
                  <a:gd name="T7" fmla="*/ 0 h 45"/>
                  <a:gd name="T8" fmla="*/ 1 w 99"/>
                  <a:gd name="T9" fmla="*/ 0 h 45"/>
                  <a:gd name="T10" fmla="*/ 1 w 99"/>
                  <a:gd name="T11" fmla="*/ 0 h 45"/>
                  <a:gd name="T12" fmla="*/ 1 w 99"/>
                  <a:gd name="T13" fmla="*/ 0 h 45"/>
                  <a:gd name="T14" fmla="*/ 0 w 99"/>
                  <a:gd name="T15" fmla="*/ 0 h 45"/>
                  <a:gd name="T16" fmla="*/ 0 w 99"/>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45"/>
                  <a:gd name="T29" fmla="*/ 99 w 99"/>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45">
                    <a:moveTo>
                      <a:pt x="0" y="7"/>
                    </a:moveTo>
                    <a:lnTo>
                      <a:pt x="8" y="29"/>
                    </a:lnTo>
                    <a:lnTo>
                      <a:pt x="30" y="38"/>
                    </a:lnTo>
                    <a:lnTo>
                      <a:pt x="76" y="45"/>
                    </a:lnTo>
                    <a:lnTo>
                      <a:pt x="99" y="27"/>
                    </a:lnTo>
                    <a:lnTo>
                      <a:pt x="64" y="20"/>
                    </a:lnTo>
                    <a:lnTo>
                      <a:pt x="30" y="0"/>
                    </a:lnTo>
                    <a:lnTo>
                      <a:pt x="0" y="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54" name="Freeform 161"/>
              <p:cNvSpPr>
                <a:spLocks/>
              </p:cNvSpPr>
              <p:nvPr/>
            </p:nvSpPr>
            <p:spPr bwMode="auto">
              <a:xfrm>
                <a:off x="1457" y="12398"/>
                <a:ext cx="354" cy="198"/>
              </a:xfrm>
              <a:custGeom>
                <a:avLst/>
                <a:gdLst>
                  <a:gd name="T0" fmla="*/ 2 w 709"/>
                  <a:gd name="T1" fmla="*/ 1 h 398"/>
                  <a:gd name="T2" fmla="*/ 2 w 709"/>
                  <a:gd name="T3" fmla="*/ 1 h 398"/>
                  <a:gd name="T4" fmla="*/ 1 w 709"/>
                  <a:gd name="T5" fmla="*/ 1 h 398"/>
                  <a:gd name="T6" fmla="*/ 2 w 709"/>
                  <a:gd name="T7" fmla="*/ 1 h 398"/>
                  <a:gd name="T8" fmla="*/ 1 w 709"/>
                  <a:gd name="T9" fmla="*/ 0 h 398"/>
                  <a:gd name="T10" fmla="*/ 2 w 709"/>
                  <a:gd name="T11" fmla="*/ 0 h 398"/>
                  <a:gd name="T12" fmla="*/ 2 w 709"/>
                  <a:gd name="T13" fmla="*/ 0 h 398"/>
                  <a:gd name="T14" fmla="*/ 2 w 709"/>
                  <a:gd name="T15" fmla="*/ 0 h 398"/>
                  <a:gd name="T16" fmla="*/ 2 w 709"/>
                  <a:gd name="T17" fmla="*/ 0 h 398"/>
                  <a:gd name="T18" fmla="*/ 2 w 709"/>
                  <a:gd name="T19" fmla="*/ 0 h 398"/>
                  <a:gd name="T20" fmla="*/ 2 w 709"/>
                  <a:gd name="T21" fmla="*/ 0 h 398"/>
                  <a:gd name="T22" fmla="*/ 2 w 709"/>
                  <a:gd name="T23" fmla="*/ 0 h 398"/>
                  <a:gd name="T24" fmla="*/ 2 w 709"/>
                  <a:gd name="T25" fmla="*/ 0 h 398"/>
                  <a:gd name="T26" fmla="*/ 2 w 709"/>
                  <a:gd name="T27" fmla="*/ 0 h 398"/>
                  <a:gd name="T28" fmla="*/ 2 w 709"/>
                  <a:gd name="T29" fmla="*/ 0 h 398"/>
                  <a:gd name="T30" fmla="*/ 0 w 709"/>
                  <a:gd name="T31" fmla="*/ 0 h 398"/>
                  <a:gd name="T32" fmla="*/ 0 w 709"/>
                  <a:gd name="T33" fmla="*/ 1 h 398"/>
                  <a:gd name="T34" fmla="*/ 0 w 709"/>
                  <a:gd name="T35" fmla="*/ 1 h 398"/>
                  <a:gd name="T36" fmla="*/ 1 w 709"/>
                  <a:gd name="T37" fmla="*/ 1 h 398"/>
                  <a:gd name="T38" fmla="*/ 1 w 709"/>
                  <a:gd name="T39" fmla="*/ 1 h 398"/>
                  <a:gd name="T40" fmla="*/ 2 w 709"/>
                  <a:gd name="T41" fmla="*/ 1 h 398"/>
                  <a:gd name="T42" fmla="*/ 2 w 709"/>
                  <a:gd name="T43" fmla="*/ 1 h 3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9"/>
                  <a:gd name="T67" fmla="*/ 0 h 398"/>
                  <a:gd name="T68" fmla="*/ 709 w 709"/>
                  <a:gd name="T69" fmla="*/ 398 h 3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9" h="398">
                    <a:moveTo>
                      <a:pt x="546" y="398"/>
                    </a:moveTo>
                    <a:lnTo>
                      <a:pt x="519" y="352"/>
                    </a:lnTo>
                    <a:lnTo>
                      <a:pt x="459" y="325"/>
                    </a:lnTo>
                    <a:lnTo>
                      <a:pt x="515" y="267"/>
                    </a:lnTo>
                    <a:lnTo>
                      <a:pt x="426" y="238"/>
                    </a:lnTo>
                    <a:lnTo>
                      <a:pt x="535" y="227"/>
                    </a:lnTo>
                    <a:lnTo>
                      <a:pt x="596" y="203"/>
                    </a:lnTo>
                    <a:lnTo>
                      <a:pt x="600" y="160"/>
                    </a:lnTo>
                    <a:lnTo>
                      <a:pt x="576" y="101"/>
                    </a:lnTo>
                    <a:lnTo>
                      <a:pt x="606" y="87"/>
                    </a:lnTo>
                    <a:lnTo>
                      <a:pt x="640" y="98"/>
                    </a:lnTo>
                    <a:lnTo>
                      <a:pt x="644" y="50"/>
                    </a:lnTo>
                    <a:lnTo>
                      <a:pt x="709" y="0"/>
                    </a:lnTo>
                    <a:lnTo>
                      <a:pt x="634" y="11"/>
                    </a:lnTo>
                    <a:lnTo>
                      <a:pt x="535" y="100"/>
                    </a:lnTo>
                    <a:lnTo>
                      <a:pt x="67" y="212"/>
                    </a:lnTo>
                    <a:lnTo>
                      <a:pt x="0" y="265"/>
                    </a:lnTo>
                    <a:lnTo>
                      <a:pt x="186" y="313"/>
                    </a:lnTo>
                    <a:lnTo>
                      <a:pt x="449" y="361"/>
                    </a:lnTo>
                    <a:lnTo>
                      <a:pt x="485" y="370"/>
                    </a:lnTo>
                    <a:lnTo>
                      <a:pt x="546" y="39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55" name="Freeform 162"/>
              <p:cNvSpPr>
                <a:spLocks/>
              </p:cNvSpPr>
              <p:nvPr/>
            </p:nvSpPr>
            <p:spPr bwMode="auto">
              <a:xfrm>
                <a:off x="1522" y="12512"/>
                <a:ext cx="154" cy="7"/>
              </a:xfrm>
              <a:custGeom>
                <a:avLst/>
                <a:gdLst>
                  <a:gd name="T0" fmla="*/ 1 w 308"/>
                  <a:gd name="T1" fmla="*/ 0 h 14"/>
                  <a:gd name="T2" fmla="*/ 0 w 308"/>
                  <a:gd name="T3" fmla="*/ 1 h 14"/>
                  <a:gd name="T4" fmla="*/ 1 w 308"/>
                  <a:gd name="T5" fmla="*/ 1 h 14"/>
                  <a:gd name="T6" fmla="*/ 1 w 308"/>
                  <a:gd name="T7" fmla="*/ 0 h 14"/>
                  <a:gd name="T8" fmla="*/ 1 w 308"/>
                  <a:gd name="T9" fmla="*/ 0 h 14"/>
                  <a:gd name="T10" fmla="*/ 0 60000 65536"/>
                  <a:gd name="T11" fmla="*/ 0 60000 65536"/>
                  <a:gd name="T12" fmla="*/ 0 60000 65536"/>
                  <a:gd name="T13" fmla="*/ 0 60000 65536"/>
                  <a:gd name="T14" fmla="*/ 0 60000 65536"/>
                  <a:gd name="T15" fmla="*/ 0 w 308"/>
                  <a:gd name="T16" fmla="*/ 0 h 14"/>
                  <a:gd name="T17" fmla="*/ 308 w 308"/>
                  <a:gd name="T18" fmla="*/ 14 h 14"/>
                </a:gdLst>
                <a:ahLst/>
                <a:cxnLst>
                  <a:cxn ang="T10">
                    <a:pos x="T0" y="T1"/>
                  </a:cxn>
                  <a:cxn ang="T11">
                    <a:pos x="T2" y="T3"/>
                  </a:cxn>
                  <a:cxn ang="T12">
                    <a:pos x="T4" y="T5"/>
                  </a:cxn>
                  <a:cxn ang="T13">
                    <a:pos x="T6" y="T7"/>
                  </a:cxn>
                  <a:cxn ang="T14">
                    <a:pos x="T8" y="T9"/>
                  </a:cxn>
                </a:cxnLst>
                <a:rect l="T15" t="T16" r="T17" b="T18"/>
                <a:pathLst>
                  <a:path w="308" h="14">
                    <a:moveTo>
                      <a:pt x="308" y="0"/>
                    </a:moveTo>
                    <a:lnTo>
                      <a:pt x="0" y="11"/>
                    </a:lnTo>
                    <a:lnTo>
                      <a:pt x="304" y="14"/>
                    </a:lnTo>
                    <a:lnTo>
                      <a:pt x="308"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56" name="Freeform 163"/>
              <p:cNvSpPr>
                <a:spLocks/>
              </p:cNvSpPr>
              <p:nvPr/>
            </p:nvSpPr>
            <p:spPr bwMode="auto">
              <a:xfrm>
                <a:off x="2434" y="14049"/>
                <a:ext cx="287" cy="267"/>
              </a:xfrm>
              <a:custGeom>
                <a:avLst/>
                <a:gdLst>
                  <a:gd name="T0" fmla="*/ 1 w 575"/>
                  <a:gd name="T1" fmla="*/ 1 h 534"/>
                  <a:gd name="T2" fmla="*/ 1 w 575"/>
                  <a:gd name="T3" fmla="*/ 1 h 534"/>
                  <a:gd name="T4" fmla="*/ 2 w 575"/>
                  <a:gd name="T5" fmla="*/ 0 h 534"/>
                  <a:gd name="T6" fmla="*/ 1 w 575"/>
                  <a:gd name="T7" fmla="*/ 1 h 534"/>
                  <a:gd name="T8" fmla="*/ 1 w 575"/>
                  <a:gd name="T9" fmla="*/ 2 h 534"/>
                  <a:gd name="T10" fmla="*/ 0 w 575"/>
                  <a:gd name="T11" fmla="*/ 2 h 534"/>
                  <a:gd name="T12" fmla="*/ 0 w 575"/>
                  <a:gd name="T13" fmla="*/ 1 h 534"/>
                  <a:gd name="T14" fmla="*/ 1 w 575"/>
                  <a:gd name="T15" fmla="*/ 1 h 534"/>
                  <a:gd name="T16" fmla="*/ 1 w 575"/>
                  <a:gd name="T17" fmla="*/ 1 h 534"/>
                  <a:gd name="T18" fmla="*/ 1 w 575"/>
                  <a:gd name="T19" fmla="*/ 1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5"/>
                  <a:gd name="T31" fmla="*/ 0 h 534"/>
                  <a:gd name="T32" fmla="*/ 575 w 575"/>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5" h="534">
                    <a:moveTo>
                      <a:pt x="380" y="135"/>
                    </a:moveTo>
                    <a:lnTo>
                      <a:pt x="478" y="81"/>
                    </a:lnTo>
                    <a:lnTo>
                      <a:pt x="575" y="0"/>
                    </a:lnTo>
                    <a:lnTo>
                      <a:pt x="478" y="453"/>
                    </a:lnTo>
                    <a:lnTo>
                      <a:pt x="262" y="534"/>
                    </a:lnTo>
                    <a:lnTo>
                      <a:pt x="97" y="534"/>
                    </a:lnTo>
                    <a:lnTo>
                      <a:pt x="0" y="490"/>
                    </a:lnTo>
                    <a:lnTo>
                      <a:pt x="262" y="366"/>
                    </a:lnTo>
                    <a:lnTo>
                      <a:pt x="380" y="13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57" name="Freeform 164"/>
              <p:cNvSpPr>
                <a:spLocks/>
              </p:cNvSpPr>
              <p:nvPr/>
            </p:nvSpPr>
            <p:spPr bwMode="auto">
              <a:xfrm>
                <a:off x="2106" y="13938"/>
                <a:ext cx="74" cy="103"/>
              </a:xfrm>
              <a:custGeom>
                <a:avLst/>
                <a:gdLst>
                  <a:gd name="T0" fmla="*/ 0 w 149"/>
                  <a:gd name="T1" fmla="*/ 0 h 206"/>
                  <a:gd name="T2" fmla="*/ 0 w 149"/>
                  <a:gd name="T3" fmla="*/ 1 h 206"/>
                  <a:gd name="T4" fmla="*/ 0 w 149"/>
                  <a:gd name="T5" fmla="*/ 1 h 206"/>
                  <a:gd name="T6" fmla="*/ 0 w 149"/>
                  <a:gd name="T7" fmla="*/ 1 h 206"/>
                  <a:gd name="T8" fmla="*/ 0 w 149"/>
                  <a:gd name="T9" fmla="*/ 1 h 206"/>
                  <a:gd name="T10" fmla="*/ 0 w 149"/>
                  <a:gd name="T11" fmla="*/ 1 h 206"/>
                  <a:gd name="T12" fmla="*/ 0 w 149"/>
                  <a:gd name="T13" fmla="*/ 1 h 206"/>
                  <a:gd name="T14" fmla="*/ 0 w 149"/>
                  <a:gd name="T15" fmla="*/ 0 h 206"/>
                  <a:gd name="T16" fmla="*/ 0 w 149"/>
                  <a:gd name="T17" fmla="*/ 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06"/>
                  <a:gd name="T29" fmla="*/ 149 w 149"/>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06">
                    <a:moveTo>
                      <a:pt x="107" y="0"/>
                    </a:moveTo>
                    <a:lnTo>
                      <a:pt x="89" y="67"/>
                    </a:lnTo>
                    <a:lnTo>
                      <a:pt x="76" y="177"/>
                    </a:lnTo>
                    <a:lnTo>
                      <a:pt x="0" y="192"/>
                    </a:lnTo>
                    <a:lnTo>
                      <a:pt x="107" y="206"/>
                    </a:lnTo>
                    <a:lnTo>
                      <a:pt x="149" y="176"/>
                    </a:lnTo>
                    <a:lnTo>
                      <a:pt x="149" y="101"/>
                    </a:lnTo>
                    <a:lnTo>
                      <a:pt x="107"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58" name="Freeform 165"/>
              <p:cNvSpPr>
                <a:spLocks/>
              </p:cNvSpPr>
              <p:nvPr/>
            </p:nvSpPr>
            <p:spPr bwMode="auto">
              <a:xfrm>
                <a:off x="2085" y="14140"/>
                <a:ext cx="45" cy="17"/>
              </a:xfrm>
              <a:custGeom>
                <a:avLst/>
                <a:gdLst>
                  <a:gd name="T0" fmla="*/ 0 w 91"/>
                  <a:gd name="T1" fmla="*/ 1 h 33"/>
                  <a:gd name="T2" fmla="*/ 0 w 91"/>
                  <a:gd name="T3" fmla="*/ 1 h 33"/>
                  <a:gd name="T4" fmla="*/ 0 w 91"/>
                  <a:gd name="T5" fmla="*/ 0 h 33"/>
                  <a:gd name="T6" fmla="*/ 0 w 91"/>
                  <a:gd name="T7" fmla="*/ 1 h 33"/>
                  <a:gd name="T8" fmla="*/ 0 w 91"/>
                  <a:gd name="T9" fmla="*/ 1 h 33"/>
                  <a:gd name="T10" fmla="*/ 0 w 91"/>
                  <a:gd name="T11" fmla="*/ 1 h 33"/>
                  <a:gd name="T12" fmla="*/ 0 60000 65536"/>
                  <a:gd name="T13" fmla="*/ 0 60000 65536"/>
                  <a:gd name="T14" fmla="*/ 0 60000 65536"/>
                  <a:gd name="T15" fmla="*/ 0 60000 65536"/>
                  <a:gd name="T16" fmla="*/ 0 60000 65536"/>
                  <a:gd name="T17" fmla="*/ 0 60000 65536"/>
                  <a:gd name="T18" fmla="*/ 0 w 91"/>
                  <a:gd name="T19" fmla="*/ 0 h 33"/>
                  <a:gd name="T20" fmla="*/ 91 w 9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91" h="33">
                    <a:moveTo>
                      <a:pt x="0" y="10"/>
                    </a:moveTo>
                    <a:lnTo>
                      <a:pt x="45" y="33"/>
                    </a:lnTo>
                    <a:lnTo>
                      <a:pt x="91" y="0"/>
                    </a:lnTo>
                    <a:lnTo>
                      <a:pt x="41" y="10"/>
                    </a:lnTo>
                    <a:lnTo>
                      <a:pt x="0" y="1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59" name="Freeform 166"/>
              <p:cNvSpPr>
                <a:spLocks/>
              </p:cNvSpPr>
              <p:nvPr/>
            </p:nvSpPr>
            <p:spPr bwMode="auto">
              <a:xfrm>
                <a:off x="2019" y="14075"/>
                <a:ext cx="82" cy="37"/>
              </a:xfrm>
              <a:custGeom>
                <a:avLst/>
                <a:gdLst>
                  <a:gd name="T0" fmla="*/ 1 w 162"/>
                  <a:gd name="T1" fmla="*/ 0 h 75"/>
                  <a:gd name="T2" fmla="*/ 0 w 162"/>
                  <a:gd name="T3" fmla="*/ 0 h 75"/>
                  <a:gd name="T4" fmla="*/ 1 w 162"/>
                  <a:gd name="T5" fmla="*/ 0 h 75"/>
                  <a:gd name="T6" fmla="*/ 1 w 162"/>
                  <a:gd name="T7" fmla="*/ 0 h 75"/>
                  <a:gd name="T8" fmla="*/ 1 w 162"/>
                  <a:gd name="T9" fmla="*/ 0 h 75"/>
                  <a:gd name="T10" fmla="*/ 1 w 162"/>
                  <a:gd name="T11" fmla="*/ 0 h 75"/>
                  <a:gd name="T12" fmla="*/ 0 60000 65536"/>
                  <a:gd name="T13" fmla="*/ 0 60000 65536"/>
                  <a:gd name="T14" fmla="*/ 0 60000 65536"/>
                  <a:gd name="T15" fmla="*/ 0 60000 65536"/>
                  <a:gd name="T16" fmla="*/ 0 60000 65536"/>
                  <a:gd name="T17" fmla="*/ 0 60000 65536"/>
                  <a:gd name="T18" fmla="*/ 0 w 162"/>
                  <a:gd name="T19" fmla="*/ 0 h 75"/>
                  <a:gd name="T20" fmla="*/ 162 w 162"/>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62" h="75">
                    <a:moveTo>
                      <a:pt x="63" y="0"/>
                    </a:moveTo>
                    <a:lnTo>
                      <a:pt x="0" y="75"/>
                    </a:lnTo>
                    <a:lnTo>
                      <a:pt x="63" y="41"/>
                    </a:lnTo>
                    <a:lnTo>
                      <a:pt x="162" y="27"/>
                    </a:lnTo>
                    <a:lnTo>
                      <a:pt x="63"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60" name="Freeform 167"/>
              <p:cNvSpPr>
                <a:spLocks/>
              </p:cNvSpPr>
              <p:nvPr/>
            </p:nvSpPr>
            <p:spPr bwMode="auto">
              <a:xfrm>
                <a:off x="2393" y="14074"/>
                <a:ext cx="296" cy="235"/>
              </a:xfrm>
              <a:custGeom>
                <a:avLst/>
                <a:gdLst>
                  <a:gd name="T0" fmla="*/ 2 w 592"/>
                  <a:gd name="T1" fmla="*/ 0 h 471"/>
                  <a:gd name="T2" fmla="*/ 1 w 592"/>
                  <a:gd name="T3" fmla="*/ 0 h 471"/>
                  <a:gd name="T4" fmla="*/ 1 w 592"/>
                  <a:gd name="T5" fmla="*/ 0 h 471"/>
                  <a:gd name="T6" fmla="*/ 1 w 592"/>
                  <a:gd name="T7" fmla="*/ 1 h 471"/>
                  <a:gd name="T8" fmla="*/ 1 w 592"/>
                  <a:gd name="T9" fmla="*/ 1 h 471"/>
                  <a:gd name="T10" fmla="*/ 1 w 592"/>
                  <a:gd name="T11" fmla="*/ 1 h 471"/>
                  <a:gd name="T12" fmla="*/ 1 w 592"/>
                  <a:gd name="T13" fmla="*/ 1 h 471"/>
                  <a:gd name="T14" fmla="*/ 1 w 592"/>
                  <a:gd name="T15" fmla="*/ 1 h 471"/>
                  <a:gd name="T16" fmla="*/ 1 w 592"/>
                  <a:gd name="T17" fmla="*/ 1 h 471"/>
                  <a:gd name="T18" fmla="*/ 1 w 592"/>
                  <a:gd name="T19" fmla="*/ 1 h 471"/>
                  <a:gd name="T20" fmla="*/ 1 w 592"/>
                  <a:gd name="T21" fmla="*/ 1 h 471"/>
                  <a:gd name="T22" fmla="*/ 0 w 592"/>
                  <a:gd name="T23" fmla="*/ 1 h 471"/>
                  <a:gd name="T24" fmla="*/ 1 w 592"/>
                  <a:gd name="T25" fmla="*/ 1 h 471"/>
                  <a:gd name="T26" fmla="*/ 1 w 592"/>
                  <a:gd name="T27" fmla="*/ 1 h 471"/>
                  <a:gd name="T28" fmla="*/ 1 w 592"/>
                  <a:gd name="T29" fmla="*/ 0 h 471"/>
                  <a:gd name="T30" fmla="*/ 1 w 592"/>
                  <a:gd name="T31" fmla="*/ 0 h 471"/>
                  <a:gd name="T32" fmla="*/ 2 w 592"/>
                  <a:gd name="T33" fmla="*/ 0 h 471"/>
                  <a:gd name="T34" fmla="*/ 2 w 592"/>
                  <a:gd name="T35" fmla="*/ 0 h 471"/>
                  <a:gd name="T36" fmla="*/ 2 w 592"/>
                  <a:gd name="T37" fmla="*/ 0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471"/>
                  <a:gd name="T59" fmla="*/ 592 w 592"/>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471">
                    <a:moveTo>
                      <a:pt x="543" y="66"/>
                    </a:moveTo>
                    <a:lnTo>
                      <a:pt x="481" y="196"/>
                    </a:lnTo>
                    <a:lnTo>
                      <a:pt x="497" y="249"/>
                    </a:lnTo>
                    <a:lnTo>
                      <a:pt x="475" y="304"/>
                    </a:lnTo>
                    <a:lnTo>
                      <a:pt x="414" y="372"/>
                    </a:lnTo>
                    <a:lnTo>
                      <a:pt x="277" y="439"/>
                    </a:lnTo>
                    <a:lnTo>
                      <a:pt x="164" y="471"/>
                    </a:lnTo>
                    <a:lnTo>
                      <a:pt x="121" y="446"/>
                    </a:lnTo>
                    <a:lnTo>
                      <a:pt x="297" y="313"/>
                    </a:lnTo>
                    <a:lnTo>
                      <a:pt x="198" y="311"/>
                    </a:lnTo>
                    <a:lnTo>
                      <a:pt x="129" y="333"/>
                    </a:lnTo>
                    <a:lnTo>
                      <a:pt x="0" y="350"/>
                    </a:lnTo>
                    <a:lnTo>
                      <a:pt x="30" y="317"/>
                    </a:lnTo>
                    <a:lnTo>
                      <a:pt x="220" y="277"/>
                    </a:lnTo>
                    <a:lnTo>
                      <a:pt x="370" y="251"/>
                    </a:lnTo>
                    <a:lnTo>
                      <a:pt x="469" y="47"/>
                    </a:lnTo>
                    <a:lnTo>
                      <a:pt x="592" y="0"/>
                    </a:lnTo>
                    <a:lnTo>
                      <a:pt x="543" y="6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61" name="Freeform 168"/>
              <p:cNvSpPr>
                <a:spLocks/>
              </p:cNvSpPr>
              <p:nvPr/>
            </p:nvSpPr>
            <p:spPr bwMode="auto">
              <a:xfrm>
                <a:off x="2150" y="13974"/>
                <a:ext cx="17" cy="59"/>
              </a:xfrm>
              <a:custGeom>
                <a:avLst/>
                <a:gdLst>
                  <a:gd name="T0" fmla="*/ 1 w 34"/>
                  <a:gd name="T1" fmla="*/ 0 h 117"/>
                  <a:gd name="T2" fmla="*/ 1 w 34"/>
                  <a:gd name="T3" fmla="*/ 1 h 117"/>
                  <a:gd name="T4" fmla="*/ 0 w 34"/>
                  <a:gd name="T5" fmla="*/ 1 h 117"/>
                  <a:gd name="T6" fmla="*/ 1 w 34"/>
                  <a:gd name="T7" fmla="*/ 0 h 117"/>
                  <a:gd name="T8" fmla="*/ 1 w 34"/>
                  <a:gd name="T9" fmla="*/ 0 h 117"/>
                  <a:gd name="T10" fmla="*/ 0 60000 65536"/>
                  <a:gd name="T11" fmla="*/ 0 60000 65536"/>
                  <a:gd name="T12" fmla="*/ 0 60000 65536"/>
                  <a:gd name="T13" fmla="*/ 0 60000 65536"/>
                  <a:gd name="T14" fmla="*/ 0 60000 65536"/>
                  <a:gd name="T15" fmla="*/ 0 w 34"/>
                  <a:gd name="T16" fmla="*/ 0 h 117"/>
                  <a:gd name="T17" fmla="*/ 34 w 34"/>
                  <a:gd name="T18" fmla="*/ 117 h 117"/>
                </a:gdLst>
                <a:ahLst/>
                <a:cxnLst>
                  <a:cxn ang="T10">
                    <a:pos x="T0" y="T1"/>
                  </a:cxn>
                  <a:cxn ang="T11">
                    <a:pos x="T2" y="T3"/>
                  </a:cxn>
                  <a:cxn ang="T12">
                    <a:pos x="T4" y="T5"/>
                  </a:cxn>
                  <a:cxn ang="T13">
                    <a:pos x="T6" y="T7"/>
                  </a:cxn>
                  <a:cxn ang="T14">
                    <a:pos x="T8" y="T9"/>
                  </a:cxn>
                </a:cxnLst>
                <a:rect l="T15" t="T16" r="T17" b="T18"/>
                <a:pathLst>
                  <a:path w="34" h="117">
                    <a:moveTo>
                      <a:pt x="16" y="0"/>
                    </a:moveTo>
                    <a:lnTo>
                      <a:pt x="34" y="76"/>
                    </a:lnTo>
                    <a:lnTo>
                      <a:pt x="0" y="117"/>
                    </a:lnTo>
                    <a:lnTo>
                      <a:pt x="16"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62" name="Freeform 169"/>
              <p:cNvSpPr>
                <a:spLocks/>
              </p:cNvSpPr>
              <p:nvPr/>
            </p:nvSpPr>
            <p:spPr bwMode="auto">
              <a:xfrm>
                <a:off x="2605" y="14091"/>
                <a:ext cx="59" cy="105"/>
              </a:xfrm>
              <a:custGeom>
                <a:avLst/>
                <a:gdLst>
                  <a:gd name="T0" fmla="*/ 0 w 119"/>
                  <a:gd name="T1" fmla="*/ 0 h 210"/>
                  <a:gd name="T2" fmla="*/ 0 w 119"/>
                  <a:gd name="T3" fmla="*/ 1 h 210"/>
                  <a:gd name="T4" fmla="*/ 0 w 119"/>
                  <a:gd name="T5" fmla="*/ 1 h 210"/>
                  <a:gd name="T6" fmla="*/ 0 w 119"/>
                  <a:gd name="T7" fmla="*/ 1 h 210"/>
                  <a:gd name="T8" fmla="*/ 0 w 119"/>
                  <a:gd name="T9" fmla="*/ 1 h 210"/>
                  <a:gd name="T10" fmla="*/ 0 w 119"/>
                  <a:gd name="T11" fmla="*/ 0 h 210"/>
                  <a:gd name="T12" fmla="*/ 0 w 119"/>
                  <a:gd name="T13" fmla="*/ 0 h 210"/>
                  <a:gd name="T14" fmla="*/ 0 60000 65536"/>
                  <a:gd name="T15" fmla="*/ 0 60000 65536"/>
                  <a:gd name="T16" fmla="*/ 0 60000 65536"/>
                  <a:gd name="T17" fmla="*/ 0 60000 65536"/>
                  <a:gd name="T18" fmla="*/ 0 60000 65536"/>
                  <a:gd name="T19" fmla="*/ 0 60000 65536"/>
                  <a:gd name="T20" fmla="*/ 0 60000 65536"/>
                  <a:gd name="T21" fmla="*/ 0 w 119"/>
                  <a:gd name="T22" fmla="*/ 0 h 210"/>
                  <a:gd name="T23" fmla="*/ 119 w 119"/>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10">
                    <a:moveTo>
                      <a:pt x="119" y="0"/>
                    </a:moveTo>
                    <a:lnTo>
                      <a:pt x="43" y="149"/>
                    </a:lnTo>
                    <a:lnTo>
                      <a:pt x="53" y="199"/>
                    </a:lnTo>
                    <a:lnTo>
                      <a:pt x="2" y="210"/>
                    </a:lnTo>
                    <a:lnTo>
                      <a:pt x="0" y="160"/>
                    </a:lnTo>
                    <a:lnTo>
                      <a:pt x="119"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63" name="Freeform 170"/>
              <p:cNvSpPr>
                <a:spLocks/>
              </p:cNvSpPr>
              <p:nvPr/>
            </p:nvSpPr>
            <p:spPr bwMode="auto">
              <a:xfrm>
                <a:off x="1711" y="12458"/>
                <a:ext cx="184" cy="146"/>
              </a:xfrm>
              <a:custGeom>
                <a:avLst/>
                <a:gdLst>
                  <a:gd name="T0" fmla="*/ 1 w 366"/>
                  <a:gd name="T1" fmla="*/ 0 h 293"/>
                  <a:gd name="T2" fmla="*/ 1 w 366"/>
                  <a:gd name="T3" fmla="*/ 0 h 293"/>
                  <a:gd name="T4" fmla="*/ 1 w 366"/>
                  <a:gd name="T5" fmla="*/ 0 h 293"/>
                  <a:gd name="T6" fmla="*/ 2 w 366"/>
                  <a:gd name="T7" fmla="*/ 0 h 293"/>
                  <a:gd name="T8" fmla="*/ 2 w 366"/>
                  <a:gd name="T9" fmla="*/ 0 h 293"/>
                  <a:gd name="T10" fmla="*/ 2 w 366"/>
                  <a:gd name="T11" fmla="*/ 0 h 293"/>
                  <a:gd name="T12" fmla="*/ 1 w 366"/>
                  <a:gd name="T13" fmla="*/ 0 h 293"/>
                  <a:gd name="T14" fmla="*/ 1 w 366"/>
                  <a:gd name="T15" fmla="*/ 0 h 293"/>
                  <a:gd name="T16" fmla="*/ 1 w 366"/>
                  <a:gd name="T17" fmla="*/ 0 h 293"/>
                  <a:gd name="T18" fmla="*/ 1 w 366"/>
                  <a:gd name="T19" fmla="*/ 0 h 293"/>
                  <a:gd name="T20" fmla="*/ 1 w 366"/>
                  <a:gd name="T21" fmla="*/ 0 h 293"/>
                  <a:gd name="T22" fmla="*/ 2 w 366"/>
                  <a:gd name="T23" fmla="*/ 0 h 293"/>
                  <a:gd name="T24" fmla="*/ 2 w 366"/>
                  <a:gd name="T25" fmla="*/ 0 h 293"/>
                  <a:gd name="T26" fmla="*/ 2 w 366"/>
                  <a:gd name="T27" fmla="*/ 0 h 293"/>
                  <a:gd name="T28" fmla="*/ 1 w 366"/>
                  <a:gd name="T29" fmla="*/ 0 h 293"/>
                  <a:gd name="T30" fmla="*/ 1 w 366"/>
                  <a:gd name="T31" fmla="*/ 1 h 293"/>
                  <a:gd name="T32" fmla="*/ 0 w 366"/>
                  <a:gd name="T33" fmla="*/ 0 h 293"/>
                  <a:gd name="T34" fmla="*/ 1 w 366"/>
                  <a:gd name="T35" fmla="*/ 0 h 293"/>
                  <a:gd name="T36" fmla="*/ 1 w 366"/>
                  <a:gd name="T37" fmla="*/ 0 h 293"/>
                  <a:gd name="T38" fmla="*/ 1 w 366"/>
                  <a:gd name="T39" fmla="*/ 0 h 293"/>
                  <a:gd name="T40" fmla="*/ 1 w 366"/>
                  <a:gd name="T41" fmla="*/ 0 h 293"/>
                  <a:gd name="T42" fmla="*/ 1 w 366"/>
                  <a:gd name="T43" fmla="*/ 0 h 293"/>
                  <a:gd name="T44" fmla="*/ 1 w 366"/>
                  <a:gd name="T45" fmla="*/ 0 h 293"/>
                  <a:gd name="T46" fmla="*/ 1 w 366"/>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293"/>
                  <a:gd name="T74" fmla="*/ 366 w 366"/>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293">
                    <a:moveTo>
                      <a:pt x="162" y="78"/>
                    </a:moveTo>
                    <a:lnTo>
                      <a:pt x="214" y="115"/>
                    </a:lnTo>
                    <a:lnTo>
                      <a:pt x="255" y="115"/>
                    </a:lnTo>
                    <a:lnTo>
                      <a:pt x="283" y="108"/>
                    </a:lnTo>
                    <a:lnTo>
                      <a:pt x="293" y="82"/>
                    </a:lnTo>
                    <a:lnTo>
                      <a:pt x="281" y="55"/>
                    </a:lnTo>
                    <a:lnTo>
                      <a:pt x="255" y="27"/>
                    </a:lnTo>
                    <a:lnTo>
                      <a:pt x="196" y="16"/>
                    </a:lnTo>
                    <a:lnTo>
                      <a:pt x="182" y="55"/>
                    </a:lnTo>
                    <a:lnTo>
                      <a:pt x="146" y="2"/>
                    </a:lnTo>
                    <a:lnTo>
                      <a:pt x="230" y="0"/>
                    </a:lnTo>
                    <a:lnTo>
                      <a:pt x="333" y="23"/>
                    </a:lnTo>
                    <a:lnTo>
                      <a:pt x="366" y="105"/>
                    </a:lnTo>
                    <a:lnTo>
                      <a:pt x="281" y="165"/>
                    </a:lnTo>
                    <a:lnTo>
                      <a:pt x="176" y="158"/>
                    </a:lnTo>
                    <a:lnTo>
                      <a:pt x="22" y="293"/>
                    </a:lnTo>
                    <a:lnTo>
                      <a:pt x="0" y="254"/>
                    </a:lnTo>
                    <a:lnTo>
                      <a:pt x="32" y="229"/>
                    </a:lnTo>
                    <a:lnTo>
                      <a:pt x="26" y="169"/>
                    </a:lnTo>
                    <a:lnTo>
                      <a:pt x="69" y="147"/>
                    </a:lnTo>
                    <a:lnTo>
                      <a:pt x="119" y="154"/>
                    </a:lnTo>
                    <a:lnTo>
                      <a:pt x="131" y="103"/>
                    </a:lnTo>
                    <a:lnTo>
                      <a:pt x="162" y="78"/>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64" name="Freeform 171"/>
              <p:cNvSpPr>
                <a:spLocks/>
              </p:cNvSpPr>
              <p:nvPr/>
            </p:nvSpPr>
            <p:spPr bwMode="auto">
              <a:xfrm>
                <a:off x="1926" y="12426"/>
                <a:ext cx="236" cy="297"/>
              </a:xfrm>
              <a:custGeom>
                <a:avLst/>
                <a:gdLst>
                  <a:gd name="T0" fmla="*/ 0 w 471"/>
                  <a:gd name="T1" fmla="*/ 0 h 595"/>
                  <a:gd name="T2" fmla="*/ 1 w 471"/>
                  <a:gd name="T3" fmla="*/ 0 h 595"/>
                  <a:gd name="T4" fmla="*/ 2 w 471"/>
                  <a:gd name="T5" fmla="*/ 1 h 595"/>
                  <a:gd name="T6" fmla="*/ 2 w 471"/>
                  <a:gd name="T7" fmla="*/ 1 h 595"/>
                  <a:gd name="T8" fmla="*/ 2 w 471"/>
                  <a:gd name="T9" fmla="*/ 1 h 595"/>
                  <a:gd name="T10" fmla="*/ 2 w 471"/>
                  <a:gd name="T11" fmla="*/ 2 h 595"/>
                  <a:gd name="T12" fmla="*/ 2 w 471"/>
                  <a:gd name="T13" fmla="*/ 1 h 595"/>
                  <a:gd name="T14" fmla="*/ 1 w 471"/>
                  <a:gd name="T15" fmla="*/ 0 h 595"/>
                  <a:gd name="T16" fmla="*/ 0 w 471"/>
                  <a:gd name="T17" fmla="*/ 0 h 595"/>
                  <a:gd name="T18" fmla="*/ 0 w 471"/>
                  <a:gd name="T19" fmla="*/ 0 h 5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
                  <a:gd name="T31" fmla="*/ 0 h 595"/>
                  <a:gd name="T32" fmla="*/ 471 w 471"/>
                  <a:gd name="T33" fmla="*/ 595 h 5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 h="595">
                    <a:moveTo>
                      <a:pt x="0" y="37"/>
                    </a:moveTo>
                    <a:lnTo>
                      <a:pt x="186" y="158"/>
                    </a:lnTo>
                    <a:lnTo>
                      <a:pt x="281" y="261"/>
                    </a:lnTo>
                    <a:lnTo>
                      <a:pt x="350" y="396"/>
                    </a:lnTo>
                    <a:lnTo>
                      <a:pt x="305" y="360"/>
                    </a:lnTo>
                    <a:lnTo>
                      <a:pt x="442" y="595"/>
                    </a:lnTo>
                    <a:lnTo>
                      <a:pt x="471" y="355"/>
                    </a:lnTo>
                    <a:lnTo>
                      <a:pt x="152" y="0"/>
                    </a:lnTo>
                    <a:lnTo>
                      <a:pt x="0" y="3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65" name="Freeform 172"/>
              <p:cNvSpPr>
                <a:spLocks/>
              </p:cNvSpPr>
              <p:nvPr/>
            </p:nvSpPr>
            <p:spPr bwMode="auto">
              <a:xfrm>
                <a:off x="1818" y="12603"/>
                <a:ext cx="245" cy="227"/>
              </a:xfrm>
              <a:custGeom>
                <a:avLst/>
                <a:gdLst>
                  <a:gd name="T0" fmla="*/ 0 w 489"/>
                  <a:gd name="T1" fmla="*/ 0 h 455"/>
                  <a:gd name="T2" fmla="*/ 1 w 489"/>
                  <a:gd name="T3" fmla="*/ 0 h 455"/>
                  <a:gd name="T4" fmla="*/ 1 w 489"/>
                  <a:gd name="T5" fmla="*/ 1 h 455"/>
                  <a:gd name="T6" fmla="*/ 1 w 489"/>
                  <a:gd name="T7" fmla="*/ 1 h 455"/>
                  <a:gd name="T8" fmla="*/ 1 w 489"/>
                  <a:gd name="T9" fmla="*/ 1 h 455"/>
                  <a:gd name="T10" fmla="*/ 1 w 489"/>
                  <a:gd name="T11" fmla="*/ 1 h 455"/>
                  <a:gd name="T12" fmla="*/ 2 w 489"/>
                  <a:gd name="T13" fmla="*/ 1 h 455"/>
                  <a:gd name="T14" fmla="*/ 2 w 489"/>
                  <a:gd name="T15" fmla="*/ 1 h 455"/>
                  <a:gd name="T16" fmla="*/ 2 w 489"/>
                  <a:gd name="T17" fmla="*/ 1 h 455"/>
                  <a:gd name="T18" fmla="*/ 2 w 489"/>
                  <a:gd name="T19" fmla="*/ 0 h 455"/>
                  <a:gd name="T20" fmla="*/ 1 w 489"/>
                  <a:gd name="T21" fmla="*/ 0 h 455"/>
                  <a:gd name="T22" fmla="*/ 1 w 489"/>
                  <a:gd name="T23" fmla="*/ 0 h 455"/>
                  <a:gd name="T24" fmla="*/ 1 w 489"/>
                  <a:gd name="T25" fmla="*/ 0 h 455"/>
                  <a:gd name="T26" fmla="*/ 1 w 489"/>
                  <a:gd name="T27" fmla="*/ 0 h 455"/>
                  <a:gd name="T28" fmla="*/ 2 w 489"/>
                  <a:gd name="T29" fmla="*/ 0 h 455"/>
                  <a:gd name="T30" fmla="*/ 2 w 489"/>
                  <a:gd name="T31" fmla="*/ 0 h 455"/>
                  <a:gd name="T32" fmla="*/ 2 w 489"/>
                  <a:gd name="T33" fmla="*/ 0 h 455"/>
                  <a:gd name="T34" fmla="*/ 2 w 489"/>
                  <a:gd name="T35" fmla="*/ 0 h 455"/>
                  <a:gd name="T36" fmla="*/ 2 w 489"/>
                  <a:gd name="T37" fmla="*/ 0 h 455"/>
                  <a:gd name="T38" fmla="*/ 1 w 489"/>
                  <a:gd name="T39" fmla="*/ 0 h 455"/>
                  <a:gd name="T40" fmla="*/ 0 w 489"/>
                  <a:gd name="T41" fmla="*/ 0 h 455"/>
                  <a:gd name="T42" fmla="*/ 0 w 489"/>
                  <a:gd name="T43" fmla="*/ 0 h 4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9"/>
                  <a:gd name="T67" fmla="*/ 0 h 455"/>
                  <a:gd name="T68" fmla="*/ 489 w 489"/>
                  <a:gd name="T69" fmla="*/ 455 h 4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9" h="455">
                    <a:moveTo>
                      <a:pt x="0" y="103"/>
                    </a:moveTo>
                    <a:lnTo>
                      <a:pt x="95" y="190"/>
                    </a:lnTo>
                    <a:lnTo>
                      <a:pt x="129" y="261"/>
                    </a:lnTo>
                    <a:lnTo>
                      <a:pt x="97" y="368"/>
                    </a:lnTo>
                    <a:lnTo>
                      <a:pt x="91" y="455"/>
                    </a:lnTo>
                    <a:lnTo>
                      <a:pt x="182" y="347"/>
                    </a:lnTo>
                    <a:lnTo>
                      <a:pt x="337" y="313"/>
                    </a:lnTo>
                    <a:lnTo>
                      <a:pt x="489" y="359"/>
                    </a:lnTo>
                    <a:lnTo>
                      <a:pt x="438" y="284"/>
                    </a:lnTo>
                    <a:lnTo>
                      <a:pt x="339" y="251"/>
                    </a:lnTo>
                    <a:lnTo>
                      <a:pt x="224" y="221"/>
                    </a:lnTo>
                    <a:lnTo>
                      <a:pt x="188" y="178"/>
                    </a:lnTo>
                    <a:lnTo>
                      <a:pt x="140" y="146"/>
                    </a:lnTo>
                    <a:lnTo>
                      <a:pt x="198" y="144"/>
                    </a:lnTo>
                    <a:lnTo>
                      <a:pt x="293" y="153"/>
                    </a:lnTo>
                    <a:lnTo>
                      <a:pt x="376" y="139"/>
                    </a:lnTo>
                    <a:lnTo>
                      <a:pt x="428" y="110"/>
                    </a:lnTo>
                    <a:lnTo>
                      <a:pt x="459" y="31"/>
                    </a:lnTo>
                    <a:lnTo>
                      <a:pt x="430" y="0"/>
                    </a:lnTo>
                    <a:lnTo>
                      <a:pt x="172" y="18"/>
                    </a:lnTo>
                    <a:lnTo>
                      <a:pt x="0" y="103"/>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66" name="Freeform 173"/>
              <p:cNvSpPr>
                <a:spLocks/>
              </p:cNvSpPr>
              <p:nvPr/>
            </p:nvSpPr>
            <p:spPr bwMode="auto">
              <a:xfrm>
                <a:off x="1820" y="12637"/>
                <a:ext cx="209" cy="163"/>
              </a:xfrm>
              <a:custGeom>
                <a:avLst/>
                <a:gdLst>
                  <a:gd name="T0" fmla="*/ 1 w 418"/>
                  <a:gd name="T1" fmla="*/ 1 h 325"/>
                  <a:gd name="T2" fmla="*/ 1 w 418"/>
                  <a:gd name="T3" fmla="*/ 1 h 325"/>
                  <a:gd name="T4" fmla="*/ 1 w 418"/>
                  <a:gd name="T5" fmla="*/ 1 h 325"/>
                  <a:gd name="T6" fmla="*/ 1 w 418"/>
                  <a:gd name="T7" fmla="*/ 1 h 325"/>
                  <a:gd name="T8" fmla="*/ 1 w 418"/>
                  <a:gd name="T9" fmla="*/ 1 h 325"/>
                  <a:gd name="T10" fmla="*/ 1 w 418"/>
                  <a:gd name="T11" fmla="*/ 1 h 325"/>
                  <a:gd name="T12" fmla="*/ 2 w 418"/>
                  <a:gd name="T13" fmla="*/ 1 h 325"/>
                  <a:gd name="T14" fmla="*/ 2 w 418"/>
                  <a:gd name="T15" fmla="*/ 2 h 325"/>
                  <a:gd name="T16" fmla="*/ 1 w 418"/>
                  <a:gd name="T17" fmla="*/ 2 h 325"/>
                  <a:gd name="T18" fmla="*/ 1 w 418"/>
                  <a:gd name="T19" fmla="*/ 1 h 325"/>
                  <a:gd name="T20" fmla="*/ 1 w 418"/>
                  <a:gd name="T21" fmla="*/ 1 h 325"/>
                  <a:gd name="T22" fmla="*/ 0 w 418"/>
                  <a:gd name="T23" fmla="*/ 1 h 325"/>
                  <a:gd name="T24" fmla="*/ 1 w 418"/>
                  <a:gd name="T25" fmla="*/ 0 h 325"/>
                  <a:gd name="T26" fmla="*/ 1 w 418"/>
                  <a:gd name="T27" fmla="*/ 1 h 325"/>
                  <a:gd name="T28" fmla="*/ 1 w 418"/>
                  <a:gd name="T29" fmla="*/ 1 h 3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8"/>
                  <a:gd name="T46" fmla="*/ 0 h 325"/>
                  <a:gd name="T47" fmla="*/ 418 w 418"/>
                  <a:gd name="T48" fmla="*/ 325 h 3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8" h="325">
                    <a:moveTo>
                      <a:pt x="186" y="46"/>
                    </a:moveTo>
                    <a:lnTo>
                      <a:pt x="113" y="62"/>
                    </a:lnTo>
                    <a:lnTo>
                      <a:pt x="99" y="83"/>
                    </a:lnTo>
                    <a:lnTo>
                      <a:pt x="162" y="158"/>
                    </a:lnTo>
                    <a:lnTo>
                      <a:pt x="154" y="223"/>
                    </a:lnTo>
                    <a:lnTo>
                      <a:pt x="216" y="207"/>
                    </a:lnTo>
                    <a:lnTo>
                      <a:pt x="295" y="198"/>
                    </a:lnTo>
                    <a:lnTo>
                      <a:pt x="418" y="259"/>
                    </a:lnTo>
                    <a:lnTo>
                      <a:pt x="93" y="325"/>
                    </a:lnTo>
                    <a:lnTo>
                      <a:pt x="117" y="209"/>
                    </a:lnTo>
                    <a:lnTo>
                      <a:pt x="83" y="103"/>
                    </a:lnTo>
                    <a:lnTo>
                      <a:pt x="0" y="9"/>
                    </a:lnTo>
                    <a:lnTo>
                      <a:pt x="131" y="0"/>
                    </a:lnTo>
                    <a:lnTo>
                      <a:pt x="186" y="4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67" name="Freeform 174"/>
              <p:cNvSpPr>
                <a:spLocks/>
              </p:cNvSpPr>
              <p:nvPr/>
            </p:nvSpPr>
            <p:spPr bwMode="auto">
              <a:xfrm>
                <a:off x="1809" y="12454"/>
                <a:ext cx="1057" cy="1630"/>
              </a:xfrm>
              <a:custGeom>
                <a:avLst/>
                <a:gdLst>
                  <a:gd name="T0" fmla="*/ 2 w 2114"/>
                  <a:gd name="T1" fmla="*/ 2 h 3260"/>
                  <a:gd name="T2" fmla="*/ 2 w 2114"/>
                  <a:gd name="T3" fmla="*/ 2 h 3260"/>
                  <a:gd name="T4" fmla="*/ 3 w 2114"/>
                  <a:gd name="T5" fmla="*/ 3 h 3260"/>
                  <a:gd name="T6" fmla="*/ 4 w 2114"/>
                  <a:gd name="T7" fmla="*/ 5 h 3260"/>
                  <a:gd name="T8" fmla="*/ 4 w 2114"/>
                  <a:gd name="T9" fmla="*/ 5 h 3260"/>
                  <a:gd name="T10" fmla="*/ 2 w 2114"/>
                  <a:gd name="T11" fmla="*/ 3 h 3260"/>
                  <a:gd name="T12" fmla="*/ 1 w 2114"/>
                  <a:gd name="T13" fmla="*/ 3 h 3260"/>
                  <a:gd name="T14" fmla="*/ 0 w 2114"/>
                  <a:gd name="T15" fmla="*/ 5 h 3260"/>
                  <a:gd name="T16" fmla="*/ 1 w 2114"/>
                  <a:gd name="T17" fmla="*/ 6 h 3260"/>
                  <a:gd name="T18" fmla="*/ 1 w 2114"/>
                  <a:gd name="T19" fmla="*/ 6 h 3260"/>
                  <a:gd name="T20" fmla="*/ 1 w 2114"/>
                  <a:gd name="T21" fmla="*/ 6 h 3260"/>
                  <a:gd name="T22" fmla="*/ 1 w 2114"/>
                  <a:gd name="T23" fmla="*/ 6 h 3260"/>
                  <a:gd name="T24" fmla="*/ 1 w 2114"/>
                  <a:gd name="T25" fmla="*/ 5 h 3260"/>
                  <a:gd name="T26" fmla="*/ 1 w 2114"/>
                  <a:gd name="T27" fmla="*/ 3 h 3260"/>
                  <a:gd name="T28" fmla="*/ 1 w 2114"/>
                  <a:gd name="T29" fmla="*/ 3 h 3260"/>
                  <a:gd name="T30" fmla="*/ 2 w 2114"/>
                  <a:gd name="T31" fmla="*/ 3 h 3260"/>
                  <a:gd name="T32" fmla="*/ 2 w 2114"/>
                  <a:gd name="T33" fmla="*/ 5 h 3260"/>
                  <a:gd name="T34" fmla="*/ 2 w 2114"/>
                  <a:gd name="T35" fmla="*/ 5 h 3260"/>
                  <a:gd name="T36" fmla="*/ 2 w 2114"/>
                  <a:gd name="T37" fmla="*/ 5 h 3260"/>
                  <a:gd name="T38" fmla="*/ 2 w 2114"/>
                  <a:gd name="T39" fmla="*/ 5 h 3260"/>
                  <a:gd name="T40" fmla="*/ 3 w 2114"/>
                  <a:gd name="T41" fmla="*/ 6 h 3260"/>
                  <a:gd name="T42" fmla="*/ 5 w 2114"/>
                  <a:gd name="T43" fmla="*/ 7 h 3260"/>
                  <a:gd name="T44" fmla="*/ 5 w 2114"/>
                  <a:gd name="T45" fmla="*/ 7 h 3260"/>
                  <a:gd name="T46" fmla="*/ 6 w 2114"/>
                  <a:gd name="T47" fmla="*/ 10 h 3260"/>
                  <a:gd name="T48" fmla="*/ 6 w 2114"/>
                  <a:gd name="T49" fmla="*/ 11 h 3260"/>
                  <a:gd name="T50" fmla="*/ 7 w 2114"/>
                  <a:gd name="T51" fmla="*/ 12 h 3260"/>
                  <a:gd name="T52" fmla="*/ 7 w 2114"/>
                  <a:gd name="T53" fmla="*/ 13 h 3260"/>
                  <a:gd name="T54" fmla="*/ 6 w 2114"/>
                  <a:gd name="T55" fmla="*/ 13 h 3260"/>
                  <a:gd name="T56" fmla="*/ 7 w 2114"/>
                  <a:gd name="T57" fmla="*/ 13 h 3260"/>
                  <a:gd name="T58" fmla="*/ 8 w 2114"/>
                  <a:gd name="T59" fmla="*/ 10 h 3260"/>
                  <a:gd name="T60" fmla="*/ 7 w 2114"/>
                  <a:gd name="T61" fmla="*/ 6 h 3260"/>
                  <a:gd name="T62" fmla="*/ 6 w 2114"/>
                  <a:gd name="T63" fmla="*/ 5 h 3260"/>
                  <a:gd name="T64" fmla="*/ 5 w 2114"/>
                  <a:gd name="T65" fmla="*/ 6 h 3260"/>
                  <a:gd name="T66" fmla="*/ 6 w 2114"/>
                  <a:gd name="T67" fmla="*/ 6 h 3260"/>
                  <a:gd name="T68" fmla="*/ 7 w 2114"/>
                  <a:gd name="T69" fmla="*/ 6 h 3260"/>
                  <a:gd name="T70" fmla="*/ 7 w 2114"/>
                  <a:gd name="T71" fmla="*/ 7 h 3260"/>
                  <a:gd name="T72" fmla="*/ 7 w 2114"/>
                  <a:gd name="T73" fmla="*/ 11 h 3260"/>
                  <a:gd name="T74" fmla="*/ 7 w 2114"/>
                  <a:gd name="T75" fmla="*/ 7 h 3260"/>
                  <a:gd name="T76" fmla="*/ 6 w 2114"/>
                  <a:gd name="T77" fmla="*/ 6 h 3260"/>
                  <a:gd name="T78" fmla="*/ 6 w 2114"/>
                  <a:gd name="T79" fmla="*/ 6 h 3260"/>
                  <a:gd name="T80" fmla="*/ 5 w 2114"/>
                  <a:gd name="T81" fmla="*/ 6 h 3260"/>
                  <a:gd name="T82" fmla="*/ 5 w 2114"/>
                  <a:gd name="T83" fmla="*/ 5 h 3260"/>
                  <a:gd name="T84" fmla="*/ 2 w 2114"/>
                  <a:gd name="T85" fmla="*/ 1 h 3260"/>
                  <a:gd name="T86" fmla="*/ 1 w 2114"/>
                  <a:gd name="T87" fmla="*/ 0 h 3260"/>
                  <a:gd name="T88" fmla="*/ 1 w 2114"/>
                  <a:gd name="T89" fmla="*/ 1 h 3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14"/>
                  <a:gd name="T136" fmla="*/ 0 h 3260"/>
                  <a:gd name="T137" fmla="*/ 2114 w 2114"/>
                  <a:gd name="T138" fmla="*/ 3260 h 32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14" h="3260">
                    <a:moveTo>
                      <a:pt x="507" y="165"/>
                    </a:moveTo>
                    <a:lnTo>
                      <a:pt x="638" y="318"/>
                    </a:lnTo>
                    <a:lnTo>
                      <a:pt x="598" y="300"/>
                    </a:lnTo>
                    <a:lnTo>
                      <a:pt x="660" y="406"/>
                    </a:lnTo>
                    <a:lnTo>
                      <a:pt x="697" y="508"/>
                    </a:lnTo>
                    <a:lnTo>
                      <a:pt x="903" y="763"/>
                    </a:lnTo>
                    <a:lnTo>
                      <a:pt x="1165" y="1067"/>
                    </a:lnTo>
                    <a:lnTo>
                      <a:pt x="1244" y="1218"/>
                    </a:lnTo>
                    <a:lnTo>
                      <a:pt x="1024" y="1037"/>
                    </a:lnTo>
                    <a:lnTo>
                      <a:pt x="1056" y="1138"/>
                    </a:lnTo>
                    <a:lnTo>
                      <a:pt x="870" y="916"/>
                    </a:lnTo>
                    <a:lnTo>
                      <a:pt x="668" y="744"/>
                    </a:lnTo>
                    <a:lnTo>
                      <a:pt x="487" y="651"/>
                    </a:lnTo>
                    <a:lnTo>
                      <a:pt x="192" y="696"/>
                    </a:lnTo>
                    <a:lnTo>
                      <a:pt x="77" y="865"/>
                    </a:lnTo>
                    <a:lnTo>
                      <a:pt x="0" y="1152"/>
                    </a:lnTo>
                    <a:lnTo>
                      <a:pt x="32" y="1415"/>
                    </a:lnTo>
                    <a:lnTo>
                      <a:pt x="77" y="1639"/>
                    </a:lnTo>
                    <a:lnTo>
                      <a:pt x="238" y="1962"/>
                    </a:lnTo>
                    <a:lnTo>
                      <a:pt x="190" y="1777"/>
                    </a:lnTo>
                    <a:lnTo>
                      <a:pt x="107" y="1562"/>
                    </a:lnTo>
                    <a:lnTo>
                      <a:pt x="63" y="1406"/>
                    </a:lnTo>
                    <a:lnTo>
                      <a:pt x="51" y="1287"/>
                    </a:lnTo>
                    <a:lnTo>
                      <a:pt x="79" y="1348"/>
                    </a:lnTo>
                    <a:lnTo>
                      <a:pt x="61" y="1204"/>
                    </a:lnTo>
                    <a:lnTo>
                      <a:pt x="63" y="1042"/>
                    </a:lnTo>
                    <a:lnTo>
                      <a:pt x="105" y="912"/>
                    </a:lnTo>
                    <a:lnTo>
                      <a:pt x="107" y="941"/>
                    </a:lnTo>
                    <a:lnTo>
                      <a:pt x="131" y="888"/>
                    </a:lnTo>
                    <a:lnTo>
                      <a:pt x="188" y="859"/>
                    </a:lnTo>
                    <a:lnTo>
                      <a:pt x="321" y="881"/>
                    </a:lnTo>
                    <a:lnTo>
                      <a:pt x="559" y="996"/>
                    </a:lnTo>
                    <a:lnTo>
                      <a:pt x="319" y="914"/>
                    </a:lnTo>
                    <a:lnTo>
                      <a:pt x="600" y="1055"/>
                    </a:lnTo>
                    <a:lnTo>
                      <a:pt x="448" y="1015"/>
                    </a:lnTo>
                    <a:lnTo>
                      <a:pt x="642" y="1104"/>
                    </a:lnTo>
                    <a:lnTo>
                      <a:pt x="596" y="1069"/>
                    </a:lnTo>
                    <a:lnTo>
                      <a:pt x="674" y="1104"/>
                    </a:lnTo>
                    <a:lnTo>
                      <a:pt x="598" y="1028"/>
                    </a:lnTo>
                    <a:lnTo>
                      <a:pt x="683" y="1081"/>
                    </a:lnTo>
                    <a:lnTo>
                      <a:pt x="800" y="1209"/>
                    </a:lnTo>
                    <a:lnTo>
                      <a:pt x="979" y="1410"/>
                    </a:lnTo>
                    <a:lnTo>
                      <a:pt x="1167" y="1656"/>
                    </a:lnTo>
                    <a:lnTo>
                      <a:pt x="1280" y="1797"/>
                    </a:lnTo>
                    <a:lnTo>
                      <a:pt x="1422" y="1905"/>
                    </a:lnTo>
                    <a:lnTo>
                      <a:pt x="1486" y="1955"/>
                    </a:lnTo>
                    <a:lnTo>
                      <a:pt x="1514" y="2102"/>
                    </a:lnTo>
                    <a:lnTo>
                      <a:pt x="1573" y="2422"/>
                    </a:lnTo>
                    <a:lnTo>
                      <a:pt x="1597" y="2562"/>
                    </a:lnTo>
                    <a:lnTo>
                      <a:pt x="1672" y="2656"/>
                    </a:lnTo>
                    <a:lnTo>
                      <a:pt x="1755" y="2889"/>
                    </a:lnTo>
                    <a:lnTo>
                      <a:pt x="1825" y="2956"/>
                    </a:lnTo>
                    <a:lnTo>
                      <a:pt x="1831" y="2990"/>
                    </a:lnTo>
                    <a:lnTo>
                      <a:pt x="1811" y="3077"/>
                    </a:lnTo>
                    <a:lnTo>
                      <a:pt x="1753" y="3192"/>
                    </a:lnTo>
                    <a:lnTo>
                      <a:pt x="1704" y="3260"/>
                    </a:lnTo>
                    <a:lnTo>
                      <a:pt x="1757" y="3251"/>
                    </a:lnTo>
                    <a:lnTo>
                      <a:pt x="1811" y="3217"/>
                    </a:lnTo>
                    <a:lnTo>
                      <a:pt x="1947" y="3002"/>
                    </a:lnTo>
                    <a:lnTo>
                      <a:pt x="2114" y="2500"/>
                    </a:lnTo>
                    <a:lnTo>
                      <a:pt x="2039" y="1942"/>
                    </a:lnTo>
                    <a:lnTo>
                      <a:pt x="1967" y="1596"/>
                    </a:lnTo>
                    <a:lnTo>
                      <a:pt x="1817" y="1387"/>
                    </a:lnTo>
                    <a:lnTo>
                      <a:pt x="1666" y="1239"/>
                    </a:lnTo>
                    <a:lnTo>
                      <a:pt x="1559" y="1220"/>
                    </a:lnTo>
                    <a:lnTo>
                      <a:pt x="1482" y="1285"/>
                    </a:lnTo>
                    <a:lnTo>
                      <a:pt x="1456" y="1394"/>
                    </a:lnTo>
                    <a:lnTo>
                      <a:pt x="1585" y="1312"/>
                    </a:lnTo>
                    <a:lnTo>
                      <a:pt x="1706" y="1394"/>
                    </a:lnTo>
                    <a:lnTo>
                      <a:pt x="1825" y="1514"/>
                    </a:lnTo>
                    <a:lnTo>
                      <a:pt x="1938" y="1770"/>
                    </a:lnTo>
                    <a:lnTo>
                      <a:pt x="1944" y="1960"/>
                    </a:lnTo>
                    <a:lnTo>
                      <a:pt x="1947" y="2191"/>
                    </a:lnTo>
                    <a:lnTo>
                      <a:pt x="1928" y="2642"/>
                    </a:lnTo>
                    <a:lnTo>
                      <a:pt x="1910" y="1983"/>
                    </a:lnTo>
                    <a:lnTo>
                      <a:pt x="1882" y="1813"/>
                    </a:lnTo>
                    <a:lnTo>
                      <a:pt x="1838" y="1669"/>
                    </a:lnTo>
                    <a:lnTo>
                      <a:pt x="1765" y="1536"/>
                    </a:lnTo>
                    <a:lnTo>
                      <a:pt x="1724" y="1477"/>
                    </a:lnTo>
                    <a:lnTo>
                      <a:pt x="1658" y="1459"/>
                    </a:lnTo>
                    <a:lnTo>
                      <a:pt x="1553" y="1427"/>
                    </a:lnTo>
                    <a:lnTo>
                      <a:pt x="1494" y="1381"/>
                    </a:lnTo>
                    <a:lnTo>
                      <a:pt x="1446" y="1454"/>
                    </a:lnTo>
                    <a:lnTo>
                      <a:pt x="1393" y="1237"/>
                    </a:lnTo>
                    <a:lnTo>
                      <a:pt x="983" y="692"/>
                    </a:lnTo>
                    <a:lnTo>
                      <a:pt x="735" y="245"/>
                    </a:lnTo>
                    <a:lnTo>
                      <a:pt x="515" y="41"/>
                    </a:lnTo>
                    <a:lnTo>
                      <a:pt x="341" y="0"/>
                    </a:lnTo>
                    <a:lnTo>
                      <a:pt x="507" y="165"/>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68" name="Freeform 175"/>
              <p:cNvSpPr>
                <a:spLocks/>
              </p:cNvSpPr>
              <p:nvPr/>
            </p:nvSpPr>
            <p:spPr bwMode="auto">
              <a:xfrm>
                <a:off x="2548" y="13052"/>
                <a:ext cx="124" cy="207"/>
              </a:xfrm>
              <a:custGeom>
                <a:avLst/>
                <a:gdLst>
                  <a:gd name="T0" fmla="*/ 1 w 248"/>
                  <a:gd name="T1" fmla="*/ 0 h 414"/>
                  <a:gd name="T2" fmla="*/ 1 w 248"/>
                  <a:gd name="T3" fmla="*/ 1 h 414"/>
                  <a:gd name="T4" fmla="*/ 1 w 248"/>
                  <a:gd name="T5" fmla="*/ 2 h 414"/>
                  <a:gd name="T6" fmla="*/ 1 w 248"/>
                  <a:gd name="T7" fmla="*/ 2 h 414"/>
                  <a:gd name="T8" fmla="*/ 0 w 248"/>
                  <a:gd name="T9" fmla="*/ 1 h 414"/>
                  <a:gd name="T10" fmla="*/ 1 w 248"/>
                  <a:gd name="T11" fmla="*/ 0 h 414"/>
                  <a:gd name="T12" fmla="*/ 1 w 248"/>
                  <a:gd name="T13" fmla="*/ 0 h 414"/>
                  <a:gd name="T14" fmla="*/ 0 60000 65536"/>
                  <a:gd name="T15" fmla="*/ 0 60000 65536"/>
                  <a:gd name="T16" fmla="*/ 0 60000 65536"/>
                  <a:gd name="T17" fmla="*/ 0 60000 65536"/>
                  <a:gd name="T18" fmla="*/ 0 60000 65536"/>
                  <a:gd name="T19" fmla="*/ 0 60000 65536"/>
                  <a:gd name="T20" fmla="*/ 0 60000 65536"/>
                  <a:gd name="T21" fmla="*/ 0 w 248"/>
                  <a:gd name="T22" fmla="*/ 0 h 414"/>
                  <a:gd name="T23" fmla="*/ 248 w 248"/>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414">
                    <a:moveTo>
                      <a:pt x="59" y="0"/>
                    </a:moveTo>
                    <a:lnTo>
                      <a:pt x="97" y="192"/>
                    </a:lnTo>
                    <a:lnTo>
                      <a:pt x="248" y="414"/>
                    </a:lnTo>
                    <a:lnTo>
                      <a:pt x="6" y="327"/>
                    </a:lnTo>
                    <a:lnTo>
                      <a:pt x="0" y="99"/>
                    </a:lnTo>
                    <a:lnTo>
                      <a:pt x="59"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69" name="Freeform 176"/>
              <p:cNvSpPr>
                <a:spLocks/>
              </p:cNvSpPr>
              <p:nvPr/>
            </p:nvSpPr>
            <p:spPr bwMode="auto">
              <a:xfrm>
                <a:off x="2127" y="13810"/>
                <a:ext cx="467" cy="219"/>
              </a:xfrm>
              <a:custGeom>
                <a:avLst/>
                <a:gdLst>
                  <a:gd name="T0" fmla="*/ 4 w 933"/>
                  <a:gd name="T1" fmla="*/ 0 h 439"/>
                  <a:gd name="T2" fmla="*/ 4 w 933"/>
                  <a:gd name="T3" fmla="*/ 0 h 439"/>
                  <a:gd name="T4" fmla="*/ 4 w 933"/>
                  <a:gd name="T5" fmla="*/ 1 h 439"/>
                  <a:gd name="T6" fmla="*/ 4 w 933"/>
                  <a:gd name="T7" fmla="*/ 1 h 439"/>
                  <a:gd name="T8" fmla="*/ 4 w 933"/>
                  <a:gd name="T9" fmla="*/ 1 h 439"/>
                  <a:gd name="T10" fmla="*/ 3 w 933"/>
                  <a:gd name="T11" fmla="*/ 1 h 439"/>
                  <a:gd name="T12" fmla="*/ 3 w 933"/>
                  <a:gd name="T13" fmla="*/ 1 h 439"/>
                  <a:gd name="T14" fmla="*/ 2 w 933"/>
                  <a:gd name="T15" fmla="*/ 1 h 439"/>
                  <a:gd name="T16" fmla="*/ 1 w 933"/>
                  <a:gd name="T17" fmla="*/ 0 h 439"/>
                  <a:gd name="T18" fmla="*/ 0 w 933"/>
                  <a:gd name="T19" fmla="*/ 0 h 439"/>
                  <a:gd name="T20" fmla="*/ 1 w 933"/>
                  <a:gd name="T21" fmla="*/ 0 h 439"/>
                  <a:gd name="T22" fmla="*/ 2 w 933"/>
                  <a:gd name="T23" fmla="*/ 1 h 439"/>
                  <a:gd name="T24" fmla="*/ 2 w 933"/>
                  <a:gd name="T25" fmla="*/ 1 h 439"/>
                  <a:gd name="T26" fmla="*/ 4 w 933"/>
                  <a:gd name="T27" fmla="*/ 1 h 439"/>
                  <a:gd name="T28" fmla="*/ 4 w 933"/>
                  <a:gd name="T29" fmla="*/ 1 h 439"/>
                  <a:gd name="T30" fmla="*/ 4 w 933"/>
                  <a:gd name="T31" fmla="*/ 0 h 439"/>
                  <a:gd name="T32" fmla="*/ 4 w 933"/>
                  <a:gd name="T33" fmla="*/ 0 h 4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3"/>
                  <a:gd name="T52" fmla="*/ 0 h 439"/>
                  <a:gd name="T53" fmla="*/ 933 w 933"/>
                  <a:gd name="T54" fmla="*/ 439 h 4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3" h="439">
                    <a:moveTo>
                      <a:pt x="895" y="0"/>
                    </a:moveTo>
                    <a:lnTo>
                      <a:pt x="858" y="203"/>
                    </a:lnTo>
                    <a:lnTo>
                      <a:pt x="832" y="279"/>
                    </a:lnTo>
                    <a:lnTo>
                      <a:pt x="779" y="284"/>
                    </a:lnTo>
                    <a:lnTo>
                      <a:pt x="800" y="332"/>
                    </a:lnTo>
                    <a:lnTo>
                      <a:pt x="747" y="343"/>
                    </a:lnTo>
                    <a:lnTo>
                      <a:pt x="628" y="352"/>
                    </a:lnTo>
                    <a:lnTo>
                      <a:pt x="487" y="323"/>
                    </a:lnTo>
                    <a:lnTo>
                      <a:pt x="214" y="217"/>
                    </a:lnTo>
                    <a:lnTo>
                      <a:pt x="0" y="107"/>
                    </a:lnTo>
                    <a:lnTo>
                      <a:pt x="154" y="231"/>
                    </a:lnTo>
                    <a:lnTo>
                      <a:pt x="333" y="337"/>
                    </a:lnTo>
                    <a:lnTo>
                      <a:pt x="483" y="410"/>
                    </a:lnTo>
                    <a:lnTo>
                      <a:pt x="933" y="439"/>
                    </a:lnTo>
                    <a:lnTo>
                      <a:pt x="907" y="265"/>
                    </a:lnTo>
                    <a:lnTo>
                      <a:pt x="895"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70" name="Freeform 177"/>
              <p:cNvSpPr>
                <a:spLocks/>
              </p:cNvSpPr>
              <p:nvPr/>
            </p:nvSpPr>
            <p:spPr bwMode="auto">
              <a:xfrm>
                <a:off x="1808" y="12474"/>
                <a:ext cx="14" cy="25"/>
              </a:xfrm>
              <a:custGeom>
                <a:avLst/>
                <a:gdLst>
                  <a:gd name="T0" fmla="*/ 1 w 28"/>
                  <a:gd name="T1" fmla="*/ 1 h 50"/>
                  <a:gd name="T2" fmla="*/ 1 w 28"/>
                  <a:gd name="T3" fmla="*/ 1 h 50"/>
                  <a:gd name="T4" fmla="*/ 1 w 28"/>
                  <a:gd name="T5" fmla="*/ 1 h 50"/>
                  <a:gd name="T6" fmla="*/ 1 w 28"/>
                  <a:gd name="T7" fmla="*/ 1 h 50"/>
                  <a:gd name="T8" fmla="*/ 1 w 28"/>
                  <a:gd name="T9" fmla="*/ 1 h 50"/>
                  <a:gd name="T10" fmla="*/ 0 w 28"/>
                  <a:gd name="T11" fmla="*/ 1 h 50"/>
                  <a:gd name="T12" fmla="*/ 0 w 28"/>
                  <a:gd name="T13" fmla="*/ 1 h 50"/>
                  <a:gd name="T14" fmla="*/ 1 w 28"/>
                  <a:gd name="T15" fmla="*/ 1 h 50"/>
                  <a:gd name="T16" fmla="*/ 1 w 28"/>
                  <a:gd name="T17" fmla="*/ 1 h 50"/>
                  <a:gd name="T18" fmla="*/ 1 w 28"/>
                  <a:gd name="T19" fmla="*/ 0 h 50"/>
                  <a:gd name="T20" fmla="*/ 1 w 28"/>
                  <a:gd name="T21" fmla="*/ 0 h 50"/>
                  <a:gd name="T22" fmla="*/ 1 w 28"/>
                  <a:gd name="T23" fmla="*/ 1 h 50"/>
                  <a:gd name="T24" fmla="*/ 1 w 28"/>
                  <a:gd name="T25" fmla="*/ 1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50"/>
                  <a:gd name="T41" fmla="*/ 28 w 28"/>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50">
                    <a:moveTo>
                      <a:pt x="22" y="9"/>
                    </a:moveTo>
                    <a:lnTo>
                      <a:pt x="18" y="18"/>
                    </a:lnTo>
                    <a:lnTo>
                      <a:pt x="16" y="30"/>
                    </a:lnTo>
                    <a:lnTo>
                      <a:pt x="18" y="46"/>
                    </a:lnTo>
                    <a:lnTo>
                      <a:pt x="8" y="50"/>
                    </a:lnTo>
                    <a:lnTo>
                      <a:pt x="0" y="43"/>
                    </a:lnTo>
                    <a:lnTo>
                      <a:pt x="0" y="32"/>
                    </a:lnTo>
                    <a:lnTo>
                      <a:pt x="2" y="16"/>
                    </a:lnTo>
                    <a:lnTo>
                      <a:pt x="6" y="5"/>
                    </a:lnTo>
                    <a:lnTo>
                      <a:pt x="16" y="0"/>
                    </a:lnTo>
                    <a:lnTo>
                      <a:pt x="28" y="0"/>
                    </a:lnTo>
                    <a:lnTo>
                      <a:pt x="22" y="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71" name="Freeform 178"/>
              <p:cNvSpPr>
                <a:spLocks/>
              </p:cNvSpPr>
              <p:nvPr/>
            </p:nvSpPr>
            <p:spPr bwMode="auto">
              <a:xfrm>
                <a:off x="1722" y="12370"/>
                <a:ext cx="425" cy="308"/>
              </a:xfrm>
              <a:custGeom>
                <a:avLst/>
                <a:gdLst>
                  <a:gd name="T0" fmla="*/ 1 w 850"/>
                  <a:gd name="T1" fmla="*/ 1 h 616"/>
                  <a:gd name="T2" fmla="*/ 1 w 850"/>
                  <a:gd name="T3" fmla="*/ 1 h 616"/>
                  <a:gd name="T4" fmla="*/ 1 w 850"/>
                  <a:gd name="T5" fmla="*/ 1 h 616"/>
                  <a:gd name="T6" fmla="*/ 1 w 850"/>
                  <a:gd name="T7" fmla="*/ 1 h 616"/>
                  <a:gd name="T8" fmla="*/ 2 w 850"/>
                  <a:gd name="T9" fmla="*/ 1 h 616"/>
                  <a:gd name="T10" fmla="*/ 2 w 850"/>
                  <a:gd name="T11" fmla="*/ 1 h 616"/>
                  <a:gd name="T12" fmla="*/ 2 w 850"/>
                  <a:gd name="T13" fmla="*/ 1 h 616"/>
                  <a:gd name="T14" fmla="*/ 1 w 850"/>
                  <a:gd name="T15" fmla="*/ 1 h 616"/>
                  <a:gd name="T16" fmla="*/ 1 w 850"/>
                  <a:gd name="T17" fmla="*/ 1 h 616"/>
                  <a:gd name="T18" fmla="*/ 1 w 850"/>
                  <a:gd name="T19" fmla="*/ 1 h 616"/>
                  <a:gd name="T20" fmla="*/ 1 w 850"/>
                  <a:gd name="T21" fmla="*/ 1 h 616"/>
                  <a:gd name="T22" fmla="*/ 1 w 850"/>
                  <a:gd name="T23" fmla="*/ 1 h 616"/>
                  <a:gd name="T24" fmla="*/ 1 w 850"/>
                  <a:gd name="T25" fmla="*/ 1 h 616"/>
                  <a:gd name="T26" fmla="*/ 1 w 850"/>
                  <a:gd name="T27" fmla="*/ 1 h 616"/>
                  <a:gd name="T28" fmla="*/ 1 w 850"/>
                  <a:gd name="T29" fmla="*/ 1 h 616"/>
                  <a:gd name="T30" fmla="*/ 1 w 850"/>
                  <a:gd name="T31" fmla="*/ 1 h 616"/>
                  <a:gd name="T32" fmla="*/ 1 w 850"/>
                  <a:gd name="T33" fmla="*/ 1 h 616"/>
                  <a:gd name="T34" fmla="*/ 1 w 850"/>
                  <a:gd name="T35" fmla="*/ 1 h 616"/>
                  <a:gd name="T36" fmla="*/ 1 w 850"/>
                  <a:gd name="T37" fmla="*/ 1 h 616"/>
                  <a:gd name="T38" fmla="*/ 1 w 850"/>
                  <a:gd name="T39" fmla="*/ 1 h 616"/>
                  <a:gd name="T40" fmla="*/ 1 w 850"/>
                  <a:gd name="T41" fmla="*/ 1 h 616"/>
                  <a:gd name="T42" fmla="*/ 1 w 850"/>
                  <a:gd name="T43" fmla="*/ 2 h 616"/>
                  <a:gd name="T44" fmla="*/ 1 w 850"/>
                  <a:gd name="T45" fmla="*/ 2 h 616"/>
                  <a:gd name="T46" fmla="*/ 1 w 850"/>
                  <a:gd name="T47" fmla="*/ 2 h 616"/>
                  <a:gd name="T48" fmla="*/ 2 w 850"/>
                  <a:gd name="T49" fmla="*/ 2 h 616"/>
                  <a:gd name="T50" fmla="*/ 2 w 850"/>
                  <a:gd name="T51" fmla="*/ 2 h 616"/>
                  <a:gd name="T52" fmla="*/ 2 w 850"/>
                  <a:gd name="T53" fmla="*/ 2 h 616"/>
                  <a:gd name="T54" fmla="*/ 3 w 850"/>
                  <a:gd name="T55" fmla="*/ 2 h 616"/>
                  <a:gd name="T56" fmla="*/ 3 w 850"/>
                  <a:gd name="T57" fmla="*/ 2 h 616"/>
                  <a:gd name="T58" fmla="*/ 3 w 850"/>
                  <a:gd name="T59" fmla="*/ 1 h 616"/>
                  <a:gd name="T60" fmla="*/ 3 w 850"/>
                  <a:gd name="T61" fmla="*/ 1 h 616"/>
                  <a:gd name="T62" fmla="*/ 3 w 850"/>
                  <a:gd name="T63" fmla="*/ 1 h 616"/>
                  <a:gd name="T64" fmla="*/ 3 w 850"/>
                  <a:gd name="T65" fmla="*/ 1 h 616"/>
                  <a:gd name="T66" fmla="*/ 2 w 850"/>
                  <a:gd name="T67" fmla="*/ 1 h 616"/>
                  <a:gd name="T68" fmla="*/ 2 w 850"/>
                  <a:gd name="T69" fmla="*/ 1 h 616"/>
                  <a:gd name="T70" fmla="*/ 2 w 850"/>
                  <a:gd name="T71" fmla="*/ 1 h 616"/>
                  <a:gd name="T72" fmla="*/ 2 w 850"/>
                  <a:gd name="T73" fmla="*/ 1 h 616"/>
                  <a:gd name="T74" fmla="*/ 1 w 850"/>
                  <a:gd name="T75" fmla="*/ 1 h 616"/>
                  <a:gd name="T76" fmla="*/ 1 w 850"/>
                  <a:gd name="T77" fmla="*/ 1 h 616"/>
                  <a:gd name="T78" fmla="*/ 1 w 850"/>
                  <a:gd name="T79" fmla="*/ 1 h 616"/>
                  <a:gd name="T80" fmla="*/ 1 w 850"/>
                  <a:gd name="T81" fmla="*/ 1 h 616"/>
                  <a:gd name="T82" fmla="*/ 1 w 850"/>
                  <a:gd name="T83" fmla="*/ 1 h 616"/>
                  <a:gd name="T84" fmla="*/ 1 w 850"/>
                  <a:gd name="T85" fmla="*/ 1 h 616"/>
                  <a:gd name="T86" fmla="*/ 1 w 850"/>
                  <a:gd name="T87" fmla="*/ 1 h 616"/>
                  <a:gd name="T88" fmla="*/ 1 w 850"/>
                  <a:gd name="T89" fmla="*/ 1 h 616"/>
                  <a:gd name="T90" fmla="*/ 2 w 850"/>
                  <a:gd name="T91" fmla="*/ 1 h 616"/>
                  <a:gd name="T92" fmla="*/ 2 w 850"/>
                  <a:gd name="T93" fmla="*/ 1 h 616"/>
                  <a:gd name="T94" fmla="*/ 2 w 850"/>
                  <a:gd name="T95" fmla="*/ 1 h 616"/>
                  <a:gd name="T96" fmla="*/ 3 w 850"/>
                  <a:gd name="T97" fmla="*/ 1 h 616"/>
                  <a:gd name="T98" fmla="*/ 3 w 850"/>
                  <a:gd name="T99" fmla="*/ 1 h 616"/>
                  <a:gd name="T100" fmla="*/ 3 w 850"/>
                  <a:gd name="T101" fmla="*/ 1 h 616"/>
                  <a:gd name="T102" fmla="*/ 3 w 850"/>
                  <a:gd name="T103" fmla="*/ 1 h 616"/>
                  <a:gd name="T104" fmla="*/ 2 w 850"/>
                  <a:gd name="T105" fmla="*/ 0 h 616"/>
                  <a:gd name="T106" fmla="*/ 2 w 850"/>
                  <a:gd name="T107" fmla="*/ 1 h 616"/>
                  <a:gd name="T108" fmla="*/ 1 w 850"/>
                  <a:gd name="T109" fmla="*/ 1 h 616"/>
                  <a:gd name="T110" fmla="*/ 1 w 850"/>
                  <a:gd name="T111" fmla="*/ 1 h 616"/>
                  <a:gd name="T112" fmla="*/ 1 w 850"/>
                  <a:gd name="T113" fmla="*/ 1 h 616"/>
                  <a:gd name="T114" fmla="*/ 1 w 850"/>
                  <a:gd name="T115" fmla="*/ 1 h 6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0"/>
                  <a:gd name="T175" fmla="*/ 0 h 616"/>
                  <a:gd name="T176" fmla="*/ 850 w 850"/>
                  <a:gd name="T177" fmla="*/ 616 h 6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0" h="616">
                    <a:moveTo>
                      <a:pt x="41" y="130"/>
                    </a:moveTo>
                    <a:lnTo>
                      <a:pt x="63" y="130"/>
                    </a:lnTo>
                    <a:lnTo>
                      <a:pt x="71" y="160"/>
                    </a:lnTo>
                    <a:lnTo>
                      <a:pt x="79" y="185"/>
                    </a:lnTo>
                    <a:lnTo>
                      <a:pt x="99" y="194"/>
                    </a:lnTo>
                    <a:lnTo>
                      <a:pt x="140" y="187"/>
                    </a:lnTo>
                    <a:lnTo>
                      <a:pt x="182" y="181"/>
                    </a:lnTo>
                    <a:lnTo>
                      <a:pt x="218" y="185"/>
                    </a:lnTo>
                    <a:lnTo>
                      <a:pt x="239" y="194"/>
                    </a:lnTo>
                    <a:lnTo>
                      <a:pt x="267" y="213"/>
                    </a:lnTo>
                    <a:lnTo>
                      <a:pt x="283" y="233"/>
                    </a:lnTo>
                    <a:lnTo>
                      <a:pt x="295" y="259"/>
                    </a:lnTo>
                    <a:lnTo>
                      <a:pt x="295" y="277"/>
                    </a:lnTo>
                    <a:lnTo>
                      <a:pt x="285" y="295"/>
                    </a:lnTo>
                    <a:lnTo>
                      <a:pt x="267" y="307"/>
                    </a:lnTo>
                    <a:lnTo>
                      <a:pt x="237" y="309"/>
                    </a:lnTo>
                    <a:lnTo>
                      <a:pt x="210" y="309"/>
                    </a:lnTo>
                    <a:lnTo>
                      <a:pt x="190" y="297"/>
                    </a:lnTo>
                    <a:lnTo>
                      <a:pt x="166" y="282"/>
                    </a:lnTo>
                    <a:lnTo>
                      <a:pt x="152" y="265"/>
                    </a:lnTo>
                    <a:lnTo>
                      <a:pt x="146" y="252"/>
                    </a:lnTo>
                    <a:lnTo>
                      <a:pt x="132" y="249"/>
                    </a:lnTo>
                    <a:lnTo>
                      <a:pt x="115" y="256"/>
                    </a:lnTo>
                    <a:lnTo>
                      <a:pt x="105" y="270"/>
                    </a:lnTo>
                    <a:lnTo>
                      <a:pt x="101" y="290"/>
                    </a:lnTo>
                    <a:lnTo>
                      <a:pt x="103" y="309"/>
                    </a:lnTo>
                    <a:lnTo>
                      <a:pt x="115" y="322"/>
                    </a:lnTo>
                    <a:lnTo>
                      <a:pt x="122" y="339"/>
                    </a:lnTo>
                    <a:lnTo>
                      <a:pt x="109" y="343"/>
                    </a:lnTo>
                    <a:lnTo>
                      <a:pt x="79" y="341"/>
                    </a:lnTo>
                    <a:lnTo>
                      <a:pt x="55" y="341"/>
                    </a:lnTo>
                    <a:lnTo>
                      <a:pt x="41" y="346"/>
                    </a:lnTo>
                    <a:lnTo>
                      <a:pt x="29" y="362"/>
                    </a:lnTo>
                    <a:lnTo>
                      <a:pt x="23" y="378"/>
                    </a:lnTo>
                    <a:lnTo>
                      <a:pt x="23" y="396"/>
                    </a:lnTo>
                    <a:lnTo>
                      <a:pt x="23" y="410"/>
                    </a:lnTo>
                    <a:lnTo>
                      <a:pt x="10" y="423"/>
                    </a:lnTo>
                    <a:lnTo>
                      <a:pt x="2" y="435"/>
                    </a:lnTo>
                    <a:lnTo>
                      <a:pt x="0" y="449"/>
                    </a:lnTo>
                    <a:lnTo>
                      <a:pt x="2" y="467"/>
                    </a:lnTo>
                    <a:lnTo>
                      <a:pt x="8" y="481"/>
                    </a:lnTo>
                    <a:lnTo>
                      <a:pt x="21" y="499"/>
                    </a:lnTo>
                    <a:lnTo>
                      <a:pt x="51" y="526"/>
                    </a:lnTo>
                    <a:lnTo>
                      <a:pt x="81" y="554"/>
                    </a:lnTo>
                    <a:lnTo>
                      <a:pt x="119" y="575"/>
                    </a:lnTo>
                    <a:lnTo>
                      <a:pt x="148" y="590"/>
                    </a:lnTo>
                    <a:lnTo>
                      <a:pt x="186" y="606"/>
                    </a:lnTo>
                    <a:lnTo>
                      <a:pt x="222" y="613"/>
                    </a:lnTo>
                    <a:lnTo>
                      <a:pt x="243" y="616"/>
                    </a:lnTo>
                    <a:lnTo>
                      <a:pt x="263" y="607"/>
                    </a:lnTo>
                    <a:lnTo>
                      <a:pt x="283" y="593"/>
                    </a:lnTo>
                    <a:lnTo>
                      <a:pt x="307" y="583"/>
                    </a:lnTo>
                    <a:lnTo>
                      <a:pt x="360" y="579"/>
                    </a:lnTo>
                    <a:lnTo>
                      <a:pt x="424" y="579"/>
                    </a:lnTo>
                    <a:lnTo>
                      <a:pt x="501" y="579"/>
                    </a:lnTo>
                    <a:lnTo>
                      <a:pt x="562" y="579"/>
                    </a:lnTo>
                    <a:lnTo>
                      <a:pt x="598" y="567"/>
                    </a:lnTo>
                    <a:lnTo>
                      <a:pt x="630" y="544"/>
                    </a:lnTo>
                    <a:lnTo>
                      <a:pt x="651" y="506"/>
                    </a:lnTo>
                    <a:lnTo>
                      <a:pt x="653" y="457"/>
                    </a:lnTo>
                    <a:lnTo>
                      <a:pt x="632" y="403"/>
                    </a:lnTo>
                    <a:lnTo>
                      <a:pt x="604" y="366"/>
                    </a:lnTo>
                    <a:lnTo>
                      <a:pt x="584" y="339"/>
                    </a:lnTo>
                    <a:lnTo>
                      <a:pt x="568" y="313"/>
                    </a:lnTo>
                    <a:lnTo>
                      <a:pt x="548" y="295"/>
                    </a:lnTo>
                    <a:lnTo>
                      <a:pt x="527" y="290"/>
                    </a:lnTo>
                    <a:lnTo>
                      <a:pt x="501" y="284"/>
                    </a:lnTo>
                    <a:lnTo>
                      <a:pt x="469" y="277"/>
                    </a:lnTo>
                    <a:lnTo>
                      <a:pt x="435" y="258"/>
                    </a:lnTo>
                    <a:lnTo>
                      <a:pt x="406" y="227"/>
                    </a:lnTo>
                    <a:lnTo>
                      <a:pt x="380" y="201"/>
                    </a:lnTo>
                    <a:lnTo>
                      <a:pt x="350" y="187"/>
                    </a:lnTo>
                    <a:lnTo>
                      <a:pt x="323" y="174"/>
                    </a:lnTo>
                    <a:lnTo>
                      <a:pt x="295" y="169"/>
                    </a:lnTo>
                    <a:lnTo>
                      <a:pt x="249" y="164"/>
                    </a:lnTo>
                    <a:lnTo>
                      <a:pt x="214" y="164"/>
                    </a:lnTo>
                    <a:lnTo>
                      <a:pt x="186" y="162"/>
                    </a:lnTo>
                    <a:lnTo>
                      <a:pt x="146" y="167"/>
                    </a:lnTo>
                    <a:lnTo>
                      <a:pt x="126" y="164"/>
                    </a:lnTo>
                    <a:lnTo>
                      <a:pt x="113" y="151"/>
                    </a:lnTo>
                    <a:lnTo>
                      <a:pt x="105" y="139"/>
                    </a:lnTo>
                    <a:lnTo>
                      <a:pt x="103" y="114"/>
                    </a:lnTo>
                    <a:lnTo>
                      <a:pt x="105" y="96"/>
                    </a:lnTo>
                    <a:lnTo>
                      <a:pt x="111" y="84"/>
                    </a:lnTo>
                    <a:lnTo>
                      <a:pt x="136" y="77"/>
                    </a:lnTo>
                    <a:lnTo>
                      <a:pt x="156" y="69"/>
                    </a:lnTo>
                    <a:lnTo>
                      <a:pt x="140" y="85"/>
                    </a:lnTo>
                    <a:lnTo>
                      <a:pt x="150" y="107"/>
                    </a:lnTo>
                    <a:lnTo>
                      <a:pt x="172" y="121"/>
                    </a:lnTo>
                    <a:lnTo>
                      <a:pt x="204" y="128"/>
                    </a:lnTo>
                    <a:lnTo>
                      <a:pt x="243" y="130"/>
                    </a:lnTo>
                    <a:lnTo>
                      <a:pt x="313" y="132"/>
                    </a:lnTo>
                    <a:lnTo>
                      <a:pt x="362" y="137"/>
                    </a:lnTo>
                    <a:lnTo>
                      <a:pt x="402" y="146"/>
                    </a:lnTo>
                    <a:lnTo>
                      <a:pt x="461" y="171"/>
                    </a:lnTo>
                    <a:lnTo>
                      <a:pt x="509" y="195"/>
                    </a:lnTo>
                    <a:lnTo>
                      <a:pt x="548" y="220"/>
                    </a:lnTo>
                    <a:lnTo>
                      <a:pt x="618" y="270"/>
                    </a:lnTo>
                    <a:lnTo>
                      <a:pt x="695" y="339"/>
                    </a:lnTo>
                    <a:lnTo>
                      <a:pt x="758" y="403"/>
                    </a:lnTo>
                    <a:lnTo>
                      <a:pt x="850" y="69"/>
                    </a:lnTo>
                    <a:lnTo>
                      <a:pt x="784" y="32"/>
                    </a:lnTo>
                    <a:lnTo>
                      <a:pt x="727" y="14"/>
                    </a:lnTo>
                    <a:lnTo>
                      <a:pt x="655" y="7"/>
                    </a:lnTo>
                    <a:lnTo>
                      <a:pt x="521" y="0"/>
                    </a:lnTo>
                    <a:lnTo>
                      <a:pt x="447" y="0"/>
                    </a:lnTo>
                    <a:lnTo>
                      <a:pt x="366" y="6"/>
                    </a:lnTo>
                    <a:lnTo>
                      <a:pt x="265" y="20"/>
                    </a:lnTo>
                    <a:lnTo>
                      <a:pt x="198" y="32"/>
                    </a:lnTo>
                    <a:lnTo>
                      <a:pt x="128" y="53"/>
                    </a:lnTo>
                    <a:lnTo>
                      <a:pt x="73" y="78"/>
                    </a:lnTo>
                    <a:lnTo>
                      <a:pt x="35" y="107"/>
                    </a:lnTo>
                    <a:lnTo>
                      <a:pt x="6" y="153"/>
                    </a:lnTo>
                    <a:lnTo>
                      <a:pt x="27" y="172"/>
                    </a:lnTo>
                    <a:lnTo>
                      <a:pt x="29" y="140"/>
                    </a:lnTo>
                    <a:lnTo>
                      <a:pt x="41" y="13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72" name="Freeform 179"/>
              <p:cNvSpPr>
                <a:spLocks/>
              </p:cNvSpPr>
              <p:nvPr/>
            </p:nvSpPr>
            <p:spPr bwMode="auto">
              <a:xfrm>
                <a:off x="1808" y="12472"/>
                <a:ext cx="42" cy="37"/>
              </a:xfrm>
              <a:custGeom>
                <a:avLst/>
                <a:gdLst>
                  <a:gd name="T0" fmla="*/ 1 w 83"/>
                  <a:gd name="T1" fmla="*/ 0 h 75"/>
                  <a:gd name="T2" fmla="*/ 0 w 83"/>
                  <a:gd name="T3" fmla="*/ 0 h 75"/>
                  <a:gd name="T4" fmla="*/ 1 w 83"/>
                  <a:gd name="T5" fmla="*/ 0 h 75"/>
                  <a:gd name="T6" fmla="*/ 1 w 83"/>
                  <a:gd name="T7" fmla="*/ 0 h 75"/>
                  <a:gd name="T8" fmla="*/ 1 w 83"/>
                  <a:gd name="T9" fmla="*/ 0 h 75"/>
                  <a:gd name="T10" fmla="*/ 1 w 83"/>
                  <a:gd name="T11" fmla="*/ 0 h 75"/>
                  <a:gd name="T12" fmla="*/ 1 w 83"/>
                  <a:gd name="T13" fmla="*/ 0 h 75"/>
                  <a:gd name="T14" fmla="*/ 1 w 83"/>
                  <a:gd name="T15" fmla="*/ 0 h 75"/>
                  <a:gd name="T16" fmla="*/ 1 w 83"/>
                  <a:gd name="T17" fmla="*/ 0 h 75"/>
                  <a:gd name="T18" fmla="*/ 1 w 83"/>
                  <a:gd name="T19" fmla="*/ 0 h 75"/>
                  <a:gd name="T20" fmla="*/ 1 w 83"/>
                  <a:gd name="T21" fmla="*/ 0 h 75"/>
                  <a:gd name="T22" fmla="*/ 1 w 83"/>
                  <a:gd name="T23" fmla="*/ 0 h 75"/>
                  <a:gd name="T24" fmla="*/ 1 w 83"/>
                  <a:gd name="T25" fmla="*/ 0 h 75"/>
                  <a:gd name="T26" fmla="*/ 1 w 83"/>
                  <a:gd name="T27" fmla="*/ 0 h 75"/>
                  <a:gd name="T28" fmla="*/ 1 w 83"/>
                  <a:gd name="T29" fmla="*/ 0 h 75"/>
                  <a:gd name="T30" fmla="*/ 1 w 83"/>
                  <a:gd name="T31" fmla="*/ 0 h 75"/>
                  <a:gd name="T32" fmla="*/ 1 w 83"/>
                  <a:gd name="T33" fmla="*/ 0 h 75"/>
                  <a:gd name="T34" fmla="*/ 1 w 83"/>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75"/>
                  <a:gd name="T56" fmla="*/ 83 w 8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75">
                    <a:moveTo>
                      <a:pt x="2" y="31"/>
                    </a:moveTo>
                    <a:lnTo>
                      <a:pt x="0" y="48"/>
                    </a:lnTo>
                    <a:lnTo>
                      <a:pt x="8" y="61"/>
                    </a:lnTo>
                    <a:lnTo>
                      <a:pt x="30" y="73"/>
                    </a:lnTo>
                    <a:lnTo>
                      <a:pt x="52" y="75"/>
                    </a:lnTo>
                    <a:lnTo>
                      <a:pt x="71" y="73"/>
                    </a:lnTo>
                    <a:lnTo>
                      <a:pt x="81" y="63"/>
                    </a:lnTo>
                    <a:lnTo>
                      <a:pt x="83" y="45"/>
                    </a:lnTo>
                    <a:lnTo>
                      <a:pt x="83" y="29"/>
                    </a:lnTo>
                    <a:lnTo>
                      <a:pt x="75" y="20"/>
                    </a:lnTo>
                    <a:lnTo>
                      <a:pt x="53" y="6"/>
                    </a:lnTo>
                    <a:lnTo>
                      <a:pt x="34" y="0"/>
                    </a:lnTo>
                    <a:lnTo>
                      <a:pt x="14" y="0"/>
                    </a:lnTo>
                    <a:lnTo>
                      <a:pt x="4" y="11"/>
                    </a:lnTo>
                    <a:lnTo>
                      <a:pt x="42" y="23"/>
                    </a:lnTo>
                    <a:lnTo>
                      <a:pt x="38" y="34"/>
                    </a:lnTo>
                    <a:lnTo>
                      <a:pt x="2" y="3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73" name="Freeform 180"/>
              <p:cNvSpPr>
                <a:spLocks/>
              </p:cNvSpPr>
              <p:nvPr/>
            </p:nvSpPr>
            <p:spPr bwMode="auto">
              <a:xfrm>
                <a:off x="1836" y="12668"/>
                <a:ext cx="53" cy="95"/>
              </a:xfrm>
              <a:custGeom>
                <a:avLst/>
                <a:gdLst>
                  <a:gd name="T0" fmla="*/ 1 w 105"/>
                  <a:gd name="T1" fmla="*/ 0 h 190"/>
                  <a:gd name="T2" fmla="*/ 1 w 105"/>
                  <a:gd name="T3" fmla="*/ 1 h 190"/>
                  <a:gd name="T4" fmla="*/ 1 w 105"/>
                  <a:gd name="T5" fmla="*/ 1 h 190"/>
                  <a:gd name="T6" fmla="*/ 1 w 105"/>
                  <a:gd name="T7" fmla="*/ 1 h 190"/>
                  <a:gd name="T8" fmla="*/ 1 w 105"/>
                  <a:gd name="T9" fmla="*/ 1 h 190"/>
                  <a:gd name="T10" fmla="*/ 1 w 105"/>
                  <a:gd name="T11" fmla="*/ 1 h 190"/>
                  <a:gd name="T12" fmla="*/ 1 w 105"/>
                  <a:gd name="T13" fmla="*/ 1 h 190"/>
                  <a:gd name="T14" fmla="*/ 1 w 105"/>
                  <a:gd name="T15" fmla="*/ 1 h 190"/>
                  <a:gd name="T16" fmla="*/ 1 w 105"/>
                  <a:gd name="T17" fmla="*/ 1 h 190"/>
                  <a:gd name="T18" fmla="*/ 1 w 105"/>
                  <a:gd name="T19" fmla="*/ 1 h 190"/>
                  <a:gd name="T20" fmla="*/ 1 w 105"/>
                  <a:gd name="T21" fmla="*/ 1 h 190"/>
                  <a:gd name="T22" fmla="*/ 1 w 105"/>
                  <a:gd name="T23" fmla="*/ 1 h 190"/>
                  <a:gd name="T24" fmla="*/ 1 w 105"/>
                  <a:gd name="T25" fmla="*/ 1 h 190"/>
                  <a:gd name="T26" fmla="*/ 1 w 105"/>
                  <a:gd name="T27" fmla="*/ 1 h 190"/>
                  <a:gd name="T28" fmla="*/ 1 w 105"/>
                  <a:gd name="T29" fmla="*/ 1 h 190"/>
                  <a:gd name="T30" fmla="*/ 1 w 105"/>
                  <a:gd name="T31" fmla="*/ 1 h 190"/>
                  <a:gd name="T32" fmla="*/ 1 w 105"/>
                  <a:gd name="T33" fmla="*/ 1 h 190"/>
                  <a:gd name="T34" fmla="*/ 1 w 105"/>
                  <a:gd name="T35" fmla="*/ 1 h 190"/>
                  <a:gd name="T36" fmla="*/ 1 w 105"/>
                  <a:gd name="T37" fmla="*/ 1 h 190"/>
                  <a:gd name="T38" fmla="*/ 1 w 105"/>
                  <a:gd name="T39" fmla="*/ 1 h 190"/>
                  <a:gd name="T40" fmla="*/ 1 w 105"/>
                  <a:gd name="T41" fmla="*/ 1 h 190"/>
                  <a:gd name="T42" fmla="*/ 1 w 105"/>
                  <a:gd name="T43" fmla="*/ 1 h 190"/>
                  <a:gd name="T44" fmla="*/ 1 w 105"/>
                  <a:gd name="T45" fmla="*/ 1 h 190"/>
                  <a:gd name="T46" fmla="*/ 0 w 105"/>
                  <a:gd name="T47" fmla="*/ 1 h 190"/>
                  <a:gd name="T48" fmla="*/ 1 w 105"/>
                  <a:gd name="T49" fmla="*/ 0 h 190"/>
                  <a:gd name="T50" fmla="*/ 1 w 105"/>
                  <a:gd name="T51" fmla="*/ 0 h 190"/>
                  <a:gd name="T52" fmla="*/ 1 w 105"/>
                  <a:gd name="T53" fmla="*/ 0 h 1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5"/>
                  <a:gd name="T82" fmla="*/ 0 h 190"/>
                  <a:gd name="T83" fmla="*/ 105 w 105"/>
                  <a:gd name="T84" fmla="*/ 190 h 1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5" h="190">
                    <a:moveTo>
                      <a:pt x="52" y="0"/>
                    </a:moveTo>
                    <a:lnTo>
                      <a:pt x="44" y="9"/>
                    </a:lnTo>
                    <a:lnTo>
                      <a:pt x="42" y="21"/>
                    </a:lnTo>
                    <a:lnTo>
                      <a:pt x="50" y="30"/>
                    </a:lnTo>
                    <a:lnTo>
                      <a:pt x="64" y="48"/>
                    </a:lnTo>
                    <a:lnTo>
                      <a:pt x="78" y="64"/>
                    </a:lnTo>
                    <a:lnTo>
                      <a:pt x="86" y="76"/>
                    </a:lnTo>
                    <a:lnTo>
                      <a:pt x="94" y="92"/>
                    </a:lnTo>
                    <a:lnTo>
                      <a:pt x="100" y="106"/>
                    </a:lnTo>
                    <a:lnTo>
                      <a:pt x="105" y="124"/>
                    </a:lnTo>
                    <a:lnTo>
                      <a:pt x="105" y="136"/>
                    </a:lnTo>
                    <a:lnTo>
                      <a:pt x="103" y="152"/>
                    </a:lnTo>
                    <a:lnTo>
                      <a:pt x="94" y="167"/>
                    </a:lnTo>
                    <a:lnTo>
                      <a:pt x="86" y="183"/>
                    </a:lnTo>
                    <a:lnTo>
                      <a:pt x="78" y="190"/>
                    </a:lnTo>
                    <a:lnTo>
                      <a:pt x="78" y="177"/>
                    </a:lnTo>
                    <a:lnTo>
                      <a:pt x="80" y="136"/>
                    </a:lnTo>
                    <a:lnTo>
                      <a:pt x="78" y="117"/>
                    </a:lnTo>
                    <a:lnTo>
                      <a:pt x="72" y="103"/>
                    </a:lnTo>
                    <a:lnTo>
                      <a:pt x="62" y="81"/>
                    </a:lnTo>
                    <a:lnTo>
                      <a:pt x="50" y="62"/>
                    </a:lnTo>
                    <a:lnTo>
                      <a:pt x="40" y="46"/>
                    </a:lnTo>
                    <a:lnTo>
                      <a:pt x="26" y="32"/>
                    </a:lnTo>
                    <a:lnTo>
                      <a:pt x="0" y="12"/>
                    </a:lnTo>
                    <a:lnTo>
                      <a:pt x="32" y="0"/>
                    </a:lnTo>
                    <a:lnTo>
                      <a:pt x="52"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74" name="Freeform 181"/>
              <p:cNvSpPr>
                <a:spLocks/>
              </p:cNvSpPr>
              <p:nvPr/>
            </p:nvSpPr>
            <p:spPr bwMode="auto">
              <a:xfrm>
                <a:off x="1808" y="12783"/>
                <a:ext cx="82" cy="418"/>
              </a:xfrm>
              <a:custGeom>
                <a:avLst/>
                <a:gdLst>
                  <a:gd name="T0" fmla="*/ 1 w 164"/>
                  <a:gd name="T1" fmla="*/ 0 h 836"/>
                  <a:gd name="T2" fmla="*/ 1 w 164"/>
                  <a:gd name="T3" fmla="*/ 1 h 836"/>
                  <a:gd name="T4" fmla="*/ 1 w 164"/>
                  <a:gd name="T5" fmla="*/ 1 h 836"/>
                  <a:gd name="T6" fmla="*/ 1 w 164"/>
                  <a:gd name="T7" fmla="*/ 1 h 836"/>
                  <a:gd name="T8" fmla="*/ 1 w 164"/>
                  <a:gd name="T9" fmla="*/ 1 h 836"/>
                  <a:gd name="T10" fmla="*/ 1 w 164"/>
                  <a:gd name="T11" fmla="*/ 1 h 836"/>
                  <a:gd name="T12" fmla="*/ 1 w 164"/>
                  <a:gd name="T13" fmla="*/ 2 h 836"/>
                  <a:gd name="T14" fmla="*/ 1 w 164"/>
                  <a:gd name="T15" fmla="*/ 2 h 836"/>
                  <a:gd name="T16" fmla="*/ 1 w 164"/>
                  <a:gd name="T17" fmla="*/ 2 h 836"/>
                  <a:gd name="T18" fmla="*/ 0 w 164"/>
                  <a:gd name="T19" fmla="*/ 2 h 836"/>
                  <a:gd name="T20" fmla="*/ 1 w 164"/>
                  <a:gd name="T21" fmla="*/ 3 h 836"/>
                  <a:gd name="T22" fmla="*/ 1 w 164"/>
                  <a:gd name="T23" fmla="*/ 3 h 836"/>
                  <a:gd name="T24" fmla="*/ 1 w 164"/>
                  <a:gd name="T25" fmla="*/ 3 h 836"/>
                  <a:gd name="T26" fmla="*/ 1 w 164"/>
                  <a:gd name="T27" fmla="*/ 3 h 836"/>
                  <a:gd name="T28" fmla="*/ 1 w 164"/>
                  <a:gd name="T29" fmla="*/ 3 h 836"/>
                  <a:gd name="T30" fmla="*/ 1 w 164"/>
                  <a:gd name="T31" fmla="*/ 3 h 836"/>
                  <a:gd name="T32" fmla="*/ 1 w 164"/>
                  <a:gd name="T33" fmla="*/ 3 h 836"/>
                  <a:gd name="T34" fmla="*/ 1 w 164"/>
                  <a:gd name="T35" fmla="*/ 3 h 836"/>
                  <a:gd name="T36" fmla="*/ 1 w 164"/>
                  <a:gd name="T37" fmla="*/ 3 h 836"/>
                  <a:gd name="T38" fmla="*/ 1 w 164"/>
                  <a:gd name="T39" fmla="*/ 3 h 836"/>
                  <a:gd name="T40" fmla="*/ 1 w 164"/>
                  <a:gd name="T41" fmla="*/ 2 h 836"/>
                  <a:gd name="T42" fmla="*/ 1 w 164"/>
                  <a:gd name="T43" fmla="*/ 2 h 836"/>
                  <a:gd name="T44" fmla="*/ 1 w 164"/>
                  <a:gd name="T45" fmla="*/ 2 h 836"/>
                  <a:gd name="T46" fmla="*/ 1 w 164"/>
                  <a:gd name="T47" fmla="*/ 2 h 836"/>
                  <a:gd name="T48" fmla="*/ 1 w 164"/>
                  <a:gd name="T49" fmla="*/ 1 h 836"/>
                  <a:gd name="T50" fmla="*/ 1 w 164"/>
                  <a:gd name="T51" fmla="*/ 1 h 836"/>
                  <a:gd name="T52" fmla="*/ 1 w 164"/>
                  <a:gd name="T53" fmla="*/ 1 h 836"/>
                  <a:gd name="T54" fmla="*/ 1 w 164"/>
                  <a:gd name="T55" fmla="*/ 0 h 836"/>
                  <a:gd name="T56" fmla="*/ 1 w 164"/>
                  <a:gd name="T57" fmla="*/ 0 h 8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4"/>
                  <a:gd name="T88" fmla="*/ 0 h 836"/>
                  <a:gd name="T89" fmla="*/ 164 w 164"/>
                  <a:gd name="T90" fmla="*/ 836 h 8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4" h="836">
                    <a:moveTo>
                      <a:pt x="133" y="0"/>
                    </a:moveTo>
                    <a:lnTo>
                      <a:pt x="113" y="28"/>
                    </a:lnTo>
                    <a:lnTo>
                      <a:pt x="101" y="67"/>
                    </a:lnTo>
                    <a:lnTo>
                      <a:pt x="85" y="129"/>
                    </a:lnTo>
                    <a:lnTo>
                      <a:pt x="65" y="190"/>
                    </a:lnTo>
                    <a:lnTo>
                      <a:pt x="50" y="245"/>
                    </a:lnTo>
                    <a:lnTo>
                      <a:pt x="36" y="289"/>
                    </a:lnTo>
                    <a:lnTo>
                      <a:pt x="16" y="374"/>
                    </a:lnTo>
                    <a:lnTo>
                      <a:pt x="6" y="426"/>
                    </a:lnTo>
                    <a:lnTo>
                      <a:pt x="0" y="463"/>
                    </a:lnTo>
                    <a:lnTo>
                      <a:pt x="2" y="550"/>
                    </a:lnTo>
                    <a:lnTo>
                      <a:pt x="2" y="625"/>
                    </a:lnTo>
                    <a:lnTo>
                      <a:pt x="6" y="671"/>
                    </a:lnTo>
                    <a:lnTo>
                      <a:pt x="18" y="722"/>
                    </a:lnTo>
                    <a:lnTo>
                      <a:pt x="46" y="793"/>
                    </a:lnTo>
                    <a:lnTo>
                      <a:pt x="65" y="836"/>
                    </a:lnTo>
                    <a:lnTo>
                      <a:pt x="50" y="746"/>
                    </a:lnTo>
                    <a:lnTo>
                      <a:pt x="40" y="662"/>
                    </a:lnTo>
                    <a:lnTo>
                      <a:pt x="34" y="605"/>
                    </a:lnTo>
                    <a:lnTo>
                      <a:pt x="34" y="534"/>
                    </a:lnTo>
                    <a:lnTo>
                      <a:pt x="32" y="476"/>
                    </a:lnTo>
                    <a:lnTo>
                      <a:pt x="36" y="435"/>
                    </a:lnTo>
                    <a:lnTo>
                      <a:pt x="46" y="374"/>
                    </a:lnTo>
                    <a:lnTo>
                      <a:pt x="61" y="305"/>
                    </a:lnTo>
                    <a:lnTo>
                      <a:pt x="85" y="234"/>
                    </a:lnTo>
                    <a:lnTo>
                      <a:pt x="117" y="174"/>
                    </a:lnTo>
                    <a:lnTo>
                      <a:pt x="164" y="7"/>
                    </a:lnTo>
                    <a:lnTo>
                      <a:pt x="133" y="0"/>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75" name="Freeform 182"/>
              <p:cNvSpPr>
                <a:spLocks/>
              </p:cNvSpPr>
              <p:nvPr/>
            </p:nvSpPr>
            <p:spPr bwMode="auto">
              <a:xfrm>
                <a:off x="1692" y="13203"/>
                <a:ext cx="250" cy="500"/>
              </a:xfrm>
              <a:custGeom>
                <a:avLst/>
                <a:gdLst>
                  <a:gd name="T0" fmla="*/ 1 w 501"/>
                  <a:gd name="T1" fmla="*/ 1 h 999"/>
                  <a:gd name="T2" fmla="*/ 0 w 501"/>
                  <a:gd name="T3" fmla="*/ 1 h 999"/>
                  <a:gd name="T4" fmla="*/ 0 w 501"/>
                  <a:gd name="T5" fmla="*/ 1 h 999"/>
                  <a:gd name="T6" fmla="*/ 0 w 501"/>
                  <a:gd name="T7" fmla="*/ 1 h 999"/>
                  <a:gd name="T8" fmla="*/ 0 w 501"/>
                  <a:gd name="T9" fmla="*/ 2 h 999"/>
                  <a:gd name="T10" fmla="*/ 0 w 501"/>
                  <a:gd name="T11" fmla="*/ 2 h 999"/>
                  <a:gd name="T12" fmla="*/ 0 w 501"/>
                  <a:gd name="T13" fmla="*/ 2 h 999"/>
                  <a:gd name="T14" fmla="*/ 0 w 501"/>
                  <a:gd name="T15" fmla="*/ 2 h 999"/>
                  <a:gd name="T16" fmla="*/ 0 w 501"/>
                  <a:gd name="T17" fmla="*/ 3 h 999"/>
                  <a:gd name="T18" fmla="*/ 0 w 501"/>
                  <a:gd name="T19" fmla="*/ 3 h 999"/>
                  <a:gd name="T20" fmla="*/ 0 w 501"/>
                  <a:gd name="T21" fmla="*/ 3 h 999"/>
                  <a:gd name="T22" fmla="*/ 0 w 501"/>
                  <a:gd name="T23" fmla="*/ 4 h 999"/>
                  <a:gd name="T24" fmla="*/ 0 w 501"/>
                  <a:gd name="T25" fmla="*/ 4 h 999"/>
                  <a:gd name="T26" fmla="*/ 0 w 501"/>
                  <a:gd name="T27" fmla="*/ 4 h 999"/>
                  <a:gd name="T28" fmla="*/ 0 w 501"/>
                  <a:gd name="T29" fmla="*/ 4 h 999"/>
                  <a:gd name="T30" fmla="*/ 0 w 501"/>
                  <a:gd name="T31" fmla="*/ 4 h 999"/>
                  <a:gd name="T32" fmla="*/ 0 w 501"/>
                  <a:gd name="T33" fmla="*/ 4 h 999"/>
                  <a:gd name="T34" fmla="*/ 0 w 501"/>
                  <a:gd name="T35" fmla="*/ 4 h 999"/>
                  <a:gd name="T36" fmla="*/ 0 w 501"/>
                  <a:gd name="T37" fmla="*/ 4 h 999"/>
                  <a:gd name="T38" fmla="*/ 0 w 501"/>
                  <a:gd name="T39" fmla="*/ 4 h 999"/>
                  <a:gd name="T40" fmla="*/ 0 w 501"/>
                  <a:gd name="T41" fmla="*/ 4 h 999"/>
                  <a:gd name="T42" fmla="*/ 0 w 501"/>
                  <a:gd name="T43" fmla="*/ 4 h 999"/>
                  <a:gd name="T44" fmla="*/ 0 w 501"/>
                  <a:gd name="T45" fmla="*/ 4 h 999"/>
                  <a:gd name="T46" fmla="*/ 1 w 501"/>
                  <a:gd name="T47" fmla="*/ 4 h 999"/>
                  <a:gd name="T48" fmla="*/ 1 w 501"/>
                  <a:gd name="T49" fmla="*/ 4 h 999"/>
                  <a:gd name="T50" fmla="*/ 1 w 501"/>
                  <a:gd name="T51" fmla="*/ 4 h 999"/>
                  <a:gd name="T52" fmla="*/ 1 w 501"/>
                  <a:gd name="T53" fmla="*/ 4 h 999"/>
                  <a:gd name="T54" fmla="*/ 1 w 501"/>
                  <a:gd name="T55" fmla="*/ 4 h 999"/>
                  <a:gd name="T56" fmla="*/ 1 w 501"/>
                  <a:gd name="T57" fmla="*/ 4 h 999"/>
                  <a:gd name="T58" fmla="*/ 1 w 501"/>
                  <a:gd name="T59" fmla="*/ 4 h 999"/>
                  <a:gd name="T60" fmla="*/ 1 w 501"/>
                  <a:gd name="T61" fmla="*/ 3 h 999"/>
                  <a:gd name="T62" fmla="*/ 1 w 501"/>
                  <a:gd name="T63" fmla="*/ 3 h 999"/>
                  <a:gd name="T64" fmla="*/ 1 w 501"/>
                  <a:gd name="T65" fmla="*/ 3 h 999"/>
                  <a:gd name="T66" fmla="*/ 1 w 501"/>
                  <a:gd name="T67" fmla="*/ 3 h 999"/>
                  <a:gd name="T68" fmla="*/ 1 w 501"/>
                  <a:gd name="T69" fmla="*/ 3 h 999"/>
                  <a:gd name="T70" fmla="*/ 1 w 501"/>
                  <a:gd name="T71" fmla="*/ 2 h 999"/>
                  <a:gd name="T72" fmla="*/ 1 w 501"/>
                  <a:gd name="T73" fmla="*/ 2 h 999"/>
                  <a:gd name="T74" fmla="*/ 1 w 501"/>
                  <a:gd name="T75" fmla="*/ 2 h 999"/>
                  <a:gd name="T76" fmla="*/ 1 w 501"/>
                  <a:gd name="T77" fmla="*/ 2 h 999"/>
                  <a:gd name="T78" fmla="*/ 1 w 501"/>
                  <a:gd name="T79" fmla="*/ 3 h 999"/>
                  <a:gd name="T80" fmla="*/ 1 w 501"/>
                  <a:gd name="T81" fmla="*/ 2 h 999"/>
                  <a:gd name="T82" fmla="*/ 1 w 501"/>
                  <a:gd name="T83" fmla="*/ 2 h 999"/>
                  <a:gd name="T84" fmla="*/ 1 w 501"/>
                  <a:gd name="T85" fmla="*/ 2 h 999"/>
                  <a:gd name="T86" fmla="*/ 1 w 501"/>
                  <a:gd name="T87" fmla="*/ 2 h 999"/>
                  <a:gd name="T88" fmla="*/ 1 w 501"/>
                  <a:gd name="T89" fmla="*/ 2 h 999"/>
                  <a:gd name="T90" fmla="*/ 1 w 501"/>
                  <a:gd name="T91" fmla="*/ 2 h 999"/>
                  <a:gd name="T92" fmla="*/ 1 w 501"/>
                  <a:gd name="T93" fmla="*/ 2 h 999"/>
                  <a:gd name="T94" fmla="*/ 1 w 501"/>
                  <a:gd name="T95" fmla="*/ 1 h 999"/>
                  <a:gd name="T96" fmla="*/ 1 w 501"/>
                  <a:gd name="T97" fmla="*/ 1 h 999"/>
                  <a:gd name="T98" fmla="*/ 1 w 501"/>
                  <a:gd name="T99" fmla="*/ 1 h 999"/>
                  <a:gd name="T100" fmla="*/ 1 w 501"/>
                  <a:gd name="T101" fmla="*/ 1 h 999"/>
                  <a:gd name="T102" fmla="*/ 1 w 501"/>
                  <a:gd name="T103" fmla="*/ 1 h 999"/>
                  <a:gd name="T104" fmla="*/ 1 w 501"/>
                  <a:gd name="T105" fmla="*/ 1 h 999"/>
                  <a:gd name="T106" fmla="*/ 1 w 501"/>
                  <a:gd name="T107" fmla="*/ 1 h 999"/>
                  <a:gd name="T108" fmla="*/ 1 w 501"/>
                  <a:gd name="T109" fmla="*/ 1 h 999"/>
                  <a:gd name="T110" fmla="*/ 1 w 501"/>
                  <a:gd name="T111" fmla="*/ 0 h 999"/>
                  <a:gd name="T112" fmla="*/ 1 w 501"/>
                  <a:gd name="T113" fmla="*/ 0 h 999"/>
                  <a:gd name="T114" fmla="*/ 1 w 501"/>
                  <a:gd name="T115" fmla="*/ 1 h 999"/>
                  <a:gd name="T116" fmla="*/ 1 w 501"/>
                  <a:gd name="T117" fmla="*/ 1 h 9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1"/>
                  <a:gd name="T178" fmla="*/ 0 h 999"/>
                  <a:gd name="T179" fmla="*/ 501 w 501"/>
                  <a:gd name="T180" fmla="*/ 999 h 9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1" h="999">
                    <a:moveTo>
                      <a:pt x="270" y="9"/>
                    </a:moveTo>
                    <a:lnTo>
                      <a:pt x="230" y="42"/>
                    </a:lnTo>
                    <a:lnTo>
                      <a:pt x="181" y="96"/>
                    </a:lnTo>
                    <a:lnTo>
                      <a:pt x="125" y="174"/>
                    </a:lnTo>
                    <a:lnTo>
                      <a:pt x="79" y="268"/>
                    </a:lnTo>
                    <a:lnTo>
                      <a:pt x="56" y="344"/>
                    </a:lnTo>
                    <a:lnTo>
                      <a:pt x="42" y="394"/>
                    </a:lnTo>
                    <a:lnTo>
                      <a:pt x="26" y="470"/>
                    </a:lnTo>
                    <a:lnTo>
                      <a:pt x="12" y="543"/>
                    </a:lnTo>
                    <a:lnTo>
                      <a:pt x="4" y="625"/>
                    </a:lnTo>
                    <a:lnTo>
                      <a:pt x="0" y="728"/>
                    </a:lnTo>
                    <a:lnTo>
                      <a:pt x="2" y="776"/>
                    </a:lnTo>
                    <a:lnTo>
                      <a:pt x="4" y="799"/>
                    </a:lnTo>
                    <a:lnTo>
                      <a:pt x="12" y="822"/>
                    </a:lnTo>
                    <a:lnTo>
                      <a:pt x="26" y="845"/>
                    </a:lnTo>
                    <a:lnTo>
                      <a:pt x="58" y="889"/>
                    </a:lnTo>
                    <a:lnTo>
                      <a:pt x="87" y="926"/>
                    </a:lnTo>
                    <a:lnTo>
                      <a:pt x="111" y="948"/>
                    </a:lnTo>
                    <a:lnTo>
                      <a:pt x="143" y="973"/>
                    </a:lnTo>
                    <a:lnTo>
                      <a:pt x="169" y="985"/>
                    </a:lnTo>
                    <a:lnTo>
                      <a:pt x="196" y="996"/>
                    </a:lnTo>
                    <a:lnTo>
                      <a:pt x="222" y="999"/>
                    </a:lnTo>
                    <a:lnTo>
                      <a:pt x="244" y="999"/>
                    </a:lnTo>
                    <a:lnTo>
                      <a:pt x="262" y="994"/>
                    </a:lnTo>
                    <a:lnTo>
                      <a:pt x="282" y="982"/>
                    </a:lnTo>
                    <a:lnTo>
                      <a:pt x="293" y="967"/>
                    </a:lnTo>
                    <a:lnTo>
                      <a:pt x="307" y="944"/>
                    </a:lnTo>
                    <a:lnTo>
                      <a:pt x="313" y="911"/>
                    </a:lnTo>
                    <a:lnTo>
                      <a:pt x="321" y="848"/>
                    </a:lnTo>
                    <a:lnTo>
                      <a:pt x="327" y="777"/>
                    </a:lnTo>
                    <a:lnTo>
                      <a:pt x="335" y="705"/>
                    </a:lnTo>
                    <a:lnTo>
                      <a:pt x="345" y="651"/>
                    </a:lnTo>
                    <a:lnTo>
                      <a:pt x="355" y="614"/>
                    </a:lnTo>
                    <a:lnTo>
                      <a:pt x="379" y="557"/>
                    </a:lnTo>
                    <a:lnTo>
                      <a:pt x="412" y="513"/>
                    </a:lnTo>
                    <a:lnTo>
                      <a:pt x="440" y="472"/>
                    </a:lnTo>
                    <a:lnTo>
                      <a:pt x="456" y="451"/>
                    </a:lnTo>
                    <a:lnTo>
                      <a:pt x="468" y="472"/>
                    </a:lnTo>
                    <a:lnTo>
                      <a:pt x="484" y="500"/>
                    </a:lnTo>
                    <a:lnTo>
                      <a:pt x="501" y="527"/>
                    </a:lnTo>
                    <a:lnTo>
                      <a:pt x="501" y="500"/>
                    </a:lnTo>
                    <a:lnTo>
                      <a:pt x="478" y="458"/>
                    </a:lnTo>
                    <a:lnTo>
                      <a:pt x="466" y="424"/>
                    </a:lnTo>
                    <a:lnTo>
                      <a:pt x="444" y="394"/>
                    </a:lnTo>
                    <a:lnTo>
                      <a:pt x="432" y="371"/>
                    </a:lnTo>
                    <a:lnTo>
                      <a:pt x="410" y="330"/>
                    </a:lnTo>
                    <a:lnTo>
                      <a:pt x="396" y="282"/>
                    </a:lnTo>
                    <a:lnTo>
                      <a:pt x="385" y="243"/>
                    </a:lnTo>
                    <a:lnTo>
                      <a:pt x="367" y="200"/>
                    </a:lnTo>
                    <a:lnTo>
                      <a:pt x="345" y="154"/>
                    </a:lnTo>
                    <a:lnTo>
                      <a:pt x="331" y="113"/>
                    </a:lnTo>
                    <a:lnTo>
                      <a:pt x="315" y="74"/>
                    </a:lnTo>
                    <a:lnTo>
                      <a:pt x="307" y="48"/>
                    </a:lnTo>
                    <a:lnTo>
                      <a:pt x="303" y="21"/>
                    </a:lnTo>
                    <a:lnTo>
                      <a:pt x="301" y="3"/>
                    </a:lnTo>
                    <a:lnTo>
                      <a:pt x="291" y="0"/>
                    </a:lnTo>
                    <a:lnTo>
                      <a:pt x="282" y="0"/>
                    </a:lnTo>
                    <a:lnTo>
                      <a:pt x="270" y="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76" name="Freeform 183"/>
              <p:cNvSpPr>
                <a:spLocks/>
              </p:cNvSpPr>
              <p:nvPr/>
            </p:nvSpPr>
            <p:spPr bwMode="auto">
              <a:xfrm>
                <a:off x="1828" y="13415"/>
                <a:ext cx="529" cy="820"/>
              </a:xfrm>
              <a:custGeom>
                <a:avLst/>
                <a:gdLst>
                  <a:gd name="T0" fmla="*/ 2 w 1058"/>
                  <a:gd name="T1" fmla="*/ 3 h 1641"/>
                  <a:gd name="T2" fmla="*/ 2 w 1058"/>
                  <a:gd name="T3" fmla="*/ 4 h 1641"/>
                  <a:gd name="T4" fmla="*/ 2 w 1058"/>
                  <a:gd name="T5" fmla="*/ 4 h 1641"/>
                  <a:gd name="T6" fmla="*/ 2 w 1058"/>
                  <a:gd name="T7" fmla="*/ 4 h 1641"/>
                  <a:gd name="T8" fmla="*/ 2 w 1058"/>
                  <a:gd name="T9" fmla="*/ 4 h 1641"/>
                  <a:gd name="T10" fmla="*/ 2 w 1058"/>
                  <a:gd name="T11" fmla="*/ 3 h 1641"/>
                  <a:gd name="T12" fmla="*/ 2 w 1058"/>
                  <a:gd name="T13" fmla="*/ 4 h 1641"/>
                  <a:gd name="T14" fmla="*/ 2 w 1058"/>
                  <a:gd name="T15" fmla="*/ 4 h 1641"/>
                  <a:gd name="T16" fmla="*/ 2 w 1058"/>
                  <a:gd name="T17" fmla="*/ 4 h 1641"/>
                  <a:gd name="T18" fmla="*/ 1 w 1058"/>
                  <a:gd name="T19" fmla="*/ 5 h 1641"/>
                  <a:gd name="T20" fmla="*/ 1 w 1058"/>
                  <a:gd name="T21" fmla="*/ 5 h 1641"/>
                  <a:gd name="T22" fmla="*/ 1 w 1058"/>
                  <a:gd name="T23" fmla="*/ 5 h 1641"/>
                  <a:gd name="T24" fmla="*/ 1 w 1058"/>
                  <a:gd name="T25" fmla="*/ 5 h 1641"/>
                  <a:gd name="T26" fmla="*/ 1 w 1058"/>
                  <a:gd name="T27" fmla="*/ 5 h 1641"/>
                  <a:gd name="T28" fmla="*/ 1 w 1058"/>
                  <a:gd name="T29" fmla="*/ 5 h 1641"/>
                  <a:gd name="T30" fmla="*/ 1 w 1058"/>
                  <a:gd name="T31" fmla="*/ 5 h 1641"/>
                  <a:gd name="T32" fmla="*/ 1 w 1058"/>
                  <a:gd name="T33" fmla="*/ 5 h 1641"/>
                  <a:gd name="T34" fmla="*/ 1 w 1058"/>
                  <a:gd name="T35" fmla="*/ 5 h 1641"/>
                  <a:gd name="T36" fmla="*/ 1 w 1058"/>
                  <a:gd name="T37" fmla="*/ 5 h 1641"/>
                  <a:gd name="T38" fmla="*/ 1 w 1058"/>
                  <a:gd name="T39" fmla="*/ 5 h 1641"/>
                  <a:gd name="T40" fmla="*/ 1 w 1058"/>
                  <a:gd name="T41" fmla="*/ 5 h 1641"/>
                  <a:gd name="T42" fmla="*/ 1 w 1058"/>
                  <a:gd name="T43" fmla="*/ 5 h 1641"/>
                  <a:gd name="T44" fmla="*/ 1 w 1058"/>
                  <a:gd name="T45" fmla="*/ 5 h 1641"/>
                  <a:gd name="T46" fmla="*/ 1 w 1058"/>
                  <a:gd name="T47" fmla="*/ 5 h 1641"/>
                  <a:gd name="T48" fmla="*/ 1 w 1058"/>
                  <a:gd name="T49" fmla="*/ 6 h 1641"/>
                  <a:gd name="T50" fmla="*/ 1 w 1058"/>
                  <a:gd name="T51" fmla="*/ 6 h 1641"/>
                  <a:gd name="T52" fmla="*/ 1 w 1058"/>
                  <a:gd name="T53" fmla="*/ 6 h 1641"/>
                  <a:gd name="T54" fmla="*/ 1 w 1058"/>
                  <a:gd name="T55" fmla="*/ 6 h 1641"/>
                  <a:gd name="T56" fmla="*/ 2 w 1058"/>
                  <a:gd name="T57" fmla="*/ 5 h 1641"/>
                  <a:gd name="T58" fmla="*/ 1 w 1058"/>
                  <a:gd name="T59" fmla="*/ 5 h 1641"/>
                  <a:gd name="T60" fmla="*/ 2 w 1058"/>
                  <a:gd name="T61" fmla="*/ 5 h 1641"/>
                  <a:gd name="T62" fmla="*/ 2 w 1058"/>
                  <a:gd name="T63" fmla="*/ 5 h 1641"/>
                  <a:gd name="T64" fmla="*/ 2 w 1058"/>
                  <a:gd name="T65" fmla="*/ 5 h 1641"/>
                  <a:gd name="T66" fmla="*/ 2 w 1058"/>
                  <a:gd name="T67" fmla="*/ 6 h 1641"/>
                  <a:gd name="T68" fmla="*/ 2 w 1058"/>
                  <a:gd name="T69" fmla="*/ 6 h 1641"/>
                  <a:gd name="T70" fmla="*/ 2 w 1058"/>
                  <a:gd name="T71" fmla="*/ 5 h 1641"/>
                  <a:gd name="T72" fmla="*/ 2 w 1058"/>
                  <a:gd name="T73" fmla="*/ 5 h 1641"/>
                  <a:gd name="T74" fmla="*/ 2 w 1058"/>
                  <a:gd name="T75" fmla="*/ 6 h 1641"/>
                  <a:gd name="T76" fmla="*/ 3 w 1058"/>
                  <a:gd name="T77" fmla="*/ 5 h 1641"/>
                  <a:gd name="T78" fmla="*/ 3 w 1058"/>
                  <a:gd name="T79" fmla="*/ 5 h 1641"/>
                  <a:gd name="T80" fmla="*/ 3 w 1058"/>
                  <a:gd name="T81" fmla="*/ 5 h 1641"/>
                  <a:gd name="T82" fmla="*/ 3 w 1058"/>
                  <a:gd name="T83" fmla="*/ 5 h 1641"/>
                  <a:gd name="T84" fmla="*/ 3 w 1058"/>
                  <a:gd name="T85" fmla="*/ 5 h 1641"/>
                  <a:gd name="T86" fmla="*/ 3 w 1058"/>
                  <a:gd name="T87" fmla="*/ 4 h 1641"/>
                  <a:gd name="T88" fmla="*/ 3 w 1058"/>
                  <a:gd name="T89" fmla="*/ 4 h 1641"/>
                  <a:gd name="T90" fmla="*/ 4 w 1058"/>
                  <a:gd name="T91" fmla="*/ 4 h 1641"/>
                  <a:gd name="T92" fmla="*/ 3 w 1058"/>
                  <a:gd name="T93" fmla="*/ 4 h 1641"/>
                  <a:gd name="T94" fmla="*/ 2 w 1058"/>
                  <a:gd name="T95" fmla="*/ 3 h 1641"/>
                  <a:gd name="T96" fmla="*/ 2 w 1058"/>
                  <a:gd name="T97" fmla="*/ 3 h 1641"/>
                  <a:gd name="T98" fmla="*/ 1 w 1058"/>
                  <a:gd name="T99" fmla="*/ 2 h 1641"/>
                  <a:gd name="T100" fmla="*/ 1 w 1058"/>
                  <a:gd name="T101" fmla="*/ 0 h 1641"/>
                  <a:gd name="T102" fmla="*/ 1 w 1058"/>
                  <a:gd name="T103" fmla="*/ 0 h 1641"/>
                  <a:gd name="T104" fmla="*/ 1 w 1058"/>
                  <a:gd name="T105" fmla="*/ 0 h 1641"/>
                  <a:gd name="T106" fmla="*/ 1 w 1058"/>
                  <a:gd name="T107" fmla="*/ 1 h 1641"/>
                  <a:gd name="T108" fmla="*/ 1 w 1058"/>
                  <a:gd name="T109" fmla="*/ 2 h 1641"/>
                  <a:gd name="T110" fmla="*/ 1 w 1058"/>
                  <a:gd name="T111" fmla="*/ 3 h 1641"/>
                  <a:gd name="T112" fmla="*/ 2 w 1058"/>
                  <a:gd name="T113" fmla="*/ 3 h 16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8"/>
                  <a:gd name="T172" fmla="*/ 0 h 1641"/>
                  <a:gd name="T173" fmla="*/ 1058 w 1058"/>
                  <a:gd name="T174" fmla="*/ 1641 h 16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8" h="1641">
                    <a:moveTo>
                      <a:pt x="600" y="914"/>
                    </a:moveTo>
                    <a:lnTo>
                      <a:pt x="602" y="946"/>
                    </a:lnTo>
                    <a:lnTo>
                      <a:pt x="612" y="977"/>
                    </a:lnTo>
                    <a:lnTo>
                      <a:pt x="616" y="1005"/>
                    </a:lnTo>
                    <a:lnTo>
                      <a:pt x="618" y="1037"/>
                    </a:lnTo>
                    <a:lnTo>
                      <a:pt x="618" y="1071"/>
                    </a:lnTo>
                    <a:lnTo>
                      <a:pt x="600" y="1113"/>
                    </a:lnTo>
                    <a:lnTo>
                      <a:pt x="576" y="1149"/>
                    </a:lnTo>
                    <a:lnTo>
                      <a:pt x="538" y="1195"/>
                    </a:lnTo>
                    <a:lnTo>
                      <a:pt x="507" y="1229"/>
                    </a:lnTo>
                    <a:lnTo>
                      <a:pt x="544" y="1223"/>
                    </a:lnTo>
                    <a:lnTo>
                      <a:pt x="568" y="1223"/>
                    </a:lnTo>
                    <a:lnTo>
                      <a:pt x="594" y="1227"/>
                    </a:lnTo>
                    <a:lnTo>
                      <a:pt x="600" y="1183"/>
                    </a:lnTo>
                    <a:lnTo>
                      <a:pt x="618" y="1126"/>
                    </a:lnTo>
                    <a:lnTo>
                      <a:pt x="642" y="1067"/>
                    </a:lnTo>
                    <a:lnTo>
                      <a:pt x="645" y="1030"/>
                    </a:lnTo>
                    <a:lnTo>
                      <a:pt x="647" y="1003"/>
                    </a:lnTo>
                    <a:lnTo>
                      <a:pt x="679" y="1021"/>
                    </a:lnTo>
                    <a:lnTo>
                      <a:pt x="711" y="1069"/>
                    </a:lnTo>
                    <a:lnTo>
                      <a:pt x="727" y="1117"/>
                    </a:lnTo>
                    <a:lnTo>
                      <a:pt x="725" y="1174"/>
                    </a:lnTo>
                    <a:lnTo>
                      <a:pt x="729" y="1216"/>
                    </a:lnTo>
                    <a:lnTo>
                      <a:pt x="707" y="1254"/>
                    </a:lnTo>
                    <a:lnTo>
                      <a:pt x="671" y="1271"/>
                    </a:lnTo>
                    <a:lnTo>
                      <a:pt x="636" y="1261"/>
                    </a:lnTo>
                    <a:lnTo>
                      <a:pt x="596" y="1252"/>
                    </a:lnTo>
                    <a:lnTo>
                      <a:pt x="537" y="1252"/>
                    </a:lnTo>
                    <a:lnTo>
                      <a:pt x="475" y="1261"/>
                    </a:lnTo>
                    <a:lnTo>
                      <a:pt x="430" y="1287"/>
                    </a:lnTo>
                    <a:lnTo>
                      <a:pt x="406" y="1300"/>
                    </a:lnTo>
                    <a:lnTo>
                      <a:pt x="372" y="1305"/>
                    </a:lnTo>
                    <a:lnTo>
                      <a:pt x="328" y="1314"/>
                    </a:lnTo>
                    <a:lnTo>
                      <a:pt x="289" y="1328"/>
                    </a:lnTo>
                    <a:lnTo>
                      <a:pt x="255" y="1348"/>
                    </a:lnTo>
                    <a:lnTo>
                      <a:pt x="233" y="1355"/>
                    </a:lnTo>
                    <a:lnTo>
                      <a:pt x="182" y="1358"/>
                    </a:lnTo>
                    <a:lnTo>
                      <a:pt x="134" y="1365"/>
                    </a:lnTo>
                    <a:lnTo>
                      <a:pt x="85" y="1380"/>
                    </a:lnTo>
                    <a:lnTo>
                      <a:pt x="47" y="1394"/>
                    </a:lnTo>
                    <a:lnTo>
                      <a:pt x="21" y="1413"/>
                    </a:lnTo>
                    <a:lnTo>
                      <a:pt x="6" y="1436"/>
                    </a:lnTo>
                    <a:lnTo>
                      <a:pt x="0" y="1460"/>
                    </a:lnTo>
                    <a:lnTo>
                      <a:pt x="2" y="1483"/>
                    </a:lnTo>
                    <a:lnTo>
                      <a:pt x="15" y="1499"/>
                    </a:lnTo>
                    <a:lnTo>
                      <a:pt x="15" y="1481"/>
                    </a:lnTo>
                    <a:lnTo>
                      <a:pt x="31" y="1470"/>
                    </a:lnTo>
                    <a:lnTo>
                      <a:pt x="47" y="1470"/>
                    </a:lnTo>
                    <a:lnTo>
                      <a:pt x="71" y="1491"/>
                    </a:lnTo>
                    <a:lnTo>
                      <a:pt x="95" y="1497"/>
                    </a:lnTo>
                    <a:lnTo>
                      <a:pt x="118" y="1497"/>
                    </a:lnTo>
                    <a:lnTo>
                      <a:pt x="142" y="1490"/>
                    </a:lnTo>
                    <a:lnTo>
                      <a:pt x="172" y="1483"/>
                    </a:lnTo>
                    <a:lnTo>
                      <a:pt x="204" y="1481"/>
                    </a:lnTo>
                    <a:lnTo>
                      <a:pt x="235" y="1491"/>
                    </a:lnTo>
                    <a:lnTo>
                      <a:pt x="257" y="1491"/>
                    </a:lnTo>
                    <a:lnTo>
                      <a:pt x="259" y="1472"/>
                    </a:lnTo>
                    <a:lnTo>
                      <a:pt x="273" y="1449"/>
                    </a:lnTo>
                    <a:lnTo>
                      <a:pt x="301" y="1428"/>
                    </a:lnTo>
                    <a:lnTo>
                      <a:pt x="330" y="1413"/>
                    </a:lnTo>
                    <a:lnTo>
                      <a:pt x="356" y="1406"/>
                    </a:lnTo>
                    <a:lnTo>
                      <a:pt x="388" y="1397"/>
                    </a:lnTo>
                    <a:lnTo>
                      <a:pt x="412" y="1369"/>
                    </a:lnTo>
                    <a:lnTo>
                      <a:pt x="441" y="1339"/>
                    </a:lnTo>
                    <a:lnTo>
                      <a:pt x="457" y="1328"/>
                    </a:lnTo>
                    <a:lnTo>
                      <a:pt x="479" y="1342"/>
                    </a:lnTo>
                    <a:lnTo>
                      <a:pt x="511" y="1353"/>
                    </a:lnTo>
                    <a:lnTo>
                      <a:pt x="481" y="1373"/>
                    </a:lnTo>
                    <a:lnTo>
                      <a:pt x="430" y="1390"/>
                    </a:lnTo>
                    <a:lnTo>
                      <a:pt x="368" y="1417"/>
                    </a:lnTo>
                    <a:lnTo>
                      <a:pt x="328" y="1431"/>
                    </a:lnTo>
                    <a:lnTo>
                      <a:pt x="289" y="1452"/>
                    </a:lnTo>
                    <a:lnTo>
                      <a:pt x="269" y="1479"/>
                    </a:lnTo>
                    <a:lnTo>
                      <a:pt x="257" y="1509"/>
                    </a:lnTo>
                    <a:lnTo>
                      <a:pt x="253" y="1541"/>
                    </a:lnTo>
                    <a:lnTo>
                      <a:pt x="255" y="1570"/>
                    </a:lnTo>
                    <a:lnTo>
                      <a:pt x="263" y="1594"/>
                    </a:lnTo>
                    <a:lnTo>
                      <a:pt x="279" y="1619"/>
                    </a:lnTo>
                    <a:lnTo>
                      <a:pt x="311" y="1641"/>
                    </a:lnTo>
                    <a:lnTo>
                      <a:pt x="307" y="1610"/>
                    </a:lnTo>
                    <a:lnTo>
                      <a:pt x="313" y="1586"/>
                    </a:lnTo>
                    <a:lnTo>
                      <a:pt x="321" y="1568"/>
                    </a:lnTo>
                    <a:lnTo>
                      <a:pt x="352" y="1577"/>
                    </a:lnTo>
                    <a:lnTo>
                      <a:pt x="392" y="1575"/>
                    </a:lnTo>
                    <a:lnTo>
                      <a:pt x="439" y="1570"/>
                    </a:lnTo>
                    <a:lnTo>
                      <a:pt x="485" y="1554"/>
                    </a:lnTo>
                    <a:lnTo>
                      <a:pt x="513" y="1525"/>
                    </a:lnTo>
                    <a:lnTo>
                      <a:pt x="513" y="1490"/>
                    </a:lnTo>
                    <a:lnTo>
                      <a:pt x="499" y="1468"/>
                    </a:lnTo>
                    <a:lnTo>
                      <a:pt x="475" y="1451"/>
                    </a:lnTo>
                    <a:lnTo>
                      <a:pt x="471" y="1426"/>
                    </a:lnTo>
                    <a:lnTo>
                      <a:pt x="493" y="1442"/>
                    </a:lnTo>
                    <a:lnTo>
                      <a:pt x="540" y="1447"/>
                    </a:lnTo>
                    <a:lnTo>
                      <a:pt x="596" y="1440"/>
                    </a:lnTo>
                    <a:lnTo>
                      <a:pt x="645" y="1424"/>
                    </a:lnTo>
                    <a:lnTo>
                      <a:pt x="675" y="1429"/>
                    </a:lnTo>
                    <a:lnTo>
                      <a:pt x="636" y="1447"/>
                    </a:lnTo>
                    <a:lnTo>
                      <a:pt x="610" y="1474"/>
                    </a:lnTo>
                    <a:lnTo>
                      <a:pt x="594" y="1495"/>
                    </a:lnTo>
                    <a:lnTo>
                      <a:pt x="596" y="1522"/>
                    </a:lnTo>
                    <a:lnTo>
                      <a:pt x="596" y="1545"/>
                    </a:lnTo>
                    <a:lnTo>
                      <a:pt x="610" y="1568"/>
                    </a:lnTo>
                    <a:lnTo>
                      <a:pt x="634" y="1593"/>
                    </a:lnTo>
                    <a:lnTo>
                      <a:pt x="675" y="1618"/>
                    </a:lnTo>
                    <a:lnTo>
                      <a:pt x="667" y="1573"/>
                    </a:lnTo>
                    <a:lnTo>
                      <a:pt x="671" y="1538"/>
                    </a:lnTo>
                    <a:lnTo>
                      <a:pt x="675" y="1515"/>
                    </a:lnTo>
                    <a:lnTo>
                      <a:pt x="695" y="1493"/>
                    </a:lnTo>
                    <a:lnTo>
                      <a:pt x="733" y="1488"/>
                    </a:lnTo>
                    <a:lnTo>
                      <a:pt x="752" y="1491"/>
                    </a:lnTo>
                    <a:lnTo>
                      <a:pt x="750" y="1509"/>
                    </a:lnTo>
                    <a:lnTo>
                      <a:pt x="739" y="1522"/>
                    </a:lnTo>
                    <a:lnTo>
                      <a:pt x="721" y="1539"/>
                    </a:lnTo>
                    <a:lnTo>
                      <a:pt x="693" y="1543"/>
                    </a:lnTo>
                    <a:lnTo>
                      <a:pt x="729" y="1552"/>
                    </a:lnTo>
                    <a:lnTo>
                      <a:pt x="762" y="1552"/>
                    </a:lnTo>
                    <a:lnTo>
                      <a:pt x="786" y="1531"/>
                    </a:lnTo>
                    <a:lnTo>
                      <a:pt x="812" y="1504"/>
                    </a:lnTo>
                    <a:lnTo>
                      <a:pt x="830" y="1468"/>
                    </a:lnTo>
                    <a:lnTo>
                      <a:pt x="844" y="1415"/>
                    </a:lnTo>
                    <a:lnTo>
                      <a:pt x="840" y="1365"/>
                    </a:lnTo>
                    <a:lnTo>
                      <a:pt x="838" y="1323"/>
                    </a:lnTo>
                    <a:lnTo>
                      <a:pt x="838" y="1294"/>
                    </a:lnTo>
                    <a:lnTo>
                      <a:pt x="855" y="1298"/>
                    </a:lnTo>
                    <a:lnTo>
                      <a:pt x="861" y="1321"/>
                    </a:lnTo>
                    <a:lnTo>
                      <a:pt x="861" y="1339"/>
                    </a:lnTo>
                    <a:lnTo>
                      <a:pt x="850" y="1364"/>
                    </a:lnTo>
                    <a:lnTo>
                      <a:pt x="875" y="1358"/>
                    </a:lnTo>
                    <a:lnTo>
                      <a:pt x="901" y="1330"/>
                    </a:lnTo>
                    <a:lnTo>
                      <a:pt x="911" y="1293"/>
                    </a:lnTo>
                    <a:lnTo>
                      <a:pt x="907" y="1250"/>
                    </a:lnTo>
                    <a:lnTo>
                      <a:pt x="889" y="1216"/>
                    </a:lnTo>
                    <a:lnTo>
                      <a:pt x="881" y="1179"/>
                    </a:lnTo>
                    <a:lnTo>
                      <a:pt x="881" y="1158"/>
                    </a:lnTo>
                    <a:lnTo>
                      <a:pt x="903" y="1120"/>
                    </a:lnTo>
                    <a:lnTo>
                      <a:pt x="939" y="1159"/>
                    </a:lnTo>
                    <a:lnTo>
                      <a:pt x="998" y="1193"/>
                    </a:lnTo>
                    <a:lnTo>
                      <a:pt x="1058" y="1211"/>
                    </a:lnTo>
                    <a:lnTo>
                      <a:pt x="1014" y="1143"/>
                    </a:lnTo>
                    <a:lnTo>
                      <a:pt x="966" y="1122"/>
                    </a:lnTo>
                    <a:lnTo>
                      <a:pt x="909" y="1094"/>
                    </a:lnTo>
                    <a:lnTo>
                      <a:pt x="861" y="1060"/>
                    </a:lnTo>
                    <a:lnTo>
                      <a:pt x="766" y="996"/>
                    </a:lnTo>
                    <a:lnTo>
                      <a:pt x="689" y="961"/>
                    </a:lnTo>
                    <a:lnTo>
                      <a:pt x="638" y="925"/>
                    </a:lnTo>
                    <a:lnTo>
                      <a:pt x="594" y="884"/>
                    </a:lnTo>
                    <a:lnTo>
                      <a:pt x="535" y="806"/>
                    </a:lnTo>
                    <a:lnTo>
                      <a:pt x="495" y="744"/>
                    </a:lnTo>
                    <a:lnTo>
                      <a:pt x="447" y="650"/>
                    </a:lnTo>
                    <a:lnTo>
                      <a:pt x="400" y="515"/>
                    </a:lnTo>
                    <a:lnTo>
                      <a:pt x="368" y="417"/>
                    </a:lnTo>
                    <a:lnTo>
                      <a:pt x="327" y="273"/>
                    </a:lnTo>
                    <a:lnTo>
                      <a:pt x="303" y="215"/>
                    </a:lnTo>
                    <a:lnTo>
                      <a:pt x="275" y="156"/>
                    </a:lnTo>
                    <a:lnTo>
                      <a:pt x="184" y="0"/>
                    </a:lnTo>
                    <a:lnTo>
                      <a:pt x="170" y="11"/>
                    </a:lnTo>
                    <a:lnTo>
                      <a:pt x="231" y="115"/>
                    </a:lnTo>
                    <a:lnTo>
                      <a:pt x="257" y="165"/>
                    </a:lnTo>
                    <a:lnTo>
                      <a:pt x="279" y="215"/>
                    </a:lnTo>
                    <a:lnTo>
                      <a:pt x="311" y="302"/>
                    </a:lnTo>
                    <a:lnTo>
                      <a:pt x="338" y="396"/>
                    </a:lnTo>
                    <a:lnTo>
                      <a:pt x="358" y="460"/>
                    </a:lnTo>
                    <a:lnTo>
                      <a:pt x="390" y="565"/>
                    </a:lnTo>
                    <a:lnTo>
                      <a:pt x="402" y="611"/>
                    </a:lnTo>
                    <a:lnTo>
                      <a:pt x="430" y="701"/>
                    </a:lnTo>
                    <a:lnTo>
                      <a:pt x="441" y="739"/>
                    </a:lnTo>
                    <a:lnTo>
                      <a:pt x="465" y="776"/>
                    </a:lnTo>
                    <a:lnTo>
                      <a:pt x="493" y="806"/>
                    </a:lnTo>
                    <a:lnTo>
                      <a:pt x="531" y="842"/>
                    </a:lnTo>
                    <a:lnTo>
                      <a:pt x="558" y="868"/>
                    </a:lnTo>
                    <a:lnTo>
                      <a:pt x="584" y="897"/>
                    </a:lnTo>
                    <a:lnTo>
                      <a:pt x="600" y="914"/>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77" name="Freeform 184"/>
              <p:cNvSpPr>
                <a:spLocks/>
              </p:cNvSpPr>
              <p:nvPr/>
            </p:nvSpPr>
            <p:spPr bwMode="auto">
              <a:xfrm>
                <a:off x="2255" y="13852"/>
                <a:ext cx="517" cy="526"/>
              </a:xfrm>
              <a:custGeom>
                <a:avLst/>
                <a:gdLst>
                  <a:gd name="T0" fmla="*/ 1 w 1034"/>
                  <a:gd name="T1" fmla="*/ 1 h 1052"/>
                  <a:gd name="T2" fmla="*/ 1 w 1034"/>
                  <a:gd name="T3" fmla="*/ 1 h 1052"/>
                  <a:gd name="T4" fmla="*/ 2 w 1034"/>
                  <a:gd name="T5" fmla="*/ 1 h 1052"/>
                  <a:gd name="T6" fmla="*/ 2 w 1034"/>
                  <a:gd name="T7" fmla="*/ 1 h 1052"/>
                  <a:gd name="T8" fmla="*/ 2 w 1034"/>
                  <a:gd name="T9" fmla="*/ 1 h 1052"/>
                  <a:gd name="T10" fmla="*/ 2 w 1034"/>
                  <a:gd name="T11" fmla="*/ 1 h 1052"/>
                  <a:gd name="T12" fmla="*/ 2 w 1034"/>
                  <a:gd name="T13" fmla="*/ 1 h 1052"/>
                  <a:gd name="T14" fmla="*/ 3 w 1034"/>
                  <a:gd name="T15" fmla="*/ 1 h 1052"/>
                  <a:gd name="T16" fmla="*/ 2 w 1034"/>
                  <a:gd name="T17" fmla="*/ 2 h 1052"/>
                  <a:gd name="T18" fmla="*/ 2 w 1034"/>
                  <a:gd name="T19" fmla="*/ 2 h 1052"/>
                  <a:gd name="T20" fmla="*/ 2 w 1034"/>
                  <a:gd name="T21" fmla="*/ 3 h 1052"/>
                  <a:gd name="T22" fmla="*/ 2 w 1034"/>
                  <a:gd name="T23" fmla="*/ 3 h 1052"/>
                  <a:gd name="T24" fmla="*/ 1 w 1034"/>
                  <a:gd name="T25" fmla="*/ 3 h 1052"/>
                  <a:gd name="T26" fmla="*/ 2 w 1034"/>
                  <a:gd name="T27" fmla="*/ 3 h 1052"/>
                  <a:gd name="T28" fmla="*/ 2 w 1034"/>
                  <a:gd name="T29" fmla="*/ 3 h 1052"/>
                  <a:gd name="T30" fmla="*/ 3 w 1034"/>
                  <a:gd name="T31" fmla="*/ 2 h 1052"/>
                  <a:gd name="T32" fmla="*/ 3 w 1034"/>
                  <a:gd name="T33" fmla="*/ 1 h 1052"/>
                  <a:gd name="T34" fmla="*/ 3 w 1034"/>
                  <a:gd name="T35" fmla="*/ 1 h 1052"/>
                  <a:gd name="T36" fmla="*/ 3 w 1034"/>
                  <a:gd name="T37" fmla="*/ 1 h 1052"/>
                  <a:gd name="T38" fmla="*/ 3 w 1034"/>
                  <a:gd name="T39" fmla="*/ 2 h 1052"/>
                  <a:gd name="T40" fmla="*/ 3 w 1034"/>
                  <a:gd name="T41" fmla="*/ 2 h 1052"/>
                  <a:gd name="T42" fmla="*/ 3 w 1034"/>
                  <a:gd name="T43" fmla="*/ 2 h 1052"/>
                  <a:gd name="T44" fmla="*/ 3 w 1034"/>
                  <a:gd name="T45" fmla="*/ 3 h 1052"/>
                  <a:gd name="T46" fmla="*/ 3 w 1034"/>
                  <a:gd name="T47" fmla="*/ 3 h 1052"/>
                  <a:gd name="T48" fmla="*/ 2 w 1034"/>
                  <a:gd name="T49" fmla="*/ 3 h 1052"/>
                  <a:gd name="T50" fmla="*/ 2 w 1034"/>
                  <a:gd name="T51" fmla="*/ 3 h 1052"/>
                  <a:gd name="T52" fmla="*/ 2 w 1034"/>
                  <a:gd name="T53" fmla="*/ 4 h 1052"/>
                  <a:gd name="T54" fmla="*/ 2 w 1034"/>
                  <a:gd name="T55" fmla="*/ 3 h 1052"/>
                  <a:gd name="T56" fmla="*/ 1 w 1034"/>
                  <a:gd name="T57" fmla="*/ 3 h 1052"/>
                  <a:gd name="T58" fmla="*/ 1 w 1034"/>
                  <a:gd name="T59" fmla="*/ 3 h 1052"/>
                  <a:gd name="T60" fmla="*/ 1 w 1034"/>
                  <a:gd name="T61" fmla="*/ 3 h 1052"/>
                  <a:gd name="T62" fmla="*/ 1 w 1034"/>
                  <a:gd name="T63" fmla="*/ 3 h 1052"/>
                  <a:gd name="T64" fmla="*/ 1 w 1034"/>
                  <a:gd name="T65" fmla="*/ 3 h 1052"/>
                  <a:gd name="T66" fmla="*/ 1 w 1034"/>
                  <a:gd name="T67" fmla="*/ 2 h 1052"/>
                  <a:gd name="T68" fmla="*/ 1 w 1034"/>
                  <a:gd name="T69" fmla="*/ 3 h 1052"/>
                  <a:gd name="T70" fmla="*/ 1 w 1034"/>
                  <a:gd name="T71" fmla="*/ 3 h 1052"/>
                  <a:gd name="T72" fmla="*/ 1 w 1034"/>
                  <a:gd name="T73" fmla="*/ 3 h 1052"/>
                  <a:gd name="T74" fmla="*/ 1 w 1034"/>
                  <a:gd name="T75" fmla="*/ 2 h 1052"/>
                  <a:gd name="T76" fmla="*/ 1 w 1034"/>
                  <a:gd name="T77" fmla="*/ 2 h 1052"/>
                  <a:gd name="T78" fmla="*/ 2 w 1034"/>
                  <a:gd name="T79" fmla="*/ 2 h 1052"/>
                  <a:gd name="T80" fmla="*/ 2 w 1034"/>
                  <a:gd name="T81" fmla="*/ 2 h 1052"/>
                  <a:gd name="T82" fmla="*/ 2 w 1034"/>
                  <a:gd name="T83" fmla="*/ 2 h 1052"/>
                  <a:gd name="T84" fmla="*/ 2 w 1034"/>
                  <a:gd name="T85" fmla="*/ 1 h 1052"/>
                  <a:gd name="T86" fmla="*/ 1 w 1034"/>
                  <a:gd name="T87" fmla="*/ 1 h 1052"/>
                  <a:gd name="T88" fmla="*/ 1 w 1034"/>
                  <a:gd name="T89" fmla="*/ 1 h 1052"/>
                  <a:gd name="T90" fmla="*/ 0 w 1034"/>
                  <a:gd name="T91" fmla="*/ 1 h 10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4"/>
                  <a:gd name="T139" fmla="*/ 0 h 1052"/>
                  <a:gd name="T140" fmla="*/ 1034 w 1034"/>
                  <a:gd name="T141" fmla="*/ 1052 h 10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4" h="1052">
                    <a:moveTo>
                      <a:pt x="0" y="186"/>
                    </a:moveTo>
                    <a:lnTo>
                      <a:pt x="97" y="236"/>
                    </a:lnTo>
                    <a:lnTo>
                      <a:pt x="190" y="273"/>
                    </a:lnTo>
                    <a:lnTo>
                      <a:pt x="265" y="287"/>
                    </a:lnTo>
                    <a:lnTo>
                      <a:pt x="356" y="303"/>
                    </a:lnTo>
                    <a:lnTo>
                      <a:pt x="449" y="312"/>
                    </a:lnTo>
                    <a:lnTo>
                      <a:pt x="574" y="317"/>
                    </a:lnTo>
                    <a:lnTo>
                      <a:pt x="661" y="330"/>
                    </a:lnTo>
                    <a:lnTo>
                      <a:pt x="643" y="291"/>
                    </a:lnTo>
                    <a:lnTo>
                      <a:pt x="633" y="245"/>
                    </a:lnTo>
                    <a:lnTo>
                      <a:pt x="630" y="195"/>
                    </a:lnTo>
                    <a:lnTo>
                      <a:pt x="624" y="154"/>
                    </a:lnTo>
                    <a:lnTo>
                      <a:pt x="622" y="124"/>
                    </a:lnTo>
                    <a:lnTo>
                      <a:pt x="653" y="0"/>
                    </a:lnTo>
                    <a:lnTo>
                      <a:pt x="653" y="92"/>
                    </a:lnTo>
                    <a:lnTo>
                      <a:pt x="663" y="149"/>
                    </a:lnTo>
                    <a:lnTo>
                      <a:pt x="746" y="261"/>
                    </a:lnTo>
                    <a:lnTo>
                      <a:pt x="691" y="241"/>
                    </a:lnTo>
                    <a:lnTo>
                      <a:pt x="697" y="287"/>
                    </a:lnTo>
                    <a:lnTo>
                      <a:pt x="711" y="333"/>
                    </a:lnTo>
                    <a:lnTo>
                      <a:pt x="735" y="397"/>
                    </a:lnTo>
                    <a:lnTo>
                      <a:pt x="748" y="433"/>
                    </a:lnTo>
                    <a:lnTo>
                      <a:pt x="768" y="463"/>
                    </a:lnTo>
                    <a:lnTo>
                      <a:pt x="792" y="477"/>
                    </a:lnTo>
                    <a:lnTo>
                      <a:pt x="774" y="518"/>
                    </a:lnTo>
                    <a:lnTo>
                      <a:pt x="750" y="570"/>
                    </a:lnTo>
                    <a:lnTo>
                      <a:pt x="735" y="621"/>
                    </a:lnTo>
                    <a:lnTo>
                      <a:pt x="727" y="644"/>
                    </a:lnTo>
                    <a:lnTo>
                      <a:pt x="725" y="667"/>
                    </a:lnTo>
                    <a:lnTo>
                      <a:pt x="744" y="687"/>
                    </a:lnTo>
                    <a:lnTo>
                      <a:pt x="738" y="715"/>
                    </a:lnTo>
                    <a:lnTo>
                      <a:pt x="709" y="765"/>
                    </a:lnTo>
                    <a:lnTo>
                      <a:pt x="677" y="791"/>
                    </a:lnTo>
                    <a:lnTo>
                      <a:pt x="635" y="827"/>
                    </a:lnTo>
                    <a:lnTo>
                      <a:pt x="582" y="850"/>
                    </a:lnTo>
                    <a:lnTo>
                      <a:pt x="532" y="873"/>
                    </a:lnTo>
                    <a:lnTo>
                      <a:pt x="485" y="882"/>
                    </a:lnTo>
                    <a:lnTo>
                      <a:pt x="443" y="902"/>
                    </a:lnTo>
                    <a:lnTo>
                      <a:pt x="489" y="905"/>
                    </a:lnTo>
                    <a:lnTo>
                      <a:pt x="515" y="914"/>
                    </a:lnTo>
                    <a:lnTo>
                      <a:pt x="530" y="934"/>
                    </a:lnTo>
                    <a:lnTo>
                      <a:pt x="542" y="912"/>
                    </a:lnTo>
                    <a:lnTo>
                      <a:pt x="576" y="880"/>
                    </a:lnTo>
                    <a:lnTo>
                      <a:pt x="633" y="866"/>
                    </a:lnTo>
                    <a:lnTo>
                      <a:pt x="697" y="843"/>
                    </a:lnTo>
                    <a:lnTo>
                      <a:pt x="736" y="811"/>
                    </a:lnTo>
                    <a:lnTo>
                      <a:pt x="774" y="751"/>
                    </a:lnTo>
                    <a:lnTo>
                      <a:pt x="824" y="637"/>
                    </a:lnTo>
                    <a:lnTo>
                      <a:pt x="849" y="545"/>
                    </a:lnTo>
                    <a:lnTo>
                      <a:pt x="873" y="490"/>
                    </a:lnTo>
                    <a:lnTo>
                      <a:pt x="943" y="353"/>
                    </a:lnTo>
                    <a:lnTo>
                      <a:pt x="1034" y="216"/>
                    </a:lnTo>
                    <a:lnTo>
                      <a:pt x="980" y="367"/>
                    </a:lnTo>
                    <a:lnTo>
                      <a:pt x="982" y="394"/>
                    </a:lnTo>
                    <a:lnTo>
                      <a:pt x="978" y="420"/>
                    </a:lnTo>
                    <a:lnTo>
                      <a:pt x="968" y="442"/>
                    </a:lnTo>
                    <a:lnTo>
                      <a:pt x="956" y="451"/>
                    </a:lnTo>
                    <a:lnTo>
                      <a:pt x="941" y="456"/>
                    </a:lnTo>
                    <a:lnTo>
                      <a:pt x="939" y="486"/>
                    </a:lnTo>
                    <a:lnTo>
                      <a:pt x="945" y="513"/>
                    </a:lnTo>
                    <a:lnTo>
                      <a:pt x="954" y="545"/>
                    </a:lnTo>
                    <a:lnTo>
                      <a:pt x="956" y="580"/>
                    </a:lnTo>
                    <a:lnTo>
                      <a:pt x="945" y="607"/>
                    </a:lnTo>
                    <a:lnTo>
                      <a:pt x="927" y="623"/>
                    </a:lnTo>
                    <a:lnTo>
                      <a:pt x="909" y="648"/>
                    </a:lnTo>
                    <a:lnTo>
                      <a:pt x="899" y="676"/>
                    </a:lnTo>
                    <a:lnTo>
                      <a:pt x="899" y="729"/>
                    </a:lnTo>
                    <a:lnTo>
                      <a:pt x="905" y="760"/>
                    </a:lnTo>
                    <a:lnTo>
                      <a:pt x="905" y="795"/>
                    </a:lnTo>
                    <a:lnTo>
                      <a:pt x="899" y="829"/>
                    </a:lnTo>
                    <a:lnTo>
                      <a:pt x="883" y="854"/>
                    </a:lnTo>
                    <a:lnTo>
                      <a:pt x="843" y="882"/>
                    </a:lnTo>
                    <a:lnTo>
                      <a:pt x="806" y="916"/>
                    </a:lnTo>
                    <a:lnTo>
                      <a:pt x="778" y="939"/>
                    </a:lnTo>
                    <a:lnTo>
                      <a:pt x="725" y="967"/>
                    </a:lnTo>
                    <a:lnTo>
                      <a:pt x="675" y="974"/>
                    </a:lnTo>
                    <a:lnTo>
                      <a:pt x="631" y="974"/>
                    </a:lnTo>
                    <a:lnTo>
                      <a:pt x="608" y="987"/>
                    </a:lnTo>
                    <a:lnTo>
                      <a:pt x="586" y="1013"/>
                    </a:lnTo>
                    <a:lnTo>
                      <a:pt x="570" y="1035"/>
                    </a:lnTo>
                    <a:lnTo>
                      <a:pt x="562" y="1052"/>
                    </a:lnTo>
                    <a:lnTo>
                      <a:pt x="542" y="1026"/>
                    </a:lnTo>
                    <a:lnTo>
                      <a:pt x="536" y="987"/>
                    </a:lnTo>
                    <a:lnTo>
                      <a:pt x="532" y="953"/>
                    </a:lnTo>
                    <a:lnTo>
                      <a:pt x="437" y="951"/>
                    </a:lnTo>
                    <a:lnTo>
                      <a:pt x="356" y="951"/>
                    </a:lnTo>
                    <a:lnTo>
                      <a:pt x="295" y="951"/>
                    </a:lnTo>
                    <a:lnTo>
                      <a:pt x="283" y="957"/>
                    </a:lnTo>
                    <a:lnTo>
                      <a:pt x="253" y="957"/>
                    </a:lnTo>
                    <a:lnTo>
                      <a:pt x="208" y="953"/>
                    </a:lnTo>
                    <a:lnTo>
                      <a:pt x="182" y="960"/>
                    </a:lnTo>
                    <a:lnTo>
                      <a:pt x="150" y="983"/>
                    </a:lnTo>
                    <a:lnTo>
                      <a:pt x="170" y="934"/>
                    </a:lnTo>
                    <a:lnTo>
                      <a:pt x="198" y="893"/>
                    </a:lnTo>
                    <a:lnTo>
                      <a:pt x="259" y="848"/>
                    </a:lnTo>
                    <a:lnTo>
                      <a:pt x="320" y="807"/>
                    </a:lnTo>
                    <a:lnTo>
                      <a:pt x="380" y="786"/>
                    </a:lnTo>
                    <a:lnTo>
                      <a:pt x="453" y="776"/>
                    </a:lnTo>
                    <a:lnTo>
                      <a:pt x="511" y="768"/>
                    </a:lnTo>
                    <a:lnTo>
                      <a:pt x="491" y="749"/>
                    </a:lnTo>
                    <a:lnTo>
                      <a:pt x="477" y="738"/>
                    </a:lnTo>
                    <a:lnTo>
                      <a:pt x="455" y="738"/>
                    </a:lnTo>
                    <a:lnTo>
                      <a:pt x="416" y="760"/>
                    </a:lnTo>
                    <a:lnTo>
                      <a:pt x="364" y="768"/>
                    </a:lnTo>
                    <a:lnTo>
                      <a:pt x="299" y="776"/>
                    </a:lnTo>
                    <a:lnTo>
                      <a:pt x="307" y="791"/>
                    </a:lnTo>
                    <a:lnTo>
                      <a:pt x="267" y="823"/>
                    </a:lnTo>
                    <a:lnTo>
                      <a:pt x="241" y="832"/>
                    </a:lnTo>
                    <a:lnTo>
                      <a:pt x="223" y="829"/>
                    </a:lnTo>
                    <a:lnTo>
                      <a:pt x="211" y="816"/>
                    </a:lnTo>
                    <a:lnTo>
                      <a:pt x="168" y="823"/>
                    </a:lnTo>
                    <a:lnTo>
                      <a:pt x="132" y="843"/>
                    </a:lnTo>
                    <a:lnTo>
                      <a:pt x="174" y="791"/>
                    </a:lnTo>
                    <a:lnTo>
                      <a:pt x="231" y="767"/>
                    </a:lnTo>
                    <a:lnTo>
                      <a:pt x="275" y="751"/>
                    </a:lnTo>
                    <a:lnTo>
                      <a:pt x="297" y="733"/>
                    </a:lnTo>
                    <a:lnTo>
                      <a:pt x="362" y="720"/>
                    </a:lnTo>
                    <a:lnTo>
                      <a:pt x="459" y="706"/>
                    </a:lnTo>
                    <a:lnTo>
                      <a:pt x="528" y="703"/>
                    </a:lnTo>
                    <a:lnTo>
                      <a:pt x="562" y="699"/>
                    </a:lnTo>
                    <a:lnTo>
                      <a:pt x="592" y="689"/>
                    </a:lnTo>
                    <a:lnTo>
                      <a:pt x="598" y="667"/>
                    </a:lnTo>
                    <a:lnTo>
                      <a:pt x="612" y="641"/>
                    </a:lnTo>
                    <a:lnTo>
                      <a:pt x="641" y="603"/>
                    </a:lnTo>
                    <a:lnTo>
                      <a:pt x="667" y="578"/>
                    </a:lnTo>
                    <a:lnTo>
                      <a:pt x="689" y="538"/>
                    </a:lnTo>
                    <a:lnTo>
                      <a:pt x="689" y="467"/>
                    </a:lnTo>
                    <a:lnTo>
                      <a:pt x="677" y="406"/>
                    </a:lnTo>
                    <a:lnTo>
                      <a:pt x="651" y="356"/>
                    </a:lnTo>
                    <a:lnTo>
                      <a:pt x="584" y="349"/>
                    </a:lnTo>
                    <a:lnTo>
                      <a:pt x="530" y="348"/>
                    </a:lnTo>
                    <a:lnTo>
                      <a:pt x="410" y="348"/>
                    </a:lnTo>
                    <a:lnTo>
                      <a:pt x="316" y="348"/>
                    </a:lnTo>
                    <a:lnTo>
                      <a:pt x="241" y="342"/>
                    </a:lnTo>
                    <a:lnTo>
                      <a:pt x="172" y="326"/>
                    </a:lnTo>
                    <a:lnTo>
                      <a:pt x="114" y="284"/>
                    </a:lnTo>
                    <a:lnTo>
                      <a:pt x="1" y="230"/>
                    </a:lnTo>
                    <a:lnTo>
                      <a:pt x="0" y="186"/>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78" name="Freeform 185"/>
              <p:cNvSpPr>
                <a:spLocks/>
              </p:cNvSpPr>
              <p:nvPr/>
            </p:nvSpPr>
            <p:spPr bwMode="auto">
              <a:xfrm>
                <a:off x="2486" y="13101"/>
                <a:ext cx="273" cy="810"/>
              </a:xfrm>
              <a:custGeom>
                <a:avLst/>
                <a:gdLst>
                  <a:gd name="T0" fmla="*/ 0 w 547"/>
                  <a:gd name="T1" fmla="*/ 0 h 1622"/>
                  <a:gd name="T2" fmla="*/ 0 w 547"/>
                  <a:gd name="T3" fmla="*/ 0 h 1622"/>
                  <a:gd name="T4" fmla="*/ 0 w 547"/>
                  <a:gd name="T5" fmla="*/ 0 h 1622"/>
                  <a:gd name="T6" fmla="*/ 0 w 547"/>
                  <a:gd name="T7" fmla="*/ 0 h 1622"/>
                  <a:gd name="T8" fmla="*/ 1 w 547"/>
                  <a:gd name="T9" fmla="*/ 0 h 1622"/>
                  <a:gd name="T10" fmla="*/ 1 w 547"/>
                  <a:gd name="T11" fmla="*/ 0 h 1622"/>
                  <a:gd name="T12" fmla="*/ 1 w 547"/>
                  <a:gd name="T13" fmla="*/ 0 h 1622"/>
                  <a:gd name="T14" fmla="*/ 1 w 547"/>
                  <a:gd name="T15" fmla="*/ 0 h 1622"/>
                  <a:gd name="T16" fmla="*/ 1 w 547"/>
                  <a:gd name="T17" fmla="*/ 0 h 1622"/>
                  <a:gd name="T18" fmla="*/ 1 w 547"/>
                  <a:gd name="T19" fmla="*/ 1 h 1622"/>
                  <a:gd name="T20" fmla="*/ 1 w 547"/>
                  <a:gd name="T21" fmla="*/ 1 h 1622"/>
                  <a:gd name="T22" fmla="*/ 1 w 547"/>
                  <a:gd name="T23" fmla="*/ 1 h 1622"/>
                  <a:gd name="T24" fmla="*/ 1 w 547"/>
                  <a:gd name="T25" fmla="*/ 1 h 1622"/>
                  <a:gd name="T26" fmla="*/ 1 w 547"/>
                  <a:gd name="T27" fmla="*/ 2 h 1622"/>
                  <a:gd name="T28" fmla="*/ 2 w 547"/>
                  <a:gd name="T29" fmla="*/ 2 h 1622"/>
                  <a:gd name="T30" fmla="*/ 2 w 547"/>
                  <a:gd name="T31" fmla="*/ 2 h 1622"/>
                  <a:gd name="T32" fmla="*/ 2 w 547"/>
                  <a:gd name="T33" fmla="*/ 2 h 1622"/>
                  <a:gd name="T34" fmla="*/ 2 w 547"/>
                  <a:gd name="T35" fmla="*/ 3 h 1622"/>
                  <a:gd name="T36" fmla="*/ 2 w 547"/>
                  <a:gd name="T37" fmla="*/ 4 h 1622"/>
                  <a:gd name="T38" fmla="*/ 2 w 547"/>
                  <a:gd name="T39" fmla="*/ 5 h 1622"/>
                  <a:gd name="T40" fmla="*/ 2 w 547"/>
                  <a:gd name="T41" fmla="*/ 5 h 1622"/>
                  <a:gd name="T42" fmla="*/ 2 w 547"/>
                  <a:gd name="T43" fmla="*/ 6 h 1622"/>
                  <a:gd name="T44" fmla="*/ 1 w 547"/>
                  <a:gd name="T45" fmla="*/ 6 h 1622"/>
                  <a:gd name="T46" fmla="*/ 1 w 547"/>
                  <a:gd name="T47" fmla="*/ 6 h 1622"/>
                  <a:gd name="T48" fmla="*/ 1 w 547"/>
                  <a:gd name="T49" fmla="*/ 6 h 1622"/>
                  <a:gd name="T50" fmla="*/ 1 w 547"/>
                  <a:gd name="T51" fmla="*/ 6 h 1622"/>
                  <a:gd name="T52" fmla="*/ 1 w 547"/>
                  <a:gd name="T53" fmla="*/ 5 h 1622"/>
                  <a:gd name="T54" fmla="*/ 1 w 547"/>
                  <a:gd name="T55" fmla="*/ 5 h 1622"/>
                  <a:gd name="T56" fmla="*/ 1 w 547"/>
                  <a:gd name="T57" fmla="*/ 4 h 1622"/>
                  <a:gd name="T58" fmla="*/ 1 w 547"/>
                  <a:gd name="T59" fmla="*/ 4 h 1622"/>
                  <a:gd name="T60" fmla="*/ 0 w 547"/>
                  <a:gd name="T61" fmla="*/ 4 h 1622"/>
                  <a:gd name="T62" fmla="*/ 0 w 547"/>
                  <a:gd name="T63" fmla="*/ 4 h 1622"/>
                  <a:gd name="T64" fmla="*/ 0 w 547"/>
                  <a:gd name="T65" fmla="*/ 3 h 1622"/>
                  <a:gd name="T66" fmla="*/ 0 w 547"/>
                  <a:gd name="T67" fmla="*/ 3 h 1622"/>
                  <a:gd name="T68" fmla="*/ 0 w 547"/>
                  <a:gd name="T69" fmla="*/ 3 h 1622"/>
                  <a:gd name="T70" fmla="*/ 0 w 547"/>
                  <a:gd name="T71" fmla="*/ 2 h 1622"/>
                  <a:gd name="T72" fmla="*/ 0 w 547"/>
                  <a:gd name="T73" fmla="*/ 2 h 1622"/>
                  <a:gd name="T74" fmla="*/ 0 w 547"/>
                  <a:gd name="T75" fmla="*/ 1 h 1622"/>
                  <a:gd name="T76" fmla="*/ 0 w 547"/>
                  <a:gd name="T77" fmla="*/ 1 h 1622"/>
                  <a:gd name="T78" fmla="*/ 0 w 547"/>
                  <a:gd name="T79" fmla="*/ 1 h 1622"/>
                  <a:gd name="T80" fmla="*/ 0 w 547"/>
                  <a:gd name="T81" fmla="*/ 1 h 1622"/>
                  <a:gd name="T82" fmla="*/ 0 w 547"/>
                  <a:gd name="T83" fmla="*/ 0 h 1622"/>
                  <a:gd name="T84" fmla="*/ 0 w 547"/>
                  <a:gd name="T85" fmla="*/ 0 h 1622"/>
                  <a:gd name="T86" fmla="*/ 0 w 547"/>
                  <a:gd name="T87" fmla="*/ 0 h 1622"/>
                  <a:gd name="T88" fmla="*/ 0 w 547"/>
                  <a:gd name="T89" fmla="*/ 0 h 1622"/>
                  <a:gd name="T90" fmla="*/ 0 w 547"/>
                  <a:gd name="T91" fmla="*/ 0 h 1622"/>
                  <a:gd name="T92" fmla="*/ 0 w 547"/>
                  <a:gd name="T93" fmla="*/ 0 h 1622"/>
                  <a:gd name="T94" fmla="*/ 0 w 547"/>
                  <a:gd name="T95" fmla="*/ 0 h 1622"/>
                  <a:gd name="T96" fmla="*/ 0 w 547"/>
                  <a:gd name="T97" fmla="*/ 0 h 1622"/>
                  <a:gd name="T98" fmla="*/ 0 w 547"/>
                  <a:gd name="T99" fmla="*/ 0 h 1622"/>
                  <a:gd name="T100" fmla="*/ 0 w 547"/>
                  <a:gd name="T101" fmla="*/ 0 h 1622"/>
                  <a:gd name="T102" fmla="*/ 0 w 547"/>
                  <a:gd name="T103" fmla="*/ 0 h 1622"/>
                  <a:gd name="T104" fmla="*/ 0 w 547"/>
                  <a:gd name="T105" fmla="*/ 0 h 1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7"/>
                  <a:gd name="T160" fmla="*/ 0 h 1622"/>
                  <a:gd name="T161" fmla="*/ 547 w 547"/>
                  <a:gd name="T162" fmla="*/ 1622 h 1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7" h="1622">
                    <a:moveTo>
                      <a:pt x="155" y="139"/>
                    </a:moveTo>
                    <a:lnTo>
                      <a:pt x="174" y="167"/>
                    </a:lnTo>
                    <a:lnTo>
                      <a:pt x="204" y="187"/>
                    </a:lnTo>
                    <a:lnTo>
                      <a:pt x="246" y="206"/>
                    </a:lnTo>
                    <a:lnTo>
                      <a:pt x="274" y="215"/>
                    </a:lnTo>
                    <a:lnTo>
                      <a:pt x="297" y="221"/>
                    </a:lnTo>
                    <a:lnTo>
                      <a:pt x="321" y="221"/>
                    </a:lnTo>
                    <a:lnTo>
                      <a:pt x="357" y="226"/>
                    </a:lnTo>
                    <a:lnTo>
                      <a:pt x="388" y="253"/>
                    </a:lnTo>
                    <a:lnTo>
                      <a:pt x="416" y="292"/>
                    </a:lnTo>
                    <a:lnTo>
                      <a:pt x="444" y="341"/>
                    </a:lnTo>
                    <a:lnTo>
                      <a:pt x="466" y="395"/>
                    </a:lnTo>
                    <a:lnTo>
                      <a:pt x="493" y="466"/>
                    </a:lnTo>
                    <a:lnTo>
                      <a:pt x="507" y="514"/>
                    </a:lnTo>
                    <a:lnTo>
                      <a:pt x="527" y="578"/>
                    </a:lnTo>
                    <a:lnTo>
                      <a:pt x="535" y="627"/>
                    </a:lnTo>
                    <a:lnTo>
                      <a:pt x="541" y="709"/>
                    </a:lnTo>
                    <a:lnTo>
                      <a:pt x="547" y="901"/>
                    </a:lnTo>
                    <a:lnTo>
                      <a:pt x="547" y="1101"/>
                    </a:lnTo>
                    <a:lnTo>
                      <a:pt x="547" y="1304"/>
                    </a:lnTo>
                    <a:lnTo>
                      <a:pt x="539" y="1416"/>
                    </a:lnTo>
                    <a:lnTo>
                      <a:pt x="517" y="1622"/>
                    </a:lnTo>
                    <a:lnTo>
                      <a:pt x="499" y="1620"/>
                    </a:lnTo>
                    <a:lnTo>
                      <a:pt x="474" y="1613"/>
                    </a:lnTo>
                    <a:lnTo>
                      <a:pt x="448" y="1586"/>
                    </a:lnTo>
                    <a:lnTo>
                      <a:pt x="410" y="1542"/>
                    </a:lnTo>
                    <a:lnTo>
                      <a:pt x="351" y="1433"/>
                    </a:lnTo>
                    <a:lnTo>
                      <a:pt x="313" y="1321"/>
                    </a:lnTo>
                    <a:lnTo>
                      <a:pt x="283" y="1268"/>
                    </a:lnTo>
                    <a:lnTo>
                      <a:pt x="274" y="1242"/>
                    </a:lnTo>
                    <a:lnTo>
                      <a:pt x="250" y="1172"/>
                    </a:lnTo>
                    <a:lnTo>
                      <a:pt x="238" y="1103"/>
                    </a:lnTo>
                    <a:lnTo>
                      <a:pt x="222" y="1002"/>
                    </a:lnTo>
                    <a:lnTo>
                      <a:pt x="208" y="872"/>
                    </a:lnTo>
                    <a:lnTo>
                      <a:pt x="200" y="768"/>
                    </a:lnTo>
                    <a:lnTo>
                      <a:pt x="192" y="677"/>
                    </a:lnTo>
                    <a:lnTo>
                      <a:pt x="170" y="570"/>
                    </a:lnTo>
                    <a:lnTo>
                      <a:pt x="139" y="453"/>
                    </a:lnTo>
                    <a:lnTo>
                      <a:pt x="111" y="377"/>
                    </a:lnTo>
                    <a:lnTo>
                      <a:pt x="85" y="320"/>
                    </a:lnTo>
                    <a:lnTo>
                      <a:pt x="71" y="276"/>
                    </a:lnTo>
                    <a:lnTo>
                      <a:pt x="44" y="212"/>
                    </a:lnTo>
                    <a:lnTo>
                      <a:pt x="22" y="166"/>
                    </a:lnTo>
                    <a:lnTo>
                      <a:pt x="0" y="91"/>
                    </a:lnTo>
                    <a:lnTo>
                      <a:pt x="0" y="36"/>
                    </a:lnTo>
                    <a:lnTo>
                      <a:pt x="133" y="61"/>
                    </a:lnTo>
                    <a:lnTo>
                      <a:pt x="172" y="0"/>
                    </a:lnTo>
                    <a:lnTo>
                      <a:pt x="157" y="56"/>
                    </a:lnTo>
                    <a:lnTo>
                      <a:pt x="153" y="87"/>
                    </a:lnTo>
                    <a:lnTo>
                      <a:pt x="151" y="112"/>
                    </a:lnTo>
                    <a:lnTo>
                      <a:pt x="151" y="123"/>
                    </a:lnTo>
                    <a:lnTo>
                      <a:pt x="155" y="139"/>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79" name="Freeform 186"/>
              <p:cNvSpPr>
                <a:spLocks/>
              </p:cNvSpPr>
              <p:nvPr/>
            </p:nvSpPr>
            <p:spPr bwMode="auto">
              <a:xfrm>
                <a:off x="1840" y="12747"/>
                <a:ext cx="691" cy="637"/>
              </a:xfrm>
              <a:custGeom>
                <a:avLst/>
                <a:gdLst>
                  <a:gd name="T0" fmla="*/ 1 w 1381"/>
                  <a:gd name="T1" fmla="*/ 0 h 1275"/>
                  <a:gd name="T2" fmla="*/ 1 w 1381"/>
                  <a:gd name="T3" fmla="*/ 0 h 1275"/>
                  <a:gd name="T4" fmla="*/ 1 w 1381"/>
                  <a:gd name="T5" fmla="*/ 0 h 1275"/>
                  <a:gd name="T6" fmla="*/ 1 w 1381"/>
                  <a:gd name="T7" fmla="*/ 0 h 1275"/>
                  <a:gd name="T8" fmla="*/ 2 w 1381"/>
                  <a:gd name="T9" fmla="*/ 0 h 1275"/>
                  <a:gd name="T10" fmla="*/ 2 w 1381"/>
                  <a:gd name="T11" fmla="*/ 0 h 1275"/>
                  <a:gd name="T12" fmla="*/ 2 w 1381"/>
                  <a:gd name="T13" fmla="*/ 0 h 1275"/>
                  <a:gd name="T14" fmla="*/ 3 w 1381"/>
                  <a:gd name="T15" fmla="*/ 0 h 1275"/>
                  <a:gd name="T16" fmla="*/ 4 w 1381"/>
                  <a:gd name="T17" fmla="*/ 1 h 1275"/>
                  <a:gd name="T18" fmla="*/ 4 w 1381"/>
                  <a:gd name="T19" fmla="*/ 2 h 1275"/>
                  <a:gd name="T20" fmla="*/ 5 w 1381"/>
                  <a:gd name="T21" fmla="*/ 3 h 1275"/>
                  <a:gd name="T22" fmla="*/ 5 w 1381"/>
                  <a:gd name="T23" fmla="*/ 3 h 1275"/>
                  <a:gd name="T24" fmla="*/ 5 w 1381"/>
                  <a:gd name="T25" fmla="*/ 3 h 1275"/>
                  <a:gd name="T26" fmla="*/ 5 w 1381"/>
                  <a:gd name="T27" fmla="*/ 3 h 1275"/>
                  <a:gd name="T28" fmla="*/ 5 w 1381"/>
                  <a:gd name="T29" fmla="*/ 3 h 1275"/>
                  <a:gd name="T30" fmla="*/ 5 w 1381"/>
                  <a:gd name="T31" fmla="*/ 3 h 1275"/>
                  <a:gd name="T32" fmla="*/ 5 w 1381"/>
                  <a:gd name="T33" fmla="*/ 2 h 1275"/>
                  <a:gd name="T34" fmla="*/ 5 w 1381"/>
                  <a:gd name="T35" fmla="*/ 2 h 1275"/>
                  <a:gd name="T36" fmla="*/ 5 w 1381"/>
                  <a:gd name="T37" fmla="*/ 2 h 1275"/>
                  <a:gd name="T38" fmla="*/ 5 w 1381"/>
                  <a:gd name="T39" fmla="*/ 2 h 1275"/>
                  <a:gd name="T40" fmla="*/ 5 w 1381"/>
                  <a:gd name="T41" fmla="*/ 2 h 1275"/>
                  <a:gd name="T42" fmla="*/ 5 w 1381"/>
                  <a:gd name="T43" fmla="*/ 2 h 1275"/>
                  <a:gd name="T44" fmla="*/ 5 w 1381"/>
                  <a:gd name="T45" fmla="*/ 3 h 1275"/>
                  <a:gd name="T46" fmla="*/ 6 w 1381"/>
                  <a:gd name="T47" fmla="*/ 3 h 1275"/>
                  <a:gd name="T48" fmla="*/ 6 w 1381"/>
                  <a:gd name="T49" fmla="*/ 4 h 1275"/>
                  <a:gd name="T50" fmla="*/ 6 w 1381"/>
                  <a:gd name="T51" fmla="*/ 4 h 1275"/>
                  <a:gd name="T52" fmla="*/ 6 w 1381"/>
                  <a:gd name="T53" fmla="*/ 4 h 1275"/>
                  <a:gd name="T54" fmla="*/ 6 w 1381"/>
                  <a:gd name="T55" fmla="*/ 4 h 1275"/>
                  <a:gd name="T56" fmla="*/ 6 w 1381"/>
                  <a:gd name="T57" fmla="*/ 4 h 1275"/>
                  <a:gd name="T58" fmla="*/ 5 w 1381"/>
                  <a:gd name="T59" fmla="*/ 4 h 1275"/>
                  <a:gd name="T60" fmla="*/ 5 w 1381"/>
                  <a:gd name="T61" fmla="*/ 4 h 1275"/>
                  <a:gd name="T62" fmla="*/ 4 w 1381"/>
                  <a:gd name="T63" fmla="*/ 3 h 1275"/>
                  <a:gd name="T64" fmla="*/ 4 w 1381"/>
                  <a:gd name="T65" fmla="*/ 3 h 1275"/>
                  <a:gd name="T66" fmla="*/ 3 w 1381"/>
                  <a:gd name="T67" fmla="*/ 2 h 1275"/>
                  <a:gd name="T68" fmla="*/ 3 w 1381"/>
                  <a:gd name="T69" fmla="*/ 1 h 1275"/>
                  <a:gd name="T70" fmla="*/ 2 w 1381"/>
                  <a:gd name="T71" fmla="*/ 1 h 1275"/>
                  <a:gd name="T72" fmla="*/ 2 w 1381"/>
                  <a:gd name="T73" fmla="*/ 1 h 1275"/>
                  <a:gd name="T74" fmla="*/ 1 w 1381"/>
                  <a:gd name="T75" fmla="*/ 0 h 1275"/>
                  <a:gd name="T76" fmla="*/ 1 w 1381"/>
                  <a:gd name="T77" fmla="*/ 0 h 1275"/>
                  <a:gd name="T78" fmla="*/ 1 w 1381"/>
                  <a:gd name="T79" fmla="*/ 0 h 1275"/>
                  <a:gd name="T80" fmla="*/ 1 w 1381"/>
                  <a:gd name="T81" fmla="*/ 1 h 1275"/>
                  <a:gd name="T82" fmla="*/ 0 w 1381"/>
                  <a:gd name="T83" fmla="*/ 1 h 1275"/>
                  <a:gd name="T84" fmla="*/ 1 w 1381"/>
                  <a:gd name="T85" fmla="*/ 1 h 12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1"/>
                  <a:gd name="T130" fmla="*/ 0 h 1275"/>
                  <a:gd name="T131" fmla="*/ 1381 w 1381"/>
                  <a:gd name="T132" fmla="*/ 1275 h 12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1" h="1275">
                    <a:moveTo>
                      <a:pt x="10" y="261"/>
                    </a:moveTo>
                    <a:lnTo>
                      <a:pt x="28" y="197"/>
                    </a:lnTo>
                    <a:lnTo>
                      <a:pt x="40" y="144"/>
                    </a:lnTo>
                    <a:lnTo>
                      <a:pt x="48" y="107"/>
                    </a:lnTo>
                    <a:lnTo>
                      <a:pt x="62" y="69"/>
                    </a:lnTo>
                    <a:lnTo>
                      <a:pt x="88" y="43"/>
                    </a:lnTo>
                    <a:lnTo>
                      <a:pt x="123" y="23"/>
                    </a:lnTo>
                    <a:lnTo>
                      <a:pt x="147" y="14"/>
                    </a:lnTo>
                    <a:lnTo>
                      <a:pt x="206" y="4"/>
                    </a:lnTo>
                    <a:lnTo>
                      <a:pt x="264" y="0"/>
                    </a:lnTo>
                    <a:lnTo>
                      <a:pt x="319" y="2"/>
                    </a:lnTo>
                    <a:lnTo>
                      <a:pt x="373" y="9"/>
                    </a:lnTo>
                    <a:lnTo>
                      <a:pt x="420" y="21"/>
                    </a:lnTo>
                    <a:lnTo>
                      <a:pt x="472" y="66"/>
                    </a:lnTo>
                    <a:lnTo>
                      <a:pt x="517" y="108"/>
                    </a:lnTo>
                    <a:lnTo>
                      <a:pt x="565" y="167"/>
                    </a:lnTo>
                    <a:lnTo>
                      <a:pt x="686" y="293"/>
                    </a:lnTo>
                    <a:lnTo>
                      <a:pt x="787" y="405"/>
                    </a:lnTo>
                    <a:lnTo>
                      <a:pt x="890" y="522"/>
                    </a:lnTo>
                    <a:lnTo>
                      <a:pt x="991" y="661"/>
                    </a:lnTo>
                    <a:lnTo>
                      <a:pt x="1072" y="776"/>
                    </a:lnTo>
                    <a:lnTo>
                      <a:pt x="1167" y="932"/>
                    </a:lnTo>
                    <a:lnTo>
                      <a:pt x="1197" y="987"/>
                    </a:lnTo>
                    <a:lnTo>
                      <a:pt x="1211" y="1010"/>
                    </a:lnTo>
                    <a:lnTo>
                      <a:pt x="1219" y="1021"/>
                    </a:lnTo>
                    <a:lnTo>
                      <a:pt x="1229" y="1017"/>
                    </a:lnTo>
                    <a:lnTo>
                      <a:pt x="1237" y="1007"/>
                    </a:lnTo>
                    <a:lnTo>
                      <a:pt x="1239" y="975"/>
                    </a:lnTo>
                    <a:lnTo>
                      <a:pt x="1237" y="946"/>
                    </a:lnTo>
                    <a:lnTo>
                      <a:pt x="1221" y="882"/>
                    </a:lnTo>
                    <a:lnTo>
                      <a:pt x="1203" y="833"/>
                    </a:lnTo>
                    <a:lnTo>
                      <a:pt x="1181" y="790"/>
                    </a:lnTo>
                    <a:lnTo>
                      <a:pt x="1161" y="748"/>
                    </a:lnTo>
                    <a:lnTo>
                      <a:pt x="1142" y="717"/>
                    </a:lnTo>
                    <a:lnTo>
                      <a:pt x="1126" y="691"/>
                    </a:lnTo>
                    <a:lnTo>
                      <a:pt x="1110" y="662"/>
                    </a:lnTo>
                    <a:lnTo>
                      <a:pt x="1090" y="634"/>
                    </a:lnTo>
                    <a:lnTo>
                      <a:pt x="1056" y="584"/>
                    </a:lnTo>
                    <a:lnTo>
                      <a:pt x="1037" y="556"/>
                    </a:lnTo>
                    <a:lnTo>
                      <a:pt x="1050" y="561"/>
                    </a:lnTo>
                    <a:lnTo>
                      <a:pt x="1080" y="598"/>
                    </a:lnTo>
                    <a:lnTo>
                      <a:pt x="1118" y="646"/>
                    </a:lnTo>
                    <a:lnTo>
                      <a:pt x="1167" y="707"/>
                    </a:lnTo>
                    <a:lnTo>
                      <a:pt x="1209" y="756"/>
                    </a:lnTo>
                    <a:lnTo>
                      <a:pt x="1241" y="797"/>
                    </a:lnTo>
                    <a:lnTo>
                      <a:pt x="1268" y="827"/>
                    </a:lnTo>
                    <a:lnTo>
                      <a:pt x="1284" y="866"/>
                    </a:lnTo>
                    <a:lnTo>
                      <a:pt x="1288" y="898"/>
                    </a:lnTo>
                    <a:lnTo>
                      <a:pt x="1306" y="962"/>
                    </a:lnTo>
                    <a:lnTo>
                      <a:pt x="1324" y="1028"/>
                    </a:lnTo>
                    <a:lnTo>
                      <a:pt x="1344" y="1087"/>
                    </a:lnTo>
                    <a:lnTo>
                      <a:pt x="1363" y="1159"/>
                    </a:lnTo>
                    <a:lnTo>
                      <a:pt x="1373" y="1204"/>
                    </a:lnTo>
                    <a:lnTo>
                      <a:pt x="1377" y="1243"/>
                    </a:lnTo>
                    <a:lnTo>
                      <a:pt x="1381" y="1266"/>
                    </a:lnTo>
                    <a:lnTo>
                      <a:pt x="1375" y="1275"/>
                    </a:lnTo>
                    <a:lnTo>
                      <a:pt x="1359" y="1273"/>
                    </a:lnTo>
                    <a:lnTo>
                      <a:pt x="1326" y="1262"/>
                    </a:lnTo>
                    <a:lnTo>
                      <a:pt x="1284" y="1241"/>
                    </a:lnTo>
                    <a:lnTo>
                      <a:pt x="1245" y="1213"/>
                    </a:lnTo>
                    <a:lnTo>
                      <a:pt x="1183" y="1151"/>
                    </a:lnTo>
                    <a:lnTo>
                      <a:pt x="1118" y="1080"/>
                    </a:lnTo>
                    <a:lnTo>
                      <a:pt x="1052" y="998"/>
                    </a:lnTo>
                    <a:lnTo>
                      <a:pt x="1009" y="945"/>
                    </a:lnTo>
                    <a:lnTo>
                      <a:pt x="951" y="852"/>
                    </a:lnTo>
                    <a:lnTo>
                      <a:pt x="900" y="781"/>
                    </a:lnTo>
                    <a:lnTo>
                      <a:pt x="827" y="700"/>
                    </a:lnTo>
                    <a:lnTo>
                      <a:pt x="682" y="515"/>
                    </a:lnTo>
                    <a:lnTo>
                      <a:pt x="634" y="469"/>
                    </a:lnTo>
                    <a:lnTo>
                      <a:pt x="567" y="410"/>
                    </a:lnTo>
                    <a:lnTo>
                      <a:pt x="504" y="366"/>
                    </a:lnTo>
                    <a:lnTo>
                      <a:pt x="438" y="323"/>
                    </a:lnTo>
                    <a:lnTo>
                      <a:pt x="399" y="305"/>
                    </a:lnTo>
                    <a:lnTo>
                      <a:pt x="331" y="273"/>
                    </a:lnTo>
                    <a:lnTo>
                      <a:pt x="290" y="256"/>
                    </a:lnTo>
                    <a:lnTo>
                      <a:pt x="252" y="243"/>
                    </a:lnTo>
                    <a:lnTo>
                      <a:pt x="191" y="234"/>
                    </a:lnTo>
                    <a:lnTo>
                      <a:pt x="151" y="231"/>
                    </a:lnTo>
                    <a:lnTo>
                      <a:pt x="117" y="231"/>
                    </a:lnTo>
                    <a:lnTo>
                      <a:pt x="90" y="231"/>
                    </a:lnTo>
                    <a:lnTo>
                      <a:pt x="62" y="247"/>
                    </a:lnTo>
                    <a:lnTo>
                      <a:pt x="44" y="261"/>
                    </a:lnTo>
                    <a:lnTo>
                      <a:pt x="28" y="288"/>
                    </a:lnTo>
                    <a:lnTo>
                      <a:pt x="0" y="305"/>
                    </a:lnTo>
                    <a:lnTo>
                      <a:pt x="10" y="26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80" name="Freeform 187"/>
              <p:cNvSpPr>
                <a:spLocks/>
              </p:cNvSpPr>
              <p:nvPr/>
            </p:nvSpPr>
            <p:spPr bwMode="auto">
              <a:xfrm>
                <a:off x="2003" y="12372"/>
                <a:ext cx="995" cy="1712"/>
              </a:xfrm>
              <a:custGeom>
                <a:avLst/>
                <a:gdLst>
                  <a:gd name="T0" fmla="*/ 1 w 1991"/>
                  <a:gd name="T1" fmla="*/ 1 h 3423"/>
                  <a:gd name="T2" fmla="*/ 1 w 1991"/>
                  <a:gd name="T3" fmla="*/ 1 h 3423"/>
                  <a:gd name="T4" fmla="*/ 2 w 1991"/>
                  <a:gd name="T5" fmla="*/ 2 h 3423"/>
                  <a:gd name="T6" fmla="*/ 2 w 1991"/>
                  <a:gd name="T7" fmla="*/ 3 h 3423"/>
                  <a:gd name="T8" fmla="*/ 3 w 1991"/>
                  <a:gd name="T9" fmla="*/ 3 h 3423"/>
                  <a:gd name="T10" fmla="*/ 3 w 1991"/>
                  <a:gd name="T11" fmla="*/ 4 h 3423"/>
                  <a:gd name="T12" fmla="*/ 4 w 1991"/>
                  <a:gd name="T13" fmla="*/ 5 h 3423"/>
                  <a:gd name="T14" fmla="*/ 5 w 1991"/>
                  <a:gd name="T15" fmla="*/ 5 h 3423"/>
                  <a:gd name="T16" fmla="*/ 5 w 1991"/>
                  <a:gd name="T17" fmla="*/ 6 h 3423"/>
                  <a:gd name="T18" fmla="*/ 6 w 1991"/>
                  <a:gd name="T19" fmla="*/ 7 h 3423"/>
                  <a:gd name="T20" fmla="*/ 6 w 1991"/>
                  <a:gd name="T21" fmla="*/ 9 h 3423"/>
                  <a:gd name="T22" fmla="*/ 6 w 1991"/>
                  <a:gd name="T23" fmla="*/ 9 h 3423"/>
                  <a:gd name="T24" fmla="*/ 6 w 1991"/>
                  <a:gd name="T25" fmla="*/ 10 h 3423"/>
                  <a:gd name="T26" fmla="*/ 6 w 1991"/>
                  <a:gd name="T27" fmla="*/ 10 h 3423"/>
                  <a:gd name="T28" fmla="*/ 6 w 1991"/>
                  <a:gd name="T29" fmla="*/ 11 h 3423"/>
                  <a:gd name="T30" fmla="*/ 6 w 1991"/>
                  <a:gd name="T31" fmla="*/ 12 h 3423"/>
                  <a:gd name="T32" fmla="*/ 6 w 1991"/>
                  <a:gd name="T33" fmla="*/ 12 h 3423"/>
                  <a:gd name="T34" fmla="*/ 6 w 1991"/>
                  <a:gd name="T35" fmla="*/ 12 h 3423"/>
                  <a:gd name="T36" fmla="*/ 6 w 1991"/>
                  <a:gd name="T37" fmla="*/ 13 h 3423"/>
                  <a:gd name="T38" fmla="*/ 6 w 1991"/>
                  <a:gd name="T39" fmla="*/ 13 h 3423"/>
                  <a:gd name="T40" fmla="*/ 7 w 1991"/>
                  <a:gd name="T41" fmla="*/ 13 h 3423"/>
                  <a:gd name="T42" fmla="*/ 7 w 1991"/>
                  <a:gd name="T43" fmla="*/ 13 h 3423"/>
                  <a:gd name="T44" fmla="*/ 7 w 1991"/>
                  <a:gd name="T45" fmla="*/ 14 h 3423"/>
                  <a:gd name="T46" fmla="*/ 7 w 1991"/>
                  <a:gd name="T47" fmla="*/ 14 h 3423"/>
                  <a:gd name="T48" fmla="*/ 7 w 1991"/>
                  <a:gd name="T49" fmla="*/ 14 h 3423"/>
                  <a:gd name="T50" fmla="*/ 6 w 1991"/>
                  <a:gd name="T51" fmla="*/ 14 h 3423"/>
                  <a:gd name="T52" fmla="*/ 6 w 1991"/>
                  <a:gd name="T53" fmla="*/ 14 h 3423"/>
                  <a:gd name="T54" fmla="*/ 6 w 1991"/>
                  <a:gd name="T55" fmla="*/ 14 h 3423"/>
                  <a:gd name="T56" fmla="*/ 5 w 1991"/>
                  <a:gd name="T57" fmla="*/ 14 h 3423"/>
                  <a:gd name="T58" fmla="*/ 5 w 1991"/>
                  <a:gd name="T59" fmla="*/ 14 h 3423"/>
                  <a:gd name="T60" fmla="*/ 5 w 1991"/>
                  <a:gd name="T61" fmla="*/ 13 h 3423"/>
                  <a:gd name="T62" fmla="*/ 6 w 1991"/>
                  <a:gd name="T63" fmla="*/ 13 h 3423"/>
                  <a:gd name="T64" fmla="*/ 6 w 1991"/>
                  <a:gd name="T65" fmla="*/ 12 h 3423"/>
                  <a:gd name="T66" fmla="*/ 6 w 1991"/>
                  <a:gd name="T67" fmla="*/ 10 h 3423"/>
                  <a:gd name="T68" fmla="*/ 6 w 1991"/>
                  <a:gd name="T69" fmla="*/ 9 h 3423"/>
                  <a:gd name="T70" fmla="*/ 5 w 1991"/>
                  <a:gd name="T71" fmla="*/ 7 h 3423"/>
                  <a:gd name="T72" fmla="*/ 5 w 1991"/>
                  <a:gd name="T73" fmla="*/ 7 h 3423"/>
                  <a:gd name="T74" fmla="*/ 5 w 1991"/>
                  <a:gd name="T75" fmla="*/ 6 h 3423"/>
                  <a:gd name="T76" fmla="*/ 4 w 1991"/>
                  <a:gd name="T77" fmla="*/ 6 h 3423"/>
                  <a:gd name="T78" fmla="*/ 4 w 1991"/>
                  <a:gd name="T79" fmla="*/ 6 h 3423"/>
                  <a:gd name="T80" fmla="*/ 4 w 1991"/>
                  <a:gd name="T81" fmla="*/ 6 h 3423"/>
                  <a:gd name="T82" fmla="*/ 4 w 1991"/>
                  <a:gd name="T83" fmla="*/ 6 h 3423"/>
                  <a:gd name="T84" fmla="*/ 4 w 1991"/>
                  <a:gd name="T85" fmla="*/ 7 h 3423"/>
                  <a:gd name="T86" fmla="*/ 3 w 1991"/>
                  <a:gd name="T87" fmla="*/ 7 h 3423"/>
                  <a:gd name="T88" fmla="*/ 3 w 1991"/>
                  <a:gd name="T89" fmla="*/ 6 h 3423"/>
                  <a:gd name="T90" fmla="*/ 3 w 1991"/>
                  <a:gd name="T91" fmla="*/ 6 h 3423"/>
                  <a:gd name="T92" fmla="*/ 3 w 1991"/>
                  <a:gd name="T93" fmla="*/ 5 h 3423"/>
                  <a:gd name="T94" fmla="*/ 2 w 1991"/>
                  <a:gd name="T95" fmla="*/ 5 h 3423"/>
                  <a:gd name="T96" fmla="*/ 1 w 1991"/>
                  <a:gd name="T97" fmla="*/ 3 h 3423"/>
                  <a:gd name="T98" fmla="*/ 1 w 1991"/>
                  <a:gd name="T99" fmla="*/ 3 h 3423"/>
                  <a:gd name="T100" fmla="*/ 1 w 1991"/>
                  <a:gd name="T101" fmla="*/ 3 h 3423"/>
                  <a:gd name="T102" fmla="*/ 1 w 1991"/>
                  <a:gd name="T103" fmla="*/ 2 h 3423"/>
                  <a:gd name="T104" fmla="*/ 0 w 1991"/>
                  <a:gd name="T105" fmla="*/ 2 h 3423"/>
                  <a:gd name="T106" fmla="*/ 0 w 1991"/>
                  <a:gd name="T107" fmla="*/ 1 h 3423"/>
                  <a:gd name="T108" fmla="*/ 0 w 1991"/>
                  <a:gd name="T109" fmla="*/ 1 h 3423"/>
                  <a:gd name="T110" fmla="*/ 0 w 1991"/>
                  <a:gd name="T111" fmla="*/ 1 h 3423"/>
                  <a:gd name="T112" fmla="*/ 0 w 1991"/>
                  <a:gd name="T113" fmla="*/ 1 h 34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91"/>
                  <a:gd name="T172" fmla="*/ 0 h 3423"/>
                  <a:gd name="T173" fmla="*/ 1991 w 1991"/>
                  <a:gd name="T174" fmla="*/ 3423 h 34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91" h="3423">
                    <a:moveTo>
                      <a:pt x="206" y="17"/>
                    </a:moveTo>
                    <a:lnTo>
                      <a:pt x="280" y="48"/>
                    </a:lnTo>
                    <a:lnTo>
                      <a:pt x="377" y="104"/>
                    </a:lnTo>
                    <a:lnTo>
                      <a:pt x="452" y="161"/>
                    </a:lnTo>
                    <a:lnTo>
                      <a:pt x="545" y="250"/>
                    </a:lnTo>
                    <a:lnTo>
                      <a:pt x="630" y="348"/>
                    </a:lnTo>
                    <a:lnTo>
                      <a:pt x="698" y="433"/>
                    </a:lnTo>
                    <a:lnTo>
                      <a:pt x="743" y="527"/>
                    </a:lnTo>
                    <a:lnTo>
                      <a:pt x="769" y="596"/>
                    </a:lnTo>
                    <a:lnTo>
                      <a:pt x="785" y="646"/>
                    </a:lnTo>
                    <a:lnTo>
                      <a:pt x="819" y="714"/>
                    </a:lnTo>
                    <a:lnTo>
                      <a:pt x="872" y="795"/>
                    </a:lnTo>
                    <a:lnTo>
                      <a:pt x="969" y="912"/>
                    </a:lnTo>
                    <a:lnTo>
                      <a:pt x="1100" y="1049"/>
                    </a:lnTo>
                    <a:lnTo>
                      <a:pt x="1227" y="1175"/>
                    </a:lnTo>
                    <a:lnTo>
                      <a:pt x="1302" y="1262"/>
                    </a:lnTo>
                    <a:lnTo>
                      <a:pt x="1383" y="1370"/>
                    </a:lnTo>
                    <a:lnTo>
                      <a:pt x="1478" y="1514"/>
                    </a:lnTo>
                    <a:lnTo>
                      <a:pt x="1522" y="1596"/>
                    </a:lnTo>
                    <a:lnTo>
                      <a:pt x="1577" y="1704"/>
                    </a:lnTo>
                    <a:lnTo>
                      <a:pt x="1651" y="1900"/>
                    </a:lnTo>
                    <a:lnTo>
                      <a:pt x="1700" y="2052"/>
                    </a:lnTo>
                    <a:lnTo>
                      <a:pt x="1726" y="2122"/>
                    </a:lnTo>
                    <a:lnTo>
                      <a:pt x="1750" y="2184"/>
                    </a:lnTo>
                    <a:lnTo>
                      <a:pt x="1773" y="2260"/>
                    </a:lnTo>
                    <a:lnTo>
                      <a:pt x="1787" y="2351"/>
                    </a:lnTo>
                    <a:lnTo>
                      <a:pt x="1785" y="2457"/>
                    </a:lnTo>
                    <a:lnTo>
                      <a:pt x="1775" y="2532"/>
                    </a:lnTo>
                    <a:lnTo>
                      <a:pt x="1758" y="2610"/>
                    </a:lnTo>
                    <a:lnTo>
                      <a:pt x="1752" y="2665"/>
                    </a:lnTo>
                    <a:lnTo>
                      <a:pt x="1736" y="2828"/>
                    </a:lnTo>
                    <a:lnTo>
                      <a:pt x="1732" y="2896"/>
                    </a:lnTo>
                    <a:lnTo>
                      <a:pt x="1732" y="2947"/>
                    </a:lnTo>
                    <a:lnTo>
                      <a:pt x="1732" y="2981"/>
                    </a:lnTo>
                    <a:lnTo>
                      <a:pt x="1738" y="2993"/>
                    </a:lnTo>
                    <a:lnTo>
                      <a:pt x="1760" y="3016"/>
                    </a:lnTo>
                    <a:lnTo>
                      <a:pt x="1777" y="3055"/>
                    </a:lnTo>
                    <a:lnTo>
                      <a:pt x="1787" y="3089"/>
                    </a:lnTo>
                    <a:lnTo>
                      <a:pt x="1789" y="3130"/>
                    </a:lnTo>
                    <a:lnTo>
                      <a:pt x="1791" y="3158"/>
                    </a:lnTo>
                    <a:lnTo>
                      <a:pt x="1815" y="3187"/>
                    </a:lnTo>
                    <a:lnTo>
                      <a:pt x="1880" y="3228"/>
                    </a:lnTo>
                    <a:lnTo>
                      <a:pt x="1952" y="3276"/>
                    </a:lnTo>
                    <a:lnTo>
                      <a:pt x="1983" y="3309"/>
                    </a:lnTo>
                    <a:lnTo>
                      <a:pt x="1991" y="3327"/>
                    </a:lnTo>
                    <a:lnTo>
                      <a:pt x="1981" y="3350"/>
                    </a:lnTo>
                    <a:lnTo>
                      <a:pt x="1960" y="3363"/>
                    </a:lnTo>
                    <a:lnTo>
                      <a:pt x="1926" y="3375"/>
                    </a:lnTo>
                    <a:lnTo>
                      <a:pt x="1892" y="3380"/>
                    </a:lnTo>
                    <a:lnTo>
                      <a:pt x="1821" y="3380"/>
                    </a:lnTo>
                    <a:lnTo>
                      <a:pt x="1766" y="3391"/>
                    </a:lnTo>
                    <a:lnTo>
                      <a:pt x="1738" y="3395"/>
                    </a:lnTo>
                    <a:lnTo>
                      <a:pt x="1712" y="3416"/>
                    </a:lnTo>
                    <a:lnTo>
                      <a:pt x="1686" y="3421"/>
                    </a:lnTo>
                    <a:lnTo>
                      <a:pt x="1659" y="3423"/>
                    </a:lnTo>
                    <a:lnTo>
                      <a:pt x="1615" y="3402"/>
                    </a:lnTo>
                    <a:lnTo>
                      <a:pt x="1548" y="3361"/>
                    </a:lnTo>
                    <a:lnTo>
                      <a:pt x="1512" y="3334"/>
                    </a:lnTo>
                    <a:lnTo>
                      <a:pt x="1488" y="3332"/>
                    </a:lnTo>
                    <a:lnTo>
                      <a:pt x="1478" y="3350"/>
                    </a:lnTo>
                    <a:lnTo>
                      <a:pt x="1443" y="3331"/>
                    </a:lnTo>
                    <a:lnTo>
                      <a:pt x="1496" y="3233"/>
                    </a:lnTo>
                    <a:lnTo>
                      <a:pt x="1534" y="3174"/>
                    </a:lnTo>
                    <a:lnTo>
                      <a:pt x="1561" y="3116"/>
                    </a:lnTo>
                    <a:lnTo>
                      <a:pt x="1587" y="3054"/>
                    </a:lnTo>
                    <a:lnTo>
                      <a:pt x="1621" y="2942"/>
                    </a:lnTo>
                    <a:lnTo>
                      <a:pt x="1639" y="2798"/>
                    </a:lnTo>
                    <a:lnTo>
                      <a:pt x="1647" y="2517"/>
                    </a:lnTo>
                    <a:lnTo>
                      <a:pt x="1627" y="2214"/>
                    </a:lnTo>
                    <a:lnTo>
                      <a:pt x="1609" y="2072"/>
                    </a:lnTo>
                    <a:lnTo>
                      <a:pt x="1569" y="1907"/>
                    </a:lnTo>
                    <a:lnTo>
                      <a:pt x="1524" y="1782"/>
                    </a:lnTo>
                    <a:lnTo>
                      <a:pt x="1484" y="1695"/>
                    </a:lnTo>
                    <a:lnTo>
                      <a:pt x="1431" y="1614"/>
                    </a:lnTo>
                    <a:lnTo>
                      <a:pt x="1371" y="1544"/>
                    </a:lnTo>
                    <a:lnTo>
                      <a:pt x="1328" y="1498"/>
                    </a:lnTo>
                    <a:lnTo>
                      <a:pt x="1292" y="1468"/>
                    </a:lnTo>
                    <a:lnTo>
                      <a:pt x="1260" y="1445"/>
                    </a:lnTo>
                    <a:lnTo>
                      <a:pt x="1233" y="1426"/>
                    </a:lnTo>
                    <a:lnTo>
                      <a:pt x="1209" y="1420"/>
                    </a:lnTo>
                    <a:lnTo>
                      <a:pt x="1191" y="1420"/>
                    </a:lnTo>
                    <a:lnTo>
                      <a:pt x="1171" y="1431"/>
                    </a:lnTo>
                    <a:lnTo>
                      <a:pt x="1155" y="1457"/>
                    </a:lnTo>
                    <a:lnTo>
                      <a:pt x="1134" y="1489"/>
                    </a:lnTo>
                    <a:lnTo>
                      <a:pt x="1120" y="1525"/>
                    </a:lnTo>
                    <a:lnTo>
                      <a:pt x="1112" y="1562"/>
                    </a:lnTo>
                    <a:lnTo>
                      <a:pt x="1116" y="1585"/>
                    </a:lnTo>
                    <a:lnTo>
                      <a:pt x="997" y="1633"/>
                    </a:lnTo>
                    <a:lnTo>
                      <a:pt x="969" y="1557"/>
                    </a:lnTo>
                    <a:lnTo>
                      <a:pt x="959" y="1521"/>
                    </a:lnTo>
                    <a:lnTo>
                      <a:pt x="947" y="1434"/>
                    </a:lnTo>
                    <a:lnTo>
                      <a:pt x="904" y="1340"/>
                    </a:lnTo>
                    <a:lnTo>
                      <a:pt x="860" y="1264"/>
                    </a:lnTo>
                    <a:lnTo>
                      <a:pt x="815" y="1202"/>
                    </a:lnTo>
                    <a:lnTo>
                      <a:pt x="771" y="1147"/>
                    </a:lnTo>
                    <a:lnTo>
                      <a:pt x="664" y="1026"/>
                    </a:lnTo>
                    <a:lnTo>
                      <a:pt x="527" y="872"/>
                    </a:lnTo>
                    <a:lnTo>
                      <a:pt x="426" y="753"/>
                    </a:lnTo>
                    <a:lnTo>
                      <a:pt x="355" y="650"/>
                    </a:lnTo>
                    <a:lnTo>
                      <a:pt x="325" y="602"/>
                    </a:lnTo>
                    <a:lnTo>
                      <a:pt x="305" y="554"/>
                    </a:lnTo>
                    <a:lnTo>
                      <a:pt x="295" y="522"/>
                    </a:lnTo>
                    <a:lnTo>
                      <a:pt x="280" y="492"/>
                    </a:lnTo>
                    <a:lnTo>
                      <a:pt x="256" y="458"/>
                    </a:lnTo>
                    <a:lnTo>
                      <a:pt x="222" y="422"/>
                    </a:lnTo>
                    <a:lnTo>
                      <a:pt x="171" y="371"/>
                    </a:lnTo>
                    <a:lnTo>
                      <a:pt x="163" y="309"/>
                    </a:lnTo>
                    <a:lnTo>
                      <a:pt x="0" y="9"/>
                    </a:lnTo>
                    <a:lnTo>
                      <a:pt x="38" y="0"/>
                    </a:lnTo>
                    <a:lnTo>
                      <a:pt x="91" y="2"/>
                    </a:lnTo>
                    <a:lnTo>
                      <a:pt x="125" y="3"/>
                    </a:lnTo>
                    <a:lnTo>
                      <a:pt x="159" y="7"/>
                    </a:lnTo>
                    <a:lnTo>
                      <a:pt x="206" y="17"/>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sp>
            <p:nvSpPr>
              <p:cNvPr id="38981" name="Freeform 188"/>
              <p:cNvSpPr>
                <a:spLocks/>
              </p:cNvSpPr>
              <p:nvPr/>
            </p:nvSpPr>
            <p:spPr bwMode="auto">
              <a:xfrm>
                <a:off x="1440" y="12414"/>
                <a:ext cx="321" cy="176"/>
              </a:xfrm>
              <a:custGeom>
                <a:avLst/>
                <a:gdLst>
                  <a:gd name="T0" fmla="*/ 3 w 642"/>
                  <a:gd name="T1" fmla="*/ 0 h 354"/>
                  <a:gd name="T2" fmla="*/ 3 w 642"/>
                  <a:gd name="T3" fmla="*/ 0 h 354"/>
                  <a:gd name="T4" fmla="*/ 3 w 642"/>
                  <a:gd name="T5" fmla="*/ 0 h 354"/>
                  <a:gd name="T6" fmla="*/ 3 w 642"/>
                  <a:gd name="T7" fmla="*/ 0 h 354"/>
                  <a:gd name="T8" fmla="*/ 3 w 642"/>
                  <a:gd name="T9" fmla="*/ 0 h 354"/>
                  <a:gd name="T10" fmla="*/ 3 w 642"/>
                  <a:gd name="T11" fmla="*/ 0 h 354"/>
                  <a:gd name="T12" fmla="*/ 3 w 642"/>
                  <a:gd name="T13" fmla="*/ 0 h 354"/>
                  <a:gd name="T14" fmla="*/ 1 w 642"/>
                  <a:gd name="T15" fmla="*/ 0 h 354"/>
                  <a:gd name="T16" fmla="*/ 1 w 642"/>
                  <a:gd name="T17" fmla="*/ 0 h 354"/>
                  <a:gd name="T18" fmla="*/ 1 w 642"/>
                  <a:gd name="T19" fmla="*/ 0 h 354"/>
                  <a:gd name="T20" fmla="*/ 1 w 642"/>
                  <a:gd name="T21" fmla="*/ 0 h 354"/>
                  <a:gd name="T22" fmla="*/ 1 w 642"/>
                  <a:gd name="T23" fmla="*/ 0 h 354"/>
                  <a:gd name="T24" fmla="*/ 1 w 642"/>
                  <a:gd name="T25" fmla="*/ 0 h 354"/>
                  <a:gd name="T26" fmla="*/ 1 w 642"/>
                  <a:gd name="T27" fmla="*/ 0 h 354"/>
                  <a:gd name="T28" fmla="*/ 1 w 642"/>
                  <a:gd name="T29" fmla="*/ 0 h 354"/>
                  <a:gd name="T30" fmla="*/ 1 w 642"/>
                  <a:gd name="T31" fmla="*/ 0 h 354"/>
                  <a:gd name="T32" fmla="*/ 1 w 642"/>
                  <a:gd name="T33" fmla="*/ 0 h 354"/>
                  <a:gd name="T34" fmla="*/ 3 w 642"/>
                  <a:gd name="T35" fmla="*/ 0 h 354"/>
                  <a:gd name="T36" fmla="*/ 1 w 642"/>
                  <a:gd name="T37" fmla="*/ 0 h 354"/>
                  <a:gd name="T38" fmla="*/ 1 w 642"/>
                  <a:gd name="T39" fmla="*/ 1 h 354"/>
                  <a:gd name="T40" fmla="*/ 1 w 642"/>
                  <a:gd name="T41" fmla="*/ 1 h 354"/>
                  <a:gd name="T42" fmla="*/ 1 w 642"/>
                  <a:gd name="T43" fmla="*/ 1 h 354"/>
                  <a:gd name="T44" fmla="*/ 1 w 642"/>
                  <a:gd name="T45" fmla="*/ 1 h 354"/>
                  <a:gd name="T46" fmla="*/ 1 w 642"/>
                  <a:gd name="T47" fmla="*/ 1 h 354"/>
                  <a:gd name="T48" fmla="*/ 3 w 642"/>
                  <a:gd name="T49" fmla="*/ 1 h 354"/>
                  <a:gd name="T50" fmla="*/ 3 w 642"/>
                  <a:gd name="T51" fmla="*/ 1 h 354"/>
                  <a:gd name="T52" fmla="*/ 3 w 642"/>
                  <a:gd name="T53" fmla="*/ 1 h 354"/>
                  <a:gd name="T54" fmla="*/ 1 w 642"/>
                  <a:gd name="T55" fmla="*/ 1 h 354"/>
                  <a:gd name="T56" fmla="*/ 1 w 642"/>
                  <a:gd name="T57" fmla="*/ 1 h 354"/>
                  <a:gd name="T58" fmla="*/ 1 w 642"/>
                  <a:gd name="T59" fmla="*/ 1 h 354"/>
                  <a:gd name="T60" fmla="*/ 1 w 642"/>
                  <a:gd name="T61" fmla="*/ 1 h 354"/>
                  <a:gd name="T62" fmla="*/ 1 w 642"/>
                  <a:gd name="T63" fmla="*/ 1 h 354"/>
                  <a:gd name="T64" fmla="*/ 1 w 642"/>
                  <a:gd name="T65" fmla="*/ 1 h 354"/>
                  <a:gd name="T66" fmla="*/ 1 w 642"/>
                  <a:gd name="T67" fmla="*/ 1 h 354"/>
                  <a:gd name="T68" fmla="*/ 0 w 642"/>
                  <a:gd name="T69" fmla="*/ 0 h 354"/>
                  <a:gd name="T70" fmla="*/ 1 w 642"/>
                  <a:gd name="T71" fmla="*/ 0 h 354"/>
                  <a:gd name="T72" fmla="*/ 1 w 642"/>
                  <a:gd name="T73" fmla="*/ 0 h 354"/>
                  <a:gd name="T74" fmla="*/ 1 w 642"/>
                  <a:gd name="T75" fmla="*/ 0 h 354"/>
                  <a:gd name="T76" fmla="*/ 1 w 642"/>
                  <a:gd name="T77" fmla="*/ 0 h 354"/>
                  <a:gd name="T78" fmla="*/ 1 w 642"/>
                  <a:gd name="T79" fmla="*/ 0 h 354"/>
                  <a:gd name="T80" fmla="*/ 3 w 642"/>
                  <a:gd name="T81" fmla="*/ 0 h 354"/>
                  <a:gd name="T82" fmla="*/ 3 w 642"/>
                  <a:gd name="T83" fmla="*/ 0 h 354"/>
                  <a:gd name="T84" fmla="*/ 3 w 642"/>
                  <a:gd name="T85" fmla="*/ 0 h 354"/>
                  <a:gd name="T86" fmla="*/ 3 w 642"/>
                  <a:gd name="T87" fmla="*/ 0 h 354"/>
                  <a:gd name="T88" fmla="*/ 3 w 642"/>
                  <a:gd name="T89" fmla="*/ 0 h 354"/>
                  <a:gd name="T90" fmla="*/ 3 w 642"/>
                  <a:gd name="T91" fmla="*/ 0 h 354"/>
                  <a:gd name="T92" fmla="*/ 3 w 642"/>
                  <a:gd name="T93" fmla="*/ 0 h 354"/>
                  <a:gd name="T94" fmla="*/ 3 w 642"/>
                  <a:gd name="T95" fmla="*/ 0 h 3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2"/>
                  <a:gd name="T145" fmla="*/ 0 h 354"/>
                  <a:gd name="T146" fmla="*/ 642 w 642"/>
                  <a:gd name="T147" fmla="*/ 354 h 3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2" h="354">
                    <a:moveTo>
                      <a:pt x="588" y="61"/>
                    </a:moveTo>
                    <a:lnTo>
                      <a:pt x="608" y="91"/>
                    </a:lnTo>
                    <a:lnTo>
                      <a:pt x="626" y="123"/>
                    </a:lnTo>
                    <a:lnTo>
                      <a:pt x="620" y="155"/>
                    </a:lnTo>
                    <a:lnTo>
                      <a:pt x="596" y="172"/>
                    </a:lnTo>
                    <a:lnTo>
                      <a:pt x="555" y="176"/>
                    </a:lnTo>
                    <a:lnTo>
                      <a:pt x="527" y="187"/>
                    </a:lnTo>
                    <a:lnTo>
                      <a:pt x="410" y="188"/>
                    </a:lnTo>
                    <a:lnTo>
                      <a:pt x="263" y="194"/>
                    </a:lnTo>
                    <a:lnTo>
                      <a:pt x="162" y="195"/>
                    </a:lnTo>
                    <a:lnTo>
                      <a:pt x="115" y="203"/>
                    </a:lnTo>
                    <a:lnTo>
                      <a:pt x="89" y="215"/>
                    </a:lnTo>
                    <a:lnTo>
                      <a:pt x="75" y="226"/>
                    </a:lnTo>
                    <a:lnTo>
                      <a:pt x="162" y="226"/>
                    </a:lnTo>
                    <a:lnTo>
                      <a:pt x="307" y="222"/>
                    </a:lnTo>
                    <a:lnTo>
                      <a:pt x="412" y="222"/>
                    </a:lnTo>
                    <a:lnTo>
                      <a:pt x="473" y="226"/>
                    </a:lnTo>
                    <a:lnTo>
                      <a:pt x="515" y="229"/>
                    </a:lnTo>
                    <a:lnTo>
                      <a:pt x="499" y="252"/>
                    </a:lnTo>
                    <a:lnTo>
                      <a:pt x="472" y="268"/>
                    </a:lnTo>
                    <a:lnTo>
                      <a:pt x="436" y="281"/>
                    </a:lnTo>
                    <a:lnTo>
                      <a:pt x="432" y="297"/>
                    </a:lnTo>
                    <a:lnTo>
                      <a:pt x="442" y="311"/>
                    </a:lnTo>
                    <a:lnTo>
                      <a:pt x="493" y="322"/>
                    </a:lnTo>
                    <a:lnTo>
                      <a:pt x="539" y="343"/>
                    </a:lnTo>
                    <a:lnTo>
                      <a:pt x="545" y="354"/>
                    </a:lnTo>
                    <a:lnTo>
                      <a:pt x="515" y="345"/>
                    </a:lnTo>
                    <a:lnTo>
                      <a:pt x="448" y="330"/>
                    </a:lnTo>
                    <a:lnTo>
                      <a:pt x="361" y="316"/>
                    </a:lnTo>
                    <a:lnTo>
                      <a:pt x="293" y="311"/>
                    </a:lnTo>
                    <a:lnTo>
                      <a:pt x="204" y="307"/>
                    </a:lnTo>
                    <a:lnTo>
                      <a:pt x="151" y="300"/>
                    </a:lnTo>
                    <a:lnTo>
                      <a:pt x="91" y="286"/>
                    </a:lnTo>
                    <a:lnTo>
                      <a:pt x="50" y="265"/>
                    </a:lnTo>
                    <a:lnTo>
                      <a:pt x="0" y="236"/>
                    </a:lnTo>
                    <a:lnTo>
                      <a:pt x="28" y="181"/>
                    </a:lnTo>
                    <a:lnTo>
                      <a:pt x="77" y="132"/>
                    </a:lnTo>
                    <a:lnTo>
                      <a:pt x="172" y="91"/>
                    </a:lnTo>
                    <a:lnTo>
                      <a:pt x="277" y="73"/>
                    </a:lnTo>
                    <a:lnTo>
                      <a:pt x="412" y="66"/>
                    </a:lnTo>
                    <a:lnTo>
                      <a:pt x="531" y="55"/>
                    </a:lnTo>
                    <a:lnTo>
                      <a:pt x="571" y="53"/>
                    </a:lnTo>
                    <a:lnTo>
                      <a:pt x="594" y="29"/>
                    </a:lnTo>
                    <a:lnTo>
                      <a:pt x="632" y="0"/>
                    </a:lnTo>
                    <a:lnTo>
                      <a:pt x="642" y="29"/>
                    </a:lnTo>
                    <a:lnTo>
                      <a:pt x="614" y="39"/>
                    </a:lnTo>
                    <a:lnTo>
                      <a:pt x="588" y="61"/>
                    </a:lnTo>
                    <a:close/>
                  </a:path>
                </a:pathLst>
              </a:custGeom>
              <a:solidFill>
                <a:srgbClr val="FF0000"/>
              </a:solidFill>
              <a:ln w="9525">
                <a:solidFill>
                  <a:srgbClr val="FF0000"/>
                </a:solidFill>
                <a:round/>
                <a:headEnd/>
                <a:tailEnd/>
              </a:ln>
            </p:spPr>
            <p:txBody>
              <a:bodyPr/>
              <a:lstStyle/>
              <a:p>
                <a:endParaRPr lang="en-US">
                  <a:solidFill>
                    <a:srgbClr val="000000"/>
                  </a:solidFill>
                </a:endParaRPr>
              </a:p>
            </p:txBody>
          </p:sp>
        </p:grpSp>
        <p:sp>
          <p:nvSpPr>
            <p:cNvPr id="38935" name="Freeform 189"/>
            <p:cNvSpPr>
              <a:spLocks/>
            </p:cNvSpPr>
            <p:nvPr/>
          </p:nvSpPr>
          <p:spPr bwMode="auto">
            <a:xfrm>
              <a:off x="4301" y="284"/>
              <a:ext cx="68" cy="522"/>
            </a:xfrm>
            <a:custGeom>
              <a:avLst/>
              <a:gdLst>
                <a:gd name="T0" fmla="*/ 0 w 101"/>
                <a:gd name="T1" fmla="*/ 37 h 762"/>
                <a:gd name="T2" fmla="*/ 4 w 101"/>
                <a:gd name="T3" fmla="*/ 0 h 762"/>
                <a:gd name="T4" fmla="*/ 0 60000 65536"/>
                <a:gd name="T5" fmla="*/ 0 60000 65536"/>
                <a:gd name="T6" fmla="*/ 0 w 101"/>
                <a:gd name="T7" fmla="*/ 0 h 762"/>
                <a:gd name="T8" fmla="*/ 101 w 101"/>
                <a:gd name="T9" fmla="*/ 762 h 762"/>
              </a:gdLst>
              <a:ahLst/>
              <a:cxnLst>
                <a:cxn ang="T4">
                  <a:pos x="T0" y="T1"/>
                </a:cxn>
                <a:cxn ang="T5">
                  <a:pos x="T2" y="T3"/>
                </a:cxn>
              </a:cxnLst>
              <a:rect l="T6" t="T7" r="T8" b="T9"/>
              <a:pathLst>
                <a:path w="101" h="762">
                  <a:moveTo>
                    <a:pt x="0" y="762"/>
                  </a:moveTo>
                  <a:lnTo>
                    <a:pt x="101" y="0"/>
                  </a:lnTo>
                </a:path>
              </a:pathLst>
            </a:custGeom>
            <a:noFill/>
            <a:ln w="22225">
              <a:solidFill>
                <a:srgbClr val="FF0000"/>
              </a:solidFill>
              <a:round/>
              <a:headEnd/>
              <a:tailEnd/>
            </a:ln>
          </p:spPr>
          <p:txBody>
            <a:bodyPr/>
            <a:lstStyle/>
            <a:p>
              <a:endParaRPr lang="en-US">
                <a:solidFill>
                  <a:srgbClr val="000000"/>
                </a:solidFill>
              </a:endParaRPr>
            </a:p>
          </p:txBody>
        </p:sp>
        <p:sp>
          <p:nvSpPr>
            <p:cNvPr id="38936" name="Line 190"/>
            <p:cNvSpPr>
              <a:spLocks noChangeShapeType="1"/>
            </p:cNvSpPr>
            <p:nvPr/>
          </p:nvSpPr>
          <p:spPr bwMode="auto">
            <a:xfrm rot="398569">
              <a:off x="4361" y="297"/>
              <a:ext cx="247" cy="124"/>
            </a:xfrm>
            <a:prstGeom prst="line">
              <a:avLst/>
            </a:prstGeom>
            <a:noFill/>
            <a:ln w="22225">
              <a:solidFill>
                <a:srgbClr val="FF0000"/>
              </a:solidFill>
              <a:round/>
              <a:headEnd/>
              <a:tailEnd/>
            </a:ln>
          </p:spPr>
          <p:txBody>
            <a:bodyPr/>
            <a:lstStyle/>
            <a:p>
              <a:endParaRPr lang="en-US">
                <a:solidFill>
                  <a:srgbClr val="000000"/>
                </a:solidFill>
              </a:endParaRPr>
            </a:p>
          </p:txBody>
        </p:sp>
        <p:sp>
          <p:nvSpPr>
            <p:cNvPr id="38937" name="Line 191"/>
            <p:cNvSpPr>
              <a:spLocks noChangeShapeType="1"/>
            </p:cNvSpPr>
            <p:nvPr/>
          </p:nvSpPr>
          <p:spPr bwMode="auto">
            <a:xfrm rot="398569" flipH="1">
              <a:off x="4347" y="420"/>
              <a:ext cx="247" cy="124"/>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490694" name="Rectangle 198"/>
          <p:cNvSpPr>
            <a:spLocks noChangeArrowheads="1"/>
          </p:cNvSpPr>
          <p:nvPr/>
        </p:nvSpPr>
        <p:spPr bwMode="auto">
          <a:xfrm>
            <a:off x="6313488" y="4340225"/>
            <a:ext cx="488950" cy="457200"/>
          </a:xfrm>
          <a:prstGeom prst="rect">
            <a:avLst/>
          </a:prstGeom>
          <a:noFill/>
          <a:ln w="15875" algn="ctr">
            <a:noFill/>
            <a:miter lim="800000"/>
            <a:headEnd/>
            <a:tailEnd/>
          </a:ln>
        </p:spPr>
        <p:txBody>
          <a:bodyPr wrap="none" anchor="ctr">
            <a:spAutoFit/>
          </a:bodyPr>
          <a:lstStyle/>
          <a:p>
            <a:pPr algn="l"/>
            <a:r>
              <a:rPr lang="en-US" sz="2400" b="1">
                <a:solidFill>
                  <a:srgbClr val="000000"/>
                </a:solidFill>
              </a:rPr>
              <a:t>N </a:t>
            </a:r>
          </a:p>
        </p:txBody>
      </p:sp>
      <p:sp>
        <p:nvSpPr>
          <p:cNvPr id="490695" name="Rectangle 199"/>
          <p:cNvSpPr>
            <a:spLocks noChangeArrowheads="1"/>
          </p:cNvSpPr>
          <p:nvPr/>
        </p:nvSpPr>
        <p:spPr bwMode="auto">
          <a:xfrm>
            <a:off x="6299200" y="1627188"/>
            <a:ext cx="471488" cy="457200"/>
          </a:xfrm>
          <a:prstGeom prst="rect">
            <a:avLst/>
          </a:prstGeom>
          <a:noFill/>
          <a:ln w="15875" algn="ctr">
            <a:noFill/>
            <a:miter lim="800000"/>
            <a:headEnd/>
            <a:tailEnd/>
          </a:ln>
        </p:spPr>
        <p:txBody>
          <a:bodyPr wrap="none" anchor="ctr">
            <a:spAutoFit/>
          </a:bodyPr>
          <a:lstStyle/>
          <a:p>
            <a:pPr algn="l"/>
            <a:r>
              <a:rPr lang="en-US" sz="2400" b="1">
                <a:solidFill>
                  <a:srgbClr val="000000"/>
                </a:solidFill>
              </a:rPr>
              <a:t>S </a:t>
            </a:r>
          </a:p>
        </p:txBody>
      </p:sp>
      <p:sp>
        <p:nvSpPr>
          <p:cNvPr id="490698" name="Rectangle 202"/>
          <p:cNvSpPr>
            <a:spLocks noChangeArrowheads="1"/>
          </p:cNvSpPr>
          <p:nvPr/>
        </p:nvSpPr>
        <p:spPr bwMode="auto">
          <a:xfrm>
            <a:off x="1735138" y="6142038"/>
            <a:ext cx="6040437" cy="522287"/>
          </a:xfrm>
          <a:prstGeom prst="rect">
            <a:avLst/>
          </a:prstGeom>
          <a:noFill/>
          <a:ln w="15875" algn="ctr">
            <a:noFill/>
            <a:miter lim="800000"/>
            <a:headEnd/>
            <a:tailEnd/>
          </a:ln>
        </p:spPr>
        <p:txBody>
          <a:bodyPr wrap="none" anchor="ctr">
            <a:spAutoFit/>
          </a:bodyPr>
          <a:lstStyle/>
          <a:p>
            <a:r>
              <a:rPr lang="en-US">
                <a:solidFill>
                  <a:srgbClr val="000000"/>
                </a:solidFill>
              </a:rPr>
              <a:t>(it depends on one’s global location) </a:t>
            </a:r>
          </a:p>
        </p:txBody>
      </p:sp>
    </p:spTree>
    <p:extLst>
      <p:ext uri="{BB962C8B-B14F-4D97-AF65-F5344CB8AC3E}">
        <p14:creationId xmlns:p14="http://schemas.microsoft.com/office/powerpoint/2010/main" val="924958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0688"/>
                                        </p:tgtEl>
                                        <p:attrNameLst>
                                          <p:attrName>style.visibility</p:attrName>
                                        </p:attrNameLst>
                                      </p:cBhvr>
                                      <p:to>
                                        <p:strVal val="visible"/>
                                      </p:to>
                                    </p:set>
                                    <p:animEffect transition="in" filter="dissolve">
                                      <p:cBhvr>
                                        <p:cTn id="7" dur="500"/>
                                        <p:tgtEl>
                                          <p:spTgt spid="490688"/>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490506"/>
                                        </p:tgtEl>
                                        <p:attrNameLst>
                                          <p:attrName>style.visibility</p:attrName>
                                        </p:attrNameLst>
                                      </p:cBhvr>
                                      <p:to>
                                        <p:strVal val="visible"/>
                                      </p:to>
                                    </p:set>
                                    <p:anim from="(-#ppt_w/2)" to="(#ppt_x)" calcmode="lin" valueType="num">
                                      <p:cBhvr>
                                        <p:cTn id="12" dur="600" fill="hold">
                                          <p:stCondLst>
                                            <p:cond delay="0"/>
                                          </p:stCondLst>
                                        </p:cTn>
                                        <p:tgtEl>
                                          <p:spTgt spid="490506"/>
                                        </p:tgtEl>
                                        <p:attrNameLst>
                                          <p:attrName>ppt_x</p:attrName>
                                        </p:attrNameLst>
                                      </p:cBhvr>
                                    </p:anim>
                                    <p:anim from="0" to="-1.0" calcmode="lin" valueType="num">
                                      <p:cBhvr>
                                        <p:cTn id="13" dur="200" decel="50000" autoRev="1" fill="hold">
                                          <p:stCondLst>
                                            <p:cond delay="600"/>
                                          </p:stCondLst>
                                        </p:cTn>
                                        <p:tgtEl>
                                          <p:spTgt spid="490506"/>
                                        </p:tgtEl>
                                        <p:attrNameLst>
                                          <p:attrName>xshear</p:attrName>
                                        </p:attrNameLst>
                                      </p:cBhvr>
                                    </p:anim>
                                    <p:animScale>
                                      <p:cBhvr>
                                        <p:cTn id="14" dur="200" decel="100000" autoRev="1" fill="hold">
                                          <p:stCondLst>
                                            <p:cond delay="600"/>
                                          </p:stCondLst>
                                        </p:cTn>
                                        <p:tgtEl>
                                          <p:spTgt spid="490506"/>
                                        </p:tgtEl>
                                      </p:cBhvr>
                                      <p:from x="100000" y="100000"/>
                                      <p:to x="80000" y="100000"/>
                                    </p:animScale>
                                    <p:anim by="(#ppt_h/3+#ppt_w*0.1)" calcmode="lin" valueType="num">
                                      <p:cBhvr additive="sum">
                                        <p:cTn id="15" dur="200" decel="100000" autoRev="1" fill="hold">
                                          <p:stCondLst>
                                            <p:cond delay="600"/>
                                          </p:stCondLst>
                                        </p:cTn>
                                        <p:tgtEl>
                                          <p:spTgt spid="490506"/>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90689"/>
                                        </p:tgtEl>
                                        <p:attrNameLst>
                                          <p:attrName>style.visibility</p:attrName>
                                        </p:attrNameLst>
                                      </p:cBhvr>
                                      <p:to>
                                        <p:strVal val="visible"/>
                                      </p:to>
                                    </p:set>
                                    <p:animEffect transition="in" filter="fade">
                                      <p:cBhvr>
                                        <p:cTn id="20" dur="1000"/>
                                        <p:tgtEl>
                                          <p:spTgt spid="490689"/>
                                        </p:tgtEl>
                                      </p:cBhvr>
                                    </p:animEffect>
                                    <p:anim calcmode="lin" valueType="num">
                                      <p:cBhvr>
                                        <p:cTn id="21" dur="1000" fill="hold"/>
                                        <p:tgtEl>
                                          <p:spTgt spid="490689"/>
                                        </p:tgtEl>
                                        <p:attrNameLst>
                                          <p:attrName>ppt_x</p:attrName>
                                        </p:attrNameLst>
                                      </p:cBhvr>
                                      <p:tavLst>
                                        <p:tav tm="0">
                                          <p:val>
                                            <p:strVal val="#ppt_x"/>
                                          </p:val>
                                        </p:tav>
                                        <p:tav tm="100000">
                                          <p:val>
                                            <p:strVal val="#ppt_x"/>
                                          </p:val>
                                        </p:tav>
                                      </p:tavLst>
                                    </p:anim>
                                    <p:anim calcmode="lin" valueType="num">
                                      <p:cBhvr>
                                        <p:cTn id="22" dur="1000" fill="hold"/>
                                        <p:tgtEl>
                                          <p:spTgt spid="49068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490507"/>
                                        </p:tgtEl>
                                        <p:attrNameLst>
                                          <p:attrName>style.visibility</p:attrName>
                                        </p:attrNameLst>
                                      </p:cBhvr>
                                      <p:to>
                                        <p:strVal val="visible"/>
                                      </p:to>
                                    </p:set>
                                    <p:anim from="(-#ppt_w/2)" to="(#ppt_x)" calcmode="lin" valueType="num">
                                      <p:cBhvr>
                                        <p:cTn id="27" dur="600" fill="hold">
                                          <p:stCondLst>
                                            <p:cond delay="0"/>
                                          </p:stCondLst>
                                        </p:cTn>
                                        <p:tgtEl>
                                          <p:spTgt spid="490507"/>
                                        </p:tgtEl>
                                        <p:attrNameLst>
                                          <p:attrName>ppt_x</p:attrName>
                                        </p:attrNameLst>
                                      </p:cBhvr>
                                    </p:anim>
                                    <p:anim from="0" to="-1.0" calcmode="lin" valueType="num">
                                      <p:cBhvr>
                                        <p:cTn id="28" dur="200" decel="50000" autoRev="1" fill="hold">
                                          <p:stCondLst>
                                            <p:cond delay="600"/>
                                          </p:stCondLst>
                                        </p:cTn>
                                        <p:tgtEl>
                                          <p:spTgt spid="490507"/>
                                        </p:tgtEl>
                                        <p:attrNameLst>
                                          <p:attrName>xshear</p:attrName>
                                        </p:attrNameLst>
                                      </p:cBhvr>
                                    </p:anim>
                                    <p:animScale>
                                      <p:cBhvr>
                                        <p:cTn id="29" dur="200" decel="100000" autoRev="1" fill="hold">
                                          <p:stCondLst>
                                            <p:cond delay="600"/>
                                          </p:stCondLst>
                                        </p:cTn>
                                        <p:tgtEl>
                                          <p:spTgt spid="490507"/>
                                        </p:tgtEl>
                                      </p:cBhvr>
                                      <p:from x="100000" y="100000"/>
                                      <p:to x="80000" y="100000"/>
                                    </p:animScale>
                                    <p:anim by="(#ppt_h/3+#ppt_w*0.1)" calcmode="lin" valueType="num">
                                      <p:cBhvr additive="sum">
                                        <p:cTn id="30" dur="200" decel="100000" autoRev="1" fill="hold">
                                          <p:stCondLst>
                                            <p:cond delay="600"/>
                                          </p:stCondLst>
                                        </p:cTn>
                                        <p:tgtEl>
                                          <p:spTgt spid="490507"/>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90691"/>
                                        </p:tgtEl>
                                        <p:attrNameLst>
                                          <p:attrName>style.visibility</p:attrName>
                                        </p:attrNameLst>
                                      </p:cBhvr>
                                      <p:to>
                                        <p:strVal val="visible"/>
                                      </p:to>
                                    </p:set>
                                    <p:animEffect transition="in" filter="fade">
                                      <p:cBhvr>
                                        <p:cTn id="35" dur="1000"/>
                                        <p:tgtEl>
                                          <p:spTgt spid="490691"/>
                                        </p:tgtEl>
                                      </p:cBhvr>
                                    </p:animEffect>
                                    <p:anim calcmode="lin" valueType="num">
                                      <p:cBhvr>
                                        <p:cTn id="36" dur="1000" fill="hold"/>
                                        <p:tgtEl>
                                          <p:spTgt spid="490691"/>
                                        </p:tgtEl>
                                        <p:attrNameLst>
                                          <p:attrName>ppt_x</p:attrName>
                                        </p:attrNameLst>
                                      </p:cBhvr>
                                      <p:tavLst>
                                        <p:tav tm="0">
                                          <p:val>
                                            <p:strVal val="#ppt_x"/>
                                          </p:val>
                                        </p:tav>
                                        <p:tav tm="100000">
                                          <p:val>
                                            <p:strVal val="#ppt_x"/>
                                          </p:val>
                                        </p:tav>
                                      </p:tavLst>
                                    </p:anim>
                                    <p:anim calcmode="lin" valueType="num">
                                      <p:cBhvr>
                                        <p:cTn id="37" dur="1000" fill="hold"/>
                                        <p:tgtEl>
                                          <p:spTgt spid="49069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90692"/>
                                        </p:tgtEl>
                                        <p:attrNameLst>
                                          <p:attrName>style.visibility</p:attrName>
                                        </p:attrNameLst>
                                      </p:cBhvr>
                                      <p:to>
                                        <p:strVal val="visible"/>
                                      </p:to>
                                    </p:set>
                                    <p:animEffect transition="in" filter="fade">
                                      <p:cBhvr>
                                        <p:cTn id="42" dur="1000"/>
                                        <p:tgtEl>
                                          <p:spTgt spid="490692"/>
                                        </p:tgtEl>
                                      </p:cBhvr>
                                    </p:animEffect>
                                    <p:anim calcmode="lin" valueType="num">
                                      <p:cBhvr>
                                        <p:cTn id="43" dur="1000" fill="hold"/>
                                        <p:tgtEl>
                                          <p:spTgt spid="490692"/>
                                        </p:tgtEl>
                                        <p:attrNameLst>
                                          <p:attrName>ppt_x</p:attrName>
                                        </p:attrNameLst>
                                      </p:cBhvr>
                                      <p:tavLst>
                                        <p:tav tm="0">
                                          <p:val>
                                            <p:strVal val="#ppt_x"/>
                                          </p:val>
                                        </p:tav>
                                        <p:tav tm="100000">
                                          <p:val>
                                            <p:strVal val="#ppt_x"/>
                                          </p:val>
                                        </p:tav>
                                      </p:tavLst>
                                    </p:anim>
                                    <p:anim calcmode="lin" valueType="num">
                                      <p:cBhvr>
                                        <p:cTn id="44" dur="1000" fill="hold"/>
                                        <p:tgtEl>
                                          <p:spTgt spid="49069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490695"/>
                                        </p:tgtEl>
                                        <p:attrNameLst>
                                          <p:attrName>style.visibility</p:attrName>
                                        </p:attrNameLst>
                                      </p:cBhvr>
                                      <p:to>
                                        <p:strVal val="visible"/>
                                      </p:to>
                                    </p:set>
                                    <p:animEffect transition="in" filter="fade">
                                      <p:cBhvr>
                                        <p:cTn id="49" dur="800" decel="100000"/>
                                        <p:tgtEl>
                                          <p:spTgt spid="490695"/>
                                        </p:tgtEl>
                                      </p:cBhvr>
                                    </p:animEffect>
                                    <p:anim calcmode="lin" valueType="num">
                                      <p:cBhvr>
                                        <p:cTn id="50" dur="800" decel="100000" fill="hold"/>
                                        <p:tgtEl>
                                          <p:spTgt spid="490695"/>
                                        </p:tgtEl>
                                        <p:attrNameLst>
                                          <p:attrName>style.rotation</p:attrName>
                                        </p:attrNameLst>
                                      </p:cBhvr>
                                      <p:tavLst>
                                        <p:tav tm="0">
                                          <p:val>
                                            <p:fltVal val="-90"/>
                                          </p:val>
                                        </p:tav>
                                        <p:tav tm="100000">
                                          <p:val>
                                            <p:fltVal val="0"/>
                                          </p:val>
                                        </p:tav>
                                      </p:tavLst>
                                    </p:anim>
                                    <p:anim calcmode="lin" valueType="num">
                                      <p:cBhvr>
                                        <p:cTn id="51" dur="800" decel="100000" fill="hold"/>
                                        <p:tgtEl>
                                          <p:spTgt spid="490695"/>
                                        </p:tgtEl>
                                        <p:attrNameLst>
                                          <p:attrName>ppt_x</p:attrName>
                                        </p:attrNameLst>
                                      </p:cBhvr>
                                      <p:tavLst>
                                        <p:tav tm="0">
                                          <p:val>
                                            <p:strVal val="#ppt_x+0.4"/>
                                          </p:val>
                                        </p:tav>
                                        <p:tav tm="100000">
                                          <p:val>
                                            <p:strVal val="#ppt_x-0.05"/>
                                          </p:val>
                                        </p:tav>
                                      </p:tavLst>
                                    </p:anim>
                                    <p:anim calcmode="lin" valueType="num">
                                      <p:cBhvr>
                                        <p:cTn id="52" dur="800" decel="100000" fill="hold"/>
                                        <p:tgtEl>
                                          <p:spTgt spid="490695"/>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490695"/>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490695"/>
                                        </p:tgtEl>
                                        <p:attrNameLst>
                                          <p:attrName>ppt_y</p:attrName>
                                        </p:attrNameLst>
                                      </p:cBhvr>
                                      <p:tavLst>
                                        <p:tav tm="0">
                                          <p:val>
                                            <p:strVal val="#ppt_y+0.1"/>
                                          </p:val>
                                        </p:tav>
                                        <p:tav tm="100000">
                                          <p:val>
                                            <p:strVal val="#ppt_y"/>
                                          </p:val>
                                        </p:tav>
                                      </p:tavLst>
                                    </p:anim>
                                  </p:childTnLst>
                                </p:cTn>
                              </p:par>
                              <p:par>
                                <p:cTn id="55" presetID="30" presetClass="entr" presetSubtype="0" fill="hold" grpId="0" nodeType="withEffect">
                                  <p:stCondLst>
                                    <p:cond delay="0"/>
                                  </p:stCondLst>
                                  <p:childTnLst>
                                    <p:set>
                                      <p:cBhvr>
                                        <p:cTn id="56" dur="1" fill="hold">
                                          <p:stCondLst>
                                            <p:cond delay="0"/>
                                          </p:stCondLst>
                                        </p:cTn>
                                        <p:tgtEl>
                                          <p:spTgt spid="490694"/>
                                        </p:tgtEl>
                                        <p:attrNameLst>
                                          <p:attrName>style.visibility</p:attrName>
                                        </p:attrNameLst>
                                      </p:cBhvr>
                                      <p:to>
                                        <p:strVal val="visible"/>
                                      </p:to>
                                    </p:set>
                                    <p:animEffect transition="in" filter="fade">
                                      <p:cBhvr>
                                        <p:cTn id="57" dur="800" decel="100000"/>
                                        <p:tgtEl>
                                          <p:spTgt spid="490694"/>
                                        </p:tgtEl>
                                      </p:cBhvr>
                                    </p:animEffect>
                                    <p:anim calcmode="lin" valueType="num">
                                      <p:cBhvr>
                                        <p:cTn id="58" dur="800" decel="100000" fill="hold"/>
                                        <p:tgtEl>
                                          <p:spTgt spid="490694"/>
                                        </p:tgtEl>
                                        <p:attrNameLst>
                                          <p:attrName>style.rotation</p:attrName>
                                        </p:attrNameLst>
                                      </p:cBhvr>
                                      <p:tavLst>
                                        <p:tav tm="0">
                                          <p:val>
                                            <p:fltVal val="-90"/>
                                          </p:val>
                                        </p:tav>
                                        <p:tav tm="100000">
                                          <p:val>
                                            <p:fltVal val="0"/>
                                          </p:val>
                                        </p:tav>
                                      </p:tavLst>
                                    </p:anim>
                                    <p:anim calcmode="lin" valueType="num">
                                      <p:cBhvr>
                                        <p:cTn id="59" dur="800" decel="100000" fill="hold"/>
                                        <p:tgtEl>
                                          <p:spTgt spid="490694"/>
                                        </p:tgtEl>
                                        <p:attrNameLst>
                                          <p:attrName>ppt_x</p:attrName>
                                        </p:attrNameLst>
                                      </p:cBhvr>
                                      <p:tavLst>
                                        <p:tav tm="0">
                                          <p:val>
                                            <p:strVal val="#ppt_x+0.4"/>
                                          </p:val>
                                        </p:tav>
                                        <p:tav tm="100000">
                                          <p:val>
                                            <p:strVal val="#ppt_x-0.05"/>
                                          </p:val>
                                        </p:tav>
                                      </p:tavLst>
                                    </p:anim>
                                    <p:anim calcmode="lin" valueType="num">
                                      <p:cBhvr>
                                        <p:cTn id="60" dur="800" decel="100000" fill="hold"/>
                                        <p:tgtEl>
                                          <p:spTgt spid="490694"/>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90694"/>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90694"/>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4" presetClass="entr" presetSubtype="0" fill="hold" grpId="0" nodeType="clickEffect">
                                  <p:stCondLst>
                                    <p:cond delay="0"/>
                                  </p:stCondLst>
                                  <p:childTnLst>
                                    <p:set>
                                      <p:cBhvr>
                                        <p:cTn id="66" dur="1" fill="hold">
                                          <p:stCondLst>
                                            <p:cond delay="0"/>
                                          </p:stCondLst>
                                        </p:cTn>
                                        <p:tgtEl>
                                          <p:spTgt spid="490508"/>
                                        </p:tgtEl>
                                        <p:attrNameLst>
                                          <p:attrName>style.visibility</p:attrName>
                                        </p:attrNameLst>
                                      </p:cBhvr>
                                      <p:to>
                                        <p:strVal val="visible"/>
                                      </p:to>
                                    </p:set>
                                    <p:anim from="(-#ppt_w/2)" to="(#ppt_x)" calcmode="lin" valueType="num">
                                      <p:cBhvr>
                                        <p:cTn id="67" dur="600" fill="hold">
                                          <p:stCondLst>
                                            <p:cond delay="0"/>
                                          </p:stCondLst>
                                        </p:cTn>
                                        <p:tgtEl>
                                          <p:spTgt spid="490508"/>
                                        </p:tgtEl>
                                        <p:attrNameLst>
                                          <p:attrName>ppt_x</p:attrName>
                                        </p:attrNameLst>
                                      </p:cBhvr>
                                    </p:anim>
                                    <p:anim from="0" to="-1.0" calcmode="lin" valueType="num">
                                      <p:cBhvr>
                                        <p:cTn id="68" dur="200" decel="50000" autoRev="1" fill="hold">
                                          <p:stCondLst>
                                            <p:cond delay="600"/>
                                          </p:stCondLst>
                                        </p:cTn>
                                        <p:tgtEl>
                                          <p:spTgt spid="490508"/>
                                        </p:tgtEl>
                                        <p:attrNameLst>
                                          <p:attrName>xshear</p:attrName>
                                        </p:attrNameLst>
                                      </p:cBhvr>
                                    </p:anim>
                                    <p:animScale>
                                      <p:cBhvr>
                                        <p:cTn id="69" dur="200" decel="100000" autoRev="1" fill="hold">
                                          <p:stCondLst>
                                            <p:cond delay="600"/>
                                          </p:stCondLst>
                                        </p:cTn>
                                        <p:tgtEl>
                                          <p:spTgt spid="490508"/>
                                        </p:tgtEl>
                                      </p:cBhvr>
                                      <p:from x="100000" y="100000"/>
                                      <p:to x="80000" y="100000"/>
                                    </p:animScale>
                                    <p:anim by="(#ppt_h/3+#ppt_w*0.1)" calcmode="lin" valueType="num">
                                      <p:cBhvr additive="sum">
                                        <p:cTn id="70" dur="200" decel="100000" autoRev="1" fill="hold">
                                          <p:stCondLst>
                                            <p:cond delay="600"/>
                                          </p:stCondLst>
                                        </p:cTn>
                                        <p:tgtEl>
                                          <p:spTgt spid="490508"/>
                                        </p:tgtEl>
                                        <p:attrNameLst>
                                          <p:attrName>ppt_x</p:attrName>
                                        </p:attrNameLst>
                                      </p:cBhvr>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90693"/>
                                        </p:tgtEl>
                                        <p:attrNameLst>
                                          <p:attrName>style.visibility</p:attrName>
                                        </p:attrNameLst>
                                      </p:cBhvr>
                                      <p:to>
                                        <p:strVal val="visible"/>
                                      </p:to>
                                    </p:set>
                                    <p:animEffect transition="in" filter="fade">
                                      <p:cBhvr>
                                        <p:cTn id="75" dur="1000"/>
                                        <p:tgtEl>
                                          <p:spTgt spid="490693"/>
                                        </p:tgtEl>
                                      </p:cBhvr>
                                    </p:animEffect>
                                    <p:anim calcmode="lin" valueType="num">
                                      <p:cBhvr>
                                        <p:cTn id="76" dur="1000" fill="hold"/>
                                        <p:tgtEl>
                                          <p:spTgt spid="490693"/>
                                        </p:tgtEl>
                                        <p:attrNameLst>
                                          <p:attrName>ppt_x</p:attrName>
                                        </p:attrNameLst>
                                      </p:cBhvr>
                                      <p:tavLst>
                                        <p:tav tm="0">
                                          <p:val>
                                            <p:strVal val="#ppt_x"/>
                                          </p:val>
                                        </p:tav>
                                        <p:tav tm="100000">
                                          <p:val>
                                            <p:strVal val="#ppt_x"/>
                                          </p:val>
                                        </p:tav>
                                      </p:tavLst>
                                    </p:anim>
                                    <p:anim calcmode="lin" valueType="num">
                                      <p:cBhvr>
                                        <p:cTn id="77" dur="1000" fill="hold"/>
                                        <p:tgtEl>
                                          <p:spTgt spid="49069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490698"/>
                                        </p:tgtEl>
                                        <p:attrNameLst>
                                          <p:attrName>style.visibility</p:attrName>
                                        </p:attrNameLst>
                                      </p:cBhvr>
                                      <p:to>
                                        <p:strVal val="visible"/>
                                      </p:to>
                                    </p:set>
                                    <p:animEffect transition="in" filter="fade">
                                      <p:cBhvr>
                                        <p:cTn id="82" dur="1000"/>
                                        <p:tgtEl>
                                          <p:spTgt spid="490698"/>
                                        </p:tgtEl>
                                      </p:cBhvr>
                                    </p:animEffect>
                                    <p:anim calcmode="lin" valueType="num">
                                      <p:cBhvr>
                                        <p:cTn id="83" dur="1000" fill="hold"/>
                                        <p:tgtEl>
                                          <p:spTgt spid="490698"/>
                                        </p:tgtEl>
                                        <p:attrNameLst>
                                          <p:attrName>ppt_x</p:attrName>
                                        </p:attrNameLst>
                                      </p:cBhvr>
                                      <p:tavLst>
                                        <p:tav tm="0">
                                          <p:val>
                                            <p:strVal val="#ppt_x"/>
                                          </p:val>
                                        </p:tav>
                                        <p:tav tm="100000">
                                          <p:val>
                                            <p:strVal val="#ppt_x"/>
                                          </p:val>
                                        </p:tav>
                                      </p:tavLst>
                                    </p:anim>
                                    <p:anim calcmode="lin" valueType="num">
                                      <p:cBhvr>
                                        <p:cTn id="84" dur="1000" fill="hold"/>
                                        <p:tgtEl>
                                          <p:spTgt spid="4906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6" grpId="0"/>
      <p:bldP spid="490507" grpId="0"/>
      <p:bldP spid="490508" grpId="0"/>
      <p:bldP spid="490688" grpId="0"/>
      <p:bldP spid="490689" grpId="0"/>
      <p:bldP spid="490691" grpId="0"/>
      <p:bldP spid="490692" grpId="0"/>
      <p:bldP spid="490693" grpId="0"/>
      <p:bldP spid="490694" grpId="0"/>
      <p:bldP spid="490695" grpId="0"/>
      <p:bldP spid="49069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0" name="Picture 40" descr="j0436919[1]"/>
          <p:cNvPicPr>
            <a:picLocks noChangeAspect="1" noChangeArrowheads="1"/>
          </p:cNvPicPr>
          <p:nvPr/>
        </p:nvPicPr>
        <p:blipFill>
          <a:blip r:embed="rId2" cstate="print"/>
          <a:srcRect/>
          <a:stretch>
            <a:fillRect/>
          </a:stretch>
        </p:blipFill>
        <p:spPr bwMode="auto">
          <a:xfrm>
            <a:off x="812800" y="4168775"/>
            <a:ext cx="2438400" cy="2438400"/>
          </a:xfrm>
          <a:prstGeom prst="rect">
            <a:avLst/>
          </a:prstGeom>
          <a:noFill/>
          <a:ln w="9525">
            <a:noFill/>
            <a:miter lim="800000"/>
            <a:headEnd/>
            <a:tailEnd/>
          </a:ln>
        </p:spPr>
      </p:pic>
      <p:pic>
        <p:nvPicPr>
          <p:cNvPr id="39939" name="Picture 36" descr="SE1003-00%20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77025" y="1531938"/>
            <a:ext cx="1854200" cy="1882775"/>
          </a:xfrm>
          <a:prstGeom prst="rect">
            <a:avLst/>
          </a:prstGeom>
          <a:noFill/>
          <a:ln w="9525">
            <a:noFill/>
            <a:miter lim="800000"/>
            <a:headEnd/>
            <a:tailEnd/>
          </a:ln>
        </p:spPr>
      </p:pic>
      <p:pic>
        <p:nvPicPr>
          <p:cNvPr id="491548" name="Picture 28" descr="LPG-B%2520Generator_80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65900" y="4586288"/>
            <a:ext cx="2244725" cy="2143125"/>
          </a:xfrm>
          <a:prstGeom prst="rect">
            <a:avLst/>
          </a:prstGeom>
          <a:noFill/>
          <a:ln w="9525">
            <a:noFill/>
            <a:miter lim="800000"/>
            <a:headEnd/>
            <a:tailEnd/>
          </a:ln>
        </p:spPr>
      </p:pic>
      <p:sp>
        <p:nvSpPr>
          <p:cNvPr id="39941" name="Rectangle 8"/>
          <p:cNvSpPr>
            <a:spLocks noChangeArrowheads="1"/>
          </p:cNvSpPr>
          <p:nvPr/>
        </p:nvSpPr>
        <p:spPr bwMode="auto">
          <a:xfrm>
            <a:off x="517525" y="411163"/>
            <a:ext cx="1292225" cy="519112"/>
          </a:xfrm>
          <a:prstGeom prst="rect">
            <a:avLst/>
          </a:prstGeom>
          <a:noFill/>
          <a:ln w="15875" algn="ctr">
            <a:noFill/>
            <a:miter lim="800000"/>
            <a:headEnd/>
            <a:tailEnd/>
          </a:ln>
        </p:spPr>
        <p:txBody>
          <a:bodyPr wrap="none" anchor="ctr">
            <a:spAutoFit/>
          </a:bodyPr>
          <a:lstStyle/>
          <a:p>
            <a:pPr algn="l"/>
            <a:r>
              <a:rPr lang="en-US" u="sng">
                <a:solidFill>
                  <a:srgbClr val="FF0000"/>
                </a:solidFill>
              </a:rPr>
              <a:t>motor</a:t>
            </a:r>
            <a:r>
              <a:rPr lang="en-US">
                <a:solidFill>
                  <a:srgbClr val="FF0000"/>
                </a:solidFill>
              </a:rPr>
              <a:t>: </a:t>
            </a:r>
          </a:p>
        </p:txBody>
      </p:sp>
      <p:sp>
        <p:nvSpPr>
          <p:cNvPr id="491529" name="Rectangle 9"/>
          <p:cNvSpPr>
            <a:spLocks noChangeArrowheads="1"/>
          </p:cNvSpPr>
          <p:nvPr/>
        </p:nvSpPr>
        <p:spPr bwMode="auto">
          <a:xfrm>
            <a:off x="512763" y="3611563"/>
            <a:ext cx="1908175" cy="519112"/>
          </a:xfrm>
          <a:prstGeom prst="rect">
            <a:avLst/>
          </a:prstGeom>
          <a:noFill/>
          <a:ln w="15875" algn="ctr">
            <a:noFill/>
            <a:miter lim="800000"/>
            <a:headEnd/>
            <a:tailEnd/>
          </a:ln>
        </p:spPr>
        <p:txBody>
          <a:bodyPr wrap="none" anchor="ctr">
            <a:spAutoFit/>
          </a:bodyPr>
          <a:lstStyle/>
          <a:p>
            <a:pPr algn="l"/>
            <a:r>
              <a:rPr lang="en-US" u="sng">
                <a:solidFill>
                  <a:srgbClr val="FF0000"/>
                </a:solidFill>
              </a:rPr>
              <a:t>generator</a:t>
            </a:r>
            <a:r>
              <a:rPr lang="en-US">
                <a:solidFill>
                  <a:srgbClr val="FF0000"/>
                </a:solidFill>
              </a:rPr>
              <a:t>: </a:t>
            </a:r>
          </a:p>
        </p:txBody>
      </p:sp>
      <p:sp>
        <p:nvSpPr>
          <p:cNvPr id="39943" name="Rectangle 10"/>
          <p:cNvSpPr>
            <a:spLocks noChangeArrowheads="1"/>
          </p:cNvSpPr>
          <p:nvPr/>
        </p:nvSpPr>
        <p:spPr bwMode="auto">
          <a:xfrm>
            <a:off x="1898650" y="411163"/>
            <a:ext cx="1392238" cy="946150"/>
          </a:xfrm>
          <a:prstGeom prst="rect">
            <a:avLst/>
          </a:prstGeom>
          <a:noFill/>
          <a:ln w="15875" algn="ctr">
            <a:noFill/>
            <a:miter lim="800000"/>
            <a:headEnd/>
            <a:tailEnd/>
          </a:ln>
        </p:spPr>
        <p:txBody>
          <a:bodyPr wrap="none" anchor="ctr">
            <a:spAutoFit/>
          </a:bodyPr>
          <a:lstStyle/>
          <a:p>
            <a:r>
              <a:rPr lang="en-US">
                <a:solidFill>
                  <a:srgbClr val="000000"/>
                </a:solidFill>
              </a:rPr>
              <a:t>electric</a:t>
            </a:r>
          </a:p>
          <a:p>
            <a:r>
              <a:rPr lang="en-US">
                <a:solidFill>
                  <a:srgbClr val="000000"/>
                </a:solidFill>
              </a:rPr>
              <a:t>current </a:t>
            </a:r>
          </a:p>
        </p:txBody>
      </p:sp>
      <p:sp>
        <p:nvSpPr>
          <p:cNvPr id="39944" name="Rectangle 11"/>
          <p:cNvSpPr>
            <a:spLocks noChangeArrowheads="1"/>
          </p:cNvSpPr>
          <p:nvPr/>
        </p:nvSpPr>
        <p:spPr bwMode="auto">
          <a:xfrm>
            <a:off x="3917950" y="411163"/>
            <a:ext cx="1630363" cy="946150"/>
          </a:xfrm>
          <a:prstGeom prst="rect">
            <a:avLst/>
          </a:prstGeom>
          <a:noFill/>
          <a:ln w="15875" algn="ctr">
            <a:noFill/>
            <a:miter lim="800000"/>
            <a:headEnd/>
            <a:tailEnd/>
          </a:ln>
        </p:spPr>
        <p:txBody>
          <a:bodyPr wrap="none" anchor="ctr">
            <a:spAutoFit/>
          </a:bodyPr>
          <a:lstStyle/>
          <a:p>
            <a:r>
              <a:rPr lang="en-US">
                <a:solidFill>
                  <a:srgbClr val="000000"/>
                </a:solidFill>
              </a:rPr>
              <a:t>magnetic</a:t>
            </a:r>
          </a:p>
          <a:p>
            <a:r>
              <a:rPr lang="en-US">
                <a:solidFill>
                  <a:srgbClr val="000000"/>
                </a:solidFill>
              </a:rPr>
              <a:t>field</a:t>
            </a:r>
          </a:p>
        </p:txBody>
      </p:sp>
      <p:sp>
        <p:nvSpPr>
          <p:cNvPr id="39945" name="Rectangle 12"/>
          <p:cNvSpPr>
            <a:spLocks noChangeArrowheads="1"/>
          </p:cNvSpPr>
          <p:nvPr/>
        </p:nvSpPr>
        <p:spPr bwMode="auto">
          <a:xfrm>
            <a:off x="6350000" y="411163"/>
            <a:ext cx="1987550" cy="946150"/>
          </a:xfrm>
          <a:prstGeom prst="rect">
            <a:avLst/>
          </a:prstGeom>
          <a:noFill/>
          <a:ln w="15875" algn="ctr">
            <a:noFill/>
            <a:miter lim="800000"/>
            <a:headEnd/>
            <a:tailEnd/>
          </a:ln>
        </p:spPr>
        <p:txBody>
          <a:bodyPr wrap="none" anchor="ctr">
            <a:spAutoFit/>
          </a:bodyPr>
          <a:lstStyle/>
          <a:p>
            <a:r>
              <a:rPr lang="en-US">
                <a:solidFill>
                  <a:srgbClr val="000000"/>
                </a:solidFill>
              </a:rPr>
              <a:t>mechanical</a:t>
            </a:r>
          </a:p>
          <a:p>
            <a:r>
              <a:rPr lang="en-US">
                <a:solidFill>
                  <a:srgbClr val="000000"/>
                </a:solidFill>
              </a:rPr>
              <a:t>energy</a:t>
            </a:r>
          </a:p>
        </p:txBody>
      </p:sp>
      <p:grpSp>
        <p:nvGrpSpPr>
          <p:cNvPr id="39946" name="Group 15"/>
          <p:cNvGrpSpPr>
            <a:grpSpLocks/>
          </p:cNvGrpSpPr>
          <p:nvPr/>
        </p:nvGrpSpPr>
        <p:grpSpPr bwMode="auto">
          <a:xfrm>
            <a:off x="3398838" y="623888"/>
            <a:ext cx="488950" cy="488950"/>
            <a:chOff x="3067" y="2014"/>
            <a:chExt cx="144" cy="144"/>
          </a:xfrm>
        </p:grpSpPr>
        <p:sp>
          <p:nvSpPr>
            <p:cNvPr id="39966" name="Line 13"/>
            <p:cNvSpPr>
              <a:spLocks noChangeShapeType="1"/>
            </p:cNvSpPr>
            <p:nvPr/>
          </p:nvSpPr>
          <p:spPr bwMode="auto">
            <a:xfrm>
              <a:off x="3139" y="2014"/>
              <a:ext cx="0" cy="144"/>
            </a:xfrm>
            <a:prstGeom prst="line">
              <a:avLst/>
            </a:prstGeom>
            <a:noFill/>
            <a:ln w="25400">
              <a:solidFill>
                <a:srgbClr val="000000"/>
              </a:solidFill>
              <a:round/>
              <a:headEnd/>
              <a:tailEnd/>
            </a:ln>
          </p:spPr>
          <p:txBody>
            <a:bodyPr/>
            <a:lstStyle/>
            <a:p>
              <a:endParaRPr lang="en-US">
                <a:solidFill>
                  <a:srgbClr val="000000"/>
                </a:solidFill>
              </a:endParaRPr>
            </a:p>
          </p:txBody>
        </p:sp>
        <p:sp>
          <p:nvSpPr>
            <p:cNvPr id="39967" name="Line 14"/>
            <p:cNvSpPr>
              <a:spLocks noChangeShapeType="1"/>
            </p:cNvSpPr>
            <p:nvPr/>
          </p:nvSpPr>
          <p:spPr bwMode="auto">
            <a:xfrm>
              <a:off x="3067" y="2086"/>
              <a:ext cx="144" cy="0"/>
            </a:xfrm>
            <a:prstGeom prst="line">
              <a:avLst/>
            </a:prstGeom>
            <a:noFill/>
            <a:ln w="25400">
              <a:solidFill>
                <a:srgbClr val="000000"/>
              </a:solidFill>
              <a:round/>
              <a:headEnd/>
              <a:tailEnd/>
            </a:ln>
          </p:spPr>
          <p:txBody>
            <a:bodyPr/>
            <a:lstStyle/>
            <a:p>
              <a:endParaRPr lang="en-US">
                <a:solidFill>
                  <a:srgbClr val="000000"/>
                </a:solidFill>
              </a:endParaRPr>
            </a:p>
          </p:txBody>
        </p:sp>
      </p:grpSp>
      <p:sp>
        <p:nvSpPr>
          <p:cNvPr id="39947" name="Line 18"/>
          <p:cNvSpPr>
            <a:spLocks noChangeShapeType="1"/>
          </p:cNvSpPr>
          <p:nvPr/>
        </p:nvSpPr>
        <p:spPr bwMode="auto">
          <a:xfrm>
            <a:off x="5707063" y="868363"/>
            <a:ext cx="488950" cy="0"/>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sp>
        <p:nvSpPr>
          <p:cNvPr id="491540" name="Rectangle 20"/>
          <p:cNvSpPr>
            <a:spLocks noChangeArrowheads="1"/>
          </p:cNvSpPr>
          <p:nvPr/>
        </p:nvSpPr>
        <p:spPr bwMode="auto">
          <a:xfrm>
            <a:off x="7424738" y="3614738"/>
            <a:ext cx="1392237" cy="946150"/>
          </a:xfrm>
          <a:prstGeom prst="rect">
            <a:avLst/>
          </a:prstGeom>
          <a:noFill/>
          <a:ln w="15875" algn="ctr">
            <a:noFill/>
            <a:miter lim="800000"/>
            <a:headEnd/>
            <a:tailEnd/>
          </a:ln>
        </p:spPr>
        <p:txBody>
          <a:bodyPr wrap="none" anchor="ctr">
            <a:spAutoFit/>
          </a:bodyPr>
          <a:lstStyle/>
          <a:p>
            <a:r>
              <a:rPr lang="en-US">
                <a:solidFill>
                  <a:srgbClr val="000000"/>
                </a:solidFill>
              </a:rPr>
              <a:t>electric</a:t>
            </a:r>
          </a:p>
          <a:p>
            <a:r>
              <a:rPr lang="en-US">
                <a:solidFill>
                  <a:srgbClr val="000000"/>
                </a:solidFill>
              </a:rPr>
              <a:t>current </a:t>
            </a:r>
          </a:p>
        </p:txBody>
      </p:sp>
      <p:sp>
        <p:nvSpPr>
          <p:cNvPr id="491541" name="Rectangle 21"/>
          <p:cNvSpPr>
            <a:spLocks noChangeArrowheads="1"/>
          </p:cNvSpPr>
          <p:nvPr/>
        </p:nvSpPr>
        <p:spPr bwMode="auto">
          <a:xfrm>
            <a:off x="4989513" y="3614738"/>
            <a:ext cx="1630362" cy="946150"/>
          </a:xfrm>
          <a:prstGeom prst="rect">
            <a:avLst/>
          </a:prstGeom>
          <a:noFill/>
          <a:ln w="15875" algn="ctr">
            <a:noFill/>
            <a:miter lim="800000"/>
            <a:headEnd/>
            <a:tailEnd/>
          </a:ln>
        </p:spPr>
        <p:txBody>
          <a:bodyPr wrap="none" anchor="ctr">
            <a:spAutoFit/>
          </a:bodyPr>
          <a:lstStyle/>
          <a:p>
            <a:r>
              <a:rPr lang="en-US">
                <a:solidFill>
                  <a:srgbClr val="000000"/>
                </a:solidFill>
              </a:rPr>
              <a:t>magnetic</a:t>
            </a:r>
          </a:p>
          <a:p>
            <a:r>
              <a:rPr lang="en-US">
                <a:solidFill>
                  <a:srgbClr val="000000"/>
                </a:solidFill>
              </a:rPr>
              <a:t>field</a:t>
            </a:r>
          </a:p>
        </p:txBody>
      </p:sp>
      <p:sp>
        <p:nvSpPr>
          <p:cNvPr id="491542" name="Rectangle 22"/>
          <p:cNvSpPr>
            <a:spLocks noChangeArrowheads="1"/>
          </p:cNvSpPr>
          <p:nvPr/>
        </p:nvSpPr>
        <p:spPr bwMode="auto">
          <a:xfrm>
            <a:off x="2347913" y="3614738"/>
            <a:ext cx="1987550" cy="946150"/>
          </a:xfrm>
          <a:prstGeom prst="rect">
            <a:avLst/>
          </a:prstGeom>
          <a:noFill/>
          <a:ln w="15875" algn="ctr">
            <a:noFill/>
            <a:miter lim="800000"/>
            <a:headEnd/>
            <a:tailEnd/>
          </a:ln>
        </p:spPr>
        <p:txBody>
          <a:bodyPr wrap="none" anchor="ctr">
            <a:spAutoFit/>
          </a:bodyPr>
          <a:lstStyle/>
          <a:p>
            <a:r>
              <a:rPr lang="en-US">
                <a:solidFill>
                  <a:srgbClr val="000000"/>
                </a:solidFill>
              </a:rPr>
              <a:t>mechanical</a:t>
            </a:r>
          </a:p>
          <a:p>
            <a:r>
              <a:rPr lang="en-US">
                <a:solidFill>
                  <a:srgbClr val="000000"/>
                </a:solidFill>
              </a:rPr>
              <a:t>energy</a:t>
            </a:r>
          </a:p>
        </p:txBody>
      </p:sp>
      <p:grpSp>
        <p:nvGrpSpPr>
          <p:cNvPr id="3" name="Group 23"/>
          <p:cNvGrpSpPr>
            <a:grpSpLocks/>
          </p:cNvGrpSpPr>
          <p:nvPr/>
        </p:nvGrpSpPr>
        <p:grpSpPr bwMode="auto">
          <a:xfrm>
            <a:off x="4441825" y="3827463"/>
            <a:ext cx="488950" cy="488950"/>
            <a:chOff x="3067" y="2014"/>
            <a:chExt cx="144" cy="144"/>
          </a:xfrm>
        </p:grpSpPr>
        <p:sp>
          <p:nvSpPr>
            <p:cNvPr id="39964" name="Line 24"/>
            <p:cNvSpPr>
              <a:spLocks noChangeShapeType="1"/>
            </p:cNvSpPr>
            <p:nvPr/>
          </p:nvSpPr>
          <p:spPr bwMode="auto">
            <a:xfrm>
              <a:off x="3139" y="2014"/>
              <a:ext cx="0" cy="144"/>
            </a:xfrm>
            <a:prstGeom prst="line">
              <a:avLst/>
            </a:prstGeom>
            <a:noFill/>
            <a:ln w="25400">
              <a:solidFill>
                <a:srgbClr val="000000"/>
              </a:solidFill>
              <a:round/>
              <a:headEnd/>
              <a:tailEnd/>
            </a:ln>
          </p:spPr>
          <p:txBody>
            <a:bodyPr/>
            <a:lstStyle/>
            <a:p>
              <a:endParaRPr lang="en-US">
                <a:solidFill>
                  <a:srgbClr val="000000"/>
                </a:solidFill>
              </a:endParaRPr>
            </a:p>
          </p:txBody>
        </p:sp>
        <p:sp>
          <p:nvSpPr>
            <p:cNvPr id="39965" name="Line 25"/>
            <p:cNvSpPr>
              <a:spLocks noChangeShapeType="1"/>
            </p:cNvSpPr>
            <p:nvPr/>
          </p:nvSpPr>
          <p:spPr bwMode="auto">
            <a:xfrm>
              <a:off x="3067" y="2086"/>
              <a:ext cx="144" cy="0"/>
            </a:xfrm>
            <a:prstGeom prst="line">
              <a:avLst/>
            </a:prstGeom>
            <a:noFill/>
            <a:ln w="25400">
              <a:solidFill>
                <a:srgbClr val="000000"/>
              </a:solidFill>
              <a:round/>
              <a:headEnd/>
              <a:tailEnd/>
            </a:ln>
          </p:spPr>
          <p:txBody>
            <a:bodyPr/>
            <a:lstStyle/>
            <a:p>
              <a:endParaRPr lang="en-US">
                <a:solidFill>
                  <a:srgbClr val="000000"/>
                </a:solidFill>
              </a:endParaRPr>
            </a:p>
          </p:txBody>
        </p:sp>
      </p:grpSp>
      <p:sp>
        <p:nvSpPr>
          <p:cNvPr id="491546" name="Line 26"/>
          <p:cNvSpPr>
            <a:spLocks noChangeShapeType="1"/>
          </p:cNvSpPr>
          <p:nvPr/>
        </p:nvSpPr>
        <p:spPr bwMode="auto">
          <a:xfrm>
            <a:off x="6750050" y="4071938"/>
            <a:ext cx="488950" cy="0"/>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grpSp>
        <p:nvGrpSpPr>
          <p:cNvPr id="39953" name="Group 34"/>
          <p:cNvGrpSpPr>
            <a:grpSpLocks/>
          </p:cNvGrpSpPr>
          <p:nvPr/>
        </p:nvGrpSpPr>
        <p:grpSpPr bwMode="auto">
          <a:xfrm>
            <a:off x="2182813" y="1531938"/>
            <a:ext cx="1906587" cy="519112"/>
            <a:chOff x="2033" y="1815"/>
            <a:chExt cx="1201" cy="327"/>
          </a:xfrm>
        </p:grpSpPr>
        <p:sp>
          <p:nvSpPr>
            <p:cNvPr id="39962" name="Rectangle 19"/>
            <p:cNvSpPr>
              <a:spLocks noChangeArrowheads="1"/>
            </p:cNvSpPr>
            <p:nvPr/>
          </p:nvSpPr>
          <p:spPr bwMode="auto">
            <a:xfrm>
              <a:off x="2033" y="1815"/>
              <a:ext cx="1201" cy="327"/>
            </a:xfrm>
            <a:prstGeom prst="rect">
              <a:avLst/>
            </a:prstGeom>
            <a:noFill/>
            <a:ln w="15875" algn="ctr">
              <a:noFill/>
              <a:miter lim="800000"/>
              <a:headEnd/>
              <a:tailEnd/>
            </a:ln>
          </p:spPr>
          <p:txBody>
            <a:bodyPr wrap="none" anchor="ctr">
              <a:spAutoFit/>
            </a:bodyPr>
            <a:lstStyle/>
            <a:p>
              <a:pPr algn="l"/>
              <a:r>
                <a:rPr lang="en-US">
                  <a:solidFill>
                    <a:srgbClr val="000000"/>
                  </a:solidFill>
                  <a:latin typeface="Times New Roman" pitchFamily="18" charset="0"/>
                </a:rPr>
                <a:t>I</a:t>
              </a:r>
              <a:r>
                <a:rPr lang="en-US">
                  <a:solidFill>
                    <a:srgbClr val="000000"/>
                  </a:solidFill>
                </a:rPr>
                <a:t> x B	      F</a:t>
              </a:r>
            </a:p>
          </p:txBody>
        </p:sp>
        <p:sp>
          <p:nvSpPr>
            <p:cNvPr id="39963" name="Line 30"/>
            <p:cNvSpPr>
              <a:spLocks noChangeShapeType="1"/>
            </p:cNvSpPr>
            <p:nvPr/>
          </p:nvSpPr>
          <p:spPr bwMode="auto">
            <a:xfrm>
              <a:off x="2651" y="1975"/>
              <a:ext cx="275"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grpSp>
      <p:grpSp>
        <p:nvGrpSpPr>
          <p:cNvPr id="5" name="Group 33"/>
          <p:cNvGrpSpPr>
            <a:grpSpLocks/>
          </p:cNvGrpSpPr>
          <p:nvPr/>
        </p:nvGrpSpPr>
        <p:grpSpPr bwMode="auto">
          <a:xfrm>
            <a:off x="3711575" y="4938713"/>
            <a:ext cx="1808163" cy="519112"/>
            <a:chOff x="2033" y="489"/>
            <a:chExt cx="1139" cy="327"/>
          </a:xfrm>
        </p:grpSpPr>
        <p:sp>
          <p:nvSpPr>
            <p:cNvPr id="39960" name="Rectangle 31"/>
            <p:cNvSpPr>
              <a:spLocks noChangeArrowheads="1"/>
            </p:cNvSpPr>
            <p:nvPr/>
          </p:nvSpPr>
          <p:spPr bwMode="auto">
            <a:xfrm>
              <a:off x="2033" y="489"/>
              <a:ext cx="1139" cy="327"/>
            </a:xfrm>
            <a:prstGeom prst="rect">
              <a:avLst/>
            </a:prstGeom>
            <a:noFill/>
            <a:ln w="15875" algn="ctr">
              <a:noFill/>
              <a:miter lim="800000"/>
              <a:headEnd/>
              <a:tailEnd/>
            </a:ln>
          </p:spPr>
          <p:txBody>
            <a:bodyPr wrap="none" anchor="ctr">
              <a:spAutoFit/>
            </a:bodyPr>
            <a:lstStyle/>
            <a:p>
              <a:pPr algn="l"/>
              <a:r>
                <a:rPr lang="en-US">
                  <a:solidFill>
                    <a:srgbClr val="000000"/>
                  </a:solidFill>
                </a:rPr>
                <a:t>F x B	      </a:t>
              </a:r>
              <a:r>
                <a:rPr lang="en-US">
                  <a:solidFill>
                    <a:srgbClr val="000000"/>
                  </a:solidFill>
                  <a:latin typeface="Times New Roman" pitchFamily="18" charset="0"/>
                </a:rPr>
                <a:t>I</a:t>
              </a:r>
            </a:p>
          </p:txBody>
        </p:sp>
        <p:sp>
          <p:nvSpPr>
            <p:cNvPr id="39961" name="Line 32"/>
            <p:cNvSpPr>
              <a:spLocks noChangeShapeType="1"/>
            </p:cNvSpPr>
            <p:nvPr/>
          </p:nvSpPr>
          <p:spPr bwMode="auto">
            <a:xfrm>
              <a:off x="2687" y="649"/>
              <a:ext cx="275"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grpSp>
      <p:sp>
        <p:nvSpPr>
          <p:cNvPr id="39955" name="Line 37"/>
          <p:cNvSpPr>
            <a:spLocks noChangeShapeType="1"/>
          </p:cNvSpPr>
          <p:nvPr/>
        </p:nvSpPr>
        <p:spPr bwMode="auto">
          <a:xfrm>
            <a:off x="1450975" y="2932113"/>
            <a:ext cx="1785938" cy="0"/>
          </a:xfrm>
          <a:prstGeom prst="line">
            <a:avLst/>
          </a:prstGeom>
          <a:noFill/>
          <a:ln w="15875">
            <a:solidFill>
              <a:schemeClr val="tx1"/>
            </a:solidFill>
            <a:round/>
            <a:headEnd/>
            <a:tailEnd/>
          </a:ln>
        </p:spPr>
        <p:txBody>
          <a:bodyPr wrap="none">
            <a:spAutoFit/>
          </a:bodyPr>
          <a:lstStyle/>
          <a:p>
            <a:endParaRPr lang="en-US">
              <a:solidFill>
                <a:srgbClr val="000000"/>
              </a:solidFill>
            </a:endParaRPr>
          </a:p>
        </p:txBody>
      </p:sp>
      <p:sp>
        <p:nvSpPr>
          <p:cNvPr id="39956" name="Line 38"/>
          <p:cNvSpPr>
            <a:spLocks noChangeShapeType="1"/>
          </p:cNvSpPr>
          <p:nvPr/>
        </p:nvSpPr>
        <p:spPr bwMode="auto">
          <a:xfrm flipV="1">
            <a:off x="2365375" y="2235200"/>
            <a:ext cx="0" cy="1379538"/>
          </a:xfrm>
          <a:prstGeom prst="line">
            <a:avLst/>
          </a:prstGeom>
          <a:noFill/>
          <a:ln w="15875">
            <a:solidFill>
              <a:schemeClr val="tx1"/>
            </a:solidFill>
            <a:round/>
            <a:headEnd/>
            <a:tailEnd/>
          </a:ln>
        </p:spPr>
        <p:txBody>
          <a:bodyPr wrap="none">
            <a:spAutoFit/>
          </a:bodyPr>
          <a:lstStyle/>
          <a:p>
            <a:endParaRPr lang="en-US">
              <a:solidFill>
                <a:srgbClr val="000000"/>
              </a:solidFill>
            </a:endParaRPr>
          </a:p>
        </p:txBody>
      </p:sp>
      <p:sp>
        <p:nvSpPr>
          <p:cNvPr id="491561" name="Line 41"/>
          <p:cNvSpPr>
            <a:spLocks noChangeShapeType="1"/>
          </p:cNvSpPr>
          <p:nvPr/>
        </p:nvSpPr>
        <p:spPr bwMode="auto">
          <a:xfrm flipV="1">
            <a:off x="2157413" y="5786438"/>
            <a:ext cx="419100" cy="223837"/>
          </a:xfrm>
          <a:prstGeom prst="line">
            <a:avLst/>
          </a:prstGeom>
          <a:noFill/>
          <a:ln w="15875">
            <a:solidFill>
              <a:schemeClr val="tx1"/>
            </a:solidFill>
            <a:round/>
            <a:headEnd/>
            <a:tailEnd type="stealth" w="lg" len="lg"/>
          </a:ln>
        </p:spPr>
        <p:txBody>
          <a:bodyPr wrap="none">
            <a:spAutoFit/>
          </a:bodyPr>
          <a:lstStyle/>
          <a:p>
            <a:endParaRPr lang="en-US">
              <a:solidFill>
                <a:srgbClr val="000000"/>
              </a:solidFill>
            </a:endParaRPr>
          </a:p>
        </p:txBody>
      </p:sp>
      <p:sp>
        <p:nvSpPr>
          <p:cNvPr id="491562" name="Line 42"/>
          <p:cNvSpPr>
            <a:spLocks noChangeShapeType="1"/>
          </p:cNvSpPr>
          <p:nvPr/>
        </p:nvSpPr>
        <p:spPr bwMode="auto">
          <a:xfrm flipV="1">
            <a:off x="2090738" y="5691188"/>
            <a:ext cx="419100" cy="223837"/>
          </a:xfrm>
          <a:prstGeom prst="line">
            <a:avLst/>
          </a:prstGeom>
          <a:noFill/>
          <a:ln w="15875">
            <a:solidFill>
              <a:schemeClr val="tx1"/>
            </a:solidFill>
            <a:round/>
            <a:headEnd/>
            <a:tailEnd type="stealth" w="lg" len="lg"/>
          </a:ln>
        </p:spPr>
        <p:txBody>
          <a:bodyPr wrap="none">
            <a:spAutoFit/>
          </a:bodyPr>
          <a:lstStyle/>
          <a:p>
            <a:endParaRPr lang="en-US">
              <a:solidFill>
                <a:srgbClr val="000000"/>
              </a:solidFill>
            </a:endParaRPr>
          </a:p>
        </p:txBody>
      </p:sp>
      <p:sp>
        <p:nvSpPr>
          <p:cNvPr id="39959" name="Line 45"/>
          <p:cNvSpPr>
            <a:spLocks noChangeShapeType="1"/>
          </p:cNvSpPr>
          <p:nvPr/>
        </p:nvSpPr>
        <p:spPr bwMode="auto">
          <a:xfrm flipV="1">
            <a:off x="1785938" y="2641600"/>
            <a:ext cx="1276350" cy="522288"/>
          </a:xfrm>
          <a:prstGeom prst="line">
            <a:avLst/>
          </a:prstGeom>
          <a:noFill/>
          <a:ln w="15875">
            <a:solidFill>
              <a:schemeClr val="tx1"/>
            </a:solidFill>
            <a:round/>
            <a:headEnd/>
            <a:tailEnd type="stealth" w="lg" len="lg"/>
          </a:ln>
        </p:spPr>
        <p:txBody>
          <a:bodyPr wrap="none">
            <a:spAutoFit/>
          </a:bodyPr>
          <a:lstStyle/>
          <a:p>
            <a:endParaRPr lang="en-US">
              <a:solidFill>
                <a:srgbClr val="000000"/>
              </a:solidFill>
            </a:endParaRPr>
          </a:p>
        </p:txBody>
      </p:sp>
    </p:spTree>
    <p:extLst>
      <p:ext uri="{BB962C8B-B14F-4D97-AF65-F5344CB8AC3E}">
        <p14:creationId xmlns:p14="http://schemas.microsoft.com/office/powerpoint/2010/main" val="2021248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1560"/>
                                        </p:tgtEl>
                                        <p:attrNameLst>
                                          <p:attrName>style.visibility</p:attrName>
                                        </p:attrNameLst>
                                      </p:cBhvr>
                                      <p:to>
                                        <p:strVal val="visible"/>
                                      </p:to>
                                    </p:set>
                                    <p:animEffect transition="in" filter="dissolve">
                                      <p:cBhvr>
                                        <p:cTn id="7" dur="500"/>
                                        <p:tgtEl>
                                          <p:spTgt spid="491560"/>
                                        </p:tgtEl>
                                      </p:cBhvr>
                                    </p:animEffect>
                                  </p:childTnLst>
                                </p:cTn>
                              </p:par>
                              <p:par>
                                <p:cTn id="8" presetID="9" presetClass="entr" presetSubtype="0" fill="hold" nodeType="withEffect">
                                  <p:stCondLst>
                                    <p:cond delay="0"/>
                                  </p:stCondLst>
                                  <p:childTnLst>
                                    <p:set>
                                      <p:cBhvr>
                                        <p:cTn id="9" dur="1" fill="hold">
                                          <p:stCondLst>
                                            <p:cond delay="0"/>
                                          </p:stCondLst>
                                        </p:cTn>
                                        <p:tgtEl>
                                          <p:spTgt spid="491548"/>
                                        </p:tgtEl>
                                        <p:attrNameLst>
                                          <p:attrName>style.visibility</p:attrName>
                                        </p:attrNameLst>
                                      </p:cBhvr>
                                      <p:to>
                                        <p:strVal val="visible"/>
                                      </p:to>
                                    </p:set>
                                    <p:animEffect transition="in" filter="dissolve">
                                      <p:cBhvr>
                                        <p:cTn id="10" dur="500"/>
                                        <p:tgtEl>
                                          <p:spTgt spid="49154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91529"/>
                                        </p:tgtEl>
                                        <p:attrNameLst>
                                          <p:attrName>style.visibility</p:attrName>
                                        </p:attrNameLst>
                                      </p:cBhvr>
                                      <p:to>
                                        <p:strVal val="visible"/>
                                      </p:to>
                                    </p:set>
                                    <p:animEffect transition="in" filter="dissolve">
                                      <p:cBhvr>
                                        <p:cTn id="13" dur="500"/>
                                        <p:tgtEl>
                                          <p:spTgt spid="49152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91540"/>
                                        </p:tgtEl>
                                        <p:attrNameLst>
                                          <p:attrName>style.visibility</p:attrName>
                                        </p:attrNameLst>
                                      </p:cBhvr>
                                      <p:to>
                                        <p:strVal val="visible"/>
                                      </p:to>
                                    </p:set>
                                    <p:animEffect transition="in" filter="dissolve">
                                      <p:cBhvr>
                                        <p:cTn id="16" dur="500"/>
                                        <p:tgtEl>
                                          <p:spTgt spid="49154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91541"/>
                                        </p:tgtEl>
                                        <p:attrNameLst>
                                          <p:attrName>style.visibility</p:attrName>
                                        </p:attrNameLst>
                                      </p:cBhvr>
                                      <p:to>
                                        <p:strVal val="visible"/>
                                      </p:to>
                                    </p:set>
                                    <p:animEffect transition="in" filter="dissolve">
                                      <p:cBhvr>
                                        <p:cTn id="19" dur="500"/>
                                        <p:tgtEl>
                                          <p:spTgt spid="49154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91542"/>
                                        </p:tgtEl>
                                        <p:attrNameLst>
                                          <p:attrName>style.visibility</p:attrName>
                                        </p:attrNameLst>
                                      </p:cBhvr>
                                      <p:to>
                                        <p:strVal val="visible"/>
                                      </p:to>
                                    </p:set>
                                    <p:animEffect transition="in" filter="dissolve">
                                      <p:cBhvr>
                                        <p:cTn id="22" dur="500"/>
                                        <p:tgtEl>
                                          <p:spTgt spid="491542"/>
                                        </p:tgtEl>
                                      </p:cBhvr>
                                    </p:animEffect>
                                  </p:childTnLst>
                                </p:cTn>
                              </p:par>
                              <p:par>
                                <p:cTn id="23" presetID="9"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91546"/>
                                        </p:tgtEl>
                                        <p:attrNameLst>
                                          <p:attrName>style.visibility</p:attrName>
                                        </p:attrNameLst>
                                      </p:cBhvr>
                                      <p:to>
                                        <p:strVal val="visible"/>
                                      </p:to>
                                    </p:set>
                                    <p:animEffect transition="in" filter="dissolve">
                                      <p:cBhvr>
                                        <p:cTn id="28" dur="500"/>
                                        <p:tgtEl>
                                          <p:spTgt spid="491546"/>
                                        </p:tgtEl>
                                      </p:cBhvr>
                                    </p:animEffec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91561"/>
                                        </p:tgtEl>
                                        <p:attrNameLst>
                                          <p:attrName>style.visibility</p:attrName>
                                        </p:attrNameLst>
                                      </p:cBhvr>
                                      <p:to>
                                        <p:strVal val="visible"/>
                                      </p:to>
                                    </p:set>
                                    <p:animEffect transition="in" filter="dissolve">
                                      <p:cBhvr>
                                        <p:cTn id="34" dur="500"/>
                                        <p:tgtEl>
                                          <p:spTgt spid="49156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91562"/>
                                        </p:tgtEl>
                                        <p:attrNameLst>
                                          <p:attrName>style.visibility</p:attrName>
                                        </p:attrNameLst>
                                      </p:cBhvr>
                                      <p:to>
                                        <p:strVal val="visible"/>
                                      </p:to>
                                    </p:set>
                                    <p:animEffect transition="in" filter="dissolve">
                                      <p:cBhvr>
                                        <p:cTn id="37" dur="500"/>
                                        <p:tgtEl>
                                          <p:spTgt spid="491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9" grpId="0"/>
      <p:bldP spid="491540" grpId="0"/>
      <p:bldP spid="491541" grpId="0"/>
      <p:bldP spid="491542" grpId="0"/>
      <p:bldP spid="491546" grpId="0" animBg="1"/>
      <p:bldP spid="491561" grpId="0" animBg="1"/>
      <p:bldP spid="49156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92946" y="787559"/>
            <a:ext cx="8959504" cy="5693866"/>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lumMod val="85000"/>
                    <a:lumOff val="15000"/>
                  </a:srgbClr>
                </a:solidFill>
              </a:rPr>
              <a:t>1. Magnetic (i.e., B) fields are generated by moving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charges, e.g., electrons around the nuclei of atoms.</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Most materials aren’t normally magnetic because the</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B fields of “this-way-moving” e</a:t>
            </a:r>
            <a:r>
              <a:rPr lang="en-US" baseline="30000" dirty="0" smtClean="0">
                <a:solidFill>
                  <a:srgbClr val="000000">
                    <a:lumMod val="85000"/>
                    <a:lumOff val="15000"/>
                  </a:srgbClr>
                </a:solidFill>
              </a:rPr>
              <a:t>–</a:t>
            </a:r>
            <a:r>
              <a:rPr lang="en-US" dirty="0" smtClean="0">
                <a:solidFill>
                  <a:srgbClr val="000000">
                    <a:lumMod val="85000"/>
                    <a:lumOff val="15000"/>
                  </a:srgbClr>
                </a:solidFill>
              </a:rPr>
              <a:t> are exactly canceled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by the B fields of “that-way-moving” e</a:t>
            </a:r>
            <a:r>
              <a:rPr lang="en-US" baseline="30000" dirty="0">
                <a:solidFill>
                  <a:srgbClr val="000000">
                    <a:lumMod val="85000"/>
                    <a:lumOff val="15000"/>
                  </a:srgbClr>
                </a:solidFill>
              </a:rPr>
              <a:t> </a:t>
            </a:r>
            <a:r>
              <a:rPr lang="en-US" baseline="30000" dirty="0" smtClean="0">
                <a:solidFill>
                  <a:srgbClr val="000000">
                    <a:lumMod val="85000"/>
                    <a:lumOff val="15000"/>
                  </a:srgbClr>
                </a:solidFill>
              </a:rPr>
              <a:t>–</a:t>
            </a:r>
            <a:r>
              <a:rPr lang="en-US" dirty="0" smtClean="0">
                <a:solidFill>
                  <a:srgbClr val="000000">
                    <a:lumMod val="85000"/>
                    <a:lumOff val="15000"/>
                  </a:srgbClr>
                </a:solidFill>
              </a:rPr>
              <a:t>. Materials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like – often – iron, have an unequal # of “this” and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“that” e</a:t>
            </a:r>
            <a:r>
              <a:rPr lang="en-US" baseline="30000" dirty="0">
                <a:solidFill>
                  <a:srgbClr val="000000">
                    <a:lumMod val="85000"/>
                    <a:lumOff val="15000"/>
                  </a:srgbClr>
                </a:solidFill>
              </a:rPr>
              <a:t> </a:t>
            </a:r>
            <a:r>
              <a:rPr lang="en-US" baseline="30000" dirty="0" smtClean="0">
                <a:solidFill>
                  <a:srgbClr val="000000">
                    <a:lumMod val="85000"/>
                    <a:lumOff val="15000"/>
                  </a:srgbClr>
                </a:solidFill>
              </a:rPr>
              <a:t>–</a:t>
            </a:r>
            <a:r>
              <a:rPr lang="en-US" dirty="0" smtClean="0">
                <a:solidFill>
                  <a:srgbClr val="000000">
                    <a:lumMod val="85000"/>
                    <a:lumOff val="15000"/>
                  </a:srgbClr>
                </a:solidFill>
              </a:rPr>
              <a:t>, and so manifest a measureable B field. </a:t>
            </a:r>
          </a:p>
          <a:p>
            <a:pPr marL="342900" indent="-342900" algn="l">
              <a:spcBef>
                <a:spcPct val="20000"/>
              </a:spcBef>
            </a:pPr>
            <a:r>
              <a:rPr lang="en-US" dirty="0" smtClean="0">
                <a:solidFill>
                  <a:srgbClr val="000000">
                    <a:lumMod val="85000"/>
                    <a:lumOff val="15000"/>
                  </a:srgbClr>
                </a:solidFill>
              </a:rPr>
              <a:t>2. </a:t>
            </a:r>
            <a:r>
              <a:rPr lang="en-US" u="sng" dirty="0" smtClean="0">
                <a:solidFill>
                  <a:srgbClr val="000000">
                    <a:lumMod val="85000"/>
                    <a:lumOff val="15000"/>
                  </a:srgbClr>
                </a:solidFill>
              </a:rPr>
              <a:t>motor</a:t>
            </a:r>
            <a:r>
              <a:rPr lang="en-US" dirty="0" smtClean="0">
                <a:solidFill>
                  <a:srgbClr val="000000">
                    <a:lumMod val="85000"/>
                    <a:lumOff val="15000"/>
                  </a:srgbClr>
                </a:solidFill>
              </a:rPr>
              <a:t> </a:t>
            </a:r>
            <a:r>
              <a:rPr lang="en-US" dirty="0" smtClean="0">
                <a:solidFill>
                  <a:srgbClr val="000000">
                    <a:lumMod val="85000"/>
                    <a:lumOff val="15000"/>
                  </a:srgbClr>
                </a:solidFill>
                <a:sym typeface="Wingdings" panose="05000000000000000000" pitchFamily="2" charset="2"/>
              </a:rPr>
              <a:t> w</a:t>
            </a:r>
            <a:r>
              <a:rPr lang="en-US" dirty="0" smtClean="0">
                <a:solidFill>
                  <a:srgbClr val="000000">
                    <a:lumMod val="85000"/>
                    <a:lumOff val="15000"/>
                  </a:srgbClr>
                </a:solidFill>
              </a:rPr>
              <a:t>hen a current interacts with a B field,</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mechanical energy results. </a:t>
            </a:r>
            <a:r>
              <a:rPr lang="en-US" u="sng" dirty="0" smtClean="0">
                <a:solidFill>
                  <a:srgbClr val="000000">
                    <a:lumMod val="85000"/>
                    <a:lumOff val="15000"/>
                  </a:srgbClr>
                </a:solidFill>
              </a:rPr>
              <a:t>generator</a:t>
            </a:r>
            <a:r>
              <a:rPr lang="en-US" dirty="0" smtClean="0">
                <a:solidFill>
                  <a:srgbClr val="000000">
                    <a:lumMod val="85000"/>
                    <a:lumOff val="15000"/>
                  </a:srgbClr>
                </a:solidFill>
              </a:rPr>
              <a:t> </a:t>
            </a:r>
            <a:r>
              <a:rPr lang="en-US" dirty="0" smtClean="0">
                <a:solidFill>
                  <a:srgbClr val="000000">
                    <a:lumMod val="85000"/>
                    <a:lumOff val="15000"/>
                  </a:srgbClr>
                </a:solidFill>
                <a:sym typeface="Wingdings" panose="05000000000000000000" pitchFamily="2" charset="2"/>
              </a:rPr>
              <a:t> w</a:t>
            </a:r>
            <a:r>
              <a:rPr lang="en-US" dirty="0" smtClean="0">
                <a:solidFill>
                  <a:srgbClr val="000000">
                    <a:lumMod val="85000"/>
                    <a:lumOff val="15000"/>
                  </a:srgbClr>
                </a:solidFill>
              </a:rPr>
              <a:t>hen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mechanical energy spins a conductor</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in a B field, current is produced. </a:t>
            </a:r>
          </a:p>
        </p:txBody>
      </p:sp>
      <p:sp>
        <p:nvSpPr>
          <p:cNvPr id="9" name="Rectangle 6"/>
          <p:cNvSpPr>
            <a:spLocks noChangeArrowheads="1"/>
          </p:cNvSpPr>
          <p:nvPr/>
        </p:nvSpPr>
        <p:spPr bwMode="auto">
          <a:xfrm>
            <a:off x="5094884" y="5839928"/>
            <a:ext cx="4046812" cy="1040285"/>
          </a:xfrm>
          <a:prstGeom prst="rect">
            <a:avLst/>
          </a:prstGeom>
          <a:noFill/>
          <a:ln w="9525">
            <a:noFill/>
            <a:miter lim="800000"/>
            <a:headEnd/>
            <a:tailEnd/>
          </a:ln>
        </p:spPr>
        <p:txBody>
          <a:bodyPr wrap="none">
            <a:spAutoFit/>
          </a:bodyPr>
          <a:lstStyle/>
          <a:p>
            <a:pPr marL="342900" indent="-342900" algn="r">
              <a:spcBef>
                <a:spcPct val="20000"/>
              </a:spcBef>
            </a:pPr>
            <a:r>
              <a:rPr lang="en-US" b="1" dirty="0" smtClean="0">
                <a:solidFill>
                  <a:srgbClr val="000000"/>
                </a:solidFill>
                <a:latin typeface="Arial Narrow" panose="020B0606020202030204" pitchFamily="34" charset="0"/>
              </a:rPr>
              <a:t>John Bergmann</a:t>
            </a:r>
          </a:p>
          <a:p>
            <a:pPr marL="342900" indent="-342900" algn="r">
              <a:spcBef>
                <a:spcPct val="20000"/>
              </a:spcBef>
            </a:pPr>
            <a:r>
              <a:rPr lang="en-US" b="1" dirty="0" err="1" smtClean="0">
                <a:solidFill>
                  <a:srgbClr val="000000"/>
                </a:solidFill>
                <a:latin typeface="Arial Narrow" panose="020B0606020202030204" pitchFamily="34" charset="0"/>
              </a:rPr>
              <a:t>www.teachnlearnchem.com</a:t>
            </a:r>
            <a:endParaRPr lang="en-US" b="1" dirty="0">
              <a:solidFill>
                <a:srgbClr val="000000"/>
              </a:solidFill>
              <a:latin typeface="Arial Narrow" panose="020B0606020202030204" pitchFamily="34" charset="0"/>
            </a:endParaRPr>
          </a:p>
        </p:txBody>
      </p:sp>
      <p:sp>
        <p:nvSpPr>
          <p:cNvPr id="7" name="Rectangle 6"/>
          <p:cNvSpPr>
            <a:spLocks noChangeArrowheads="1"/>
          </p:cNvSpPr>
          <p:nvPr/>
        </p:nvSpPr>
        <p:spPr bwMode="auto">
          <a:xfrm>
            <a:off x="504554" y="183667"/>
            <a:ext cx="8084200" cy="523220"/>
          </a:xfrm>
          <a:prstGeom prst="rect">
            <a:avLst/>
          </a:prstGeom>
          <a:solidFill>
            <a:schemeClr val="tx2">
              <a:lumMod val="75000"/>
              <a:lumOff val="25000"/>
            </a:schemeClr>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Introduction to Magnetism</a:t>
            </a:r>
          </a:p>
        </p:txBody>
      </p:sp>
    </p:spTree>
    <p:extLst>
      <p:ext uri="{BB962C8B-B14F-4D97-AF65-F5344CB8AC3E}">
        <p14:creationId xmlns:p14="http://schemas.microsoft.com/office/powerpoint/2010/main" val="386269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descr="http://www.jeffrieselectric.net/blog/wp-content/uploads/2010/05/gfci-outlet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96163" y="4805363"/>
            <a:ext cx="1368425" cy="2052637"/>
          </a:xfrm>
          <a:prstGeom prst="rect">
            <a:avLst/>
          </a:prstGeom>
          <a:noFill/>
          <a:ln w="9525">
            <a:noFill/>
            <a:miter lim="800000"/>
            <a:headEnd/>
            <a:tailEnd/>
          </a:ln>
        </p:spPr>
      </p:pic>
      <p:sp>
        <p:nvSpPr>
          <p:cNvPr id="40963" name="Rectangle 8"/>
          <p:cNvSpPr>
            <a:spLocks noChangeArrowheads="1"/>
          </p:cNvSpPr>
          <p:nvPr/>
        </p:nvSpPr>
        <p:spPr bwMode="auto">
          <a:xfrm>
            <a:off x="361950" y="268288"/>
            <a:ext cx="3487738" cy="519112"/>
          </a:xfrm>
          <a:prstGeom prst="rect">
            <a:avLst/>
          </a:prstGeom>
          <a:noFill/>
          <a:ln w="15875" algn="ctr">
            <a:noFill/>
            <a:miter lim="800000"/>
            <a:headEnd/>
            <a:tailEnd/>
          </a:ln>
        </p:spPr>
        <p:txBody>
          <a:bodyPr wrap="none" anchor="ctr">
            <a:spAutoFit/>
          </a:bodyPr>
          <a:lstStyle/>
          <a:p>
            <a:pPr algn="l"/>
            <a:r>
              <a:rPr lang="en-US">
                <a:solidFill>
                  <a:srgbClr val="FF0000"/>
                </a:solidFill>
              </a:rPr>
              <a:t>two types of current: </a:t>
            </a:r>
          </a:p>
        </p:txBody>
      </p:sp>
      <p:sp>
        <p:nvSpPr>
          <p:cNvPr id="40964" name="Rectangle 9"/>
          <p:cNvSpPr>
            <a:spLocks noChangeArrowheads="1"/>
          </p:cNvSpPr>
          <p:nvPr/>
        </p:nvSpPr>
        <p:spPr bwMode="auto">
          <a:xfrm>
            <a:off x="1022350" y="901700"/>
            <a:ext cx="7643813" cy="519113"/>
          </a:xfrm>
          <a:prstGeom prst="rect">
            <a:avLst/>
          </a:prstGeom>
          <a:noFill/>
          <a:ln w="15875" algn="ctr">
            <a:noFill/>
            <a:miter lim="800000"/>
            <a:headEnd/>
            <a:tailEnd/>
          </a:ln>
        </p:spPr>
        <p:txBody>
          <a:bodyPr wrap="none" anchor="ctr">
            <a:spAutoFit/>
          </a:bodyPr>
          <a:lstStyle/>
          <a:p>
            <a:pPr algn="l"/>
            <a:r>
              <a:rPr lang="en-US" u="sng">
                <a:solidFill>
                  <a:srgbClr val="FF0000"/>
                </a:solidFill>
              </a:rPr>
              <a:t>direct current</a:t>
            </a:r>
            <a:r>
              <a:rPr lang="en-US">
                <a:solidFill>
                  <a:srgbClr val="FF0000"/>
                </a:solidFill>
              </a:rPr>
              <a:t> (DC)	</a:t>
            </a:r>
            <a:r>
              <a:rPr lang="en-US" u="sng">
                <a:solidFill>
                  <a:srgbClr val="FF0000"/>
                </a:solidFill>
              </a:rPr>
              <a:t>alternating current</a:t>
            </a:r>
            <a:r>
              <a:rPr lang="en-US">
                <a:solidFill>
                  <a:srgbClr val="FF0000"/>
                </a:solidFill>
              </a:rPr>
              <a:t> (AC) </a:t>
            </a:r>
          </a:p>
        </p:txBody>
      </p:sp>
      <p:sp>
        <p:nvSpPr>
          <p:cNvPr id="492557" name="Line 13"/>
          <p:cNvSpPr>
            <a:spLocks noChangeShapeType="1"/>
          </p:cNvSpPr>
          <p:nvPr/>
        </p:nvSpPr>
        <p:spPr bwMode="auto">
          <a:xfrm>
            <a:off x="1196975" y="3005138"/>
            <a:ext cx="2625725" cy="0"/>
          </a:xfrm>
          <a:prstGeom prst="line">
            <a:avLst/>
          </a:prstGeom>
          <a:noFill/>
          <a:ln w="44450">
            <a:solidFill>
              <a:srgbClr val="3333FF"/>
            </a:solidFill>
            <a:round/>
            <a:headEnd/>
            <a:tailEnd/>
          </a:ln>
        </p:spPr>
        <p:txBody>
          <a:bodyPr/>
          <a:lstStyle/>
          <a:p>
            <a:endParaRPr lang="en-US">
              <a:solidFill>
                <a:srgbClr val="000000"/>
              </a:solidFill>
            </a:endParaRPr>
          </a:p>
        </p:txBody>
      </p:sp>
      <p:sp>
        <p:nvSpPr>
          <p:cNvPr id="492566" name="Freeform 22"/>
          <p:cNvSpPr>
            <a:spLocks/>
          </p:cNvSpPr>
          <p:nvPr/>
        </p:nvSpPr>
        <p:spPr bwMode="auto">
          <a:xfrm>
            <a:off x="5359400" y="3005138"/>
            <a:ext cx="2625725" cy="1873250"/>
          </a:xfrm>
          <a:custGeom>
            <a:avLst/>
            <a:gdLst>
              <a:gd name="T0" fmla="*/ 0 w 2520"/>
              <a:gd name="T1" fmla="*/ 2147483647 h 1800"/>
              <a:gd name="T2" fmla="*/ 2147483647 w 2520"/>
              <a:gd name="T3" fmla="*/ 2147483647 h 1800"/>
              <a:gd name="T4" fmla="*/ 2147483647 w 2520"/>
              <a:gd name="T5" fmla="*/ 0 h 1800"/>
              <a:gd name="T6" fmla="*/ 2147483647 w 2520"/>
              <a:gd name="T7" fmla="*/ 2147483647 h 1800"/>
              <a:gd name="T8" fmla="*/ 2147483647 w 2520"/>
              <a:gd name="T9" fmla="*/ 2147483647 h 1800"/>
              <a:gd name="T10" fmla="*/ 2147483647 w 2520"/>
              <a:gd name="T11" fmla="*/ 2147483647 h 1800"/>
              <a:gd name="T12" fmla="*/ 2147483647 w 2520"/>
              <a:gd name="T13" fmla="*/ 2147483647 h 1800"/>
              <a:gd name="T14" fmla="*/ 2147483647 w 2520"/>
              <a:gd name="T15" fmla="*/ 2147483647 h 1800"/>
              <a:gd name="T16" fmla="*/ 2147483647 w 2520"/>
              <a:gd name="T17" fmla="*/ 2147483647 h 1800"/>
              <a:gd name="T18" fmla="*/ 2147483647 w 2520"/>
              <a:gd name="T19" fmla="*/ 2147483647 h 1800"/>
              <a:gd name="T20" fmla="*/ 2147483647 w 2520"/>
              <a:gd name="T21" fmla="*/ 0 h 1800"/>
              <a:gd name="T22" fmla="*/ 2147483647 w 2520"/>
              <a:gd name="T23" fmla="*/ 2147483647 h 1800"/>
              <a:gd name="T24" fmla="*/ 2147483647 w 2520"/>
              <a:gd name="T25" fmla="*/ 2147483647 h 1800"/>
              <a:gd name="T26" fmla="*/ 2147483647 w 2520"/>
              <a:gd name="T27" fmla="*/ 2147483647 h 1800"/>
              <a:gd name="T28" fmla="*/ 2147483647 w 2520"/>
              <a:gd name="T29" fmla="*/ 2147483647 h 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0"/>
              <a:gd name="T46" fmla="*/ 0 h 1800"/>
              <a:gd name="T47" fmla="*/ 2520 w 2520"/>
              <a:gd name="T48" fmla="*/ 1800 h 1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0" h="1800">
                <a:moveTo>
                  <a:pt x="0" y="900"/>
                </a:moveTo>
                <a:cubicBezTo>
                  <a:pt x="60" y="615"/>
                  <a:pt x="120" y="330"/>
                  <a:pt x="180" y="180"/>
                </a:cubicBezTo>
                <a:cubicBezTo>
                  <a:pt x="240" y="30"/>
                  <a:pt x="300" y="0"/>
                  <a:pt x="360" y="0"/>
                </a:cubicBezTo>
                <a:cubicBezTo>
                  <a:pt x="420" y="0"/>
                  <a:pt x="480" y="30"/>
                  <a:pt x="540" y="180"/>
                </a:cubicBezTo>
                <a:cubicBezTo>
                  <a:pt x="600" y="330"/>
                  <a:pt x="660" y="660"/>
                  <a:pt x="720" y="900"/>
                </a:cubicBezTo>
                <a:cubicBezTo>
                  <a:pt x="780" y="1140"/>
                  <a:pt x="840" y="1470"/>
                  <a:pt x="900" y="1620"/>
                </a:cubicBezTo>
                <a:cubicBezTo>
                  <a:pt x="960" y="1770"/>
                  <a:pt x="1020" y="1800"/>
                  <a:pt x="1080" y="1800"/>
                </a:cubicBezTo>
                <a:cubicBezTo>
                  <a:pt x="1140" y="1800"/>
                  <a:pt x="1200" y="1770"/>
                  <a:pt x="1260" y="1620"/>
                </a:cubicBezTo>
                <a:cubicBezTo>
                  <a:pt x="1320" y="1470"/>
                  <a:pt x="1380" y="1140"/>
                  <a:pt x="1440" y="900"/>
                </a:cubicBezTo>
                <a:cubicBezTo>
                  <a:pt x="1500" y="660"/>
                  <a:pt x="1560" y="330"/>
                  <a:pt x="1620" y="180"/>
                </a:cubicBezTo>
                <a:cubicBezTo>
                  <a:pt x="1680" y="30"/>
                  <a:pt x="1740" y="0"/>
                  <a:pt x="1800" y="0"/>
                </a:cubicBezTo>
                <a:cubicBezTo>
                  <a:pt x="1860" y="0"/>
                  <a:pt x="1920" y="30"/>
                  <a:pt x="1980" y="180"/>
                </a:cubicBezTo>
                <a:cubicBezTo>
                  <a:pt x="2040" y="330"/>
                  <a:pt x="2100" y="660"/>
                  <a:pt x="2160" y="900"/>
                </a:cubicBezTo>
                <a:cubicBezTo>
                  <a:pt x="2220" y="1140"/>
                  <a:pt x="2280" y="1470"/>
                  <a:pt x="2340" y="1620"/>
                </a:cubicBezTo>
                <a:cubicBezTo>
                  <a:pt x="2400" y="1770"/>
                  <a:pt x="2460" y="1800"/>
                  <a:pt x="2520" y="1800"/>
                </a:cubicBezTo>
              </a:path>
            </a:pathLst>
          </a:custGeom>
          <a:noFill/>
          <a:ln w="44450" cap="flat">
            <a:solidFill>
              <a:srgbClr val="3333FF"/>
            </a:solidFill>
            <a:prstDash val="solid"/>
            <a:round/>
            <a:headEnd/>
            <a:tailEnd/>
          </a:ln>
        </p:spPr>
        <p:txBody>
          <a:bodyPr/>
          <a:lstStyle/>
          <a:p>
            <a:endParaRPr lang="en-US">
              <a:solidFill>
                <a:srgbClr val="000000"/>
              </a:solidFill>
            </a:endParaRPr>
          </a:p>
        </p:txBody>
      </p:sp>
      <p:sp>
        <p:nvSpPr>
          <p:cNvPr id="492567" name="Rectangle 23"/>
          <p:cNvSpPr>
            <a:spLocks noChangeArrowheads="1"/>
          </p:cNvSpPr>
          <p:nvPr/>
        </p:nvSpPr>
        <p:spPr bwMode="auto">
          <a:xfrm>
            <a:off x="1027113" y="1425575"/>
            <a:ext cx="3106737" cy="955675"/>
          </a:xfrm>
          <a:prstGeom prst="rect">
            <a:avLst/>
          </a:prstGeom>
          <a:noFill/>
          <a:ln w="15875" algn="ctr">
            <a:noFill/>
            <a:miter lim="800000"/>
            <a:headEnd/>
            <a:tailEnd/>
          </a:ln>
        </p:spPr>
        <p:txBody>
          <a:bodyPr wrap="none" anchor="ctr">
            <a:spAutoFit/>
          </a:bodyPr>
          <a:lstStyle/>
          <a:p>
            <a:r>
              <a:rPr lang="en-US">
                <a:solidFill>
                  <a:srgbClr val="000000"/>
                </a:solidFill>
              </a:rPr>
              <a:t>current flows in</a:t>
            </a:r>
          </a:p>
          <a:p>
            <a:r>
              <a:rPr lang="en-US">
                <a:solidFill>
                  <a:srgbClr val="000000"/>
                </a:solidFill>
              </a:rPr>
              <a:t>one direction only </a:t>
            </a:r>
          </a:p>
        </p:txBody>
      </p:sp>
      <p:sp>
        <p:nvSpPr>
          <p:cNvPr id="492568" name="Rectangle 24"/>
          <p:cNvSpPr>
            <a:spLocks noChangeArrowheads="1"/>
          </p:cNvSpPr>
          <p:nvPr/>
        </p:nvSpPr>
        <p:spPr bwMode="auto">
          <a:xfrm>
            <a:off x="5214938" y="1430338"/>
            <a:ext cx="2540000" cy="946150"/>
          </a:xfrm>
          <a:prstGeom prst="rect">
            <a:avLst/>
          </a:prstGeom>
          <a:noFill/>
          <a:ln w="15875" algn="ctr">
            <a:noFill/>
            <a:miter lim="800000"/>
            <a:headEnd/>
            <a:tailEnd/>
          </a:ln>
        </p:spPr>
        <p:txBody>
          <a:bodyPr wrap="none" anchor="ctr">
            <a:spAutoFit/>
          </a:bodyPr>
          <a:lstStyle/>
          <a:p>
            <a:r>
              <a:rPr lang="en-US">
                <a:solidFill>
                  <a:srgbClr val="000000"/>
                </a:solidFill>
              </a:rPr>
              <a:t>current flows</a:t>
            </a:r>
          </a:p>
          <a:p>
            <a:r>
              <a:rPr lang="en-US">
                <a:solidFill>
                  <a:srgbClr val="000000"/>
                </a:solidFill>
              </a:rPr>
              <a:t>back and forth </a:t>
            </a:r>
          </a:p>
        </p:txBody>
      </p:sp>
      <p:sp>
        <p:nvSpPr>
          <p:cNvPr id="492569" name="Rectangle 25"/>
          <p:cNvSpPr>
            <a:spLocks noChangeArrowheads="1"/>
          </p:cNvSpPr>
          <p:nvPr/>
        </p:nvSpPr>
        <p:spPr bwMode="auto">
          <a:xfrm>
            <a:off x="617538" y="5511800"/>
            <a:ext cx="974725" cy="519113"/>
          </a:xfrm>
          <a:prstGeom prst="rect">
            <a:avLst/>
          </a:prstGeom>
          <a:noFill/>
          <a:ln w="15875" algn="ctr">
            <a:noFill/>
            <a:miter lim="800000"/>
            <a:headEnd/>
            <a:tailEnd/>
          </a:ln>
        </p:spPr>
        <p:txBody>
          <a:bodyPr wrap="none" anchor="ctr">
            <a:spAutoFit/>
          </a:bodyPr>
          <a:lstStyle/>
          <a:p>
            <a:pPr algn="l"/>
            <a:r>
              <a:rPr lang="en-US">
                <a:solidFill>
                  <a:srgbClr val="FF0000"/>
                </a:solidFill>
              </a:rPr>
              <a:t>e.g., </a:t>
            </a:r>
          </a:p>
        </p:txBody>
      </p:sp>
      <p:sp>
        <p:nvSpPr>
          <p:cNvPr id="492571" name="Rectangle 27"/>
          <p:cNvSpPr>
            <a:spLocks noChangeArrowheads="1"/>
          </p:cNvSpPr>
          <p:nvPr/>
        </p:nvSpPr>
        <p:spPr bwMode="auto">
          <a:xfrm>
            <a:off x="4768850" y="5511800"/>
            <a:ext cx="974725" cy="519113"/>
          </a:xfrm>
          <a:prstGeom prst="rect">
            <a:avLst/>
          </a:prstGeom>
          <a:noFill/>
          <a:ln w="15875" algn="ctr">
            <a:noFill/>
            <a:miter lim="800000"/>
            <a:headEnd/>
            <a:tailEnd/>
          </a:ln>
        </p:spPr>
        <p:txBody>
          <a:bodyPr wrap="none" anchor="ctr">
            <a:spAutoFit/>
          </a:bodyPr>
          <a:lstStyle/>
          <a:p>
            <a:pPr algn="l"/>
            <a:r>
              <a:rPr lang="en-US">
                <a:solidFill>
                  <a:srgbClr val="FF0000"/>
                </a:solidFill>
              </a:rPr>
              <a:t>e.g., </a:t>
            </a:r>
          </a:p>
        </p:txBody>
      </p:sp>
      <p:sp>
        <p:nvSpPr>
          <p:cNvPr id="492574" name="Rectangle 30"/>
          <p:cNvSpPr>
            <a:spLocks noChangeArrowheads="1"/>
          </p:cNvSpPr>
          <p:nvPr/>
        </p:nvSpPr>
        <p:spPr bwMode="auto">
          <a:xfrm>
            <a:off x="1466850" y="5511800"/>
            <a:ext cx="1649413" cy="519113"/>
          </a:xfrm>
          <a:prstGeom prst="rect">
            <a:avLst/>
          </a:prstGeom>
          <a:noFill/>
          <a:ln w="15875" algn="ctr">
            <a:noFill/>
            <a:miter lim="800000"/>
            <a:headEnd/>
            <a:tailEnd/>
          </a:ln>
        </p:spPr>
        <p:txBody>
          <a:bodyPr wrap="none" anchor="ctr">
            <a:spAutoFit/>
          </a:bodyPr>
          <a:lstStyle/>
          <a:p>
            <a:pPr algn="l"/>
            <a:r>
              <a:rPr lang="en-US">
                <a:solidFill>
                  <a:srgbClr val="000000"/>
                </a:solidFill>
              </a:rPr>
              <a:t>batteries </a:t>
            </a:r>
          </a:p>
        </p:txBody>
      </p:sp>
      <p:sp>
        <p:nvSpPr>
          <p:cNvPr id="492575" name="Rectangle 31"/>
          <p:cNvSpPr>
            <a:spLocks noChangeArrowheads="1"/>
          </p:cNvSpPr>
          <p:nvPr/>
        </p:nvSpPr>
        <p:spPr bwMode="auto">
          <a:xfrm>
            <a:off x="5630863" y="5513388"/>
            <a:ext cx="1590675" cy="946150"/>
          </a:xfrm>
          <a:prstGeom prst="rect">
            <a:avLst/>
          </a:prstGeom>
          <a:noFill/>
          <a:ln w="15875" algn="ctr">
            <a:noFill/>
            <a:miter lim="800000"/>
            <a:headEnd/>
            <a:tailEnd/>
          </a:ln>
        </p:spPr>
        <p:txBody>
          <a:bodyPr wrap="none" anchor="ctr">
            <a:spAutoFit/>
          </a:bodyPr>
          <a:lstStyle/>
          <a:p>
            <a:r>
              <a:rPr lang="en-US">
                <a:solidFill>
                  <a:srgbClr val="000000"/>
                </a:solidFill>
              </a:rPr>
              <a:t>electrical</a:t>
            </a:r>
          </a:p>
          <a:p>
            <a:r>
              <a:rPr lang="en-US">
                <a:solidFill>
                  <a:srgbClr val="000000"/>
                </a:solidFill>
              </a:rPr>
              <a:t>outlets </a:t>
            </a:r>
          </a:p>
        </p:txBody>
      </p:sp>
      <p:grpSp>
        <p:nvGrpSpPr>
          <p:cNvPr id="2" name="Group 36"/>
          <p:cNvGrpSpPr>
            <a:grpSpLocks/>
          </p:cNvGrpSpPr>
          <p:nvPr/>
        </p:nvGrpSpPr>
        <p:grpSpPr bwMode="auto">
          <a:xfrm>
            <a:off x="635000" y="2255838"/>
            <a:ext cx="3876675" cy="3371850"/>
            <a:chOff x="400" y="1421"/>
            <a:chExt cx="2442" cy="2124"/>
          </a:xfrm>
        </p:grpSpPr>
        <p:sp>
          <p:nvSpPr>
            <p:cNvPr id="40983" name="Line 11"/>
            <p:cNvSpPr>
              <a:spLocks noChangeShapeType="1"/>
            </p:cNvSpPr>
            <p:nvPr/>
          </p:nvSpPr>
          <p:spPr bwMode="auto">
            <a:xfrm>
              <a:off x="754" y="1539"/>
              <a:ext cx="0" cy="1888"/>
            </a:xfrm>
            <a:prstGeom prst="line">
              <a:avLst/>
            </a:prstGeom>
            <a:noFill/>
            <a:ln w="25400">
              <a:solidFill>
                <a:srgbClr val="FF0000"/>
              </a:solidFill>
              <a:round/>
              <a:headEnd/>
              <a:tailEnd/>
            </a:ln>
          </p:spPr>
          <p:txBody>
            <a:bodyPr/>
            <a:lstStyle/>
            <a:p>
              <a:endParaRPr lang="en-US">
                <a:solidFill>
                  <a:srgbClr val="000000"/>
                </a:solidFill>
              </a:endParaRPr>
            </a:p>
          </p:txBody>
        </p:sp>
        <p:sp>
          <p:nvSpPr>
            <p:cNvPr id="40984" name="Line 12"/>
            <p:cNvSpPr>
              <a:spLocks noChangeShapeType="1"/>
            </p:cNvSpPr>
            <p:nvPr/>
          </p:nvSpPr>
          <p:spPr bwMode="auto">
            <a:xfrm>
              <a:off x="754" y="2483"/>
              <a:ext cx="1654" cy="0"/>
            </a:xfrm>
            <a:prstGeom prst="line">
              <a:avLst/>
            </a:prstGeom>
            <a:noFill/>
            <a:ln w="25400">
              <a:solidFill>
                <a:srgbClr val="FF0000"/>
              </a:solidFill>
              <a:round/>
              <a:headEnd/>
              <a:tailEnd type="triangle" w="lg" len="lg"/>
            </a:ln>
          </p:spPr>
          <p:txBody>
            <a:bodyPr/>
            <a:lstStyle/>
            <a:p>
              <a:endParaRPr lang="en-US">
                <a:solidFill>
                  <a:srgbClr val="000000"/>
                </a:solidFill>
              </a:endParaRPr>
            </a:p>
          </p:txBody>
        </p:sp>
        <p:sp>
          <p:nvSpPr>
            <p:cNvPr id="40985" name="Text Box 17"/>
            <p:cNvSpPr txBox="1">
              <a:spLocks noChangeArrowheads="1"/>
            </p:cNvSpPr>
            <p:nvPr/>
          </p:nvSpPr>
          <p:spPr bwMode="auto">
            <a:xfrm>
              <a:off x="463" y="2310"/>
              <a:ext cx="473" cy="472"/>
            </a:xfrm>
            <a:prstGeom prst="rect">
              <a:avLst/>
            </a:prstGeom>
            <a:noFill/>
            <a:ln w="9525">
              <a:noFill/>
              <a:miter lim="800000"/>
              <a:headEnd/>
              <a:tailEnd/>
            </a:ln>
          </p:spPr>
          <p:txBody>
            <a:bodyPr/>
            <a:lstStyle/>
            <a:p>
              <a:pPr algn="l"/>
              <a:r>
                <a:rPr lang="en-US">
                  <a:solidFill>
                    <a:srgbClr val="FF0000"/>
                  </a:solidFill>
                </a:rPr>
                <a:t>0</a:t>
              </a:r>
            </a:p>
          </p:txBody>
        </p:sp>
        <p:sp>
          <p:nvSpPr>
            <p:cNvPr id="40986" name="Text Box 18"/>
            <p:cNvSpPr txBox="1">
              <a:spLocks noChangeArrowheads="1"/>
            </p:cNvSpPr>
            <p:nvPr/>
          </p:nvSpPr>
          <p:spPr bwMode="auto">
            <a:xfrm>
              <a:off x="400" y="1421"/>
              <a:ext cx="473" cy="472"/>
            </a:xfrm>
            <a:prstGeom prst="rect">
              <a:avLst/>
            </a:prstGeom>
            <a:noFill/>
            <a:ln w="9525">
              <a:noFill/>
              <a:miter lim="800000"/>
              <a:headEnd/>
              <a:tailEnd/>
            </a:ln>
          </p:spPr>
          <p:txBody>
            <a:bodyPr/>
            <a:lstStyle/>
            <a:p>
              <a:pPr algn="l"/>
              <a:r>
                <a:rPr lang="en-US">
                  <a:solidFill>
                    <a:srgbClr val="FF0000"/>
                  </a:solidFill>
                  <a:latin typeface="Times New Roman" pitchFamily="18" charset="0"/>
                </a:rPr>
                <a:t>+I</a:t>
              </a:r>
            </a:p>
          </p:txBody>
        </p:sp>
        <p:sp>
          <p:nvSpPr>
            <p:cNvPr id="40987" name="Text Box 20"/>
            <p:cNvSpPr txBox="1">
              <a:spLocks noChangeArrowheads="1"/>
            </p:cNvSpPr>
            <p:nvPr/>
          </p:nvSpPr>
          <p:spPr bwMode="auto">
            <a:xfrm>
              <a:off x="400" y="3073"/>
              <a:ext cx="473" cy="472"/>
            </a:xfrm>
            <a:prstGeom prst="rect">
              <a:avLst/>
            </a:prstGeom>
            <a:noFill/>
            <a:ln w="9525">
              <a:noFill/>
              <a:miter lim="800000"/>
              <a:headEnd/>
              <a:tailEnd/>
            </a:ln>
          </p:spPr>
          <p:txBody>
            <a:bodyPr/>
            <a:lstStyle/>
            <a:p>
              <a:pPr algn="l"/>
              <a:r>
                <a:rPr lang="en-US">
                  <a:solidFill>
                    <a:srgbClr val="FF0000"/>
                  </a:solidFill>
                  <a:latin typeface="Times New Roman" pitchFamily="18" charset="0"/>
                </a:rPr>
                <a:t>–I</a:t>
              </a:r>
            </a:p>
          </p:txBody>
        </p:sp>
        <p:sp>
          <p:nvSpPr>
            <p:cNvPr id="40988" name="Text Box 34"/>
            <p:cNvSpPr txBox="1">
              <a:spLocks noChangeArrowheads="1"/>
            </p:cNvSpPr>
            <p:nvPr/>
          </p:nvSpPr>
          <p:spPr bwMode="auto">
            <a:xfrm>
              <a:off x="2162" y="2532"/>
              <a:ext cx="680" cy="255"/>
            </a:xfrm>
            <a:prstGeom prst="rect">
              <a:avLst/>
            </a:prstGeom>
            <a:noFill/>
            <a:ln w="9525">
              <a:noFill/>
              <a:miter lim="800000"/>
              <a:headEnd/>
              <a:tailEnd/>
            </a:ln>
          </p:spPr>
          <p:txBody>
            <a:bodyPr/>
            <a:lstStyle/>
            <a:p>
              <a:pPr algn="l"/>
              <a:r>
                <a:rPr lang="en-US" sz="2000" b="1">
                  <a:solidFill>
                    <a:srgbClr val="FF0000"/>
                  </a:solidFill>
                  <a:latin typeface="Times New Roman" pitchFamily="18" charset="0"/>
                </a:rPr>
                <a:t>TIME</a:t>
              </a:r>
            </a:p>
          </p:txBody>
        </p:sp>
      </p:grpSp>
      <p:grpSp>
        <p:nvGrpSpPr>
          <p:cNvPr id="3" name="Group 37"/>
          <p:cNvGrpSpPr>
            <a:grpSpLocks/>
          </p:cNvGrpSpPr>
          <p:nvPr/>
        </p:nvGrpSpPr>
        <p:grpSpPr bwMode="auto">
          <a:xfrm>
            <a:off x="4608513" y="2255838"/>
            <a:ext cx="4308475" cy="3371850"/>
            <a:chOff x="2903" y="1421"/>
            <a:chExt cx="2714" cy="2124"/>
          </a:xfrm>
        </p:grpSpPr>
        <p:grpSp>
          <p:nvGrpSpPr>
            <p:cNvPr id="40976" name="Group 29"/>
            <p:cNvGrpSpPr>
              <a:grpSpLocks/>
            </p:cNvGrpSpPr>
            <p:nvPr/>
          </p:nvGrpSpPr>
          <p:grpSpPr bwMode="auto">
            <a:xfrm>
              <a:off x="2903" y="1421"/>
              <a:ext cx="2245" cy="2124"/>
              <a:chOff x="3119" y="1691"/>
              <a:chExt cx="2245" cy="2124"/>
            </a:xfrm>
          </p:grpSpPr>
          <p:sp>
            <p:nvSpPr>
              <p:cNvPr id="40978" name="Line 14"/>
              <p:cNvSpPr>
                <a:spLocks noChangeShapeType="1"/>
              </p:cNvSpPr>
              <p:nvPr/>
            </p:nvSpPr>
            <p:spPr bwMode="auto">
              <a:xfrm>
                <a:off x="3592" y="1809"/>
                <a:ext cx="0" cy="1888"/>
              </a:xfrm>
              <a:prstGeom prst="line">
                <a:avLst/>
              </a:prstGeom>
              <a:noFill/>
              <a:ln w="25400">
                <a:solidFill>
                  <a:srgbClr val="FF0000"/>
                </a:solidFill>
                <a:round/>
                <a:headEnd/>
                <a:tailEnd/>
              </a:ln>
            </p:spPr>
            <p:txBody>
              <a:bodyPr/>
              <a:lstStyle/>
              <a:p>
                <a:endParaRPr lang="en-US">
                  <a:solidFill>
                    <a:srgbClr val="000000"/>
                  </a:solidFill>
                </a:endParaRPr>
              </a:p>
            </p:txBody>
          </p:sp>
          <p:sp>
            <p:nvSpPr>
              <p:cNvPr id="40979" name="Line 15"/>
              <p:cNvSpPr>
                <a:spLocks noChangeShapeType="1"/>
              </p:cNvSpPr>
              <p:nvPr/>
            </p:nvSpPr>
            <p:spPr bwMode="auto">
              <a:xfrm>
                <a:off x="3592" y="2753"/>
                <a:ext cx="1772" cy="0"/>
              </a:xfrm>
              <a:prstGeom prst="line">
                <a:avLst/>
              </a:prstGeom>
              <a:noFill/>
              <a:ln w="25400">
                <a:solidFill>
                  <a:srgbClr val="FF0000"/>
                </a:solidFill>
                <a:round/>
                <a:headEnd/>
                <a:tailEnd type="triangle" w="lg" len="lg"/>
              </a:ln>
            </p:spPr>
            <p:txBody>
              <a:bodyPr/>
              <a:lstStyle/>
              <a:p>
                <a:endParaRPr lang="en-US">
                  <a:solidFill>
                    <a:srgbClr val="000000"/>
                  </a:solidFill>
                </a:endParaRPr>
              </a:p>
            </p:txBody>
          </p:sp>
          <p:sp>
            <p:nvSpPr>
              <p:cNvPr id="40980" name="Text Box 16"/>
              <p:cNvSpPr txBox="1">
                <a:spLocks noChangeArrowheads="1"/>
              </p:cNvSpPr>
              <p:nvPr/>
            </p:nvSpPr>
            <p:spPr bwMode="auto">
              <a:xfrm>
                <a:off x="3274" y="2589"/>
                <a:ext cx="472" cy="472"/>
              </a:xfrm>
              <a:prstGeom prst="rect">
                <a:avLst/>
              </a:prstGeom>
              <a:noFill/>
              <a:ln w="9525">
                <a:noFill/>
                <a:miter lim="800000"/>
                <a:headEnd/>
                <a:tailEnd/>
              </a:ln>
            </p:spPr>
            <p:txBody>
              <a:bodyPr/>
              <a:lstStyle/>
              <a:p>
                <a:pPr algn="l"/>
                <a:r>
                  <a:rPr lang="en-US">
                    <a:solidFill>
                      <a:srgbClr val="FF0000"/>
                    </a:solidFill>
                  </a:rPr>
                  <a:t>0</a:t>
                </a:r>
              </a:p>
            </p:txBody>
          </p:sp>
          <p:sp>
            <p:nvSpPr>
              <p:cNvPr id="40981" name="Text Box 19"/>
              <p:cNvSpPr txBox="1">
                <a:spLocks noChangeArrowheads="1"/>
              </p:cNvSpPr>
              <p:nvPr/>
            </p:nvSpPr>
            <p:spPr bwMode="auto">
              <a:xfrm>
                <a:off x="3119" y="1691"/>
                <a:ext cx="473" cy="472"/>
              </a:xfrm>
              <a:prstGeom prst="rect">
                <a:avLst/>
              </a:prstGeom>
              <a:noFill/>
              <a:ln w="9525">
                <a:noFill/>
                <a:miter lim="800000"/>
                <a:headEnd/>
                <a:tailEnd/>
              </a:ln>
            </p:spPr>
            <p:txBody>
              <a:bodyPr/>
              <a:lstStyle/>
              <a:p>
                <a:pPr algn="l"/>
                <a:r>
                  <a:rPr lang="en-US">
                    <a:solidFill>
                      <a:srgbClr val="FF0000"/>
                    </a:solidFill>
                    <a:latin typeface="Times New Roman" pitchFamily="18" charset="0"/>
                  </a:rPr>
                  <a:t> +I</a:t>
                </a:r>
              </a:p>
            </p:txBody>
          </p:sp>
          <p:sp>
            <p:nvSpPr>
              <p:cNvPr id="40982" name="Text Box 21"/>
              <p:cNvSpPr txBox="1">
                <a:spLocks noChangeArrowheads="1"/>
              </p:cNvSpPr>
              <p:nvPr/>
            </p:nvSpPr>
            <p:spPr bwMode="auto">
              <a:xfrm>
                <a:off x="3119" y="3343"/>
                <a:ext cx="473" cy="472"/>
              </a:xfrm>
              <a:prstGeom prst="rect">
                <a:avLst/>
              </a:prstGeom>
              <a:noFill/>
              <a:ln w="9525">
                <a:noFill/>
                <a:miter lim="800000"/>
                <a:headEnd/>
                <a:tailEnd/>
              </a:ln>
            </p:spPr>
            <p:txBody>
              <a:bodyPr/>
              <a:lstStyle/>
              <a:p>
                <a:pPr algn="l"/>
                <a:r>
                  <a:rPr lang="en-US">
                    <a:solidFill>
                      <a:srgbClr val="FF0000"/>
                    </a:solidFill>
                    <a:latin typeface="Times New Roman" pitchFamily="18" charset="0"/>
                  </a:rPr>
                  <a:t> –I</a:t>
                </a:r>
              </a:p>
            </p:txBody>
          </p:sp>
        </p:grpSp>
        <p:sp>
          <p:nvSpPr>
            <p:cNvPr id="40977" name="Text Box 35"/>
            <p:cNvSpPr txBox="1">
              <a:spLocks noChangeArrowheads="1"/>
            </p:cNvSpPr>
            <p:nvPr/>
          </p:nvSpPr>
          <p:spPr bwMode="auto">
            <a:xfrm>
              <a:off x="4937" y="2532"/>
              <a:ext cx="680" cy="255"/>
            </a:xfrm>
            <a:prstGeom prst="rect">
              <a:avLst/>
            </a:prstGeom>
            <a:noFill/>
            <a:ln w="9525">
              <a:noFill/>
              <a:miter lim="800000"/>
              <a:headEnd/>
              <a:tailEnd/>
            </a:ln>
          </p:spPr>
          <p:txBody>
            <a:bodyPr/>
            <a:lstStyle/>
            <a:p>
              <a:pPr algn="l"/>
              <a:r>
                <a:rPr lang="en-US" sz="2000" b="1">
                  <a:solidFill>
                    <a:srgbClr val="FF0000"/>
                  </a:solidFill>
                  <a:latin typeface="Times New Roman" pitchFamily="18" charset="0"/>
                </a:rPr>
                <a:t>TIME</a:t>
              </a:r>
            </a:p>
          </p:txBody>
        </p:sp>
      </p:grpSp>
      <p:pic>
        <p:nvPicPr>
          <p:cNvPr id="30" name="Picture 6" descr="http://www.bloomingtonneeds.com/images/energizer-batter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1175" y="4513263"/>
            <a:ext cx="938213" cy="2225675"/>
          </a:xfrm>
          <a:prstGeom prst="rect">
            <a:avLst/>
          </a:prstGeom>
          <a:noFill/>
          <a:ln w="9525">
            <a:noFill/>
            <a:miter lim="800000"/>
            <a:headEnd/>
            <a:tailEnd/>
          </a:ln>
        </p:spPr>
      </p:pic>
    </p:spTree>
    <p:extLst>
      <p:ext uri="{BB962C8B-B14F-4D97-AF65-F5344CB8AC3E}">
        <p14:creationId xmlns:p14="http://schemas.microsoft.com/office/powerpoint/2010/main" val="2857145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92567"/>
                                        </p:tgtEl>
                                        <p:attrNameLst>
                                          <p:attrName>style.visibility</p:attrName>
                                        </p:attrNameLst>
                                      </p:cBhvr>
                                      <p:to>
                                        <p:strVal val="visible"/>
                                      </p:to>
                                    </p:set>
                                    <p:animEffect transition="in" filter="fade">
                                      <p:cBhvr>
                                        <p:cTn id="7" dur="1000"/>
                                        <p:tgtEl>
                                          <p:spTgt spid="492567"/>
                                        </p:tgtEl>
                                      </p:cBhvr>
                                    </p:animEffect>
                                    <p:anim calcmode="lin" valueType="num">
                                      <p:cBhvr>
                                        <p:cTn id="8" dur="1000" fill="hold"/>
                                        <p:tgtEl>
                                          <p:spTgt spid="492567"/>
                                        </p:tgtEl>
                                        <p:attrNameLst>
                                          <p:attrName>ppt_x</p:attrName>
                                        </p:attrNameLst>
                                      </p:cBhvr>
                                      <p:tavLst>
                                        <p:tav tm="0">
                                          <p:val>
                                            <p:strVal val="#ppt_x"/>
                                          </p:val>
                                        </p:tav>
                                        <p:tav tm="100000">
                                          <p:val>
                                            <p:strVal val="#ppt_x"/>
                                          </p:val>
                                        </p:tav>
                                      </p:tavLst>
                                    </p:anim>
                                    <p:anim calcmode="lin" valueType="num">
                                      <p:cBhvr>
                                        <p:cTn id="9" dur="1000" fill="hold"/>
                                        <p:tgtEl>
                                          <p:spTgt spid="4925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from="(-#ppt_w/2)" to="(#ppt_x)" calcmode="lin" valueType="num">
                                      <p:cBhvr>
                                        <p:cTn id="14" dur="600" fill="hold">
                                          <p:stCondLst>
                                            <p:cond delay="0"/>
                                          </p:stCondLst>
                                        </p:cTn>
                                        <p:tgtEl>
                                          <p:spTgt spid="2"/>
                                        </p:tgtEl>
                                        <p:attrNameLst>
                                          <p:attrName>ppt_x</p:attrName>
                                        </p:attrNameLst>
                                      </p:cBhvr>
                                    </p:anim>
                                    <p:anim from="0" to="-1.0" calcmode="lin" valueType="num">
                                      <p:cBhvr>
                                        <p:cTn id="15" dur="200" decel="50000" autoRev="1" fill="hold">
                                          <p:stCondLst>
                                            <p:cond delay="600"/>
                                          </p:stCondLst>
                                        </p:cTn>
                                        <p:tgtEl>
                                          <p:spTgt spid="2"/>
                                        </p:tgtEl>
                                        <p:attrNameLst>
                                          <p:attrName>xshear</p:attrName>
                                        </p:attrNameLst>
                                      </p:cBhvr>
                                    </p:anim>
                                    <p:animScale>
                                      <p:cBhvr>
                                        <p:cTn id="16" dur="200" decel="100000" autoRev="1" fill="hold">
                                          <p:stCondLst>
                                            <p:cond delay="600"/>
                                          </p:stCondLst>
                                        </p:cTn>
                                        <p:tgtEl>
                                          <p:spTgt spid="2"/>
                                        </p:tgtEl>
                                      </p:cBhvr>
                                      <p:from x="100000" y="100000"/>
                                      <p:to x="80000" y="100000"/>
                                    </p:animScale>
                                    <p:anim by="(#ppt_h/3+#ppt_w*0.1)" calcmode="lin" valueType="num">
                                      <p:cBhvr additive="sum">
                                        <p:cTn id="17" dur="200" decel="100000" autoRev="1" fill="hold">
                                          <p:stCondLst>
                                            <p:cond delay="600"/>
                                          </p:stCondLst>
                                        </p:cTn>
                                        <p:tgtEl>
                                          <p:spTgt spid="2"/>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2557"/>
                                        </p:tgtEl>
                                        <p:attrNameLst>
                                          <p:attrName>style.visibility</p:attrName>
                                        </p:attrNameLst>
                                      </p:cBhvr>
                                      <p:to>
                                        <p:strVal val="visible"/>
                                      </p:to>
                                    </p:set>
                                    <p:animEffect transition="in" filter="wipe(left)">
                                      <p:cBhvr>
                                        <p:cTn id="22" dur="2000"/>
                                        <p:tgtEl>
                                          <p:spTgt spid="492557"/>
                                        </p:tgtEl>
                                      </p:cBhvr>
                                    </p:animEffect>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492569"/>
                                        </p:tgtEl>
                                        <p:attrNameLst>
                                          <p:attrName>style.visibility</p:attrName>
                                        </p:attrNameLst>
                                      </p:cBhvr>
                                      <p:to>
                                        <p:strVal val="visible"/>
                                      </p:to>
                                    </p:set>
                                    <p:anim from="(-#ppt_w/2)" to="(#ppt_x)" calcmode="lin" valueType="num">
                                      <p:cBhvr>
                                        <p:cTn id="27" dur="600" fill="hold">
                                          <p:stCondLst>
                                            <p:cond delay="0"/>
                                          </p:stCondLst>
                                        </p:cTn>
                                        <p:tgtEl>
                                          <p:spTgt spid="492569"/>
                                        </p:tgtEl>
                                        <p:attrNameLst>
                                          <p:attrName>ppt_x</p:attrName>
                                        </p:attrNameLst>
                                      </p:cBhvr>
                                    </p:anim>
                                    <p:anim from="0" to="-1.0" calcmode="lin" valueType="num">
                                      <p:cBhvr>
                                        <p:cTn id="28" dur="200" decel="50000" autoRev="1" fill="hold">
                                          <p:stCondLst>
                                            <p:cond delay="600"/>
                                          </p:stCondLst>
                                        </p:cTn>
                                        <p:tgtEl>
                                          <p:spTgt spid="492569"/>
                                        </p:tgtEl>
                                        <p:attrNameLst>
                                          <p:attrName>xshear</p:attrName>
                                        </p:attrNameLst>
                                      </p:cBhvr>
                                    </p:anim>
                                    <p:animScale>
                                      <p:cBhvr>
                                        <p:cTn id="29" dur="200" decel="100000" autoRev="1" fill="hold">
                                          <p:stCondLst>
                                            <p:cond delay="600"/>
                                          </p:stCondLst>
                                        </p:cTn>
                                        <p:tgtEl>
                                          <p:spTgt spid="492569"/>
                                        </p:tgtEl>
                                      </p:cBhvr>
                                      <p:from x="100000" y="100000"/>
                                      <p:to x="80000" y="100000"/>
                                    </p:animScale>
                                    <p:anim by="(#ppt_h/3+#ppt_w*0.1)" calcmode="lin" valueType="num">
                                      <p:cBhvr additive="sum">
                                        <p:cTn id="30" dur="200" decel="100000" autoRev="1" fill="hold">
                                          <p:stCondLst>
                                            <p:cond delay="600"/>
                                          </p:stCondLst>
                                        </p:cTn>
                                        <p:tgtEl>
                                          <p:spTgt spid="492569"/>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492574"/>
                                        </p:tgtEl>
                                        <p:attrNameLst>
                                          <p:attrName>style.visibility</p:attrName>
                                        </p:attrNameLst>
                                      </p:cBhvr>
                                      <p:to>
                                        <p:strVal val="visible"/>
                                      </p:to>
                                    </p:set>
                                    <p:anim by="(-#ppt_w*2)" calcmode="lin" valueType="num">
                                      <p:cBhvr rctx="PPT">
                                        <p:cTn id="35" dur="500" autoRev="1" fill="hold">
                                          <p:stCondLst>
                                            <p:cond delay="0"/>
                                          </p:stCondLst>
                                        </p:cTn>
                                        <p:tgtEl>
                                          <p:spTgt spid="492574"/>
                                        </p:tgtEl>
                                        <p:attrNameLst>
                                          <p:attrName>ppt_w</p:attrName>
                                        </p:attrNameLst>
                                      </p:cBhvr>
                                    </p:anim>
                                    <p:anim by="(#ppt_w*0.50)" calcmode="lin" valueType="num">
                                      <p:cBhvr>
                                        <p:cTn id="36" dur="500" decel="50000" autoRev="1" fill="hold">
                                          <p:stCondLst>
                                            <p:cond delay="0"/>
                                          </p:stCondLst>
                                        </p:cTn>
                                        <p:tgtEl>
                                          <p:spTgt spid="492574"/>
                                        </p:tgtEl>
                                        <p:attrNameLst>
                                          <p:attrName>ppt_x</p:attrName>
                                        </p:attrNameLst>
                                      </p:cBhvr>
                                    </p:anim>
                                    <p:anim from="(-#ppt_h/2)" to="(#ppt_y)" calcmode="lin" valueType="num">
                                      <p:cBhvr>
                                        <p:cTn id="37" dur="1000" fill="hold">
                                          <p:stCondLst>
                                            <p:cond delay="0"/>
                                          </p:stCondLst>
                                        </p:cTn>
                                        <p:tgtEl>
                                          <p:spTgt spid="492574"/>
                                        </p:tgtEl>
                                        <p:attrNameLst>
                                          <p:attrName>ppt_y</p:attrName>
                                        </p:attrNameLst>
                                      </p:cBhvr>
                                    </p:anim>
                                    <p:animRot by="21600000">
                                      <p:cBhvr>
                                        <p:cTn id="38" dur="1000" fill="hold">
                                          <p:stCondLst>
                                            <p:cond delay="0"/>
                                          </p:stCondLst>
                                        </p:cTn>
                                        <p:tgtEl>
                                          <p:spTgt spid="492574"/>
                                        </p:tgtEl>
                                        <p:attrNameLst>
                                          <p:attrName>r</p:attrName>
                                        </p:attrNameLst>
                                      </p:cBhvr>
                                    </p:animRot>
                                  </p:childTnLst>
                                </p:cTn>
                              </p:par>
                            </p:childTnLst>
                          </p:cTn>
                        </p:par>
                        <p:par>
                          <p:cTn id="39" fill="hold">
                            <p:stCondLst>
                              <p:cond delay="18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2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492568"/>
                                        </p:tgtEl>
                                        <p:attrNameLst>
                                          <p:attrName>style.visibility</p:attrName>
                                        </p:attrNameLst>
                                      </p:cBhvr>
                                      <p:to>
                                        <p:strVal val="visible"/>
                                      </p:to>
                                    </p:set>
                                    <p:animEffect transition="in" filter="fade">
                                      <p:cBhvr>
                                        <p:cTn id="47" dur="1000"/>
                                        <p:tgtEl>
                                          <p:spTgt spid="492568"/>
                                        </p:tgtEl>
                                      </p:cBhvr>
                                    </p:animEffect>
                                    <p:anim calcmode="lin" valueType="num">
                                      <p:cBhvr>
                                        <p:cTn id="48" dur="1000" fill="hold"/>
                                        <p:tgtEl>
                                          <p:spTgt spid="492568"/>
                                        </p:tgtEl>
                                        <p:attrNameLst>
                                          <p:attrName>ppt_x</p:attrName>
                                        </p:attrNameLst>
                                      </p:cBhvr>
                                      <p:tavLst>
                                        <p:tav tm="0">
                                          <p:val>
                                            <p:strVal val="#ppt_x"/>
                                          </p:val>
                                        </p:tav>
                                        <p:tav tm="100000">
                                          <p:val>
                                            <p:strVal val="#ppt_x"/>
                                          </p:val>
                                        </p:tav>
                                      </p:tavLst>
                                    </p:anim>
                                    <p:anim calcmode="lin" valueType="num">
                                      <p:cBhvr>
                                        <p:cTn id="49" dur="1000" fill="hold"/>
                                        <p:tgtEl>
                                          <p:spTgt spid="49256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4"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 from="(-#ppt_w/2)" to="(#ppt_x)" calcmode="lin" valueType="num">
                                      <p:cBhvr>
                                        <p:cTn id="54" dur="600" fill="hold">
                                          <p:stCondLst>
                                            <p:cond delay="0"/>
                                          </p:stCondLst>
                                        </p:cTn>
                                        <p:tgtEl>
                                          <p:spTgt spid="3"/>
                                        </p:tgtEl>
                                        <p:attrNameLst>
                                          <p:attrName>ppt_x</p:attrName>
                                        </p:attrNameLst>
                                      </p:cBhvr>
                                    </p:anim>
                                    <p:anim from="0" to="-1.0" calcmode="lin" valueType="num">
                                      <p:cBhvr>
                                        <p:cTn id="55" dur="200" decel="50000" autoRev="1" fill="hold">
                                          <p:stCondLst>
                                            <p:cond delay="600"/>
                                          </p:stCondLst>
                                        </p:cTn>
                                        <p:tgtEl>
                                          <p:spTgt spid="3"/>
                                        </p:tgtEl>
                                        <p:attrNameLst>
                                          <p:attrName>xshear</p:attrName>
                                        </p:attrNameLst>
                                      </p:cBhvr>
                                    </p:anim>
                                    <p:animScale>
                                      <p:cBhvr>
                                        <p:cTn id="56" dur="200" decel="100000" autoRev="1" fill="hold">
                                          <p:stCondLst>
                                            <p:cond delay="600"/>
                                          </p:stCondLst>
                                        </p:cTn>
                                        <p:tgtEl>
                                          <p:spTgt spid="3"/>
                                        </p:tgtEl>
                                      </p:cBhvr>
                                      <p:from x="100000" y="100000"/>
                                      <p:to x="80000" y="100000"/>
                                    </p:animScale>
                                    <p:anim by="(#ppt_h/3+#ppt_w*0.1)" calcmode="lin" valueType="num">
                                      <p:cBhvr additive="sum">
                                        <p:cTn id="57" dur="200" decel="100000" autoRev="1" fill="hold">
                                          <p:stCondLst>
                                            <p:cond delay="600"/>
                                          </p:stCondLst>
                                        </p:cTn>
                                        <p:tgtEl>
                                          <p:spTgt spid="3"/>
                                        </p:tgtEl>
                                        <p:attrNameLst>
                                          <p:attrName>ppt_x</p:attrName>
                                        </p:attrNameLst>
                                      </p:cBhvr>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92566"/>
                                        </p:tgtEl>
                                        <p:attrNameLst>
                                          <p:attrName>style.visibility</p:attrName>
                                        </p:attrNameLst>
                                      </p:cBhvr>
                                      <p:to>
                                        <p:strVal val="visible"/>
                                      </p:to>
                                    </p:set>
                                    <p:animEffect transition="in" filter="wipe(left)">
                                      <p:cBhvr>
                                        <p:cTn id="62" dur="2000"/>
                                        <p:tgtEl>
                                          <p:spTgt spid="492566"/>
                                        </p:tgtEl>
                                      </p:cBhvr>
                                    </p:animEffect>
                                  </p:childTnLst>
                                </p:cTn>
                              </p:par>
                            </p:childTnLst>
                          </p:cTn>
                        </p:par>
                      </p:childTnLst>
                    </p:cTn>
                  </p:par>
                  <p:par>
                    <p:cTn id="63" fill="hold">
                      <p:stCondLst>
                        <p:cond delay="indefinite"/>
                      </p:stCondLst>
                      <p:childTnLst>
                        <p:par>
                          <p:cTn id="64" fill="hold">
                            <p:stCondLst>
                              <p:cond delay="0"/>
                            </p:stCondLst>
                            <p:childTnLst>
                              <p:par>
                                <p:cTn id="65" presetID="34" presetClass="entr" presetSubtype="0" fill="hold" grpId="0" nodeType="clickEffect">
                                  <p:stCondLst>
                                    <p:cond delay="0"/>
                                  </p:stCondLst>
                                  <p:childTnLst>
                                    <p:set>
                                      <p:cBhvr>
                                        <p:cTn id="66" dur="1" fill="hold">
                                          <p:stCondLst>
                                            <p:cond delay="0"/>
                                          </p:stCondLst>
                                        </p:cTn>
                                        <p:tgtEl>
                                          <p:spTgt spid="492571"/>
                                        </p:tgtEl>
                                        <p:attrNameLst>
                                          <p:attrName>style.visibility</p:attrName>
                                        </p:attrNameLst>
                                      </p:cBhvr>
                                      <p:to>
                                        <p:strVal val="visible"/>
                                      </p:to>
                                    </p:set>
                                    <p:anim from="(-#ppt_w/2)" to="(#ppt_x)" calcmode="lin" valueType="num">
                                      <p:cBhvr>
                                        <p:cTn id="67" dur="600" fill="hold">
                                          <p:stCondLst>
                                            <p:cond delay="0"/>
                                          </p:stCondLst>
                                        </p:cTn>
                                        <p:tgtEl>
                                          <p:spTgt spid="492571"/>
                                        </p:tgtEl>
                                        <p:attrNameLst>
                                          <p:attrName>ppt_x</p:attrName>
                                        </p:attrNameLst>
                                      </p:cBhvr>
                                    </p:anim>
                                    <p:anim from="0" to="-1.0" calcmode="lin" valueType="num">
                                      <p:cBhvr>
                                        <p:cTn id="68" dur="200" decel="50000" autoRev="1" fill="hold">
                                          <p:stCondLst>
                                            <p:cond delay="600"/>
                                          </p:stCondLst>
                                        </p:cTn>
                                        <p:tgtEl>
                                          <p:spTgt spid="492571"/>
                                        </p:tgtEl>
                                        <p:attrNameLst>
                                          <p:attrName>xshear</p:attrName>
                                        </p:attrNameLst>
                                      </p:cBhvr>
                                    </p:anim>
                                    <p:animScale>
                                      <p:cBhvr>
                                        <p:cTn id="69" dur="200" decel="100000" autoRev="1" fill="hold">
                                          <p:stCondLst>
                                            <p:cond delay="600"/>
                                          </p:stCondLst>
                                        </p:cTn>
                                        <p:tgtEl>
                                          <p:spTgt spid="492571"/>
                                        </p:tgtEl>
                                      </p:cBhvr>
                                      <p:from x="100000" y="100000"/>
                                      <p:to x="80000" y="100000"/>
                                    </p:animScale>
                                    <p:anim by="(#ppt_h/3+#ppt_w*0.1)" calcmode="lin" valueType="num">
                                      <p:cBhvr additive="sum">
                                        <p:cTn id="70" dur="200" decel="100000" autoRev="1" fill="hold">
                                          <p:stCondLst>
                                            <p:cond delay="600"/>
                                          </p:stCondLst>
                                        </p:cTn>
                                        <p:tgtEl>
                                          <p:spTgt spid="492571"/>
                                        </p:tgtEl>
                                        <p:attrNameLst>
                                          <p:attrName>ppt_x</p:attrName>
                                        </p:attrNameLst>
                                      </p:cBhvr>
                                    </p:anim>
                                  </p:childTnLst>
                                </p:cTn>
                              </p:par>
                            </p:childTnLst>
                          </p:cTn>
                        </p:par>
                      </p:childTnLst>
                    </p:cTn>
                  </p:par>
                  <p:par>
                    <p:cTn id="71" fill="hold">
                      <p:stCondLst>
                        <p:cond delay="indefinite"/>
                      </p:stCondLst>
                      <p:childTnLst>
                        <p:par>
                          <p:cTn id="72" fill="hold">
                            <p:stCondLst>
                              <p:cond delay="0"/>
                            </p:stCondLst>
                            <p:childTnLst>
                              <p:par>
                                <p:cTn id="73" presetID="56" presetClass="entr" presetSubtype="0" fill="hold" grpId="0" nodeType="clickEffect">
                                  <p:stCondLst>
                                    <p:cond delay="0"/>
                                  </p:stCondLst>
                                  <p:iterate type="lt">
                                    <p:tmPct val="10000"/>
                                  </p:iterate>
                                  <p:childTnLst>
                                    <p:set>
                                      <p:cBhvr>
                                        <p:cTn id="74" dur="1" fill="hold">
                                          <p:stCondLst>
                                            <p:cond delay="0"/>
                                          </p:stCondLst>
                                        </p:cTn>
                                        <p:tgtEl>
                                          <p:spTgt spid="492575"/>
                                        </p:tgtEl>
                                        <p:attrNameLst>
                                          <p:attrName>style.visibility</p:attrName>
                                        </p:attrNameLst>
                                      </p:cBhvr>
                                      <p:to>
                                        <p:strVal val="visible"/>
                                      </p:to>
                                    </p:set>
                                    <p:anim by="(-#ppt_w*2)" calcmode="lin" valueType="num">
                                      <p:cBhvr rctx="PPT">
                                        <p:cTn id="75" dur="500" autoRev="1" fill="hold">
                                          <p:stCondLst>
                                            <p:cond delay="0"/>
                                          </p:stCondLst>
                                        </p:cTn>
                                        <p:tgtEl>
                                          <p:spTgt spid="492575"/>
                                        </p:tgtEl>
                                        <p:attrNameLst>
                                          <p:attrName>ppt_w</p:attrName>
                                        </p:attrNameLst>
                                      </p:cBhvr>
                                    </p:anim>
                                    <p:anim by="(#ppt_w*0.50)" calcmode="lin" valueType="num">
                                      <p:cBhvr>
                                        <p:cTn id="76" dur="500" decel="50000" autoRev="1" fill="hold">
                                          <p:stCondLst>
                                            <p:cond delay="0"/>
                                          </p:stCondLst>
                                        </p:cTn>
                                        <p:tgtEl>
                                          <p:spTgt spid="492575"/>
                                        </p:tgtEl>
                                        <p:attrNameLst>
                                          <p:attrName>ppt_x</p:attrName>
                                        </p:attrNameLst>
                                      </p:cBhvr>
                                    </p:anim>
                                    <p:anim from="(-#ppt_h/2)" to="(#ppt_y)" calcmode="lin" valueType="num">
                                      <p:cBhvr>
                                        <p:cTn id="77" dur="1000" fill="hold">
                                          <p:stCondLst>
                                            <p:cond delay="0"/>
                                          </p:stCondLst>
                                        </p:cTn>
                                        <p:tgtEl>
                                          <p:spTgt spid="492575"/>
                                        </p:tgtEl>
                                        <p:attrNameLst>
                                          <p:attrName>ppt_y</p:attrName>
                                        </p:attrNameLst>
                                      </p:cBhvr>
                                    </p:anim>
                                    <p:animRot by="21600000">
                                      <p:cBhvr>
                                        <p:cTn id="78" dur="1000" fill="hold">
                                          <p:stCondLst>
                                            <p:cond delay="0"/>
                                          </p:stCondLst>
                                        </p:cTn>
                                        <p:tgtEl>
                                          <p:spTgt spid="492575"/>
                                        </p:tgtEl>
                                        <p:attrNameLst>
                                          <p:attrName>r</p:attrName>
                                        </p:attrNameLst>
                                      </p:cBhvr>
                                    </p:animRot>
                                  </p:childTnLst>
                                </p:cTn>
                              </p:par>
                            </p:childTnLst>
                          </p:cTn>
                        </p:par>
                        <p:par>
                          <p:cTn id="79" fill="hold">
                            <p:stCondLst>
                              <p:cond delay="2600"/>
                            </p:stCondLst>
                            <p:childTnLst>
                              <p:par>
                                <p:cTn id="80" presetID="10" presetClass="entr" presetSubtype="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7" grpId="0" animBg="1"/>
      <p:bldP spid="492566" grpId="0" animBg="1"/>
      <p:bldP spid="492567" grpId="0"/>
      <p:bldP spid="492568" grpId="0"/>
      <p:bldP spid="492569" grpId="0"/>
      <p:bldP spid="492571" grpId="0"/>
      <p:bldP spid="492574" grpId="0"/>
      <p:bldP spid="49257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ChangeArrowheads="1"/>
          </p:cNvSpPr>
          <p:nvPr/>
        </p:nvSpPr>
        <p:spPr bwMode="auto">
          <a:xfrm>
            <a:off x="528638" y="430213"/>
            <a:ext cx="6996112" cy="946150"/>
          </a:xfrm>
          <a:prstGeom prst="rect">
            <a:avLst/>
          </a:prstGeom>
          <a:noFill/>
          <a:ln w="15875" algn="ctr">
            <a:noFill/>
            <a:miter lim="800000"/>
            <a:headEnd/>
            <a:tailEnd/>
          </a:ln>
        </p:spPr>
        <p:txBody>
          <a:bodyPr wrap="none" anchor="ctr">
            <a:spAutoFit/>
          </a:bodyPr>
          <a:lstStyle/>
          <a:p>
            <a:pPr algn="l"/>
            <a:r>
              <a:rPr lang="en-US" u="sng">
                <a:solidFill>
                  <a:srgbClr val="FF0000"/>
                </a:solidFill>
              </a:rPr>
              <a:t>diode</a:t>
            </a:r>
            <a:r>
              <a:rPr lang="en-US">
                <a:solidFill>
                  <a:srgbClr val="FF0000"/>
                </a:solidFill>
              </a:rPr>
              <a:t>: allows current to pass more easily in</a:t>
            </a:r>
          </a:p>
          <a:p>
            <a:pPr algn="l"/>
            <a:r>
              <a:rPr lang="en-US">
                <a:solidFill>
                  <a:srgbClr val="FF0000"/>
                </a:solidFill>
              </a:rPr>
              <a:t>	  one direction than another</a:t>
            </a:r>
          </a:p>
        </p:txBody>
      </p:sp>
      <p:sp>
        <p:nvSpPr>
          <p:cNvPr id="41987" name="Rectangle 9"/>
          <p:cNvSpPr>
            <a:spLocks noChangeArrowheads="1"/>
          </p:cNvSpPr>
          <p:nvPr/>
        </p:nvSpPr>
        <p:spPr bwMode="auto">
          <a:xfrm>
            <a:off x="979488" y="1441450"/>
            <a:ext cx="520700" cy="519113"/>
          </a:xfrm>
          <a:prstGeom prst="rect">
            <a:avLst/>
          </a:prstGeom>
          <a:noFill/>
          <a:ln w="15875" algn="ctr">
            <a:noFill/>
            <a:miter lim="800000"/>
            <a:headEnd/>
            <a:tailEnd/>
          </a:ln>
        </p:spPr>
        <p:txBody>
          <a:bodyPr wrap="none" anchor="ctr">
            <a:spAutoFit/>
          </a:bodyPr>
          <a:lstStyle/>
          <a:p>
            <a:pPr algn="l"/>
            <a:r>
              <a:rPr lang="en-US">
                <a:solidFill>
                  <a:srgbClr val="FF0000"/>
                </a:solidFill>
              </a:rPr>
              <a:t>-- </a:t>
            </a:r>
          </a:p>
        </p:txBody>
      </p:sp>
      <p:sp>
        <p:nvSpPr>
          <p:cNvPr id="496650" name="Rectangle 10"/>
          <p:cNvSpPr>
            <a:spLocks noChangeArrowheads="1"/>
          </p:cNvSpPr>
          <p:nvPr/>
        </p:nvSpPr>
        <p:spPr bwMode="auto">
          <a:xfrm>
            <a:off x="1354138" y="1441450"/>
            <a:ext cx="3130550" cy="519113"/>
          </a:xfrm>
          <a:prstGeom prst="rect">
            <a:avLst/>
          </a:prstGeom>
          <a:noFill/>
          <a:ln w="15875" algn="ctr">
            <a:noFill/>
            <a:miter lim="800000"/>
            <a:headEnd/>
            <a:tailEnd/>
          </a:ln>
        </p:spPr>
        <p:txBody>
          <a:bodyPr wrap="none" anchor="ctr">
            <a:spAutoFit/>
          </a:bodyPr>
          <a:lstStyle/>
          <a:p>
            <a:pPr algn="l"/>
            <a:r>
              <a:rPr lang="en-US">
                <a:solidFill>
                  <a:srgbClr val="000000"/>
                </a:solidFill>
              </a:rPr>
              <a:t>converts AC to DC</a:t>
            </a:r>
          </a:p>
        </p:txBody>
      </p:sp>
      <p:grpSp>
        <p:nvGrpSpPr>
          <p:cNvPr id="2" name="Group 21"/>
          <p:cNvGrpSpPr>
            <a:grpSpLocks/>
          </p:cNvGrpSpPr>
          <p:nvPr/>
        </p:nvGrpSpPr>
        <p:grpSpPr bwMode="auto">
          <a:xfrm>
            <a:off x="1435100" y="2260600"/>
            <a:ext cx="3257550" cy="3257550"/>
            <a:chOff x="2182" y="1424"/>
            <a:chExt cx="2052" cy="2052"/>
          </a:xfrm>
        </p:grpSpPr>
        <p:sp>
          <p:nvSpPr>
            <p:cNvPr id="42007" name="Freeform 15"/>
            <p:cNvSpPr>
              <a:spLocks/>
            </p:cNvSpPr>
            <p:nvPr/>
          </p:nvSpPr>
          <p:spPr bwMode="auto">
            <a:xfrm>
              <a:off x="2182" y="1424"/>
              <a:ext cx="1922" cy="1578"/>
            </a:xfrm>
            <a:custGeom>
              <a:avLst/>
              <a:gdLst>
                <a:gd name="T0" fmla="*/ 0 w 2192"/>
                <a:gd name="T1" fmla="*/ 315 h 1800"/>
                <a:gd name="T2" fmla="*/ 63 w 2192"/>
                <a:gd name="T3" fmla="*/ 63 h 1800"/>
                <a:gd name="T4" fmla="*/ 126 w 2192"/>
                <a:gd name="T5" fmla="*/ 0 h 1800"/>
                <a:gd name="T6" fmla="*/ 189 w 2192"/>
                <a:gd name="T7" fmla="*/ 63 h 1800"/>
                <a:gd name="T8" fmla="*/ 252 w 2192"/>
                <a:gd name="T9" fmla="*/ 315 h 1800"/>
                <a:gd name="T10" fmla="*/ 315 w 2192"/>
                <a:gd name="T11" fmla="*/ 565 h 1800"/>
                <a:gd name="T12" fmla="*/ 377 w 2192"/>
                <a:gd name="T13" fmla="*/ 628 h 1800"/>
                <a:gd name="T14" fmla="*/ 440 w 2192"/>
                <a:gd name="T15" fmla="*/ 565 h 1800"/>
                <a:gd name="T16" fmla="*/ 502 w 2192"/>
                <a:gd name="T17" fmla="*/ 315 h 1800"/>
                <a:gd name="T18" fmla="*/ 566 w 2192"/>
                <a:gd name="T19" fmla="*/ 63 h 1800"/>
                <a:gd name="T20" fmla="*/ 629 w 2192"/>
                <a:gd name="T21" fmla="*/ 0 h 1800"/>
                <a:gd name="T22" fmla="*/ 692 w 2192"/>
                <a:gd name="T23" fmla="*/ 63 h 1800"/>
                <a:gd name="T24" fmla="*/ 755 w 2192"/>
                <a:gd name="T25" fmla="*/ 315 h 1800"/>
                <a:gd name="T26" fmla="*/ 759 w 2192"/>
                <a:gd name="T27" fmla="*/ 348 h 1800"/>
                <a:gd name="T28" fmla="*/ 765 w 2192"/>
                <a:gd name="T29" fmla="*/ 358 h 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92"/>
                <a:gd name="T46" fmla="*/ 0 h 1800"/>
                <a:gd name="T47" fmla="*/ 2192 w 2192"/>
                <a:gd name="T48" fmla="*/ 1800 h 1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92" h="1800">
                  <a:moveTo>
                    <a:pt x="0" y="900"/>
                  </a:moveTo>
                  <a:cubicBezTo>
                    <a:pt x="60" y="615"/>
                    <a:pt x="120" y="330"/>
                    <a:pt x="180" y="180"/>
                  </a:cubicBezTo>
                  <a:cubicBezTo>
                    <a:pt x="240" y="30"/>
                    <a:pt x="300" y="0"/>
                    <a:pt x="360" y="0"/>
                  </a:cubicBezTo>
                  <a:cubicBezTo>
                    <a:pt x="420" y="0"/>
                    <a:pt x="480" y="30"/>
                    <a:pt x="540" y="180"/>
                  </a:cubicBezTo>
                  <a:cubicBezTo>
                    <a:pt x="600" y="330"/>
                    <a:pt x="660" y="660"/>
                    <a:pt x="720" y="900"/>
                  </a:cubicBezTo>
                  <a:cubicBezTo>
                    <a:pt x="780" y="1140"/>
                    <a:pt x="840" y="1470"/>
                    <a:pt x="900" y="1620"/>
                  </a:cubicBezTo>
                  <a:cubicBezTo>
                    <a:pt x="960" y="1770"/>
                    <a:pt x="1020" y="1800"/>
                    <a:pt x="1080" y="1800"/>
                  </a:cubicBezTo>
                  <a:cubicBezTo>
                    <a:pt x="1140" y="1800"/>
                    <a:pt x="1200" y="1770"/>
                    <a:pt x="1260" y="1620"/>
                  </a:cubicBezTo>
                  <a:cubicBezTo>
                    <a:pt x="1320" y="1470"/>
                    <a:pt x="1380" y="1140"/>
                    <a:pt x="1440" y="900"/>
                  </a:cubicBezTo>
                  <a:cubicBezTo>
                    <a:pt x="1500" y="660"/>
                    <a:pt x="1560" y="330"/>
                    <a:pt x="1620" y="180"/>
                  </a:cubicBezTo>
                  <a:cubicBezTo>
                    <a:pt x="1680" y="30"/>
                    <a:pt x="1740" y="0"/>
                    <a:pt x="1800" y="0"/>
                  </a:cubicBezTo>
                  <a:cubicBezTo>
                    <a:pt x="1860" y="0"/>
                    <a:pt x="1920" y="30"/>
                    <a:pt x="1980" y="180"/>
                  </a:cubicBezTo>
                  <a:cubicBezTo>
                    <a:pt x="2040" y="330"/>
                    <a:pt x="2128" y="764"/>
                    <a:pt x="2160" y="900"/>
                  </a:cubicBezTo>
                  <a:cubicBezTo>
                    <a:pt x="2192" y="1036"/>
                    <a:pt x="2170" y="978"/>
                    <a:pt x="2174" y="999"/>
                  </a:cubicBezTo>
                  <a:cubicBezTo>
                    <a:pt x="2178" y="1020"/>
                    <a:pt x="2184" y="1019"/>
                    <a:pt x="2187" y="1024"/>
                  </a:cubicBezTo>
                </a:path>
              </a:pathLst>
            </a:custGeom>
            <a:noFill/>
            <a:ln w="44450" cap="flat">
              <a:solidFill>
                <a:srgbClr val="3333FF"/>
              </a:solidFill>
              <a:prstDash val="solid"/>
              <a:round/>
              <a:headEnd/>
              <a:tailEnd/>
            </a:ln>
          </p:spPr>
          <p:txBody>
            <a:bodyPr/>
            <a:lstStyle/>
            <a:p>
              <a:endParaRPr lang="en-US">
                <a:solidFill>
                  <a:srgbClr val="000000"/>
                </a:solidFill>
              </a:endParaRPr>
            </a:p>
          </p:txBody>
        </p:sp>
        <p:sp>
          <p:nvSpPr>
            <p:cNvPr id="42008" name="Rectangle 16"/>
            <p:cNvSpPr>
              <a:spLocks noChangeArrowheads="1"/>
            </p:cNvSpPr>
            <p:nvPr/>
          </p:nvSpPr>
          <p:spPr bwMode="auto">
            <a:xfrm>
              <a:off x="2182" y="2176"/>
              <a:ext cx="1421" cy="1300"/>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42009" name="Rectangle 17"/>
            <p:cNvSpPr>
              <a:spLocks noChangeArrowheads="1"/>
            </p:cNvSpPr>
            <p:nvPr/>
          </p:nvSpPr>
          <p:spPr bwMode="auto">
            <a:xfrm>
              <a:off x="3287" y="2176"/>
              <a:ext cx="947" cy="947"/>
            </a:xfrm>
            <a:prstGeom prst="rect">
              <a:avLst/>
            </a:prstGeom>
            <a:solidFill>
              <a:srgbClr val="FFFFFF"/>
            </a:solidFill>
            <a:ln w="9525">
              <a:noFill/>
              <a:miter lim="800000"/>
              <a:headEnd/>
              <a:tailEnd/>
            </a:ln>
          </p:spPr>
          <p:txBody>
            <a:bodyPr/>
            <a:lstStyle/>
            <a:p>
              <a:endParaRPr lang="en-US">
                <a:solidFill>
                  <a:srgbClr val="000000"/>
                </a:solidFill>
              </a:endParaRPr>
            </a:p>
          </p:txBody>
        </p:sp>
      </p:grpSp>
      <p:grpSp>
        <p:nvGrpSpPr>
          <p:cNvPr id="3" name="Group 36"/>
          <p:cNvGrpSpPr>
            <a:grpSpLocks/>
          </p:cNvGrpSpPr>
          <p:nvPr/>
        </p:nvGrpSpPr>
        <p:grpSpPr bwMode="auto">
          <a:xfrm>
            <a:off x="431800" y="2260600"/>
            <a:ext cx="4762500" cy="2755900"/>
            <a:chOff x="272" y="1424"/>
            <a:chExt cx="3000" cy="1736"/>
          </a:xfrm>
        </p:grpSpPr>
        <p:sp>
          <p:nvSpPr>
            <p:cNvPr id="42000" name="Text Box 14"/>
            <p:cNvSpPr txBox="1">
              <a:spLocks noChangeArrowheads="1"/>
            </p:cNvSpPr>
            <p:nvPr/>
          </p:nvSpPr>
          <p:spPr bwMode="auto">
            <a:xfrm>
              <a:off x="430" y="2055"/>
              <a:ext cx="631" cy="632"/>
            </a:xfrm>
            <a:prstGeom prst="rect">
              <a:avLst/>
            </a:prstGeom>
            <a:noFill/>
            <a:ln w="9525">
              <a:noFill/>
              <a:miter lim="800000"/>
              <a:headEnd/>
              <a:tailEnd/>
            </a:ln>
          </p:spPr>
          <p:txBody>
            <a:bodyPr/>
            <a:lstStyle/>
            <a:p>
              <a:pPr algn="l"/>
              <a:r>
                <a:rPr lang="en-US">
                  <a:solidFill>
                    <a:srgbClr val="FF0000"/>
                  </a:solidFill>
                </a:rPr>
                <a:t>0</a:t>
              </a:r>
            </a:p>
          </p:txBody>
        </p:sp>
        <p:grpSp>
          <p:nvGrpSpPr>
            <p:cNvPr id="42001" name="Group 22"/>
            <p:cNvGrpSpPr>
              <a:grpSpLocks/>
            </p:cNvGrpSpPr>
            <p:nvPr/>
          </p:nvGrpSpPr>
          <p:grpSpPr bwMode="auto">
            <a:xfrm>
              <a:off x="272" y="1424"/>
              <a:ext cx="3000" cy="1736"/>
              <a:chOff x="1550" y="1424"/>
              <a:chExt cx="3000" cy="1736"/>
            </a:xfrm>
          </p:grpSpPr>
          <p:sp>
            <p:nvSpPr>
              <p:cNvPr id="42003" name="Text Box 12"/>
              <p:cNvSpPr txBox="1">
                <a:spLocks noChangeArrowheads="1"/>
              </p:cNvSpPr>
              <p:nvPr/>
            </p:nvSpPr>
            <p:spPr bwMode="auto">
              <a:xfrm>
                <a:off x="1550" y="2529"/>
                <a:ext cx="632" cy="631"/>
              </a:xfrm>
              <a:prstGeom prst="rect">
                <a:avLst/>
              </a:prstGeom>
              <a:noFill/>
              <a:ln w="9525">
                <a:noFill/>
                <a:miter lim="800000"/>
                <a:headEnd/>
                <a:tailEnd/>
              </a:ln>
            </p:spPr>
            <p:txBody>
              <a:bodyPr/>
              <a:lstStyle/>
              <a:p>
                <a:pPr algn="l"/>
                <a:r>
                  <a:rPr lang="en-US">
                    <a:solidFill>
                      <a:srgbClr val="FF0000"/>
                    </a:solidFill>
                    <a:latin typeface="Times New Roman" pitchFamily="18" charset="0"/>
                  </a:rPr>
                  <a:t> –I</a:t>
                </a:r>
              </a:p>
            </p:txBody>
          </p:sp>
          <p:sp>
            <p:nvSpPr>
              <p:cNvPr id="42004" name="Line 13"/>
              <p:cNvSpPr>
                <a:spLocks noChangeShapeType="1"/>
              </p:cNvSpPr>
              <p:nvPr/>
            </p:nvSpPr>
            <p:spPr bwMode="auto">
              <a:xfrm>
                <a:off x="2182" y="1459"/>
                <a:ext cx="0" cy="1701"/>
              </a:xfrm>
              <a:prstGeom prst="line">
                <a:avLst/>
              </a:prstGeom>
              <a:noFill/>
              <a:ln w="15875">
                <a:solidFill>
                  <a:srgbClr val="000000"/>
                </a:solidFill>
                <a:round/>
                <a:headEnd/>
                <a:tailEnd/>
              </a:ln>
            </p:spPr>
            <p:txBody>
              <a:bodyPr/>
              <a:lstStyle/>
              <a:p>
                <a:endParaRPr lang="en-US">
                  <a:solidFill>
                    <a:srgbClr val="000000"/>
                  </a:solidFill>
                </a:endParaRPr>
              </a:p>
            </p:txBody>
          </p:sp>
          <p:sp>
            <p:nvSpPr>
              <p:cNvPr id="42005" name="Line 18"/>
              <p:cNvSpPr>
                <a:spLocks noChangeShapeType="1"/>
              </p:cNvSpPr>
              <p:nvPr/>
            </p:nvSpPr>
            <p:spPr bwMode="auto">
              <a:xfrm>
                <a:off x="2182" y="2176"/>
                <a:ext cx="2368" cy="0"/>
              </a:xfrm>
              <a:prstGeom prst="line">
                <a:avLst/>
              </a:prstGeom>
              <a:noFill/>
              <a:ln w="25400">
                <a:solidFill>
                  <a:srgbClr val="FF0000"/>
                </a:solidFill>
                <a:round/>
                <a:headEnd/>
                <a:tailEnd type="triangle" w="lg" len="lg"/>
              </a:ln>
            </p:spPr>
            <p:txBody>
              <a:bodyPr/>
              <a:lstStyle/>
              <a:p>
                <a:endParaRPr lang="en-US">
                  <a:solidFill>
                    <a:srgbClr val="000000"/>
                  </a:solidFill>
                </a:endParaRPr>
              </a:p>
            </p:txBody>
          </p:sp>
          <p:sp>
            <p:nvSpPr>
              <p:cNvPr id="42006" name="Text Box 19"/>
              <p:cNvSpPr txBox="1">
                <a:spLocks noChangeArrowheads="1"/>
              </p:cNvSpPr>
              <p:nvPr/>
            </p:nvSpPr>
            <p:spPr bwMode="auto">
              <a:xfrm>
                <a:off x="1550" y="1424"/>
                <a:ext cx="632" cy="631"/>
              </a:xfrm>
              <a:prstGeom prst="rect">
                <a:avLst/>
              </a:prstGeom>
              <a:noFill/>
              <a:ln w="9525">
                <a:noFill/>
                <a:miter lim="800000"/>
                <a:headEnd/>
                <a:tailEnd/>
              </a:ln>
            </p:spPr>
            <p:txBody>
              <a:bodyPr/>
              <a:lstStyle/>
              <a:p>
                <a:pPr algn="l"/>
                <a:r>
                  <a:rPr lang="en-US">
                    <a:solidFill>
                      <a:srgbClr val="FF0000"/>
                    </a:solidFill>
                    <a:latin typeface="Times New Roman" pitchFamily="18" charset="0"/>
                  </a:rPr>
                  <a:t>  +I</a:t>
                </a:r>
              </a:p>
            </p:txBody>
          </p:sp>
        </p:grpSp>
        <p:sp>
          <p:nvSpPr>
            <p:cNvPr id="42002" name="Line 20"/>
            <p:cNvSpPr>
              <a:spLocks noChangeShapeType="1"/>
            </p:cNvSpPr>
            <p:nvPr/>
          </p:nvSpPr>
          <p:spPr bwMode="auto">
            <a:xfrm>
              <a:off x="904" y="1424"/>
              <a:ext cx="0" cy="1736"/>
            </a:xfrm>
            <a:prstGeom prst="line">
              <a:avLst/>
            </a:prstGeom>
            <a:noFill/>
            <a:ln w="25400">
              <a:solidFill>
                <a:srgbClr val="FF0000"/>
              </a:solidFill>
              <a:round/>
              <a:headEnd/>
              <a:tailEnd/>
            </a:ln>
          </p:spPr>
          <p:txBody>
            <a:bodyPr/>
            <a:lstStyle/>
            <a:p>
              <a:endParaRPr lang="en-US">
                <a:solidFill>
                  <a:srgbClr val="000000"/>
                </a:solidFill>
              </a:endParaRPr>
            </a:p>
          </p:txBody>
        </p:sp>
      </p:grpSp>
      <p:pic>
        <p:nvPicPr>
          <p:cNvPr id="496666" name="Picture 26" descr="l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77088" y="5632450"/>
            <a:ext cx="1638300" cy="819150"/>
          </a:xfrm>
          <a:prstGeom prst="rect">
            <a:avLst/>
          </a:prstGeom>
          <a:noFill/>
          <a:ln w="9525">
            <a:noFill/>
            <a:miter lim="800000"/>
            <a:headEnd/>
            <a:tailEnd/>
          </a:ln>
        </p:spPr>
      </p:pic>
      <p:sp>
        <p:nvSpPr>
          <p:cNvPr id="496667" name="Rectangle 27"/>
          <p:cNvSpPr>
            <a:spLocks noChangeArrowheads="1"/>
          </p:cNvSpPr>
          <p:nvPr/>
        </p:nvSpPr>
        <p:spPr bwMode="auto">
          <a:xfrm>
            <a:off x="2171700" y="5681663"/>
            <a:ext cx="5132388" cy="822325"/>
          </a:xfrm>
          <a:prstGeom prst="rect">
            <a:avLst/>
          </a:prstGeom>
          <a:noFill/>
          <a:ln w="15875" algn="ctr">
            <a:noFill/>
            <a:miter lim="800000"/>
            <a:headEnd/>
            <a:tailEnd/>
          </a:ln>
        </p:spPr>
        <p:txBody>
          <a:bodyPr>
            <a:spAutoFit/>
          </a:bodyPr>
          <a:lstStyle/>
          <a:p>
            <a:r>
              <a:rPr lang="en-US" sz="2400">
                <a:solidFill>
                  <a:srgbClr val="808080"/>
                </a:solidFill>
              </a:rPr>
              <a:t>The light-emitting diode (LED)</a:t>
            </a:r>
          </a:p>
          <a:p>
            <a:r>
              <a:rPr lang="en-US" sz="2400">
                <a:solidFill>
                  <a:srgbClr val="808080"/>
                </a:solidFill>
              </a:rPr>
              <a:t>has a wide variety of applications.</a:t>
            </a:r>
          </a:p>
        </p:txBody>
      </p:sp>
      <p:grpSp>
        <p:nvGrpSpPr>
          <p:cNvPr id="5" name="Group 33"/>
          <p:cNvGrpSpPr>
            <a:grpSpLocks/>
          </p:cNvGrpSpPr>
          <p:nvPr/>
        </p:nvGrpSpPr>
        <p:grpSpPr bwMode="auto">
          <a:xfrm>
            <a:off x="5343525" y="2525713"/>
            <a:ext cx="3509963" cy="1762125"/>
            <a:chOff x="3186" y="1159"/>
            <a:chExt cx="2211" cy="1110"/>
          </a:xfrm>
        </p:grpSpPr>
        <p:sp>
          <p:nvSpPr>
            <p:cNvPr id="41996" name="Rectangle 32"/>
            <p:cNvSpPr>
              <a:spLocks noChangeArrowheads="1"/>
            </p:cNvSpPr>
            <p:nvPr/>
          </p:nvSpPr>
          <p:spPr bwMode="auto">
            <a:xfrm>
              <a:off x="4060" y="1372"/>
              <a:ext cx="1298" cy="740"/>
            </a:xfrm>
            <a:prstGeom prst="rect">
              <a:avLst/>
            </a:prstGeom>
            <a:solidFill>
              <a:schemeClr val="tx1"/>
            </a:solidFill>
            <a:ln w="15875" algn="ctr">
              <a:solidFill>
                <a:schemeClr val="tx1"/>
              </a:solidFill>
              <a:miter lim="800000"/>
              <a:headEnd/>
              <a:tailEnd/>
            </a:ln>
          </p:spPr>
          <p:txBody>
            <a:bodyPr anchor="ctr">
              <a:spAutoFit/>
            </a:bodyPr>
            <a:lstStyle/>
            <a:p>
              <a:endParaRPr lang="en-US">
                <a:solidFill>
                  <a:srgbClr val="000000"/>
                </a:solidFill>
              </a:endParaRPr>
            </a:p>
          </p:txBody>
        </p:sp>
        <p:pic>
          <p:nvPicPr>
            <p:cNvPr id="41997" name="Picture 29" descr="led_display_august_0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83" y="1490"/>
              <a:ext cx="2082" cy="464"/>
            </a:xfrm>
            <a:prstGeom prst="rect">
              <a:avLst/>
            </a:prstGeom>
            <a:noFill/>
            <a:ln w="9525">
              <a:noFill/>
              <a:miter lim="800000"/>
              <a:headEnd/>
              <a:tailEnd/>
            </a:ln>
          </p:spPr>
        </p:pic>
        <p:sp>
          <p:nvSpPr>
            <p:cNvPr id="41998" name="Rectangle 30"/>
            <p:cNvSpPr>
              <a:spLocks noChangeArrowheads="1"/>
            </p:cNvSpPr>
            <p:nvPr/>
          </p:nvSpPr>
          <p:spPr bwMode="auto">
            <a:xfrm rot="-250834">
              <a:off x="3186" y="1159"/>
              <a:ext cx="2192" cy="310"/>
            </a:xfrm>
            <a:prstGeom prst="rect">
              <a:avLst/>
            </a:prstGeom>
            <a:solidFill>
              <a:schemeClr val="bg1"/>
            </a:solidFill>
            <a:ln w="15875" algn="ctr">
              <a:solidFill>
                <a:schemeClr val="bg1"/>
              </a:solidFill>
              <a:miter lim="800000"/>
              <a:headEnd/>
              <a:tailEnd/>
            </a:ln>
          </p:spPr>
          <p:txBody>
            <a:bodyPr anchor="ctr">
              <a:spAutoFit/>
            </a:bodyPr>
            <a:lstStyle/>
            <a:p>
              <a:endParaRPr lang="en-US">
                <a:solidFill>
                  <a:srgbClr val="000000"/>
                </a:solidFill>
              </a:endParaRPr>
            </a:p>
          </p:txBody>
        </p:sp>
        <p:sp>
          <p:nvSpPr>
            <p:cNvPr id="41999" name="Rectangle 31"/>
            <p:cNvSpPr>
              <a:spLocks noChangeArrowheads="1"/>
            </p:cNvSpPr>
            <p:nvPr/>
          </p:nvSpPr>
          <p:spPr bwMode="auto">
            <a:xfrm rot="250834" flipV="1">
              <a:off x="3267" y="1981"/>
              <a:ext cx="2130" cy="288"/>
            </a:xfrm>
            <a:prstGeom prst="rect">
              <a:avLst/>
            </a:prstGeom>
            <a:solidFill>
              <a:schemeClr val="bg1"/>
            </a:solidFill>
            <a:ln w="15875" algn="ctr">
              <a:solidFill>
                <a:schemeClr val="bg1"/>
              </a:solidFill>
              <a:miter lim="800000"/>
              <a:headEnd/>
              <a:tailEnd/>
            </a:ln>
          </p:spPr>
          <p:txBody>
            <a:bodyPr anchor="ctr">
              <a:spAutoFit/>
            </a:bodyPr>
            <a:lstStyle/>
            <a:p>
              <a:endParaRPr lang="en-US">
                <a:solidFill>
                  <a:srgbClr val="000000"/>
                </a:solidFill>
              </a:endParaRPr>
            </a:p>
          </p:txBody>
        </p:sp>
      </p:grpSp>
      <p:pic>
        <p:nvPicPr>
          <p:cNvPr id="496675" name="Picture 35" descr="prod_m2229_d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2100" y="5419725"/>
            <a:ext cx="1971675" cy="1244600"/>
          </a:xfrm>
          <a:prstGeom prst="rect">
            <a:avLst/>
          </a:prstGeom>
          <a:noFill/>
          <a:ln w="9525">
            <a:noFill/>
            <a:miter lim="800000"/>
            <a:headEnd/>
            <a:tailEnd/>
          </a:ln>
        </p:spPr>
      </p:pic>
      <p:pic>
        <p:nvPicPr>
          <p:cNvPr id="496664" name="Picture 24" descr="2008087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30488" y="4135438"/>
            <a:ext cx="4206875" cy="1358900"/>
          </a:xfrm>
          <a:prstGeom prst="rect">
            <a:avLst/>
          </a:prstGeom>
          <a:noFill/>
          <a:ln w="9525">
            <a:noFill/>
            <a:miter lim="800000"/>
            <a:headEnd/>
            <a:tailEnd/>
          </a:ln>
        </p:spPr>
      </p:pic>
    </p:spTree>
    <p:extLst>
      <p:ext uri="{BB962C8B-B14F-4D97-AF65-F5344CB8AC3E}">
        <p14:creationId xmlns:p14="http://schemas.microsoft.com/office/powerpoint/2010/main" val="2928294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6650"/>
                                        </p:tgtEl>
                                        <p:attrNameLst>
                                          <p:attrName>style.visibility</p:attrName>
                                        </p:attrNameLst>
                                      </p:cBhvr>
                                      <p:to>
                                        <p:strVal val="visible"/>
                                      </p:to>
                                    </p:set>
                                    <p:animEffect transition="in" filter="dissolve">
                                      <p:cBhvr>
                                        <p:cTn id="7" dur="500"/>
                                        <p:tgtEl>
                                          <p:spTgt spid="496650"/>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96667"/>
                                        </p:tgtEl>
                                        <p:attrNameLst>
                                          <p:attrName>style.visibility</p:attrName>
                                        </p:attrNameLst>
                                      </p:cBhvr>
                                      <p:to>
                                        <p:strVal val="visible"/>
                                      </p:to>
                                    </p:set>
                                    <p:animEffect transition="in" filter="fade">
                                      <p:cBhvr>
                                        <p:cTn id="25" dur="2000"/>
                                        <p:tgtEl>
                                          <p:spTgt spid="496667"/>
                                        </p:tgtEl>
                                      </p:cBhvr>
                                    </p:animEffect>
                                  </p:childTnLst>
                                </p:cTn>
                              </p:par>
                              <p:par>
                                <p:cTn id="26" presetID="10" presetClass="entr" presetSubtype="0" fill="hold" nodeType="withEffect">
                                  <p:stCondLst>
                                    <p:cond delay="0"/>
                                  </p:stCondLst>
                                  <p:childTnLst>
                                    <p:set>
                                      <p:cBhvr>
                                        <p:cTn id="27" dur="1" fill="hold">
                                          <p:stCondLst>
                                            <p:cond delay="0"/>
                                          </p:stCondLst>
                                        </p:cTn>
                                        <p:tgtEl>
                                          <p:spTgt spid="496664"/>
                                        </p:tgtEl>
                                        <p:attrNameLst>
                                          <p:attrName>style.visibility</p:attrName>
                                        </p:attrNameLst>
                                      </p:cBhvr>
                                      <p:to>
                                        <p:strVal val="visible"/>
                                      </p:to>
                                    </p:set>
                                    <p:animEffect transition="in" filter="fade">
                                      <p:cBhvr>
                                        <p:cTn id="28" dur="2000"/>
                                        <p:tgtEl>
                                          <p:spTgt spid="49666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496675"/>
                                        </p:tgtEl>
                                        <p:attrNameLst>
                                          <p:attrName>style.visibility</p:attrName>
                                        </p:attrNameLst>
                                      </p:cBhvr>
                                      <p:to>
                                        <p:strVal val="visible"/>
                                      </p:to>
                                    </p:set>
                                    <p:animEffect transition="in" filter="fade">
                                      <p:cBhvr>
                                        <p:cTn id="36" dur="2000"/>
                                        <p:tgtEl>
                                          <p:spTgt spid="496675"/>
                                        </p:tgtEl>
                                      </p:cBhvr>
                                    </p:animEffect>
                                  </p:childTnLst>
                                </p:cTn>
                              </p:par>
                              <p:par>
                                <p:cTn id="37" presetID="10" presetClass="entr" presetSubtype="0" fill="hold" nodeType="withEffect">
                                  <p:stCondLst>
                                    <p:cond delay="0"/>
                                  </p:stCondLst>
                                  <p:childTnLst>
                                    <p:set>
                                      <p:cBhvr>
                                        <p:cTn id="38" dur="1" fill="hold">
                                          <p:stCondLst>
                                            <p:cond delay="0"/>
                                          </p:stCondLst>
                                        </p:cTn>
                                        <p:tgtEl>
                                          <p:spTgt spid="496666"/>
                                        </p:tgtEl>
                                        <p:attrNameLst>
                                          <p:attrName>style.visibility</p:attrName>
                                        </p:attrNameLst>
                                      </p:cBhvr>
                                      <p:to>
                                        <p:strVal val="visible"/>
                                      </p:to>
                                    </p:set>
                                    <p:animEffect transition="in" filter="fade">
                                      <p:cBhvr>
                                        <p:cTn id="39" dur="2000"/>
                                        <p:tgtEl>
                                          <p:spTgt spid="496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50" grpId="0"/>
      <p:bldP spid="496667"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06594" y="852741"/>
            <a:ext cx="9001182" cy="5693866"/>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lumMod val="85000"/>
                    <a:lumOff val="15000"/>
                  </a:srgbClr>
                </a:solidFill>
              </a:rPr>
              <a:t>1. In </a:t>
            </a:r>
            <a:r>
              <a:rPr lang="en-US" u="sng" dirty="0" smtClean="0">
                <a:solidFill>
                  <a:srgbClr val="000000">
                    <a:lumMod val="85000"/>
                    <a:lumOff val="15000"/>
                  </a:srgbClr>
                </a:solidFill>
              </a:rPr>
              <a:t>DC</a:t>
            </a:r>
            <a:r>
              <a:rPr lang="en-US" dirty="0" smtClean="0">
                <a:solidFill>
                  <a:srgbClr val="000000">
                    <a:lumMod val="85000"/>
                    <a:lumOff val="15000"/>
                  </a:srgbClr>
                </a:solidFill>
              </a:rPr>
              <a:t> circuits, current flows only in one direction. It</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might flow constantly or it might flow in fits and starts,</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but it only flows, say, clockwise. This happens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because the electric pressure (i.e., voltage) in one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part of the circuit is always greater than (or maybe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equal to) the pressure in another part of the circuit.</a:t>
            </a:r>
          </a:p>
          <a:p>
            <a:pPr marL="342900" indent="-342900" algn="l">
              <a:spcBef>
                <a:spcPct val="20000"/>
              </a:spcBef>
            </a:pPr>
            <a:r>
              <a:rPr lang="en-US" dirty="0" smtClean="0">
                <a:solidFill>
                  <a:srgbClr val="000000">
                    <a:lumMod val="85000"/>
                    <a:lumOff val="15000"/>
                  </a:srgbClr>
                </a:solidFill>
              </a:rPr>
              <a:t>2. In </a:t>
            </a:r>
            <a:r>
              <a:rPr lang="en-US" u="sng" dirty="0" smtClean="0">
                <a:solidFill>
                  <a:srgbClr val="000000">
                    <a:lumMod val="85000"/>
                    <a:lumOff val="15000"/>
                  </a:srgbClr>
                </a:solidFill>
              </a:rPr>
              <a:t>AC</a:t>
            </a:r>
            <a:r>
              <a:rPr lang="en-US" dirty="0" smtClean="0">
                <a:solidFill>
                  <a:srgbClr val="000000">
                    <a:lumMod val="85000"/>
                    <a:lumOff val="15000"/>
                  </a:srgbClr>
                </a:solidFill>
              </a:rPr>
              <a:t> circuits, current goes first one way, then the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other because the electric pressure changes from</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greater-here, to greater-there, now greater-here</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again, and so on.</a:t>
            </a:r>
          </a:p>
          <a:p>
            <a:pPr marL="342900" indent="-342900" algn="l">
              <a:spcBef>
                <a:spcPct val="20000"/>
              </a:spcBef>
            </a:pPr>
            <a:r>
              <a:rPr lang="en-US" dirty="0" smtClean="0">
                <a:solidFill>
                  <a:srgbClr val="000000">
                    <a:lumMod val="85000"/>
                    <a:lumOff val="15000"/>
                  </a:srgbClr>
                </a:solidFill>
              </a:rPr>
              <a:t>3. Diodes convert AC to DC.</a:t>
            </a:r>
          </a:p>
        </p:txBody>
      </p:sp>
      <p:sp>
        <p:nvSpPr>
          <p:cNvPr id="9" name="Rectangle 6"/>
          <p:cNvSpPr>
            <a:spLocks noChangeArrowheads="1"/>
          </p:cNvSpPr>
          <p:nvPr/>
        </p:nvSpPr>
        <p:spPr bwMode="auto">
          <a:xfrm>
            <a:off x="5094884" y="5839928"/>
            <a:ext cx="4046812" cy="1040285"/>
          </a:xfrm>
          <a:prstGeom prst="rect">
            <a:avLst/>
          </a:prstGeom>
          <a:solidFill>
            <a:schemeClr val="tx1"/>
          </a:solidFill>
          <a:ln w="9525">
            <a:noFill/>
            <a:miter lim="800000"/>
            <a:headEnd/>
            <a:tailEnd/>
          </a:ln>
        </p:spPr>
        <p:txBody>
          <a:bodyPr wrap="none">
            <a:spAutoFit/>
          </a:bodyPr>
          <a:lstStyle/>
          <a:p>
            <a:pPr marL="342900" indent="-342900" algn="r">
              <a:spcBef>
                <a:spcPct val="20000"/>
              </a:spcBef>
            </a:pPr>
            <a:r>
              <a:rPr lang="en-US" b="1" dirty="0" smtClean="0">
                <a:solidFill>
                  <a:srgbClr val="FFFF00"/>
                </a:solidFill>
                <a:latin typeface="Arial Narrow" panose="020B0606020202030204" pitchFamily="34" charset="0"/>
              </a:rPr>
              <a:t>John Bergmann</a:t>
            </a:r>
          </a:p>
          <a:p>
            <a:pPr marL="342900" indent="-342900" algn="r">
              <a:spcBef>
                <a:spcPct val="20000"/>
              </a:spcBef>
            </a:pPr>
            <a:r>
              <a:rPr lang="en-US" b="1" dirty="0" err="1" smtClean="0">
                <a:solidFill>
                  <a:srgbClr val="FFFF00"/>
                </a:solidFill>
                <a:latin typeface="Arial Narrow" panose="020B0606020202030204" pitchFamily="34" charset="0"/>
              </a:rPr>
              <a:t>www.teachnlearnchem.com</a:t>
            </a:r>
            <a:endParaRPr lang="en-US" b="1" dirty="0">
              <a:solidFill>
                <a:srgbClr val="FFFF00"/>
              </a:solidFill>
              <a:latin typeface="Arial Narrow" panose="020B0606020202030204" pitchFamily="34" charset="0"/>
            </a:endParaRPr>
          </a:p>
        </p:txBody>
      </p:sp>
      <p:sp>
        <p:nvSpPr>
          <p:cNvPr id="7" name="Rectangle 6"/>
          <p:cNvSpPr>
            <a:spLocks noChangeArrowheads="1"/>
          </p:cNvSpPr>
          <p:nvPr/>
        </p:nvSpPr>
        <p:spPr bwMode="auto">
          <a:xfrm>
            <a:off x="250698" y="183667"/>
            <a:ext cx="8619219" cy="523220"/>
          </a:xfrm>
          <a:prstGeom prst="rect">
            <a:avLst/>
          </a:prstGeom>
          <a:solidFill>
            <a:schemeClr val="tx1"/>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SUMMARY: </a:t>
            </a:r>
            <a:r>
              <a:rPr lang="en-US" b="1" u="sng" dirty="0" smtClean="0">
                <a:solidFill>
                  <a:srgbClr val="FFFF00"/>
                </a:solidFill>
              </a:rPr>
              <a:t>Alternating Current vs. Direct Current</a:t>
            </a:r>
          </a:p>
        </p:txBody>
      </p:sp>
    </p:spTree>
    <p:extLst>
      <p:ext uri="{BB962C8B-B14F-4D97-AF65-F5344CB8AC3E}">
        <p14:creationId xmlns:p14="http://schemas.microsoft.com/office/powerpoint/2010/main" val="213824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25422" y="1562437"/>
            <a:ext cx="9219768" cy="4401205"/>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FFFFFF"/>
                </a:solidFill>
              </a:rPr>
              <a:t>	Previously, we introduced these ideas in electrostatics:</a:t>
            </a:r>
          </a:p>
          <a:p>
            <a:pPr marL="342900" indent="-342900" algn="l">
              <a:spcBef>
                <a:spcPct val="20000"/>
              </a:spcBef>
            </a:pPr>
            <a:endParaRPr lang="en-US" sz="1400" dirty="0" smtClean="0">
              <a:solidFill>
                <a:srgbClr val="FFFFFF"/>
              </a:solidFill>
            </a:endParaRPr>
          </a:p>
          <a:p>
            <a:pPr marL="342900" indent="-342900" algn="l">
              <a:spcBef>
                <a:spcPct val="20000"/>
              </a:spcBef>
            </a:pPr>
            <a:r>
              <a:rPr lang="en-US" dirty="0">
                <a:solidFill>
                  <a:srgbClr val="FFFFFF"/>
                </a:solidFill>
              </a:rPr>
              <a:t>	</a:t>
            </a:r>
            <a:r>
              <a:rPr lang="en-US" dirty="0" smtClean="0">
                <a:solidFill>
                  <a:srgbClr val="FFFFFF"/>
                </a:solidFill>
              </a:rPr>
              <a:t>1. An electron and a proton have opposite signs, but</a:t>
            </a:r>
          </a:p>
          <a:p>
            <a:pPr marL="342900" indent="-342900" algn="l">
              <a:spcBef>
                <a:spcPct val="20000"/>
              </a:spcBef>
            </a:pPr>
            <a:r>
              <a:rPr lang="en-US" dirty="0" smtClean="0">
                <a:solidFill>
                  <a:srgbClr val="FFFFFF"/>
                </a:solidFill>
              </a:rPr>
              <a:t>		the same </a:t>
            </a:r>
            <a:r>
              <a:rPr lang="en-US" b="1" i="1" dirty="0" smtClean="0">
                <a:solidFill>
                  <a:srgbClr val="FFFFFF"/>
                </a:solidFill>
              </a:rPr>
              <a:t>magnitude</a:t>
            </a:r>
            <a:r>
              <a:rPr lang="en-US" dirty="0" smtClean="0">
                <a:solidFill>
                  <a:srgbClr val="FFFFFF"/>
                </a:solidFill>
              </a:rPr>
              <a:t> of charge (1.60 x 10</a:t>
            </a:r>
            <a:r>
              <a:rPr lang="en-US" baseline="30000" dirty="0" smtClean="0">
                <a:solidFill>
                  <a:srgbClr val="FFFFFF"/>
                </a:solidFill>
              </a:rPr>
              <a:t>–19</a:t>
            </a:r>
            <a:r>
              <a:rPr lang="en-US" dirty="0" smtClean="0">
                <a:solidFill>
                  <a:srgbClr val="FFFFFF"/>
                </a:solidFill>
              </a:rPr>
              <a:t> C).</a:t>
            </a:r>
          </a:p>
          <a:p>
            <a:pPr marL="342900" indent="-342900" algn="l">
              <a:spcBef>
                <a:spcPct val="20000"/>
              </a:spcBef>
            </a:pPr>
            <a:r>
              <a:rPr lang="en-US" dirty="0">
                <a:solidFill>
                  <a:srgbClr val="FFFFFF"/>
                </a:solidFill>
              </a:rPr>
              <a:t>	</a:t>
            </a:r>
            <a:r>
              <a:rPr lang="en-US" dirty="0" smtClean="0">
                <a:solidFill>
                  <a:srgbClr val="FFFFFF"/>
                </a:solidFill>
              </a:rPr>
              <a:t>2</a:t>
            </a:r>
            <a:r>
              <a:rPr lang="en-US" dirty="0">
                <a:solidFill>
                  <a:srgbClr val="FFFFFF"/>
                </a:solidFill>
              </a:rPr>
              <a:t>. </a:t>
            </a:r>
            <a:r>
              <a:rPr lang="en-US" dirty="0" smtClean="0">
                <a:solidFill>
                  <a:srgbClr val="FFFFFF"/>
                </a:solidFill>
              </a:rPr>
              <a:t>The </a:t>
            </a:r>
            <a:r>
              <a:rPr lang="en-US" dirty="0">
                <a:solidFill>
                  <a:srgbClr val="FFFFFF"/>
                </a:solidFill>
              </a:rPr>
              <a:t>smallest amount of </a:t>
            </a:r>
            <a:r>
              <a:rPr lang="en-US" dirty="0" smtClean="0">
                <a:solidFill>
                  <a:srgbClr val="FFFFFF"/>
                </a:solidFill>
              </a:rPr>
              <a:t>charge that is possible is</a:t>
            </a:r>
          </a:p>
          <a:p>
            <a:pPr marL="342900" indent="-342900" algn="l">
              <a:spcBef>
                <a:spcPct val="20000"/>
              </a:spcBef>
            </a:pPr>
            <a:r>
              <a:rPr lang="en-US" dirty="0">
                <a:solidFill>
                  <a:srgbClr val="FFFFFF"/>
                </a:solidFill>
              </a:rPr>
              <a:t>	</a:t>
            </a:r>
            <a:r>
              <a:rPr lang="en-US" dirty="0" smtClean="0">
                <a:solidFill>
                  <a:srgbClr val="FFFFFF"/>
                </a:solidFill>
              </a:rPr>
              <a:t>	1.60 x 10</a:t>
            </a:r>
            <a:r>
              <a:rPr lang="en-US" baseline="30000" dirty="0" smtClean="0">
                <a:solidFill>
                  <a:srgbClr val="FFFFFF"/>
                </a:solidFill>
              </a:rPr>
              <a:t>–19</a:t>
            </a:r>
            <a:r>
              <a:rPr lang="en-US" dirty="0" smtClean="0">
                <a:solidFill>
                  <a:srgbClr val="FFFFFF"/>
                </a:solidFill>
              </a:rPr>
              <a:t> C is, because charge is </a:t>
            </a:r>
            <a:r>
              <a:rPr lang="en-US" u="sng" dirty="0" smtClean="0">
                <a:solidFill>
                  <a:srgbClr val="FFFFFF"/>
                </a:solidFill>
              </a:rPr>
              <a:t>quantized</a:t>
            </a:r>
            <a:r>
              <a:rPr lang="en-US" dirty="0" smtClean="0">
                <a:solidFill>
                  <a:srgbClr val="FFFFFF"/>
                </a:solidFill>
              </a:rPr>
              <a:t>.</a:t>
            </a:r>
          </a:p>
          <a:p>
            <a:pPr marL="342900" indent="-342900" algn="l">
              <a:spcBef>
                <a:spcPct val="20000"/>
              </a:spcBef>
            </a:pPr>
            <a:r>
              <a:rPr lang="en-US" dirty="0">
                <a:solidFill>
                  <a:srgbClr val="FFFFFF"/>
                </a:solidFill>
              </a:rPr>
              <a:t>	</a:t>
            </a:r>
            <a:r>
              <a:rPr lang="en-US" dirty="0" smtClean="0">
                <a:solidFill>
                  <a:srgbClr val="FFFFFF"/>
                </a:solidFill>
              </a:rPr>
              <a:t>3. The </a:t>
            </a:r>
            <a:r>
              <a:rPr lang="en-US" u="sng" dirty="0" smtClean="0">
                <a:solidFill>
                  <a:srgbClr val="FFFFFF"/>
                </a:solidFill>
              </a:rPr>
              <a:t>law of conservation of charge</a:t>
            </a:r>
            <a:r>
              <a:rPr lang="en-US" dirty="0" smtClean="0">
                <a:solidFill>
                  <a:srgbClr val="FFFFFF"/>
                </a:solidFill>
              </a:rPr>
              <a:t> says that the</a:t>
            </a:r>
          </a:p>
          <a:p>
            <a:pPr marL="342900" indent="-342900" algn="l">
              <a:spcBef>
                <a:spcPct val="20000"/>
              </a:spcBef>
            </a:pPr>
            <a:r>
              <a:rPr lang="en-US" dirty="0">
                <a:solidFill>
                  <a:srgbClr val="FFFFFF"/>
                </a:solidFill>
                <a:sym typeface="Wingdings" panose="05000000000000000000" pitchFamily="2" charset="2"/>
              </a:rPr>
              <a:t>	</a:t>
            </a:r>
            <a:r>
              <a:rPr lang="en-US" dirty="0" smtClean="0">
                <a:solidFill>
                  <a:srgbClr val="FFFFFF"/>
                </a:solidFill>
                <a:sym typeface="Wingdings" panose="05000000000000000000" pitchFamily="2" charset="2"/>
              </a:rPr>
              <a:t>	total amount of charge in the universe is fixed.</a:t>
            </a:r>
          </a:p>
          <a:p>
            <a:pPr marL="342900" indent="-342900" algn="l">
              <a:spcBef>
                <a:spcPct val="20000"/>
              </a:spcBef>
            </a:pPr>
            <a:endParaRPr lang="en-US" dirty="0" smtClean="0">
              <a:solidFill>
                <a:srgbClr val="FFFFFF"/>
              </a:solidFill>
            </a:endParaRPr>
          </a:p>
        </p:txBody>
      </p:sp>
      <p:sp>
        <p:nvSpPr>
          <p:cNvPr id="7" name="Rectangle 6"/>
          <p:cNvSpPr>
            <a:spLocks noChangeArrowheads="1"/>
          </p:cNvSpPr>
          <p:nvPr/>
        </p:nvSpPr>
        <p:spPr bwMode="auto">
          <a:xfrm>
            <a:off x="1181933" y="579459"/>
            <a:ext cx="6865919" cy="523220"/>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FFFF00"/>
                </a:solidFill>
              </a:rPr>
              <a:t>REVIEW: </a:t>
            </a:r>
            <a:r>
              <a:rPr lang="en-US" b="1" u="sng" dirty="0" smtClean="0">
                <a:solidFill>
                  <a:srgbClr val="FFFF00"/>
                </a:solidFill>
              </a:rPr>
              <a:t>The Nature of Electric Charge</a:t>
            </a:r>
          </a:p>
        </p:txBody>
      </p:sp>
    </p:spTree>
    <p:extLst>
      <p:ext uri="{BB962C8B-B14F-4D97-AF65-F5344CB8AC3E}">
        <p14:creationId xmlns:p14="http://schemas.microsoft.com/office/powerpoint/2010/main" val="1151307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712" name="Picture 48" descr="j042575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176736">
            <a:off x="3324225" y="2784475"/>
            <a:ext cx="1308100" cy="1085850"/>
          </a:xfrm>
          <a:prstGeom prst="rect">
            <a:avLst/>
          </a:prstGeom>
          <a:noFill/>
          <a:ln w="9525">
            <a:noFill/>
            <a:miter lim="800000"/>
            <a:headEnd/>
            <a:tailEnd/>
          </a:ln>
        </p:spPr>
      </p:pic>
      <p:pic>
        <p:nvPicPr>
          <p:cNvPr id="497714" name="Picture 50" descr="j0423826[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424738" y="2619375"/>
            <a:ext cx="1196975" cy="1177925"/>
          </a:xfrm>
          <a:prstGeom prst="rect">
            <a:avLst/>
          </a:prstGeom>
          <a:noFill/>
          <a:ln w="9525">
            <a:noFill/>
            <a:miter lim="800000"/>
            <a:headEnd/>
            <a:tailEnd/>
          </a:ln>
        </p:spPr>
      </p:pic>
      <p:sp>
        <p:nvSpPr>
          <p:cNvPr id="43012" name="Rectangle 9"/>
          <p:cNvSpPr>
            <a:spLocks noChangeArrowheads="1"/>
          </p:cNvSpPr>
          <p:nvPr/>
        </p:nvSpPr>
        <p:spPr bwMode="auto">
          <a:xfrm>
            <a:off x="201613" y="757238"/>
            <a:ext cx="8689975" cy="946150"/>
          </a:xfrm>
          <a:prstGeom prst="rect">
            <a:avLst/>
          </a:prstGeom>
          <a:noFill/>
          <a:ln w="15875" algn="ctr">
            <a:noFill/>
            <a:miter lim="800000"/>
            <a:headEnd/>
            <a:tailEnd/>
          </a:ln>
        </p:spPr>
        <p:txBody>
          <a:bodyPr wrap="none" anchor="ctr">
            <a:spAutoFit/>
          </a:bodyPr>
          <a:lstStyle/>
          <a:p>
            <a:pPr algn="l"/>
            <a:r>
              <a:rPr lang="en-US">
                <a:solidFill>
                  <a:srgbClr val="FF0000"/>
                </a:solidFill>
              </a:rPr>
              <a:t>With AC, the </a:t>
            </a:r>
            <a:r>
              <a:rPr lang="en-US">
                <a:solidFill>
                  <a:srgbClr val="009900"/>
                </a:solidFill>
              </a:rPr>
              <a:t>current</a:t>
            </a:r>
            <a:r>
              <a:rPr lang="en-US">
                <a:solidFill>
                  <a:srgbClr val="FF0000"/>
                </a:solidFill>
              </a:rPr>
              <a:t> in</a:t>
            </a:r>
            <a:r>
              <a:rPr lang="en-US">
                <a:solidFill>
                  <a:srgbClr val="000000"/>
                </a:solidFill>
              </a:rPr>
              <a:t> </a:t>
            </a:r>
            <a:r>
              <a:rPr lang="en-US">
                <a:solidFill>
                  <a:srgbClr val="009900"/>
                </a:solidFill>
              </a:rPr>
              <a:t>WIRE 1 </a:t>
            </a:r>
            <a:r>
              <a:rPr lang="en-US">
                <a:solidFill>
                  <a:srgbClr val="FF0000"/>
                </a:solidFill>
              </a:rPr>
              <a:t>is constantly changing</a:t>
            </a:r>
          </a:p>
          <a:p>
            <a:pPr algn="l"/>
            <a:r>
              <a:rPr lang="en-US">
                <a:solidFill>
                  <a:srgbClr val="FF0000"/>
                </a:solidFill>
              </a:rPr>
              <a:t>in magnitude and direction.</a:t>
            </a:r>
            <a:r>
              <a:rPr lang="en-US">
                <a:solidFill>
                  <a:srgbClr val="000000"/>
                </a:solidFill>
              </a:rPr>
              <a:t> </a:t>
            </a:r>
          </a:p>
        </p:txBody>
      </p:sp>
      <p:sp>
        <p:nvSpPr>
          <p:cNvPr id="43013" name="Rectangle 8"/>
          <p:cNvSpPr>
            <a:spLocks noChangeArrowheads="1"/>
          </p:cNvSpPr>
          <p:nvPr/>
        </p:nvSpPr>
        <p:spPr bwMode="auto">
          <a:xfrm>
            <a:off x="3317875" y="182563"/>
            <a:ext cx="2279650" cy="519112"/>
          </a:xfrm>
          <a:prstGeom prst="rect">
            <a:avLst/>
          </a:prstGeom>
          <a:noFill/>
          <a:ln w="15875" algn="ctr">
            <a:noFill/>
            <a:miter lim="800000"/>
            <a:headEnd/>
            <a:tailEnd/>
          </a:ln>
        </p:spPr>
        <p:txBody>
          <a:bodyPr wrap="none" anchor="ctr">
            <a:spAutoFit/>
          </a:bodyPr>
          <a:lstStyle/>
          <a:p>
            <a:pPr algn="l"/>
            <a:r>
              <a:rPr lang="en-US">
                <a:solidFill>
                  <a:srgbClr val="FF0000"/>
                </a:solidFill>
              </a:rPr>
              <a:t> </a:t>
            </a:r>
            <a:r>
              <a:rPr lang="en-US" b="1">
                <a:solidFill>
                  <a:srgbClr val="FF0000"/>
                </a:solidFill>
              </a:rPr>
              <a:t>Lenz’s Law</a:t>
            </a:r>
            <a:r>
              <a:rPr lang="en-US">
                <a:solidFill>
                  <a:srgbClr val="FF0000"/>
                </a:solidFill>
              </a:rPr>
              <a:t> </a:t>
            </a:r>
          </a:p>
        </p:txBody>
      </p:sp>
      <p:sp>
        <p:nvSpPr>
          <p:cNvPr id="497690" name="Rectangle 26"/>
          <p:cNvSpPr>
            <a:spLocks noChangeArrowheads="1"/>
          </p:cNvSpPr>
          <p:nvPr/>
        </p:nvSpPr>
        <p:spPr bwMode="auto">
          <a:xfrm>
            <a:off x="212725" y="1816100"/>
            <a:ext cx="4870450" cy="946150"/>
          </a:xfrm>
          <a:prstGeom prst="rect">
            <a:avLst/>
          </a:prstGeom>
          <a:noFill/>
          <a:ln w="15875" algn="ctr">
            <a:noFill/>
            <a:miter lim="800000"/>
            <a:headEnd/>
            <a:tailEnd/>
          </a:ln>
        </p:spPr>
        <p:txBody>
          <a:bodyPr wrap="none" anchor="ctr">
            <a:spAutoFit/>
          </a:bodyPr>
          <a:lstStyle/>
          <a:p>
            <a:pPr algn="l"/>
            <a:r>
              <a:rPr lang="en-US">
                <a:solidFill>
                  <a:srgbClr val="FF0000"/>
                </a:solidFill>
              </a:rPr>
              <a:t>This causes </a:t>
            </a:r>
            <a:r>
              <a:rPr lang="en-US" i="1">
                <a:solidFill>
                  <a:srgbClr val="009900"/>
                </a:solidFill>
              </a:rPr>
              <a:t>B</a:t>
            </a:r>
            <a:r>
              <a:rPr lang="en-US">
                <a:solidFill>
                  <a:srgbClr val="009900"/>
                </a:solidFill>
              </a:rPr>
              <a:t> field</a:t>
            </a:r>
            <a:r>
              <a:rPr lang="en-US">
                <a:solidFill>
                  <a:srgbClr val="FF0000"/>
                </a:solidFill>
              </a:rPr>
              <a:t> in </a:t>
            </a:r>
            <a:r>
              <a:rPr lang="en-US">
                <a:solidFill>
                  <a:srgbClr val="009900"/>
                </a:solidFill>
              </a:rPr>
              <a:t>WIRE 1</a:t>
            </a:r>
          </a:p>
          <a:p>
            <a:pPr algn="l"/>
            <a:r>
              <a:rPr lang="en-US">
                <a:solidFill>
                  <a:srgbClr val="FF0000"/>
                </a:solidFill>
              </a:rPr>
              <a:t>to change constantly. </a:t>
            </a:r>
          </a:p>
        </p:txBody>
      </p:sp>
      <p:sp>
        <p:nvSpPr>
          <p:cNvPr id="497692" name="Rectangle 28"/>
          <p:cNvSpPr>
            <a:spLocks noChangeArrowheads="1"/>
          </p:cNvSpPr>
          <p:nvPr/>
        </p:nvSpPr>
        <p:spPr bwMode="auto">
          <a:xfrm>
            <a:off x="198438" y="3471863"/>
            <a:ext cx="7921625" cy="1373187"/>
          </a:xfrm>
          <a:prstGeom prst="rect">
            <a:avLst/>
          </a:prstGeom>
          <a:noFill/>
          <a:ln w="15875" algn="ctr">
            <a:noFill/>
            <a:miter lim="800000"/>
            <a:headEnd/>
            <a:tailEnd/>
          </a:ln>
        </p:spPr>
        <p:txBody>
          <a:bodyPr wrap="none" anchor="ctr">
            <a:spAutoFit/>
          </a:bodyPr>
          <a:lstStyle/>
          <a:p>
            <a:pPr algn="l"/>
            <a:r>
              <a:rPr lang="en-US">
                <a:solidFill>
                  <a:srgbClr val="FF0000"/>
                </a:solidFill>
              </a:rPr>
              <a:t>When </a:t>
            </a:r>
            <a:r>
              <a:rPr lang="en-US" u="sng">
                <a:solidFill>
                  <a:srgbClr val="3333FF"/>
                </a:solidFill>
              </a:rPr>
              <a:t>WIRE 2</a:t>
            </a:r>
          </a:p>
          <a:p>
            <a:pPr algn="l"/>
            <a:r>
              <a:rPr lang="en-US">
                <a:solidFill>
                  <a:srgbClr val="FF0000"/>
                </a:solidFill>
              </a:rPr>
              <a:t>– a separate, closed loop – senses </a:t>
            </a:r>
            <a:r>
              <a:rPr lang="en-US">
                <a:solidFill>
                  <a:srgbClr val="009900"/>
                </a:solidFill>
              </a:rPr>
              <a:t>WIRE 1’s</a:t>
            </a:r>
          </a:p>
          <a:p>
            <a:pPr algn="l"/>
            <a:r>
              <a:rPr lang="en-US">
                <a:solidFill>
                  <a:srgbClr val="FF0000"/>
                </a:solidFill>
              </a:rPr>
              <a:t>changing </a:t>
            </a:r>
            <a:r>
              <a:rPr lang="en-US" i="1">
                <a:solidFill>
                  <a:srgbClr val="009900"/>
                </a:solidFill>
              </a:rPr>
              <a:t>B</a:t>
            </a:r>
            <a:r>
              <a:rPr lang="en-US">
                <a:solidFill>
                  <a:srgbClr val="009900"/>
                </a:solidFill>
              </a:rPr>
              <a:t> field</a:t>
            </a:r>
            <a:r>
              <a:rPr lang="en-US">
                <a:solidFill>
                  <a:srgbClr val="FF0000"/>
                </a:solidFill>
              </a:rPr>
              <a:t>, a </a:t>
            </a:r>
            <a:r>
              <a:rPr lang="en-US">
                <a:solidFill>
                  <a:srgbClr val="3333FF"/>
                </a:solidFill>
              </a:rPr>
              <a:t>current</a:t>
            </a:r>
            <a:r>
              <a:rPr lang="en-US">
                <a:solidFill>
                  <a:srgbClr val="FF0000"/>
                </a:solidFill>
              </a:rPr>
              <a:t> is induced in </a:t>
            </a:r>
            <a:r>
              <a:rPr lang="en-US" u="sng">
                <a:solidFill>
                  <a:srgbClr val="3333FF"/>
                </a:solidFill>
              </a:rPr>
              <a:t>WIRE 2</a:t>
            </a:r>
            <a:r>
              <a:rPr lang="en-US">
                <a:solidFill>
                  <a:srgbClr val="FF0000"/>
                </a:solidFill>
              </a:rPr>
              <a:t>. </a:t>
            </a:r>
          </a:p>
        </p:txBody>
      </p:sp>
      <p:sp>
        <p:nvSpPr>
          <p:cNvPr id="497693" name="Rectangle 29"/>
          <p:cNvSpPr>
            <a:spLocks noChangeArrowheads="1"/>
          </p:cNvSpPr>
          <p:nvPr/>
        </p:nvSpPr>
        <p:spPr bwMode="auto">
          <a:xfrm>
            <a:off x="7805738" y="2171700"/>
            <a:ext cx="938212" cy="641350"/>
          </a:xfrm>
          <a:prstGeom prst="rect">
            <a:avLst/>
          </a:prstGeom>
          <a:noFill/>
          <a:ln w="15875" algn="ctr">
            <a:noFill/>
            <a:miter lim="800000"/>
            <a:headEnd/>
            <a:tailEnd/>
          </a:ln>
        </p:spPr>
        <p:txBody>
          <a:bodyPr wrap="none" anchor="ctr">
            <a:spAutoFit/>
          </a:bodyPr>
          <a:lstStyle/>
          <a:p>
            <a:pPr algn="l"/>
            <a:r>
              <a:rPr lang="en-US" sz="3600">
                <a:solidFill>
                  <a:srgbClr val="009900"/>
                </a:solidFill>
                <a:latin typeface="Symbol" pitchFamily="18" charset="2"/>
              </a:rPr>
              <a:t>D</a:t>
            </a:r>
            <a:r>
              <a:rPr lang="en-US" sz="3600">
                <a:solidFill>
                  <a:srgbClr val="009900"/>
                </a:solidFill>
                <a:latin typeface="Times New Roman" pitchFamily="18" charset="0"/>
              </a:rPr>
              <a:t>B</a:t>
            </a:r>
            <a:r>
              <a:rPr lang="en-US" sz="3600" baseline="-25000">
                <a:solidFill>
                  <a:srgbClr val="009900"/>
                </a:solidFill>
              </a:rPr>
              <a:t>1</a:t>
            </a:r>
          </a:p>
        </p:txBody>
      </p:sp>
      <p:grpSp>
        <p:nvGrpSpPr>
          <p:cNvPr id="2" name="Group 30"/>
          <p:cNvGrpSpPr>
            <a:grpSpLocks/>
          </p:cNvGrpSpPr>
          <p:nvPr/>
        </p:nvGrpSpPr>
        <p:grpSpPr bwMode="auto">
          <a:xfrm>
            <a:off x="5678488" y="2763838"/>
            <a:ext cx="1452562" cy="987425"/>
            <a:chOff x="2021" y="2304"/>
            <a:chExt cx="915" cy="622"/>
          </a:xfrm>
        </p:grpSpPr>
        <p:sp>
          <p:nvSpPr>
            <p:cNvPr id="43038" name="Oval 31"/>
            <p:cNvSpPr>
              <a:spLocks noChangeArrowheads="1"/>
            </p:cNvSpPr>
            <p:nvPr/>
          </p:nvSpPr>
          <p:spPr bwMode="auto">
            <a:xfrm>
              <a:off x="2021" y="2661"/>
              <a:ext cx="915" cy="265"/>
            </a:xfrm>
            <a:prstGeom prst="ellipse">
              <a:avLst/>
            </a:prstGeom>
            <a:noFill/>
            <a:ln w="22225" algn="ctr">
              <a:solidFill>
                <a:srgbClr val="3333FF"/>
              </a:solidFill>
              <a:round/>
              <a:headEnd/>
              <a:tailEnd/>
            </a:ln>
          </p:spPr>
          <p:txBody>
            <a:bodyPr anchor="ctr">
              <a:spAutoFit/>
            </a:bodyPr>
            <a:lstStyle/>
            <a:p>
              <a:endParaRPr lang="en-US">
                <a:solidFill>
                  <a:srgbClr val="000000"/>
                </a:solidFill>
              </a:endParaRPr>
            </a:p>
          </p:txBody>
        </p:sp>
        <p:sp>
          <p:nvSpPr>
            <p:cNvPr id="43039" name="Oval 32"/>
            <p:cNvSpPr>
              <a:spLocks noChangeArrowheads="1"/>
            </p:cNvSpPr>
            <p:nvPr/>
          </p:nvSpPr>
          <p:spPr bwMode="auto">
            <a:xfrm>
              <a:off x="2021" y="2607"/>
              <a:ext cx="915" cy="265"/>
            </a:xfrm>
            <a:prstGeom prst="ellipse">
              <a:avLst/>
            </a:prstGeom>
            <a:noFill/>
            <a:ln w="22225" algn="ctr">
              <a:solidFill>
                <a:srgbClr val="3333FF"/>
              </a:solidFill>
              <a:round/>
              <a:headEnd/>
              <a:tailEnd/>
            </a:ln>
          </p:spPr>
          <p:txBody>
            <a:bodyPr anchor="ctr">
              <a:spAutoFit/>
            </a:bodyPr>
            <a:lstStyle/>
            <a:p>
              <a:endParaRPr lang="en-US">
                <a:solidFill>
                  <a:srgbClr val="000000"/>
                </a:solidFill>
              </a:endParaRPr>
            </a:p>
          </p:txBody>
        </p:sp>
        <p:sp>
          <p:nvSpPr>
            <p:cNvPr id="43040" name="Oval 33"/>
            <p:cNvSpPr>
              <a:spLocks noChangeArrowheads="1"/>
            </p:cNvSpPr>
            <p:nvPr/>
          </p:nvSpPr>
          <p:spPr bwMode="auto">
            <a:xfrm>
              <a:off x="2021" y="2562"/>
              <a:ext cx="915" cy="265"/>
            </a:xfrm>
            <a:prstGeom prst="ellipse">
              <a:avLst/>
            </a:prstGeom>
            <a:noFill/>
            <a:ln w="22225" algn="ctr">
              <a:solidFill>
                <a:srgbClr val="3333FF"/>
              </a:solidFill>
              <a:round/>
              <a:headEnd/>
              <a:tailEnd/>
            </a:ln>
          </p:spPr>
          <p:txBody>
            <a:bodyPr anchor="ctr">
              <a:spAutoFit/>
            </a:bodyPr>
            <a:lstStyle/>
            <a:p>
              <a:endParaRPr lang="en-US">
                <a:solidFill>
                  <a:srgbClr val="000000"/>
                </a:solidFill>
              </a:endParaRPr>
            </a:p>
          </p:txBody>
        </p:sp>
        <p:sp>
          <p:nvSpPr>
            <p:cNvPr id="43041" name="Oval 34"/>
            <p:cNvSpPr>
              <a:spLocks noChangeArrowheads="1"/>
            </p:cNvSpPr>
            <p:nvPr/>
          </p:nvSpPr>
          <p:spPr bwMode="auto">
            <a:xfrm>
              <a:off x="2021" y="2508"/>
              <a:ext cx="915" cy="265"/>
            </a:xfrm>
            <a:prstGeom prst="ellipse">
              <a:avLst/>
            </a:prstGeom>
            <a:noFill/>
            <a:ln w="22225" algn="ctr">
              <a:solidFill>
                <a:srgbClr val="3333FF"/>
              </a:solidFill>
              <a:round/>
              <a:headEnd/>
              <a:tailEnd/>
            </a:ln>
          </p:spPr>
          <p:txBody>
            <a:bodyPr anchor="ctr">
              <a:spAutoFit/>
            </a:bodyPr>
            <a:lstStyle/>
            <a:p>
              <a:endParaRPr lang="en-US">
                <a:solidFill>
                  <a:srgbClr val="000000"/>
                </a:solidFill>
              </a:endParaRPr>
            </a:p>
          </p:txBody>
        </p:sp>
        <p:sp>
          <p:nvSpPr>
            <p:cNvPr id="43042" name="Oval 35"/>
            <p:cNvSpPr>
              <a:spLocks noChangeArrowheads="1"/>
            </p:cNvSpPr>
            <p:nvPr/>
          </p:nvSpPr>
          <p:spPr bwMode="auto">
            <a:xfrm>
              <a:off x="2021" y="2457"/>
              <a:ext cx="915" cy="265"/>
            </a:xfrm>
            <a:prstGeom prst="ellipse">
              <a:avLst/>
            </a:prstGeom>
            <a:noFill/>
            <a:ln w="22225" algn="ctr">
              <a:solidFill>
                <a:srgbClr val="3333FF"/>
              </a:solidFill>
              <a:round/>
              <a:headEnd/>
              <a:tailEnd/>
            </a:ln>
          </p:spPr>
          <p:txBody>
            <a:bodyPr anchor="ctr">
              <a:spAutoFit/>
            </a:bodyPr>
            <a:lstStyle/>
            <a:p>
              <a:endParaRPr lang="en-US">
                <a:solidFill>
                  <a:srgbClr val="000000"/>
                </a:solidFill>
              </a:endParaRPr>
            </a:p>
          </p:txBody>
        </p:sp>
        <p:sp>
          <p:nvSpPr>
            <p:cNvPr id="43043" name="Oval 36"/>
            <p:cNvSpPr>
              <a:spLocks noChangeArrowheads="1"/>
            </p:cNvSpPr>
            <p:nvPr/>
          </p:nvSpPr>
          <p:spPr bwMode="auto">
            <a:xfrm>
              <a:off x="2021" y="2403"/>
              <a:ext cx="915" cy="265"/>
            </a:xfrm>
            <a:prstGeom prst="ellipse">
              <a:avLst/>
            </a:prstGeom>
            <a:noFill/>
            <a:ln w="22225" algn="ctr">
              <a:solidFill>
                <a:srgbClr val="3333FF"/>
              </a:solidFill>
              <a:round/>
              <a:headEnd/>
              <a:tailEnd/>
            </a:ln>
          </p:spPr>
          <p:txBody>
            <a:bodyPr anchor="ctr">
              <a:spAutoFit/>
            </a:bodyPr>
            <a:lstStyle/>
            <a:p>
              <a:endParaRPr lang="en-US">
                <a:solidFill>
                  <a:srgbClr val="000000"/>
                </a:solidFill>
              </a:endParaRPr>
            </a:p>
          </p:txBody>
        </p:sp>
        <p:sp>
          <p:nvSpPr>
            <p:cNvPr id="43044" name="Oval 37"/>
            <p:cNvSpPr>
              <a:spLocks noChangeArrowheads="1"/>
            </p:cNvSpPr>
            <p:nvPr/>
          </p:nvSpPr>
          <p:spPr bwMode="auto">
            <a:xfrm>
              <a:off x="2021" y="2358"/>
              <a:ext cx="915" cy="265"/>
            </a:xfrm>
            <a:prstGeom prst="ellipse">
              <a:avLst/>
            </a:prstGeom>
            <a:noFill/>
            <a:ln w="22225" algn="ctr">
              <a:solidFill>
                <a:srgbClr val="3333FF"/>
              </a:solidFill>
              <a:round/>
              <a:headEnd/>
              <a:tailEnd/>
            </a:ln>
          </p:spPr>
          <p:txBody>
            <a:bodyPr anchor="ctr">
              <a:spAutoFit/>
            </a:bodyPr>
            <a:lstStyle/>
            <a:p>
              <a:endParaRPr lang="en-US">
                <a:solidFill>
                  <a:srgbClr val="000000"/>
                </a:solidFill>
              </a:endParaRPr>
            </a:p>
          </p:txBody>
        </p:sp>
        <p:sp>
          <p:nvSpPr>
            <p:cNvPr id="43045" name="Oval 38"/>
            <p:cNvSpPr>
              <a:spLocks noChangeArrowheads="1"/>
            </p:cNvSpPr>
            <p:nvPr/>
          </p:nvSpPr>
          <p:spPr bwMode="auto">
            <a:xfrm>
              <a:off x="2021" y="2304"/>
              <a:ext cx="915" cy="265"/>
            </a:xfrm>
            <a:prstGeom prst="ellipse">
              <a:avLst/>
            </a:prstGeom>
            <a:noFill/>
            <a:ln w="22225" algn="ctr">
              <a:solidFill>
                <a:srgbClr val="3333FF"/>
              </a:solidFill>
              <a:round/>
              <a:headEnd/>
              <a:tailEnd/>
            </a:ln>
          </p:spPr>
          <p:txBody>
            <a:bodyPr anchor="ctr">
              <a:spAutoFit/>
            </a:bodyPr>
            <a:lstStyle/>
            <a:p>
              <a:endParaRPr lang="en-US">
                <a:solidFill>
                  <a:srgbClr val="000000"/>
                </a:solidFill>
              </a:endParaRPr>
            </a:p>
          </p:txBody>
        </p:sp>
      </p:grpSp>
      <p:grpSp>
        <p:nvGrpSpPr>
          <p:cNvPr id="3" name="Group 52"/>
          <p:cNvGrpSpPr>
            <a:grpSpLocks/>
          </p:cNvGrpSpPr>
          <p:nvPr/>
        </p:nvGrpSpPr>
        <p:grpSpPr bwMode="auto">
          <a:xfrm>
            <a:off x="5678488" y="1173163"/>
            <a:ext cx="2422525" cy="1403350"/>
            <a:chOff x="3577" y="739"/>
            <a:chExt cx="1526" cy="884"/>
          </a:xfrm>
        </p:grpSpPr>
        <p:grpSp>
          <p:nvGrpSpPr>
            <p:cNvPr id="43027" name="Group 22"/>
            <p:cNvGrpSpPr>
              <a:grpSpLocks/>
            </p:cNvGrpSpPr>
            <p:nvPr/>
          </p:nvGrpSpPr>
          <p:grpSpPr bwMode="auto">
            <a:xfrm>
              <a:off x="3577" y="1001"/>
              <a:ext cx="915" cy="622"/>
              <a:chOff x="2021" y="2304"/>
              <a:chExt cx="915" cy="622"/>
            </a:xfrm>
          </p:grpSpPr>
          <p:sp>
            <p:nvSpPr>
              <p:cNvPr id="43030" name="Oval 14"/>
              <p:cNvSpPr>
                <a:spLocks noChangeArrowheads="1"/>
              </p:cNvSpPr>
              <p:nvPr/>
            </p:nvSpPr>
            <p:spPr bwMode="auto">
              <a:xfrm>
                <a:off x="2021" y="2661"/>
                <a:ext cx="915" cy="265"/>
              </a:xfrm>
              <a:prstGeom prst="ellipse">
                <a:avLst/>
              </a:prstGeom>
              <a:noFill/>
              <a:ln w="22225" algn="ctr">
                <a:solidFill>
                  <a:srgbClr val="009900"/>
                </a:solidFill>
                <a:round/>
                <a:headEnd/>
                <a:tailEnd/>
              </a:ln>
            </p:spPr>
            <p:txBody>
              <a:bodyPr anchor="ctr">
                <a:spAutoFit/>
              </a:bodyPr>
              <a:lstStyle/>
              <a:p>
                <a:endParaRPr lang="en-US">
                  <a:solidFill>
                    <a:srgbClr val="000000"/>
                  </a:solidFill>
                </a:endParaRPr>
              </a:p>
            </p:txBody>
          </p:sp>
          <p:sp>
            <p:nvSpPr>
              <p:cNvPr id="43031" name="Oval 15"/>
              <p:cNvSpPr>
                <a:spLocks noChangeArrowheads="1"/>
              </p:cNvSpPr>
              <p:nvPr/>
            </p:nvSpPr>
            <p:spPr bwMode="auto">
              <a:xfrm>
                <a:off x="2021" y="2607"/>
                <a:ext cx="915" cy="265"/>
              </a:xfrm>
              <a:prstGeom prst="ellipse">
                <a:avLst/>
              </a:prstGeom>
              <a:noFill/>
              <a:ln w="22225" algn="ctr">
                <a:solidFill>
                  <a:srgbClr val="009900"/>
                </a:solidFill>
                <a:round/>
                <a:headEnd/>
                <a:tailEnd/>
              </a:ln>
            </p:spPr>
            <p:txBody>
              <a:bodyPr anchor="ctr">
                <a:spAutoFit/>
              </a:bodyPr>
              <a:lstStyle/>
              <a:p>
                <a:endParaRPr lang="en-US">
                  <a:solidFill>
                    <a:srgbClr val="000000"/>
                  </a:solidFill>
                </a:endParaRPr>
              </a:p>
            </p:txBody>
          </p:sp>
          <p:sp>
            <p:nvSpPr>
              <p:cNvPr id="43032" name="Oval 16"/>
              <p:cNvSpPr>
                <a:spLocks noChangeArrowheads="1"/>
              </p:cNvSpPr>
              <p:nvPr/>
            </p:nvSpPr>
            <p:spPr bwMode="auto">
              <a:xfrm>
                <a:off x="2021" y="2562"/>
                <a:ext cx="915" cy="265"/>
              </a:xfrm>
              <a:prstGeom prst="ellipse">
                <a:avLst/>
              </a:prstGeom>
              <a:noFill/>
              <a:ln w="22225" algn="ctr">
                <a:solidFill>
                  <a:srgbClr val="009900"/>
                </a:solidFill>
                <a:round/>
                <a:headEnd/>
                <a:tailEnd/>
              </a:ln>
            </p:spPr>
            <p:txBody>
              <a:bodyPr anchor="ctr">
                <a:spAutoFit/>
              </a:bodyPr>
              <a:lstStyle/>
              <a:p>
                <a:endParaRPr lang="en-US">
                  <a:solidFill>
                    <a:srgbClr val="000000"/>
                  </a:solidFill>
                </a:endParaRPr>
              </a:p>
            </p:txBody>
          </p:sp>
          <p:sp>
            <p:nvSpPr>
              <p:cNvPr id="43033" name="Oval 17"/>
              <p:cNvSpPr>
                <a:spLocks noChangeArrowheads="1"/>
              </p:cNvSpPr>
              <p:nvPr/>
            </p:nvSpPr>
            <p:spPr bwMode="auto">
              <a:xfrm>
                <a:off x="2021" y="2508"/>
                <a:ext cx="915" cy="265"/>
              </a:xfrm>
              <a:prstGeom prst="ellipse">
                <a:avLst/>
              </a:prstGeom>
              <a:noFill/>
              <a:ln w="22225" algn="ctr">
                <a:solidFill>
                  <a:srgbClr val="009900"/>
                </a:solidFill>
                <a:round/>
                <a:headEnd/>
                <a:tailEnd/>
              </a:ln>
            </p:spPr>
            <p:txBody>
              <a:bodyPr anchor="ctr">
                <a:spAutoFit/>
              </a:bodyPr>
              <a:lstStyle/>
              <a:p>
                <a:endParaRPr lang="en-US">
                  <a:solidFill>
                    <a:srgbClr val="000000"/>
                  </a:solidFill>
                </a:endParaRPr>
              </a:p>
            </p:txBody>
          </p:sp>
          <p:sp>
            <p:nvSpPr>
              <p:cNvPr id="43034" name="Oval 18"/>
              <p:cNvSpPr>
                <a:spLocks noChangeArrowheads="1"/>
              </p:cNvSpPr>
              <p:nvPr/>
            </p:nvSpPr>
            <p:spPr bwMode="auto">
              <a:xfrm>
                <a:off x="2021" y="2457"/>
                <a:ext cx="915" cy="265"/>
              </a:xfrm>
              <a:prstGeom prst="ellipse">
                <a:avLst/>
              </a:prstGeom>
              <a:noFill/>
              <a:ln w="22225" algn="ctr">
                <a:solidFill>
                  <a:srgbClr val="009900"/>
                </a:solidFill>
                <a:round/>
                <a:headEnd/>
                <a:tailEnd/>
              </a:ln>
            </p:spPr>
            <p:txBody>
              <a:bodyPr anchor="ctr">
                <a:spAutoFit/>
              </a:bodyPr>
              <a:lstStyle/>
              <a:p>
                <a:endParaRPr lang="en-US">
                  <a:solidFill>
                    <a:srgbClr val="000000"/>
                  </a:solidFill>
                </a:endParaRPr>
              </a:p>
            </p:txBody>
          </p:sp>
          <p:sp>
            <p:nvSpPr>
              <p:cNvPr id="43035" name="Oval 19"/>
              <p:cNvSpPr>
                <a:spLocks noChangeArrowheads="1"/>
              </p:cNvSpPr>
              <p:nvPr/>
            </p:nvSpPr>
            <p:spPr bwMode="auto">
              <a:xfrm>
                <a:off x="2021" y="2403"/>
                <a:ext cx="915" cy="265"/>
              </a:xfrm>
              <a:prstGeom prst="ellipse">
                <a:avLst/>
              </a:prstGeom>
              <a:noFill/>
              <a:ln w="22225" algn="ctr">
                <a:solidFill>
                  <a:srgbClr val="009900"/>
                </a:solidFill>
                <a:round/>
                <a:headEnd/>
                <a:tailEnd/>
              </a:ln>
            </p:spPr>
            <p:txBody>
              <a:bodyPr anchor="ctr">
                <a:spAutoFit/>
              </a:bodyPr>
              <a:lstStyle/>
              <a:p>
                <a:endParaRPr lang="en-US">
                  <a:solidFill>
                    <a:srgbClr val="000000"/>
                  </a:solidFill>
                </a:endParaRPr>
              </a:p>
            </p:txBody>
          </p:sp>
          <p:sp>
            <p:nvSpPr>
              <p:cNvPr id="43036" name="Oval 20"/>
              <p:cNvSpPr>
                <a:spLocks noChangeArrowheads="1"/>
              </p:cNvSpPr>
              <p:nvPr/>
            </p:nvSpPr>
            <p:spPr bwMode="auto">
              <a:xfrm>
                <a:off x="2021" y="2358"/>
                <a:ext cx="915" cy="265"/>
              </a:xfrm>
              <a:prstGeom prst="ellipse">
                <a:avLst/>
              </a:prstGeom>
              <a:noFill/>
              <a:ln w="22225" algn="ctr">
                <a:solidFill>
                  <a:srgbClr val="009900"/>
                </a:solidFill>
                <a:round/>
                <a:headEnd/>
                <a:tailEnd/>
              </a:ln>
            </p:spPr>
            <p:txBody>
              <a:bodyPr anchor="ctr">
                <a:spAutoFit/>
              </a:bodyPr>
              <a:lstStyle/>
              <a:p>
                <a:endParaRPr lang="en-US">
                  <a:solidFill>
                    <a:srgbClr val="000000"/>
                  </a:solidFill>
                </a:endParaRPr>
              </a:p>
            </p:txBody>
          </p:sp>
          <p:sp>
            <p:nvSpPr>
              <p:cNvPr id="43037" name="Oval 21"/>
              <p:cNvSpPr>
                <a:spLocks noChangeArrowheads="1"/>
              </p:cNvSpPr>
              <p:nvPr/>
            </p:nvSpPr>
            <p:spPr bwMode="auto">
              <a:xfrm>
                <a:off x="2021" y="2304"/>
                <a:ext cx="915" cy="265"/>
              </a:xfrm>
              <a:prstGeom prst="ellipse">
                <a:avLst/>
              </a:prstGeom>
              <a:noFill/>
              <a:ln w="22225" algn="ctr">
                <a:solidFill>
                  <a:srgbClr val="009900"/>
                </a:solidFill>
                <a:round/>
                <a:headEnd/>
                <a:tailEnd/>
              </a:ln>
            </p:spPr>
            <p:txBody>
              <a:bodyPr anchor="ctr">
                <a:spAutoFit/>
              </a:bodyPr>
              <a:lstStyle/>
              <a:p>
                <a:endParaRPr lang="en-US">
                  <a:solidFill>
                    <a:srgbClr val="000000"/>
                  </a:solidFill>
                </a:endParaRPr>
              </a:p>
            </p:txBody>
          </p:sp>
        </p:grpSp>
        <p:sp>
          <p:nvSpPr>
            <p:cNvPr id="43028" name="Rectangle 23"/>
            <p:cNvSpPr>
              <a:spLocks noChangeArrowheads="1"/>
            </p:cNvSpPr>
            <p:nvPr/>
          </p:nvSpPr>
          <p:spPr bwMode="auto">
            <a:xfrm>
              <a:off x="4608" y="739"/>
              <a:ext cx="495" cy="404"/>
            </a:xfrm>
            <a:prstGeom prst="rect">
              <a:avLst/>
            </a:prstGeom>
            <a:noFill/>
            <a:ln w="15875" algn="ctr">
              <a:noFill/>
              <a:miter lim="800000"/>
              <a:headEnd/>
              <a:tailEnd/>
            </a:ln>
          </p:spPr>
          <p:txBody>
            <a:bodyPr wrap="none" anchor="ctr">
              <a:spAutoFit/>
            </a:bodyPr>
            <a:lstStyle/>
            <a:p>
              <a:pPr algn="l"/>
              <a:r>
                <a:rPr lang="en-US" sz="3600">
                  <a:solidFill>
                    <a:srgbClr val="009900"/>
                  </a:solidFill>
                  <a:latin typeface="Symbol" pitchFamily="18" charset="2"/>
                </a:rPr>
                <a:t>D</a:t>
              </a:r>
              <a:r>
                <a:rPr lang="en-US" sz="3600">
                  <a:solidFill>
                    <a:srgbClr val="009900"/>
                  </a:solidFill>
                  <a:latin typeface="Times New Roman" pitchFamily="18" charset="0"/>
                </a:rPr>
                <a:t>I</a:t>
              </a:r>
              <a:r>
                <a:rPr lang="en-US" sz="3600" baseline="-25000">
                  <a:solidFill>
                    <a:srgbClr val="009900"/>
                  </a:solidFill>
                </a:rPr>
                <a:t>1</a:t>
              </a:r>
            </a:p>
          </p:txBody>
        </p:sp>
        <p:sp>
          <p:nvSpPr>
            <p:cNvPr id="43029" name="Freeform 40"/>
            <p:cNvSpPr>
              <a:spLocks/>
            </p:cNvSpPr>
            <p:nvPr/>
          </p:nvSpPr>
          <p:spPr bwMode="auto">
            <a:xfrm>
              <a:off x="4394" y="948"/>
              <a:ext cx="166" cy="106"/>
            </a:xfrm>
            <a:custGeom>
              <a:avLst/>
              <a:gdLst>
                <a:gd name="T0" fmla="*/ 0 w 166"/>
                <a:gd name="T1" fmla="*/ 0 h 106"/>
                <a:gd name="T2" fmla="*/ 78 w 166"/>
                <a:gd name="T3" fmla="*/ 24 h 106"/>
                <a:gd name="T4" fmla="*/ 132 w 166"/>
                <a:gd name="T5" fmla="*/ 60 h 106"/>
                <a:gd name="T6" fmla="*/ 166 w 166"/>
                <a:gd name="T7" fmla="*/ 106 h 106"/>
                <a:gd name="T8" fmla="*/ 0 60000 65536"/>
                <a:gd name="T9" fmla="*/ 0 60000 65536"/>
                <a:gd name="T10" fmla="*/ 0 60000 65536"/>
                <a:gd name="T11" fmla="*/ 0 60000 65536"/>
                <a:gd name="T12" fmla="*/ 0 w 166"/>
                <a:gd name="T13" fmla="*/ 0 h 106"/>
                <a:gd name="T14" fmla="*/ 166 w 166"/>
                <a:gd name="T15" fmla="*/ 106 h 106"/>
              </a:gdLst>
              <a:ahLst/>
              <a:cxnLst>
                <a:cxn ang="T8">
                  <a:pos x="T0" y="T1"/>
                </a:cxn>
                <a:cxn ang="T9">
                  <a:pos x="T2" y="T3"/>
                </a:cxn>
                <a:cxn ang="T10">
                  <a:pos x="T4" y="T5"/>
                </a:cxn>
                <a:cxn ang="T11">
                  <a:pos x="T6" y="T7"/>
                </a:cxn>
              </a:cxnLst>
              <a:rect l="T12" t="T13" r="T14" b="T15"/>
              <a:pathLst>
                <a:path w="166" h="106">
                  <a:moveTo>
                    <a:pt x="0" y="0"/>
                  </a:moveTo>
                  <a:cubicBezTo>
                    <a:pt x="28" y="7"/>
                    <a:pt x="56" y="14"/>
                    <a:pt x="78" y="24"/>
                  </a:cubicBezTo>
                  <a:cubicBezTo>
                    <a:pt x="100" y="34"/>
                    <a:pt x="117" y="46"/>
                    <a:pt x="132" y="60"/>
                  </a:cubicBezTo>
                  <a:cubicBezTo>
                    <a:pt x="147" y="74"/>
                    <a:pt x="156" y="90"/>
                    <a:pt x="166" y="106"/>
                  </a:cubicBezTo>
                </a:path>
              </a:pathLst>
            </a:custGeom>
            <a:noFill/>
            <a:ln w="15875" cap="flat" cmpd="sng">
              <a:solidFill>
                <a:schemeClr val="tx1"/>
              </a:solidFill>
              <a:prstDash val="solid"/>
              <a:round/>
              <a:headEnd type="stealth" w="med" len="med"/>
              <a:tailEnd type="stealth" w="med" len="med"/>
            </a:ln>
          </p:spPr>
          <p:txBody>
            <a:bodyPr wrap="none">
              <a:spAutoFit/>
            </a:bodyPr>
            <a:lstStyle/>
            <a:p>
              <a:endParaRPr lang="en-US">
                <a:solidFill>
                  <a:srgbClr val="000000"/>
                </a:solidFill>
              </a:endParaRPr>
            </a:p>
          </p:txBody>
        </p:sp>
      </p:grpSp>
      <p:grpSp>
        <p:nvGrpSpPr>
          <p:cNvPr id="5" name="Group 53"/>
          <p:cNvGrpSpPr>
            <a:grpSpLocks/>
          </p:cNvGrpSpPr>
          <p:nvPr/>
        </p:nvGrpSpPr>
        <p:grpSpPr bwMode="auto">
          <a:xfrm>
            <a:off x="4848225" y="2724150"/>
            <a:ext cx="909638" cy="1120775"/>
            <a:chOff x="3054" y="1716"/>
            <a:chExt cx="573" cy="706"/>
          </a:xfrm>
        </p:grpSpPr>
        <p:sp>
          <p:nvSpPr>
            <p:cNvPr id="43025" name="Rectangle 39"/>
            <p:cNvSpPr>
              <a:spLocks noChangeArrowheads="1"/>
            </p:cNvSpPr>
            <p:nvPr/>
          </p:nvSpPr>
          <p:spPr bwMode="auto">
            <a:xfrm>
              <a:off x="3054" y="2018"/>
              <a:ext cx="495" cy="404"/>
            </a:xfrm>
            <a:prstGeom prst="rect">
              <a:avLst/>
            </a:prstGeom>
            <a:noFill/>
            <a:ln w="15875" algn="ctr">
              <a:noFill/>
              <a:miter lim="800000"/>
              <a:headEnd/>
              <a:tailEnd/>
            </a:ln>
          </p:spPr>
          <p:txBody>
            <a:bodyPr wrap="none" anchor="ctr">
              <a:spAutoFit/>
            </a:bodyPr>
            <a:lstStyle/>
            <a:p>
              <a:pPr algn="l"/>
              <a:r>
                <a:rPr lang="en-US" sz="3600">
                  <a:solidFill>
                    <a:srgbClr val="3333FF"/>
                  </a:solidFill>
                  <a:latin typeface="Symbol" pitchFamily="18" charset="2"/>
                </a:rPr>
                <a:t>D</a:t>
              </a:r>
              <a:r>
                <a:rPr lang="en-US" sz="3600">
                  <a:solidFill>
                    <a:srgbClr val="3333FF"/>
                  </a:solidFill>
                  <a:latin typeface="Times New Roman" pitchFamily="18" charset="0"/>
                </a:rPr>
                <a:t>I</a:t>
              </a:r>
              <a:r>
                <a:rPr lang="en-US" sz="3600" baseline="-25000">
                  <a:solidFill>
                    <a:srgbClr val="3333FF"/>
                  </a:solidFill>
                </a:rPr>
                <a:t>2</a:t>
              </a:r>
            </a:p>
          </p:txBody>
        </p:sp>
        <p:sp>
          <p:nvSpPr>
            <p:cNvPr id="43026" name="Freeform 41"/>
            <p:cNvSpPr>
              <a:spLocks/>
            </p:cNvSpPr>
            <p:nvPr/>
          </p:nvSpPr>
          <p:spPr bwMode="auto">
            <a:xfrm flipH="1">
              <a:off x="3461" y="1716"/>
              <a:ext cx="166" cy="106"/>
            </a:xfrm>
            <a:custGeom>
              <a:avLst/>
              <a:gdLst>
                <a:gd name="T0" fmla="*/ 0 w 166"/>
                <a:gd name="T1" fmla="*/ 0 h 106"/>
                <a:gd name="T2" fmla="*/ 78 w 166"/>
                <a:gd name="T3" fmla="*/ 24 h 106"/>
                <a:gd name="T4" fmla="*/ 132 w 166"/>
                <a:gd name="T5" fmla="*/ 60 h 106"/>
                <a:gd name="T6" fmla="*/ 166 w 166"/>
                <a:gd name="T7" fmla="*/ 106 h 106"/>
                <a:gd name="T8" fmla="*/ 0 60000 65536"/>
                <a:gd name="T9" fmla="*/ 0 60000 65536"/>
                <a:gd name="T10" fmla="*/ 0 60000 65536"/>
                <a:gd name="T11" fmla="*/ 0 60000 65536"/>
                <a:gd name="T12" fmla="*/ 0 w 166"/>
                <a:gd name="T13" fmla="*/ 0 h 106"/>
                <a:gd name="T14" fmla="*/ 166 w 166"/>
                <a:gd name="T15" fmla="*/ 106 h 106"/>
              </a:gdLst>
              <a:ahLst/>
              <a:cxnLst>
                <a:cxn ang="T8">
                  <a:pos x="T0" y="T1"/>
                </a:cxn>
                <a:cxn ang="T9">
                  <a:pos x="T2" y="T3"/>
                </a:cxn>
                <a:cxn ang="T10">
                  <a:pos x="T4" y="T5"/>
                </a:cxn>
                <a:cxn ang="T11">
                  <a:pos x="T6" y="T7"/>
                </a:cxn>
              </a:cxnLst>
              <a:rect l="T12" t="T13" r="T14" b="T15"/>
              <a:pathLst>
                <a:path w="166" h="106">
                  <a:moveTo>
                    <a:pt x="0" y="0"/>
                  </a:moveTo>
                  <a:cubicBezTo>
                    <a:pt x="28" y="7"/>
                    <a:pt x="56" y="14"/>
                    <a:pt x="78" y="24"/>
                  </a:cubicBezTo>
                  <a:cubicBezTo>
                    <a:pt x="100" y="34"/>
                    <a:pt x="117" y="46"/>
                    <a:pt x="132" y="60"/>
                  </a:cubicBezTo>
                  <a:cubicBezTo>
                    <a:pt x="147" y="74"/>
                    <a:pt x="156" y="90"/>
                    <a:pt x="166" y="106"/>
                  </a:cubicBezTo>
                </a:path>
              </a:pathLst>
            </a:custGeom>
            <a:noFill/>
            <a:ln w="15875" cap="flat" cmpd="sng">
              <a:solidFill>
                <a:schemeClr val="tx1"/>
              </a:solidFill>
              <a:prstDash val="solid"/>
              <a:round/>
              <a:headEnd type="stealth" w="med" len="med"/>
              <a:tailEnd type="stealth" w="med" len="med"/>
            </a:ln>
          </p:spPr>
          <p:txBody>
            <a:bodyPr wrap="none">
              <a:spAutoFit/>
            </a:bodyPr>
            <a:lstStyle/>
            <a:p>
              <a:endParaRPr lang="en-US">
                <a:solidFill>
                  <a:srgbClr val="000000"/>
                </a:solidFill>
              </a:endParaRPr>
            </a:p>
          </p:txBody>
        </p:sp>
      </p:grpSp>
      <p:sp>
        <p:nvSpPr>
          <p:cNvPr id="497708" name="Rectangle 44"/>
          <p:cNvSpPr>
            <a:spLocks noChangeArrowheads="1"/>
          </p:cNvSpPr>
          <p:nvPr/>
        </p:nvSpPr>
        <p:spPr bwMode="auto">
          <a:xfrm>
            <a:off x="212725" y="4906963"/>
            <a:ext cx="7943850" cy="946150"/>
          </a:xfrm>
          <a:prstGeom prst="rect">
            <a:avLst/>
          </a:prstGeom>
          <a:noFill/>
          <a:ln w="15875" algn="ctr">
            <a:noFill/>
            <a:miter lim="800000"/>
            <a:headEnd/>
            <a:tailEnd/>
          </a:ln>
        </p:spPr>
        <p:txBody>
          <a:bodyPr wrap="none" anchor="ctr">
            <a:spAutoFit/>
          </a:bodyPr>
          <a:lstStyle/>
          <a:p>
            <a:pPr algn="l"/>
            <a:r>
              <a:rPr lang="en-US">
                <a:solidFill>
                  <a:srgbClr val="FF0000"/>
                </a:solidFill>
              </a:rPr>
              <a:t>The </a:t>
            </a:r>
            <a:r>
              <a:rPr lang="en-US">
                <a:solidFill>
                  <a:srgbClr val="3333FF"/>
                </a:solidFill>
              </a:rPr>
              <a:t>induced current</a:t>
            </a:r>
            <a:r>
              <a:rPr lang="en-US">
                <a:solidFill>
                  <a:srgbClr val="FF0000"/>
                </a:solidFill>
              </a:rPr>
              <a:t> in</a:t>
            </a:r>
            <a:r>
              <a:rPr lang="en-US">
                <a:solidFill>
                  <a:srgbClr val="000000"/>
                </a:solidFill>
              </a:rPr>
              <a:t> </a:t>
            </a:r>
            <a:r>
              <a:rPr lang="en-US" u="sng">
                <a:solidFill>
                  <a:srgbClr val="3333FF"/>
                </a:solidFill>
              </a:rPr>
              <a:t>WIRE 2</a:t>
            </a:r>
            <a:r>
              <a:rPr lang="en-US">
                <a:solidFill>
                  <a:srgbClr val="000000"/>
                </a:solidFill>
              </a:rPr>
              <a:t> </a:t>
            </a:r>
            <a:r>
              <a:rPr lang="en-US">
                <a:solidFill>
                  <a:srgbClr val="FF0000"/>
                </a:solidFill>
              </a:rPr>
              <a:t>generates its own</a:t>
            </a:r>
          </a:p>
          <a:p>
            <a:pPr algn="l"/>
            <a:r>
              <a:rPr lang="en-US" i="1">
                <a:solidFill>
                  <a:srgbClr val="3333FF"/>
                </a:solidFill>
              </a:rPr>
              <a:t>B</a:t>
            </a:r>
            <a:r>
              <a:rPr lang="en-US">
                <a:solidFill>
                  <a:srgbClr val="3333FF"/>
                </a:solidFill>
              </a:rPr>
              <a:t> field</a:t>
            </a:r>
            <a:r>
              <a:rPr lang="en-US">
                <a:solidFill>
                  <a:srgbClr val="FF0000"/>
                </a:solidFill>
              </a:rPr>
              <a:t>, which opposes the </a:t>
            </a:r>
            <a:r>
              <a:rPr lang="en-US" i="1">
                <a:solidFill>
                  <a:srgbClr val="009900"/>
                </a:solidFill>
              </a:rPr>
              <a:t>B</a:t>
            </a:r>
            <a:r>
              <a:rPr lang="en-US">
                <a:solidFill>
                  <a:srgbClr val="009900"/>
                </a:solidFill>
              </a:rPr>
              <a:t> field</a:t>
            </a:r>
            <a:r>
              <a:rPr lang="en-US">
                <a:solidFill>
                  <a:srgbClr val="FF0000"/>
                </a:solidFill>
              </a:rPr>
              <a:t> from</a:t>
            </a:r>
            <a:r>
              <a:rPr lang="en-US">
                <a:solidFill>
                  <a:srgbClr val="000000"/>
                </a:solidFill>
              </a:rPr>
              <a:t> </a:t>
            </a:r>
            <a:r>
              <a:rPr lang="en-US">
                <a:solidFill>
                  <a:srgbClr val="009900"/>
                </a:solidFill>
              </a:rPr>
              <a:t>WIRE 1</a:t>
            </a:r>
            <a:r>
              <a:rPr lang="en-US">
                <a:solidFill>
                  <a:srgbClr val="000000"/>
                </a:solidFill>
              </a:rPr>
              <a:t>. </a:t>
            </a:r>
          </a:p>
        </p:txBody>
      </p:sp>
      <p:sp>
        <p:nvSpPr>
          <p:cNvPr id="497709" name="Rectangle 45"/>
          <p:cNvSpPr>
            <a:spLocks noChangeArrowheads="1"/>
          </p:cNvSpPr>
          <p:nvPr/>
        </p:nvSpPr>
        <p:spPr bwMode="auto">
          <a:xfrm>
            <a:off x="3752850" y="2378075"/>
            <a:ext cx="938213" cy="641350"/>
          </a:xfrm>
          <a:prstGeom prst="rect">
            <a:avLst/>
          </a:prstGeom>
          <a:noFill/>
          <a:ln w="15875" algn="ctr">
            <a:noFill/>
            <a:miter lim="800000"/>
            <a:headEnd/>
            <a:tailEnd/>
          </a:ln>
        </p:spPr>
        <p:txBody>
          <a:bodyPr wrap="none" anchor="ctr">
            <a:spAutoFit/>
          </a:bodyPr>
          <a:lstStyle/>
          <a:p>
            <a:pPr algn="l"/>
            <a:r>
              <a:rPr lang="en-US" sz="3600">
                <a:solidFill>
                  <a:srgbClr val="3333FF"/>
                </a:solidFill>
                <a:latin typeface="Symbol" pitchFamily="18" charset="2"/>
              </a:rPr>
              <a:t>D</a:t>
            </a:r>
            <a:r>
              <a:rPr lang="en-US" sz="3600">
                <a:solidFill>
                  <a:srgbClr val="3333FF"/>
                </a:solidFill>
                <a:latin typeface="Times New Roman" pitchFamily="18" charset="0"/>
              </a:rPr>
              <a:t>B</a:t>
            </a:r>
            <a:r>
              <a:rPr lang="en-US" sz="3600" baseline="-25000">
                <a:solidFill>
                  <a:srgbClr val="3333FF"/>
                </a:solidFill>
              </a:rPr>
              <a:t>2</a:t>
            </a:r>
          </a:p>
        </p:txBody>
      </p:sp>
      <p:sp>
        <p:nvSpPr>
          <p:cNvPr id="497710" name="AutoShape 46"/>
          <p:cNvSpPr>
            <a:spLocks noChangeArrowheads="1"/>
          </p:cNvSpPr>
          <p:nvPr/>
        </p:nvSpPr>
        <p:spPr bwMode="auto">
          <a:xfrm rot="-8101581">
            <a:off x="4648200" y="3073400"/>
            <a:ext cx="363538" cy="203200"/>
          </a:xfrm>
          <a:prstGeom prst="rightArrow">
            <a:avLst>
              <a:gd name="adj1" fmla="val 50000"/>
              <a:gd name="adj2" fmla="val 44727"/>
            </a:avLst>
          </a:prstGeom>
          <a:solidFill>
            <a:schemeClr val="tx1"/>
          </a:solidFill>
          <a:ln w="15875" algn="ctr">
            <a:solidFill>
              <a:schemeClr val="tx1"/>
            </a:solidFill>
            <a:miter lim="800000"/>
            <a:headEnd/>
            <a:tailEnd/>
          </a:ln>
        </p:spPr>
        <p:txBody>
          <a:bodyPr wrap="none" anchor="ctr">
            <a:spAutoFit/>
          </a:bodyPr>
          <a:lstStyle/>
          <a:p>
            <a:endParaRPr lang="en-US">
              <a:solidFill>
                <a:srgbClr val="000000"/>
              </a:solidFill>
            </a:endParaRPr>
          </a:p>
        </p:txBody>
      </p:sp>
      <p:sp>
        <p:nvSpPr>
          <p:cNvPr id="497711" name="Rectangle 47"/>
          <p:cNvSpPr>
            <a:spLocks noChangeArrowheads="1"/>
          </p:cNvSpPr>
          <p:nvPr/>
        </p:nvSpPr>
        <p:spPr bwMode="auto">
          <a:xfrm>
            <a:off x="1331913" y="6015038"/>
            <a:ext cx="6516687" cy="519112"/>
          </a:xfrm>
          <a:prstGeom prst="rect">
            <a:avLst/>
          </a:prstGeom>
          <a:noFill/>
          <a:ln w="15875" algn="ctr">
            <a:noFill/>
            <a:miter lim="800000"/>
            <a:headEnd/>
            <a:tailEnd/>
          </a:ln>
        </p:spPr>
        <p:txBody>
          <a:bodyPr wrap="none" anchor="ctr">
            <a:spAutoFit/>
          </a:bodyPr>
          <a:lstStyle/>
          <a:p>
            <a:pPr algn="l"/>
            <a:r>
              <a:rPr lang="en-US">
                <a:solidFill>
                  <a:srgbClr val="FF0000"/>
                </a:solidFill>
              </a:rPr>
              <a:t>This last statement is called </a:t>
            </a:r>
            <a:r>
              <a:rPr lang="en-US" u="sng">
                <a:solidFill>
                  <a:srgbClr val="FF0000"/>
                </a:solidFill>
              </a:rPr>
              <a:t>Lenz’s law</a:t>
            </a:r>
            <a:r>
              <a:rPr lang="en-US">
                <a:solidFill>
                  <a:srgbClr val="FF0000"/>
                </a:solidFill>
              </a:rPr>
              <a:t>. </a:t>
            </a:r>
          </a:p>
        </p:txBody>
      </p:sp>
      <p:sp>
        <p:nvSpPr>
          <p:cNvPr id="497715" name="AutoShape 51"/>
          <p:cNvSpPr>
            <a:spLocks noChangeArrowheads="1"/>
          </p:cNvSpPr>
          <p:nvPr/>
        </p:nvSpPr>
        <p:spPr bwMode="auto">
          <a:xfrm rot="4086782">
            <a:off x="7752556" y="1953419"/>
            <a:ext cx="363538" cy="203200"/>
          </a:xfrm>
          <a:prstGeom prst="rightArrow">
            <a:avLst>
              <a:gd name="adj1" fmla="val 50000"/>
              <a:gd name="adj2" fmla="val 44727"/>
            </a:avLst>
          </a:prstGeom>
          <a:solidFill>
            <a:schemeClr val="tx1"/>
          </a:solidFill>
          <a:ln w="15875" algn="ctr">
            <a:solidFill>
              <a:schemeClr val="tx1"/>
            </a:solidFill>
            <a:miter lim="800000"/>
            <a:headEnd/>
            <a:tailEnd/>
          </a:ln>
        </p:spPr>
        <p:txBody>
          <a:bodyPr wrap="none" anchor="ctr">
            <a:spAutoFit/>
          </a:bodyPr>
          <a:lstStyle/>
          <a:p>
            <a:endParaRPr lang="en-US">
              <a:solidFill>
                <a:srgbClr val="000000"/>
              </a:solidFill>
            </a:endParaRPr>
          </a:p>
        </p:txBody>
      </p:sp>
    </p:spTree>
    <p:extLst>
      <p:ext uri="{BB962C8B-B14F-4D97-AF65-F5344CB8AC3E}">
        <p14:creationId xmlns:p14="http://schemas.microsoft.com/office/powerpoint/2010/main" val="2561945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497690"/>
                                        </p:tgtEl>
                                        <p:attrNameLst>
                                          <p:attrName>style.visibility</p:attrName>
                                        </p:attrNameLst>
                                      </p:cBhvr>
                                      <p:to>
                                        <p:strVal val="visible"/>
                                      </p:to>
                                    </p:set>
                                    <p:anim from="(-#ppt_w/2)" to="(#ppt_x)" calcmode="lin" valueType="num">
                                      <p:cBhvr>
                                        <p:cTn id="12" dur="600" fill="hold">
                                          <p:stCondLst>
                                            <p:cond delay="0"/>
                                          </p:stCondLst>
                                        </p:cTn>
                                        <p:tgtEl>
                                          <p:spTgt spid="497690"/>
                                        </p:tgtEl>
                                        <p:attrNameLst>
                                          <p:attrName>ppt_x</p:attrName>
                                        </p:attrNameLst>
                                      </p:cBhvr>
                                    </p:anim>
                                    <p:anim from="0" to="-1.0" calcmode="lin" valueType="num">
                                      <p:cBhvr>
                                        <p:cTn id="13" dur="200" decel="50000" autoRev="1" fill="hold">
                                          <p:stCondLst>
                                            <p:cond delay="600"/>
                                          </p:stCondLst>
                                        </p:cTn>
                                        <p:tgtEl>
                                          <p:spTgt spid="497690"/>
                                        </p:tgtEl>
                                        <p:attrNameLst>
                                          <p:attrName>xshear</p:attrName>
                                        </p:attrNameLst>
                                      </p:cBhvr>
                                    </p:anim>
                                    <p:animScale>
                                      <p:cBhvr>
                                        <p:cTn id="14" dur="200" decel="100000" autoRev="1" fill="hold">
                                          <p:stCondLst>
                                            <p:cond delay="600"/>
                                          </p:stCondLst>
                                        </p:cTn>
                                        <p:tgtEl>
                                          <p:spTgt spid="497690"/>
                                        </p:tgtEl>
                                      </p:cBhvr>
                                      <p:from x="100000" y="100000"/>
                                      <p:to x="80000" y="100000"/>
                                    </p:animScale>
                                    <p:anim by="(#ppt_h/3+#ppt_w*0.1)" calcmode="lin" valueType="num">
                                      <p:cBhvr additive="sum">
                                        <p:cTn id="15" dur="200" decel="100000" autoRev="1" fill="hold">
                                          <p:stCondLst>
                                            <p:cond delay="600"/>
                                          </p:stCondLst>
                                        </p:cTn>
                                        <p:tgtEl>
                                          <p:spTgt spid="497690"/>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497715"/>
                                        </p:tgtEl>
                                        <p:attrNameLst>
                                          <p:attrName>style.visibility</p:attrName>
                                        </p:attrNameLst>
                                      </p:cBhvr>
                                      <p:to>
                                        <p:strVal val="visible"/>
                                      </p:to>
                                    </p:set>
                                    <p:animEffect transition="in" filter="fade">
                                      <p:cBhvr>
                                        <p:cTn id="20" dur="2000"/>
                                        <p:tgtEl>
                                          <p:spTgt spid="497715"/>
                                        </p:tgtEl>
                                      </p:cBhvr>
                                    </p:animEffect>
                                    <p:anim calcmode="lin" valueType="num">
                                      <p:cBhvr>
                                        <p:cTn id="21" dur="2000" fill="hold"/>
                                        <p:tgtEl>
                                          <p:spTgt spid="497715"/>
                                        </p:tgtEl>
                                        <p:attrNameLst>
                                          <p:attrName>style.rotation</p:attrName>
                                        </p:attrNameLst>
                                      </p:cBhvr>
                                      <p:tavLst>
                                        <p:tav tm="0">
                                          <p:val>
                                            <p:fltVal val="720"/>
                                          </p:val>
                                        </p:tav>
                                        <p:tav tm="100000">
                                          <p:val>
                                            <p:fltVal val="0"/>
                                          </p:val>
                                        </p:tav>
                                      </p:tavLst>
                                    </p:anim>
                                    <p:anim calcmode="lin" valueType="num">
                                      <p:cBhvr>
                                        <p:cTn id="22" dur="2000" fill="hold"/>
                                        <p:tgtEl>
                                          <p:spTgt spid="497715"/>
                                        </p:tgtEl>
                                        <p:attrNameLst>
                                          <p:attrName>ppt_h</p:attrName>
                                        </p:attrNameLst>
                                      </p:cBhvr>
                                      <p:tavLst>
                                        <p:tav tm="0">
                                          <p:val>
                                            <p:fltVal val="0"/>
                                          </p:val>
                                        </p:tav>
                                        <p:tav tm="100000">
                                          <p:val>
                                            <p:strVal val="#ppt_h"/>
                                          </p:val>
                                        </p:tav>
                                      </p:tavLst>
                                    </p:anim>
                                    <p:anim calcmode="lin" valueType="num">
                                      <p:cBhvr>
                                        <p:cTn id="23" dur="2000" fill="hold"/>
                                        <p:tgtEl>
                                          <p:spTgt spid="497715"/>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97693"/>
                                        </p:tgtEl>
                                        <p:attrNameLst>
                                          <p:attrName>style.visibility</p:attrName>
                                        </p:attrNameLst>
                                      </p:cBhvr>
                                      <p:to>
                                        <p:strVal val="visible"/>
                                      </p:to>
                                    </p:set>
                                    <p:animEffect transition="in" filter="wipe(up)">
                                      <p:cBhvr>
                                        <p:cTn id="27" dur="2000"/>
                                        <p:tgtEl>
                                          <p:spTgt spid="497693"/>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497692"/>
                                        </p:tgtEl>
                                        <p:attrNameLst>
                                          <p:attrName>style.visibility</p:attrName>
                                        </p:attrNameLst>
                                      </p:cBhvr>
                                      <p:to>
                                        <p:strVal val="visible"/>
                                      </p:to>
                                    </p:set>
                                    <p:anim from="(-#ppt_w/2)" to="(#ppt_x)" calcmode="lin" valueType="num">
                                      <p:cBhvr>
                                        <p:cTn id="32" dur="600" fill="hold">
                                          <p:stCondLst>
                                            <p:cond delay="0"/>
                                          </p:stCondLst>
                                        </p:cTn>
                                        <p:tgtEl>
                                          <p:spTgt spid="497692"/>
                                        </p:tgtEl>
                                        <p:attrNameLst>
                                          <p:attrName>ppt_x</p:attrName>
                                        </p:attrNameLst>
                                      </p:cBhvr>
                                    </p:anim>
                                    <p:anim from="0" to="-1.0" calcmode="lin" valueType="num">
                                      <p:cBhvr>
                                        <p:cTn id="33" dur="200" decel="50000" autoRev="1" fill="hold">
                                          <p:stCondLst>
                                            <p:cond delay="600"/>
                                          </p:stCondLst>
                                        </p:cTn>
                                        <p:tgtEl>
                                          <p:spTgt spid="497692"/>
                                        </p:tgtEl>
                                        <p:attrNameLst>
                                          <p:attrName>xshear</p:attrName>
                                        </p:attrNameLst>
                                      </p:cBhvr>
                                    </p:anim>
                                    <p:animScale>
                                      <p:cBhvr>
                                        <p:cTn id="34" dur="200" decel="100000" autoRev="1" fill="hold">
                                          <p:stCondLst>
                                            <p:cond delay="600"/>
                                          </p:stCondLst>
                                        </p:cTn>
                                        <p:tgtEl>
                                          <p:spTgt spid="497692"/>
                                        </p:tgtEl>
                                      </p:cBhvr>
                                      <p:from x="100000" y="100000"/>
                                      <p:to x="80000" y="100000"/>
                                    </p:animScale>
                                    <p:anim by="(#ppt_h/3+#ppt_w*0.1)" calcmode="lin" valueType="num">
                                      <p:cBhvr additive="sum">
                                        <p:cTn id="35" dur="200" decel="100000" autoRev="1" fill="hold">
                                          <p:stCondLst>
                                            <p:cond delay="600"/>
                                          </p:stCondLst>
                                        </p:cTn>
                                        <p:tgtEl>
                                          <p:spTgt spid="497692"/>
                                        </p:tgtEl>
                                        <p:attrNameLst>
                                          <p:attrName>ppt_x</p:attrName>
                                        </p:attrNameLst>
                                      </p:cBhvr>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2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2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4" presetClass="entr" presetSubtype="0" fill="hold" grpId="0" nodeType="clickEffect">
                                  <p:stCondLst>
                                    <p:cond delay="0"/>
                                  </p:stCondLst>
                                  <p:childTnLst>
                                    <p:set>
                                      <p:cBhvr>
                                        <p:cTn id="49" dur="1" fill="hold">
                                          <p:stCondLst>
                                            <p:cond delay="0"/>
                                          </p:stCondLst>
                                        </p:cTn>
                                        <p:tgtEl>
                                          <p:spTgt spid="497708"/>
                                        </p:tgtEl>
                                        <p:attrNameLst>
                                          <p:attrName>style.visibility</p:attrName>
                                        </p:attrNameLst>
                                      </p:cBhvr>
                                      <p:to>
                                        <p:strVal val="visible"/>
                                      </p:to>
                                    </p:set>
                                    <p:anim from="(-#ppt_w/2)" to="(#ppt_x)" calcmode="lin" valueType="num">
                                      <p:cBhvr>
                                        <p:cTn id="50" dur="600" fill="hold">
                                          <p:stCondLst>
                                            <p:cond delay="0"/>
                                          </p:stCondLst>
                                        </p:cTn>
                                        <p:tgtEl>
                                          <p:spTgt spid="497708"/>
                                        </p:tgtEl>
                                        <p:attrNameLst>
                                          <p:attrName>ppt_x</p:attrName>
                                        </p:attrNameLst>
                                      </p:cBhvr>
                                    </p:anim>
                                    <p:anim from="0" to="-1.0" calcmode="lin" valueType="num">
                                      <p:cBhvr>
                                        <p:cTn id="51" dur="200" decel="50000" autoRev="1" fill="hold">
                                          <p:stCondLst>
                                            <p:cond delay="600"/>
                                          </p:stCondLst>
                                        </p:cTn>
                                        <p:tgtEl>
                                          <p:spTgt spid="497708"/>
                                        </p:tgtEl>
                                        <p:attrNameLst>
                                          <p:attrName>xshear</p:attrName>
                                        </p:attrNameLst>
                                      </p:cBhvr>
                                    </p:anim>
                                    <p:animScale>
                                      <p:cBhvr>
                                        <p:cTn id="52" dur="200" decel="100000" autoRev="1" fill="hold">
                                          <p:stCondLst>
                                            <p:cond delay="600"/>
                                          </p:stCondLst>
                                        </p:cTn>
                                        <p:tgtEl>
                                          <p:spTgt spid="497708"/>
                                        </p:tgtEl>
                                      </p:cBhvr>
                                      <p:from x="100000" y="100000"/>
                                      <p:to x="80000" y="100000"/>
                                    </p:animScale>
                                    <p:anim by="(#ppt_h/3+#ppt_w*0.1)" calcmode="lin" valueType="num">
                                      <p:cBhvr additive="sum">
                                        <p:cTn id="53" dur="200" decel="100000" autoRev="1" fill="hold">
                                          <p:stCondLst>
                                            <p:cond delay="600"/>
                                          </p:stCondLst>
                                        </p:cTn>
                                        <p:tgtEl>
                                          <p:spTgt spid="497708"/>
                                        </p:tgtEl>
                                        <p:attrNameLst>
                                          <p:attrName>ppt_x</p:attrName>
                                        </p:attrNameLst>
                                      </p:cBhvr>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grpId="0" nodeType="clickEffect">
                                  <p:stCondLst>
                                    <p:cond delay="0"/>
                                  </p:stCondLst>
                                  <p:childTnLst>
                                    <p:set>
                                      <p:cBhvr>
                                        <p:cTn id="57" dur="1" fill="hold">
                                          <p:stCondLst>
                                            <p:cond delay="0"/>
                                          </p:stCondLst>
                                        </p:cTn>
                                        <p:tgtEl>
                                          <p:spTgt spid="497710"/>
                                        </p:tgtEl>
                                        <p:attrNameLst>
                                          <p:attrName>style.visibility</p:attrName>
                                        </p:attrNameLst>
                                      </p:cBhvr>
                                      <p:to>
                                        <p:strVal val="visible"/>
                                      </p:to>
                                    </p:set>
                                    <p:animEffect transition="in" filter="fade">
                                      <p:cBhvr>
                                        <p:cTn id="58" dur="2000"/>
                                        <p:tgtEl>
                                          <p:spTgt spid="497710"/>
                                        </p:tgtEl>
                                      </p:cBhvr>
                                    </p:animEffect>
                                    <p:anim calcmode="lin" valueType="num">
                                      <p:cBhvr>
                                        <p:cTn id="59" dur="2000" fill="hold"/>
                                        <p:tgtEl>
                                          <p:spTgt spid="497710"/>
                                        </p:tgtEl>
                                        <p:attrNameLst>
                                          <p:attrName>style.rotation</p:attrName>
                                        </p:attrNameLst>
                                      </p:cBhvr>
                                      <p:tavLst>
                                        <p:tav tm="0">
                                          <p:val>
                                            <p:fltVal val="720"/>
                                          </p:val>
                                        </p:tav>
                                        <p:tav tm="100000">
                                          <p:val>
                                            <p:fltVal val="0"/>
                                          </p:val>
                                        </p:tav>
                                      </p:tavLst>
                                    </p:anim>
                                    <p:anim calcmode="lin" valueType="num">
                                      <p:cBhvr>
                                        <p:cTn id="60" dur="2000" fill="hold"/>
                                        <p:tgtEl>
                                          <p:spTgt spid="497710"/>
                                        </p:tgtEl>
                                        <p:attrNameLst>
                                          <p:attrName>ppt_h</p:attrName>
                                        </p:attrNameLst>
                                      </p:cBhvr>
                                      <p:tavLst>
                                        <p:tav tm="0">
                                          <p:val>
                                            <p:fltVal val="0"/>
                                          </p:val>
                                        </p:tav>
                                        <p:tav tm="100000">
                                          <p:val>
                                            <p:strVal val="#ppt_h"/>
                                          </p:val>
                                        </p:tav>
                                      </p:tavLst>
                                    </p:anim>
                                    <p:anim calcmode="lin" valueType="num">
                                      <p:cBhvr>
                                        <p:cTn id="61" dur="2000" fill="hold"/>
                                        <p:tgtEl>
                                          <p:spTgt spid="497710"/>
                                        </p:tgtEl>
                                        <p:attrNameLst>
                                          <p:attrName>ppt_w</p:attrName>
                                        </p:attrNameLst>
                                      </p:cBhvr>
                                      <p:tavLst>
                                        <p:tav tm="0">
                                          <p:val>
                                            <p:fltVal val="0"/>
                                          </p:val>
                                        </p:tav>
                                        <p:tav tm="100000">
                                          <p:val>
                                            <p:strVal val="#ppt_w"/>
                                          </p:val>
                                        </p:tav>
                                      </p:tavLst>
                                    </p:anim>
                                  </p:childTnLst>
                                </p:cTn>
                              </p:par>
                            </p:childTnLst>
                          </p:cTn>
                        </p:par>
                        <p:par>
                          <p:cTn id="62" fill="hold">
                            <p:stCondLst>
                              <p:cond delay="2000"/>
                            </p:stCondLst>
                            <p:childTnLst>
                              <p:par>
                                <p:cTn id="63" presetID="22" presetClass="entr" presetSubtype="2" fill="hold" grpId="0" nodeType="afterEffect">
                                  <p:stCondLst>
                                    <p:cond delay="0"/>
                                  </p:stCondLst>
                                  <p:childTnLst>
                                    <p:set>
                                      <p:cBhvr>
                                        <p:cTn id="64" dur="1" fill="hold">
                                          <p:stCondLst>
                                            <p:cond delay="0"/>
                                          </p:stCondLst>
                                        </p:cTn>
                                        <p:tgtEl>
                                          <p:spTgt spid="497709"/>
                                        </p:tgtEl>
                                        <p:attrNameLst>
                                          <p:attrName>style.visibility</p:attrName>
                                        </p:attrNameLst>
                                      </p:cBhvr>
                                      <p:to>
                                        <p:strVal val="visible"/>
                                      </p:to>
                                    </p:set>
                                    <p:animEffect transition="in" filter="wipe(right)">
                                      <p:cBhvr>
                                        <p:cTn id="65" dur="2000"/>
                                        <p:tgtEl>
                                          <p:spTgt spid="49770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97712"/>
                                        </p:tgtEl>
                                        <p:attrNameLst>
                                          <p:attrName>style.visibility</p:attrName>
                                        </p:attrNameLst>
                                      </p:cBhvr>
                                      <p:to>
                                        <p:strVal val="visible"/>
                                      </p:to>
                                    </p:set>
                                    <p:animEffect transition="in" filter="fade">
                                      <p:cBhvr>
                                        <p:cTn id="70" dur="2000"/>
                                        <p:tgtEl>
                                          <p:spTgt spid="497712"/>
                                        </p:tgtEl>
                                      </p:cBhvr>
                                    </p:animEffect>
                                  </p:childTnLst>
                                </p:cTn>
                              </p:par>
                              <p:par>
                                <p:cTn id="71" presetID="10" presetClass="entr" presetSubtype="0" fill="hold" nodeType="withEffect">
                                  <p:stCondLst>
                                    <p:cond delay="0"/>
                                  </p:stCondLst>
                                  <p:childTnLst>
                                    <p:set>
                                      <p:cBhvr>
                                        <p:cTn id="72" dur="1" fill="hold">
                                          <p:stCondLst>
                                            <p:cond delay="0"/>
                                          </p:stCondLst>
                                        </p:cTn>
                                        <p:tgtEl>
                                          <p:spTgt spid="497714"/>
                                        </p:tgtEl>
                                        <p:attrNameLst>
                                          <p:attrName>style.visibility</p:attrName>
                                        </p:attrNameLst>
                                      </p:cBhvr>
                                      <p:to>
                                        <p:strVal val="visible"/>
                                      </p:to>
                                    </p:set>
                                    <p:animEffect transition="in" filter="fade">
                                      <p:cBhvr>
                                        <p:cTn id="73" dur="2000"/>
                                        <p:tgtEl>
                                          <p:spTgt spid="497714"/>
                                        </p:tgtEl>
                                      </p:cBhvr>
                                    </p:animEffect>
                                  </p:childTnLst>
                                </p:cTn>
                              </p:par>
                            </p:childTnLst>
                          </p:cTn>
                        </p:par>
                      </p:childTnLst>
                    </p:cTn>
                  </p:par>
                  <p:par>
                    <p:cTn id="74" fill="hold">
                      <p:stCondLst>
                        <p:cond delay="indefinite"/>
                      </p:stCondLst>
                      <p:childTnLst>
                        <p:par>
                          <p:cTn id="75" fill="hold">
                            <p:stCondLst>
                              <p:cond delay="0"/>
                            </p:stCondLst>
                            <p:childTnLst>
                              <p:par>
                                <p:cTn id="76" presetID="56" presetClass="entr" presetSubtype="0" fill="hold" grpId="0" nodeType="clickEffect">
                                  <p:stCondLst>
                                    <p:cond delay="0"/>
                                  </p:stCondLst>
                                  <p:iterate type="lt">
                                    <p:tmPct val="10000"/>
                                  </p:iterate>
                                  <p:childTnLst>
                                    <p:set>
                                      <p:cBhvr>
                                        <p:cTn id="77" dur="1" fill="hold">
                                          <p:stCondLst>
                                            <p:cond delay="0"/>
                                          </p:stCondLst>
                                        </p:cTn>
                                        <p:tgtEl>
                                          <p:spTgt spid="497711"/>
                                        </p:tgtEl>
                                        <p:attrNameLst>
                                          <p:attrName>style.visibility</p:attrName>
                                        </p:attrNameLst>
                                      </p:cBhvr>
                                      <p:to>
                                        <p:strVal val="visible"/>
                                      </p:to>
                                    </p:set>
                                    <p:anim by="(-#ppt_w*2)" calcmode="lin" valueType="num">
                                      <p:cBhvr rctx="PPT">
                                        <p:cTn id="78" dur="500" autoRev="1" fill="hold">
                                          <p:stCondLst>
                                            <p:cond delay="0"/>
                                          </p:stCondLst>
                                        </p:cTn>
                                        <p:tgtEl>
                                          <p:spTgt spid="497711"/>
                                        </p:tgtEl>
                                        <p:attrNameLst>
                                          <p:attrName>ppt_w</p:attrName>
                                        </p:attrNameLst>
                                      </p:cBhvr>
                                    </p:anim>
                                    <p:anim by="(#ppt_w*0.50)" calcmode="lin" valueType="num">
                                      <p:cBhvr>
                                        <p:cTn id="79" dur="500" decel="50000" autoRev="1" fill="hold">
                                          <p:stCondLst>
                                            <p:cond delay="0"/>
                                          </p:stCondLst>
                                        </p:cTn>
                                        <p:tgtEl>
                                          <p:spTgt spid="497711"/>
                                        </p:tgtEl>
                                        <p:attrNameLst>
                                          <p:attrName>ppt_x</p:attrName>
                                        </p:attrNameLst>
                                      </p:cBhvr>
                                    </p:anim>
                                    <p:anim from="(-#ppt_h/2)" to="(#ppt_y)" calcmode="lin" valueType="num">
                                      <p:cBhvr>
                                        <p:cTn id="80" dur="1000" fill="hold">
                                          <p:stCondLst>
                                            <p:cond delay="0"/>
                                          </p:stCondLst>
                                        </p:cTn>
                                        <p:tgtEl>
                                          <p:spTgt spid="497711"/>
                                        </p:tgtEl>
                                        <p:attrNameLst>
                                          <p:attrName>ppt_y</p:attrName>
                                        </p:attrNameLst>
                                      </p:cBhvr>
                                    </p:anim>
                                    <p:animRot by="21600000">
                                      <p:cBhvr>
                                        <p:cTn id="81" dur="1000" fill="hold">
                                          <p:stCondLst>
                                            <p:cond delay="0"/>
                                          </p:stCondLst>
                                        </p:cTn>
                                        <p:tgtEl>
                                          <p:spTgt spid="4977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90" grpId="0"/>
      <p:bldP spid="497692" grpId="0"/>
      <p:bldP spid="497693" grpId="0"/>
      <p:bldP spid="497708" grpId="0"/>
      <p:bldP spid="497709" grpId="0"/>
      <p:bldP spid="497710" grpId="0" animBg="1"/>
      <p:bldP spid="497711" grpId="0"/>
      <p:bldP spid="4977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420498" y="907333"/>
            <a:ext cx="5903604" cy="5693866"/>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FFFFFF">
                    <a:lumMod val="85000"/>
                  </a:srgbClr>
                </a:solidFill>
              </a:rPr>
              <a:t>Lenz’s law is a consequence of the </a:t>
            </a:r>
          </a:p>
          <a:p>
            <a:pPr marL="342900" indent="-342900" algn="l">
              <a:spcBef>
                <a:spcPct val="20000"/>
              </a:spcBef>
            </a:pPr>
            <a:r>
              <a:rPr lang="en-US" dirty="0" smtClean="0">
                <a:solidFill>
                  <a:srgbClr val="FFFFFF">
                    <a:lumMod val="85000"/>
                  </a:srgbClr>
                </a:solidFill>
              </a:rPr>
              <a:t>law of energy conservation. If the </a:t>
            </a:r>
          </a:p>
          <a:p>
            <a:pPr marL="342900" indent="-342900" algn="l">
              <a:spcBef>
                <a:spcPct val="20000"/>
              </a:spcBef>
            </a:pPr>
            <a:r>
              <a:rPr lang="en-US" dirty="0" smtClean="0">
                <a:solidFill>
                  <a:srgbClr val="FFFFFF">
                    <a:lumMod val="85000"/>
                  </a:srgbClr>
                </a:solidFill>
              </a:rPr>
              <a:t>changing B field around an AC</a:t>
            </a:r>
          </a:p>
          <a:p>
            <a:pPr marL="342900" indent="-342900" algn="l">
              <a:spcBef>
                <a:spcPct val="20000"/>
              </a:spcBef>
            </a:pPr>
            <a:r>
              <a:rPr lang="en-US" dirty="0" smtClean="0">
                <a:solidFill>
                  <a:srgbClr val="FFFFFF">
                    <a:lumMod val="85000"/>
                  </a:srgbClr>
                </a:solidFill>
              </a:rPr>
              <a:t>conductor induced an AC current in </a:t>
            </a:r>
          </a:p>
          <a:p>
            <a:pPr marL="342900" indent="-342900" algn="l">
              <a:spcBef>
                <a:spcPct val="20000"/>
              </a:spcBef>
            </a:pPr>
            <a:r>
              <a:rPr lang="en-US" dirty="0" smtClean="0">
                <a:solidFill>
                  <a:srgbClr val="FFFFFF">
                    <a:lumMod val="85000"/>
                  </a:srgbClr>
                </a:solidFill>
              </a:rPr>
              <a:t>a nearby conductor, which then </a:t>
            </a:r>
          </a:p>
          <a:p>
            <a:pPr marL="342900" indent="-342900" algn="l">
              <a:spcBef>
                <a:spcPct val="20000"/>
              </a:spcBef>
            </a:pPr>
            <a:r>
              <a:rPr lang="en-US" dirty="0" smtClean="0">
                <a:solidFill>
                  <a:srgbClr val="FFFFFF">
                    <a:lumMod val="85000"/>
                  </a:srgbClr>
                </a:solidFill>
              </a:rPr>
              <a:t>produced a B field </a:t>
            </a:r>
            <a:r>
              <a:rPr lang="en-US" b="1" i="1" dirty="0" smtClean="0">
                <a:solidFill>
                  <a:srgbClr val="FFFFFF">
                    <a:lumMod val="85000"/>
                  </a:srgbClr>
                </a:solidFill>
              </a:rPr>
              <a:t>additive</a:t>
            </a:r>
            <a:r>
              <a:rPr lang="en-US" dirty="0" smtClean="0">
                <a:solidFill>
                  <a:srgbClr val="FFFFFF">
                    <a:lumMod val="85000"/>
                  </a:srgbClr>
                </a:solidFill>
              </a:rPr>
              <a:t> to the </a:t>
            </a:r>
          </a:p>
          <a:p>
            <a:pPr marL="342900" indent="-342900" algn="l">
              <a:spcBef>
                <a:spcPct val="20000"/>
              </a:spcBef>
            </a:pPr>
            <a:r>
              <a:rPr lang="en-US" dirty="0" smtClean="0">
                <a:solidFill>
                  <a:srgbClr val="FFFFFF">
                    <a:lumMod val="85000"/>
                  </a:srgbClr>
                </a:solidFill>
              </a:rPr>
              <a:t>first one, that would be like getting </a:t>
            </a:r>
          </a:p>
          <a:p>
            <a:pPr marL="342900" indent="-342900" algn="l">
              <a:spcBef>
                <a:spcPct val="20000"/>
              </a:spcBef>
            </a:pPr>
            <a:r>
              <a:rPr lang="en-US" dirty="0" smtClean="0">
                <a:solidFill>
                  <a:srgbClr val="FFFFFF">
                    <a:lumMod val="85000"/>
                  </a:srgbClr>
                </a:solidFill>
              </a:rPr>
              <a:t>something for nothing. Check out </a:t>
            </a:r>
          </a:p>
          <a:p>
            <a:pPr marL="342900" indent="-342900" algn="l">
              <a:spcBef>
                <a:spcPct val="20000"/>
              </a:spcBef>
            </a:pPr>
            <a:r>
              <a:rPr lang="en-US" dirty="0" smtClean="0">
                <a:solidFill>
                  <a:srgbClr val="FFFFFF">
                    <a:lumMod val="85000"/>
                  </a:srgbClr>
                </a:solidFill>
              </a:rPr>
              <a:t>some of the cool demos of Lenz’s </a:t>
            </a:r>
          </a:p>
          <a:p>
            <a:pPr marL="342900" indent="-342900" algn="l">
              <a:spcBef>
                <a:spcPct val="20000"/>
              </a:spcBef>
            </a:pPr>
            <a:r>
              <a:rPr lang="en-US" dirty="0" smtClean="0">
                <a:solidFill>
                  <a:srgbClr val="FFFFFF">
                    <a:lumMod val="85000"/>
                  </a:srgbClr>
                </a:solidFill>
              </a:rPr>
              <a:t>law on YouTube. </a:t>
            </a:r>
          </a:p>
          <a:p>
            <a:pPr marL="342900" indent="-342900" algn="l">
              <a:spcBef>
                <a:spcPct val="20000"/>
              </a:spcBef>
            </a:pPr>
            <a:r>
              <a:rPr lang="en-US" dirty="0" smtClean="0">
                <a:solidFill>
                  <a:srgbClr val="FFFFFF">
                    <a:lumMod val="85000"/>
                  </a:srgbClr>
                </a:solidFill>
              </a:rPr>
              <a:t>Pretty neat stuff!</a:t>
            </a:r>
          </a:p>
        </p:txBody>
      </p:sp>
      <p:sp>
        <p:nvSpPr>
          <p:cNvPr id="9" name="Rectangle 6"/>
          <p:cNvSpPr>
            <a:spLocks noChangeArrowheads="1"/>
          </p:cNvSpPr>
          <p:nvPr/>
        </p:nvSpPr>
        <p:spPr bwMode="auto">
          <a:xfrm>
            <a:off x="5094884" y="5839928"/>
            <a:ext cx="4046812" cy="1040285"/>
          </a:xfrm>
          <a:prstGeom prst="rect">
            <a:avLst/>
          </a:prstGeom>
          <a:noFill/>
          <a:ln w="9525">
            <a:noFill/>
            <a:miter lim="800000"/>
            <a:headEnd/>
            <a:tailEnd/>
          </a:ln>
        </p:spPr>
        <p:txBody>
          <a:bodyPr wrap="none">
            <a:spAutoFit/>
          </a:bodyPr>
          <a:lstStyle/>
          <a:p>
            <a:pPr marL="342900" indent="-342900" algn="r">
              <a:spcBef>
                <a:spcPct val="20000"/>
              </a:spcBef>
            </a:pPr>
            <a:r>
              <a:rPr lang="en-US" b="1" dirty="0" smtClean="0">
                <a:solidFill>
                  <a:srgbClr val="FFFF00"/>
                </a:solidFill>
                <a:latin typeface="Arial Narrow" panose="020B0606020202030204" pitchFamily="34" charset="0"/>
              </a:rPr>
              <a:t>John Bergmann</a:t>
            </a:r>
          </a:p>
          <a:p>
            <a:pPr marL="342900" indent="-342900" algn="r">
              <a:spcBef>
                <a:spcPct val="20000"/>
              </a:spcBef>
            </a:pPr>
            <a:r>
              <a:rPr lang="en-US" b="1" dirty="0" err="1" smtClean="0">
                <a:solidFill>
                  <a:srgbClr val="FFFF00"/>
                </a:solidFill>
                <a:latin typeface="Arial Narrow" panose="020B0606020202030204" pitchFamily="34" charset="0"/>
              </a:rPr>
              <a:t>www.teachnlearnchem.com</a:t>
            </a:r>
            <a:endParaRPr lang="en-US" b="1" dirty="0">
              <a:solidFill>
                <a:srgbClr val="FFFF00"/>
              </a:solidFill>
              <a:latin typeface="Arial Narrow" panose="020B0606020202030204" pitchFamily="34" charset="0"/>
            </a:endParaRPr>
          </a:p>
        </p:txBody>
      </p:sp>
      <p:sp>
        <p:nvSpPr>
          <p:cNvPr id="7" name="Rectangle 6"/>
          <p:cNvSpPr>
            <a:spLocks noChangeArrowheads="1"/>
          </p:cNvSpPr>
          <p:nvPr/>
        </p:nvSpPr>
        <p:spPr bwMode="auto">
          <a:xfrm>
            <a:off x="1823300" y="265557"/>
            <a:ext cx="5473998" cy="523220"/>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Lenz’s Law</a:t>
            </a:r>
          </a:p>
        </p:txBody>
      </p:sp>
      <p:sp>
        <p:nvSpPr>
          <p:cNvPr id="6" name="Rectangle 5"/>
          <p:cNvSpPr>
            <a:spLocks noChangeArrowheads="1"/>
          </p:cNvSpPr>
          <p:nvPr/>
        </p:nvSpPr>
        <p:spPr bwMode="auto">
          <a:xfrm rot="19949872">
            <a:off x="7238080" y="3991393"/>
            <a:ext cx="704040" cy="523220"/>
          </a:xfrm>
          <a:prstGeom prst="rect">
            <a:avLst/>
          </a:prstGeom>
          <a:solidFill>
            <a:srgbClr val="009900"/>
          </a:solidFill>
          <a:ln w="9525">
            <a:noFill/>
            <a:miter lim="800000"/>
            <a:headEnd/>
            <a:tailEnd/>
          </a:ln>
        </p:spPr>
        <p:txBody>
          <a:bodyPr wrap="none">
            <a:spAutoFit/>
          </a:bodyPr>
          <a:lstStyle/>
          <a:p>
            <a:pPr marL="342900" indent="-342900">
              <a:spcBef>
                <a:spcPct val="20000"/>
              </a:spcBef>
            </a:pPr>
            <a:r>
              <a:rPr lang="en-US" b="1" dirty="0" smtClean="0">
                <a:solidFill>
                  <a:srgbClr val="000000"/>
                </a:solidFill>
              </a:rPr>
              <a:t>pic</a:t>
            </a:r>
            <a:endParaRPr lang="en-US" b="1" u="sng" dirty="0" smtClean="0">
              <a:solidFill>
                <a:srgbClr val="000000"/>
              </a:solidFill>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9859" y="1082469"/>
            <a:ext cx="2552133" cy="454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071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705" name="Picture 17" descr="Electronic_Transformer"/>
          <p:cNvPicPr>
            <a:picLocks noChangeAspect="1" noChangeArrowheads="1"/>
          </p:cNvPicPr>
          <p:nvPr/>
        </p:nvPicPr>
        <p:blipFill>
          <a:blip r:embed="rId2" cstate="print"/>
          <a:srcRect/>
          <a:stretch>
            <a:fillRect/>
          </a:stretch>
        </p:blipFill>
        <p:spPr bwMode="auto">
          <a:xfrm>
            <a:off x="273050" y="3097213"/>
            <a:ext cx="3429000" cy="3429000"/>
          </a:xfrm>
          <a:prstGeom prst="rect">
            <a:avLst/>
          </a:prstGeom>
          <a:noFill/>
          <a:ln w="9525">
            <a:noFill/>
            <a:miter lim="800000"/>
            <a:headEnd/>
            <a:tailEnd/>
          </a:ln>
        </p:spPr>
      </p:pic>
      <p:sp>
        <p:nvSpPr>
          <p:cNvPr id="44035" name="Rectangle 8"/>
          <p:cNvSpPr>
            <a:spLocks noChangeArrowheads="1"/>
          </p:cNvSpPr>
          <p:nvPr/>
        </p:nvSpPr>
        <p:spPr bwMode="auto">
          <a:xfrm>
            <a:off x="3267075" y="395288"/>
            <a:ext cx="2578100" cy="519112"/>
          </a:xfrm>
          <a:prstGeom prst="rect">
            <a:avLst/>
          </a:prstGeom>
          <a:noFill/>
          <a:ln w="15875" algn="ctr">
            <a:noFill/>
            <a:miter lim="800000"/>
            <a:headEnd/>
            <a:tailEnd/>
          </a:ln>
        </p:spPr>
        <p:txBody>
          <a:bodyPr wrap="none" anchor="ctr">
            <a:spAutoFit/>
          </a:bodyPr>
          <a:lstStyle/>
          <a:p>
            <a:pPr algn="l"/>
            <a:r>
              <a:rPr lang="en-US" b="1">
                <a:solidFill>
                  <a:srgbClr val="FF0000"/>
                </a:solidFill>
              </a:rPr>
              <a:t>Transformers</a:t>
            </a:r>
            <a:r>
              <a:rPr lang="en-US">
                <a:solidFill>
                  <a:srgbClr val="FF0000"/>
                </a:solidFill>
              </a:rPr>
              <a:t> </a:t>
            </a:r>
          </a:p>
        </p:txBody>
      </p:sp>
      <p:sp>
        <p:nvSpPr>
          <p:cNvPr id="44036" name="Rectangle 9"/>
          <p:cNvSpPr>
            <a:spLocks noChangeArrowheads="1"/>
          </p:cNvSpPr>
          <p:nvPr/>
        </p:nvSpPr>
        <p:spPr bwMode="auto">
          <a:xfrm>
            <a:off x="295275" y="1149350"/>
            <a:ext cx="6245225" cy="946150"/>
          </a:xfrm>
          <a:prstGeom prst="rect">
            <a:avLst/>
          </a:prstGeom>
          <a:noFill/>
          <a:ln w="15875" algn="ctr">
            <a:noFill/>
            <a:miter lim="800000"/>
            <a:headEnd/>
            <a:tailEnd/>
          </a:ln>
        </p:spPr>
        <p:txBody>
          <a:bodyPr wrap="none" anchor="ctr">
            <a:spAutoFit/>
          </a:bodyPr>
          <a:lstStyle/>
          <a:p>
            <a:pPr algn="l"/>
            <a:r>
              <a:rPr lang="en-US">
                <a:solidFill>
                  <a:srgbClr val="FF0000"/>
                </a:solidFill>
              </a:rPr>
              <a:t>A transformer is a device that allows</a:t>
            </a:r>
          </a:p>
          <a:p>
            <a:pPr algn="l"/>
            <a:r>
              <a:rPr lang="en-US">
                <a:solidFill>
                  <a:srgbClr val="FF0000"/>
                </a:solidFill>
              </a:rPr>
              <a:t>voltage to be increased or decreased. </a:t>
            </a:r>
          </a:p>
        </p:txBody>
      </p:sp>
      <p:sp>
        <p:nvSpPr>
          <p:cNvPr id="498698" name="Rectangle 10"/>
          <p:cNvSpPr>
            <a:spLocks noChangeArrowheads="1"/>
          </p:cNvSpPr>
          <p:nvPr/>
        </p:nvSpPr>
        <p:spPr bwMode="auto">
          <a:xfrm>
            <a:off x="1027113" y="2263775"/>
            <a:ext cx="4202112" cy="519113"/>
          </a:xfrm>
          <a:prstGeom prst="rect">
            <a:avLst/>
          </a:prstGeom>
          <a:noFill/>
          <a:ln w="15875" algn="ctr">
            <a:noFill/>
            <a:miter lim="800000"/>
            <a:headEnd/>
            <a:tailEnd/>
          </a:ln>
        </p:spPr>
        <p:txBody>
          <a:bodyPr wrap="none" anchor="ctr">
            <a:spAutoFit/>
          </a:bodyPr>
          <a:lstStyle/>
          <a:p>
            <a:pPr algn="l"/>
            <a:r>
              <a:rPr lang="en-US">
                <a:solidFill>
                  <a:srgbClr val="FF0000"/>
                </a:solidFill>
              </a:rPr>
              <a:t>-- The voltage must be… </a:t>
            </a:r>
          </a:p>
        </p:txBody>
      </p:sp>
      <p:sp>
        <p:nvSpPr>
          <p:cNvPr id="498699" name="Rectangle 11"/>
          <p:cNvSpPr>
            <a:spLocks noChangeArrowheads="1"/>
          </p:cNvSpPr>
          <p:nvPr/>
        </p:nvSpPr>
        <p:spPr bwMode="auto">
          <a:xfrm>
            <a:off x="1027113" y="2932113"/>
            <a:ext cx="422275" cy="519112"/>
          </a:xfrm>
          <a:prstGeom prst="rect">
            <a:avLst/>
          </a:prstGeom>
          <a:noFill/>
          <a:ln w="15875" algn="ctr">
            <a:noFill/>
            <a:miter lim="800000"/>
            <a:headEnd/>
            <a:tailEnd/>
          </a:ln>
        </p:spPr>
        <p:txBody>
          <a:bodyPr wrap="none" anchor="ctr">
            <a:spAutoFit/>
          </a:bodyPr>
          <a:lstStyle/>
          <a:p>
            <a:pPr algn="l"/>
            <a:r>
              <a:rPr lang="en-US">
                <a:solidFill>
                  <a:srgbClr val="FF0000"/>
                </a:solidFill>
              </a:rPr>
              <a:t>--</a:t>
            </a:r>
          </a:p>
        </p:txBody>
      </p:sp>
      <p:sp>
        <p:nvSpPr>
          <p:cNvPr id="498700" name="Rectangle 12"/>
          <p:cNvSpPr>
            <a:spLocks noChangeArrowheads="1"/>
          </p:cNvSpPr>
          <p:nvPr/>
        </p:nvSpPr>
        <p:spPr bwMode="auto">
          <a:xfrm>
            <a:off x="4960938" y="2259013"/>
            <a:ext cx="1828800" cy="519112"/>
          </a:xfrm>
          <a:prstGeom prst="rect">
            <a:avLst/>
          </a:prstGeom>
          <a:noFill/>
          <a:ln w="15875" algn="ctr">
            <a:noFill/>
            <a:miter lim="800000"/>
            <a:headEnd/>
            <a:tailEnd/>
          </a:ln>
        </p:spPr>
        <p:txBody>
          <a:bodyPr wrap="none" anchor="ctr">
            <a:spAutoFit/>
          </a:bodyPr>
          <a:lstStyle/>
          <a:p>
            <a:pPr algn="l"/>
            <a:r>
              <a:rPr lang="en-US">
                <a:solidFill>
                  <a:srgbClr val="000000"/>
                </a:solidFill>
              </a:rPr>
              <a:t>changing. </a:t>
            </a:r>
          </a:p>
        </p:txBody>
      </p:sp>
      <p:sp>
        <p:nvSpPr>
          <p:cNvPr id="498701" name="Rectangle 13"/>
          <p:cNvSpPr>
            <a:spLocks noChangeArrowheads="1"/>
          </p:cNvSpPr>
          <p:nvPr/>
        </p:nvSpPr>
        <p:spPr bwMode="auto">
          <a:xfrm>
            <a:off x="1365250" y="2941638"/>
            <a:ext cx="7092950" cy="519112"/>
          </a:xfrm>
          <a:prstGeom prst="rect">
            <a:avLst/>
          </a:prstGeom>
          <a:noFill/>
          <a:ln w="15875" algn="ctr">
            <a:noFill/>
            <a:miter lim="800000"/>
            <a:headEnd/>
            <a:tailEnd/>
          </a:ln>
        </p:spPr>
        <p:txBody>
          <a:bodyPr wrap="none" anchor="ctr">
            <a:spAutoFit/>
          </a:bodyPr>
          <a:lstStyle/>
          <a:p>
            <a:pPr algn="l"/>
            <a:r>
              <a:rPr lang="en-US">
                <a:solidFill>
                  <a:srgbClr val="000000"/>
                </a:solidFill>
              </a:rPr>
              <a:t>For all practical purposes, this requires AC. </a:t>
            </a:r>
          </a:p>
        </p:txBody>
      </p:sp>
      <p:pic>
        <p:nvPicPr>
          <p:cNvPr id="498707" name="Picture 19" descr="potential_transformer"/>
          <p:cNvPicPr>
            <a:picLocks noChangeAspect="1" noChangeArrowheads="1"/>
          </p:cNvPicPr>
          <p:nvPr/>
        </p:nvPicPr>
        <p:blipFill>
          <a:blip r:embed="rId3" cstate="print"/>
          <a:srcRect/>
          <a:stretch>
            <a:fillRect/>
          </a:stretch>
        </p:blipFill>
        <p:spPr bwMode="auto">
          <a:xfrm>
            <a:off x="3924300" y="4213225"/>
            <a:ext cx="2257425" cy="2181225"/>
          </a:xfrm>
          <a:prstGeom prst="rect">
            <a:avLst/>
          </a:prstGeom>
          <a:noFill/>
          <a:ln w="9525">
            <a:noFill/>
            <a:miter lim="800000"/>
            <a:headEnd/>
            <a:tailEnd/>
          </a:ln>
        </p:spPr>
      </p:pic>
      <p:pic>
        <p:nvPicPr>
          <p:cNvPr id="498709" name="Picture 21" descr="13_20_72---Electricity-Transformer-mounted-on-a-Utility-Pole_we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83388" y="3648075"/>
            <a:ext cx="1895475" cy="2838450"/>
          </a:xfrm>
          <a:prstGeom prst="rect">
            <a:avLst/>
          </a:prstGeom>
          <a:noFill/>
          <a:ln w="9525">
            <a:noFill/>
            <a:miter lim="800000"/>
            <a:headEnd/>
            <a:tailEnd/>
          </a:ln>
        </p:spPr>
      </p:pic>
      <p:pic>
        <p:nvPicPr>
          <p:cNvPr id="44043" name="Picture 24" descr="transformers_movie_2"/>
          <p:cNvPicPr>
            <a:picLocks noChangeAspect="1" noChangeArrowheads="1"/>
          </p:cNvPicPr>
          <p:nvPr/>
        </p:nvPicPr>
        <p:blipFill>
          <a:blip r:embed="rId5" cstate="print"/>
          <a:srcRect/>
          <a:stretch>
            <a:fillRect/>
          </a:stretch>
        </p:blipFill>
        <p:spPr bwMode="auto">
          <a:xfrm>
            <a:off x="6740525" y="328613"/>
            <a:ext cx="1905000" cy="1790700"/>
          </a:xfrm>
          <a:prstGeom prst="rect">
            <a:avLst/>
          </a:prstGeom>
          <a:noFill/>
          <a:ln w="9525">
            <a:noFill/>
            <a:miter lim="800000"/>
            <a:headEnd/>
            <a:tailEnd/>
          </a:ln>
        </p:spPr>
      </p:pic>
    </p:spTree>
    <p:extLst>
      <p:ext uri="{BB962C8B-B14F-4D97-AF65-F5344CB8AC3E}">
        <p14:creationId xmlns:p14="http://schemas.microsoft.com/office/powerpoint/2010/main" val="27004004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98698"/>
                                        </p:tgtEl>
                                        <p:attrNameLst>
                                          <p:attrName>style.visibility</p:attrName>
                                        </p:attrNameLst>
                                      </p:cBhvr>
                                      <p:to>
                                        <p:strVal val="visible"/>
                                      </p:to>
                                    </p:set>
                                    <p:anim from="(-#ppt_w/2)" to="(#ppt_x)" calcmode="lin" valueType="num">
                                      <p:cBhvr>
                                        <p:cTn id="7" dur="600" fill="hold">
                                          <p:stCondLst>
                                            <p:cond delay="0"/>
                                          </p:stCondLst>
                                        </p:cTn>
                                        <p:tgtEl>
                                          <p:spTgt spid="498698"/>
                                        </p:tgtEl>
                                        <p:attrNameLst>
                                          <p:attrName>ppt_x</p:attrName>
                                        </p:attrNameLst>
                                      </p:cBhvr>
                                    </p:anim>
                                    <p:anim from="0" to="-1.0" calcmode="lin" valueType="num">
                                      <p:cBhvr>
                                        <p:cTn id="8" dur="200" decel="50000" autoRev="1" fill="hold">
                                          <p:stCondLst>
                                            <p:cond delay="600"/>
                                          </p:stCondLst>
                                        </p:cTn>
                                        <p:tgtEl>
                                          <p:spTgt spid="498698"/>
                                        </p:tgtEl>
                                        <p:attrNameLst>
                                          <p:attrName>xshear</p:attrName>
                                        </p:attrNameLst>
                                      </p:cBhvr>
                                    </p:anim>
                                    <p:animScale>
                                      <p:cBhvr>
                                        <p:cTn id="9" dur="200" decel="100000" autoRev="1" fill="hold">
                                          <p:stCondLst>
                                            <p:cond delay="600"/>
                                          </p:stCondLst>
                                        </p:cTn>
                                        <p:tgtEl>
                                          <p:spTgt spid="498698"/>
                                        </p:tgtEl>
                                      </p:cBhvr>
                                      <p:from x="100000" y="100000"/>
                                      <p:to x="80000" y="100000"/>
                                    </p:animScale>
                                    <p:anim by="(#ppt_h/3+#ppt_w*0.1)" calcmode="lin" valueType="num">
                                      <p:cBhvr additive="sum">
                                        <p:cTn id="10" dur="200" decel="100000" autoRev="1" fill="hold">
                                          <p:stCondLst>
                                            <p:cond delay="600"/>
                                          </p:stCondLst>
                                        </p:cTn>
                                        <p:tgtEl>
                                          <p:spTgt spid="498698"/>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498699"/>
                                        </p:tgtEl>
                                        <p:attrNameLst>
                                          <p:attrName>style.visibility</p:attrName>
                                        </p:attrNameLst>
                                      </p:cBhvr>
                                      <p:to>
                                        <p:strVal val="visible"/>
                                      </p:to>
                                    </p:set>
                                    <p:anim from="(-#ppt_w/2)" to="(#ppt_x)" calcmode="lin" valueType="num">
                                      <p:cBhvr>
                                        <p:cTn id="13" dur="600" fill="hold">
                                          <p:stCondLst>
                                            <p:cond delay="0"/>
                                          </p:stCondLst>
                                        </p:cTn>
                                        <p:tgtEl>
                                          <p:spTgt spid="498699"/>
                                        </p:tgtEl>
                                        <p:attrNameLst>
                                          <p:attrName>ppt_x</p:attrName>
                                        </p:attrNameLst>
                                      </p:cBhvr>
                                    </p:anim>
                                    <p:anim from="0" to="-1.0" calcmode="lin" valueType="num">
                                      <p:cBhvr>
                                        <p:cTn id="14" dur="200" decel="50000" autoRev="1" fill="hold">
                                          <p:stCondLst>
                                            <p:cond delay="600"/>
                                          </p:stCondLst>
                                        </p:cTn>
                                        <p:tgtEl>
                                          <p:spTgt spid="498699"/>
                                        </p:tgtEl>
                                        <p:attrNameLst>
                                          <p:attrName>xshear</p:attrName>
                                        </p:attrNameLst>
                                      </p:cBhvr>
                                    </p:anim>
                                    <p:animScale>
                                      <p:cBhvr>
                                        <p:cTn id="15" dur="200" decel="100000" autoRev="1" fill="hold">
                                          <p:stCondLst>
                                            <p:cond delay="600"/>
                                          </p:stCondLst>
                                        </p:cTn>
                                        <p:tgtEl>
                                          <p:spTgt spid="498699"/>
                                        </p:tgtEl>
                                      </p:cBhvr>
                                      <p:from x="100000" y="100000"/>
                                      <p:to x="80000" y="100000"/>
                                    </p:animScale>
                                    <p:anim by="(#ppt_h/3+#ppt_w*0.1)" calcmode="lin" valueType="num">
                                      <p:cBhvr additive="sum">
                                        <p:cTn id="16" dur="200" decel="100000" autoRev="1" fill="hold">
                                          <p:stCondLst>
                                            <p:cond delay="600"/>
                                          </p:stCondLst>
                                        </p:cTn>
                                        <p:tgtEl>
                                          <p:spTgt spid="498699"/>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498700"/>
                                        </p:tgtEl>
                                        <p:attrNameLst>
                                          <p:attrName>style.visibility</p:attrName>
                                        </p:attrNameLst>
                                      </p:cBhvr>
                                      <p:to>
                                        <p:strVal val="visible"/>
                                      </p:to>
                                    </p:set>
                                    <p:anim by="(-#ppt_w*2)" calcmode="lin" valueType="num">
                                      <p:cBhvr rctx="PPT">
                                        <p:cTn id="21" dur="500" autoRev="1" fill="hold">
                                          <p:stCondLst>
                                            <p:cond delay="0"/>
                                          </p:stCondLst>
                                        </p:cTn>
                                        <p:tgtEl>
                                          <p:spTgt spid="498700"/>
                                        </p:tgtEl>
                                        <p:attrNameLst>
                                          <p:attrName>ppt_w</p:attrName>
                                        </p:attrNameLst>
                                      </p:cBhvr>
                                    </p:anim>
                                    <p:anim by="(#ppt_w*0.50)" calcmode="lin" valueType="num">
                                      <p:cBhvr>
                                        <p:cTn id="22" dur="500" decel="50000" autoRev="1" fill="hold">
                                          <p:stCondLst>
                                            <p:cond delay="0"/>
                                          </p:stCondLst>
                                        </p:cTn>
                                        <p:tgtEl>
                                          <p:spTgt spid="498700"/>
                                        </p:tgtEl>
                                        <p:attrNameLst>
                                          <p:attrName>ppt_x</p:attrName>
                                        </p:attrNameLst>
                                      </p:cBhvr>
                                    </p:anim>
                                    <p:anim from="(-#ppt_h/2)" to="(#ppt_y)" calcmode="lin" valueType="num">
                                      <p:cBhvr>
                                        <p:cTn id="23" dur="1000" fill="hold">
                                          <p:stCondLst>
                                            <p:cond delay="0"/>
                                          </p:stCondLst>
                                        </p:cTn>
                                        <p:tgtEl>
                                          <p:spTgt spid="498700"/>
                                        </p:tgtEl>
                                        <p:attrNameLst>
                                          <p:attrName>ppt_y</p:attrName>
                                        </p:attrNameLst>
                                      </p:cBhvr>
                                    </p:anim>
                                    <p:animRot by="21600000">
                                      <p:cBhvr>
                                        <p:cTn id="24" dur="1000" fill="hold">
                                          <p:stCondLst>
                                            <p:cond delay="0"/>
                                          </p:stCondLst>
                                        </p:cTn>
                                        <p:tgtEl>
                                          <p:spTgt spid="49870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498701"/>
                                        </p:tgtEl>
                                        <p:attrNameLst>
                                          <p:attrName>style.visibility</p:attrName>
                                        </p:attrNameLst>
                                      </p:cBhvr>
                                      <p:to>
                                        <p:strVal val="visible"/>
                                      </p:to>
                                    </p:set>
                                    <p:anim by="(-#ppt_w*2)" calcmode="lin" valueType="num">
                                      <p:cBhvr rctx="PPT">
                                        <p:cTn id="29" dur="500" autoRev="1" fill="hold">
                                          <p:stCondLst>
                                            <p:cond delay="0"/>
                                          </p:stCondLst>
                                        </p:cTn>
                                        <p:tgtEl>
                                          <p:spTgt spid="498701"/>
                                        </p:tgtEl>
                                        <p:attrNameLst>
                                          <p:attrName>ppt_w</p:attrName>
                                        </p:attrNameLst>
                                      </p:cBhvr>
                                    </p:anim>
                                    <p:anim by="(#ppt_w*0.50)" calcmode="lin" valueType="num">
                                      <p:cBhvr>
                                        <p:cTn id="30" dur="500" decel="50000" autoRev="1" fill="hold">
                                          <p:stCondLst>
                                            <p:cond delay="0"/>
                                          </p:stCondLst>
                                        </p:cTn>
                                        <p:tgtEl>
                                          <p:spTgt spid="498701"/>
                                        </p:tgtEl>
                                        <p:attrNameLst>
                                          <p:attrName>ppt_x</p:attrName>
                                        </p:attrNameLst>
                                      </p:cBhvr>
                                    </p:anim>
                                    <p:anim from="(-#ppt_h/2)" to="(#ppt_y)" calcmode="lin" valueType="num">
                                      <p:cBhvr>
                                        <p:cTn id="31" dur="1000" fill="hold">
                                          <p:stCondLst>
                                            <p:cond delay="0"/>
                                          </p:stCondLst>
                                        </p:cTn>
                                        <p:tgtEl>
                                          <p:spTgt spid="498701"/>
                                        </p:tgtEl>
                                        <p:attrNameLst>
                                          <p:attrName>ppt_y</p:attrName>
                                        </p:attrNameLst>
                                      </p:cBhvr>
                                    </p:anim>
                                    <p:animRot by="21600000">
                                      <p:cBhvr>
                                        <p:cTn id="32" dur="1000" fill="hold">
                                          <p:stCondLst>
                                            <p:cond delay="0"/>
                                          </p:stCondLst>
                                        </p:cTn>
                                        <p:tgtEl>
                                          <p:spTgt spid="498701"/>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8709"/>
                                        </p:tgtEl>
                                        <p:attrNameLst>
                                          <p:attrName>style.visibility</p:attrName>
                                        </p:attrNameLst>
                                      </p:cBhvr>
                                      <p:to>
                                        <p:strVal val="visible"/>
                                      </p:to>
                                    </p:set>
                                    <p:animEffect transition="in" filter="fade">
                                      <p:cBhvr>
                                        <p:cTn id="37" dur="2000"/>
                                        <p:tgtEl>
                                          <p:spTgt spid="49870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8707"/>
                                        </p:tgtEl>
                                        <p:attrNameLst>
                                          <p:attrName>style.visibility</p:attrName>
                                        </p:attrNameLst>
                                      </p:cBhvr>
                                      <p:to>
                                        <p:strVal val="visible"/>
                                      </p:to>
                                    </p:set>
                                    <p:animEffect transition="in" filter="fade">
                                      <p:cBhvr>
                                        <p:cTn id="42" dur="2000"/>
                                        <p:tgtEl>
                                          <p:spTgt spid="49870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98705"/>
                                        </p:tgtEl>
                                        <p:attrNameLst>
                                          <p:attrName>style.visibility</p:attrName>
                                        </p:attrNameLst>
                                      </p:cBhvr>
                                      <p:to>
                                        <p:strVal val="visible"/>
                                      </p:to>
                                    </p:set>
                                    <p:animEffect transition="in" filter="fade">
                                      <p:cBhvr>
                                        <p:cTn id="47" dur="2000"/>
                                        <p:tgtEl>
                                          <p:spTgt spid="498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8" grpId="0"/>
      <p:bldP spid="498699" grpId="0"/>
      <p:bldP spid="498700" grpId="0"/>
      <p:bldP spid="49870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ChangeArrowheads="1"/>
          </p:cNvSpPr>
          <p:nvPr/>
        </p:nvSpPr>
        <p:spPr bwMode="auto">
          <a:xfrm>
            <a:off x="949325" y="153988"/>
            <a:ext cx="7353300" cy="519112"/>
          </a:xfrm>
          <a:prstGeom prst="rect">
            <a:avLst/>
          </a:prstGeom>
          <a:noFill/>
          <a:ln w="15875" algn="ctr">
            <a:noFill/>
            <a:miter lim="800000"/>
            <a:headEnd/>
            <a:tailEnd/>
          </a:ln>
        </p:spPr>
        <p:txBody>
          <a:bodyPr wrap="none" anchor="ctr">
            <a:spAutoFit/>
          </a:bodyPr>
          <a:lstStyle/>
          <a:p>
            <a:pPr algn="l"/>
            <a:r>
              <a:rPr lang="en-US">
                <a:solidFill>
                  <a:srgbClr val="FF0000"/>
                </a:solidFill>
              </a:rPr>
              <a:t>A </a:t>
            </a:r>
            <a:r>
              <a:rPr lang="en-US" u="sng">
                <a:solidFill>
                  <a:srgbClr val="FF0000"/>
                </a:solidFill>
              </a:rPr>
              <a:t>step-up transformer</a:t>
            </a:r>
            <a:r>
              <a:rPr lang="en-US">
                <a:solidFill>
                  <a:srgbClr val="FF0000"/>
                </a:solidFill>
              </a:rPr>
              <a:t> ________ the voltage; </a:t>
            </a:r>
          </a:p>
        </p:txBody>
      </p:sp>
      <p:sp>
        <p:nvSpPr>
          <p:cNvPr id="500745" name="Rectangle 9"/>
          <p:cNvSpPr>
            <a:spLocks noChangeArrowheads="1"/>
          </p:cNvSpPr>
          <p:nvPr/>
        </p:nvSpPr>
        <p:spPr bwMode="auto">
          <a:xfrm>
            <a:off x="636588" y="5659438"/>
            <a:ext cx="8007350" cy="519112"/>
          </a:xfrm>
          <a:prstGeom prst="rect">
            <a:avLst/>
          </a:prstGeom>
          <a:noFill/>
          <a:ln w="15875" algn="ctr">
            <a:noFill/>
            <a:miter lim="800000"/>
            <a:headEnd/>
            <a:tailEnd/>
          </a:ln>
        </p:spPr>
        <p:txBody>
          <a:bodyPr wrap="none" anchor="ctr">
            <a:spAutoFit/>
          </a:bodyPr>
          <a:lstStyle/>
          <a:p>
            <a:pPr algn="l"/>
            <a:r>
              <a:rPr lang="en-US">
                <a:solidFill>
                  <a:srgbClr val="FF0000"/>
                </a:solidFill>
              </a:rPr>
              <a:t>A </a:t>
            </a:r>
            <a:r>
              <a:rPr lang="en-US" u="sng">
                <a:solidFill>
                  <a:srgbClr val="FF0000"/>
                </a:solidFill>
              </a:rPr>
              <a:t>step-down transformer</a:t>
            </a:r>
            <a:r>
              <a:rPr lang="en-US">
                <a:solidFill>
                  <a:srgbClr val="FF0000"/>
                </a:solidFill>
              </a:rPr>
              <a:t> _________ the voltage; </a:t>
            </a:r>
          </a:p>
        </p:txBody>
      </p:sp>
      <p:grpSp>
        <p:nvGrpSpPr>
          <p:cNvPr id="2" name="Group 46"/>
          <p:cNvGrpSpPr>
            <a:grpSpLocks/>
          </p:cNvGrpSpPr>
          <p:nvPr/>
        </p:nvGrpSpPr>
        <p:grpSpPr bwMode="auto">
          <a:xfrm>
            <a:off x="431800" y="1128713"/>
            <a:ext cx="8429625" cy="2720975"/>
            <a:chOff x="272" y="711"/>
            <a:chExt cx="5310" cy="1714"/>
          </a:xfrm>
        </p:grpSpPr>
        <p:grpSp>
          <p:nvGrpSpPr>
            <p:cNvPr id="45066" name="Group 40"/>
            <p:cNvGrpSpPr>
              <a:grpSpLocks/>
            </p:cNvGrpSpPr>
            <p:nvPr/>
          </p:nvGrpSpPr>
          <p:grpSpPr bwMode="auto">
            <a:xfrm>
              <a:off x="819" y="1047"/>
              <a:ext cx="4008" cy="1378"/>
              <a:chOff x="819" y="921"/>
              <a:chExt cx="4008" cy="1378"/>
            </a:xfrm>
          </p:grpSpPr>
          <p:sp>
            <p:nvSpPr>
              <p:cNvPr id="45075" name="Rectangle 12" descr="20%"/>
              <p:cNvSpPr>
                <a:spLocks noChangeArrowheads="1"/>
              </p:cNvSpPr>
              <p:nvPr/>
            </p:nvSpPr>
            <p:spPr bwMode="auto">
              <a:xfrm flipH="1">
                <a:off x="1571" y="921"/>
                <a:ext cx="2505" cy="1378"/>
              </a:xfrm>
              <a:prstGeom prst="rect">
                <a:avLst/>
              </a:prstGeom>
              <a:pattFill prst="pct20">
                <a:fgClr>
                  <a:srgbClr val="000000"/>
                </a:fgClr>
                <a:bgClr>
                  <a:srgbClr val="FFFFFF"/>
                </a:bgClr>
              </a:pattFill>
              <a:ln w="38100">
                <a:solidFill>
                  <a:srgbClr val="000000"/>
                </a:solidFill>
                <a:miter lim="800000"/>
                <a:headEnd/>
                <a:tailEnd/>
              </a:ln>
            </p:spPr>
            <p:txBody>
              <a:bodyPr/>
              <a:lstStyle/>
              <a:p>
                <a:endParaRPr lang="en-US">
                  <a:solidFill>
                    <a:srgbClr val="000000"/>
                  </a:solidFill>
                </a:endParaRPr>
              </a:p>
            </p:txBody>
          </p:sp>
          <p:sp>
            <p:nvSpPr>
              <p:cNvPr id="45076" name="Rectangle 13"/>
              <p:cNvSpPr>
                <a:spLocks noChangeArrowheads="1"/>
              </p:cNvSpPr>
              <p:nvPr/>
            </p:nvSpPr>
            <p:spPr bwMode="auto">
              <a:xfrm flipH="1">
                <a:off x="2072" y="1172"/>
                <a:ext cx="1503" cy="876"/>
              </a:xfrm>
              <a:prstGeom prst="rect">
                <a:avLst/>
              </a:prstGeom>
              <a:solidFill>
                <a:srgbClr val="FFFFFF"/>
              </a:solidFill>
              <a:ln w="38100">
                <a:solidFill>
                  <a:srgbClr val="000000"/>
                </a:solidFill>
                <a:miter lim="800000"/>
                <a:headEnd/>
                <a:tailEnd/>
              </a:ln>
            </p:spPr>
            <p:txBody>
              <a:bodyPr/>
              <a:lstStyle/>
              <a:p>
                <a:endParaRPr lang="en-US">
                  <a:solidFill>
                    <a:srgbClr val="000000"/>
                  </a:solidFill>
                </a:endParaRPr>
              </a:p>
            </p:txBody>
          </p:sp>
          <p:sp>
            <p:nvSpPr>
              <p:cNvPr id="45077" name="Line 14"/>
              <p:cNvSpPr>
                <a:spLocks noChangeShapeType="1"/>
              </p:cNvSpPr>
              <p:nvPr/>
            </p:nvSpPr>
            <p:spPr bwMode="auto">
              <a:xfrm flipH="1">
                <a:off x="3575" y="1297"/>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78" name="Line 15"/>
              <p:cNvSpPr>
                <a:spLocks noChangeShapeType="1"/>
              </p:cNvSpPr>
              <p:nvPr/>
            </p:nvSpPr>
            <p:spPr bwMode="auto">
              <a:xfrm flipH="1">
                <a:off x="3575" y="1422"/>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79" name="Line 16"/>
              <p:cNvSpPr>
                <a:spLocks noChangeShapeType="1"/>
              </p:cNvSpPr>
              <p:nvPr/>
            </p:nvSpPr>
            <p:spPr bwMode="auto">
              <a:xfrm flipH="1">
                <a:off x="3575" y="1547"/>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80" name="Line 17"/>
              <p:cNvSpPr>
                <a:spLocks noChangeShapeType="1"/>
              </p:cNvSpPr>
              <p:nvPr/>
            </p:nvSpPr>
            <p:spPr bwMode="auto">
              <a:xfrm flipH="1">
                <a:off x="3575" y="1673"/>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81" name="Line 18"/>
              <p:cNvSpPr>
                <a:spLocks noChangeShapeType="1"/>
              </p:cNvSpPr>
              <p:nvPr/>
            </p:nvSpPr>
            <p:spPr bwMode="auto">
              <a:xfrm flipH="1">
                <a:off x="3575" y="1798"/>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82" name="Line 19"/>
              <p:cNvSpPr>
                <a:spLocks noChangeShapeType="1"/>
              </p:cNvSpPr>
              <p:nvPr/>
            </p:nvSpPr>
            <p:spPr bwMode="auto">
              <a:xfrm flipH="1">
                <a:off x="3575" y="1923"/>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83" name="Line 20"/>
              <p:cNvSpPr>
                <a:spLocks noChangeShapeType="1"/>
              </p:cNvSpPr>
              <p:nvPr/>
            </p:nvSpPr>
            <p:spPr bwMode="auto">
              <a:xfrm flipH="1">
                <a:off x="3575" y="2048"/>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84" name="Line 21"/>
              <p:cNvSpPr>
                <a:spLocks noChangeShapeType="1"/>
              </p:cNvSpPr>
              <p:nvPr/>
            </p:nvSpPr>
            <p:spPr bwMode="auto">
              <a:xfrm flipH="1">
                <a:off x="3575" y="1172"/>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85" name="Line 22"/>
              <p:cNvSpPr>
                <a:spLocks noChangeShapeType="1"/>
              </p:cNvSpPr>
              <p:nvPr/>
            </p:nvSpPr>
            <p:spPr bwMode="auto">
              <a:xfrm flipH="1">
                <a:off x="1571" y="1422"/>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86" name="Line 23"/>
              <p:cNvSpPr>
                <a:spLocks noChangeShapeType="1"/>
              </p:cNvSpPr>
              <p:nvPr/>
            </p:nvSpPr>
            <p:spPr bwMode="auto">
              <a:xfrm flipH="1">
                <a:off x="1571" y="1547"/>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87" name="Line 24"/>
              <p:cNvSpPr>
                <a:spLocks noChangeShapeType="1"/>
              </p:cNvSpPr>
              <p:nvPr/>
            </p:nvSpPr>
            <p:spPr bwMode="auto">
              <a:xfrm flipH="1">
                <a:off x="1571" y="1673"/>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88" name="Line 25"/>
              <p:cNvSpPr>
                <a:spLocks noChangeShapeType="1"/>
              </p:cNvSpPr>
              <p:nvPr/>
            </p:nvSpPr>
            <p:spPr bwMode="auto">
              <a:xfrm flipH="1">
                <a:off x="1571" y="1798"/>
                <a:ext cx="50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89" name="Line 26"/>
              <p:cNvSpPr>
                <a:spLocks noChangeShapeType="1"/>
              </p:cNvSpPr>
              <p:nvPr/>
            </p:nvSpPr>
            <p:spPr bwMode="auto">
              <a:xfrm>
                <a:off x="4076" y="2048"/>
                <a:ext cx="75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90" name="Line 27"/>
              <p:cNvSpPr>
                <a:spLocks noChangeShapeType="1"/>
              </p:cNvSpPr>
              <p:nvPr/>
            </p:nvSpPr>
            <p:spPr bwMode="auto">
              <a:xfrm>
                <a:off x="4076" y="1172"/>
                <a:ext cx="751"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91" name="Line 28"/>
              <p:cNvSpPr>
                <a:spLocks noChangeShapeType="1"/>
              </p:cNvSpPr>
              <p:nvPr/>
            </p:nvSpPr>
            <p:spPr bwMode="auto">
              <a:xfrm>
                <a:off x="1047" y="1422"/>
                <a:ext cx="524"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92" name="Line 29"/>
              <p:cNvSpPr>
                <a:spLocks noChangeShapeType="1"/>
              </p:cNvSpPr>
              <p:nvPr/>
            </p:nvSpPr>
            <p:spPr bwMode="auto">
              <a:xfrm>
                <a:off x="819" y="1798"/>
                <a:ext cx="752"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093" name="Text Box 30"/>
              <p:cNvSpPr txBox="1">
                <a:spLocks noChangeArrowheads="1"/>
              </p:cNvSpPr>
              <p:nvPr/>
            </p:nvSpPr>
            <p:spPr bwMode="auto">
              <a:xfrm>
                <a:off x="2348" y="1377"/>
                <a:ext cx="990" cy="327"/>
              </a:xfrm>
              <a:prstGeom prst="rect">
                <a:avLst/>
              </a:prstGeom>
              <a:noFill/>
              <a:ln w="9525">
                <a:noFill/>
                <a:miter lim="800000"/>
                <a:headEnd/>
                <a:tailEnd/>
              </a:ln>
            </p:spPr>
            <p:txBody>
              <a:bodyPr wrap="none">
                <a:spAutoFit/>
              </a:bodyPr>
              <a:lstStyle/>
              <a:p>
                <a:pPr algn="l"/>
                <a:r>
                  <a:rPr lang="en-US">
                    <a:solidFill>
                      <a:srgbClr val="FF0000"/>
                    </a:solidFill>
                  </a:rPr>
                  <a:t>iron core</a:t>
                </a:r>
              </a:p>
            </p:txBody>
          </p:sp>
          <p:sp>
            <p:nvSpPr>
              <p:cNvPr id="45094" name="Freeform 31"/>
              <p:cNvSpPr>
                <a:spLocks/>
              </p:cNvSpPr>
              <p:nvPr/>
            </p:nvSpPr>
            <p:spPr bwMode="auto">
              <a:xfrm>
                <a:off x="2944" y="1664"/>
                <a:ext cx="137" cy="366"/>
              </a:xfrm>
              <a:custGeom>
                <a:avLst/>
                <a:gdLst>
                  <a:gd name="T0" fmla="*/ 0 w 137"/>
                  <a:gd name="T1" fmla="*/ 0 h 366"/>
                  <a:gd name="T2" fmla="*/ 137 w 137"/>
                  <a:gd name="T3" fmla="*/ 366 h 366"/>
                  <a:gd name="T4" fmla="*/ 0 60000 65536"/>
                  <a:gd name="T5" fmla="*/ 0 60000 65536"/>
                  <a:gd name="T6" fmla="*/ 0 w 137"/>
                  <a:gd name="T7" fmla="*/ 0 h 366"/>
                  <a:gd name="T8" fmla="*/ 137 w 137"/>
                  <a:gd name="T9" fmla="*/ 366 h 366"/>
                </a:gdLst>
                <a:ahLst/>
                <a:cxnLst>
                  <a:cxn ang="T4">
                    <a:pos x="T0" y="T1"/>
                  </a:cxn>
                  <a:cxn ang="T5">
                    <a:pos x="T2" y="T3"/>
                  </a:cxn>
                </a:cxnLst>
                <a:rect l="T6" t="T7" r="T8" b="T9"/>
                <a:pathLst>
                  <a:path w="137" h="366">
                    <a:moveTo>
                      <a:pt x="0" y="0"/>
                    </a:moveTo>
                    <a:lnTo>
                      <a:pt x="137" y="366"/>
                    </a:lnTo>
                  </a:path>
                </a:pathLst>
              </a:custGeom>
              <a:noFill/>
              <a:ln w="22225">
                <a:solidFill>
                  <a:srgbClr val="000000"/>
                </a:solidFill>
                <a:round/>
                <a:headEnd/>
                <a:tailEnd type="triangle" w="lg" len="lg"/>
              </a:ln>
            </p:spPr>
            <p:txBody>
              <a:bodyPr/>
              <a:lstStyle/>
              <a:p>
                <a:endParaRPr lang="en-US">
                  <a:solidFill>
                    <a:srgbClr val="000000"/>
                  </a:solidFill>
                </a:endParaRPr>
              </a:p>
            </p:txBody>
          </p:sp>
        </p:grpSp>
        <p:grpSp>
          <p:nvGrpSpPr>
            <p:cNvPr id="45067" name="Group 38"/>
            <p:cNvGrpSpPr>
              <a:grpSpLocks/>
            </p:cNvGrpSpPr>
            <p:nvPr/>
          </p:nvGrpSpPr>
          <p:grpSpPr bwMode="auto">
            <a:xfrm>
              <a:off x="272" y="711"/>
              <a:ext cx="1015" cy="1198"/>
              <a:chOff x="272" y="585"/>
              <a:chExt cx="1015" cy="1198"/>
            </a:xfrm>
          </p:grpSpPr>
          <p:sp>
            <p:nvSpPr>
              <p:cNvPr id="45072" name="Text Box 32"/>
              <p:cNvSpPr txBox="1">
                <a:spLocks noChangeArrowheads="1"/>
              </p:cNvSpPr>
              <p:nvPr/>
            </p:nvSpPr>
            <p:spPr bwMode="auto">
              <a:xfrm>
                <a:off x="272" y="585"/>
                <a:ext cx="1015" cy="596"/>
              </a:xfrm>
              <a:prstGeom prst="rect">
                <a:avLst/>
              </a:prstGeom>
              <a:noFill/>
              <a:ln w="9525">
                <a:noFill/>
                <a:miter lim="800000"/>
                <a:headEnd/>
                <a:tailEnd/>
              </a:ln>
            </p:spPr>
            <p:txBody>
              <a:bodyPr wrap="none">
                <a:spAutoFit/>
              </a:bodyPr>
              <a:lstStyle/>
              <a:p>
                <a:r>
                  <a:rPr lang="en-US">
                    <a:solidFill>
                      <a:srgbClr val="FF0000"/>
                    </a:solidFill>
                  </a:rPr>
                  <a:t>insulated</a:t>
                </a:r>
              </a:p>
              <a:p>
                <a:r>
                  <a:rPr lang="en-US">
                    <a:solidFill>
                      <a:srgbClr val="FF0000"/>
                    </a:solidFill>
                  </a:rPr>
                  <a:t>wire 1</a:t>
                </a:r>
              </a:p>
            </p:txBody>
          </p:sp>
          <p:sp>
            <p:nvSpPr>
              <p:cNvPr id="45073" name="Freeform 34"/>
              <p:cNvSpPr>
                <a:spLocks/>
              </p:cNvSpPr>
              <p:nvPr/>
            </p:nvSpPr>
            <p:spPr bwMode="auto">
              <a:xfrm>
                <a:off x="942" y="1125"/>
                <a:ext cx="265" cy="292"/>
              </a:xfrm>
              <a:custGeom>
                <a:avLst/>
                <a:gdLst>
                  <a:gd name="T0" fmla="*/ 0 w 265"/>
                  <a:gd name="T1" fmla="*/ 0 h 292"/>
                  <a:gd name="T2" fmla="*/ 265 w 265"/>
                  <a:gd name="T3" fmla="*/ 292 h 292"/>
                  <a:gd name="T4" fmla="*/ 0 60000 65536"/>
                  <a:gd name="T5" fmla="*/ 0 60000 65536"/>
                  <a:gd name="T6" fmla="*/ 0 w 265"/>
                  <a:gd name="T7" fmla="*/ 0 h 292"/>
                  <a:gd name="T8" fmla="*/ 265 w 265"/>
                  <a:gd name="T9" fmla="*/ 292 h 292"/>
                </a:gdLst>
                <a:ahLst/>
                <a:cxnLst>
                  <a:cxn ang="T4">
                    <a:pos x="T0" y="T1"/>
                  </a:cxn>
                  <a:cxn ang="T5">
                    <a:pos x="T2" y="T3"/>
                  </a:cxn>
                </a:cxnLst>
                <a:rect l="T6" t="T7" r="T8" b="T9"/>
                <a:pathLst>
                  <a:path w="265" h="292">
                    <a:moveTo>
                      <a:pt x="0" y="0"/>
                    </a:moveTo>
                    <a:lnTo>
                      <a:pt x="265" y="292"/>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45074" name="Freeform 35"/>
              <p:cNvSpPr>
                <a:spLocks/>
              </p:cNvSpPr>
              <p:nvPr/>
            </p:nvSpPr>
            <p:spPr bwMode="auto">
              <a:xfrm>
                <a:off x="914" y="1134"/>
                <a:ext cx="37" cy="649"/>
              </a:xfrm>
              <a:custGeom>
                <a:avLst/>
                <a:gdLst>
                  <a:gd name="T0" fmla="*/ 37 w 37"/>
                  <a:gd name="T1" fmla="*/ 0 h 649"/>
                  <a:gd name="T2" fmla="*/ 0 w 37"/>
                  <a:gd name="T3" fmla="*/ 649 h 649"/>
                  <a:gd name="T4" fmla="*/ 0 60000 65536"/>
                  <a:gd name="T5" fmla="*/ 0 60000 65536"/>
                  <a:gd name="T6" fmla="*/ 0 w 37"/>
                  <a:gd name="T7" fmla="*/ 0 h 649"/>
                  <a:gd name="T8" fmla="*/ 37 w 37"/>
                  <a:gd name="T9" fmla="*/ 649 h 649"/>
                </a:gdLst>
                <a:ahLst/>
                <a:cxnLst>
                  <a:cxn ang="T4">
                    <a:pos x="T0" y="T1"/>
                  </a:cxn>
                  <a:cxn ang="T5">
                    <a:pos x="T2" y="T3"/>
                  </a:cxn>
                </a:cxnLst>
                <a:rect l="T6" t="T7" r="T8" b="T9"/>
                <a:pathLst>
                  <a:path w="37" h="649">
                    <a:moveTo>
                      <a:pt x="37" y="0"/>
                    </a:moveTo>
                    <a:lnTo>
                      <a:pt x="0" y="649"/>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grpSp>
        <p:grpSp>
          <p:nvGrpSpPr>
            <p:cNvPr id="45068" name="Group 39"/>
            <p:cNvGrpSpPr>
              <a:grpSpLocks/>
            </p:cNvGrpSpPr>
            <p:nvPr/>
          </p:nvGrpSpPr>
          <p:grpSpPr bwMode="auto">
            <a:xfrm>
              <a:off x="4461" y="1305"/>
              <a:ext cx="1121" cy="851"/>
              <a:chOff x="4461" y="1179"/>
              <a:chExt cx="1121" cy="851"/>
            </a:xfrm>
          </p:grpSpPr>
          <p:sp>
            <p:nvSpPr>
              <p:cNvPr id="45069" name="Text Box 33"/>
              <p:cNvSpPr txBox="1">
                <a:spLocks noChangeArrowheads="1"/>
              </p:cNvSpPr>
              <p:nvPr/>
            </p:nvSpPr>
            <p:spPr bwMode="auto">
              <a:xfrm>
                <a:off x="4567" y="1289"/>
                <a:ext cx="1015" cy="596"/>
              </a:xfrm>
              <a:prstGeom prst="rect">
                <a:avLst/>
              </a:prstGeom>
              <a:noFill/>
              <a:ln w="9525">
                <a:noFill/>
                <a:miter lim="800000"/>
                <a:headEnd/>
                <a:tailEnd/>
              </a:ln>
            </p:spPr>
            <p:txBody>
              <a:bodyPr wrap="none">
                <a:spAutoFit/>
              </a:bodyPr>
              <a:lstStyle/>
              <a:p>
                <a:r>
                  <a:rPr lang="en-US">
                    <a:solidFill>
                      <a:srgbClr val="FF0000"/>
                    </a:solidFill>
                  </a:rPr>
                  <a:t>insulated</a:t>
                </a:r>
              </a:p>
              <a:p>
                <a:r>
                  <a:rPr lang="en-US">
                    <a:solidFill>
                      <a:srgbClr val="FF0000"/>
                    </a:solidFill>
                  </a:rPr>
                  <a:t>wire 2</a:t>
                </a:r>
              </a:p>
            </p:txBody>
          </p:sp>
          <p:sp>
            <p:nvSpPr>
              <p:cNvPr id="45070" name="Freeform 36"/>
              <p:cNvSpPr>
                <a:spLocks/>
              </p:cNvSpPr>
              <p:nvPr/>
            </p:nvSpPr>
            <p:spPr bwMode="auto">
              <a:xfrm>
                <a:off x="4461" y="1179"/>
                <a:ext cx="128" cy="174"/>
              </a:xfrm>
              <a:custGeom>
                <a:avLst/>
                <a:gdLst>
                  <a:gd name="T0" fmla="*/ 128 w 128"/>
                  <a:gd name="T1" fmla="*/ 174 h 174"/>
                  <a:gd name="T2" fmla="*/ 0 w 128"/>
                  <a:gd name="T3" fmla="*/ 0 h 174"/>
                  <a:gd name="T4" fmla="*/ 0 60000 65536"/>
                  <a:gd name="T5" fmla="*/ 0 60000 65536"/>
                  <a:gd name="T6" fmla="*/ 0 w 128"/>
                  <a:gd name="T7" fmla="*/ 0 h 174"/>
                  <a:gd name="T8" fmla="*/ 128 w 128"/>
                  <a:gd name="T9" fmla="*/ 174 h 174"/>
                </a:gdLst>
                <a:ahLst/>
                <a:cxnLst>
                  <a:cxn ang="T4">
                    <a:pos x="T0" y="T1"/>
                  </a:cxn>
                  <a:cxn ang="T5">
                    <a:pos x="T2" y="T3"/>
                  </a:cxn>
                </a:cxnLst>
                <a:rect l="T6" t="T7" r="T8" b="T9"/>
                <a:pathLst>
                  <a:path w="128" h="174">
                    <a:moveTo>
                      <a:pt x="128" y="174"/>
                    </a:moveTo>
                    <a:lnTo>
                      <a:pt x="0" y="0"/>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45071" name="Freeform 37"/>
              <p:cNvSpPr>
                <a:spLocks/>
              </p:cNvSpPr>
              <p:nvPr/>
            </p:nvSpPr>
            <p:spPr bwMode="auto">
              <a:xfrm>
                <a:off x="4489" y="1627"/>
                <a:ext cx="229" cy="403"/>
              </a:xfrm>
              <a:custGeom>
                <a:avLst/>
                <a:gdLst>
                  <a:gd name="T0" fmla="*/ 229 w 229"/>
                  <a:gd name="T1" fmla="*/ 0 h 403"/>
                  <a:gd name="T2" fmla="*/ 0 w 229"/>
                  <a:gd name="T3" fmla="*/ 403 h 403"/>
                  <a:gd name="T4" fmla="*/ 0 60000 65536"/>
                  <a:gd name="T5" fmla="*/ 0 60000 65536"/>
                  <a:gd name="T6" fmla="*/ 0 w 229"/>
                  <a:gd name="T7" fmla="*/ 0 h 403"/>
                  <a:gd name="T8" fmla="*/ 229 w 229"/>
                  <a:gd name="T9" fmla="*/ 403 h 403"/>
                </a:gdLst>
                <a:ahLst/>
                <a:cxnLst>
                  <a:cxn ang="T4">
                    <a:pos x="T0" y="T1"/>
                  </a:cxn>
                  <a:cxn ang="T5">
                    <a:pos x="T2" y="T3"/>
                  </a:cxn>
                </a:cxnLst>
                <a:rect l="T6" t="T7" r="T8" b="T9"/>
                <a:pathLst>
                  <a:path w="229" h="403">
                    <a:moveTo>
                      <a:pt x="229" y="0"/>
                    </a:moveTo>
                    <a:lnTo>
                      <a:pt x="0" y="403"/>
                    </a:lnTo>
                  </a:path>
                </a:pathLst>
              </a:custGeom>
              <a:noFill/>
              <a:ln w="22225">
                <a:solidFill>
                  <a:srgbClr val="000000"/>
                </a:solidFill>
                <a:round/>
                <a:headEnd/>
                <a:tailEnd type="triangle" w="lg" len="lg"/>
              </a:ln>
            </p:spPr>
            <p:txBody>
              <a:bodyPr/>
              <a:lstStyle/>
              <a:p>
                <a:endParaRPr lang="en-US">
                  <a:solidFill>
                    <a:srgbClr val="000000"/>
                  </a:solidFill>
                </a:endParaRPr>
              </a:p>
            </p:txBody>
          </p:sp>
        </p:grpSp>
      </p:grpSp>
      <p:sp>
        <p:nvSpPr>
          <p:cNvPr id="500777" name="Rectangle 41"/>
          <p:cNvSpPr>
            <a:spLocks noChangeArrowheads="1"/>
          </p:cNvSpPr>
          <p:nvPr/>
        </p:nvSpPr>
        <p:spPr bwMode="auto">
          <a:xfrm>
            <a:off x="1906588" y="3835400"/>
            <a:ext cx="5846762" cy="1800225"/>
          </a:xfrm>
          <a:prstGeom prst="rect">
            <a:avLst/>
          </a:prstGeom>
          <a:noFill/>
          <a:ln w="15875" algn="ctr">
            <a:noFill/>
            <a:miter lim="800000"/>
            <a:headEnd/>
            <a:tailEnd/>
          </a:ln>
        </p:spPr>
        <p:txBody>
          <a:bodyPr wrap="none" anchor="ctr">
            <a:spAutoFit/>
          </a:bodyPr>
          <a:lstStyle/>
          <a:p>
            <a:pPr algn="l">
              <a:tabLst>
                <a:tab pos="457200" algn="r"/>
                <a:tab pos="2743200" algn="ctr"/>
                <a:tab pos="5486400" algn="r"/>
              </a:tabLst>
            </a:pPr>
            <a:r>
              <a:rPr lang="en-US" u="sng">
                <a:solidFill>
                  <a:srgbClr val="FF0000"/>
                </a:solidFill>
              </a:rPr>
              <a:t>primary</a:t>
            </a:r>
            <a:r>
              <a:rPr lang="en-US">
                <a:solidFill>
                  <a:srgbClr val="FF0000"/>
                </a:solidFill>
              </a:rPr>
              <a:t> 		</a:t>
            </a:r>
            <a:r>
              <a:rPr lang="en-US" u="sng">
                <a:solidFill>
                  <a:srgbClr val="FF0000"/>
                </a:solidFill>
              </a:rPr>
              <a:t>secondary</a:t>
            </a:r>
            <a:endParaRPr lang="en-US">
              <a:solidFill>
                <a:srgbClr val="FF0000"/>
              </a:solidFill>
            </a:endParaRPr>
          </a:p>
          <a:p>
            <a:pPr algn="l">
              <a:tabLst>
                <a:tab pos="457200" algn="r"/>
                <a:tab pos="2743200" algn="ctr"/>
                <a:tab pos="5486400" algn="r"/>
              </a:tabLst>
            </a:pPr>
            <a:r>
              <a:rPr lang="en-US">
                <a:solidFill>
                  <a:srgbClr val="FF0000"/>
                </a:solidFill>
              </a:rPr>
              <a:t>N</a:t>
            </a:r>
            <a:r>
              <a:rPr lang="en-US" baseline="-25000">
                <a:solidFill>
                  <a:srgbClr val="FF0000"/>
                </a:solidFill>
              </a:rPr>
              <a:t>1</a:t>
            </a:r>
            <a:r>
              <a:rPr lang="en-US">
                <a:solidFill>
                  <a:srgbClr val="FF0000"/>
                </a:solidFill>
              </a:rPr>
              <a:t> turns	                          N</a:t>
            </a:r>
            <a:r>
              <a:rPr lang="en-US" baseline="-25000">
                <a:solidFill>
                  <a:srgbClr val="FF0000"/>
                </a:solidFill>
              </a:rPr>
              <a:t>2</a:t>
            </a:r>
            <a:r>
              <a:rPr lang="en-US">
                <a:solidFill>
                  <a:srgbClr val="FF0000"/>
                </a:solidFill>
              </a:rPr>
              <a:t> turns</a:t>
            </a:r>
          </a:p>
          <a:p>
            <a:pPr algn="l">
              <a:tabLst>
                <a:tab pos="457200" algn="r"/>
                <a:tab pos="2743200" algn="ctr"/>
                <a:tab pos="5486400" algn="r"/>
              </a:tabLst>
            </a:pPr>
            <a:r>
              <a:rPr lang="en-US">
                <a:solidFill>
                  <a:srgbClr val="000000"/>
                </a:solidFill>
              </a:rPr>
              <a:t>voltage </a:t>
            </a:r>
            <a:r>
              <a:rPr lang="en-US">
                <a:solidFill>
                  <a:srgbClr val="000000"/>
                </a:solidFill>
                <a:latin typeface="Symbol" pitchFamily="18" charset="2"/>
              </a:rPr>
              <a:t>D</a:t>
            </a:r>
            <a:r>
              <a:rPr lang="en-US">
                <a:solidFill>
                  <a:srgbClr val="000000"/>
                </a:solidFill>
              </a:rPr>
              <a:t>V</a:t>
            </a:r>
            <a:r>
              <a:rPr lang="en-US" baseline="-25000">
                <a:solidFill>
                  <a:srgbClr val="000000"/>
                </a:solidFill>
              </a:rPr>
              <a:t>1</a:t>
            </a:r>
            <a:r>
              <a:rPr lang="en-US">
                <a:solidFill>
                  <a:srgbClr val="000000"/>
                </a:solidFill>
              </a:rPr>
              <a:t>		           voltage </a:t>
            </a:r>
            <a:r>
              <a:rPr lang="en-US">
                <a:solidFill>
                  <a:srgbClr val="000000"/>
                </a:solidFill>
                <a:latin typeface="Symbol" pitchFamily="18" charset="2"/>
              </a:rPr>
              <a:t>D</a:t>
            </a:r>
            <a:r>
              <a:rPr lang="en-US">
                <a:solidFill>
                  <a:srgbClr val="000000"/>
                </a:solidFill>
              </a:rPr>
              <a:t>V</a:t>
            </a:r>
            <a:r>
              <a:rPr lang="en-US" baseline="-25000">
                <a:solidFill>
                  <a:srgbClr val="000000"/>
                </a:solidFill>
              </a:rPr>
              <a:t>2</a:t>
            </a:r>
          </a:p>
          <a:p>
            <a:pPr algn="l">
              <a:tabLst>
                <a:tab pos="457200" algn="r"/>
                <a:tab pos="2743200" algn="ctr"/>
                <a:tab pos="5486400" algn="r"/>
              </a:tabLst>
            </a:pPr>
            <a:r>
              <a:rPr lang="en-US">
                <a:solidFill>
                  <a:srgbClr val="000000"/>
                </a:solidFill>
              </a:rPr>
              <a:t>current I</a:t>
            </a:r>
            <a:r>
              <a:rPr lang="en-US" baseline="-25000">
                <a:solidFill>
                  <a:srgbClr val="000000"/>
                </a:solidFill>
              </a:rPr>
              <a:t>1</a:t>
            </a:r>
            <a:r>
              <a:rPr lang="en-US">
                <a:solidFill>
                  <a:srgbClr val="000000"/>
                </a:solidFill>
              </a:rPr>
              <a:t>	                        current I</a:t>
            </a:r>
            <a:r>
              <a:rPr lang="en-US" baseline="-25000">
                <a:solidFill>
                  <a:srgbClr val="000000"/>
                </a:solidFill>
              </a:rPr>
              <a:t>2</a:t>
            </a:r>
          </a:p>
        </p:txBody>
      </p:sp>
      <p:sp>
        <p:nvSpPr>
          <p:cNvPr id="500778" name="Rectangle 42"/>
          <p:cNvSpPr>
            <a:spLocks noChangeArrowheads="1"/>
          </p:cNvSpPr>
          <p:nvPr/>
        </p:nvSpPr>
        <p:spPr bwMode="auto">
          <a:xfrm>
            <a:off x="4525963" y="153988"/>
            <a:ext cx="1808162" cy="519112"/>
          </a:xfrm>
          <a:prstGeom prst="rect">
            <a:avLst/>
          </a:prstGeom>
          <a:noFill/>
          <a:ln w="15875" algn="ctr">
            <a:noFill/>
            <a:miter lim="800000"/>
            <a:headEnd/>
            <a:tailEnd/>
          </a:ln>
        </p:spPr>
        <p:txBody>
          <a:bodyPr wrap="none" anchor="ctr">
            <a:spAutoFit/>
          </a:bodyPr>
          <a:lstStyle/>
          <a:p>
            <a:pPr algn="l"/>
            <a:r>
              <a:rPr lang="en-US">
                <a:solidFill>
                  <a:srgbClr val="000000"/>
                </a:solidFill>
              </a:rPr>
              <a:t>increases </a:t>
            </a:r>
          </a:p>
        </p:txBody>
      </p:sp>
      <p:sp>
        <p:nvSpPr>
          <p:cNvPr id="500779" name="Rectangle 43"/>
          <p:cNvSpPr>
            <a:spLocks noChangeArrowheads="1"/>
          </p:cNvSpPr>
          <p:nvPr/>
        </p:nvSpPr>
        <p:spPr bwMode="auto">
          <a:xfrm>
            <a:off x="615950" y="673100"/>
            <a:ext cx="8021638" cy="519113"/>
          </a:xfrm>
          <a:prstGeom prst="rect">
            <a:avLst/>
          </a:prstGeom>
          <a:noFill/>
          <a:ln w="15875" algn="ctr">
            <a:noFill/>
            <a:miter lim="800000"/>
            <a:headEnd/>
            <a:tailEnd/>
          </a:ln>
        </p:spPr>
        <p:txBody>
          <a:bodyPr wrap="none" anchor="ctr">
            <a:spAutoFit/>
          </a:bodyPr>
          <a:lstStyle/>
          <a:p>
            <a:pPr algn="l"/>
            <a:r>
              <a:rPr lang="en-US">
                <a:solidFill>
                  <a:srgbClr val="000000"/>
                </a:solidFill>
              </a:rPr>
              <a:t>the secondary has MORE turns than the primary. </a:t>
            </a:r>
          </a:p>
        </p:txBody>
      </p:sp>
      <p:sp>
        <p:nvSpPr>
          <p:cNvPr id="500780" name="Rectangle 44"/>
          <p:cNvSpPr>
            <a:spLocks noChangeArrowheads="1"/>
          </p:cNvSpPr>
          <p:nvPr/>
        </p:nvSpPr>
        <p:spPr bwMode="auto">
          <a:xfrm>
            <a:off x="4711700" y="5654675"/>
            <a:ext cx="1927225" cy="519113"/>
          </a:xfrm>
          <a:prstGeom prst="rect">
            <a:avLst/>
          </a:prstGeom>
          <a:noFill/>
          <a:ln w="15875" algn="ctr">
            <a:noFill/>
            <a:miter lim="800000"/>
            <a:headEnd/>
            <a:tailEnd/>
          </a:ln>
        </p:spPr>
        <p:txBody>
          <a:bodyPr wrap="none" anchor="ctr">
            <a:spAutoFit/>
          </a:bodyPr>
          <a:lstStyle/>
          <a:p>
            <a:pPr algn="l"/>
            <a:r>
              <a:rPr lang="en-US">
                <a:solidFill>
                  <a:srgbClr val="000000"/>
                </a:solidFill>
              </a:rPr>
              <a:t>decreases </a:t>
            </a:r>
          </a:p>
        </p:txBody>
      </p:sp>
      <p:sp>
        <p:nvSpPr>
          <p:cNvPr id="500781" name="Rectangle 45"/>
          <p:cNvSpPr>
            <a:spLocks noChangeArrowheads="1"/>
          </p:cNvSpPr>
          <p:nvPr/>
        </p:nvSpPr>
        <p:spPr bwMode="auto">
          <a:xfrm>
            <a:off x="644525" y="6173788"/>
            <a:ext cx="8237538" cy="519112"/>
          </a:xfrm>
          <a:prstGeom prst="rect">
            <a:avLst/>
          </a:prstGeom>
          <a:noFill/>
          <a:ln w="15875" algn="ctr">
            <a:noFill/>
            <a:miter lim="800000"/>
            <a:headEnd/>
            <a:tailEnd/>
          </a:ln>
        </p:spPr>
        <p:txBody>
          <a:bodyPr wrap="none" anchor="ctr">
            <a:spAutoFit/>
          </a:bodyPr>
          <a:lstStyle/>
          <a:p>
            <a:pPr algn="l"/>
            <a:r>
              <a:rPr lang="en-US">
                <a:solidFill>
                  <a:srgbClr val="000000"/>
                </a:solidFill>
              </a:rPr>
              <a:t>the secondary has FEWER turns than the primary. </a:t>
            </a:r>
          </a:p>
        </p:txBody>
      </p:sp>
    </p:spTree>
    <p:extLst>
      <p:ext uri="{BB962C8B-B14F-4D97-AF65-F5344CB8AC3E}">
        <p14:creationId xmlns:p14="http://schemas.microsoft.com/office/powerpoint/2010/main" val="1537021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0778"/>
                                        </p:tgtEl>
                                        <p:attrNameLst>
                                          <p:attrName>style.visibility</p:attrName>
                                        </p:attrNameLst>
                                      </p:cBhvr>
                                      <p:to>
                                        <p:strVal val="visible"/>
                                      </p:to>
                                    </p:set>
                                    <p:animEffect transition="in" filter="fade">
                                      <p:cBhvr>
                                        <p:cTn id="7" dur="1000"/>
                                        <p:tgtEl>
                                          <p:spTgt spid="500778"/>
                                        </p:tgtEl>
                                      </p:cBhvr>
                                    </p:animEffect>
                                    <p:anim calcmode="lin" valueType="num">
                                      <p:cBhvr>
                                        <p:cTn id="8" dur="1000" fill="hold"/>
                                        <p:tgtEl>
                                          <p:spTgt spid="500778"/>
                                        </p:tgtEl>
                                        <p:attrNameLst>
                                          <p:attrName>ppt_x</p:attrName>
                                        </p:attrNameLst>
                                      </p:cBhvr>
                                      <p:tavLst>
                                        <p:tav tm="0">
                                          <p:val>
                                            <p:strVal val="#ppt_x"/>
                                          </p:val>
                                        </p:tav>
                                        <p:tav tm="100000">
                                          <p:val>
                                            <p:strVal val="#ppt_x"/>
                                          </p:val>
                                        </p:tav>
                                      </p:tavLst>
                                    </p:anim>
                                    <p:anim calcmode="lin" valueType="num">
                                      <p:cBhvr>
                                        <p:cTn id="9" dur="1000" fill="hold"/>
                                        <p:tgtEl>
                                          <p:spTgt spid="5007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00779"/>
                                        </p:tgtEl>
                                        <p:attrNameLst>
                                          <p:attrName>style.visibility</p:attrName>
                                        </p:attrNameLst>
                                      </p:cBhvr>
                                      <p:to>
                                        <p:strVal val="visible"/>
                                      </p:to>
                                    </p:set>
                                    <p:animEffect transition="in" filter="fade">
                                      <p:cBhvr>
                                        <p:cTn id="14" dur="1000"/>
                                        <p:tgtEl>
                                          <p:spTgt spid="500779"/>
                                        </p:tgtEl>
                                      </p:cBhvr>
                                    </p:animEffect>
                                    <p:anim calcmode="lin" valueType="num">
                                      <p:cBhvr>
                                        <p:cTn id="15" dur="1000" fill="hold"/>
                                        <p:tgtEl>
                                          <p:spTgt spid="500779"/>
                                        </p:tgtEl>
                                        <p:attrNameLst>
                                          <p:attrName>ppt_x</p:attrName>
                                        </p:attrNameLst>
                                      </p:cBhvr>
                                      <p:tavLst>
                                        <p:tav tm="0">
                                          <p:val>
                                            <p:strVal val="#ppt_x"/>
                                          </p:val>
                                        </p:tav>
                                        <p:tav tm="100000">
                                          <p:val>
                                            <p:strVal val="#ppt_x"/>
                                          </p:val>
                                        </p:tav>
                                      </p:tavLst>
                                    </p:anim>
                                    <p:anim calcmode="lin" valueType="num">
                                      <p:cBhvr>
                                        <p:cTn id="16" dur="1000" fill="hold"/>
                                        <p:tgtEl>
                                          <p:spTgt spid="50077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from="(-#ppt_w/2)" to="(#ppt_x)" calcmode="lin" valueType="num">
                                      <p:cBhvr>
                                        <p:cTn id="21" dur="600" fill="hold">
                                          <p:stCondLst>
                                            <p:cond delay="0"/>
                                          </p:stCondLst>
                                        </p:cTn>
                                        <p:tgtEl>
                                          <p:spTgt spid="2"/>
                                        </p:tgtEl>
                                        <p:attrNameLst>
                                          <p:attrName>ppt_x</p:attrName>
                                        </p:attrNameLst>
                                      </p:cBhvr>
                                    </p:anim>
                                    <p:anim from="0" to="-1.0" calcmode="lin" valueType="num">
                                      <p:cBhvr>
                                        <p:cTn id="22" dur="200" decel="50000" autoRev="1" fill="hold">
                                          <p:stCondLst>
                                            <p:cond delay="600"/>
                                          </p:stCondLst>
                                        </p:cTn>
                                        <p:tgtEl>
                                          <p:spTgt spid="2"/>
                                        </p:tgtEl>
                                        <p:attrNameLst>
                                          <p:attrName>xshear</p:attrName>
                                        </p:attrNameLst>
                                      </p:cBhvr>
                                    </p:anim>
                                    <p:animScale>
                                      <p:cBhvr>
                                        <p:cTn id="23" dur="200" decel="100000" autoRev="1" fill="hold">
                                          <p:stCondLst>
                                            <p:cond delay="600"/>
                                          </p:stCondLst>
                                        </p:cTn>
                                        <p:tgtEl>
                                          <p:spTgt spid="2"/>
                                        </p:tgtEl>
                                      </p:cBhvr>
                                      <p:from x="100000" y="100000"/>
                                      <p:to x="80000" y="100000"/>
                                    </p:animScale>
                                    <p:anim by="(#ppt_h/3+#ppt_w*0.1)" calcmode="lin" valueType="num">
                                      <p:cBhvr additive="sum">
                                        <p:cTn id="24" dur="200" decel="100000" autoRev="1" fill="hold">
                                          <p:stCondLst>
                                            <p:cond delay="600"/>
                                          </p:stCondLst>
                                        </p:cTn>
                                        <p:tgtEl>
                                          <p:spTgt spid="2"/>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500777"/>
                                        </p:tgtEl>
                                        <p:attrNameLst>
                                          <p:attrName>style.visibility</p:attrName>
                                        </p:attrNameLst>
                                      </p:cBhvr>
                                      <p:to>
                                        <p:strVal val="visible"/>
                                      </p:to>
                                    </p:set>
                                    <p:anim calcmode="discrete" valueType="clr">
                                      <p:cBhvr override="childStyle">
                                        <p:cTn id="29" dur="80"/>
                                        <p:tgtEl>
                                          <p:spTgt spid="50077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00777"/>
                                        </p:tgtEl>
                                        <p:attrNameLst>
                                          <p:attrName>fillcolor</p:attrName>
                                        </p:attrNameLst>
                                      </p:cBhvr>
                                      <p:tavLst>
                                        <p:tav tm="0">
                                          <p:val>
                                            <p:clrVal>
                                              <a:schemeClr val="accent2"/>
                                            </p:clrVal>
                                          </p:val>
                                        </p:tav>
                                        <p:tav tm="50000">
                                          <p:val>
                                            <p:clrVal>
                                              <a:schemeClr val="hlink"/>
                                            </p:clrVal>
                                          </p:val>
                                        </p:tav>
                                      </p:tavLst>
                                    </p:anim>
                                    <p:set>
                                      <p:cBhvr>
                                        <p:cTn id="31" dur="80"/>
                                        <p:tgtEl>
                                          <p:spTgt spid="500777"/>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500745"/>
                                        </p:tgtEl>
                                        <p:attrNameLst>
                                          <p:attrName>style.visibility</p:attrName>
                                        </p:attrNameLst>
                                      </p:cBhvr>
                                      <p:to>
                                        <p:strVal val="visible"/>
                                      </p:to>
                                    </p:set>
                                    <p:anim from="(-#ppt_w/2)" to="(#ppt_x)" calcmode="lin" valueType="num">
                                      <p:cBhvr>
                                        <p:cTn id="36" dur="600" fill="hold">
                                          <p:stCondLst>
                                            <p:cond delay="0"/>
                                          </p:stCondLst>
                                        </p:cTn>
                                        <p:tgtEl>
                                          <p:spTgt spid="500745"/>
                                        </p:tgtEl>
                                        <p:attrNameLst>
                                          <p:attrName>ppt_x</p:attrName>
                                        </p:attrNameLst>
                                      </p:cBhvr>
                                    </p:anim>
                                    <p:anim from="0" to="-1.0" calcmode="lin" valueType="num">
                                      <p:cBhvr>
                                        <p:cTn id="37" dur="200" decel="50000" autoRev="1" fill="hold">
                                          <p:stCondLst>
                                            <p:cond delay="600"/>
                                          </p:stCondLst>
                                        </p:cTn>
                                        <p:tgtEl>
                                          <p:spTgt spid="500745"/>
                                        </p:tgtEl>
                                        <p:attrNameLst>
                                          <p:attrName>xshear</p:attrName>
                                        </p:attrNameLst>
                                      </p:cBhvr>
                                    </p:anim>
                                    <p:animScale>
                                      <p:cBhvr>
                                        <p:cTn id="38" dur="200" decel="100000" autoRev="1" fill="hold">
                                          <p:stCondLst>
                                            <p:cond delay="600"/>
                                          </p:stCondLst>
                                        </p:cTn>
                                        <p:tgtEl>
                                          <p:spTgt spid="500745"/>
                                        </p:tgtEl>
                                      </p:cBhvr>
                                      <p:from x="100000" y="100000"/>
                                      <p:to x="80000" y="100000"/>
                                    </p:animScale>
                                    <p:anim by="(#ppt_h/3+#ppt_w*0.1)" calcmode="lin" valueType="num">
                                      <p:cBhvr additive="sum">
                                        <p:cTn id="39" dur="200" decel="100000" autoRev="1" fill="hold">
                                          <p:stCondLst>
                                            <p:cond delay="600"/>
                                          </p:stCondLst>
                                        </p:cTn>
                                        <p:tgtEl>
                                          <p:spTgt spid="500745"/>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00780"/>
                                        </p:tgtEl>
                                        <p:attrNameLst>
                                          <p:attrName>style.visibility</p:attrName>
                                        </p:attrNameLst>
                                      </p:cBhvr>
                                      <p:to>
                                        <p:strVal val="visible"/>
                                      </p:to>
                                    </p:set>
                                    <p:animEffect transition="in" filter="fade">
                                      <p:cBhvr>
                                        <p:cTn id="44" dur="1000"/>
                                        <p:tgtEl>
                                          <p:spTgt spid="500780"/>
                                        </p:tgtEl>
                                      </p:cBhvr>
                                    </p:animEffect>
                                    <p:anim calcmode="lin" valueType="num">
                                      <p:cBhvr>
                                        <p:cTn id="45" dur="1000" fill="hold"/>
                                        <p:tgtEl>
                                          <p:spTgt spid="500780"/>
                                        </p:tgtEl>
                                        <p:attrNameLst>
                                          <p:attrName>ppt_x</p:attrName>
                                        </p:attrNameLst>
                                      </p:cBhvr>
                                      <p:tavLst>
                                        <p:tav tm="0">
                                          <p:val>
                                            <p:strVal val="#ppt_x"/>
                                          </p:val>
                                        </p:tav>
                                        <p:tav tm="100000">
                                          <p:val>
                                            <p:strVal val="#ppt_x"/>
                                          </p:val>
                                        </p:tav>
                                      </p:tavLst>
                                    </p:anim>
                                    <p:anim calcmode="lin" valueType="num">
                                      <p:cBhvr>
                                        <p:cTn id="46" dur="1000" fill="hold"/>
                                        <p:tgtEl>
                                          <p:spTgt spid="50078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500781"/>
                                        </p:tgtEl>
                                        <p:attrNameLst>
                                          <p:attrName>style.visibility</p:attrName>
                                        </p:attrNameLst>
                                      </p:cBhvr>
                                      <p:to>
                                        <p:strVal val="visible"/>
                                      </p:to>
                                    </p:set>
                                    <p:animEffect transition="in" filter="fade">
                                      <p:cBhvr>
                                        <p:cTn id="51" dur="1000"/>
                                        <p:tgtEl>
                                          <p:spTgt spid="500781"/>
                                        </p:tgtEl>
                                      </p:cBhvr>
                                    </p:animEffect>
                                    <p:anim calcmode="lin" valueType="num">
                                      <p:cBhvr>
                                        <p:cTn id="52" dur="1000" fill="hold"/>
                                        <p:tgtEl>
                                          <p:spTgt spid="500781"/>
                                        </p:tgtEl>
                                        <p:attrNameLst>
                                          <p:attrName>ppt_x</p:attrName>
                                        </p:attrNameLst>
                                      </p:cBhvr>
                                      <p:tavLst>
                                        <p:tav tm="0">
                                          <p:val>
                                            <p:strVal val="#ppt_x"/>
                                          </p:val>
                                        </p:tav>
                                        <p:tav tm="100000">
                                          <p:val>
                                            <p:strVal val="#ppt_x"/>
                                          </p:val>
                                        </p:tav>
                                      </p:tavLst>
                                    </p:anim>
                                    <p:anim calcmode="lin" valueType="num">
                                      <p:cBhvr>
                                        <p:cTn id="53" dur="1000" fill="hold"/>
                                        <p:tgtEl>
                                          <p:spTgt spid="5007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5" grpId="0"/>
      <p:bldP spid="500777" grpId="0"/>
      <p:bldP spid="500778" grpId="0"/>
      <p:bldP spid="500779" grpId="0"/>
      <p:bldP spid="500780" grpId="0"/>
      <p:bldP spid="50078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6256338" y="3589338"/>
            <a:ext cx="2574925" cy="1303337"/>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99717" name="Rectangle 5"/>
          <p:cNvSpPr>
            <a:spLocks noChangeArrowheads="1"/>
          </p:cNvSpPr>
          <p:nvPr/>
        </p:nvSpPr>
        <p:spPr bwMode="auto">
          <a:xfrm>
            <a:off x="6340475" y="3675063"/>
            <a:ext cx="2393950" cy="1131887"/>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grpSp>
        <p:nvGrpSpPr>
          <p:cNvPr id="21509" name="Group 25"/>
          <p:cNvGrpSpPr>
            <a:grpSpLocks/>
          </p:cNvGrpSpPr>
          <p:nvPr/>
        </p:nvGrpSpPr>
        <p:grpSpPr bwMode="auto">
          <a:xfrm>
            <a:off x="393700" y="4518025"/>
            <a:ext cx="5422900" cy="1962150"/>
            <a:chOff x="248" y="2846"/>
            <a:chExt cx="3416" cy="1236"/>
          </a:xfrm>
        </p:grpSpPr>
        <p:pic>
          <p:nvPicPr>
            <p:cNvPr id="21517" name="Picture 8" descr="transformer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 y="2846"/>
              <a:ext cx="1614" cy="1236"/>
            </a:xfrm>
            <a:prstGeom prst="rect">
              <a:avLst/>
            </a:prstGeom>
            <a:noFill/>
            <a:ln w="9525">
              <a:noFill/>
              <a:miter lim="800000"/>
              <a:headEnd/>
              <a:tailEnd/>
            </a:ln>
          </p:spPr>
        </p:pic>
        <p:pic>
          <p:nvPicPr>
            <p:cNvPr id="21518" name="Picture 10" descr="transformer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48" y="2866"/>
              <a:ext cx="1616" cy="1214"/>
            </a:xfrm>
            <a:prstGeom prst="rect">
              <a:avLst/>
            </a:prstGeom>
            <a:noFill/>
            <a:ln w="9525">
              <a:noFill/>
              <a:miter lim="800000"/>
              <a:headEnd/>
              <a:tailEnd/>
            </a:ln>
          </p:spPr>
        </p:pic>
      </p:grpSp>
      <p:sp>
        <p:nvSpPr>
          <p:cNvPr id="21510" name="Rectangle 11"/>
          <p:cNvSpPr>
            <a:spLocks noChangeArrowheads="1"/>
          </p:cNvSpPr>
          <p:nvPr/>
        </p:nvSpPr>
        <p:spPr bwMode="auto">
          <a:xfrm>
            <a:off x="368300" y="206375"/>
            <a:ext cx="4640263" cy="1373188"/>
          </a:xfrm>
          <a:prstGeom prst="rect">
            <a:avLst/>
          </a:prstGeom>
          <a:noFill/>
          <a:ln w="15875" algn="ctr">
            <a:noFill/>
            <a:miter lim="800000"/>
            <a:headEnd/>
            <a:tailEnd/>
          </a:ln>
        </p:spPr>
        <p:txBody>
          <a:bodyPr wrap="none" anchor="ctr">
            <a:spAutoFit/>
          </a:bodyPr>
          <a:lstStyle/>
          <a:p>
            <a:pPr algn="l"/>
            <a:r>
              <a:rPr lang="en-US">
                <a:solidFill>
                  <a:srgbClr val="FF0000"/>
                </a:solidFill>
              </a:rPr>
              <a:t>Change in voltage is directly</a:t>
            </a:r>
          </a:p>
          <a:p>
            <a:pPr algn="l"/>
            <a:r>
              <a:rPr lang="en-US">
                <a:solidFill>
                  <a:srgbClr val="FF0000"/>
                </a:solidFill>
              </a:rPr>
              <a:t>proportional to ratio of</a:t>
            </a:r>
          </a:p>
          <a:p>
            <a:pPr algn="l"/>
            <a:r>
              <a:rPr lang="en-US">
                <a:solidFill>
                  <a:srgbClr val="FF0000"/>
                </a:solidFill>
              </a:rPr>
              <a:t>number of turns. </a:t>
            </a:r>
          </a:p>
        </p:txBody>
      </p:sp>
      <p:sp>
        <p:nvSpPr>
          <p:cNvPr id="21511" name="Rectangle 12"/>
          <p:cNvSpPr>
            <a:spLocks noChangeArrowheads="1"/>
          </p:cNvSpPr>
          <p:nvPr/>
        </p:nvSpPr>
        <p:spPr bwMode="auto">
          <a:xfrm>
            <a:off x="396875" y="1649413"/>
            <a:ext cx="5454650" cy="946150"/>
          </a:xfrm>
          <a:prstGeom prst="rect">
            <a:avLst/>
          </a:prstGeom>
          <a:noFill/>
          <a:ln w="15875" algn="ctr">
            <a:noFill/>
            <a:miter lim="800000"/>
            <a:headEnd/>
            <a:tailEnd/>
          </a:ln>
        </p:spPr>
        <p:txBody>
          <a:bodyPr wrap="none" anchor="ctr">
            <a:spAutoFit/>
          </a:bodyPr>
          <a:lstStyle/>
          <a:p>
            <a:pPr algn="l"/>
            <a:r>
              <a:rPr lang="en-US">
                <a:solidFill>
                  <a:srgbClr val="FF0000"/>
                </a:solidFill>
              </a:rPr>
              <a:t>Change in current is inversely</a:t>
            </a:r>
          </a:p>
          <a:p>
            <a:pPr algn="l"/>
            <a:r>
              <a:rPr lang="en-US">
                <a:solidFill>
                  <a:srgbClr val="FF0000"/>
                </a:solidFill>
              </a:rPr>
              <a:t>proportional to change in voltage.</a:t>
            </a:r>
          </a:p>
        </p:txBody>
      </p:sp>
      <p:sp>
        <p:nvSpPr>
          <p:cNvPr id="21512" name="Rectangle 13"/>
          <p:cNvSpPr>
            <a:spLocks noChangeArrowheads="1"/>
          </p:cNvSpPr>
          <p:nvPr/>
        </p:nvSpPr>
        <p:spPr bwMode="auto">
          <a:xfrm>
            <a:off x="393700" y="2674938"/>
            <a:ext cx="5103813" cy="1385887"/>
          </a:xfrm>
          <a:prstGeom prst="rect">
            <a:avLst/>
          </a:prstGeom>
          <a:noFill/>
          <a:ln w="15875" algn="ctr">
            <a:noFill/>
            <a:miter lim="800000"/>
            <a:headEnd/>
            <a:tailEnd/>
          </a:ln>
        </p:spPr>
        <p:txBody>
          <a:bodyPr wrap="none" anchor="ctr">
            <a:spAutoFit/>
          </a:bodyPr>
          <a:lstStyle/>
          <a:p>
            <a:pPr algn="l"/>
            <a:r>
              <a:rPr lang="en-US">
                <a:solidFill>
                  <a:srgbClr val="FF0000"/>
                </a:solidFill>
              </a:rPr>
              <a:t>Change in current is inversely</a:t>
            </a:r>
          </a:p>
          <a:p>
            <a:pPr algn="l"/>
            <a:r>
              <a:rPr lang="en-US">
                <a:solidFill>
                  <a:srgbClr val="FF0000"/>
                </a:solidFill>
              </a:rPr>
              <a:t>proportional to ratio of</a:t>
            </a:r>
          </a:p>
          <a:p>
            <a:pPr algn="l"/>
            <a:r>
              <a:rPr lang="en-US">
                <a:solidFill>
                  <a:srgbClr val="FF0000"/>
                </a:solidFill>
              </a:rPr>
              <a:t>number of turns. </a:t>
            </a:r>
          </a:p>
        </p:txBody>
      </p:sp>
      <p:graphicFrame>
        <p:nvGraphicFramePr>
          <p:cNvPr id="499726" name="Object 14"/>
          <p:cNvGraphicFramePr>
            <a:graphicFrameLocks noChangeAspect="1"/>
          </p:cNvGraphicFramePr>
          <p:nvPr/>
        </p:nvGraphicFramePr>
        <p:xfrm>
          <a:off x="6516688" y="3798888"/>
          <a:ext cx="2082800" cy="922337"/>
        </p:xfrm>
        <a:graphic>
          <a:graphicData uri="http://schemas.openxmlformats.org/presentationml/2006/ole">
            <mc:AlternateContent xmlns:mc="http://schemas.openxmlformats.org/markup-compatibility/2006">
              <mc:Choice xmlns:v="urn:schemas-microsoft-com:vml" Requires="v">
                <p:oleObj spid="_x0000_s33821" name="Equation" r:id="rId5" imgW="2082600" imgH="927000" progId="Equation.3">
                  <p:embed/>
                </p:oleObj>
              </mc:Choice>
              <mc:Fallback>
                <p:oleObj name="Equation" r:id="rId5" imgW="2082600" imgH="927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3798888"/>
                        <a:ext cx="2082800" cy="922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99736" name="Picture 24" descr="weave-de-7760837"/>
          <p:cNvPicPr>
            <a:picLocks noChangeAspect="1" noChangeArrowheads="1"/>
          </p:cNvPicPr>
          <p:nvPr/>
        </p:nvPicPr>
        <p:blipFill>
          <a:blip r:embed="rId7" cstate="print"/>
          <a:srcRect/>
          <a:stretch>
            <a:fillRect/>
          </a:stretch>
        </p:blipFill>
        <p:spPr bwMode="auto">
          <a:xfrm>
            <a:off x="6362700" y="369888"/>
            <a:ext cx="2374900" cy="3033712"/>
          </a:xfrm>
          <a:prstGeom prst="rect">
            <a:avLst/>
          </a:prstGeom>
          <a:noFill/>
          <a:ln w="9525">
            <a:noFill/>
            <a:miter lim="800000"/>
            <a:headEnd/>
            <a:tailEnd/>
          </a:ln>
        </p:spPr>
      </p:pic>
      <p:sp>
        <p:nvSpPr>
          <p:cNvPr id="499738" name="Rectangle 26"/>
          <p:cNvSpPr>
            <a:spLocks noChangeArrowheads="1"/>
          </p:cNvSpPr>
          <p:nvPr/>
        </p:nvSpPr>
        <p:spPr bwMode="auto">
          <a:xfrm>
            <a:off x="6311900" y="5089525"/>
            <a:ext cx="2462213" cy="1385888"/>
          </a:xfrm>
          <a:prstGeom prst="rect">
            <a:avLst/>
          </a:prstGeom>
          <a:solidFill>
            <a:schemeClr val="tx1"/>
          </a:solidFill>
          <a:ln w="15875" algn="ctr">
            <a:noFill/>
            <a:miter lim="800000"/>
            <a:headEnd/>
            <a:tailEnd/>
          </a:ln>
        </p:spPr>
        <p:txBody>
          <a:bodyPr wrap="none" anchor="ctr">
            <a:spAutoFit/>
          </a:bodyPr>
          <a:lstStyle/>
          <a:p>
            <a:r>
              <a:rPr lang="en-US">
                <a:solidFill>
                  <a:srgbClr val="C0C0C0"/>
                </a:solidFill>
              </a:rPr>
              <a:t>“</a:t>
            </a:r>
            <a:r>
              <a:rPr lang="en-US" b="1" u="sng">
                <a:solidFill>
                  <a:srgbClr val="C0C0C0"/>
                </a:solidFill>
              </a:rPr>
              <a:t>I</a:t>
            </a:r>
            <a:r>
              <a:rPr lang="en-US">
                <a:solidFill>
                  <a:srgbClr val="C0C0C0"/>
                </a:solidFill>
              </a:rPr>
              <a:t>’ve got to get</a:t>
            </a:r>
          </a:p>
          <a:p>
            <a:r>
              <a:rPr lang="en-US">
                <a:solidFill>
                  <a:srgbClr val="C0C0C0"/>
                </a:solidFill>
              </a:rPr>
              <a:t>centered…so</a:t>
            </a:r>
          </a:p>
          <a:p>
            <a:r>
              <a:rPr lang="en-US">
                <a:solidFill>
                  <a:srgbClr val="C0C0C0"/>
                </a:solidFill>
              </a:rPr>
              <a:t>I weave.”</a:t>
            </a:r>
          </a:p>
        </p:txBody>
      </p:sp>
      <p:sp>
        <p:nvSpPr>
          <p:cNvPr id="499740" name="AutoShape 28"/>
          <p:cNvSpPr>
            <a:spLocks noChangeArrowheads="1"/>
          </p:cNvSpPr>
          <p:nvPr/>
        </p:nvSpPr>
        <p:spPr bwMode="auto">
          <a:xfrm flipV="1">
            <a:off x="6670675" y="3916363"/>
            <a:ext cx="2133600" cy="790575"/>
          </a:xfrm>
          <a:prstGeom prst="curvedDownArrow">
            <a:avLst>
              <a:gd name="adj1" fmla="val 53976"/>
              <a:gd name="adj2" fmla="val 107952"/>
              <a:gd name="adj3" fmla="val 33333"/>
            </a:avLst>
          </a:prstGeom>
          <a:solidFill>
            <a:schemeClr val="accent1"/>
          </a:solidFill>
          <a:ln w="15875">
            <a:solidFill>
              <a:schemeClr val="tx1"/>
            </a:solidFill>
            <a:miter lim="800000"/>
            <a:headEnd/>
            <a:tailEnd/>
          </a:ln>
        </p:spPr>
        <p:txBody>
          <a:bodyPr anchor="ctr">
            <a:spAutoFit/>
          </a:bodyPr>
          <a:lstStyle/>
          <a:p>
            <a:endParaRPr lang="en-US">
              <a:solidFill>
                <a:srgbClr val="000000"/>
              </a:solidFill>
            </a:endParaRPr>
          </a:p>
        </p:txBody>
      </p:sp>
      <p:sp>
        <p:nvSpPr>
          <p:cNvPr id="499741" name="AutoShape 29"/>
          <p:cNvSpPr>
            <a:spLocks noChangeArrowheads="1"/>
          </p:cNvSpPr>
          <p:nvPr/>
        </p:nvSpPr>
        <p:spPr bwMode="auto">
          <a:xfrm>
            <a:off x="6619875" y="3916363"/>
            <a:ext cx="2133600" cy="790575"/>
          </a:xfrm>
          <a:prstGeom prst="curvedDownArrow">
            <a:avLst>
              <a:gd name="adj1" fmla="val 53976"/>
              <a:gd name="adj2" fmla="val 107952"/>
              <a:gd name="adj3" fmla="val 33333"/>
            </a:avLst>
          </a:prstGeom>
          <a:solidFill>
            <a:schemeClr val="accent1"/>
          </a:solidFill>
          <a:ln w="15875">
            <a:solidFill>
              <a:schemeClr val="tx1"/>
            </a:solidFill>
            <a:miter lim="800000"/>
            <a:headEnd/>
            <a:tailEnd/>
          </a:ln>
        </p:spPr>
        <p:txBody>
          <a:bodyPr anchor="ctr">
            <a:spAutoFit/>
          </a:bodyPr>
          <a:lstStyle/>
          <a:p>
            <a:endParaRPr lang="en-US">
              <a:solidFill>
                <a:srgbClr val="000000"/>
              </a:solidFill>
            </a:endParaRPr>
          </a:p>
        </p:txBody>
      </p:sp>
    </p:spTree>
    <p:extLst>
      <p:ext uri="{BB962C8B-B14F-4D97-AF65-F5344CB8AC3E}">
        <p14:creationId xmlns:p14="http://schemas.microsoft.com/office/powerpoint/2010/main" val="3064938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99726"/>
                                        </p:tgtEl>
                                        <p:attrNameLst>
                                          <p:attrName>style.visibility</p:attrName>
                                        </p:attrNameLst>
                                      </p:cBhvr>
                                      <p:to>
                                        <p:strVal val="visible"/>
                                      </p:to>
                                    </p:set>
                                    <p:animEffect transition="in" filter="fade">
                                      <p:cBhvr>
                                        <p:cTn id="7" dur="2000"/>
                                        <p:tgtEl>
                                          <p:spTgt spid="499726"/>
                                        </p:tgtEl>
                                      </p:cBhvr>
                                    </p:animEffect>
                                    <p:anim calcmode="lin" valueType="num">
                                      <p:cBhvr>
                                        <p:cTn id="8" dur="2000" fill="hold"/>
                                        <p:tgtEl>
                                          <p:spTgt spid="499726"/>
                                        </p:tgtEl>
                                        <p:attrNameLst>
                                          <p:attrName>style.rotation</p:attrName>
                                        </p:attrNameLst>
                                      </p:cBhvr>
                                      <p:tavLst>
                                        <p:tav tm="0">
                                          <p:val>
                                            <p:fltVal val="720"/>
                                          </p:val>
                                        </p:tav>
                                        <p:tav tm="100000">
                                          <p:val>
                                            <p:fltVal val="0"/>
                                          </p:val>
                                        </p:tav>
                                      </p:tavLst>
                                    </p:anim>
                                    <p:anim calcmode="lin" valueType="num">
                                      <p:cBhvr>
                                        <p:cTn id="9" dur="2000" fill="hold"/>
                                        <p:tgtEl>
                                          <p:spTgt spid="499726"/>
                                        </p:tgtEl>
                                        <p:attrNameLst>
                                          <p:attrName>ppt_h</p:attrName>
                                        </p:attrNameLst>
                                      </p:cBhvr>
                                      <p:tavLst>
                                        <p:tav tm="0">
                                          <p:val>
                                            <p:fltVal val="0"/>
                                          </p:val>
                                        </p:tav>
                                        <p:tav tm="100000">
                                          <p:val>
                                            <p:strVal val="#ppt_h"/>
                                          </p:val>
                                        </p:tav>
                                      </p:tavLst>
                                    </p:anim>
                                    <p:anim calcmode="lin" valueType="num">
                                      <p:cBhvr>
                                        <p:cTn id="10" dur="2000" fill="hold"/>
                                        <p:tgtEl>
                                          <p:spTgt spid="49972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499717"/>
                                        </p:tgtEl>
                                        <p:attrNameLst>
                                          <p:attrName>style.visibility</p:attrName>
                                        </p:attrNameLst>
                                      </p:cBhvr>
                                      <p:to>
                                        <p:strVal val="visible"/>
                                      </p:to>
                                    </p:set>
                                    <p:animEffect transition="in" filter="dissolve">
                                      <p:cBhvr>
                                        <p:cTn id="14" dur="500"/>
                                        <p:tgtEl>
                                          <p:spTgt spid="49971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99738"/>
                                        </p:tgtEl>
                                        <p:attrNameLst>
                                          <p:attrName>style.visibility</p:attrName>
                                        </p:attrNameLst>
                                      </p:cBhvr>
                                      <p:to>
                                        <p:strVal val="visible"/>
                                      </p:to>
                                    </p:set>
                                    <p:animEffect transition="in" filter="fade">
                                      <p:cBhvr>
                                        <p:cTn id="22" dur="1000"/>
                                        <p:tgtEl>
                                          <p:spTgt spid="499738"/>
                                        </p:tgtEl>
                                      </p:cBhvr>
                                    </p:animEffect>
                                    <p:anim calcmode="lin" valueType="num">
                                      <p:cBhvr>
                                        <p:cTn id="23" dur="1000" fill="hold"/>
                                        <p:tgtEl>
                                          <p:spTgt spid="499738"/>
                                        </p:tgtEl>
                                        <p:attrNameLst>
                                          <p:attrName>ppt_x</p:attrName>
                                        </p:attrNameLst>
                                      </p:cBhvr>
                                      <p:tavLst>
                                        <p:tav tm="0">
                                          <p:val>
                                            <p:strVal val="#ppt_x"/>
                                          </p:val>
                                        </p:tav>
                                        <p:tav tm="100000">
                                          <p:val>
                                            <p:strVal val="#ppt_x"/>
                                          </p:val>
                                        </p:tav>
                                      </p:tavLst>
                                    </p:anim>
                                    <p:anim calcmode="lin" valueType="num">
                                      <p:cBhvr>
                                        <p:cTn id="24" dur="1000" fill="hold"/>
                                        <p:tgtEl>
                                          <p:spTgt spid="49973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99736"/>
                                        </p:tgtEl>
                                        <p:attrNameLst>
                                          <p:attrName>style.visibility</p:attrName>
                                        </p:attrNameLst>
                                      </p:cBhvr>
                                      <p:to>
                                        <p:strVal val="visible"/>
                                      </p:to>
                                    </p:set>
                                    <p:animEffect transition="in" filter="fade">
                                      <p:cBhvr>
                                        <p:cTn id="28" dur="2000"/>
                                        <p:tgtEl>
                                          <p:spTgt spid="4997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99740"/>
                                        </p:tgtEl>
                                        <p:attrNameLst>
                                          <p:attrName>style.visibility</p:attrName>
                                        </p:attrNameLst>
                                      </p:cBhvr>
                                      <p:to>
                                        <p:strVal val="visible"/>
                                      </p:to>
                                    </p:set>
                                    <p:animEffect transition="in" filter="wipe(left)">
                                      <p:cBhvr>
                                        <p:cTn id="33" dur="2000"/>
                                        <p:tgtEl>
                                          <p:spTgt spid="4997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99741"/>
                                        </p:tgtEl>
                                        <p:attrNameLst>
                                          <p:attrName>style.visibility</p:attrName>
                                        </p:attrNameLst>
                                      </p:cBhvr>
                                      <p:to>
                                        <p:strVal val="visible"/>
                                      </p:to>
                                    </p:set>
                                    <p:animEffect transition="in" filter="wipe(left)">
                                      <p:cBhvr>
                                        <p:cTn id="38" dur="2000"/>
                                        <p:tgtEl>
                                          <p:spTgt spid="499741"/>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xit" presetSubtype="10" fill="hold" grpId="1" nodeType="clickEffect">
                                  <p:stCondLst>
                                    <p:cond delay="0"/>
                                  </p:stCondLst>
                                  <p:childTnLst>
                                    <p:anim calcmode="lin" valueType="num">
                                      <p:cBhvr>
                                        <p:cTn id="42" dur="500"/>
                                        <p:tgtEl>
                                          <p:spTgt spid="499741"/>
                                        </p:tgtEl>
                                        <p:attrNameLst>
                                          <p:attrName>ppt_w</p:attrName>
                                        </p:attrNameLst>
                                      </p:cBhvr>
                                      <p:tavLst>
                                        <p:tav tm="0">
                                          <p:val>
                                            <p:strVal val="ppt_w"/>
                                          </p:val>
                                        </p:tav>
                                        <p:tav tm="100000">
                                          <p:val>
                                            <p:fltVal val="0"/>
                                          </p:val>
                                        </p:tav>
                                      </p:tavLst>
                                    </p:anim>
                                    <p:anim calcmode="lin" valueType="num">
                                      <p:cBhvr>
                                        <p:cTn id="43" dur="500"/>
                                        <p:tgtEl>
                                          <p:spTgt spid="499741"/>
                                        </p:tgtEl>
                                        <p:attrNameLst>
                                          <p:attrName>ppt_h</p:attrName>
                                        </p:attrNameLst>
                                      </p:cBhvr>
                                      <p:tavLst>
                                        <p:tav tm="0">
                                          <p:val>
                                            <p:strVal val="ppt_h"/>
                                          </p:val>
                                        </p:tav>
                                        <p:tav tm="100000">
                                          <p:val>
                                            <p:strVal val="ppt_h"/>
                                          </p:val>
                                        </p:tav>
                                      </p:tavLst>
                                    </p:anim>
                                    <p:set>
                                      <p:cBhvr>
                                        <p:cTn id="44" dur="1" fill="hold">
                                          <p:stCondLst>
                                            <p:cond delay="499"/>
                                          </p:stCondLst>
                                        </p:cTn>
                                        <p:tgtEl>
                                          <p:spTgt spid="4997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7" presetClass="exit" presetSubtype="10" fill="hold" grpId="1" nodeType="clickEffect">
                                  <p:stCondLst>
                                    <p:cond delay="0"/>
                                  </p:stCondLst>
                                  <p:childTnLst>
                                    <p:anim calcmode="lin" valueType="num">
                                      <p:cBhvr>
                                        <p:cTn id="48" dur="500"/>
                                        <p:tgtEl>
                                          <p:spTgt spid="499740"/>
                                        </p:tgtEl>
                                        <p:attrNameLst>
                                          <p:attrName>ppt_w</p:attrName>
                                        </p:attrNameLst>
                                      </p:cBhvr>
                                      <p:tavLst>
                                        <p:tav tm="0">
                                          <p:val>
                                            <p:strVal val="ppt_w"/>
                                          </p:val>
                                        </p:tav>
                                        <p:tav tm="100000">
                                          <p:val>
                                            <p:fltVal val="0"/>
                                          </p:val>
                                        </p:tav>
                                      </p:tavLst>
                                    </p:anim>
                                    <p:anim calcmode="lin" valueType="num">
                                      <p:cBhvr>
                                        <p:cTn id="49" dur="500"/>
                                        <p:tgtEl>
                                          <p:spTgt spid="499740"/>
                                        </p:tgtEl>
                                        <p:attrNameLst>
                                          <p:attrName>ppt_h</p:attrName>
                                        </p:attrNameLst>
                                      </p:cBhvr>
                                      <p:tavLst>
                                        <p:tav tm="0">
                                          <p:val>
                                            <p:strVal val="ppt_h"/>
                                          </p:val>
                                        </p:tav>
                                        <p:tav tm="100000">
                                          <p:val>
                                            <p:strVal val="ppt_h"/>
                                          </p:val>
                                        </p:tav>
                                      </p:tavLst>
                                    </p:anim>
                                    <p:set>
                                      <p:cBhvr>
                                        <p:cTn id="50" dur="1" fill="hold">
                                          <p:stCondLst>
                                            <p:cond delay="499"/>
                                          </p:stCondLst>
                                        </p:cTn>
                                        <p:tgtEl>
                                          <p:spTgt spid="4997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99717" grpId="0" animBg="1"/>
      <p:bldP spid="499738" grpId="0" animBg="1"/>
      <p:bldP spid="499740" grpId="0" animBg="1"/>
      <p:bldP spid="499740" grpId="1" animBg="1"/>
      <p:bldP spid="499741" grpId="0" animBg="1"/>
      <p:bldP spid="499741"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ChangeArrowheads="1"/>
          </p:cNvSpPr>
          <p:nvPr/>
        </p:nvSpPr>
        <p:spPr bwMode="auto">
          <a:xfrm>
            <a:off x="2389188" y="387350"/>
            <a:ext cx="4740275" cy="946150"/>
          </a:xfrm>
          <a:prstGeom prst="rect">
            <a:avLst/>
          </a:prstGeom>
          <a:noFill/>
          <a:ln w="15875" algn="ctr">
            <a:noFill/>
            <a:miter lim="800000"/>
            <a:headEnd/>
            <a:tailEnd/>
          </a:ln>
        </p:spPr>
        <p:txBody>
          <a:bodyPr wrap="none" anchor="ctr">
            <a:spAutoFit/>
          </a:bodyPr>
          <a:lstStyle/>
          <a:p>
            <a:r>
              <a:rPr lang="en-US">
                <a:solidFill>
                  <a:srgbClr val="FF0000"/>
                </a:solidFill>
              </a:rPr>
              <a:t>Transformers are used in</a:t>
            </a:r>
          </a:p>
          <a:p>
            <a:r>
              <a:rPr lang="en-US">
                <a:solidFill>
                  <a:srgbClr val="FF0000"/>
                </a:solidFill>
              </a:rPr>
              <a:t>transporting electrical power.</a:t>
            </a:r>
          </a:p>
        </p:txBody>
      </p:sp>
      <p:grpSp>
        <p:nvGrpSpPr>
          <p:cNvPr id="2" name="Group 33"/>
          <p:cNvGrpSpPr>
            <a:grpSpLocks/>
          </p:cNvGrpSpPr>
          <p:nvPr/>
        </p:nvGrpSpPr>
        <p:grpSpPr bwMode="auto">
          <a:xfrm>
            <a:off x="757238" y="1778000"/>
            <a:ext cx="7716837" cy="3851275"/>
            <a:chOff x="477" y="1120"/>
            <a:chExt cx="4861" cy="2426"/>
          </a:xfrm>
        </p:grpSpPr>
        <p:pic>
          <p:nvPicPr>
            <p:cNvPr id="46099" name="Picture 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7" y="2960"/>
              <a:ext cx="792" cy="586"/>
            </a:xfrm>
            <a:prstGeom prst="rect">
              <a:avLst/>
            </a:prstGeom>
            <a:noFill/>
            <a:ln w="9525">
              <a:noFill/>
              <a:miter lim="800000"/>
              <a:headEnd/>
              <a:tailEnd/>
            </a:ln>
          </p:spPr>
        </p:pic>
        <p:pic>
          <p:nvPicPr>
            <p:cNvPr id="46100" name="Picture 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 y="1533"/>
              <a:ext cx="961" cy="722"/>
            </a:xfrm>
            <a:prstGeom prst="rect">
              <a:avLst/>
            </a:prstGeom>
            <a:noFill/>
            <a:ln w="9525">
              <a:noFill/>
              <a:miter lim="800000"/>
              <a:headEnd/>
              <a:tailEnd/>
            </a:ln>
          </p:spPr>
        </p:pic>
        <p:pic>
          <p:nvPicPr>
            <p:cNvPr id="46101"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3" y="3079"/>
              <a:ext cx="645" cy="467"/>
            </a:xfrm>
            <a:prstGeom prst="rect">
              <a:avLst/>
            </a:prstGeom>
            <a:noFill/>
            <a:ln w="9525">
              <a:noFill/>
              <a:miter lim="800000"/>
              <a:headEnd/>
              <a:tailEnd/>
            </a:ln>
          </p:spPr>
        </p:pic>
        <p:pic>
          <p:nvPicPr>
            <p:cNvPr id="46102" name="Picture 13"/>
            <p:cNvPicPr>
              <a:picLocks noChangeAspect="1" noChangeArrowheads="1"/>
            </p:cNvPicPr>
            <p:nvPr/>
          </p:nvPicPr>
          <p:blipFill>
            <a:blip r:embed="rId5" cstate="screen">
              <a:grayscl/>
              <a:extLst>
                <a:ext uri="{28A0092B-C50C-407E-A947-70E740481C1C}">
                  <a14:useLocalDpi xmlns:a14="http://schemas.microsoft.com/office/drawing/2010/main"/>
                </a:ext>
              </a:extLst>
            </a:blip>
            <a:srcRect/>
            <a:stretch>
              <a:fillRect/>
            </a:stretch>
          </p:blipFill>
          <p:spPr bwMode="auto">
            <a:xfrm>
              <a:off x="2542" y="1120"/>
              <a:ext cx="746" cy="560"/>
            </a:xfrm>
            <a:prstGeom prst="rect">
              <a:avLst/>
            </a:prstGeom>
            <a:noFill/>
            <a:ln w="9525">
              <a:noFill/>
              <a:miter lim="800000"/>
              <a:headEnd/>
              <a:tailEnd/>
            </a:ln>
          </p:spPr>
        </p:pic>
        <p:grpSp>
          <p:nvGrpSpPr>
            <p:cNvPr id="46103" name="Group 14"/>
            <p:cNvGrpSpPr>
              <a:grpSpLocks/>
            </p:cNvGrpSpPr>
            <p:nvPr/>
          </p:nvGrpSpPr>
          <p:grpSpPr bwMode="auto">
            <a:xfrm>
              <a:off x="4230" y="1479"/>
              <a:ext cx="893" cy="690"/>
              <a:chOff x="8712" y="11986"/>
              <a:chExt cx="1868" cy="1442"/>
            </a:xfrm>
          </p:grpSpPr>
          <p:pic>
            <p:nvPicPr>
              <p:cNvPr id="46104" name="Picture 1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12" y="11986"/>
                <a:ext cx="1148" cy="1442"/>
              </a:xfrm>
              <a:prstGeom prst="rect">
                <a:avLst/>
              </a:prstGeom>
              <a:noFill/>
              <a:ln w="9525">
                <a:noFill/>
                <a:miter lim="800000"/>
                <a:headEnd/>
                <a:tailEnd/>
              </a:ln>
            </p:spPr>
          </p:pic>
          <p:sp>
            <p:nvSpPr>
              <p:cNvPr id="46105" name="AutoShape 16"/>
              <p:cNvSpPr>
                <a:spLocks noChangeArrowheads="1"/>
              </p:cNvSpPr>
              <p:nvPr/>
            </p:nvSpPr>
            <p:spPr bwMode="auto">
              <a:xfrm>
                <a:off x="9860" y="12706"/>
                <a:ext cx="720" cy="540"/>
              </a:xfrm>
              <a:prstGeom prst="cube">
                <a:avLst>
                  <a:gd name="adj" fmla="val 25000"/>
                </a:avLst>
              </a:prstGeom>
              <a:solidFill>
                <a:srgbClr val="FFFFFF"/>
              </a:solidFill>
              <a:ln w="9525">
                <a:solidFill>
                  <a:srgbClr val="000000"/>
                </a:solidFill>
                <a:miter lim="800000"/>
                <a:headEnd/>
                <a:tailEnd/>
              </a:ln>
            </p:spPr>
            <p:txBody>
              <a:bodyPr/>
              <a:lstStyle/>
              <a:p>
                <a:endParaRPr lang="en-US">
                  <a:solidFill>
                    <a:srgbClr val="000000"/>
                  </a:solidFill>
                </a:endParaRPr>
              </a:p>
            </p:txBody>
          </p:sp>
        </p:grpSp>
      </p:grpSp>
      <p:sp>
        <p:nvSpPr>
          <p:cNvPr id="501777" name="Line 17"/>
          <p:cNvSpPr>
            <a:spLocks noChangeShapeType="1"/>
          </p:cNvSpPr>
          <p:nvPr/>
        </p:nvSpPr>
        <p:spPr bwMode="auto">
          <a:xfrm flipV="1">
            <a:off x="1439863" y="3579813"/>
            <a:ext cx="273050" cy="1092200"/>
          </a:xfrm>
          <a:prstGeom prst="line">
            <a:avLst/>
          </a:prstGeom>
          <a:noFill/>
          <a:ln w="22225">
            <a:solidFill>
              <a:srgbClr val="000000"/>
            </a:solidFill>
            <a:round/>
            <a:headEnd/>
            <a:tailEnd type="triangle" w="lg" len="lg"/>
          </a:ln>
        </p:spPr>
        <p:txBody>
          <a:bodyPr/>
          <a:lstStyle/>
          <a:p>
            <a:endParaRPr lang="en-US">
              <a:solidFill>
                <a:srgbClr val="000000"/>
              </a:solidFill>
            </a:endParaRPr>
          </a:p>
        </p:txBody>
      </p:sp>
      <p:sp>
        <p:nvSpPr>
          <p:cNvPr id="501778" name="Line 18"/>
          <p:cNvSpPr>
            <a:spLocks noChangeShapeType="1"/>
          </p:cNvSpPr>
          <p:nvPr/>
        </p:nvSpPr>
        <p:spPr bwMode="auto">
          <a:xfrm flipV="1">
            <a:off x="2670175" y="2212975"/>
            <a:ext cx="1228725" cy="274638"/>
          </a:xfrm>
          <a:prstGeom prst="line">
            <a:avLst/>
          </a:prstGeom>
          <a:noFill/>
          <a:ln w="22225">
            <a:solidFill>
              <a:srgbClr val="000000"/>
            </a:solidFill>
            <a:round/>
            <a:headEnd/>
            <a:tailEnd type="triangle" w="lg" len="lg"/>
          </a:ln>
        </p:spPr>
        <p:txBody>
          <a:bodyPr/>
          <a:lstStyle/>
          <a:p>
            <a:endParaRPr lang="en-US">
              <a:solidFill>
                <a:srgbClr val="000000"/>
              </a:solidFill>
            </a:endParaRPr>
          </a:p>
        </p:txBody>
      </p:sp>
      <p:sp>
        <p:nvSpPr>
          <p:cNvPr id="501779" name="Line 19"/>
          <p:cNvSpPr>
            <a:spLocks noChangeShapeType="1"/>
          </p:cNvSpPr>
          <p:nvPr/>
        </p:nvSpPr>
        <p:spPr bwMode="auto">
          <a:xfrm>
            <a:off x="5264150" y="2212975"/>
            <a:ext cx="1503363" cy="274638"/>
          </a:xfrm>
          <a:prstGeom prst="line">
            <a:avLst/>
          </a:prstGeom>
          <a:noFill/>
          <a:ln w="22225">
            <a:solidFill>
              <a:srgbClr val="000000"/>
            </a:solidFill>
            <a:round/>
            <a:headEnd/>
            <a:tailEnd type="triangle" w="lg" len="lg"/>
          </a:ln>
        </p:spPr>
        <p:txBody>
          <a:bodyPr/>
          <a:lstStyle/>
          <a:p>
            <a:endParaRPr lang="en-US">
              <a:solidFill>
                <a:srgbClr val="000000"/>
              </a:solidFill>
            </a:endParaRPr>
          </a:p>
        </p:txBody>
      </p:sp>
      <p:sp>
        <p:nvSpPr>
          <p:cNvPr id="501780" name="Line 20"/>
          <p:cNvSpPr>
            <a:spLocks noChangeShapeType="1"/>
          </p:cNvSpPr>
          <p:nvPr/>
        </p:nvSpPr>
        <p:spPr bwMode="auto">
          <a:xfrm>
            <a:off x="7859713" y="3443288"/>
            <a:ext cx="0" cy="1501775"/>
          </a:xfrm>
          <a:prstGeom prst="line">
            <a:avLst/>
          </a:prstGeom>
          <a:noFill/>
          <a:ln w="22225">
            <a:solidFill>
              <a:srgbClr val="000000"/>
            </a:solidFill>
            <a:round/>
            <a:headEnd/>
            <a:tailEnd type="triangle" w="lg" len="lg"/>
          </a:ln>
        </p:spPr>
        <p:txBody>
          <a:bodyPr/>
          <a:lstStyle/>
          <a:p>
            <a:endParaRPr lang="en-US">
              <a:solidFill>
                <a:srgbClr val="000000"/>
              </a:solidFill>
            </a:endParaRPr>
          </a:p>
        </p:txBody>
      </p:sp>
      <p:sp>
        <p:nvSpPr>
          <p:cNvPr id="501781" name="Text Box 21"/>
          <p:cNvSpPr txBox="1">
            <a:spLocks noChangeArrowheads="1"/>
          </p:cNvSpPr>
          <p:nvPr/>
        </p:nvSpPr>
        <p:spPr bwMode="auto">
          <a:xfrm>
            <a:off x="484188" y="5629275"/>
            <a:ext cx="1911350" cy="955675"/>
          </a:xfrm>
          <a:prstGeom prst="rect">
            <a:avLst/>
          </a:prstGeom>
          <a:noFill/>
          <a:ln w="9525">
            <a:noFill/>
            <a:miter lim="800000"/>
            <a:headEnd/>
            <a:tailEnd/>
          </a:ln>
        </p:spPr>
        <p:txBody>
          <a:bodyPr/>
          <a:lstStyle/>
          <a:p>
            <a:r>
              <a:rPr lang="en-US" sz="2000">
                <a:solidFill>
                  <a:srgbClr val="000000"/>
                </a:solidFill>
              </a:rPr>
              <a:t>POWER</a:t>
            </a:r>
          </a:p>
          <a:p>
            <a:r>
              <a:rPr lang="en-US" sz="2000">
                <a:solidFill>
                  <a:srgbClr val="000000"/>
                </a:solidFill>
              </a:rPr>
              <a:t>GENERATING</a:t>
            </a:r>
          </a:p>
          <a:p>
            <a:r>
              <a:rPr lang="en-US" sz="2000">
                <a:solidFill>
                  <a:srgbClr val="000000"/>
                </a:solidFill>
              </a:rPr>
              <a:t>PLANT</a:t>
            </a:r>
          </a:p>
        </p:txBody>
      </p:sp>
      <p:sp>
        <p:nvSpPr>
          <p:cNvPr id="501782" name="Text Box 22"/>
          <p:cNvSpPr txBox="1">
            <a:spLocks noChangeArrowheads="1"/>
          </p:cNvSpPr>
          <p:nvPr/>
        </p:nvSpPr>
        <p:spPr bwMode="auto">
          <a:xfrm>
            <a:off x="1303338" y="3852863"/>
            <a:ext cx="1912937" cy="1228725"/>
          </a:xfrm>
          <a:prstGeom prst="rect">
            <a:avLst/>
          </a:prstGeom>
          <a:noFill/>
          <a:ln w="9525">
            <a:noFill/>
            <a:miter lim="800000"/>
            <a:headEnd/>
            <a:tailEnd/>
          </a:ln>
        </p:spPr>
        <p:txBody>
          <a:bodyPr/>
          <a:lstStyle/>
          <a:p>
            <a:r>
              <a:rPr lang="en-US" sz="2000">
                <a:solidFill>
                  <a:srgbClr val="000000"/>
                </a:solidFill>
              </a:rPr>
              <a:t>step-up</a:t>
            </a:r>
          </a:p>
          <a:p>
            <a:r>
              <a:rPr lang="en-US" sz="2000">
                <a:solidFill>
                  <a:srgbClr val="000000"/>
                </a:solidFill>
              </a:rPr>
              <a:t>transformer</a:t>
            </a:r>
          </a:p>
          <a:p>
            <a:r>
              <a:rPr lang="en-US" sz="2000">
                <a:solidFill>
                  <a:srgbClr val="000000"/>
                </a:solidFill>
              </a:rPr>
              <a:t>(~150,000 V)</a:t>
            </a:r>
          </a:p>
        </p:txBody>
      </p:sp>
      <p:sp>
        <p:nvSpPr>
          <p:cNvPr id="501783" name="Text Box 23"/>
          <p:cNvSpPr txBox="1">
            <a:spLocks noChangeArrowheads="1"/>
          </p:cNvSpPr>
          <p:nvPr/>
        </p:nvSpPr>
        <p:spPr bwMode="auto">
          <a:xfrm>
            <a:off x="6904038" y="5629275"/>
            <a:ext cx="1911350" cy="955675"/>
          </a:xfrm>
          <a:prstGeom prst="rect">
            <a:avLst/>
          </a:prstGeom>
          <a:noFill/>
          <a:ln w="9525">
            <a:noFill/>
            <a:miter lim="800000"/>
            <a:headEnd/>
            <a:tailEnd/>
          </a:ln>
        </p:spPr>
        <p:txBody>
          <a:bodyPr/>
          <a:lstStyle/>
          <a:p>
            <a:r>
              <a:rPr lang="en-US" sz="2000">
                <a:solidFill>
                  <a:srgbClr val="000000"/>
                </a:solidFill>
              </a:rPr>
              <a:t>RESIDENTIAL</a:t>
            </a:r>
          </a:p>
          <a:p>
            <a:r>
              <a:rPr lang="en-US" sz="2000">
                <a:solidFill>
                  <a:srgbClr val="000000"/>
                </a:solidFill>
              </a:rPr>
              <a:t>CONSUMER</a:t>
            </a:r>
          </a:p>
        </p:txBody>
      </p:sp>
      <p:sp>
        <p:nvSpPr>
          <p:cNvPr id="501784" name="Text Box 24"/>
          <p:cNvSpPr txBox="1">
            <a:spLocks noChangeArrowheads="1"/>
          </p:cNvSpPr>
          <p:nvPr/>
        </p:nvSpPr>
        <p:spPr bwMode="auto">
          <a:xfrm>
            <a:off x="122238" y="1917700"/>
            <a:ext cx="2255837" cy="684213"/>
          </a:xfrm>
          <a:prstGeom prst="rect">
            <a:avLst/>
          </a:prstGeom>
          <a:noFill/>
          <a:ln w="9525">
            <a:noFill/>
            <a:miter lim="800000"/>
            <a:headEnd/>
            <a:tailEnd/>
          </a:ln>
        </p:spPr>
        <p:txBody>
          <a:bodyPr/>
          <a:lstStyle/>
          <a:p>
            <a:r>
              <a:rPr lang="en-US" sz="2000">
                <a:solidFill>
                  <a:srgbClr val="000000"/>
                </a:solidFill>
              </a:rPr>
              <a:t>HIGH-VOLTAGE</a:t>
            </a:r>
          </a:p>
          <a:p>
            <a:r>
              <a:rPr lang="en-US" sz="2000">
                <a:solidFill>
                  <a:srgbClr val="000000"/>
                </a:solidFill>
              </a:rPr>
              <a:t>POWER LINES</a:t>
            </a:r>
          </a:p>
        </p:txBody>
      </p:sp>
      <p:sp>
        <p:nvSpPr>
          <p:cNvPr id="501785" name="Text Box 25"/>
          <p:cNvSpPr txBox="1">
            <a:spLocks noChangeArrowheads="1"/>
          </p:cNvSpPr>
          <p:nvPr/>
        </p:nvSpPr>
        <p:spPr bwMode="auto">
          <a:xfrm>
            <a:off x="3625850" y="2624138"/>
            <a:ext cx="1911350" cy="1092200"/>
          </a:xfrm>
          <a:prstGeom prst="rect">
            <a:avLst/>
          </a:prstGeom>
          <a:noFill/>
          <a:ln w="9525">
            <a:noFill/>
            <a:miter lim="800000"/>
            <a:headEnd/>
            <a:tailEnd/>
          </a:ln>
        </p:spPr>
        <p:txBody>
          <a:bodyPr/>
          <a:lstStyle/>
          <a:p>
            <a:r>
              <a:rPr lang="en-US" sz="2000">
                <a:solidFill>
                  <a:srgbClr val="000000"/>
                </a:solidFill>
              </a:rPr>
              <a:t>step-down</a:t>
            </a:r>
          </a:p>
          <a:p>
            <a:r>
              <a:rPr lang="en-US" sz="2000">
                <a:solidFill>
                  <a:srgbClr val="000000"/>
                </a:solidFill>
              </a:rPr>
              <a:t>transformer</a:t>
            </a:r>
          </a:p>
          <a:p>
            <a:r>
              <a:rPr lang="en-US" sz="2000">
                <a:solidFill>
                  <a:srgbClr val="000000"/>
                </a:solidFill>
              </a:rPr>
              <a:t>(~2,000 V)</a:t>
            </a:r>
          </a:p>
        </p:txBody>
      </p:sp>
      <p:sp>
        <p:nvSpPr>
          <p:cNvPr id="501786" name="Text Box 26"/>
          <p:cNvSpPr txBox="1">
            <a:spLocks noChangeArrowheads="1"/>
          </p:cNvSpPr>
          <p:nvPr/>
        </p:nvSpPr>
        <p:spPr bwMode="auto">
          <a:xfrm>
            <a:off x="6083300" y="3443288"/>
            <a:ext cx="1912938" cy="1092200"/>
          </a:xfrm>
          <a:prstGeom prst="rect">
            <a:avLst/>
          </a:prstGeom>
          <a:noFill/>
          <a:ln w="9525">
            <a:noFill/>
            <a:miter lim="800000"/>
            <a:headEnd/>
            <a:tailEnd/>
          </a:ln>
        </p:spPr>
        <p:txBody>
          <a:bodyPr/>
          <a:lstStyle/>
          <a:p>
            <a:r>
              <a:rPr lang="en-US" sz="2000">
                <a:solidFill>
                  <a:srgbClr val="000000"/>
                </a:solidFill>
              </a:rPr>
              <a:t>step-down</a:t>
            </a:r>
          </a:p>
          <a:p>
            <a:r>
              <a:rPr lang="en-US" sz="2000">
                <a:solidFill>
                  <a:srgbClr val="000000"/>
                </a:solidFill>
              </a:rPr>
              <a:t>transformer</a:t>
            </a:r>
          </a:p>
          <a:p>
            <a:r>
              <a:rPr lang="en-US" sz="2000">
                <a:solidFill>
                  <a:srgbClr val="000000"/>
                </a:solidFill>
              </a:rPr>
              <a:t>(120/220 V)</a:t>
            </a:r>
          </a:p>
        </p:txBody>
      </p:sp>
      <p:grpSp>
        <p:nvGrpSpPr>
          <p:cNvPr id="4" name="Group 29"/>
          <p:cNvGrpSpPr>
            <a:grpSpLocks/>
          </p:cNvGrpSpPr>
          <p:nvPr/>
        </p:nvGrpSpPr>
        <p:grpSpPr bwMode="auto">
          <a:xfrm>
            <a:off x="3028950" y="4822827"/>
            <a:ext cx="3084513" cy="1385888"/>
            <a:chOff x="1908" y="2849"/>
            <a:chExt cx="1943" cy="873"/>
          </a:xfrm>
        </p:grpSpPr>
        <p:sp>
          <p:nvSpPr>
            <p:cNvPr id="46097" name="Text Box 27"/>
            <p:cNvSpPr txBox="1">
              <a:spLocks noChangeArrowheads="1"/>
            </p:cNvSpPr>
            <p:nvPr/>
          </p:nvSpPr>
          <p:spPr bwMode="auto">
            <a:xfrm>
              <a:off x="2198" y="3099"/>
              <a:ext cx="1653" cy="623"/>
            </a:xfrm>
            <a:prstGeom prst="rect">
              <a:avLst/>
            </a:prstGeom>
            <a:noFill/>
            <a:ln w="9525">
              <a:noFill/>
              <a:miter lim="800000"/>
              <a:headEnd/>
              <a:tailEnd/>
            </a:ln>
          </p:spPr>
          <p:txBody>
            <a:bodyPr/>
            <a:lstStyle/>
            <a:p>
              <a:r>
                <a:rPr lang="en-US" sz="2000" dirty="0">
                  <a:solidFill>
                    <a:srgbClr val="000000"/>
                  </a:solidFill>
                </a:rPr>
                <a:t>(more efficient, less </a:t>
              </a:r>
              <a:r>
                <a:rPr lang="en-US" sz="2000" dirty="0" smtClean="0">
                  <a:solidFill>
                    <a:srgbClr val="000000"/>
                  </a:solidFill>
                </a:rPr>
                <a:t>“</a:t>
              </a:r>
              <a:r>
                <a:rPr lang="en-US" sz="2000" dirty="0" err="1" smtClean="0">
                  <a:solidFill>
                    <a:srgbClr val="000000"/>
                  </a:solidFill>
                  <a:latin typeface="Times New Roman" pitchFamily="18" charset="0"/>
                  <a:cs typeface="Times New Roman" pitchFamily="18" charset="0"/>
                </a:rPr>
                <a:t>I</a:t>
              </a:r>
              <a:r>
                <a:rPr lang="en-US" sz="2000" baseline="30000" dirty="0" err="1" smtClean="0">
                  <a:solidFill>
                    <a:srgbClr val="000000"/>
                  </a:solidFill>
                </a:rPr>
                <a:t>2</a:t>
              </a:r>
              <a:r>
                <a:rPr lang="en-US" sz="2000" dirty="0" err="1" smtClean="0">
                  <a:solidFill>
                    <a:srgbClr val="000000"/>
                  </a:solidFill>
                </a:rPr>
                <a:t>R</a:t>
              </a:r>
              <a:r>
                <a:rPr lang="en-US" sz="2000" dirty="0" smtClean="0">
                  <a:solidFill>
                    <a:srgbClr val="000000"/>
                  </a:solidFill>
                </a:rPr>
                <a:t> loss”,</a:t>
              </a:r>
            </a:p>
            <a:p>
              <a:r>
                <a:rPr lang="en-US" sz="2000" dirty="0" smtClean="0">
                  <a:solidFill>
                    <a:srgbClr val="000000"/>
                  </a:solidFill>
                </a:rPr>
                <a:t>i.e., less HEAT lost)</a:t>
              </a:r>
              <a:endParaRPr lang="en-US" sz="2000" dirty="0">
                <a:solidFill>
                  <a:srgbClr val="000000"/>
                </a:solidFill>
              </a:endParaRPr>
            </a:p>
          </p:txBody>
        </p:sp>
        <p:sp>
          <p:nvSpPr>
            <p:cNvPr id="46098" name="Line 28"/>
            <p:cNvSpPr>
              <a:spLocks noChangeShapeType="1"/>
            </p:cNvSpPr>
            <p:nvPr/>
          </p:nvSpPr>
          <p:spPr bwMode="auto">
            <a:xfrm flipH="1" flipV="1">
              <a:off x="1908" y="2849"/>
              <a:ext cx="430" cy="259"/>
            </a:xfrm>
            <a:prstGeom prst="line">
              <a:avLst/>
            </a:prstGeom>
            <a:noFill/>
            <a:ln w="22225">
              <a:solidFill>
                <a:srgbClr val="000000"/>
              </a:solidFill>
              <a:round/>
              <a:headEnd/>
              <a:tailEnd type="triangle" w="lg" len="lg"/>
            </a:ln>
          </p:spPr>
          <p:txBody>
            <a:bodyPr/>
            <a:lstStyle/>
            <a:p>
              <a:endParaRPr lang="en-US">
                <a:solidFill>
                  <a:srgbClr val="000000"/>
                </a:solidFill>
              </a:endParaRPr>
            </a:p>
          </p:txBody>
        </p:sp>
      </p:grpSp>
      <p:pic>
        <p:nvPicPr>
          <p:cNvPr id="46095" name="Picture 30" descr="j0241633[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86638" y="330200"/>
            <a:ext cx="1333500" cy="1689100"/>
          </a:xfrm>
          <a:prstGeom prst="rect">
            <a:avLst/>
          </a:prstGeom>
          <a:noFill/>
          <a:ln w="9525">
            <a:noFill/>
            <a:miter lim="800000"/>
            <a:headEnd/>
            <a:tailEnd/>
          </a:ln>
        </p:spPr>
      </p:pic>
      <p:pic>
        <p:nvPicPr>
          <p:cNvPr id="46096" name="Picture 31" descr="j0222039[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5150" y="233363"/>
            <a:ext cx="1611313" cy="1654175"/>
          </a:xfrm>
          <a:prstGeom prst="rect">
            <a:avLst/>
          </a:prstGeom>
          <a:noFill/>
          <a:ln w="9525">
            <a:noFill/>
            <a:miter lim="800000"/>
            <a:headEnd/>
            <a:tailEnd/>
          </a:ln>
        </p:spPr>
      </p:pic>
    </p:spTree>
    <p:extLst>
      <p:ext uri="{BB962C8B-B14F-4D97-AF65-F5344CB8AC3E}">
        <p14:creationId xmlns:p14="http://schemas.microsoft.com/office/powerpoint/2010/main" val="582801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01781"/>
                                        </p:tgtEl>
                                        <p:attrNameLst>
                                          <p:attrName>style.visibility</p:attrName>
                                        </p:attrNameLst>
                                      </p:cBhvr>
                                      <p:to>
                                        <p:strVal val="visible"/>
                                      </p:to>
                                    </p:set>
                                    <p:animEffect transition="in" filter="fade">
                                      <p:cBhvr>
                                        <p:cTn id="12" dur="1000"/>
                                        <p:tgtEl>
                                          <p:spTgt spid="501781"/>
                                        </p:tgtEl>
                                      </p:cBhvr>
                                    </p:animEffect>
                                    <p:anim calcmode="lin" valueType="num">
                                      <p:cBhvr>
                                        <p:cTn id="13" dur="1000" fill="hold"/>
                                        <p:tgtEl>
                                          <p:spTgt spid="501781"/>
                                        </p:tgtEl>
                                        <p:attrNameLst>
                                          <p:attrName>ppt_x</p:attrName>
                                        </p:attrNameLst>
                                      </p:cBhvr>
                                      <p:tavLst>
                                        <p:tav tm="0">
                                          <p:val>
                                            <p:strVal val="#ppt_x"/>
                                          </p:val>
                                        </p:tav>
                                        <p:tav tm="100000">
                                          <p:val>
                                            <p:strVal val="#ppt_x"/>
                                          </p:val>
                                        </p:tav>
                                      </p:tavLst>
                                    </p:anim>
                                    <p:anim calcmode="lin" valueType="num">
                                      <p:cBhvr>
                                        <p:cTn id="14" dur="1000" fill="hold"/>
                                        <p:tgtEl>
                                          <p:spTgt spid="50178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501782"/>
                                        </p:tgtEl>
                                        <p:attrNameLst>
                                          <p:attrName>style.visibility</p:attrName>
                                        </p:attrNameLst>
                                      </p:cBhvr>
                                      <p:to>
                                        <p:strVal val="visible"/>
                                      </p:to>
                                    </p:set>
                                    <p:anim calcmode="lin" valueType="num">
                                      <p:cBhvr>
                                        <p:cTn id="19" dur="500" fill="hold"/>
                                        <p:tgtEl>
                                          <p:spTgt spid="501782"/>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01782"/>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01782"/>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0178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01777"/>
                                        </p:tgtEl>
                                        <p:attrNameLst>
                                          <p:attrName>style.visibility</p:attrName>
                                        </p:attrNameLst>
                                      </p:cBhvr>
                                      <p:to>
                                        <p:strVal val="visible"/>
                                      </p:to>
                                    </p:set>
                                    <p:animEffect transition="in" filter="wipe(down)">
                                      <p:cBhvr>
                                        <p:cTn id="32" dur="500"/>
                                        <p:tgtEl>
                                          <p:spTgt spid="501777"/>
                                        </p:tgtEl>
                                      </p:cBhvr>
                                    </p:animEffect>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grpId="0" nodeType="clickEffect">
                                  <p:stCondLst>
                                    <p:cond delay="0"/>
                                  </p:stCondLst>
                                  <p:childTnLst>
                                    <p:set>
                                      <p:cBhvr>
                                        <p:cTn id="36" dur="1" fill="hold">
                                          <p:stCondLst>
                                            <p:cond delay="0"/>
                                          </p:stCondLst>
                                        </p:cTn>
                                        <p:tgtEl>
                                          <p:spTgt spid="501784"/>
                                        </p:tgtEl>
                                        <p:attrNameLst>
                                          <p:attrName>style.visibility</p:attrName>
                                        </p:attrNameLst>
                                      </p:cBhvr>
                                      <p:to>
                                        <p:strVal val="visible"/>
                                      </p:to>
                                    </p:set>
                                    <p:anim calcmode="lin" valueType="num">
                                      <p:cBhvr>
                                        <p:cTn id="37" dur="500" fill="hold"/>
                                        <p:tgtEl>
                                          <p:spTgt spid="501784"/>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501784"/>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501784"/>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50178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01778"/>
                                        </p:tgtEl>
                                        <p:attrNameLst>
                                          <p:attrName>style.visibility</p:attrName>
                                        </p:attrNameLst>
                                      </p:cBhvr>
                                      <p:to>
                                        <p:strVal val="visible"/>
                                      </p:to>
                                    </p:set>
                                    <p:animEffect transition="in" filter="wipe(down)">
                                      <p:cBhvr>
                                        <p:cTn id="45" dur="500"/>
                                        <p:tgtEl>
                                          <p:spTgt spid="501778"/>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501785"/>
                                        </p:tgtEl>
                                        <p:attrNameLst>
                                          <p:attrName>style.visibility</p:attrName>
                                        </p:attrNameLst>
                                      </p:cBhvr>
                                      <p:to>
                                        <p:strVal val="visible"/>
                                      </p:to>
                                    </p:set>
                                    <p:animEffect transition="in" filter="fade">
                                      <p:cBhvr>
                                        <p:cTn id="50" dur="1000"/>
                                        <p:tgtEl>
                                          <p:spTgt spid="501785"/>
                                        </p:tgtEl>
                                      </p:cBhvr>
                                    </p:animEffect>
                                    <p:anim calcmode="lin" valueType="num">
                                      <p:cBhvr>
                                        <p:cTn id="51" dur="1000" fill="hold"/>
                                        <p:tgtEl>
                                          <p:spTgt spid="501785"/>
                                        </p:tgtEl>
                                        <p:attrNameLst>
                                          <p:attrName>ppt_x</p:attrName>
                                        </p:attrNameLst>
                                      </p:cBhvr>
                                      <p:tavLst>
                                        <p:tav tm="0">
                                          <p:val>
                                            <p:strVal val="#ppt_x"/>
                                          </p:val>
                                        </p:tav>
                                        <p:tav tm="100000">
                                          <p:val>
                                            <p:strVal val="#ppt_x"/>
                                          </p:val>
                                        </p:tav>
                                      </p:tavLst>
                                    </p:anim>
                                    <p:anim calcmode="lin" valueType="num">
                                      <p:cBhvr>
                                        <p:cTn id="52" dur="1000" fill="hold"/>
                                        <p:tgtEl>
                                          <p:spTgt spid="50178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01779"/>
                                        </p:tgtEl>
                                        <p:attrNameLst>
                                          <p:attrName>style.visibility</p:attrName>
                                        </p:attrNameLst>
                                      </p:cBhvr>
                                      <p:to>
                                        <p:strVal val="visible"/>
                                      </p:to>
                                    </p:set>
                                    <p:animEffect transition="in" filter="wipe(left)">
                                      <p:cBhvr>
                                        <p:cTn id="57" dur="500"/>
                                        <p:tgtEl>
                                          <p:spTgt spid="501779"/>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501786"/>
                                        </p:tgtEl>
                                        <p:attrNameLst>
                                          <p:attrName>style.visibility</p:attrName>
                                        </p:attrNameLst>
                                      </p:cBhvr>
                                      <p:to>
                                        <p:strVal val="visible"/>
                                      </p:to>
                                    </p:set>
                                    <p:animEffect transition="in" filter="fade">
                                      <p:cBhvr>
                                        <p:cTn id="62" dur="1000"/>
                                        <p:tgtEl>
                                          <p:spTgt spid="501786"/>
                                        </p:tgtEl>
                                      </p:cBhvr>
                                    </p:animEffect>
                                    <p:anim calcmode="lin" valueType="num">
                                      <p:cBhvr>
                                        <p:cTn id="63" dur="1000" fill="hold"/>
                                        <p:tgtEl>
                                          <p:spTgt spid="501786"/>
                                        </p:tgtEl>
                                        <p:attrNameLst>
                                          <p:attrName>ppt_x</p:attrName>
                                        </p:attrNameLst>
                                      </p:cBhvr>
                                      <p:tavLst>
                                        <p:tav tm="0">
                                          <p:val>
                                            <p:strVal val="#ppt_x"/>
                                          </p:val>
                                        </p:tav>
                                        <p:tav tm="100000">
                                          <p:val>
                                            <p:strVal val="#ppt_x"/>
                                          </p:val>
                                        </p:tav>
                                      </p:tavLst>
                                    </p:anim>
                                    <p:anim calcmode="lin" valueType="num">
                                      <p:cBhvr>
                                        <p:cTn id="64" dur="1000" fill="hold"/>
                                        <p:tgtEl>
                                          <p:spTgt spid="50178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501780"/>
                                        </p:tgtEl>
                                        <p:attrNameLst>
                                          <p:attrName>style.visibility</p:attrName>
                                        </p:attrNameLst>
                                      </p:cBhvr>
                                      <p:to>
                                        <p:strVal val="visible"/>
                                      </p:to>
                                    </p:set>
                                    <p:animEffect transition="in" filter="wipe(up)">
                                      <p:cBhvr>
                                        <p:cTn id="69" dur="500"/>
                                        <p:tgtEl>
                                          <p:spTgt spid="501780"/>
                                        </p:tgtEl>
                                      </p:cBhvr>
                                    </p:animEffect>
                                  </p:childTnLst>
                                </p:cTn>
                              </p:par>
                            </p:childTnLst>
                          </p:cTn>
                        </p:par>
                      </p:childTnLst>
                    </p:cTn>
                  </p:par>
                  <p:par>
                    <p:cTn id="70" fill="hold">
                      <p:stCondLst>
                        <p:cond delay="indefinite"/>
                      </p:stCondLst>
                      <p:childTnLst>
                        <p:par>
                          <p:cTn id="71" fill="hold">
                            <p:stCondLst>
                              <p:cond delay="0"/>
                            </p:stCondLst>
                            <p:childTnLst>
                              <p:par>
                                <p:cTn id="72" presetID="39" presetClass="entr" presetSubtype="0" accel="100000" fill="hold" nodeType="clickEffect">
                                  <p:stCondLst>
                                    <p:cond delay="0"/>
                                  </p:stCondLst>
                                  <p:childTnLst>
                                    <p:set>
                                      <p:cBhvr>
                                        <p:cTn id="73" dur="1" fill="hold">
                                          <p:stCondLst>
                                            <p:cond delay="0"/>
                                          </p:stCondLst>
                                        </p:cTn>
                                        <p:tgtEl>
                                          <p:spTgt spid="501783">
                                            <p:txEl>
                                              <p:pRg st="0" end="0"/>
                                            </p:txEl>
                                          </p:spTgt>
                                        </p:tgtEl>
                                        <p:attrNameLst>
                                          <p:attrName>style.visibility</p:attrName>
                                        </p:attrNameLst>
                                      </p:cBhvr>
                                      <p:to>
                                        <p:strVal val="visible"/>
                                      </p:to>
                                    </p:set>
                                    <p:anim calcmode="lin" valueType="num">
                                      <p:cBhvr>
                                        <p:cTn id="74" dur="500" fill="hold"/>
                                        <p:tgtEl>
                                          <p:spTgt spid="50178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5" dur="500" fill="hold"/>
                                        <p:tgtEl>
                                          <p:spTgt spid="50178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6" dur="500" fill="hold"/>
                                        <p:tgtEl>
                                          <p:spTgt spid="50178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77" dur="500" fill="hold"/>
                                        <p:tgtEl>
                                          <p:spTgt spid="501783">
                                            <p:txEl>
                                              <p:pRg st="0" end="0"/>
                                            </p:txEl>
                                          </p:spTgt>
                                        </p:tgtEl>
                                        <p:attrNameLst>
                                          <p:attrName>ppt_y</p:attrName>
                                        </p:attrNameLst>
                                      </p:cBhvr>
                                      <p:tavLst>
                                        <p:tav tm="0">
                                          <p:val>
                                            <p:strVal val="#ppt_y"/>
                                          </p:val>
                                        </p:tav>
                                        <p:tav tm="100000">
                                          <p:val>
                                            <p:strVal val="#ppt_y"/>
                                          </p:val>
                                        </p:tav>
                                      </p:tavLst>
                                    </p:anim>
                                  </p:childTnLst>
                                </p:cTn>
                              </p:par>
                              <p:par>
                                <p:cTn id="78" presetID="39" presetClass="entr" presetSubtype="0" accel="100000" fill="hold" nodeType="withEffect">
                                  <p:stCondLst>
                                    <p:cond delay="0"/>
                                  </p:stCondLst>
                                  <p:childTnLst>
                                    <p:set>
                                      <p:cBhvr>
                                        <p:cTn id="79" dur="1" fill="hold">
                                          <p:stCondLst>
                                            <p:cond delay="0"/>
                                          </p:stCondLst>
                                        </p:cTn>
                                        <p:tgtEl>
                                          <p:spTgt spid="501783">
                                            <p:txEl>
                                              <p:pRg st="1" end="1"/>
                                            </p:txEl>
                                          </p:spTgt>
                                        </p:tgtEl>
                                        <p:attrNameLst>
                                          <p:attrName>style.visibility</p:attrName>
                                        </p:attrNameLst>
                                      </p:cBhvr>
                                      <p:to>
                                        <p:strVal val="visible"/>
                                      </p:to>
                                    </p:set>
                                    <p:anim calcmode="lin" valueType="num">
                                      <p:cBhvr>
                                        <p:cTn id="80" dur="500" fill="hold"/>
                                        <p:tgtEl>
                                          <p:spTgt spid="50178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1" dur="500" fill="hold"/>
                                        <p:tgtEl>
                                          <p:spTgt spid="50178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2" dur="500" fill="hold"/>
                                        <p:tgtEl>
                                          <p:spTgt spid="50178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83" dur="500" fill="hold"/>
                                        <p:tgtEl>
                                          <p:spTgt spid="5017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7" grpId="0" animBg="1"/>
      <p:bldP spid="501778" grpId="0" animBg="1"/>
      <p:bldP spid="501779" grpId="0" animBg="1"/>
      <p:bldP spid="501780" grpId="0" animBg="1"/>
      <p:bldP spid="501781" grpId="0"/>
      <p:bldP spid="501782" grpId="0"/>
      <p:bldP spid="501784" grpId="0"/>
      <p:bldP spid="501785" grpId="0"/>
      <p:bldP spid="501786"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379554" y="1002869"/>
            <a:ext cx="8303299" cy="5176802"/>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lumMod val="85000"/>
                    <a:lumOff val="15000"/>
                  </a:srgbClr>
                </a:solidFill>
              </a:rPr>
              <a:t>1. </a:t>
            </a:r>
            <a:r>
              <a:rPr lang="en-US" u="sng" dirty="0" smtClean="0">
                <a:solidFill>
                  <a:srgbClr val="000000">
                    <a:lumMod val="85000"/>
                    <a:lumOff val="15000"/>
                  </a:srgbClr>
                </a:solidFill>
              </a:rPr>
              <a:t>Transformers</a:t>
            </a:r>
            <a:r>
              <a:rPr lang="en-US" dirty="0" smtClean="0">
                <a:solidFill>
                  <a:srgbClr val="000000">
                    <a:lumMod val="85000"/>
                    <a:lumOff val="15000"/>
                  </a:srgbClr>
                </a:solidFill>
              </a:rPr>
              <a:t> can increase or decrease voltage,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but only when the inducing voltage is constantly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changing. This means AC current is preferable</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in stepping voltage up or down. </a:t>
            </a:r>
          </a:p>
          <a:p>
            <a:pPr marL="342900" indent="-342900" algn="l">
              <a:spcBef>
                <a:spcPct val="20000"/>
              </a:spcBef>
            </a:pPr>
            <a:r>
              <a:rPr lang="en-US" dirty="0" smtClean="0">
                <a:solidFill>
                  <a:srgbClr val="000000">
                    <a:lumMod val="85000"/>
                    <a:lumOff val="15000"/>
                  </a:srgbClr>
                </a:solidFill>
              </a:rPr>
              <a:t>2. Because there is no free lunch, a stepped-up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voltage is accompanied by a lower current, and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vice-versa. This ensures that the “power-in”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(i.e., I </a:t>
            </a:r>
            <a:r>
              <a:rPr lang="en-US" dirty="0" smtClean="0">
                <a:solidFill>
                  <a:srgbClr val="000000">
                    <a:lumMod val="85000"/>
                    <a:lumOff val="15000"/>
                  </a:srgbClr>
                </a:solidFill>
                <a:latin typeface="Symbol" panose="05050102010706020507" pitchFamily="18" charset="2"/>
              </a:rPr>
              <a:t>D</a:t>
            </a:r>
            <a:r>
              <a:rPr lang="en-US" dirty="0" smtClean="0">
                <a:solidFill>
                  <a:srgbClr val="000000">
                    <a:lumMod val="85000"/>
                    <a:lumOff val="15000"/>
                  </a:srgbClr>
                </a:solidFill>
              </a:rPr>
              <a:t>V) equals the “power-out,” </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or “energy-per-unit-time-in” equals</a:t>
            </a:r>
          </a:p>
          <a:p>
            <a:pPr marL="342900" indent="-342900" algn="l">
              <a:spcBef>
                <a:spcPct val="20000"/>
              </a:spcBef>
            </a:pPr>
            <a:r>
              <a:rPr lang="en-US" dirty="0">
                <a:solidFill>
                  <a:srgbClr val="000000">
                    <a:lumMod val="85000"/>
                    <a:lumOff val="15000"/>
                  </a:srgbClr>
                </a:solidFill>
              </a:rPr>
              <a:t>	</a:t>
            </a:r>
            <a:r>
              <a:rPr lang="en-US" dirty="0" smtClean="0">
                <a:solidFill>
                  <a:srgbClr val="000000">
                    <a:lumMod val="85000"/>
                    <a:lumOff val="15000"/>
                  </a:srgbClr>
                </a:solidFill>
              </a:rPr>
              <a:t>“energy-per-unit-time-out.” </a:t>
            </a:r>
          </a:p>
        </p:txBody>
      </p:sp>
      <p:sp>
        <p:nvSpPr>
          <p:cNvPr id="9" name="Rectangle 6"/>
          <p:cNvSpPr>
            <a:spLocks noChangeArrowheads="1"/>
          </p:cNvSpPr>
          <p:nvPr/>
        </p:nvSpPr>
        <p:spPr bwMode="auto">
          <a:xfrm>
            <a:off x="5094884" y="5839928"/>
            <a:ext cx="4046812" cy="1040285"/>
          </a:xfrm>
          <a:prstGeom prst="rect">
            <a:avLst/>
          </a:prstGeom>
          <a:solidFill>
            <a:schemeClr val="tx1"/>
          </a:solidFill>
          <a:ln w="9525">
            <a:noFill/>
            <a:miter lim="800000"/>
            <a:headEnd/>
            <a:tailEnd/>
          </a:ln>
        </p:spPr>
        <p:txBody>
          <a:bodyPr wrap="none">
            <a:spAutoFit/>
          </a:bodyPr>
          <a:lstStyle/>
          <a:p>
            <a:pPr marL="342900" indent="-342900" algn="r">
              <a:spcBef>
                <a:spcPct val="20000"/>
              </a:spcBef>
            </a:pPr>
            <a:r>
              <a:rPr lang="en-US" b="1" dirty="0" smtClean="0">
                <a:solidFill>
                  <a:srgbClr val="FFFF00"/>
                </a:solidFill>
                <a:latin typeface="Arial Narrow" panose="020B0606020202030204" pitchFamily="34" charset="0"/>
              </a:rPr>
              <a:t>John Bergmann</a:t>
            </a:r>
          </a:p>
          <a:p>
            <a:pPr marL="342900" indent="-342900" algn="r">
              <a:spcBef>
                <a:spcPct val="20000"/>
              </a:spcBef>
            </a:pPr>
            <a:r>
              <a:rPr lang="en-US" b="1" dirty="0" err="1" smtClean="0">
                <a:solidFill>
                  <a:srgbClr val="FFFF00"/>
                </a:solidFill>
                <a:latin typeface="Arial Narrow" panose="020B0606020202030204" pitchFamily="34" charset="0"/>
              </a:rPr>
              <a:t>www.teachnlearnchem.com</a:t>
            </a:r>
            <a:endParaRPr lang="en-US" b="1" dirty="0">
              <a:solidFill>
                <a:srgbClr val="FFFF00"/>
              </a:solidFill>
              <a:latin typeface="Arial Narrow" panose="020B0606020202030204" pitchFamily="34" charset="0"/>
            </a:endParaRPr>
          </a:p>
        </p:txBody>
      </p:sp>
      <p:sp>
        <p:nvSpPr>
          <p:cNvPr id="7" name="Rectangle 6"/>
          <p:cNvSpPr>
            <a:spLocks noChangeArrowheads="1"/>
          </p:cNvSpPr>
          <p:nvPr/>
        </p:nvSpPr>
        <p:spPr bwMode="auto">
          <a:xfrm>
            <a:off x="1639809" y="279203"/>
            <a:ext cx="5868273" cy="523220"/>
          </a:xfrm>
          <a:prstGeom prst="rect">
            <a:avLst/>
          </a:prstGeom>
          <a:solidFill>
            <a:schemeClr val="tx1"/>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Transformers</a:t>
            </a:r>
          </a:p>
        </p:txBody>
      </p:sp>
    </p:spTree>
    <p:extLst>
      <p:ext uri="{BB962C8B-B14F-4D97-AF65-F5344CB8AC3E}">
        <p14:creationId xmlns:p14="http://schemas.microsoft.com/office/powerpoint/2010/main" val="4140003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97889" y="250825"/>
            <a:ext cx="8482088" cy="6469463"/>
          </a:xfrm>
          <a:prstGeom prst="rect">
            <a:avLst/>
          </a:prstGeom>
        </p:spPr>
        <p:txBody>
          <a:bodyPr wrap="square">
            <a:spAutoFit/>
          </a:bodyPr>
          <a:lstStyle/>
          <a:p>
            <a:pPr marL="342900" indent="-342900">
              <a:spcBef>
                <a:spcPct val="20000"/>
              </a:spcBef>
            </a:pPr>
            <a:r>
              <a:rPr lang="en-US" b="1" dirty="0" smtClean="0">
                <a:solidFill>
                  <a:srgbClr val="FFFF00"/>
                </a:solidFill>
                <a:sym typeface="Wingdings" panose="05000000000000000000" pitchFamily="2" charset="2"/>
              </a:rPr>
              <a:t>POINT OF NOTE:</a:t>
            </a:r>
          </a:p>
          <a:p>
            <a:pPr marL="342900" indent="-342900">
              <a:spcBef>
                <a:spcPct val="20000"/>
              </a:spcBef>
            </a:pPr>
            <a:endParaRPr lang="en-US" sz="1200" dirty="0">
              <a:solidFill>
                <a:srgbClr val="C00000"/>
              </a:solidFill>
              <a:sym typeface="Wingdings" panose="05000000000000000000" pitchFamily="2" charset="2"/>
            </a:endParaRPr>
          </a:p>
          <a:p>
            <a:pPr marL="342900" indent="-342900">
              <a:spcBef>
                <a:spcPct val="20000"/>
              </a:spcBef>
            </a:pPr>
            <a:r>
              <a:rPr lang="en-US" dirty="0" smtClean="0">
                <a:solidFill>
                  <a:srgbClr val="FFFFFF"/>
                </a:solidFill>
                <a:sym typeface="Wingdings" panose="05000000000000000000" pitchFamily="2" charset="2"/>
              </a:rPr>
              <a:t>At </a:t>
            </a:r>
            <a:r>
              <a:rPr lang="en-US" dirty="0">
                <a:solidFill>
                  <a:srgbClr val="FFFFFF"/>
                </a:solidFill>
                <a:sym typeface="Wingdings" panose="05000000000000000000" pitchFamily="2" charset="2"/>
              </a:rPr>
              <a:t>Normal Community High School, we use the </a:t>
            </a:r>
          </a:p>
          <a:p>
            <a:pPr marL="342900" indent="-342900">
              <a:spcBef>
                <a:spcPct val="20000"/>
              </a:spcBef>
            </a:pPr>
            <a:r>
              <a:rPr lang="en-US" dirty="0">
                <a:solidFill>
                  <a:srgbClr val="FFFFFF"/>
                </a:solidFill>
                <a:sym typeface="Wingdings" panose="05000000000000000000" pitchFamily="2" charset="2"/>
              </a:rPr>
              <a:t>CASTLE curriculum to introduce the concepts of</a:t>
            </a:r>
          </a:p>
          <a:p>
            <a:pPr marL="342900" indent="-342900">
              <a:spcBef>
                <a:spcPct val="20000"/>
              </a:spcBef>
            </a:pPr>
            <a:r>
              <a:rPr lang="en-US" dirty="0">
                <a:solidFill>
                  <a:srgbClr val="FFFFFF"/>
                </a:solidFill>
                <a:sym typeface="Wingdings" panose="05000000000000000000" pitchFamily="2" charset="2"/>
              </a:rPr>
              <a:t>electricity to our physics students. CASTLE is an</a:t>
            </a:r>
          </a:p>
          <a:p>
            <a:pPr marL="342900" indent="-342900">
              <a:spcBef>
                <a:spcPct val="20000"/>
              </a:spcBef>
            </a:pPr>
            <a:r>
              <a:rPr lang="en-US" dirty="0">
                <a:solidFill>
                  <a:srgbClr val="FFFFFF"/>
                </a:solidFill>
                <a:sym typeface="Wingdings" panose="05000000000000000000" pitchFamily="2" charset="2"/>
              </a:rPr>
              <a:t>acronym for Capacitor-Aided System for Teaching </a:t>
            </a:r>
          </a:p>
          <a:p>
            <a:pPr marL="342900" indent="-342900">
              <a:spcBef>
                <a:spcPct val="20000"/>
              </a:spcBef>
            </a:pPr>
            <a:r>
              <a:rPr lang="en-US" dirty="0">
                <a:solidFill>
                  <a:srgbClr val="FFFFFF"/>
                </a:solidFill>
                <a:sym typeface="Wingdings" panose="05000000000000000000" pitchFamily="2" charset="2"/>
              </a:rPr>
              <a:t>and Learning Electricity. </a:t>
            </a:r>
            <a:r>
              <a:rPr lang="en-US" dirty="0" smtClean="0">
                <a:solidFill>
                  <a:srgbClr val="FFFFFF"/>
                </a:solidFill>
                <a:sym typeface="Wingdings" panose="05000000000000000000" pitchFamily="2" charset="2"/>
              </a:rPr>
              <a:t>In my classes, we work for</a:t>
            </a:r>
          </a:p>
          <a:p>
            <a:pPr marL="342900" indent="-342900">
              <a:spcBef>
                <a:spcPct val="20000"/>
              </a:spcBef>
            </a:pPr>
            <a:r>
              <a:rPr lang="en-US" dirty="0" smtClean="0">
                <a:solidFill>
                  <a:srgbClr val="FFFFFF"/>
                </a:solidFill>
                <a:sym typeface="Wingdings" panose="05000000000000000000" pitchFamily="2" charset="2"/>
              </a:rPr>
              <a:t>about six or seven weeks on CASTLE before going</a:t>
            </a:r>
          </a:p>
          <a:p>
            <a:pPr marL="342900" indent="-342900">
              <a:spcBef>
                <a:spcPct val="20000"/>
              </a:spcBef>
            </a:pPr>
            <a:r>
              <a:rPr lang="en-US" dirty="0" smtClean="0">
                <a:solidFill>
                  <a:srgbClr val="FFFFFF"/>
                </a:solidFill>
                <a:sym typeface="Wingdings" panose="05000000000000000000" pitchFamily="2" charset="2"/>
              </a:rPr>
              <a:t>back to a more traditional classroom format with </a:t>
            </a:r>
          </a:p>
          <a:p>
            <a:pPr marL="342900" indent="-342900">
              <a:spcBef>
                <a:spcPct val="20000"/>
              </a:spcBef>
            </a:pPr>
            <a:r>
              <a:rPr lang="en-US" dirty="0" smtClean="0">
                <a:solidFill>
                  <a:srgbClr val="FFFFFF"/>
                </a:solidFill>
                <a:sym typeface="Wingdings" panose="05000000000000000000" pitchFamily="2" charset="2"/>
              </a:rPr>
              <a:t>electricity. Lessons 7-9 in these lectures summarize </a:t>
            </a:r>
          </a:p>
          <a:p>
            <a:pPr marL="342900" indent="-342900">
              <a:spcBef>
                <a:spcPct val="20000"/>
              </a:spcBef>
            </a:pPr>
            <a:r>
              <a:rPr lang="en-US" dirty="0" smtClean="0">
                <a:solidFill>
                  <a:srgbClr val="FFFFFF"/>
                </a:solidFill>
                <a:sym typeface="Wingdings" panose="05000000000000000000" pitchFamily="2" charset="2"/>
              </a:rPr>
              <a:t>the key concepts from CASTLE that I employ in </a:t>
            </a:r>
          </a:p>
          <a:p>
            <a:pPr marL="342900" indent="-342900">
              <a:spcBef>
                <a:spcPct val="20000"/>
              </a:spcBef>
            </a:pPr>
            <a:r>
              <a:rPr lang="en-US" dirty="0" smtClean="0">
                <a:solidFill>
                  <a:srgbClr val="FFFFFF"/>
                </a:solidFill>
                <a:sym typeface="Wingdings" panose="05000000000000000000" pitchFamily="2" charset="2"/>
              </a:rPr>
              <a:t>teaching subsequent lessons. You can find much </a:t>
            </a:r>
          </a:p>
          <a:p>
            <a:pPr marL="342900" indent="-342900">
              <a:spcBef>
                <a:spcPct val="20000"/>
              </a:spcBef>
            </a:pPr>
            <a:r>
              <a:rPr lang="en-US" dirty="0" smtClean="0">
                <a:solidFill>
                  <a:srgbClr val="FFFFFF"/>
                </a:solidFill>
                <a:sym typeface="Wingdings" panose="05000000000000000000" pitchFamily="2" charset="2"/>
              </a:rPr>
              <a:t>information about this excellent program online.</a:t>
            </a:r>
            <a:endParaRPr lang="en-US" dirty="0">
              <a:solidFill>
                <a:srgbClr val="FFFFFF"/>
              </a:solidFill>
            </a:endParaRPr>
          </a:p>
        </p:txBody>
      </p:sp>
    </p:spTree>
    <p:extLst>
      <p:ext uri="{BB962C8B-B14F-4D97-AF65-F5344CB8AC3E}">
        <p14:creationId xmlns:p14="http://schemas.microsoft.com/office/powerpoint/2010/main" val="3277837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74843" y="123359"/>
            <a:ext cx="8824852" cy="1815882"/>
          </a:xfrm>
          <a:prstGeom prst="rect">
            <a:avLst/>
          </a:prstGeom>
          <a:noFill/>
          <a:ln w="15875" algn="ctr">
            <a:noFill/>
            <a:miter lim="800000"/>
            <a:headEnd/>
            <a:tailEnd/>
          </a:ln>
        </p:spPr>
        <p:txBody>
          <a:bodyPr wrap="none" anchor="t" anchorCtr="0">
            <a:spAutoFit/>
          </a:bodyPr>
          <a:lstStyle/>
          <a:p>
            <a:pPr algn="l"/>
            <a:r>
              <a:rPr lang="en-US" b="1" dirty="0" smtClean="0">
                <a:solidFill>
                  <a:srgbClr val="000000"/>
                </a:solidFill>
              </a:rPr>
              <a:t>1.</a:t>
            </a:r>
            <a:r>
              <a:rPr lang="en-US" dirty="0" smtClean="0">
                <a:solidFill>
                  <a:srgbClr val="FF0000"/>
                </a:solidFill>
              </a:rPr>
              <a:t> Via internal chemical reactions, batteries maintain</a:t>
            </a:r>
          </a:p>
          <a:p>
            <a:pPr algn="l"/>
            <a:r>
              <a:rPr lang="en-US" dirty="0" smtClean="0">
                <a:solidFill>
                  <a:srgbClr val="FF0000"/>
                </a:solidFill>
              </a:rPr>
              <a:t>    an electric pressure difference between their </a:t>
            </a:r>
          </a:p>
          <a:p>
            <a:pPr algn="l"/>
            <a:r>
              <a:rPr lang="en-US" dirty="0">
                <a:solidFill>
                  <a:srgbClr val="FF0000"/>
                </a:solidFill>
              </a:rPr>
              <a:t> </a:t>
            </a:r>
            <a:r>
              <a:rPr lang="en-US" dirty="0" smtClean="0">
                <a:solidFill>
                  <a:srgbClr val="FF0000"/>
                </a:solidFill>
              </a:rPr>
              <a:t>   terminals. It is assumed that the (+) terminal is held</a:t>
            </a:r>
          </a:p>
          <a:p>
            <a:pPr algn="l"/>
            <a:r>
              <a:rPr lang="en-US" dirty="0" smtClean="0">
                <a:solidFill>
                  <a:srgbClr val="FF0000"/>
                </a:solidFill>
              </a:rPr>
              <a:t>    at a higher electric pressure than the (–) terminal.</a:t>
            </a:r>
            <a:endParaRPr lang="en-US" dirty="0">
              <a:solidFill>
                <a:srgbClr val="FF0000"/>
              </a:solidFill>
            </a:endParaRPr>
          </a:p>
        </p:txBody>
      </p:sp>
      <p:grpSp>
        <p:nvGrpSpPr>
          <p:cNvPr id="9" name="Group 8"/>
          <p:cNvGrpSpPr/>
          <p:nvPr/>
        </p:nvGrpSpPr>
        <p:grpSpPr>
          <a:xfrm>
            <a:off x="5737287" y="2274887"/>
            <a:ext cx="3288080" cy="4476414"/>
            <a:chOff x="5737287" y="2274887"/>
            <a:chExt cx="3288080" cy="4476414"/>
          </a:xfrm>
        </p:grpSpPr>
        <p:grpSp>
          <p:nvGrpSpPr>
            <p:cNvPr id="50" name="Group 49"/>
            <p:cNvGrpSpPr/>
            <p:nvPr/>
          </p:nvGrpSpPr>
          <p:grpSpPr>
            <a:xfrm>
              <a:off x="6350793" y="2274887"/>
              <a:ext cx="2016063" cy="2497138"/>
              <a:chOff x="6350793" y="2274887"/>
              <a:chExt cx="2016063" cy="2497138"/>
            </a:xfrm>
          </p:grpSpPr>
          <p:grpSp>
            <p:nvGrpSpPr>
              <p:cNvPr id="49" name="Group 48"/>
              <p:cNvGrpSpPr/>
              <p:nvPr/>
            </p:nvGrpSpPr>
            <p:grpSpPr>
              <a:xfrm>
                <a:off x="6350793" y="3211512"/>
                <a:ext cx="573088" cy="468313"/>
                <a:chOff x="6350793" y="3211512"/>
                <a:chExt cx="573088" cy="468313"/>
              </a:xfrm>
            </p:grpSpPr>
            <p:sp>
              <p:nvSpPr>
                <p:cNvPr id="22" name="Line 56"/>
                <p:cNvSpPr>
                  <a:spLocks noChangeShapeType="1"/>
                </p:cNvSpPr>
                <p:nvPr/>
              </p:nvSpPr>
              <p:spPr bwMode="auto">
                <a:xfrm>
                  <a:off x="6506368"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3"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8"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9" name="Line 61"/>
                <p:cNvSpPr>
                  <a:spLocks noChangeShapeType="1"/>
                </p:cNvSpPr>
                <p:nvPr/>
              </p:nvSpPr>
              <p:spPr bwMode="auto">
                <a:xfrm>
                  <a:off x="6506368"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30" name="Oval 62"/>
              <p:cNvSpPr>
                <a:spLocks noChangeArrowheads="1"/>
              </p:cNvSpPr>
              <p:nvPr/>
            </p:nvSpPr>
            <p:spPr bwMode="auto">
              <a:xfrm>
                <a:off x="7742968" y="3211512"/>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grpSp>
            <p:nvGrpSpPr>
              <p:cNvPr id="31" name="Group 149"/>
              <p:cNvGrpSpPr>
                <a:grpSpLocks/>
              </p:cNvGrpSpPr>
              <p:nvPr/>
            </p:nvGrpSpPr>
            <p:grpSpPr bwMode="auto">
              <a:xfrm>
                <a:off x="6642893" y="2274887"/>
                <a:ext cx="1404938" cy="936625"/>
                <a:chOff x="623" y="2746"/>
                <a:chExt cx="885" cy="590"/>
              </a:xfrm>
            </p:grpSpPr>
            <p:sp>
              <p:nvSpPr>
                <p:cNvPr id="32" name="Line 112"/>
                <p:cNvSpPr>
                  <a:spLocks noChangeShapeType="1"/>
                </p:cNvSpPr>
                <p:nvPr/>
              </p:nvSpPr>
              <p:spPr bwMode="auto">
                <a:xfrm>
                  <a:off x="623" y="2746"/>
                  <a:ext cx="885"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33" name="Line 113"/>
                <p:cNvSpPr>
                  <a:spLocks noChangeShapeType="1"/>
                </p:cNvSpPr>
                <p:nvPr/>
              </p:nvSpPr>
              <p:spPr bwMode="auto">
                <a:xfrm>
                  <a:off x="1508" y="2746"/>
                  <a:ext cx="0" cy="590"/>
                </a:xfrm>
                <a:prstGeom prst="line">
                  <a:avLst/>
                </a:prstGeom>
                <a:noFill/>
                <a:ln w="38100">
                  <a:solidFill>
                    <a:schemeClr val="tx1"/>
                  </a:solidFill>
                  <a:round/>
                  <a:headEnd/>
                  <a:tailEnd/>
                </a:ln>
              </p:spPr>
              <p:txBody>
                <a:bodyPr/>
                <a:lstStyle/>
                <a:p>
                  <a:endParaRPr lang="en-US">
                    <a:solidFill>
                      <a:srgbClr val="000000"/>
                    </a:solidFill>
                  </a:endParaRPr>
                </a:p>
              </p:txBody>
            </p:sp>
            <p:sp>
              <p:nvSpPr>
                <p:cNvPr id="34" name="Line 114"/>
                <p:cNvSpPr>
                  <a:spLocks noChangeShapeType="1"/>
                </p:cNvSpPr>
                <p:nvPr/>
              </p:nvSpPr>
              <p:spPr bwMode="auto">
                <a:xfrm>
                  <a:off x="623" y="2746"/>
                  <a:ext cx="0" cy="590"/>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35" name="Group 150"/>
              <p:cNvGrpSpPr>
                <a:grpSpLocks/>
              </p:cNvGrpSpPr>
              <p:nvPr/>
            </p:nvGrpSpPr>
            <p:grpSpPr bwMode="auto">
              <a:xfrm>
                <a:off x="6642893" y="3679825"/>
                <a:ext cx="1404938" cy="1092200"/>
                <a:chOff x="623" y="3631"/>
                <a:chExt cx="885" cy="688"/>
              </a:xfrm>
            </p:grpSpPr>
            <p:sp>
              <p:nvSpPr>
                <p:cNvPr id="36" name="Line 115"/>
                <p:cNvSpPr>
                  <a:spLocks noChangeShapeType="1"/>
                </p:cNvSpPr>
                <p:nvPr/>
              </p:nvSpPr>
              <p:spPr bwMode="auto">
                <a:xfrm>
                  <a:off x="623" y="3631"/>
                  <a:ext cx="0" cy="688"/>
                </a:xfrm>
                <a:prstGeom prst="line">
                  <a:avLst/>
                </a:prstGeom>
                <a:noFill/>
                <a:ln w="38100">
                  <a:solidFill>
                    <a:schemeClr val="tx1"/>
                  </a:solidFill>
                  <a:round/>
                  <a:headEnd/>
                  <a:tailEnd/>
                </a:ln>
              </p:spPr>
              <p:txBody>
                <a:bodyPr/>
                <a:lstStyle/>
                <a:p>
                  <a:endParaRPr lang="en-US">
                    <a:solidFill>
                      <a:srgbClr val="000000"/>
                    </a:solidFill>
                  </a:endParaRPr>
                </a:p>
              </p:txBody>
            </p:sp>
            <p:sp>
              <p:nvSpPr>
                <p:cNvPr id="37" name="Line 116"/>
                <p:cNvSpPr>
                  <a:spLocks noChangeShapeType="1"/>
                </p:cNvSpPr>
                <p:nvPr/>
              </p:nvSpPr>
              <p:spPr bwMode="auto">
                <a:xfrm>
                  <a:off x="1508" y="3729"/>
                  <a:ext cx="0" cy="590"/>
                </a:xfrm>
                <a:prstGeom prst="line">
                  <a:avLst/>
                </a:prstGeom>
                <a:noFill/>
                <a:ln w="38100">
                  <a:solidFill>
                    <a:schemeClr val="tx1"/>
                  </a:solidFill>
                  <a:round/>
                  <a:headEnd/>
                  <a:tailEnd/>
                </a:ln>
              </p:spPr>
              <p:txBody>
                <a:bodyPr/>
                <a:lstStyle/>
                <a:p>
                  <a:endParaRPr lang="en-US">
                    <a:solidFill>
                      <a:srgbClr val="000000"/>
                    </a:solidFill>
                  </a:endParaRPr>
                </a:p>
              </p:txBody>
            </p:sp>
            <p:sp>
              <p:nvSpPr>
                <p:cNvPr id="38" name="Line 119"/>
                <p:cNvSpPr>
                  <a:spLocks noChangeShapeType="1"/>
                </p:cNvSpPr>
                <p:nvPr/>
              </p:nvSpPr>
              <p:spPr bwMode="auto">
                <a:xfrm>
                  <a:off x="623" y="4319"/>
                  <a:ext cx="885" cy="0"/>
                </a:xfrm>
                <a:prstGeom prst="line">
                  <a:avLst/>
                </a:prstGeom>
                <a:noFill/>
                <a:ln w="38100">
                  <a:solidFill>
                    <a:schemeClr val="tx1"/>
                  </a:solidFill>
                  <a:round/>
                  <a:headEnd/>
                  <a:tailEnd/>
                </a:ln>
              </p:spPr>
              <p:txBody>
                <a:bodyPr/>
                <a:lstStyle/>
                <a:p>
                  <a:endParaRPr lang="en-US">
                    <a:solidFill>
                      <a:srgbClr val="000000"/>
                    </a:solidFill>
                  </a:endParaRPr>
                </a:p>
              </p:txBody>
            </p:sp>
          </p:grpSp>
        </p:grpSp>
        <p:sp>
          <p:nvSpPr>
            <p:cNvPr id="48" name="Rectangle 9"/>
            <p:cNvSpPr>
              <a:spLocks noChangeArrowheads="1"/>
            </p:cNvSpPr>
            <p:nvPr/>
          </p:nvSpPr>
          <p:spPr bwMode="auto">
            <a:xfrm>
              <a:off x="5737287" y="4935419"/>
              <a:ext cx="3288080" cy="1815882"/>
            </a:xfrm>
            <a:prstGeom prst="rect">
              <a:avLst/>
            </a:prstGeom>
            <a:noFill/>
            <a:ln w="15875" algn="ctr">
              <a:noFill/>
              <a:miter lim="800000"/>
              <a:headEnd/>
              <a:tailEnd/>
            </a:ln>
          </p:spPr>
          <p:txBody>
            <a:bodyPr wrap="none" anchor="t" anchorCtr="0">
              <a:spAutoFit/>
            </a:bodyPr>
            <a:lstStyle/>
            <a:p>
              <a:r>
                <a:rPr lang="en-US" b="1" dirty="0" smtClean="0">
                  <a:solidFill>
                    <a:srgbClr val="000000"/>
                  </a:solidFill>
                  <a:latin typeface="Arial Narrow" pitchFamily="34" charset="0"/>
                </a:rPr>
                <a:t>Schematic diagram</a:t>
              </a:r>
            </a:p>
            <a:p>
              <a:r>
                <a:rPr lang="en-US" b="1" dirty="0" smtClean="0">
                  <a:solidFill>
                    <a:srgbClr val="000000"/>
                  </a:solidFill>
                  <a:latin typeface="Arial Narrow" pitchFamily="34" charset="0"/>
                </a:rPr>
                <a:t>showing a two-battery</a:t>
              </a:r>
            </a:p>
            <a:p>
              <a:r>
                <a:rPr lang="en-US" b="1" dirty="0" smtClean="0">
                  <a:solidFill>
                    <a:srgbClr val="000000"/>
                  </a:solidFill>
                  <a:latin typeface="Arial Narrow" pitchFamily="34" charset="0"/>
                </a:rPr>
                <a:t>pack, two wires, and</a:t>
              </a:r>
            </a:p>
            <a:p>
              <a:r>
                <a:rPr lang="en-US" b="1" dirty="0" smtClean="0">
                  <a:solidFill>
                    <a:srgbClr val="000000"/>
                  </a:solidFill>
                  <a:latin typeface="Arial Narrow" pitchFamily="34" charset="0"/>
                </a:rPr>
                <a:t>a light bulb (resistor)</a:t>
              </a:r>
              <a:endParaRPr lang="en-US" b="1" dirty="0">
                <a:solidFill>
                  <a:srgbClr val="000000"/>
                </a:solidFill>
                <a:latin typeface="Arial Narrow" pitchFamily="34" charset="0"/>
              </a:endParaRPr>
            </a:p>
          </p:txBody>
        </p:sp>
      </p:gr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2000" r="17000"/>
          <a:stretch/>
        </p:blipFill>
        <p:spPr bwMode="auto">
          <a:xfrm>
            <a:off x="241722" y="2897910"/>
            <a:ext cx="1819965" cy="298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39266" y="1923257"/>
            <a:ext cx="3694023" cy="1384995"/>
            <a:chOff x="1139266" y="1923257"/>
            <a:chExt cx="3694023" cy="1384995"/>
          </a:xfrm>
        </p:grpSpPr>
        <p:sp>
          <p:nvSpPr>
            <p:cNvPr id="5" name="Rectangle 9"/>
            <p:cNvSpPr>
              <a:spLocks noChangeArrowheads="1"/>
            </p:cNvSpPr>
            <p:nvPr/>
          </p:nvSpPr>
          <p:spPr bwMode="auto">
            <a:xfrm>
              <a:off x="2987912" y="1923257"/>
              <a:ext cx="1845377" cy="1384995"/>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 terminal</a:t>
              </a:r>
            </a:p>
            <a:p>
              <a:r>
                <a:rPr lang="en-US" dirty="0" smtClean="0">
                  <a:solidFill>
                    <a:srgbClr val="000000"/>
                  </a:solidFill>
                </a:rPr>
                <a:t>(high elec.</a:t>
              </a:r>
            </a:p>
            <a:p>
              <a:r>
                <a:rPr lang="en-US" dirty="0" smtClean="0">
                  <a:solidFill>
                    <a:srgbClr val="000000"/>
                  </a:solidFill>
                </a:rPr>
                <a:t>press.)</a:t>
              </a:r>
              <a:endParaRPr lang="en-US" dirty="0">
                <a:solidFill>
                  <a:srgbClr val="000000"/>
                </a:solidFill>
              </a:endParaRPr>
            </a:p>
          </p:txBody>
        </p:sp>
        <p:grpSp>
          <p:nvGrpSpPr>
            <p:cNvPr id="78" name="Group 77"/>
            <p:cNvGrpSpPr/>
            <p:nvPr/>
          </p:nvGrpSpPr>
          <p:grpSpPr>
            <a:xfrm>
              <a:off x="1139266" y="2184535"/>
              <a:ext cx="1848646" cy="431220"/>
              <a:chOff x="1659544" y="2184535"/>
              <a:chExt cx="1848646" cy="431220"/>
            </a:xfrm>
          </p:grpSpPr>
          <p:cxnSp>
            <p:nvCxnSpPr>
              <p:cNvPr id="54" name="Straight Connector 53"/>
              <p:cNvCxnSpPr/>
              <p:nvPr/>
            </p:nvCxnSpPr>
            <p:spPr>
              <a:xfrm flipH="1">
                <a:off x="1659544" y="2195512"/>
                <a:ext cx="1848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62328" y="2184535"/>
                <a:ext cx="0" cy="431220"/>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8" name="Group 7"/>
          <p:cNvGrpSpPr/>
          <p:nvPr/>
        </p:nvGrpSpPr>
        <p:grpSpPr>
          <a:xfrm>
            <a:off x="1120216" y="5371307"/>
            <a:ext cx="3615848" cy="1384995"/>
            <a:chOff x="1120216" y="5371307"/>
            <a:chExt cx="3615848" cy="1384995"/>
          </a:xfrm>
        </p:grpSpPr>
        <p:sp>
          <p:nvSpPr>
            <p:cNvPr id="6" name="Rectangle 9"/>
            <p:cNvSpPr>
              <a:spLocks noChangeArrowheads="1"/>
            </p:cNvSpPr>
            <p:nvPr/>
          </p:nvSpPr>
          <p:spPr bwMode="auto">
            <a:xfrm>
              <a:off x="2970837" y="5371307"/>
              <a:ext cx="1765227" cy="1384995"/>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 terminal</a:t>
              </a:r>
            </a:p>
            <a:p>
              <a:r>
                <a:rPr lang="en-US" dirty="0" smtClean="0">
                  <a:solidFill>
                    <a:srgbClr val="000000"/>
                  </a:solidFill>
                </a:rPr>
                <a:t>(low elec.</a:t>
              </a:r>
            </a:p>
            <a:p>
              <a:r>
                <a:rPr lang="en-US" dirty="0" smtClean="0">
                  <a:solidFill>
                    <a:srgbClr val="000000"/>
                  </a:solidFill>
                </a:rPr>
                <a:t>press.)</a:t>
              </a:r>
              <a:endParaRPr lang="en-US" dirty="0">
                <a:solidFill>
                  <a:srgbClr val="000000"/>
                </a:solidFill>
              </a:endParaRPr>
            </a:p>
          </p:txBody>
        </p:sp>
        <p:grpSp>
          <p:nvGrpSpPr>
            <p:cNvPr id="14" name="Group 13"/>
            <p:cNvGrpSpPr/>
            <p:nvPr/>
          </p:nvGrpSpPr>
          <p:grpSpPr>
            <a:xfrm>
              <a:off x="1120216" y="6186490"/>
              <a:ext cx="2017122" cy="325435"/>
              <a:chOff x="1640494" y="6186490"/>
              <a:chExt cx="2017122" cy="325435"/>
            </a:xfrm>
          </p:grpSpPr>
          <p:cxnSp>
            <p:nvCxnSpPr>
              <p:cNvPr id="52" name="Straight Connector 51"/>
              <p:cNvCxnSpPr/>
              <p:nvPr/>
            </p:nvCxnSpPr>
            <p:spPr>
              <a:xfrm flipH="1">
                <a:off x="1640494" y="6511925"/>
                <a:ext cx="20171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1640494" y="6186490"/>
                <a:ext cx="2784" cy="323318"/>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79" name="Rectangle 78"/>
          <p:cNvSpPr/>
          <p:nvPr/>
        </p:nvSpPr>
        <p:spPr>
          <a:xfrm>
            <a:off x="870372" y="2711005"/>
            <a:ext cx="514350" cy="1274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81" name="Rectangle 80"/>
          <p:cNvSpPr/>
          <p:nvPr/>
        </p:nvSpPr>
        <p:spPr>
          <a:xfrm>
            <a:off x="870372" y="5948837"/>
            <a:ext cx="514350" cy="12744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70C0"/>
              </a:solidFill>
            </a:endParaRPr>
          </a:p>
        </p:txBody>
      </p:sp>
      <p:sp>
        <p:nvSpPr>
          <p:cNvPr id="82" name="Rectangle 81"/>
          <p:cNvSpPr/>
          <p:nvPr/>
        </p:nvSpPr>
        <p:spPr>
          <a:xfrm>
            <a:off x="6313223" y="3141217"/>
            <a:ext cx="640080" cy="1274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83" name="Rectangle 82"/>
          <p:cNvSpPr/>
          <p:nvPr/>
        </p:nvSpPr>
        <p:spPr>
          <a:xfrm>
            <a:off x="6463586" y="3616325"/>
            <a:ext cx="365760" cy="12744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70C0"/>
              </a:solidFill>
            </a:endParaRPr>
          </a:p>
        </p:txBody>
      </p:sp>
      <p:grpSp>
        <p:nvGrpSpPr>
          <p:cNvPr id="12" name="Group 11"/>
          <p:cNvGrpSpPr/>
          <p:nvPr/>
        </p:nvGrpSpPr>
        <p:grpSpPr>
          <a:xfrm>
            <a:off x="4833289" y="2195512"/>
            <a:ext cx="1353728" cy="1035051"/>
            <a:chOff x="4833289" y="2195512"/>
            <a:chExt cx="1353728" cy="1035051"/>
          </a:xfrm>
        </p:grpSpPr>
        <p:grpSp>
          <p:nvGrpSpPr>
            <p:cNvPr id="72" name="Group 71"/>
            <p:cNvGrpSpPr/>
            <p:nvPr/>
          </p:nvGrpSpPr>
          <p:grpSpPr>
            <a:xfrm>
              <a:off x="5541883" y="2195512"/>
              <a:ext cx="645134" cy="1035051"/>
              <a:chOff x="5541883" y="2195512"/>
              <a:chExt cx="645134" cy="1035051"/>
            </a:xfrm>
          </p:grpSpPr>
          <p:cxnSp>
            <p:nvCxnSpPr>
              <p:cNvPr id="70" name="Straight Connector 69"/>
              <p:cNvCxnSpPr/>
              <p:nvPr/>
            </p:nvCxnSpPr>
            <p:spPr>
              <a:xfrm flipH="1">
                <a:off x="5541883" y="3211512"/>
                <a:ext cx="645134" cy="0"/>
              </a:xfrm>
              <a:prstGeom prst="line">
                <a:avLst/>
              </a:prstGeom>
              <a:ln w="285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541883" y="2195512"/>
                <a:ext cx="0" cy="10350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flipH="1">
              <a:off x="4833289" y="2195512"/>
              <a:ext cx="7085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833289" y="3679825"/>
            <a:ext cx="1549132" cy="1932699"/>
            <a:chOff x="4833289" y="3679825"/>
            <a:chExt cx="1549132" cy="1932699"/>
          </a:xfrm>
        </p:grpSpPr>
        <p:grpSp>
          <p:nvGrpSpPr>
            <p:cNvPr id="73" name="Group 72"/>
            <p:cNvGrpSpPr/>
            <p:nvPr/>
          </p:nvGrpSpPr>
          <p:grpSpPr>
            <a:xfrm>
              <a:off x="5541883" y="3679825"/>
              <a:ext cx="840538" cy="1932699"/>
              <a:chOff x="5541883" y="3679825"/>
              <a:chExt cx="840538" cy="1932699"/>
            </a:xfrm>
          </p:grpSpPr>
          <p:cxnSp>
            <p:nvCxnSpPr>
              <p:cNvPr id="65" name="Straight Connector 64"/>
              <p:cNvCxnSpPr/>
              <p:nvPr/>
            </p:nvCxnSpPr>
            <p:spPr>
              <a:xfrm>
                <a:off x="5541883" y="3680047"/>
                <a:ext cx="0" cy="1932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541883" y="3679825"/>
                <a:ext cx="840538" cy="222"/>
              </a:xfrm>
              <a:prstGeom prst="line">
                <a:avLst/>
              </a:prstGeom>
              <a:ln w="285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flipH="1">
              <a:off x="4833289" y="5612524"/>
              <a:ext cx="7085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113808" y="3274497"/>
            <a:ext cx="3089409" cy="2081275"/>
            <a:chOff x="2042558" y="3298247"/>
            <a:chExt cx="3089409" cy="2081275"/>
          </a:xfrm>
        </p:grpSpPr>
        <p:sp>
          <p:nvSpPr>
            <p:cNvPr id="75" name="Rectangle 9"/>
            <p:cNvSpPr>
              <a:spLocks noChangeArrowheads="1"/>
            </p:cNvSpPr>
            <p:nvPr/>
          </p:nvSpPr>
          <p:spPr bwMode="auto">
            <a:xfrm>
              <a:off x="2289065" y="4266838"/>
              <a:ext cx="2500941" cy="523220"/>
            </a:xfrm>
            <a:prstGeom prst="rect">
              <a:avLst/>
            </a:prstGeom>
            <a:solidFill>
              <a:srgbClr val="FF0000"/>
            </a:solidFill>
            <a:ln w="15875" algn="ctr">
              <a:noFill/>
              <a:miter lim="800000"/>
              <a:headEnd/>
              <a:tailEnd/>
            </a:ln>
          </p:spPr>
          <p:txBody>
            <a:bodyPr wrap="square" anchor="t" anchorCtr="0">
              <a:spAutoFit/>
            </a:bodyPr>
            <a:lstStyle/>
            <a:p>
              <a:r>
                <a:rPr lang="en-US" b="1" dirty="0">
                  <a:solidFill>
                    <a:srgbClr val="FFFFFF"/>
                  </a:solidFill>
                </a:rPr>
                <a:t>h</a:t>
              </a:r>
              <a:r>
                <a:rPr lang="en-US" b="1" dirty="0" smtClean="0">
                  <a:solidFill>
                    <a:srgbClr val="FFFFFF"/>
                  </a:solidFill>
                </a:rPr>
                <a:t>igh P = RED</a:t>
              </a:r>
              <a:endParaRPr lang="en-US" b="1" dirty="0">
                <a:solidFill>
                  <a:srgbClr val="FFFFFF"/>
                </a:solidFill>
              </a:endParaRPr>
            </a:p>
          </p:txBody>
        </p:sp>
        <p:sp>
          <p:nvSpPr>
            <p:cNvPr id="76" name="Rectangle 9"/>
            <p:cNvSpPr>
              <a:spLocks noChangeArrowheads="1"/>
            </p:cNvSpPr>
            <p:nvPr/>
          </p:nvSpPr>
          <p:spPr bwMode="auto">
            <a:xfrm>
              <a:off x="2289066" y="4790058"/>
              <a:ext cx="2500941" cy="523220"/>
            </a:xfrm>
            <a:prstGeom prst="rect">
              <a:avLst/>
            </a:prstGeom>
            <a:solidFill>
              <a:srgbClr val="0070C0"/>
            </a:solidFill>
            <a:ln w="15875" algn="ctr">
              <a:noFill/>
              <a:miter lim="800000"/>
              <a:headEnd/>
              <a:tailEnd/>
            </a:ln>
          </p:spPr>
          <p:txBody>
            <a:bodyPr wrap="none" anchor="t" anchorCtr="0">
              <a:spAutoFit/>
            </a:bodyPr>
            <a:lstStyle/>
            <a:p>
              <a:pPr algn="l"/>
              <a:r>
                <a:rPr lang="en-US" b="1" dirty="0">
                  <a:solidFill>
                    <a:srgbClr val="FFFFFF"/>
                  </a:solidFill>
                </a:rPr>
                <a:t>l</a:t>
              </a:r>
              <a:r>
                <a:rPr lang="en-US" b="1" dirty="0" smtClean="0">
                  <a:solidFill>
                    <a:srgbClr val="FFFFFF"/>
                  </a:solidFill>
                </a:rPr>
                <a:t>ow P = BLUE</a:t>
              </a:r>
              <a:endParaRPr lang="en-US" b="1" dirty="0">
                <a:solidFill>
                  <a:srgbClr val="FFFFFF"/>
                </a:solidFill>
              </a:endParaRPr>
            </a:p>
          </p:txBody>
        </p:sp>
        <p:sp>
          <p:nvSpPr>
            <p:cNvPr id="59" name="Rectangle 9"/>
            <p:cNvSpPr>
              <a:spLocks noChangeArrowheads="1"/>
            </p:cNvSpPr>
            <p:nvPr/>
          </p:nvSpPr>
          <p:spPr bwMode="auto">
            <a:xfrm>
              <a:off x="2047468" y="3298247"/>
              <a:ext cx="3084499" cy="954107"/>
            </a:xfrm>
            <a:prstGeom prst="rect">
              <a:avLst/>
            </a:prstGeom>
            <a:noFill/>
            <a:ln w="15875" algn="ctr">
              <a:noFill/>
              <a:miter lim="800000"/>
              <a:headEnd/>
              <a:tailEnd/>
            </a:ln>
          </p:spPr>
          <p:txBody>
            <a:bodyPr wrap="none" anchor="t" anchorCtr="0">
              <a:spAutoFit/>
            </a:bodyPr>
            <a:lstStyle/>
            <a:p>
              <a:r>
                <a:rPr lang="en-US" dirty="0" smtClean="0">
                  <a:solidFill>
                    <a:srgbClr val="FF0000"/>
                  </a:solidFill>
                </a:rPr>
                <a:t>CASTLE color-</a:t>
              </a:r>
            </a:p>
            <a:p>
              <a:r>
                <a:rPr lang="en-US" dirty="0" smtClean="0">
                  <a:solidFill>
                    <a:srgbClr val="FF0000"/>
                  </a:solidFill>
                </a:rPr>
                <a:t>code conventions:</a:t>
              </a:r>
              <a:endParaRPr lang="en-US" dirty="0">
                <a:solidFill>
                  <a:srgbClr val="FF0000"/>
                </a:solidFill>
              </a:endParaRPr>
            </a:p>
          </p:txBody>
        </p:sp>
        <p:sp>
          <p:nvSpPr>
            <p:cNvPr id="2" name="Rectangle 1"/>
            <p:cNvSpPr/>
            <p:nvPr/>
          </p:nvSpPr>
          <p:spPr>
            <a:xfrm>
              <a:off x="2042558" y="3313216"/>
              <a:ext cx="3063834" cy="20663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spTree>
    <p:extLst>
      <p:ext uri="{BB962C8B-B14F-4D97-AF65-F5344CB8AC3E}">
        <p14:creationId xmlns:p14="http://schemas.microsoft.com/office/powerpoint/2010/main" val="2034027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2000"/>
                                        <p:tgtEl>
                                          <p:spTgt spid="79"/>
                                        </p:tgtEl>
                                      </p:cBhvr>
                                    </p:animEffect>
                                    <p:anim calcmode="lin" valueType="num">
                                      <p:cBhvr>
                                        <p:cTn id="43" dur="2000" fill="hold"/>
                                        <p:tgtEl>
                                          <p:spTgt spid="79"/>
                                        </p:tgtEl>
                                        <p:attrNameLst>
                                          <p:attrName>ppt_w</p:attrName>
                                        </p:attrNameLst>
                                      </p:cBhvr>
                                      <p:tavLst>
                                        <p:tav tm="0" fmla="#ppt_w*sin(2.5*pi*$)">
                                          <p:val>
                                            <p:fltVal val="0"/>
                                          </p:val>
                                        </p:tav>
                                        <p:tav tm="100000">
                                          <p:val>
                                            <p:fltVal val="1"/>
                                          </p:val>
                                        </p:tav>
                                      </p:tavLst>
                                    </p:anim>
                                    <p:anim calcmode="lin" valueType="num">
                                      <p:cBhvr>
                                        <p:cTn id="44" dur="2000" fill="hold"/>
                                        <p:tgtEl>
                                          <p:spTgt spid="79"/>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2000"/>
                                        <p:tgtEl>
                                          <p:spTgt spid="81"/>
                                        </p:tgtEl>
                                      </p:cBhvr>
                                    </p:animEffect>
                                    <p:anim calcmode="lin" valueType="num">
                                      <p:cBhvr>
                                        <p:cTn id="48" dur="2000" fill="hold"/>
                                        <p:tgtEl>
                                          <p:spTgt spid="81"/>
                                        </p:tgtEl>
                                        <p:attrNameLst>
                                          <p:attrName>ppt_w</p:attrName>
                                        </p:attrNameLst>
                                      </p:cBhvr>
                                      <p:tavLst>
                                        <p:tav tm="0" fmla="#ppt_w*sin(2.5*pi*$)">
                                          <p:val>
                                            <p:fltVal val="0"/>
                                          </p:val>
                                        </p:tav>
                                        <p:tav tm="100000">
                                          <p:val>
                                            <p:fltVal val="1"/>
                                          </p:val>
                                        </p:tav>
                                      </p:tavLst>
                                    </p:anim>
                                    <p:anim calcmode="lin" valueType="num">
                                      <p:cBhvr>
                                        <p:cTn id="49" dur="2000" fill="hold"/>
                                        <p:tgtEl>
                                          <p:spTgt spid="81"/>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80">
                                          <p:stCondLst>
                                            <p:cond delay="0"/>
                                          </p:stCondLst>
                                        </p:cTn>
                                        <p:tgtEl>
                                          <p:spTgt spid="82"/>
                                        </p:tgtEl>
                                      </p:cBhvr>
                                    </p:animEffect>
                                    <p:anim calcmode="lin" valueType="num">
                                      <p:cBhvr>
                                        <p:cTn id="55"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60" dur="26">
                                          <p:stCondLst>
                                            <p:cond delay="650"/>
                                          </p:stCondLst>
                                        </p:cTn>
                                        <p:tgtEl>
                                          <p:spTgt spid="82"/>
                                        </p:tgtEl>
                                      </p:cBhvr>
                                      <p:to x="100000" y="60000"/>
                                    </p:animScale>
                                    <p:animScale>
                                      <p:cBhvr>
                                        <p:cTn id="61" dur="166" decel="50000">
                                          <p:stCondLst>
                                            <p:cond delay="676"/>
                                          </p:stCondLst>
                                        </p:cTn>
                                        <p:tgtEl>
                                          <p:spTgt spid="82"/>
                                        </p:tgtEl>
                                      </p:cBhvr>
                                      <p:to x="100000" y="100000"/>
                                    </p:animScale>
                                    <p:animScale>
                                      <p:cBhvr>
                                        <p:cTn id="62" dur="26">
                                          <p:stCondLst>
                                            <p:cond delay="1312"/>
                                          </p:stCondLst>
                                        </p:cTn>
                                        <p:tgtEl>
                                          <p:spTgt spid="82"/>
                                        </p:tgtEl>
                                      </p:cBhvr>
                                      <p:to x="100000" y="80000"/>
                                    </p:animScale>
                                    <p:animScale>
                                      <p:cBhvr>
                                        <p:cTn id="63" dur="166" decel="50000">
                                          <p:stCondLst>
                                            <p:cond delay="1338"/>
                                          </p:stCondLst>
                                        </p:cTn>
                                        <p:tgtEl>
                                          <p:spTgt spid="82"/>
                                        </p:tgtEl>
                                      </p:cBhvr>
                                      <p:to x="100000" y="100000"/>
                                    </p:animScale>
                                    <p:animScale>
                                      <p:cBhvr>
                                        <p:cTn id="64" dur="26">
                                          <p:stCondLst>
                                            <p:cond delay="1642"/>
                                          </p:stCondLst>
                                        </p:cTn>
                                        <p:tgtEl>
                                          <p:spTgt spid="82"/>
                                        </p:tgtEl>
                                      </p:cBhvr>
                                      <p:to x="100000" y="90000"/>
                                    </p:animScale>
                                    <p:animScale>
                                      <p:cBhvr>
                                        <p:cTn id="65" dur="166" decel="50000">
                                          <p:stCondLst>
                                            <p:cond delay="1668"/>
                                          </p:stCondLst>
                                        </p:cTn>
                                        <p:tgtEl>
                                          <p:spTgt spid="82"/>
                                        </p:tgtEl>
                                      </p:cBhvr>
                                      <p:to x="100000" y="100000"/>
                                    </p:animScale>
                                    <p:animScale>
                                      <p:cBhvr>
                                        <p:cTn id="66" dur="26">
                                          <p:stCondLst>
                                            <p:cond delay="1808"/>
                                          </p:stCondLst>
                                        </p:cTn>
                                        <p:tgtEl>
                                          <p:spTgt spid="82"/>
                                        </p:tgtEl>
                                      </p:cBhvr>
                                      <p:to x="100000" y="95000"/>
                                    </p:animScale>
                                    <p:animScale>
                                      <p:cBhvr>
                                        <p:cTn id="67" dur="166" decel="50000">
                                          <p:stCondLst>
                                            <p:cond delay="1834"/>
                                          </p:stCondLst>
                                        </p:cTn>
                                        <p:tgtEl>
                                          <p:spTgt spid="82"/>
                                        </p:tgtEl>
                                      </p:cBhvr>
                                      <p:to x="100000" y="100000"/>
                                    </p:animScale>
                                  </p:childTnLst>
                                </p:cTn>
                              </p:par>
                              <p:par>
                                <p:cTn id="68" presetID="26" presetClass="entr" presetSubtype="0"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wipe(down)">
                                      <p:cBhvr>
                                        <p:cTn id="70" dur="580">
                                          <p:stCondLst>
                                            <p:cond delay="0"/>
                                          </p:stCondLst>
                                        </p:cTn>
                                        <p:tgtEl>
                                          <p:spTgt spid="83"/>
                                        </p:tgtEl>
                                      </p:cBhvr>
                                    </p:animEffect>
                                    <p:anim calcmode="lin" valueType="num">
                                      <p:cBhvr>
                                        <p:cTn id="71"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76" dur="26">
                                          <p:stCondLst>
                                            <p:cond delay="650"/>
                                          </p:stCondLst>
                                        </p:cTn>
                                        <p:tgtEl>
                                          <p:spTgt spid="83"/>
                                        </p:tgtEl>
                                      </p:cBhvr>
                                      <p:to x="100000" y="60000"/>
                                    </p:animScale>
                                    <p:animScale>
                                      <p:cBhvr>
                                        <p:cTn id="77" dur="166" decel="50000">
                                          <p:stCondLst>
                                            <p:cond delay="676"/>
                                          </p:stCondLst>
                                        </p:cTn>
                                        <p:tgtEl>
                                          <p:spTgt spid="83"/>
                                        </p:tgtEl>
                                      </p:cBhvr>
                                      <p:to x="100000" y="100000"/>
                                    </p:animScale>
                                    <p:animScale>
                                      <p:cBhvr>
                                        <p:cTn id="78" dur="26">
                                          <p:stCondLst>
                                            <p:cond delay="1312"/>
                                          </p:stCondLst>
                                        </p:cTn>
                                        <p:tgtEl>
                                          <p:spTgt spid="83"/>
                                        </p:tgtEl>
                                      </p:cBhvr>
                                      <p:to x="100000" y="80000"/>
                                    </p:animScale>
                                    <p:animScale>
                                      <p:cBhvr>
                                        <p:cTn id="79" dur="166" decel="50000">
                                          <p:stCondLst>
                                            <p:cond delay="1338"/>
                                          </p:stCondLst>
                                        </p:cTn>
                                        <p:tgtEl>
                                          <p:spTgt spid="83"/>
                                        </p:tgtEl>
                                      </p:cBhvr>
                                      <p:to x="100000" y="100000"/>
                                    </p:animScale>
                                    <p:animScale>
                                      <p:cBhvr>
                                        <p:cTn id="80" dur="26">
                                          <p:stCondLst>
                                            <p:cond delay="1642"/>
                                          </p:stCondLst>
                                        </p:cTn>
                                        <p:tgtEl>
                                          <p:spTgt spid="83"/>
                                        </p:tgtEl>
                                      </p:cBhvr>
                                      <p:to x="100000" y="90000"/>
                                    </p:animScale>
                                    <p:animScale>
                                      <p:cBhvr>
                                        <p:cTn id="81" dur="166" decel="50000">
                                          <p:stCondLst>
                                            <p:cond delay="1668"/>
                                          </p:stCondLst>
                                        </p:cTn>
                                        <p:tgtEl>
                                          <p:spTgt spid="83"/>
                                        </p:tgtEl>
                                      </p:cBhvr>
                                      <p:to x="100000" y="100000"/>
                                    </p:animScale>
                                    <p:animScale>
                                      <p:cBhvr>
                                        <p:cTn id="82" dur="26">
                                          <p:stCondLst>
                                            <p:cond delay="1808"/>
                                          </p:stCondLst>
                                        </p:cTn>
                                        <p:tgtEl>
                                          <p:spTgt spid="83"/>
                                        </p:tgtEl>
                                      </p:cBhvr>
                                      <p:to x="100000" y="95000"/>
                                    </p:animScale>
                                    <p:animScale>
                                      <p:cBhvr>
                                        <p:cTn id="83" dur="166" decel="50000">
                                          <p:stCondLst>
                                            <p:cond delay="1834"/>
                                          </p:stCondLst>
                                        </p:cTn>
                                        <p:tgtEl>
                                          <p:spTgt spid="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1" grpId="0" animBg="1"/>
      <p:bldP spid="82" grpId="0" animBg="1"/>
      <p:bldP spid="8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206375" y="170657"/>
            <a:ext cx="9071714" cy="1815882"/>
          </a:xfrm>
          <a:prstGeom prst="rect">
            <a:avLst/>
          </a:prstGeom>
          <a:noFill/>
          <a:ln w="15875" algn="ctr">
            <a:noFill/>
            <a:miter lim="800000"/>
            <a:headEnd/>
            <a:tailEnd/>
          </a:ln>
        </p:spPr>
        <p:txBody>
          <a:bodyPr wrap="none" anchor="t" anchorCtr="0">
            <a:spAutoFit/>
          </a:bodyPr>
          <a:lstStyle/>
          <a:p>
            <a:pPr algn="l"/>
            <a:r>
              <a:rPr lang="en-US" b="1" dirty="0" smtClean="0">
                <a:solidFill>
                  <a:srgbClr val="000000"/>
                </a:solidFill>
              </a:rPr>
              <a:t>2.</a:t>
            </a:r>
            <a:r>
              <a:rPr lang="en-US" dirty="0" smtClean="0">
                <a:solidFill>
                  <a:srgbClr val="FF0000"/>
                </a:solidFill>
              </a:rPr>
              <a:t> When connected into a circuit </a:t>
            </a:r>
            <a:r>
              <a:rPr lang="en-US" baseline="30000" dirty="0" smtClean="0">
                <a:solidFill>
                  <a:srgbClr val="FF0000"/>
                </a:solidFill>
              </a:rPr>
              <a:t>w</a:t>
            </a:r>
            <a:r>
              <a:rPr lang="en-US" dirty="0" smtClean="0">
                <a:solidFill>
                  <a:srgbClr val="FF0000"/>
                </a:solidFill>
              </a:rPr>
              <a:t>/resistance elements, </a:t>
            </a:r>
          </a:p>
          <a:p>
            <a:pPr algn="l"/>
            <a:r>
              <a:rPr lang="en-US" dirty="0" smtClean="0">
                <a:solidFill>
                  <a:srgbClr val="FF0000"/>
                </a:solidFill>
              </a:rPr>
              <a:t>    the pressures of the wires connected to the</a:t>
            </a:r>
          </a:p>
          <a:p>
            <a:pPr algn="l"/>
            <a:r>
              <a:rPr lang="en-US" dirty="0" smtClean="0">
                <a:solidFill>
                  <a:srgbClr val="FF0000"/>
                </a:solidFill>
              </a:rPr>
              <a:t>    battery immediately become equal to the </a:t>
            </a:r>
          </a:p>
          <a:p>
            <a:pPr algn="l"/>
            <a:r>
              <a:rPr lang="en-US" dirty="0">
                <a:solidFill>
                  <a:srgbClr val="FF0000"/>
                </a:solidFill>
              </a:rPr>
              <a:t> </a:t>
            </a:r>
            <a:r>
              <a:rPr lang="en-US" dirty="0" smtClean="0">
                <a:solidFill>
                  <a:srgbClr val="FF0000"/>
                </a:solidFill>
              </a:rPr>
              <a:t>   electric pressures at the terminals.</a:t>
            </a:r>
            <a:endParaRPr lang="en-US" dirty="0">
              <a:solidFill>
                <a:srgbClr val="FF0000"/>
              </a:solidFill>
            </a:endParaRPr>
          </a:p>
        </p:txBody>
      </p:sp>
      <p:grpSp>
        <p:nvGrpSpPr>
          <p:cNvPr id="50" name="Group 49"/>
          <p:cNvGrpSpPr/>
          <p:nvPr/>
        </p:nvGrpSpPr>
        <p:grpSpPr>
          <a:xfrm>
            <a:off x="6827461" y="1750133"/>
            <a:ext cx="2016063" cy="2497138"/>
            <a:chOff x="6350793" y="2274887"/>
            <a:chExt cx="2016063" cy="2497138"/>
          </a:xfrm>
        </p:grpSpPr>
        <p:grpSp>
          <p:nvGrpSpPr>
            <p:cNvPr id="49" name="Group 48"/>
            <p:cNvGrpSpPr/>
            <p:nvPr/>
          </p:nvGrpSpPr>
          <p:grpSpPr>
            <a:xfrm>
              <a:off x="6350793" y="3211512"/>
              <a:ext cx="573088" cy="468313"/>
              <a:chOff x="6350793" y="3211512"/>
              <a:chExt cx="573088" cy="468313"/>
            </a:xfrm>
          </p:grpSpPr>
          <p:sp>
            <p:nvSpPr>
              <p:cNvPr id="22" name="Line 56"/>
              <p:cNvSpPr>
                <a:spLocks noChangeShapeType="1"/>
              </p:cNvSpPr>
              <p:nvPr/>
            </p:nvSpPr>
            <p:spPr bwMode="auto">
              <a:xfrm>
                <a:off x="6506368"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3"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8"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9" name="Line 61"/>
              <p:cNvSpPr>
                <a:spLocks noChangeShapeType="1"/>
              </p:cNvSpPr>
              <p:nvPr/>
            </p:nvSpPr>
            <p:spPr bwMode="auto">
              <a:xfrm>
                <a:off x="6506368"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30" name="Oval 62"/>
            <p:cNvSpPr>
              <a:spLocks noChangeArrowheads="1"/>
            </p:cNvSpPr>
            <p:nvPr/>
          </p:nvSpPr>
          <p:spPr bwMode="auto">
            <a:xfrm>
              <a:off x="7742968" y="3211512"/>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grpSp>
          <p:nvGrpSpPr>
            <p:cNvPr id="31" name="Group 149"/>
            <p:cNvGrpSpPr>
              <a:grpSpLocks/>
            </p:cNvGrpSpPr>
            <p:nvPr/>
          </p:nvGrpSpPr>
          <p:grpSpPr bwMode="auto">
            <a:xfrm>
              <a:off x="6642893" y="2274887"/>
              <a:ext cx="1404938" cy="936625"/>
              <a:chOff x="623" y="2746"/>
              <a:chExt cx="885" cy="590"/>
            </a:xfrm>
          </p:grpSpPr>
          <p:sp>
            <p:nvSpPr>
              <p:cNvPr id="32" name="Line 112"/>
              <p:cNvSpPr>
                <a:spLocks noChangeShapeType="1"/>
              </p:cNvSpPr>
              <p:nvPr/>
            </p:nvSpPr>
            <p:spPr bwMode="auto">
              <a:xfrm>
                <a:off x="623" y="2746"/>
                <a:ext cx="885"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33" name="Line 113"/>
              <p:cNvSpPr>
                <a:spLocks noChangeShapeType="1"/>
              </p:cNvSpPr>
              <p:nvPr/>
            </p:nvSpPr>
            <p:spPr bwMode="auto">
              <a:xfrm>
                <a:off x="1508" y="2746"/>
                <a:ext cx="0" cy="590"/>
              </a:xfrm>
              <a:prstGeom prst="line">
                <a:avLst/>
              </a:prstGeom>
              <a:noFill/>
              <a:ln w="38100">
                <a:solidFill>
                  <a:schemeClr val="tx1"/>
                </a:solidFill>
                <a:round/>
                <a:headEnd/>
                <a:tailEnd/>
              </a:ln>
            </p:spPr>
            <p:txBody>
              <a:bodyPr/>
              <a:lstStyle/>
              <a:p>
                <a:endParaRPr lang="en-US">
                  <a:solidFill>
                    <a:srgbClr val="000000"/>
                  </a:solidFill>
                </a:endParaRPr>
              </a:p>
            </p:txBody>
          </p:sp>
          <p:sp>
            <p:nvSpPr>
              <p:cNvPr id="34" name="Line 114"/>
              <p:cNvSpPr>
                <a:spLocks noChangeShapeType="1"/>
              </p:cNvSpPr>
              <p:nvPr/>
            </p:nvSpPr>
            <p:spPr bwMode="auto">
              <a:xfrm>
                <a:off x="623" y="2746"/>
                <a:ext cx="0" cy="590"/>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35" name="Group 150"/>
            <p:cNvGrpSpPr>
              <a:grpSpLocks/>
            </p:cNvGrpSpPr>
            <p:nvPr/>
          </p:nvGrpSpPr>
          <p:grpSpPr bwMode="auto">
            <a:xfrm>
              <a:off x="6642893" y="3679825"/>
              <a:ext cx="1404938" cy="1092200"/>
              <a:chOff x="623" y="3631"/>
              <a:chExt cx="885" cy="688"/>
            </a:xfrm>
          </p:grpSpPr>
          <p:sp>
            <p:nvSpPr>
              <p:cNvPr id="36" name="Line 115"/>
              <p:cNvSpPr>
                <a:spLocks noChangeShapeType="1"/>
              </p:cNvSpPr>
              <p:nvPr/>
            </p:nvSpPr>
            <p:spPr bwMode="auto">
              <a:xfrm>
                <a:off x="623" y="3631"/>
                <a:ext cx="0" cy="688"/>
              </a:xfrm>
              <a:prstGeom prst="line">
                <a:avLst/>
              </a:prstGeom>
              <a:noFill/>
              <a:ln w="38100">
                <a:solidFill>
                  <a:schemeClr val="tx1"/>
                </a:solidFill>
                <a:round/>
                <a:headEnd/>
                <a:tailEnd/>
              </a:ln>
            </p:spPr>
            <p:txBody>
              <a:bodyPr/>
              <a:lstStyle/>
              <a:p>
                <a:endParaRPr lang="en-US">
                  <a:solidFill>
                    <a:srgbClr val="000000"/>
                  </a:solidFill>
                </a:endParaRPr>
              </a:p>
            </p:txBody>
          </p:sp>
          <p:sp>
            <p:nvSpPr>
              <p:cNvPr id="37" name="Line 116"/>
              <p:cNvSpPr>
                <a:spLocks noChangeShapeType="1"/>
              </p:cNvSpPr>
              <p:nvPr/>
            </p:nvSpPr>
            <p:spPr bwMode="auto">
              <a:xfrm>
                <a:off x="1508" y="3729"/>
                <a:ext cx="0" cy="590"/>
              </a:xfrm>
              <a:prstGeom prst="line">
                <a:avLst/>
              </a:prstGeom>
              <a:noFill/>
              <a:ln w="38100">
                <a:solidFill>
                  <a:schemeClr val="tx1"/>
                </a:solidFill>
                <a:round/>
                <a:headEnd/>
                <a:tailEnd/>
              </a:ln>
            </p:spPr>
            <p:txBody>
              <a:bodyPr/>
              <a:lstStyle/>
              <a:p>
                <a:endParaRPr lang="en-US">
                  <a:solidFill>
                    <a:srgbClr val="000000"/>
                  </a:solidFill>
                </a:endParaRPr>
              </a:p>
            </p:txBody>
          </p:sp>
          <p:sp>
            <p:nvSpPr>
              <p:cNvPr id="38" name="Line 119"/>
              <p:cNvSpPr>
                <a:spLocks noChangeShapeType="1"/>
              </p:cNvSpPr>
              <p:nvPr/>
            </p:nvSpPr>
            <p:spPr bwMode="auto">
              <a:xfrm>
                <a:off x="623" y="4319"/>
                <a:ext cx="885" cy="0"/>
              </a:xfrm>
              <a:prstGeom prst="line">
                <a:avLst/>
              </a:prstGeom>
              <a:noFill/>
              <a:ln w="38100">
                <a:solidFill>
                  <a:schemeClr val="tx1"/>
                </a:solidFill>
                <a:round/>
                <a:headEnd/>
                <a:tailEnd/>
              </a:ln>
            </p:spPr>
            <p:txBody>
              <a:bodyPr/>
              <a:lstStyle/>
              <a:p>
                <a:endParaRPr lang="en-US">
                  <a:solidFill>
                    <a:srgbClr val="000000"/>
                  </a:solidFill>
                </a:endParaRPr>
              </a:p>
            </p:txBody>
          </p:sp>
        </p:grpSp>
      </p:grpSp>
      <p:sp>
        <p:nvSpPr>
          <p:cNvPr id="42" name="Rectangle 41"/>
          <p:cNvSpPr/>
          <p:nvPr/>
        </p:nvSpPr>
        <p:spPr>
          <a:xfrm>
            <a:off x="6789891" y="2616463"/>
            <a:ext cx="640080" cy="1274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43" name="Rectangle 42"/>
          <p:cNvSpPr/>
          <p:nvPr/>
        </p:nvSpPr>
        <p:spPr>
          <a:xfrm>
            <a:off x="6940254" y="3091571"/>
            <a:ext cx="365760" cy="12744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70C0"/>
              </a:solidFill>
            </a:endParaRPr>
          </a:p>
        </p:txBody>
      </p:sp>
      <p:grpSp>
        <p:nvGrpSpPr>
          <p:cNvPr id="74" name="Group 149"/>
          <p:cNvGrpSpPr>
            <a:grpSpLocks/>
          </p:cNvGrpSpPr>
          <p:nvPr/>
        </p:nvGrpSpPr>
        <p:grpSpPr bwMode="auto">
          <a:xfrm>
            <a:off x="7131436" y="1750133"/>
            <a:ext cx="1404938" cy="936625"/>
            <a:chOff x="623" y="2746"/>
            <a:chExt cx="885" cy="590"/>
          </a:xfrm>
        </p:grpSpPr>
        <p:sp>
          <p:nvSpPr>
            <p:cNvPr id="75" name="Line 112"/>
            <p:cNvSpPr>
              <a:spLocks noChangeShapeType="1"/>
            </p:cNvSpPr>
            <p:nvPr/>
          </p:nvSpPr>
          <p:spPr bwMode="auto">
            <a:xfrm>
              <a:off x="623" y="2746"/>
              <a:ext cx="885" cy="0"/>
            </a:xfrm>
            <a:prstGeom prst="line">
              <a:avLst/>
            </a:prstGeom>
            <a:noFill/>
            <a:ln w="57150">
              <a:solidFill>
                <a:srgbClr val="FF0000"/>
              </a:solidFill>
              <a:round/>
              <a:headEnd/>
              <a:tailEnd/>
            </a:ln>
          </p:spPr>
          <p:txBody>
            <a:bodyPr/>
            <a:lstStyle/>
            <a:p>
              <a:endParaRPr lang="en-US">
                <a:solidFill>
                  <a:srgbClr val="000000"/>
                </a:solidFill>
              </a:endParaRPr>
            </a:p>
          </p:txBody>
        </p:sp>
        <p:sp>
          <p:nvSpPr>
            <p:cNvPr id="76" name="Line 113"/>
            <p:cNvSpPr>
              <a:spLocks noChangeShapeType="1"/>
            </p:cNvSpPr>
            <p:nvPr/>
          </p:nvSpPr>
          <p:spPr bwMode="auto">
            <a:xfrm>
              <a:off x="1508" y="2746"/>
              <a:ext cx="0" cy="590"/>
            </a:xfrm>
            <a:prstGeom prst="line">
              <a:avLst/>
            </a:prstGeom>
            <a:noFill/>
            <a:ln w="57150">
              <a:solidFill>
                <a:srgbClr val="FF0000"/>
              </a:solidFill>
              <a:round/>
              <a:headEnd/>
              <a:tailEnd/>
            </a:ln>
          </p:spPr>
          <p:txBody>
            <a:bodyPr/>
            <a:lstStyle/>
            <a:p>
              <a:endParaRPr lang="en-US">
                <a:solidFill>
                  <a:srgbClr val="000000"/>
                </a:solidFill>
              </a:endParaRPr>
            </a:p>
          </p:txBody>
        </p:sp>
        <p:sp>
          <p:nvSpPr>
            <p:cNvPr id="77" name="Line 114"/>
            <p:cNvSpPr>
              <a:spLocks noChangeShapeType="1"/>
            </p:cNvSpPr>
            <p:nvPr/>
          </p:nvSpPr>
          <p:spPr bwMode="auto">
            <a:xfrm>
              <a:off x="623" y="2746"/>
              <a:ext cx="0" cy="590"/>
            </a:xfrm>
            <a:prstGeom prst="line">
              <a:avLst/>
            </a:prstGeom>
            <a:noFill/>
            <a:ln w="57150">
              <a:solidFill>
                <a:srgbClr val="FF0000"/>
              </a:solidFill>
              <a:round/>
              <a:headEnd/>
              <a:tailEnd/>
            </a:ln>
          </p:spPr>
          <p:txBody>
            <a:bodyPr/>
            <a:lstStyle/>
            <a:p>
              <a:endParaRPr lang="en-US">
                <a:solidFill>
                  <a:srgbClr val="000000"/>
                </a:solidFill>
              </a:endParaRPr>
            </a:p>
          </p:txBody>
        </p:sp>
      </p:grpSp>
      <p:grpSp>
        <p:nvGrpSpPr>
          <p:cNvPr id="78" name="Group 150"/>
          <p:cNvGrpSpPr>
            <a:grpSpLocks/>
          </p:cNvGrpSpPr>
          <p:nvPr/>
        </p:nvGrpSpPr>
        <p:grpSpPr bwMode="auto">
          <a:xfrm>
            <a:off x="7131436" y="3155071"/>
            <a:ext cx="1404938" cy="1092200"/>
            <a:chOff x="623" y="3631"/>
            <a:chExt cx="885" cy="688"/>
          </a:xfrm>
        </p:grpSpPr>
        <p:sp>
          <p:nvSpPr>
            <p:cNvPr id="79" name="Line 115"/>
            <p:cNvSpPr>
              <a:spLocks noChangeShapeType="1"/>
            </p:cNvSpPr>
            <p:nvPr/>
          </p:nvSpPr>
          <p:spPr bwMode="auto">
            <a:xfrm>
              <a:off x="623" y="3631"/>
              <a:ext cx="0" cy="688"/>
            </a:xfrm>
            <a:prstGeom prst="line">
              <a:avLst/>
            </a:prstGeom>
            <a:noFill/>
            <a:ln w="57150">
              <a:solidFill>
                <a:srgbClr val="0070C0"/>
              </a:solidFill>
              <a:round/>
              <a:headEnd/>
              <a:tailEnd/>
            </a:ln>
          </p:spPr>
          <p:txBody>
            <a:bodyPr/>
            <a:lstStyle/>
            <a:p>
              <a:endParaRPr lang="en-US">
                <a:solidFill>
                  <a:srgbClr val="000000"/>
                </a:solidFill>
              </a:endParaRPr>
            </a:p>
          </p:txBody>
        </p:sp>
        <p:sp>
          <p:nvSpPr>
            <p:cNvPr id="80" name="Line 116"/>
            <p:cNvSpPr>
              <a:spLocks noChangeShapeType="1"/>
            </p:cNvSpPr>
            <p:nvPr/>
          </p:nvSpPr>
          <p:spPr bwMode="auto">
            <a:xfrm>
              <a:off x="1508" y="3729"/>
              <a:ext cx="0" cy="590"/>
            </a:xfrm>
            <a:prstGeom prst="line">
              <a:avLst/>
            </a:prstGeom>
            <a:noFill/>
            <a:ln w="57150">
              <a:solidFill>
                <a:srgbClr val="0070C0"/>
              </a:solidFill>
              <a:round/>
              <a:headEnd/>
              <a:tailEnd/>
            </a:ln>
          </p:spPr>
          <p:txBody>
            <a:bodyPr/>
            <a:lstStyle/>
            <a:p>
              <a:endParaRPr lang="en-US">
                <a:solidFill>
                  <a:srgbClr val="000000"/>
                </a:solidFill>
              </a:endParaRPr>
            </a:p>
          </p:txBody>
        </p:sp>
        <p:sp>
          <p:nvSpPr>
            <p:cNvPr id="81" name="Line 119"/>
            <p:cNvSpPr>
              <a:spLocks noChangeShapeType="1"/>
            </p:cNvSpPr>
            <p:nvPr/>
          </p:nvSpPr>
          <p:spPr bwMode="auto">
            <a:xfrm>
              <a:off x="623" y="4319"/>
              <a:ext cx="885" cy="0"/>
            </a:xfrm>
            <a:prstGeom prst="line">
              <a:avLst/>
            </a:prstGeom>
            <a:noFill/>
            <a:ln w="57150">
              <a:solidFill>
                <a:srgbClr val="0070C0"/>
              </a:solidFill>
              <a:round/>
              <a:headEnd/>
              <a:tailEnd/>
            </a:ln>
          </p:spPr>
          <p:txBody>
            <a:bodyPr/>
            <a:lstStyle/>
            <a:p>
              <a:endParaRPr lang="en-US">
                <a:solidFill>
                  <a:srgbClr val="000000"/>
                </a:solidFill>
              </a:endParaRPr>
            </a:p>
          </p:txBody>
        </p:sp>
      </p:grpSp>
      <p:sp>
        <p:nvSpPr>
          <p:cNvPr id="45" name="Rectangle 9"/>
          <p:cNvSpPr>
            <a:spLocks noChangeArrowheads="1"/>
          </p:cNvSpPr>
          <p:nvPr/>
        </p:nvSpPr>
        <p:spPr bwMode="auto">
          <a:xfrm>
            <a:off x="206375" y="2654855"/>
            <a:ext cx="6479659" cy="3970318"/>
          </a:xfrm>
          <a:prstGeom prst="rect">
            <a:avLst/>
          </a:prstGeom>
          <a:noFill/>
          <a:ln w="15875" algn="ctr">
            <a:noFill/>
            <a:miter lim="800000"/>
            <a:headEnd/>
            <a:tailEnd/>
          </a:ln>
        </p:spPr>
        <p:txBody>
          <a:bodyPr wrap="none" anchor="t" anchorCtr="0">
            <a:spAutoFit/>
          </a:bodyPr>
          <a:lstStyle/>
          <a:p>
            <a:pPr algn="l"/>
            <a:r>
              <a:rPr lang="en-US" b="1" dirty="0" smtClean="0">
                <a:solidFill>
                  <a:srgbClr val="000000"/>
                </a:solidFill>
              </a:rPr>
              <a:t>3.</a:t>
            </a:r>
            <a:r>
              <a:rPr lang="en-US" dirty="0" smtClean="0">
                <a:solidFill>
                  <a:srgbClr val="FF0000"/>
                </a:solidFill>
              </a:rPr>
              <a:t> Because wires have little resistance, </a:t>
            </a:r>
          </a:p>
          <a:p>
            <a:pPr algn="l"/>
            <a:r>
              <a:rPr lang="en-US" dirty="0">
                <a:solidFill>
                  <a:srgbClr val="FF0000"/>
                </a:solidFill>
              </a:rPr>
              <a:t> </a:t>
            </a:r>
            <a:r>
              <a:rPr lang="en-US" dirty="0" smtClean="0">
                <a:solidFill>
                  <a:srgbClr val="FF0000"/>
                </a:solidFill>
              </a:rPr>
              <a:t>   they can’t maintain any difference in </a:t>
            </a:r>
          </a:p>
          <a:p>
            <a:pPr algn="l"/>
            <a:r>
              <a:rPr lang="en-US" dirty="0">
                <a:solidFill>
                  <a:srgbClr val="FF0000"/>
                </a:solidFill>
              </a:rPr>
              <a:t> </a:t>
            </a:r>
            <a:r>
              <a:rPr lang="en-US" dirty="0" smtClean="0">
                <a:solidFill>
                  <a:srgbClr val="FF0000"/>
                </a:solidFill>
              </a:rPr>
              <a:t>   pressure from one part of the wire </a:t>
            </a:r>
          </a:p>
          <a:p>
            <a:pPr algn="l"/>
            <a:r>
              <a:rPr lang="en-US" dirty="0" smtClean="0">
                <a:solidFill>
                  <a:srgbClr val="FF0000"/>
                </a:solidFill>
              </a:rPr>
              <a:t>    compared to another, i.e., a given</a:t>
            </a:r>
          </a:p>
          <a:p>
            <a:pPr algn="l"/>
            <a:r>
              <a:rPr lang="en-US" dirty="0" smtClean="0">
                <a:solidFill>
                  <a:srgbClr val="FF0000"/>
                </a:solidFill>
              </a:rPr>
              <a:t>    wire has a uniform pressure. There-</a:t>
            </a:r>
          </a:p>
          <a:p>
            <a:pPr algn="l"/>
            <a:r>
              <a:rPr lang="en-US" dirty="0" smtClean="0">
                <a:solidFill>
                  <a:srgbClr val="FF0000"/>
                </a:solidFill>
              </a:rPr>
              <a:t>    fore, any pressure differences </a:t>
            </a:r>
          </a:p>
          <a:p>
            <a:pPr algn="l"/>
            <a:r>
              <a:rPr lang="en-US" dirty="0" smtClean="0">
                <a:solidFill>
                  <a:srgbClr val="FF0000"/>
                </a:solidFill>
              </a:rPr>
              <a:t>    between wires will be observed</a:t>
            </a:r>
          </a:p>
          <a:p>
            <a:pPr algn="l"/>
            <a:r>
              <a:rPr lang="en-US" dirty="0" smtClean="0">
                <a:solidFill>
                  <a:srgbClr val="FF0000"/>
                </a:solidFill>
              </a:rPr>
              <a:t>    only if there is a resistor (or </a:t>
            </a:r>
          </a:p>
          <a:p>
            <a:pPr algn="l"/>
            <a:r>
              <a:rPr lang="en-US" dirty="0" smtClean="0">
                <a:solidFill>
                  <a:srgbClr val="FF0000"/>
                </a:solidFill>
              </a:rPr>
              <a:t>    battery) between those wires.</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51793" y="4741853"/>
            <a:ext cx="23336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739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anim calcmode="lin" valueType="num">
                                      <p:cBhvr>
                                        <p:cTn id="8" dur="2000" fill="hold"/>
                                        <p:tgtEl>
                                          <p:spTgt spid="50"/>
                                        </p:tgtEl>
                                        <p:attrNameLst>
                                          <p:attrName>ppt_w</p:attrName>
                                        </p:attrNameLst>
                                      </p:cBhvr>
                                      <p:tavLst>
                                        <p:tav tm="0" fmla="#ppt_w*sin(2.5*pi*$)">
                                          <p:val>
                                            <p:fltVal val="0"/>
                                          </p:val>
                                        </p:tav>
                                        <p:tav tm="100000">
                                          <p:val>
                                            <p:fltVal val="1"/>
                                          </p:val>
                                        </p:tav>
                                      </p:tavLst>
                                    </p:anim>
                                    <p:anim calcmode="lin" valueType="num">
                                      <p:cBhvr>
                                        <p:cTn id="9" dur="20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580">
                                          <p:stCondLst>
                                            <p:cond delay="0"/>
                                          </p:stCondLst>
                                        </p:cTn>
                                        <p:tgtEl>
                                          <p:spTgt spid="42"/>
                                        </p:tgtEl>
                                      </p:cBhvr>
                                    </p:animEffect>
                                    <p:anim calcmode="lin" valueType="num">
                                      <p:cBhvr>
                                        <p:cTn id="1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0" dur="26">
                                          <p:stCondLst>
                                            <p:cond delay="650"/>
                                          </p:stCondLst>
                                        </p:cTn>
                                        <p:tgtEl>
                                          <p:spTgt spid="42"/>
                                        </p:tgtEl>
                                      </p:cBhvr>
                                      <p:to x="100000" y="60000"/>
                                    </p:animScale>
                                    <p:animScale>
                                      <p:cBhvr>
                                        <p:cTn id="21" dur="166" decel="50000">
                                          <p:stCondLst>
                                            <p:cond delay="676"/>
                                          </p:stCondLst>
                                        </p:cTn>
                                        <p:tgtEl>
                                          <p:spTgt spid="42"/>
                                        </p:tgtEl>
                                      </p:cBhvr>
                                      <p:to x="100000" y="100000"/>
                                    </p:animScale>
                                    <p:animScale>
                                      <p:cBhvr>
                                        <p:cTn id="22" dur="26">
                                          <p:stCondLst>
                                            <p:cond delay="1312"/>
                                          </p:stCondLst>
                                        </p:cTn>
                                        <p:tgtEl>
                                          <p:spTgt spid="42"/>
                                        </p:tgtEl>
                                      </p:cBhvr>
                                      <p:to x="100000" y="80000"/>
                                    </p:animScale>
                                    <p:animScale>
                                      <p:cBhvr>
                                        <p:cTn id="23" dur="166" decel="50000">
                                          <p:stCondLst>
                                            <p:cond delay="1338"/>
                                          </p:stCondLst>
                                        </p:cTn>
                                        <p:tgtEl>
                                          <p:spTgt spid="42"/>
                                        </p:tgtEl>
                                      </p:cBhvr>
                                      <p:to x="100000" y="100000"/>
                                    </p:animScale>
                                    <p:animScale>
                                      <p:cBhvr>
                                        <p:cTn id="24" dur="26">
                                          <p:stCondLst>
                                            <p:cond delay="1642"/>
                                          </p:stCondLst>
                                        </p:cTn>
                                        <p:tgtEl>
                                          <p:spTgt spid="42"/>
                                        </p:tgtEl>
                                      </p:cBhvr>
                                      <p:to x="100000" y="90000"/>
                                    </p:animScale>
                                    <p:animScale>
                                      <p:cBhvr>
                                        <p:cTn id="25" dur="166" decel="50000">
                                          <p:stCondLst>
                                            <p:cond delay="1668"/>
                                          </p:stCondLst>
                                        </p:cTn>
                                        <p:tgtEl>
                                          <p:spTgt spid="42"/>
                                        </p:tgtEl>
                                      </p:cBhvr>
                                      <p:to x="100000" y="100000"/>
                                    </p:animScale>
                                    <p:animScale>
                                      <p:cBhvr>
                                        <p:cTn id="26" dur="26">
                                          <p:stCondLst>
                                            <p:cond delay="1808"/>
                                          </p:stCondLst>
                                        </p:cTn>
                                        <p:tgtEl>
                                          <p:spTgt spid="42"/>
                                        </p:tgtEl>
                                      </p:cBhvr>
                                      <p:to x="100000" y="95000"/>
                                    </p:animScale>
                                    <p:animScale>
                                      <p:cBhvr>
                                        <p:cTn id="27" dur="166" decel="50000">
                                          <p:stCondLst>
                                            <p:cond delay="1834"/>
                                          </p:stCondLst>
                                        </p:cTn>
                                        <p:tgtEl>
                                          <p:spTgt spid="42"/>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580">
                                          <p:stCondLst>
                                            <p:cond delay="0"/>
                                          </p:stCondLst>
                                        </p:cTn>
                                        <p:tgtEl>
                                          <p:spTgt spid="43"/>
                                        </p:tgtEl>
                                      </p:cBhvr>
                                    </p:animEffect>
                                    <p:anim calcmode="lin" valueType="num">
                                      <p:cBhvr>
                                        <p:cTn id="31"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6" dur="26">
                                          <p:stCondLst>
                                            <p:cond delay="650"/>
                                          </p:stCondLst>
                                        </p:cTn>
                                        <p:tgtEl>
                                          <p:spTgt spid="43"/>
                                        </p:tgtEl>
                                      </p:cBhvr>
                                      <p:to x="100000" y="60000"/>
                                    </p:animScale>
                                    <p:animScale>
                                      <p:cBhvr>
                                        <p:cTn id="37" dur="166" decel="50000">
                                          <p:stCondLst>
                                            <p:cond delay="676"/>
                                          </p:stCondLst>
                                        </p:cTn>
                                        <p:tgtEl>
                                          <p:spTgt spid="43"/>
                                        </p:tgtEl>
                                      </p:cBhvr>
                                      <p:to x="100000" y="100000"/>
                                    </p:animScale>
                                    <p:animScale>
                                      <p:cBhvr>
                                        <p:cTn id="38" dur="26">
                                          <p:stCondLst>
                                            <p:cond delay="1312"/>
                                          </p:stCondLst>
                                        </p:cTn>
                                        <p:tgtEl>
                                          <p:spTgt spid="43"/>
                                        </p:tgtEl>
                                      </p:cBhvr>
                                      <p:to x="100000" y="80000"/>
                                    </p:animScale>
                                    <p:animScale>
                                      <p:cBhvr>
                                        <p:cTn id="39" dur="166" decel="50000">
                                          <p:stCondLst>
                                            <p:cond delay="1338"/>
                                          </p:stCondLst>
                                        </p:cTn>
                                        <p:tgtEl>
                                          <p:spTgt spid="43"/>
                                        </p:tgtEl>
                                      </p:cBhvr>
                                      <p:to x="100000" y="100000"/>
                                    </p:animScale>
                                    <p:animScale>
                                      <p:cBhvr>
                                        <p:cTn id="40" dur="26">
                                          <p:stCondLst>
                                            <p:cond delay="1642"/>
                                          </p:stCondLst>
                                        </p:cTn>
                                        <p:tgtEl>
                                          <p:spTgt spid="43"/>
                                        </p:tgtEl>
                                      </p:cBhvr>
                                      <p:to x="100000" y="90000"/>
                                    </p:animScale>
                                    <p:animScale>
                                      <p:cBhvr>
                                        <p:cTn id="41" dur="166" decel="50000">
                                          <p:stCondLst>
                                            <p:cond delay="1668"/>
                                          </p:stCondLst>
                                        </p:cTn>
                                        <p:tgtEl>
                                          <p:spTgt spid="43"/>
                                        </p:tgtEl>
                                      </p:cBhvr>
                                      <p:to x="100000" y="100000"/>
                                    </p:animScale>
                                    <p:animScale>
                                      <p:cBhvr>
                                        <p:cTn id="42" dur="26">
                                          <p:stCondLst>
                                            <p:cond delay="1808"/>
                                          </p:stCondLst>
                                        </p:cTn>
                                        <p:tgtEl>
                                          <p:spTgt spid="43"/>
                                        </p:tgtEl>
                                      </p:cBhvr>
                                      <p:to x="100000" y="95000"/>
                                    </p:animScale>
                                    <p:animScale>
                                      <p:cBhvr>
                                        <p:cTn id="43" dur="166" decel="50000">
                                          <p:stCondLst>
                                            <p:cond delay="1834"/>
                                          </p:stCondLst>
                                        </p:cTn>
                                        <p:tgtEl>
                                          <p:spTgt spid="4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circle(in)">
                                      <p:cBhvr>
                                        <p:cTn id="48" dur="2000"/>
                                        <p:tgtEl>
                                          <p:spTgt spid="74"/>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circle(in)">
                                      <p:cBhvr>
                                        <p:cTn id="53" dur="2000"/>
                                        <p:tgtEl>
                                          <p:spTgt spid="78"/>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circle(in)">
                                      <p:cBhvr>
                                        <p:cTn id="58" dur="2000"/>
                                        <p:tgtEl>
                                          <p:spTgt spid="45"/>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1026"/>
                                        </p:tgtEl>
                                        <p:attrNameLst>
                                          <p:attrName>style.visibility</p:attrName>
                                        </p:attrNameLst>
                                      </p:cBhvr>
                                      <p:to>
                                        <p:strVal val="visible"/>
                                      </p:to>
                                    </p:set>
                                    <p:animEffect transition="in" filter="fade">
                                      <p:cBhvr>
                                        <p:cTn id="6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p:cNvSpPr>
            <a:spLocks noChangeArrowheads="1"/>
          </p:cNvSpPr>
          <p:nvPr/>
        </p:nvSpPr>
        <p:spPr bwMode="auto">
          <a:xfrm>
            <a:off x="1019175" y="5429250"/>
            <a:ext cx="2608263" cy="124142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59781" name="Rectangle 5"/>
          <p:cNvSpPr>
            <a:spLocks noChangeArrowheads="1"/>
          </p:cNvSpPr>
          <p:nvPr/>
        </p:nvSpPr>
        <p:spPr bwMode="auto">
          <a:xfrm>
            <a:off x="1087438" y="5502275"/>
            <a:ext cx="2466975" cy="1101725"/>
          </a:xfrm>
          <a:prstGeom prst="rect">
            <a:avLst/>
          </a:prstGeom>
          <a:solidFill>
            <a:srgbClr val="FFFF00"/>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2053" name="Rectangle 8"/>
          <p:cNvSpPr>
            <a:spLocks noChangeArrowheads="1"/>
          </p:cNvSpPr>
          <p:nvPr/>
        </p:nvSpPr>
        <p:spPr bwMode="auto">
          <a:xfrm>
            <a:off x="438150" y="312738"/>
            <a:ext cx="4378325" cy="519112"/>
          </a:xfrm>
          <a:prstGeom prst="rect">
            <a:avLst/>
          </a:prstGeom>
          <a:noFill/>
          <a:ln w="15875" algn="ctr">
            <a:noFill/>
            <a:miter lim="800000"/>
            <a:headEnd/>
            <a:tailEnd/>
          </a:ln>
        </p:spPr>
        <p:txBody>
          <a:bodyPr wrap="none" anchor="ctr">
            <a:spAutoFit/>
          </a:bodyPr>
          <a:lstStyle/>
          <a:p>
            <a:pPr algn="l"/>
            <a:r>
              <a:rPr lang="en-US">
                <a:solidFill>
                  <a:srgbClr val="FF0000"/>
                </a:solidFill>
              </a:rPr>
              <a:t>Electrostatic force can be: </a:t>
            </a:r>
          </a:p>
        </p:txBody>
      </p:sp>
      <p:grpSp>
        <p:nvGrpSpPr>
          <p:cNvPr id="2" name="Group 46"/>
          <p:cNvGrpSpPr>
            <a:grpSpLocks/>
          </p:cNvGrpSpPr>
          <p:nvPr/>
        </p:nvGrpSpPr>
        <p:grpSpPr bwMode="auto">
          <a:xfrm>
            <a:off x="871538" y="955675"/>
            <a:ext cx="7700962" cy="2863850"/>
            <a:chOff x="549" y="602"/>
            <a:chExt cx="4851" cy="1804"/>
          </a:xfrm>
        </p:grpSpPr>
        <p:sp>
          <p:nvSpPr>
            <p:cNvPr id="2068" name="Rectangle 9"/>
            <p:cNvSpPr>
              <a:spLocks noChangeArrowheads="1"/>
            </p:cNvSpPr>
            <p:nvPr/>
          </p:nvSpPr>
          <p:spPr bwMode="auto">
            <a:xfrm>
              <a:off x="823" y="602"/>
              <a:ext cx="4172" cy="327"/>
            </a:xfrm>
            <a:prstGeom prst="rect">
              <a:avLst/>
            </a:prstGeom>
            <a:noFill/>
            <a:ln w="15875" algn="ctr">
              <a:noFill/>
              <a:miter lim="800000"/>
              <a:headEnd/>
              <a:tailEnd/>
            </a:ln>
          </p:spPr>
          <p:txBody>
            <a:bodyPr wrap="none" anchor="ctr">
              <a:spAutoFit/>
            </a:bodyPr>
            <a:lstStyle/>
            <a:p>
              <a:pPr algn="l"/>
              <a:r>
                <a:rPr lang="en-US">
                  <a:solidFill>
                    <a:srgbClr val="FF0000"/>
                  </a:solidFill>
                </a:rPr>
                <a:t>ATTRACTIVE	    	       REPULSIVE </a:t>
              </a:r>
            </a:p>
          </p:txBody>
        </p:sp>
        <p:grpSp>
          <p:nvGrpSpPr>
            <p:cNvPr id="2069" name="Group 45"/>
            <p:cNvGrpSpPr>
              <a:grpSpLocks/>
            </p:cNvGrpSpPr>
            <p:nvPr/>
          </p:nvGrpSpPr>
          <p:grpSpPr bwMode="auto">
            <a:xfrm>
              <a:off x="549" y="1018"/>
              <a:ext cx="2325" cy="661"/>
              <a:chOff x="549" y="1018"/>
              <a:chExt cx="2325" cy="661"/>
            </a:xfrm>
          </p:grpSpPr>
          <p:sp>
            <p:nvSpPr>
              <p:cNvPr id="2080" name="Oval 11"/>
              <p:cNvSpPr>
                <a:spLocks noChangeArrowheads="1"/>
              </p:cNvSpPr>
              <p:nvPr/>
            </p:nvSpPr>
            <p:spPr bwMode="auto">
              <a:xfrm>
                <a:off x="549" y="1018"/>
                <a:ext cx="527" cy="528"/>
              </a:xfrm>
              <a:prstGeom prst="ellipse">
                <a:avLst/>
              </a:prstGeom>
              <a:noFill/>
              <a:ln w="22225">
                <a:solidFill>
                  <a:srgbClr val="FF0000"/>
                </a:solidFill>
                <a:round/>
                <a:headEnd/>
                <a:tailEnd/>
              </a:ln>
            </p:spPr>
            <p:txBody>
              <a:bodyPr/>
              <a:lstStyle/>
              <a:p>
                <a:endParaRPr lang="en-US">
                  <a:solidFill>
                    <a:srgbClr val="000000"/>
                  </a:solidFill>
                </a:endParaRPr>
              </a:p>
            </p:txBody>
          </p:sp>
          <p:sp>
            <p:nvSpPr>
              <p:cNvPr id="2081" name="Oval 12"/>
              <p:cNvSpPr>
                <a:spLocks noChangeArrowheads="1"/>
              </p:cNvSpPr>
              <p:nvPr/>
            </p:nvSpPr>
            <p:spPr bwMode="auto">
              <a:xfrm>
                <a:off x="1989" y="1018"/>
                <a:ext cx="527" cy="528"/>
              </a:xfrm>
              <a:prstGeom prst="ellipse">
                <a:avLst/>
              </a:prstGeom>
              <a:noFill/>
              <a:ln w="22225">
                <a:solidFill>
                  <a:srgbClr val="FF0000"/>
                </a:solidFill>
                <a:round/>
                <a:headEnd/>
                <a:tailEnd/>
              </a:ln>
            </p:spPr>
            <p:txBody>
              <a:bodyPr/>
              <a:lstStyle/>
              <a:p>
                <a:endParaRPr lang="en-US">
                  <a:solidFill>
                    <a:srgbClr val="000000"/>
                  </a:solidFill>
                </a:endParaRPr>
              </a:p>
            </p:txBody>
          </p:sp>
          <p:sp>
            <p:nvSpPr>
              <p:cNvPr id="2082" name="Text Box 13"/>
              <p:cNvSpPr txBox="1">
                <a:spLocks noChangeArrowheads="1"/>
              </p:cNvSpPr>
              <p:nvPr/>
            </p:nvSpPr>
            <p:spPr bwMode="auto">
              <a:xfrm>
                <a:off x="594" y="1071"/>
                <a:ext cx="759" cy="608"/>
              </a:xfrm>
              <a:prstGeom prst="rect">
                <a:avLst/>
              </a:prstGeom>
              <a:noFill/>
              <a:ln w="9525">
                <a:noFill/>
                <a:miter lim="800000"/>
                <a:headEnd/>
                <a:tailEnd/>
              </a:ln>
            </p:spPr>
            <p:txBody>
              <a:bodyPr/>
              <a:lstStyle/>
              <a:p>
                <a:pPr algn="l"/>
                <a:r>
                  <a:rPr lang="en-US" sz="3600">
                    <a:solidFill>
                      <a:srgbClr val="FF0000"/>
                    </a:solidFill>
                  </a:rPr>
                  <a:t> +</a:t>
                </a:r>
              </a:p>
            </p:txBody>
          </p:sp>
          <p:sp>
            <p:nvSpPr>
              <p:cNvPr id="2083" name="Text Box 14"/>
              <p:cNvSpPr txBox="1">
                <a:spLocks noChangeArrowheads="1"/>
              </p:cNvSpPr>
              <p:nvPr/>
            </p:nvSpPr>
            <p:spPr bwMode="auto">
              <a:xfrm>
                <a:off x="2115" y="1053"/>
                <a:ext cx="759" cy="608"/>
              </a:xfrm>
              <a:prstGeom prst="rect">
                <a:avLst/>
              </a:prstGeom>
              <a:noFill/>
              <a:ln w="9525">
                <a:noFill/>
                <a:miter lim="800000"/>
                <a:headEnd/>
                <a:tailEnd/>
              </a:ln>
            </p:spPr>
            <p:txBody>
              <a:bodyPr/>
              <a:lstStyle/>
              <a:p>
                <a:pPr algn="l"/>
                <a:r>
                  <a:rPr lang="en-US" sz="3600">
                    <a:solidFill>
                      <a:srgbClr val="FF0000"/>
                    </a:solidFill>
                  </a:rPr>
                  <a:t>–</a:t>
                </a:r>
              </a:p>
            </p:txBody>
          </p:sp>
        </p:grpSp>
        <p:grpSp>
          <p:nvGrpSpPr>
            <p:cNvPr id="2070" name="Group 28"/>
            <p:cNvGrpSpPr>
              <a:grpSpLocks/>
            </p:cNvGrpSpPr>
            <p:nvPr/>
          </p:nvGrpSpPr>
          <p:grpSpPr bwMode="auto">
            <a:xfrm>
              <a:off x="3372" y="1041"/>
              <a:ext cx="2019" cy="652"/>
              <a:chOff x="3372" y="1140"/>
              <a:chExt cx="2019" cy="652"/>
            </a:xfrm>
          </p:grpSpPr>
          <p:sp>
            <p:nvSpPr>
              <p:cNvPr id="2076" name="Oval 16"/>
              <p:cNvSpPr>
                <a:spLocks noChangeArrowheads="1"/>
              </p:cNvSpPr>
              <p:nvPr/>
            </p:nvSpPr>
            <p:spPr bwMode="auto">
              <a:xfrm>
                <a:off x="3372" y="1140"/>
                <a:ext cx="527" cy="528"/>
              </a:xfrm>
              <a:prstGeom prst="ellipse">
                <a:avLst/>
              </a:prstGeom>
              <a:noFill/>
              <a:ln w="22225">
                <a:solidFill>
                  <a:srgbClr val="FF0000"/>
                </a:solidFill>
                <a:round/>
                <a:headEnd/>
                <a:tailEnd/>
              </a:ln>
            </p:spPr>
            <p:txBody>
              <a:bodyPr/>
              <a:lstStyle/>
              <a:p>
                <a:endParaRPr lang="en-US">
                  <a:solidFill>
                    <a:srgbClr val="000000"/>
                  </a:solidFill>
                </a:endParaRPr>
              </a:p>
            </p:txBody>
          </p:sp>
          <p:sp>
            <p:nvSpPr>
              <p:cNvPr id="2077" name="Oval 17"/>
              <p:cNvSpPr>
                <a:spLocks noChangeArrowheads="1"/>
              </p:cNvSpPr>
              <p:nvPr/>
            </p:nvSpPr>
            <p:spPr bwMode="auto">
              <a:xfrm>
                <a:off x="4515" y="1140"/>
                <a:ext cx="527" cy="528"/>
              </a:xfrm>
              <a:prstGeom prst="ellipse">
                <a:avLst/>
              </a:prstGeom>
              <a:noFill/>
              <a:ln w="22225">
                <a:solidFill>
                  <a:srgbClr val="FF0000"/>
                </a:solidFill>
                <a:round/>
                <a:headEnd/>
                <a:tailEnd/>
              </a:ln>
            </p:spPr>
            <p:txBody>
              <a:bodyPr/>
              <a:lstStyle/>
              <a:p>
                <a:endParaRPr lang="en-US">
                  <a:solidFill>
                    <a:srgbClr val="000000"/>
                  </a:solidFill>
                </a:endParaRPr>
              </a:p>
            </p:txBody>
          </p:sp>
          <p:sp>
            <p:nvSpPr>
              <p:cNvPr id="2078" name="Text Box 18"/>
              <p:cNvSpPr txBox="1">
                <a:spLocks noChangeArrowheads="1"/>
              </p:cNvSpPr>
              <p:nvPr/>
            </p:nvSpPr>
            <p:spPr bwMode="auto">
              <a:xfrm>
                <a:off x="3408" y="1184"/>
                <a:ext cx="759" cy="608"/>
              </a:xfrm>
              <a:prstGeom prst="rect">
                <a:avLst/>
              </a:prstGeom>
              <a:noFill/>
              <a:ln w="9525">
                <a:noFill/>
                <a:miter lim="800000"/>
                <a:headEnd/>
                <a:tailEnd/>
              </a:ln>
            </p:spPr>
            <p:txBody>
              <a:bodyPr/>
              <a:lstStyle/>
              <a:p>
                <a:pPr algn="l"/>
                <a:r>
                  <a:rPr lang="en-US" sz="3600">
                    <a:solidFill>
                      <a:srgbClr val="FF0000"/>
                    </a:solidFill>
                  </a:rPr>
                  <a:t> +</a:t>
                </a:r>
              </a:p>
            </p:txBody>
          </p:sp>
          <p:sp>
            <p:nvSpPr>
              <p:cNvPr id="2079" name="Text Box 19"/>
              <p:cNvSpPr txBox="1">
                <a:spLocks noChangeArrowheads="1"/>
              </p:cNvSpPr>
              <p:nvPr/>
            </p:nvSpPr>
            <p:spPr bwMode="auto">
              <a:xfrm>
                <a:off x="4632" y="1184"/>
                <a:ext cx="759" cy="608"/>
              </a:xfrm>
              <a:prstGeom prst="rect">
                <a:avLst/>
              </a:prstGeom>
              <a:noFill/>
              <a:ln w="9525">
                <a:noFill/>
                <a:miter lim="800000"/>
                <a:headEnd/>
                <a:tailEnd/>
              </a:ln>
            </p:spPr>
            <p:txBody>
              <a:bodyPr/>
              <a:lstStyle/>
              <a:p>
                <a:pPr algn="l"/>
                <a:r>
                  <a:rPr lang="en-US" sz="3600">
                    <a:solidFill>
                      <a:srgbClr val="FF0000"/>
                    </a:solidFill>
                  </a:rPr>
                  <a:t>+</a:t>
                </a:r>
              </a:p>
            </p:txBody>
          </p:sp>
        </p:grpSp>
        <p:grpSp>
          <p:nvGrpSpPr>
            <p:cNvPr id="2071" name="Group 29"/>
            <p:cNvGrpSpPr>
              <a:grpSpLocks/>
            </p:cNvGrpSpPr>
            <p:nvPr/>
          </p:nvGrpSpPr>
          <p:grpSpPr bwMode="auto">
            <a:xfrm>
              <a:off x="3372" y="1774"/>
              <a:ext cx="2028" cy="632"/>
              <a:chOff x="3372" y="1873"/>
              <a:chExt cx="2028" cy="632"/>
            </a:xfrm>
          </p:grpSpPr>
          <p:sp>
            <p:nvSpPr>
              <p:cNvPr id="2072" name="Oval 21"/>
              <p:cNvSpPr>
                <a:spLocks noChangeArrowheads="1"/>
              </p:cNvSpPr>
              <p:nvPr/>
            </p:nvSpPr>
            <p:spPr bwMode="auto">
              <a:xfrm>
                <a:off x="3372" y="1873"/>
                <a:ext cx="527" cy="527"/>
              </a:xfrm>
              <a:prstGeom prst="ellipse">
                <a:avLst/>
              </a:prstGeom>
              <a:noFill/>
              <a:ln w="22225">
                <a:solidFill>
                  <a:srgbClr val="FF0000"/>
                </a:solidFill>
                <a:round/>
                <a:headEnd/>
                <a:tailEnd/>
              </a:ln>
            </p:spPr>
            <p:txBody>
              <a:bodyPr/>
              <a:lstStyle/>
              <a:p>
                <a:endParaRPr lang="en-US">
                  <a:solidFill>
                    <a:srgbClr val="000000"/>
                  </a:solidFill>
                </a:endParaRPr>
              </a:p>
            </p:txBody>
          </p:sp>
          <p:sp>
            <p:nvSpPr>
              <p:cNvPr id="2073" name="Oval 22"/>
              <p:cNvSpPr>
                <a:spLocks noChangeArrowheads="1"/>
              </p:cNvSpPr>
              <p:nvPr/>
            </p:nvSpPr>
            <p:spPr bwMode="auto">
              <a:xfrm>
                <a:off x="4515" y="1873"/>
                <a:ext cx="527" cy="527"/>
              </a:xfrm>
              <a:prstGeom prst="ellipse">
                <a:avLst/>
              </a:prstGeom>
              <a:noFill/>
              <a:ln w="22225">
                <a:solidFill>
                  <a:srgbClr val="FF0000"/>
                </a:solidFill>
                <a:round/>
                <a:headEnd/>
                <a:tailEnd/>
              </a:ln>
            </p:spPr>
            <p:txBody>
              <a:bodyPr/>
              <a:lstStyle/>
              <a:p>
                <a:endParaRPr lang="en-US">
                  <a:solidFill>
                    <a:srgbClr val="000000"/>
                  </a:solidFill>
                </a:endParaRPr>
              </a:p>
            </p:txBody>
          </p:sp>
          <p:sp>
            <p:nvSpPr>
              <p:cNvPr id="2074" name="Text Box 23"/>
              <p:cNvSpPr txBox="1">
                <a:spLocks noChangeArrowheads="1"/>
              </p:cNvSpPr>
              <p:nvPr/>
            </p:nvSpPr>
            <p:spPr bwMode="auto">
              <a:xfrm>
                <a:off x="3417" y="1899"/>
                <a:ext cx="759" cy="606"/>
              </a:xfrm>
              <a:prstGeom prst="rect">
                <a:avLst/>
              </a:prstGeom>
              <a:noFill/>
              <a:ln w="9525">
                <a:noFill/>
                <a:miter lim="800000"/>
                <a:headEnd/>
                <a:tailEnd/>
              </a:ln>
            </p:spPr>
            <p:txBody>
              <a:bodyPr/>
              <a:lstStyle/>
              <a:p>
                <a:pPr algn="l"/>
                <a:r>
                  <a:rPr lang="en-US" sz="3600">
                    <a:solidFill>
                      <a:srgbClr val="FF0000"/>
                    </a:solidFill>
                  </a:rPr>
                  <a:t> –</a:t>
                </a:r>
              </a:p>
            </p:txBody>
          </p:sp>
          <p:sp>
            <p:nvSpPr>
              <p:cNvPr id="2075" name="Text Box 24"/>
              <p:cNvSpPr txBox="1">
                <a:spLocks noChangeArrowheads="1"/>
              </p:cNvSpPr>
              <p:nvPr/>
            </p:nvSpPr>
            <p:spPr bwMode="auto">
              <a:xfrm>
                <a:off x="4641" y="1899"/>
                <a:ext cx="759" cy="606"/>
              </a:xfrm>
              <a:prstGeom prst="rect">
                <a:avLst/>
              </a:prstGeom>
              <a:noFill/>
              <a:ln w="9525">
                <a:noFill/>
                <a:miter lim="800000"/>
                <a:headEnd/>
                <a:tailEnd/>
              </a:ln>
            </p:spPr>
            <p:txBody>
              <a:bodyPr/>
              <a:lstStyle/>
              <a:p>
                <a:pPr algn="l"/>
                <a:r>
                  <a:rPr lang="en-US" sz="3600">
                    <a:solidFill>
                      <a:srgbClr val="FF0000"/>
                    </a:solidFill>
                  </a:rPr>
                  <a:t>–</a:t>
                </a:r>
              </a:p>
            </p:txBody>
          </p:sp>
        </p:grpSp>
      </p:grpSp>
      <p:sp>
        <p:nvSpPr>
          <p:cNvPr id="459802" name="Rectangle 26"/>
          <p:cNvSpPr>
            <a:spLocks noChangeArrowheads="1"/>
          </p:cNvSpPr>
          <p:nvPr/>
        </p:nvSpPr>
        <p:spPr bwMode="auto">
          <a:xfrm>
            <a:off x="246063" y="3992563"/>
            <a:ext cx="4541837" cy="1373187"/>
          </a:xfrm>
          <a:prstGeom prst="rect">
            <a:avLst/>
          </a:prstGeom>
          <a:noFill/>
          <a:ln w="15875" algn="ctr">
            <a:noFill/>
            <a:miter lim="800000"/>
            <a:headEnd/>
            <a:tailEnd/>
          </a:ln>
        </p:spPr>
        <p:txBody>
          <a:bodyPr wrap="none" anchor="ctr">
            <a:spAutoFit/>
          </a:bodyPr>
          <a:lstStyle/>
          <a:p>
            <a:r>
              <a:rPr lang="en-US">
                <a:solidFill>
                  <a:srgbClr val="FF0000"/>
                </a:solidFill>
              </a:rPr>
              <a:t>Magnitude of elec. force</a:t>
            </a:r>
          </a:p>
          <a:p>
            <a:r>
              <a:rPr lang="en-US">
                <a:solidFill>
                  <a:srgbClr val="FF0000"/>
                </a:solidFill>
              </a:rPr>
              <a:t>between two charges is</a:t>
            </a:r>
          </a:p>
          <a:p>
            <a:r>
              <a:rPr lang="en-US">
                <a:solidFill>
                  <a:srgbClr val="FF0000"/>
                </a:solidFill>
              </a:rPr>
              <a:t>found using Coulomb’s law:</a:t>
            </a:r>
          </a:p>
        </p:txBody>
      </p:sp>
      <p:grpSp>
        <p:nvGrpSpPr>
          <p:cNvPr id="6" name="Group 39"/>
          <p:cNvGrpSpPr>
            <a:grpSpLocks/>
          </p:cNvGrpSpPr>
          <p:nvPr/>
        </p:nvGrpSpPr>
        <p:grpSpPr bwMode="auto">
          <a:xfrm>
            <a:off x="1855788" y="2019300"/>
            <a:ext cx="1173162" cy="0"/>
            <a:chOff x="1169" y="1371"/>
            <a:chExt cx="739" cy="0"/>
          </a:xfrm>
        </p:grpSpPr>
        <p:sp>
          <p:nvSpPr>
            <p:cNvPr id="2066" name="Line 30"/>
            <p:cNvSpPr>
              <a:spLocks noChangeShapeType="1"/>
            </p:cNvSpPr>
            <p:nvPr/>
          </p:nvSpPr>
          <p:spPr bwMode="auto">
            <a:xfrm>
              <a:off x="1169" y="1371"/>
              <a:ext cx="283"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sp>
          <p:nvSpPr>
            <p:cNvPr id="2067" name="Line 31"/>
            <p:cNvSpPr>
              <a:spLocks noChangeShapeType="1"/>
            </p:cNvSpPr>
            <p:nvPr/>
          </p:nvSpPr>
          <p:spPr bwMode="auto">
            <a:xfrm>
              <a:off x="1625" y="1371"/>
              <a:ext cx="283" cy="0"/>
            </a:xfrm>
            <a:prstGeom prst="line">
              <a:avLst/>
            </a:prstGeom>
            <a:noFill/>
            <a:ln w="22225">
              <a:solidFill>
                <a:schemeClr val="tx1"/>
              </a:solidFill>
              <a:round/>
              <a:headEnd type="triangle" w="lg" len="lg"/>
              <a:tailEnd type="none" w="lg" len="lg"/>
            </a:ln>
          </p:spPr>
          <p:txBody>
            <a:bodyPr wrap="none">
              <a:spAutoFit/>
            </a:bodyPr>
            <a:lstStyle/>
            <a:p>
              <a:endParaRPr lang="en-US">
                <a:solidFill>
                  <a:srgbClr val="000000"/>
                </a:solidFill>
              </a:endParaRPr>
            </a:p>
          </p:txBody>
        </p:sp>
      </p:grpSp>
      <p:grpSp>
        <p:nvGrpSpPr>
          <p:cNvPr id="7" name="Group 38"/>
          <p:cNvGrpSpPr>
            <a:grpSpLocks/>
          </p:cNvGrpSpPr>
          <p:nvPr/>
        </p:nvGrpSpPr>
        <p:grpSpPr bwMode="auto">
          <a:xfrm>
            <a:off x="4772025" y="2019300"/>
            <a:ext cx="3833813" cy="0"/>
            <a:chOff x="3006" y="1371"/>
            <a:chExt cx="2415" cy="0"/>
          </a:xfrm>
        </p:grpSpPr>
        <p:sp>
          <p:nvSpPr>
            <p:cNvPr id="2064" name="Line 33"/>
            <p:cNvSpPr>
              <a:spLocks noChangeShapeType="1"/>
            </p:cNvSpPr>
            <p:nvPr/>
          </p:nvSpPr>
          <p:spPr bwMode="auto">
            <a:xfrm>
              <a:off x="3006" y="1371"/>
              <a:ext cx="283" cy="0"/>
            </a:xfrm>
            <a:prstGeom prst="line">
              <a:avLst/>
            </a:prstGeom>
            <a:noFill/>
            <a:ln w="22225">
              <a:solidFill>
                <a:schemeClr val="tx1"/>
              </a:solidFill>
              <a:round/>
              <a:headEnd type="triangle" w="lg" len="lg"/>
              <a:tailEnd type="none" w="lg" len="lg"/>
            </a:ln>
          </p:spPr>
          <p:txBody>
            <a:bodyPr wrap="none">
              <a:spAutoFit/>
            </a:bodyPr>
            <a:lstStyle/>
            <a:p>
              <a:endParaRPr lang="en-US">
                <a:solidFill>
                  <a:srgbClr val="000000"/>
                </a:solidFill>
              </a:endParaRPr>
            </a:p>
          </p:txBody>
        </p:sp>
        <p:sp>
          <p:nvSpPr>
            <p:cNvPr id="2065" name="Line 34"/>
            <p:cNvSpPr>
              <a:spLocks noChangeShapeType="1"/>
            </p:cNvSpPr>
            <p:nvPr/>
          </p:nvSpPr>
          <p:spPr bwMode="auto">
            <a:xfrm>
              <a:off x="5138" y="1371"/>
              <a:ext cx="283"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grpSp>
      <p:grpSp>
        <p:nvGrpSpPr>
          <p:cNvPr id="8" name="Group 37"/>
          <p:cNvGrpSpPr>
            <a:grpSpLocks/>
          </p:cNvGrpSpPr>
          <p:nvPr/>
        </p:nvGrpSpPr>
        <p:grpSpPr bwMode="auto">
          <a:xfrm>
            <a:off x="4772025" y="3195638"/>
            <a:ext cx="3833813" cy="0"/>
            <a:chOff x="3006" y="2112"/>
            <a:chExt cx="2415" cy="0"/>
          </a:xfrm>
        </p:grpSpPr>
        <p:sp>
          <p:nvSpPr>
            <p:cNvPr id="2062" name="Line 35"/>
            <p:cNvSpPr>
              <a:spLocks noChangeShapeType="1"/>
            </p:cNvSpPr>
            <p:nvPr/>
          </p:nvSpPr>
          <p:spPr bwMode="auto">
            <a:xfrm>
              <a:off x="3006" y="2112"/>
              <a:ext cx="283" cy="0"/>
            </a:xfrm>
            <a:prstGeom prst="line">
              <a:avLst/>
            </a:prstGeom>
            <a:noFill/>
            <a:ln w="22225">
              <a:solidFill>
                <a:schemeClr val="tx1"/>
              </a:solidFill>
              <a:round/>
              <a:headEnd type="triangle" w="lg" len="lg"/>
              <a:tailEnd type="none" w="lg" len="lg"/>
            </a:ln>
          </p:spPr>
          <p:txBody>
            <a:bodyPr wrap="none">
              <a:spAutoFit/>
            </a:bodyPr>
            <a:lstStyle/>
            <a:p>
              <a:endParaRPr lang="en-US">
                <a:solidFill>
                  <a:srgbClr val="000000"/>
                </a:solidFill>
              </a:endParaRPr>
            </a:p>
          </p:txBody>
        </p:sp>
        <p:sp>
          <p:nvSpPr>
            <p:cNvPr id="2063" name="Line 36"/>
            <p:cNvSpPr>
              <a:spLocks noChangeShapeType="1"/>
            </p:cNvSpPr>
            <p:nvPr/>
          </p:nvSpPr>
          <p:spPr bwMode="auto">
            <a:xfrm>
              <a:off x="5138" y="2112"/>
              <a:ext cx="283"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grpSp>
      <p:sp>
        <p:nvSpPr>
          <p:cNvPr id="459816" name="Rectangle 40"/>
          <p:cNvSpPr>
            <a:spLocks noChangeArrowheads="1"/>
          </p:cNvSpPr>
          <p:nvPr/>
        </p:nvSpPr>
        <p:spPr bwMode="auto">
          <a:xfrm>
            <a:off x="4894263" y="4102100"/>
            <a:ext cx="3435350" cy="519113"/>
          </a:xfrm>
          <a:prstGeom prst="rect">
            <a:avLst/>
          </a:prstGeom>
          <a:noFill/>
          <a:ln w="15875" algn="ctr">
            <a:noFill/>
            <a:miter lim="800000"/>
            <a:headEnd/>
            <a:tailEnd/>
          </a:ln>
        </p:spPr>
        <p:txBody>
          <a:bodyPr wrap="none" anchor="ctr">
            <a:spAutoFit/>
          </a:bodyPr>
          <a:lstStyle/>
          <a:p>
            <a:pPr algn="l"/>
            <a:r>
              <a:rPr lang="en-US">
                <a:solidFill>
                  <a:srgbClr val="FF0000"/>
                </a:solidFill>
              </a:rPr>
              <a:t>k</a:t>
            </a:r>
            <a:r>
              <a:rPr lang="en-US" baseline="-25000">
                <a:solidFill>
                  <a:srgbClr val="FF0000"/>
                </a:solidFill>
              </a:rPr>
              <a:t>c</a:t>
            </a:r>
            <a:r>
              <a:rPr lang="en-US">
                <a:solidFill>
                  <a:srgbClr val="FF0000"/>
                </a:solidFill>
              </a:rPr>
              <a:t> = 9 x 10</a:t>
            </a:r>
            <a:r>
              <a:rPr lang="en-US" baseline="30000">
                <a:solidFill>
                  <a:srgbClr val="FF0000"/>
                </a:solidFill>
              </a:rPr>
              <a:t>9</a:t>
            </a:r>
            <a:r>
              <a:rPr lang="en-US">
                <a:solidFill>
                  <a:srgbClr val="FF0000"/>
                </a:solidFill>
              </a:rPr>
              <a:t> N</a:t>
            </a:r>
            <a:r>
              <a:rPr lang="en-US" baseline="30000">
                <a:solidFill>
                  <a:srgbClr val="FF0000"/>
                </a:solidFill>
              </a:rPr>
              <a:t>.</a:t>
            </a:r>
            <a:r>
              <a:rPr lang="en-US">
                <a:solidFill>
                  <a:srgbClr val="FF0000"/>
                </a:solidFill>
              </a:rPr>
              <a:t>m</a:t>
            </a:r>
            <a:r>
              <a:rPr lang="en-US" baseline="30000">
                <a:solidFill>
                  <a:srgbClr val="FF0000"/>
                </a:solidFill>
              </a:rPr>
              <a:t>2</a:t>
            </a:r>
            <a:r>
              <a:rPr lang="en-US">
                <a:solidFill>
                  <a:srgbClr val="FF0000"/>
                </a:solidFill>
              </a:rPr>
              <a:t>/C</a:t>
            </a:r>
            <a:r>
              <a:rPr lang="en-US" baseline="30000">
                <a:solidFill>
                  <a:srgbClr val="FF0000"/>
                </a:solidFill>
              </a:rPr>
              <a:t>2</a:t>
            </a:r>
            <a:r>
              <a:rPr lang="en-US">
                <a:solidFill>
                  <a:srgbClr val="FF0000"/>
                </a:solidFill>
              </a:rPr>
              <a:t> </a:t>
            </a:r>
          </a:p>
        </p:txBody>
      </p:sp>
      <p:sp>
        <p:nvSpPr>
          <p:cNvPr id="459817" name="Rectangle 41"/>
          <p:cNvSpPr>
            <a:spLocks noChangeArrowheads="1"/>
          </p:cNvSpPr>
          <p:nvPr/>
        </p:nvSpPr>
        <p:spPr bwMode="auto">
          <a:xfrm>
            <a:off x="4994275" y="4697413"/>
            <a:ext cx="2847975" cy="946150"/>
          </a:xfrm>
          <a:prstGeom prst="rect">
            <a:avLst/>
          </a:prstGeom>
          <a:noFill/>
          <a:ln w="15875" algn="ctr">
            <a:noFill/>
            <a:miter lim="800000"/>
            <a:headEnd/>
            <a:tailEnd/>
          </a:ln>
        </p:spPr>
        <p:txBody>
          <a:bodyPr wrap="none" anchor="ctr">
            <a:spAutoFit/>
          </a:bodyPr>
          <a:lstStyle/>
          <a:p>
            <a:pPr algn="l"/>
            <a:r>
              <a:rPr lang="en-US">
                <a:solidFill>
                  <a:srgbClr val="FF0000"/>
                </a:solidFill>
              </a:rPr>
              <a:t>q = magnitude of</a:t>
            </a:r>
          </a:p>
          <a:p>
            <a:pPr algn="l"/>
            <a:r>
              <a:rPr lang="en-US">
                <a:solidFill>
                  <a:srgbClr val="FF0000"/>
                </a:solidFill>
              </a:rPr>
              <a:t>      charge (C)</a:t>
            </a:r>
          </a:p>
        </p:txBody>
      </p:sp>
      <p:sp>
        <p:nvSpPr>
          <p:cNvPr id="459818" name="Rectangle 42"/>
          <p:cNvSpPr>
            <a:spLocks noChangeArrowheads="1"/>
          </p:cNvSpPr>
          <p:nvPr/>
        </p:nvSpPr>
        <p:spPr bwMode="auto">
          <a:xfrm>
            <a:off x="5080000" y="5672138"/>
            <a:ext cx="3819525" cy="946150"/>
          </a:xfrm>
          <a:prstGeom prst="rect">
            <a:avLst/>
          </a:prstGeom>
          <a:noFill/>
          <a:ln w="15875" algn="ctr">
            <a:noFill/>
            <a:miter lim="800000"/>
            <a:headEnd/>
            <a:tailEnd/>
          </a:ln>
        </p:spPr>
        <p:txBody>
          <a:bodyPr wrap="none" anchor="ctr">
            <a:spAutoFit/>
          </a:bodyPr>
          <a:lstStyle/>
          <a:p>
            <a:pPr algn="l"/>
            <a:r>
              <a:rPr lang="en-US">
                <a:solidFill>
                  <a:srgbClr val="FF0000"/>
                </a:solidFill>
              </a:rPr>
              <a:t>r = separation between</a:t>
            </a:r>
          </a:p>
          <a:p>
            <a:pPr algn="l"/>
            <a:r>
              <a:rPr lang="en-US">
                <a:solidFill>
                  <a:srgbClr val="FF0000"/>
                </a:solidFill>
              </a:rPr>
              <a:t>     charges (m) </a:t>
            </a:r>
          </a:p>
        </p:txBody>
      </p:sp>
      <p:graphicFrame>
        <p:nvGraphicFramePr>
          <p:cNvPr id="459819" name="Object 43"/>
          <p:cNvGraphicFramePr>
            <a:graphicFrameLocks noChangeAspect="1"/>
          </p:cNvGraphicFramePr>
          <p:nvPr/>
        </p:nvGraphicFramePr>
        <p:xfrm>
          <a:off x="1270000" y="5635625"/>
          <a:ext cx="2105025" cy="842963"/>
        </p:xfrm>
        <a:graphic>
          <a:graphicData uri="http://schemas.openxmlformats.org/presentationml/2006/ole">
            <mc:AlternateContent xmlns:mc="http://schemas.openxmlformats.org/markup-compatibility/2006">
              <mc:Choice xmlns:v="urn:schemas-microsoft-com:vml" Requires="v">
                <p:oleObj spid="_x0000_s6174" name="Equation" r:id="rId3" imgW="2108160" imgH="838080" progId="Equation.3">
                  <p:embed/>
                </p:oleObj>
              </mc:Choice>
              <mc:Fallback>
                <p:oleObj name="Equation" r:id="rId3" imgW="210816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0" y="5635625"/>
                        <a:ext cx="2105025"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2023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459802"/>
                                        </p:tgtEl>
                                        <p:attrNameLst>
                                          <p:attrName>style.visibility</p:attrName>
                                        </p:attrNameLst>
                                      </p:cBhvr>
                                      <p:to>
                                        <p:strVal val="visible"/>
                                      </p:to>
                                    </p:set>
                                    <p:anim from="(-#ppt_w/2)" to="(#ppt_x)" calcmode="lin" valueType="num">
                                      <p:cBhvr>
                                        <p:cTn id="26" dur="600" fill="hold">
                                          <p:stCondLst>
                                            <p:cond delay="0"/>
                                          </p:stCondLst>
                                        </p:cTn>
                                        <p:tgtEl>
                                          <p:spTgt spid="459802"/>
                                        </p:tgtEl>
                                        <p:attrNameLst>
                                          <p:attrName>ppt_x</p:attrName>
                                        </p:attrNameLst>
                                      </p:cBhvr>
                                    </p:anim>
                                    <p:anim from="0" to="-1.0" calcmode="lin" valueType="num">
                                      <p:cBhvr>
                                        <p:cTn id="27" dur="200" decel="50000" autoRev="1" fill="hold">
                                          <p:stCondLst>
                                            <p:cond delay="600"/>
                                          </p:stCondLst>
                                        </p:cTn>
                                        <p:tgtEl>
                                          <p:spTgt spid="459802"/>
                                        </p:tgtEl>
                                        <p:attrNameLst>
                                          <p:attrName>xshear</p:attrName>
                                        </p:attrNameLst>
                                      </p:cBhvr>
                                    </p:anim>
                                    <p:animScale>
                                      <p:cBhvr>
                                        <p:cTn id="28" dur="200" decel="100000" autoRev="1" fill="hold">
                                          <p:stCondLst>
                                            <p:cond delay="600"/>
                                          </p:stCondLst>
                                        </p:cTn>
                                        <p:tgtEl>
                                          <p:spTgt spid="459802"/>
                                        </p:tgtEl>
                                      </p:cBhvr>
                                      <p:from x="100000" y="100000"/>
                                      <p:to x="80000" y="100000"/>
                                    </p:animScale>
                                    <p:anim by="(#ppt_h/3+#ppt_w*0.1)" calcmode="lin" valueType="num">
                                      <p:cBhvr additive="sum">
                                        <p:cTn id="29" dur="200" decel="100000" autoRev="1" fill="hold">
                                          <p:stCondLst>
                                            <p:cond delay="600"/>
                                          </p:stCondLst>
                                        </p:cTn>
                                        <p:tgtEl>
                                          <p:spTgt spid="459802"/>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459819"/>
                                        </p:tgtEl>
                                        <p:attrNameLst>
                                          <p:attrName>style.visibility</p:attrName>
                                        </p:attrNameLst>
                                      </p:cBhvr>
                                      <p:to>
                                        <p:strVal val="visible"/>
                                      </p:to>
                                    </p:set>
                                    <p:animEffect transition="in" filter="fade">
                                      <p:cBhvr>
                                        <p:cTn id="34" dur="2000"/>
                                        <p:tgtEl>
                                          <p:spTgt spid="459819"/>
                                        </p:tgtEl>
                                      </p:cBhvr>
                                    </p:animEffect>
                                    <p:anim calcmode="lin" valueType="num">
                                      <p:cBhvr>
                                        <p:cTn id="35" dur="2000" fill="hold"/>
                                        <p:tgtEl>
                                          <p:spTgt spid="459819"/>
                                        </p:tgtEl>
                                        <p:attrNameLst>
                                          <p:attrName>style.rotation</p:attrName>
                                        </p:attrNameLst>
                                      </p:cBhvr>
                                      <p:tavLst>
                                        <p:tav tm="0">
                                          <p:val>
                                            <p:fltVal val="720"/>
                                          </p:val>
                                        </p:tav>
                                        <p:tav tm="100000">
                                          <p:val>
                                            <p:fltVal val="0"/>
                                          </p:val>
                                        </p:tav>
                                      </p:tavLst>
                                    </p:anim>
                                    <p:anim calcmode="lin" valueType="num">
                                      <p:cBhvr>
                                        <p:cTn id="36" dur="2000" fill="hold"/>
                                        <p:tgtEl>
                                          <p:spTgt spid="459819"/>
                                        </p:tgtEl>
                                        <p:attrNameLst>
                                          <p:attrName>ppt_h</p:attrName>
                                        </p:attrNameLst>
                                      </p:cBhvr>
                                      <p:tavLst>
                                        <p:tav tm="0">
                                          <p:val>
                                            <p:fltVal val="0"/>
                                          </p:val>
                                        </p:tav>
                                        <p:tav tm="100000">
                                          <p:val>
                                            <p:strVal val="#ppt_h"/>
                                          </p:val>
                                        </p:tav>
                                      </p:tavLst>
                                    </p:anim>
                                    <p:anim calcmode="lin" valueType="num">
                                      <p:cBhvr>
                                        <p:cTn id="37" dur="2000" fill="hold"/>
                                        <p:tgtEl>
                                          <p:spTgt spid="459819"/>
                                        </p:tgtEl>
                                        <p:attrNameLst>
                                          <p:attrName>ppt_w</p:attrName>
                                        </p:attrNameLst>
                                      </p:cBhvr>
                                      <p:tavLst>
                                        <p:tav tm="0">
                                          <p:val>
                                            <p:fltVal val="0"/>
                                          </p:val>
                                        </p:tav>
                                        <p:tav tm="100000">
                                          <p:val>
                                            <p:strVal val="#ppt_w"/>
                                          </p:val>
                                        </p:tav>
                                      </p:tavLst>
                                    </p:anim>
                                  </p:childTnLst>
                                </p:cTn>
                              </p:par>
                            </p:childTnLst>
                          </p:cTn>
                        </p:par>
                        <p:par>
                          <p:cTn id="38" fill="hold">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459781"/>
                                        </p:tgtEl>
                                        <p:attrNameLst>
                                          <p:attrName>style.visibility</p:attrName>
                                        </p:attrNameLst>
                                      </p:cBhvr>
                                      <p:to>
                                        <p:strVal val="visible"/>
                                      </p:to>
                                    </p:set>
                                    <p:animEffect transition="in" filter="dissolve">
                                      <p:cBhvr>
                                        <p:cTn id="41" dur="500"/>
                                        <p:tgtEl>
                                          <p:spTgt spid="45978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dissolv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459816"/>
                                        </p:tgtEl>
                                        <p:attrNameLst>
                                          <p:attrName>style.visibility</p:attrName>
                                        </p:attrNameLst>
                                      </p:cBhvr>
                                      <p:to>
                                        <p:strVal val="visible"/>
                                      </p:to>
                                    </p:set>
                                    <p:anim by="(-#ppt_w*2)" calcmode="lin" valueType="num">
                                      <p:cBhvr rctx="PPT">
                                        <p:cTn id="49" dur="500" autoRev="1" fill="hold">
                                          <p:stCondLst>
                                            <p:cond delay="0"/>
                                          </p:stCondLst>
                                        </p:cTn>
                                        <p:tgtEl>
                                          <p:spTgt spid="459816"/>
                                        </p:tgtEl>
                                        <p:attrNameLst>
                                          <p:attrName>ppt_w</p:attrName>
                                        </p:attrNameLst>
                                      </p:cBhvr>
                                    </p:anim>
                                    <p:anim by="(#ppt_w*0.50)" calcmode="lin" valueType="num">
                                      <p:cBhvr>
                                        <p:cTn id="50" dur="500" decel="50000" autoRev="1" fill="hold">
                                          <p:stCondLst>
                                            <p:cond delay="0"/>
                                          </p:stCondLst>
                                        </p:cTn>
                                        <p:tgtEl>
                                          <p:spTgt spid="459816"/>
                                        </p:tgtEl>
                                        <p:attrNameLst>
                                          <p:attrName>ppt_x</p:attrName>
                                        </p:attrNameLst>
                                      </p:cBhvr>
                                    </p:anim>
                                    <p:anim from="(-#ppt_h/2)" to="(#ppt_y)" calcmode="lin" valueType="num">
                                      <p:cBhvr>
                                        <p:cTn id="51" dur="1000" fill="hold">
                                          <p:stCondLst>
                                            <p:cond delay="0"/>
                                          </p:stCondLst>
                                        </p:cTn>
                                        <p:tgtEl>
                                          <p:spTgt spid="459816"/>
                                        </p:tgtEl>
                                        <p:attrNameLst>
                                          <p:attrName>ppt_y</p:attrName>
                                        </p:attrNameLst>
                                      </p:cBhvr>
                                    </p:anim>
                                    <p:animRot by="21600000">
                                      <p:cBhvr>
                                        <p:cTn id="52" dur="1000" fill="hold">
                                          <p:stCondLst>
                                            <p:cond delay="0"/>
                                          </p:stCondLst>
                                        </p:cTn>
                                        <p:tgtEl>
                                          <p:spTgt spid="459816"/>
                                        </p:tgtEl>
                                        <p:attrNameLst>
                                          <p:attrName>r</p:attrName>
                                        </p:attrNameLst>
                                      </p:cBhvr>
                                    </p:animRot>
                                  </p:childTnLst>
                                </p:cTn>
                              </p:par>
                              <p:par>
                                <p:cTn id="53" presetID="56" presetClass="entr" presetSubtype="0" fill="hold" grpId="0" nodeType="withEffect">
                                  <p:stCondLst>
                                    <p:cond delay="0"/>
                                  </p:stCondLst>
                                  <p:iterate type="lt">
                                    <p:tmPct val="10000"/>
                                  </p:iterate>
                                  <p:childTnLst>
                                    <p:set>
                                      <p:cBhvr>
                                        <p:cTn id="54" dur="1" fill="hold">
                                          <p:stCondLst>
                                            <p:cond delay="0"/>
                                          </p:stCondLst>
                                        </p:cTn>
                                        <p:tgtEl>
                                          <p:spTgt spid="459817"/>
                                        </p:tgtEl>
                                        <p:attrNameLst>
                                          <p:attrName>style.visibility</p:attrName>
                                        </p:attrNameLst>
                                      </p:cBhvr>
                                      <p:to>
                                        <p:strVal val="visible"/>
                                      </p:to>
                                    </p:set>
                                    <p:anim by="(-#ppt_w*2)" calcmode="lin" valueType="num">
                                      <p:cBhvr rctx="PPT">
                                        <p:cTn id="55" dur="500" autoRev="1" fill="hold">
                                          <p:stCondLst>
                                            <p:cond delay="0"/>
                                          </p:stCondLst>
                                        </p:cTn>
                                        <p:tgtEl>
                                          <p:spTgt spid="459817"/>
                                        </p:tgtEl>
                                        <p:attrNameLst>
                                          <p:attrName>ppt_w</p:attrName>
                                        </p:attrNameLst>
                                      </p:cBhvr>
                                    </p:anim>
                                    <p:anim by="(#ppt_w*0.50)" calcmode="lin" valueType="num">
                                      <p:cBhvr>
                                        <p:cTn id="56" dur="500" decel="50000" autoRev="1" fill="hold">
                                          <p:stCondLst>
                                            <p:cond delay="0"/>
                                          </p:stCondLst>
                                        </p:cTn>
                                        <p:tgtEl>
                                          <p:spTgt spid="459817"/>
                                        </p:tgtEl>
                                        <p:attrNameLst>
                                          <p:attrName>ppt_x</p:attrName>
                                        </p:attrNameLst>
                                      </p:cBhvr>
                                    </p:anim>
                                    <p:anim from="(-#ppt_h/2)" to="(#ppt_y)" calcmode="lin" valueType="num">
                                      <p:cBhvr>
                                        <p:cTn id="57" dur="1000" fill="hold">
                                          <p:stCondLst>
                                            <p:cond delay="0"/>
                                          </p:stCondLst>
                                        </p:cTn>
                                        <p:tgtEl>
                                          <p:spTgt spid="459817"/>
                                        </p:tgtEl>
                                        <p:attrNameLst>
                                          <p:attrName>ppt_y</p:attrName>
                                        </p:attrNameLst>
                                      </p:cBhvr>
                                    </p:anim>
                                    <p:animRot by="21600000">
                                      <p:cBhvr>
                                        <p:cTn id="58" dur="1000" fill="hold">
                                          <p:stCondLst>
                                            <p:cond delay="0"/>
                                          </p:stCondLst>
                                        </p:cTn>
                                        <p:tgtEl>
                                          <p:spTgt spid="459817"/>
                                        </p:tgtEl>
                                        <p:attrNameLst>
                                          <p:attrName>r</p:attrName>
                                        </p:attrNameLst>
                                      </p:cBhvr>
                                    </p:animRot>
                                  </p:childTnLst>
                                </p:cTn>
                              </p:par>
                              <p:par>
                                <p:cTn id="59" presetID="56" presetClass="entr" presetSubtype="0" fill="hold" grpId="0" nodeType="withEffect">
                                  <p:stCondLst>
                                    <p:cond delay="0"/>
                                  </p:stCondLst>
                                  <p:iterate type="lt">
                                    <p:tmPct val="10000"/>
                                  </p:iterate>
                                  <p:childTnLst>
                                    <p:set>
                                      <p:cBhvr>
                                        <p:cTn id="60" dur="1" fill="hold">
                                          <p:stCondLst>
                                            <p:cond delay="0"/>
                                          </p:stCondLst>
                                        </p:cTn>
                                        <p:tgtEl>
                                          <p:spTgt spid="459818"/>
                                        </p:tgtEl>
                                        <p:attrNameLst>
                                          <p:attrName>style.visibility</p:attrName>
                                        </p:attrNameLst>
                                      </p:cBhvr>
                                      <p:to>
                                        <p:strVal val="visible"/>
                                      </p:to>
                                    </p:set>
                                    <p:anim by="(-#ppt_w*2)" calcmode="lin" valueType="num">
                                      <p:cBhvr rctx="PPT">
                                        <p:cTn id="61" dur="500" autoRev="1" fill="hold">
                                          <p:stCondLst>
                                            <p:cond delay="0"/>
                                          </p:stCondLst>
                                        </p:cTn>
                                        <p:tgtEl>
                                          <p:spTgt spid="459818"/>
                                        </p:tgtEl>
                                        <p:attrNameLst>
                                          <p:attrName>ppt_w</p:attrName>
                                        </p:attrNameLst>
                                      </p:cBhvr>
                                    </p:anim>
                                    <p:anim by="(#ppt_w*0.50)" calcmode="lin" valueType="num">
                                      <p:cBhvr>
                                        <p:cTn id="62" dur="500" decel="50000" autoRev="1" fill="hold">
                                          <p:stCondLst>
                                            <p:cond delay="0"/>
                                          </p:stCondLst>
                                        </p:cTn>
                                        <p:tgtEl>
                                          <p:spTgt spid="459818"/>
                                        </p:tgtEl>
                                        <p:attrNameLst>
                                          <p:attrName>ppt_x</p:attrName>
                                        </p:attrNameLst>
                                      </p:cBhvr>
                                    </p:anim>
                                    <p:anim from="(-#ppt_h/2)" to="(#ppt_y)" calcmode="lin" valueType="num">
                                      <p:cBhvr>
                                        <p:cTn id="63" dur="1000" fill="hold">
                                          <p:stCondLst>
                                            <p:cond delay="0"/>
                                          </p:stCondLst>
                                        </p:cTn>
                                        <p:tgtEl>
                                          <p:spTgt spid="459818"/>
                                        </p:tgtEl>
                                        <p:attrNameLst>
                                          <p:attrName>ppt_y</p:attrName>
                                        </p:attrNameLst>
                                      </p:cBhvr>
                                    </p:anim>
                                    <p:animRot by="21600000">
                                      <p:cBhvr>
                                        <p:cTn id="64" dur="1000" fill="hold">
                                          <p:stCondLst>
                                            <p:cond delay="0"/>
                                          </p:stCondLst>
                                        </p:cTn>
                                        <p:tgtEl>
                                          <p:spTgt spid="4598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59781" grpId="0" animBg="1"/>
      <p:bldP spid="459802" grpId="0"/>
      <p:bldP spid="459816" grpId="0"/>
      <p:bldP spid="459817" grpId="0"/>
      <p:bldP spid="4598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90609" y="217955"/>
            <a:ext cx="8311827" cy="954107"/>
          </a:xfrm>
          <a:prstGeom prst="rect">
            <a:avLst/>
          </a:prstGeom>
          <a:noFill/>
          <a:ln w="15875" algn="ctr">
            <a:noFill/>
            <a:miter lim="800000"/>
            <a:headEnd/>
            <a:tailEnd/>
          </a:ln>
        </p:spPr>
        <p:txBody>
          <a:bodyPr wrap="none" anchor="t" anchorCtr="0">
            <a:spAutoFit/>
          </a:bodyPr>
          <a:lstStyle/>
          <a:p>
            <a:pPr algn="l"/>
            <a:r>
              <a:rPr lang="en-US" b="1" dirty="0" smtClean="0">
                <a:solidFill>
                  <a:srgbClr val="000000"/>
                </a:solidFill>
              </a:rPr>
              <a:t>4.</a:t>
            </a:r>
            <a:r>
              <a:rPr lang="en-US" dirty="0" smtClean="0">
                <a:solidFill>
                  <a:srgbClr val="FF0000"/>
                </a:solidFill>
              </a:rPr>
              <a:t> In circuits, we color the different wires to indicate</a:t>
            </a:r>
          </a:p>
          <a:p>
            <a:pPr algn="l"/>
            <a:r>
              <a:rPr lang="en-US" dirty="0">
                <a:solidFill>
                  <a:srgbClr val="FF0000"/>
                </a:solidFill>
              </a:rPr>
              <a:t> </a:t>
            </a:r>
            <a:r>
              <a:rPr lang="en-US" dirty="0" smtClean="0">
                <a:solidFill>
                  <a:srgbClr val="FF0000"/>
                </a:solidFill>
              </a:rPr>
              <a:t>   the electric pressure in each.</a:t>
            </a:r>
            <a:endParaRPr lang="en-US" dirty="0">
              <a:solidFill>
                <a:srgbClr val="FF0000"/>
              </a:solidFill>
            </a:endParaRPr>
          </a:p>
        </p:txBody>
      </p:sp>
      <p:grpSp>
        <p:nvGrpSpPr>
          <p:cNvPr id="59" name="Group 58"/>
          <p:cNvGrpSpPr/>
          <p:nvPr/>
        </p:nvGrpSpPr>
        <p:grpSpPr>
          <a:xfrm>
            <a:off x="601610" y="1324662"/>
            <a:ext cx="1760418" cy="2616100"/>
            <a:chOff x="601610" y="1324662"/>
            <a:chExt cx="1760418" cy="2616100"/>
          </a:xfrm>
        </p:grpSpPr>
        <p:sp>
          <p:nvSpPr>
            <p:cNvPr id="5" name="Rectangle 9"/>
            <p:cNvSpPr>
              <a:spLocks noChangeArrowheads="1"/>
            </p:cNvSpPr>
            <p:nvPr/>
          </p:nvSpPr>
          <p:spPr bwMode="auto">
            <a:xfrm>
              <a:off x="601610" y="1324662"/>
              <a:ext cx="1760418" cy="523220"/>
            </a:xfrm>
            <a:prstGeom prst="rect">
              <a:avLst/>
            </a:prstGeom>
            <a:solidFill>
              <a:srgbClr val="FF0000"/>
            </a:solidFill>
            <a:ln w="15875" algn="ctr">
              <a:noFill/>
              <a:miter lim="800000"/>
              <a:headEnd/>
              <a:tailEnd/>
            </a:ln>
          </p:spPr>
          <p:txBody>
            <a:bodyPr wrap="square" anchor="t" anchorCtr="0">
              <a:spAutoFit/>
            </a:bodyPr>
            <a:lstStyle/>
            <a:p>
              <a:r>
                <a:rPr lang="en-US" b="1" dirty="0" smtClean="0">
                  <a:solidFill>
                    <a:srgbClr val="FFFFFF"/>
                  </a:solidFill>
                </a:rPr>
                <a:t>RED</a:t>
              </a:r>
              <a:endParaRPr lang="en-US" b="1" dirty="0">
                <a:solidFill>
                  <a:srgbClr val="FFFFFF"/>
                </a:solidFill>
              </a:endParaRPr>
            </a:p>
          </p:txBody>
        </p:sp>
        <p:sp>
          <p:nvSpPr>
            <p:cNvPr id="6" name="Rectangle 9"/>
            <p:cNvSpPr>
              <a:spLocks noChangeArrowheads="1"/>
            </p:cNvSpPr>
            <p:nvPr/>
          </p:nvSpPr>
          <p:spPr bwMode="auto">
            <a:xfrm>
              <a:off x="601610" y="1847882"/>
              <a:ext cx="1760418" cy="523220"/>
            </a:xfrm>
            <a:prstGeom prst="rect">
              <a:avLst/>
            </a:prstGeom>
            <a:solidFill>
              <a:srgbClr val="FFC000"/>
            </a:solidFill>
            <a:ln w="15875" algn="ctr">
              <a:noFill/>
              <a:miter lim="800000"/>
              <a:headEnd/>
              <a:tailEnd/>
            </a:ln>
          </p:spPr>
          <p:txBody>
            <a:bodyPr wrap="none" anchor="t" anchorCtr="0">
              <a:spAutoFit/>
            </a:bodyPr>
            <a:lstStyle/>
            <a:p>
              <a:r>
                <a:rPr lang="en-US" b="1" dirty="0" smtClean="0">
                  <a:solidFill>
                    <a:srgbClr val="FFFFFF"/>
                  </a:solidFill>
                </a:rPr>
                <a:t>ORANGE</a:t>
              </a:r>
              <a:endParaRPr lang="en-US" b="1" dirty="0">
                <a:solidFill>
                  <a:srgbClr val="FFFFFF"/>
                </a:solidFill>
              </a:endParaRPr>
            </a:p>
          </p:txBody>
        </p:sp>
        <p:sp>
          <p:nvSpPr>
            <p:cNvPr id="7" name="Rectangle 9"/>
            <p:cNvSpPr>
              <a:spLocks noChangeArrowheads="1"/>
            </p:cNvSpPr>
            <p:nvPr/>
          </p:nvSpPr>
          <p:spPr bwMode="auto">
            <a:xfrm>
              <a:off x="601610" y="2371102"/>
              <a:ext cx="1760418" cy="523220"/>
            </a:xfrm>
            <a:prstGeom prst="rect">
              <a:avLst/>
            </a:prstGeom>
            <a:solidFill>
              <a:srgbClr val="FFFF00"/>
            </a:solidFill>
            <a:ln w="15875" algn="ctr">
              <a:noFill/>
              <a:miter lim="800000"/>
              <a:headEnd/>
              <a:tailEnd/>
            </a:ln>
          </p:spPr>
          <p:txBody>
            <a:bodyPr wrap="square" anchor="t" anchorCtr="0">
              <a:spAutoFit/>
            </a:bodyPr>
            <a:lstStyle/>
            <a:p>
              <a:r>
                <a:rPr lang="en-US" b="1" dirty="0" smtClean="0">
                  <a:solidFill>
                    <a:srgbClr val="000000"/>
                  </a:solidFill>
                </a:rPr>
                <a:t>YELLOW</a:t>
              </a:r>
              <a:endParaRPr lang="en-US" b="1" dirty="0">
                <a:solidFill>
                  <a:srgbClr val="000000"/>
                </a:solidFill>
              </a:endParaRPr>
            </a:p>
          </p:txBody>
        </p:sp>
        <p:sp>
          <p:nvSpPr>
            <p:cNvPr id="8" name="Rectangle 9"/>
            <p:cNvSpPr>
              <a:spLocks noChangeArrowheads="1"/>
            </p:cNvSpPr>
            <p:nvPr/>
          </p:nvSpPr>
          <p:spPr bwMode="auto">
            <a:xfrm>
              <a:off x="601610" y="2894322"/>
              <a:ext cx="1760418" cy="523220"/>
            </a:xfrm>
            <a:prstGeom prst="rect">
              <a:avLst/>
            </a:prstGeom>
            <a:solidFill>
              <a:srgbClr val="00B050"/>
            </a:solidFill>
            <a:ln w="15875" algn="ctr">
              <a:noFill/>
              <a:miter lim="800000"/>
              <a:headEnd/>
              <a:tailEnd/>
            </a:ln>
          </p:spPr>
          <p:txBody>
            <a:bodyPr wrap="square" anchor="t" anchorCtr="0">
              <a:spAutoFit/>
            </a:bodyPr>
            <a:lstStyle/>
            <a:p>
              <a:r>
                <a:rPr lang="en-US" b="1" dirty="0" smtClean="0">
                  <a:solidFill>
                    <a:srgbClr val="FFFFFF"/>
                  </a:solidFill>
                </a:rPr>
                <a:t>GREEN</a:t>
              </a:r>
              <a:endParaRPr lang="en-US" b="1" dirty="0">
                <a:solidFill>
                  <a:srgbClr val="FFFFFF"/>
                </a:solidFill>
              </a:endParaRPr>
            </a:p>
          </p:txBody>
        </p:sp>
        <p:sp>
          <p:nvSpPr>
            <p:cNvPr id="9" name="Rectangle 9"/>
            <p:cNvSpPr>
              <a:spLocks noChangeArrowheads="1"/>
            </p:cNvSpPr>
            <p:nvPr/>
          </p:nvSpPr>
          <p:spPr bwMode="auto">
            <a:xfrm>
              <a:off x="601610" y="3417542"/>
              <a:ext cx="1760418" cy="523220"/>
            </a:xfrm>
            <a:prstGeom prst="rect">
              <a:avLst/>
            </a:prstGeom>
            <a:solidFill>
              <a:srgbClr val="0070C0"/>
            </a:solidFill>
            <a:ln w="15875" algn="ctr">
              <a:noFill/>
              <a:miter lim="800000"/>
              <a:headEnd/>
              <a:tailEnd/>
            </a:ln>
          </p:spPr>
          <p:txBody>
            <a:bodyPr wrap="square" anchor="t" anchorCtr="0">
              <a:spAutoFit/>
            </a:bodyPr>
            <a:lstStyle/>
            <a:p>
              <a:r>
                <a:rPr lang="en-US" b="1" dirty="0" smtClean="0">
                  <a:solidFill>
                    <a:srgbClr val="FFFFFF"/>
                  </a:solidFill>
                </a:rPr>
                <a:t>BLUE</a:t>
              </a:r>
              <a:endParaRPr lang="en-US" b="1" dirty="0">
                <a:solidFill>
                  <a:srgbClr val="FFFFFF"/>
                </a:solidFill>
              </a:endParaRPr>
            </a:p>
          </p:txBody>
        </p:sp>
      </p:grpSp>
      <p:sp>
        <p:nvSpPr>
          <p:cNvPr id="10" name="Rectangle 9"/>
          <p:cNvSpPr>
            <a:spLocks noChangeArrowheads="1"/>
          </p:cNvSpPr>
          <p:nvPr/>
        </p:nvSpPr>
        <p:spPr bwMode="auto">
          <a:xfrm>
            <a:off x="2435174" y="1324662"/>
            <a:ext cx="6572633" cy="523220"/>
          </a:xfrm>
          <a:prstGeom prst="rect">
            <a:avLst/>
          </a:prstGeom>
          <a:noFill/>
          <a:ln w="15875" algn="ctr">
            <a:noFill/>
            <a:miter lim="800000"/>
            <a:headEnd/>
            <a:tailEnd/>
          </a:ln>
        </p:spPr>
        <p:txBody>
          <a:bodyPr wrap="none" anchor="t" anchorCtr="0">
            <a:spAutoFit/>
          </a:bodyPr>
          <a:lstStyle/>
          <a:p>
            <a:pPr algn="l"/>
            <a:r>
              <a:rPr lang="en-US" dirty="0">
                <a:solidFill>
                  <a:srgbClr val="000000"/>
                </a:solidFill>
              </a:rPr>
              <a:t>h</a:t>
            </a:r>
            <a:r>
              <a:rPr lang="en-US" dirty="0" smtClean="0">
                <a:solidFill>
                  <a:srgbClr val="000000"/>
                </a:solidFill>
              </a:rPr>
              <a:t>ighest pressure (touching + </a:t>
            </a:r>
            <a:r>
              <a:rPr lang="en-US" dirty="0" err="1" smtClean="0">
                <a:solidFill>
                  <a:srgbClr val="000000"/>
                </a:solidFill>
              </a:rPr>
              <a:t>batt</a:t>
            </a:r>
            <a:r>
              <a:rPr lang="en-US" dirty="0" smtClean="0">
                <a:solidFill>
                  <a:srgbClr val="000000"/>
                </a:solidFill>
              </a:rPr>
              <a:t>. term.)</a:t>
            </a:r>
            <a:endParaRPr lang="en-US" dirty="0">
              <a:solidFill>
                <a:srgbClr val="000000"/>
              </a:solidFill>
            </a:endParaRPr>
          </a:p>
        </p:txBody>
      </p:sp>
      <p:sp>
        <p:nvSpPr>
          <p:cNvPr id="11" name="Rectangle 9"/>
          <p:cNvSpPr>
            <a:spLocks noChangeArrowheads="1"/>
          </p:cNvSpPr>
          <p:nvPr/>
        </p:nvSpPr>
        <p:spPr bwMode="auto">
          <a:xfrm>
            <a:off x="2435174" y="2371102"/>
            <a:ext cx="2786340" cy="523220"/>
          </a:xfrm>
          <a:prstGeom prst="rect">
            <a:avLst/>
          </a:prstGeom>
          <a:noFill/>
          <a:ln w="15875" algn="ctr">
            <a:noFill/>
            <a:miter lim="800000"/>
            <a:headEnd/>
            <a:tailEnd/>
          </a:ln>
        </p:spPr>
        <p:txBody>
          <a:bodyPr wrap="none" anchor="t" anchorCtr="0">
            <a:spAutoFit/>
          </a:bodyPr>
          <a:lstStyle/>
          <a:p>
            <a:pPr algn="l"/>
            <a:r>
              <a:rPr lang="en-US" dirty="0">
                <a:solidFill>
                  <a:srgbClr val="000000"/>
                </a:solidFill>
              </a:rPr>
              <a:t>n</a:t>
            </a:r>
            <a:r>
              <a:rPr lang="en-US" dirty="0" smtClean="0">
                <a:solidFill>
                  <a:srgbClr val="000000"/>
                </a:solidFill>
              </a:rPr>
              <a:t>ormal pressure</a:t>
            </a:r>
            <a:endParaRPr lang="en-US" dirty="0">
              <a:solidFill>
                <a:srgbClr val="000000"/>
              </a:solidFill>
            </a:endParaRPr>
          </a:p>
        </p:txBody>
      </p:sp>
      <p:sp>
        <p:nvSpPr>
          <p:cNvPr id="12" name="Rectangle 9"/>
          <p:cNvSpPr>
            <a:spLocks noChangeArrowheads="1"/>
          </p:cNvSpPr>
          <p:nvPr/>
        </p:nvSpPr>
        <p:spPr bwMode="auto">
          <a:xfrm>
            <a:off x="2435174" y="3417542"/>
            <a:ext cx="6421951" cy="523220"/>
          </a:xfrm>
          <a:prstGeom prst="rect">
            <a:avLst/>
          </a:prstGeom>
          <a:noFill/>
          <a:ln w="15875" algn="ctr">
            <a:noFill/>
            <a:miter lim="800000"/>
            <a:headEnd/>
            <a:tailEnd/>
          </a:ln>
        </p:spPr>
        <p:txBody>
          <a:bodyPr wrap="none" anchor="t" anchorCtr="0">
            <a:spAutoFit/>
          </a:bodyPr>
          <a:lstStyle/>
          <a:p>
            <a:pPr algn="l"/>
            <a:r>
              <a:rPr lang="en-US" dirty="0">
                <a:solidFill>
                  <a:srgbClr val="000000"/>
                </a:solidFill>
              </a:rPr>
              <a:t>l</a:t>
            </a:r>
            <a:r>
              <a:rPr lang="en-US" dirty="0" smtClean="0">
                <a:solidFill>
                  <a:srgbClr val="000000"/>
                </a:solidFill>
              </a:rPr>
              <a:t>owest pressure (touching – </a:t>
            </a:r>
            <a:r>
              <a:rPr lang="en-US" dirty="0" err="1" smtClean="0">
                <a:solidFill>
                  <a:srgbClr val="000000"/>
                </a:solidFill>
              </a:rPr>
              <a:t>batt</a:t>
            </a:r>
            <a:r>
              <a:rPr lang="en-US" dirty="0" smtClean="0">
                <a:solidFill>
                  <a:srgbClr val="000000"/>
                </a:solidFill>
              </a:rPr>
              <a:t>. term.)</a:t>
            </a:r>
            <a:endParaRPr lang="en-US" dirty="0">
              <a:solidFill>
                <a:srgbClr val="000000"/>
              </a:solidFill>
            </a:endParaRPr>
          </a:p>
        </p:txBody>
      </p:sp>
      <p:sp>
        <p:nvSpPr>
          <p:cNvPr id="13" name="Rectangle 9"/>
          <p:cNvSpPr>
            <a:spLocks noChangeArrowheads="1"/>
          </p:cNvSpPr>
          <p:nvPr/>
        </p:nvSpPr>
        <p:spPr bwMode="auto">
          <a:xfrm>
            <a:off x="143311" y="4168468"/>
            <a:ext cx="4559261" cy="1384995"/>
          </a:xfrm>
          <a:prstGeom prst="rect">
            <a:avLst/>
          </a:prstGeom>
          <a:noFill/>
          <a:ln w="15875" algn="ctr">
            <a:noFill/>
            <a:miter lim="800000"/>
            <a:headEnd/>
            <a:tailEnd/>
          </a:ln>
        </p:spPr>
        <p:txBody>
          <a:bodyPr wrap="none" anchor="t" anchorCtr="0">
            <a:spAutoFit/>
          </a:bodyPr>
          <a:lstStyle/>
          <a:p>
            <a:pPr algn="l"/>
            <a:r>
              <a:rPr lang="en-US" b="1" dirty="0" smtClean="0">
                <a:solidFill>
                  <a:srgbClr val="000000"/>
                </a:solidFill>
              </a:rPr>
              <a:t>5.</a:t>
            </a:r>
            <a:r>
              <a:rPr lang="en-US" dirty="0" smtClean="0">
                <a:solidFill>
                  <a:srgbClr val="FF0000"/>
                </a:solidFill>
              </a:rPr>
              <a:t> In a circuit, current flows </a:t>
            </a:r>
          </a:p>
          <a:p>
            <a:pPr algn="l"/>
            <a:r>
              <a:rPr lang="en-US" dirty="0">
                <a:solidFill>
                  <a:srgbClr val="FF0000"/>
                </a:solidFill>
              </a:rPr>
              <a:t> </a:t>
            </a:r>
            <a:r>
              <a:rPr lang="en-US" dirty="0" smtClean="0">
                <a:solidFill>
                  <a:srgbClr val="FF0000"/>
                </a:solidFill>
              </a:rPr>
              <a:t>   from points of higher to </a:t>
            </a:r>
          </a:p>
          <a:p>
            <a:pPr algn="l"/>
            <a:r>
              <a:rPr lang="en-US" dirty="0">
                <a:solidFill>
                  <a:srgbClr val="FF0000"/>
                </a:solidFill>
              </a:rPr>
              <a:t> </a:t>
            </a:r>
            <a:r>
              <a:rPr lang="en-US" dirty="0" smtClean="0">
                <a:solidFill>
                  <a:srgbClr val="FF0000"/>
                </a:solidFill>
              </a:rPr>
              <a:t>   points of lower pressure.</a:t>
            </a:r>
            <a:endParaRPr lang="en-US" dirty="0">
              <a:solidFill>
                <a:srgbClr val="FF0000"/>
              </a:solidFill>
            </a:endParaRPr>
          </a:p>
        </p:txBody>
      </p:sp>
      <p:sp>
        <p:nvSpPr>
          <p:cNvPr id="53" name="Rectangle 9"/>
          <p:cNvSpPr>
            <a:spLocks noChangeArrowheads="1"/>
          </p:cNvSpPr>
          <p:nvPr/>
        </p:nvSpPr>
        <p:spPr bwMode="auto">
          <a:xfrm>
            <a:off x="2292662" y="5791198"/>
            <a:ext cx="3280513" cy="830997"/>
          </a:xfrm>
          <a:prstGeom prst="rect">
            <a:avLst/>
          </a:prstGeom>
          <a:solidFill>
            <a:schemeClr val="bg1">
              <a:lumMod val="75000"/>
            </a:schemeClr>
          </a:solidFill>
          <a:ln w="15875" algn="ctr">
            <a:noFill/>
            <a:miter lim="800000"/>
            <a:headEnd/>
            <a:tailEnd/>
          </a:ln>
        </p:spPr>
        <p:txBody>
          <a:bodyPr wrap="none" anchor="t" anchorCtr="0">
            <a:spAutoFit/>
          </a:bodyPr>
          <a:lstStyle/>
          <a:p>
            <a:r>
              <a:rPr lang="en-US" sz="2400" b="1" dirty="0" smtClean="0">
                <a:solidFill>
                  <a:srgbClr val="000000"/>
                </a:solidFill>
                <a:latin typeface="Arial Narrow" panose="020B0606020202030204" pitchFamily="34" charset="0"/>
              </a:rPr>
              <a:t>For each combo here,</a:t>
            </a:r>
          </a:p>
          <a:p>
            <a:r>
              <a:rPr lang="en-US" sz="2400" b="1" dirty="0" smtClean="0">
                <a:solidFill>
                  <a:srgbClr val="000000"/>
                </a:solidFill>
                <a:latin typeface="Arial Narrow" panose="020B0606020202030204" pitchFamily="34" charset="0"/>
              </a:rPr>
              <a:t>current would flow L to R.</a:t>
            </a:r>
            <a:endParaRPr lang="en-US" sz="2400" b="1" dirty="0">
              <a:solidFill>
                <a:srgbClr val="000000"/>
              </a:solidFill>
              <a:latin typeface="Arial Narrow" panose="020B0606020202030204" pitchFamily="34" charset="0"/>
            </a:endParaRPr>
          </a:p>
        </p:txBody>
      </p:sp>
      <p:grpSp>
        <p:nvGrpSpPr>
          <p:cNvPr id="54" name="Group 53"/>
          <p:cNvGrpSpPr/>
          <p:nvPr/>
        </p:nvGrpSpPr>
        <p:grpSpPr>
          <a:xfrm>
            <a:off x="5533894" y="4310743"/>
            <a:ext cx="3348841" cy="2315688"/>
            <a:chOff x="5237019" y="4310743"/>
            <a:chExt cx="3348841" cy="2315688"/>
          </a:xfrm>
        </p:grpSpPr>
        <p:sp>
          <p:nvSpPr>
            <p:cNvPr id="3" name="Rectangle 2"/>
            <p:cNvSpPr/>
            <p:nvPr/>
          </p:nvSpPr>
          <p:spPr>
            <a:xfrm>
              <a:off x="5237019" y="4310743"/>
              <a:ext cx="3348841" cy="2315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nvGrpSpPr>
            <p:cNvPr id="2" name="Group 1"/>
            <p:cNvGrpSpPr/>
            <p:nvPr/>
          </p:nvGrpSpPr>
          <p:grpSpPr>
            <a:xfrm>
              <a:off x="5455860" y="4449280"/>
              <a:ext cx="2920622" cy="1908276"/>
              <a:chOff x="5384610" y="4259280"/>
              <a:chExt cx="2920622" cy="1908276"/>
            </a:xfrm>
          </p:grpSpPr>
          <p:grpSp>
            <p:nvGrpSpPr>
              <p:cNvPr id="24" name="Group 19"/>
              <p:cNvGrpSpPr>
                <a:grpSpLocks/>
              </p:cNvGrpSpPr>
              <p:nvPr/>
            </p:nvGrpSpPr>
            <p:grpSpPr bwMode="auto">
              <a:xfrm rot="16200000">
                <a:off x="6696453" y="3905598"/>
                <a:ext cx="302612" cy="1207674"/>
                <a:chOff x="7200" y="2952"/>
                <a:chExt cx="180" cy="720"/>
              </a:xfrm>
            </p:grpSpPr>
            <p:sp>
              <p:nvSpPr>
                <p:cNvPr id="27" name="Line 20"/>
                <p:cNvSpPr>
                  <a:spLocks noChangeShapeType="1"/>
                </p:cNvSpPr>
                <p:nvPr/>
              </p:nvSpPr>
              <p:spPr bwMode="auto">
                <a:xfrm>
                  <a:off x="7200" y="295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28" name="Line 21"/>
                <p:cNvSpPr>
                  <a:spLocks noChangeShapeType="1"/>
                </p:cNvSpPr>
                <p:nvPr/>
              </p:nvSpPr>
              <p:spPr bwMode="auto">
                <a:xfrm flipH="1">
                  <a:off x="7200" y="313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29" name="Line 22"/>
                <p:cNvSpPr>
                  <a:spLocks noChangeShapeType="1"/>
                </p:cNvSpPr>
                <p:nvPr/>
              </p:nvSpPr>
              <p:spPr bwMode="auto">
                <a:xfrm>
                  <a:off x="7200" y="331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30" name="Line 23"/>
                <p:cNvSpPr>
                  <a:spLocks noChangeShapeType="1"/>
                </p:cNvSpPr>
                <p:nvPr/>
              </p:nvSpPr>
              <p:spPr bwMode="auto">
                <a:xfrm flipH="1">
                  <a:off x="7200" y="3492"/>
                  <a:ext cx="180" cy="180"/>
                </a:xfrm>
                <a:prstGeom prst="line">
                  <a:avLst/>
                </a:prstGeom>
                <a:noFill/>
                <a:ln w="38100">
                  <a:solidFill>
                    <a:srgbClr val="000000"/>
                  </a:solidFill>
                  <a:round/>
                  <a:headEnd/>
                  <a:tailEnd/>
                </a:ln>
              </p:spPr>
              <p:txBody>
                <a:bodyPr/>
                <a:lstStyle/>
                <a:p>
                  <a:endParaRPr lang="en-US">
                    <a:solidFill>
                      <a:srgbClr val="000000"/>
                    </a:solidFill>
                  </a:endParaRPr>
                </a:p>
              </p:txBody>
            </p:sp>
          </p:grpSp>
          <p:cxnSp>
            <p:nvCxnSpPr>
              <p:cNvPr id="25" name="Straight Connector 24"/>
              <p:cNvCxnSpPr/>
              <p:nvPr/>
            </p:nvCxnSpPr>
            <p:spPr>
              <a:xfrm>
                <a:off x="5384610" y="4657880"/>
                <a:ext cx="87345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31775" y="4657880"/>
                <a:ext cx="873457"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2" name="Group 19"/>
              <p:cNvGrpSpPr>
                <a:grpSpLocks/>
              </p:cNvGrpSpPr>
              <p:nvPr/>
            </p:nvGrpSpPr>
            <p:grpSpPr bwMode="auto">
              <a:xfrm rot="16200000">
                <a:off x="6696453" y="4629498"/>
                <a:ext cx="302612" cy="1207674"/>
                <a:chOff x="7200" y="2952"/>
                <a:chExt cx="180" cy="720"/>
              </a:xfrm>
            </p:grpSpPr>
            <p:sp>
              <p:nvSpPr>
                <p:cNvPr id="35" name="Line 20"/>
                <p:cNvSpPr>
                  <a:spLocks noChangeShapeType="1"/>
                </p:cNvSpPr>
                <p:nvPr/>
              </p:nvSpPr>
              <p:spPr bwMode="auto">
                <a:xfrm>
                  <a:off x="7200" y="295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36" name="Line 21"/>
                <p:cNvSpPr>
                  <a:spLocks noChangeShapeType="1"/>
                </p:cNvSpPr>
                <p:nvPr/>
              </p:nvSpPr>
              <p:spPr bwMode="auto">
                <a:xfrm flipH="1">
                  <a:off x="7200" y="313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37" name="Line 22"/>
                <p:cNvSpPr>
                  <a:spLocks noChangeShapeType="1"/>
                </p:cNvSpPr>
                <p:nvPr/>
              </p:nvSpPr>
              <p:spPr bwMode="auto">
                <a:xfrm>
                  <a:off x="7200" y="331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38" name="Line 23"/>
                <p:cNvSpPr>
                  <a:spLocks noChangeShapeType="1"/>
                </p:cNvSpPr>
                <p:nvPr/>
              </p:nvSpPr>
              <p:spPr bwMode="auto">
                <a:xfrm flipH="1">
                  <a:off x="7200" y="3492"/>
                  <a:ext cx="180" cy="180"/>
                </a:xfrm>
                <a:prstGeom prst="line">
                  <a:avLst/>
                </a:prstGeom>
                <a:noFill/>
                <a:ln w="38100">
                  <a:solidFill>
                    <a:srgbClr val="000000"/>
                  </a:solidFill>
                  <a:round/>
                  <a:headEnd/>
                  <a:tailEnd/>
                </a:ln>
              </p:spPr>
              <p:txBody>
                <a:bodyPr/>
                <a:lstStyle/>
                <a:p>
                  <a:endParaRPr lang="en-US">
                    <a:solidFill>
                      <a:srgbClr val="000000"/>
                    </a:solidFill>
                  </a:endParaRPr>
                </a:p>
              </p:txBody>
            </p:sp>
          </p:grpSp>
          <p:cxnSp>
            <p:nvCxnSpPr>
              <p:cNvPr id="33" name="Straight Connector 32"/>
              <p:cNvCxnSpPr/>
              <p:nvPr/>
            </p:nvCxnSpPr>
            <p:spPr>
              <a:xfrm>
                <a:off x="5384610" y="5381780"/>
                <a:ext cx="873457"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31775" y="5381780"/>
                <a:ext cx="873457"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0" name="Group 19"/>
              <p:cNvGrpSpPr>
                <a:grpSpLocks/>
              </p:cNvGrpSpPr>
              <p:nvPr/>
            </p:nvGrpSpPr>
            <p:grpSpPr bwMode="auto">
              <a:xfrm rot="16200000">
                <a:off x="6696453" y="5410548"/>
                <a:ext cx="302612" cy="1207674"/>
                <a:chOff x="7200" y="2952"/>
                <a:chExt cx="180" cy="720"/>
              </a:xfrm>
            </p:grpSpPr>
            <p:sp>
              <p:nvSpPr>
                <p:cNvPr id="43" name="Line 20"/>
                <p:cNvSpPr>
                  <a:spLocks noChangeShapeType="1"/>
                </p:cNvSpPr>
                <p:nvPr/>
              </p:nvSpPr>
              <p:spPr bwMode="auto">
                <a:xfrm>
                  <a:off x="7200" y="295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44" name="Line 21"/>
                <p:cNvSpPr>
                  <a:spLocks noChangeShapeType="1"/>
                </p:cNvSpPr>
                <p:nvPr/>
              </p:nvSpPr>
              <p:spPr bwMode="auto">
                <a:xfrm flipH="1">
                  <a:off x="7200" y="313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45" name="Line 22"/>
                <p:cNvSpPr>
                  <a:spLocks noChangeShapeType="1"/>
                </p:cNvSpPr>
                <p:nvPr/>
              </p:nvSpPr>
              <p:spPr bwMode="auto">
                <a:xfrm>
                  <a:off x="7200" y="331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46" name="Line 23"/>
                <p:cNvSpPr>
                  <a:spLocks noChangeShapeType="1"/>
                </p:cNvSpPr>
                <p:nvPr/>
              </p:nvSpPr>
              <p:spPr bwMode="auto">
                <a:xfrm flipH="1">
                  <a:off x="7200" y="3492"/>
                  <a:ext cx="180" cy="180"/>
                </a:xfrm>
                <a:prstGeom prst="line">
                  <a:avLst/>
                </a:prstGeom>
                <a:noFill/>
                <a:ln w="38100">
                  <a:solidFill>
                    <a:srgbClr val="000000"/>
                  </a:solidFill>
                  <a:round/>
                  <a:headEnd/>
                  <a:tailEnd/>
                </a:ln>
              </p:spPr>
              <p:txBody>
                <a:bodyPr/>
                <a:lstStyle/>
                <a:p>
                  <a:endParaRPr lang="en-US">
                    <a:solidFill>
                      <a:srgbClr val="000000"/>
                    </a:solidFill>
                  </a:endParaRPr>
                </a:p>
              </p:txBody>
            </p:sp>
          </p:grpSp>
          <p:cxnSp>
            <p:nvCxnSpPr>
              <p:cNvPr id="41" name="Straight Connector 40"/>
              <p:cNvCxnSpPr/>
              <p:nvPr/>
            </p:nvCxnSpPr>
            <p:spPr>
              <a:xfrm>
                <a:off x="5384610" y="6162830"/>
                <a:ext cx="873457"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431775" y="6162830"/>
                <a:ext cx="873457"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Rectangle 9"/>
              <p:cNvSpPr>
                <a:spLocks noChangeArrowheads="1"/>
              </p:cNvSpPr>
              <p:nvPr/>
            </p:nvSpPr>
            <p:spPr bwMode="auto">
              <a:xfrm>
                <a:off x="5641512" y="4259280"/>
                <a:ext cx="370614" cy="400110"/>
              </a:xfrm>
              <a:prstGeom prst="rect">
                <a:avLst/>
              </a:prstGeom>
              <a:noFill/>
              <a:ln w="15875" algn="ctr">
                <a:noFill/>
                <a:miter lim="800000"/>
                <a:headEnd/>
                <a:tailEnd/>
              </a:ln>
            </p:spPr>
            <p:txBody>
              <a:bodyPr wrap="none" anchor="t" anchorCtr="0">
                <a:spAutoFit/>
              </a:bodyPr>
              <a:lstStyle/>
              <a:p>
                <a:pPr algn="l"/>
                <a:r>
                  <a:rPr lang="en-US" sz="2000" b="1" dirty="0" smtClean="0">
                    <a:solidFill>
                      <a:srgbClr val="000000"/>
                    </a:solidFill>
                  </a:rPr>
                  <a:t>R</a:t>
                </a:r>
                <a:endParaRPr lang="en-US" sz="2000" b="1" dirty="0">
                  <a:solidFill>
                    <a:srgbClr val="000000"/>
                  </a:solidFill>
                </a:endParaRPr>
              </a:p>
            </p:txBody>
          </p:sp>
          <p:sp>
            <p:nvSpPr>
              <p:cNvPr id="48" name="Rectangle 9"/>
              <p:cNvSpPr>
                <a:spLocks noChangeArrowheads="1"/>
              </p:cNvSpPr>
              <p:nvPr/>
            </p:nvSpPr>
            <p:spPr bwMode="auto">
              <a:xfrm>
                <a:off x="7684067" y="4259280"/>
                <a:ext cx="370614" cy="400110"/>
              </a:xfrm>
              <a:prstGeom prst="rect">
                <a:avLst/>
              </a:prstGeom>
              <a:noFill/>
              <a:ln w="15875" algn="ctr">
                <a:noFill/>
                <a:miter lim="800000"/>
                <a:headEnd/>
                <a:tailEnd/>
              </a:ln>
            </p:spPr>
            <p:txBody>
              <a:bodyPr wrap="none" anchor="t" anchorCtr="0">
                <a:spAutoFit/>
              </a:bodyPr>
              <a:lstStyle/>
              <a:p>
                <a:pPr algn="l"/>
                <a:r>
                  <a:rPr lang="en-US" sz="2000" b="1" dirty="0" smtClean="0">
                    <a:solidFill>
                      <a:srgbClr val="000000"/>
                    </a:solidFill>
                  </a:rPr>
                  <a:t>B</a:t>
                </a:r>
                <a:endParaRPr lang="en-US" sz="2000" b="1" dirty="0">
                  <a:solidFill>
                    <a:srgbClr val="000000"/>
                  </a:solidFill>
                </a:endParaRPr>
              </a:p>
            </p:txBody>
          </p:sp>
          <p:sp>
            <p:nvSpPr>
              <p:cNvPr id="49" name="Rectangle 9"/>
              <p:cNvSpPr>
                <a:spLocks noChangeArrowheads="1"/>
              </p:cNvSpPr>
              <p:nvPr/>
            </p:nvSpPr>
            <p:spPr bwMode="auto">
              <a:xfrm>
                <a:off x="5641512" y="4983675"/>
                <a:ext cx="383438" cy="400110"/>
              </a:xfrm>
              <a:prstGeom prst="rect">
                <a:avLst/>
              </a:prstGeom>
              <a:noFill/>
              <a:ln w="15875" algn="ctr">
                <a:noFill/>
                <a:miter lim="800000"/>
                <a:headEnd/>
                <a:tailEnd/>
              </a:ln>
            </p:spPr>
            <p:txBody>
              <a:bodyPr wrap="none" anchor="t" anchorCtr="0">
                <a:spAutoFit/>
              </a:bodyPr>
              <a:lstStyle/>
              <a:p>
                <a:pPr algn="l"/>
                <a:r>
                  <a:rPr lang="en-US" sz="2000" b="1" dirty="0" smtClean="0">
                    <a:solidFill>
                      <a:srgbClr val="000000"/>
                    </a:solidFill>
                  </a:rPr>
                  <a:t>O</a:t>
                </a:r>
                <a:endParaRPr lang="en-US" sz="2000" b="1" dirty="0">
                  <a:solidFill>
                    <a:srgbClr val="000000"/>
                  </a:solidFill>
                </a:endParaRPr>
              </a:p>
            </p:txBody>
          </p:sp>
          <p:sp>
            <p:nvSpPr>
              <p:cNvPr id="50" name="Rectangle 9"/>
              <p:cNvSpPr>
                <a:spLocks noChangeArrowheads="1"/>
              </p:cNvSpPr>
              <p:nvPr/>
            </p:nvSpPr>
            <p:spPr bwMode="auto">
              <a:xfrm>
                <a:off x="7684067" y="4983675"/>
                <a:ext cx="383438" cy="400110"/>
              </a:xfrm>
              <a:prstGeom prst="rect">
                <a:avLst/>
              </a:prstGeom>
              <a:noFill/>
              <a:ln w="15875" algn="ctr">
                <a:noFill/>
                <a:miter lim="800000"/>
                <a:headEnd/>
                <a:tailEnd/>
              </a:ln>
            </p:spPr>
            <p:txBody>
              <a:bodyPr wrap="none" anchor="t" anchorCtr="0">
                <a:spAutoFit/>
              </a:bodyPr>
              <a:lstStyle/>
              <a:p>
                <a:pPr algn="l"/>
                <a:r>
                  <a:rPr lang="en-US" sz="2000" b="1" dirty="0" smtClean="0">
                    <a:solidFill>
                      <a:srgbClr val="000000"/>
                    </a:solidFill>
                  </a:rPr>
                  <a:t>G</a:t>
                </a:r>
                <a:endParaRPr lang="en-US" sz="2000" b="1" dirty="0">
                  <a:solidFill>
                    <a:srgbClr val="000000"/>
                  </a:solidFill>
                </a:endParaRPr>
              </a:p>
            </p:txBody>
          </p:sp>
          <p:sp>
            <p:nvSpPr>
              <p:cNvPr id="51" name="Rectangle 9"/>
              <p:cNvSpPr>
                <a:spLocks noChangeArrowheads="1"/>
              </p:cNvSpPr>
              <p:nvPr/>
            </p:nvSpPr>
            <p:spPr bwMode="auto">
              <a:xfrm>
                <a:off x="5641512" y="5767446"/>
                <a:ext cx="383438" cy="400110"/>
              </a:xfrm>
              <a:prstGeom prst="rect">
                <a:avLst/>
              </a:prstGeom>
              <a:noFill/>
              <a:ln w="15875" algn="ctr">
                <a:noFill/>
                <a:miter lim="800000"/>
                <a:headEnd/>
                <a:tailEnd/>
              </a:ln>
            </p:spPr>
            <p:txBody>
              <a:bodyPr wrap="none" anchor="t" anchorCtr="0">
                <a:spAutoFit/>
              </a:bodyPr>
              <a:lstStyle/>
              <a:p>
                <a:pPr algn="l"/>
                <a:r>
                  <a:rPr lang="en-US" sz="2000" b="1" dirty="0" smtClean="0">
                    <a:solidFill>
                      <a:srgbClr val="000000"/>
                    </a:solidFill>
                  </a:rPr>
                  <a:t>G</a:t>
                </a:r>
                <a:endParaRPr lang="en-US" sz="2000" b="1" dirty="0">
                  <a:solidFill>
                    <a:srgbClr val="000000"/>
                  </a:solidFill>
                </a:endParaRPr>
              </a:p>
            </p:txBody>
          </p:sp>
          <p:sp>
            <p:nvSpPr>
              <p:cNvPr id="52" name="Rectangle 9"/>
              <p:cNvSpPr>
                <a:spLocks noChangeArrowheads="1"/>
              </p:cNvSpPr>
              <p:nvPr/>
            </p:nvSpPr>
            <p:spPr bwMode="auto">
              <a:xfrm>
                <a:off x="7684067" y="5767446"/>
                <a:ext cx="370614" cy="400110"/>
              </a:xfrm>
              <a:prstGeom prst="rect">
                <a:avLst/>
              </a:prstGeom>
              <a:noFill/>
              <a:ln w="15875" algn="ctr">
                <a:noFill/>
                <a:miter lim="800000"/>
                <a:headEnd/>
                <a:tailEnd/>
              </a:ln>
            </p:spPr>
            <p:txBody>
              <a:bodyPr wrap="none" anchor="t" anchorCtr="0">
                <a:spAutoFit/>
              </a:bodyPr>
              <a:lstStyle/>
              <a:p>
                <a:pPr algn="l"/>
                <a:r>
                  <a:rPr lang="en-US" sz="2000" b="1" dirty="0" smtClean="0">
                    <a:solidFill>
                      <a:srgbClr val="000000"/>
                    </a:solidFill>
                  </a:rPr>
                  <a:t>B</a:t>
                </a:r>
                <a:endParaRPr lang="en-US" sz="2000" b="1" dirty="0">
                  <a:solidFill>
                    <a:srgbClr val="000000"/>
                  </a:solidFill>
                </a:endParaRPr>
              </a:p>
            </p:txBody>
          </p:sp>
        </p:grpSp>
      </p:grpSp>
      <p:cxnSp>
        <p:nvCxnSpPr>
          <p:cNvPr id="56" name="Straight Arrow Connector 55"/>
          <p:cNvCxnSpPr/>
          <p:nvPr/>
        </p:nvCxnSpPr>
        <p:spPr>
          <a:xfrm>
            <a:off x="6519553" y="5011387"/>
            <a:ext cx="136566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519553" y="5747657"/>
            <a:ext cx="136566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519553" y="6495802"/>
            <a:ext cx="136566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707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ircle(in)">
                                      <p:cBhvr>
                                        <p:cTn id="7" dur="2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circle(in)">
                                      <p:cBhvr>
                                        <p:cTn id="34" dur="20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circle(in)">
                                      <p:cBhvr>
                                        <p:cTn id="39" dur="2000"/>
                                        <p:tgtEl>
                                          <p:spTgt spid="53"/>
                                        </p:tgtEl>
                                      </p:cBhvr>
                                    </p:animEffect>
                                  </p:childTnLst>
                                </p:cTn>
                              </p:par>
                            </p:childTnLst>
                          </p:cTn>
                        </p:par>
                        <p:par>
                          <p:cTn id="40" fill="hold">
                            <p:stCondLst>
                              <p:cond delay="2000"/>
                            </p:stCondLst>
                            <p:childTnLst>
                              <p:par>
                                <p:cTn id="41" presetID="45" presetClass="entr" presetSubtype="0"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2000"/>
                                        <p:tgtEl>
                                          <p:spTgt spid="56"/>
                                        </p:tgtEl>
                                      </p:cBhvr>
                                    </p:animEffect>
                                    <p:anim calcmode="lin" valueType="num">
                                      <p:cBhvr>
                                        <p:cTn id="44" dur="2000" fill="hold"/>
                                        <p:tgtEl>
                                          <p:spTgt spid="56"/>
                                        </p:tgtEl>
                                        <p:attrNameLst>
                                          <p:attrName>ppt_w</p:attrName>
                                        </p:attrNameLst>
                                      </p:cBhvr>
                                      <p:tavLst>
                                        <p:tav tm="0" fmla="#ppt_w*sin(2.5*pi*$)">
                                          <p:val>
                                            <p:fltVal val="0"/>
                                          </p:val>
                                        </p:tav>
                                        <p:tav tm="100000">
                                          <p:val>
                                            <p:fltVal val="1"/>
                                          </p:val>
                                        </p:tav>
                                      </p:tavLst>
                                    </p:anim>
                                    <p:anim calcmode="lin" valueType="num">
                                      <p:cBhvr>
                                        <p:cTn id="45" dur="2000" fill="hold"/>
                                        <p:tgtEl>
                                          <p:spTgt spid="56"/>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2000"/>
                                        <p:tgtEl>
                                          <p:spTgt spid="57"/>
                                        </p:tgtEl>
                                      </p:cBhvr>
                                    </p:animEffect>
                                    <p:anim calcmode="lin" valueType="num">
                                      <p:cBhvr>
                                        <p:cTn id="49" dur="2000" fill="hold"/>
                                        <p:tgtEl>
                                          <p:spTgt spid="57"/>
                                        </p:tgtEl>
                                        <p:attrNameLst>
                                          <p:attrName>ppt_w</p:attrName>
                                        </p:attrNameLst>
                                      </p:cBhvr>
                                      <p:tavLst>
                                        <p:tav tm="0" fmla="#ppt_w*sin(2.5*pi*$)">
                                          <p:val>
                                            <p:fltVal val="0"/>
                                          </p:val>
                                        </p:tav>
                                        <p:tav tm="100000">
                                          <p:val>
                                            <p:fltVal val="1"/>
                                          </p:val>
                                        </p:tav>
                                      </p:tavLst>
                                    </p:anim>
                                    <p:anim calcmode="lin" valueType="num">
                                      <p:cBhvr>
                                        <p:cTn id="50" dur="2000" fill="hold"/>
                                        <p:tgtEl>
                                          <p:spTgt spid="57"/>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2000"/>
                                        <p:tgtEl>
                                          <p:spTgt spid="58"/>
                                        </p:tgtEl>
                                      </p:cBhvr>
                                    </p:animEffect>
                                    <p:anim calcmode="lin" valueType="num">
                                      <p:cBhvr>
                                        <p:cTn id="54" dur="2000" fill="hold"/>
                                        <p:tgtEl>
                                          <p:spTgt spid="58"/>
                                        </p:tgtEl>
                                        <p:attrNameLst>
                                          <p:attrName>ppt_w</p:attrName>
                                        </p:attrNameLst>
                                      </p:cBhvr>
                                      <p:tavLst>
                                        <p:tav tm="0" fmla="#ppt_w*sin(2.5*pi*$)">
                                          <p:val>
                                            <p:fltVal val="0"/>
                                          </p:val>
                                        </p:tav>
                                        <p:tav tm="100000">
                                          <p:val>
                                            <p:fltVal val="1"/>
                                          </p:val>
                                        </p:tav>
                                      </p:tavLst>
                                    </p:anim>
                                    <p:anim calcmode="lin" valueType="num">
                                      <p:cBhvr>
                                        <p:cTn id="55" dur="200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5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02130" y="1033340"/>
            <a:ext cx="8802410" cy="5472267"/>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C00000"/>
                </a:solidFill>
                <a:latin typeface="Arial Narrow" panose="020B0606020202030204" pitchFamily="34" charset="0"/>
                <a:sym typeface="Wingdings" panose="05000000000000000000" pitchFamily="2" charset="2"/>
              </a:rPr>
              <a:t>All electric circuits are based on the relationship between</a:t>
            </a:r>
          </a:p>
          <a:p>
            <a:pPr marL="342900" indent="-342900">
              <a:spcBef>
                <a:spcPct val="20000"/>
              </a:spcBef>
            </a:pPr>
            <a:r>
              <a:rPr lang="en-US" b="1" dirty="0" smtClean="0">
                <a:solidFill>
                  <a:srgbClr val="C00000"/>
                </a:solidFill>
                <a:latin typeface="Arial Narrow" panose="020B0606020202030204" pitchFamily="34" charset="0"/>
                <a:sym typeface="Wingdings" panose="05000000000000000000" pitchFamily="2" charset="2"/>
              </a:rPr>
              <a:t>three main quantities: </a:t>
            </a:r>
            <a:r>
              <a:rPr lang="en-US" b="1" u="sng" dirty="0" smtClean="0">
                <a:solidFill>
                  <a:srgbClr val="C00000"/>
                </a:solidFill>
                <a:latin typeface="Arial Narrow" panose="020B0606020202030204" pitchFamily="34" charset="0"/>
                <a:sym typeface="Wingdings" panose="05000000000000000000" pitchFamily="2" charset="2"/>
              </a:rPr>
              <a:t>electric pressure</a:t>
            </a:r>
            <a:r>
              <a:rPr lang="en-US" b="1" dirty="0" smtClean="0">
                <a:solidFill>
                  <a:srgbClr val="C00000"/>
                </a:solidFill>
                <a:latin typeface="Arial Narrow" panose="020B0606020202030204" pitchFamily="34" charset="0"/>
                <a:sym typeface="Wingdings" panose="05000000000000000000" pitchFamily="2" charset="2"/>
              </a:rPr>
              <a:t> (</a:t>
            </a:r>
            <a:r>
              <a:rPr lang="en-US" b="1" u="sng" dirty="0" smtClean="0">
                <a:solidFill>
                  <a:srgbClr val="C00000"/>
                </a:solidFill>
                <a:latin typeface="Arial Narrow" panose="020B0606020202030204" pitchFamily="34" charset="0"/>
                <a:sym typeface="Wingdings" panose="05000000000000000000" pitchFamily="2" charset="2"/>
              </a:rPr>
              <a:t>voltage</a:t>
            </a:r>
            <a:r>
              <a:rPr lang="en-US" b="1" dirty="0" smtClean="0">
                <a:solidFill>
                  <a:srgbClr val="C00000"/>
                </a:solidFill>
                <a:latin typeface="Arial Narrow" panose="020B0606020202030204" pitchFamily="34" charset="0"/>
                <a:sym typeface="Wingdings" panose="05000000000000000000" pitchFamily="2" charset="2"/>
              </a:rPr>
              <a:t>),</a:t>
            </a:r>
          </a:p>
          <a:p>
            <a:pPr marL="342900" indent="-342900">
              <a:spcBef>
                <a:spcPct val="20000"/>
              </a:spcBef>
            </a:pPr>
            <a:r>
              <a:rPr lang="en-US" b="1" dirty="0" smtClean="0">
                <a:solidFill>
                  <a:srgbClr val="C00000"/>
                </a:solidFill>
                <a:latin typeface="Arial Narrow" panose="020B0606020202030204" pitchFamily="34" charset="0"/>
                <a:sym typeface="Wingdings" panose="05000000000000000000" pitchFamily="2" charset="2"/>
              </a:rPr>
              <a:t>electrical </a:t>
            </a:r>
            <a:r>
              <a:rPr lang="en-US" b="1" u="sng" dirty="0" smtClean="0">
                <a:solidFill>
                  <a:srgbClr val="C00000"/>
                </a:solidFill>
                <a:latin typeface="Arial Narrow" panose="020B0606020202030204" pitchFamily="34" charset="0"/>
                <a:sym typeface="Wingdings" panose="05000000000000000000" pitchFamily="2" charset="2"/>
              </a:rPr>
              <a:t>resistance</a:t>
            </a:r>
            <a:r>
              <a:rPr lang="en-US" b="1" dirty="0" smtClean="0">
                <a:solidFill>
                  <a:srgbClr val="C00000"/>
                </a:solidFill>
                <a:latin typeface="Arial Narrow" panose="020B0606020202030204" pitchFamily="34" charset="0"/>
                <a:sym typeface="Wingdings" panose="05000000000000000000" pitchFamily="2" charset="2"/>
              </a:rPr>
              <a:t>, and flow rate of charge (</a:t>
            </a:r>
            <a:r>
              <a:rPr lang="en-US" b="1" u="sng" dirty="0" smtClean="0">
                <a:solidFill>
                  <a:srgbClr val="C00000"/>
                </a:solidFill>
                <a:latin typeface="Arial Narrow" panose="020B0606020202030204" pitchFamily="34" charset="0"/>
                <a:sym typeface="Wingdings" panose="05000000000000000000" pitchFamily="2" charset="2"/>
              </a:rPr>
              <a:t>current</a:t>
            </a:r>
            <a:r>
              <a:rPr lang="en-US" b="1" dirty="0" smtClean="0">
                <a:solidFill>
                  <a:srgbClr val="C00000"/>
                </a:solidFill>
                <a:latin typeface="Arial Narrow" panose="020B0606020202030204" pitchFamily="34" charset="0"/>
                <a:sym typeface="Wingdings" panose="05000000000000000000" pitchFamily="2" charset="2"/>
              </a:rPr>
              <a:t>).</a:t>
            </a:r>
          </a:p>
          <a:p>
            <a:pPr marL="342900" indent="-342900" algn="l">
              <a:spcBef>
                <a:spcPct val="20000"/>
              </a:spcBef>
            </a:pPr>
            <a:endParaRPr lang="en-US" sz="1200" dirty="0">
              <a:solidFill>
                <a:srgbClr val="C00000"/>
              </a:solidFill>
              <a:latin typeface="Arial Narrow" panose="020B0606020202030204" pitchFamily="34" charset="0"/>
              <a:sym typeface="Wingdings" panose="05000000000000000000" pitchFamily="2" charset="2"/>
            </a:endParaRPr>
          </a:p>
          <a:p>
            <a:pPr marL="342900" indent="-342900" algn="l">
              <a:spcBef>
                <a:spcPct val="20000"/>
              </a:spcBef>
            </a:pPr>
            <a:r>
              <a:rPr lang="en-US" dirty="0" smtClean="0">
                <a:solidFill>
                  <a:srgbClr val="C00000"/>
                </a:solidFill>
                <a:latin typeface="Arial Narrow" panose="020B0606020202030204" pitchFamily="34" charset="0"/>
                <a:sym typeface="Wingdings" panose="05000000000000000000" pitchFamily="2" charset="2"/>
              </a:rPr>
              <a:t>1. Batteries have a high pressure at their (+) terminals, low P at</a:t>
            </a:r>
          </a:p>
          <a:p>
            <a:pPr marL="342900" indent="-342900" algn="l">
              <a:spcBef>
                <a:spcPct val="20000"/>
              </a:spcBef>
            </a:pPr>
            <a:r>
              <a:rPr lang="en-US" dirty="0">
                <a:solidFill>
                  <a:srgbClr val="C00000"/>
                </a:solidFill>
                <a:latin typeface="Arial Narrow" panose="020B0606020202030204" pitchFamily="34" charset="0"/>
                <a:sym typeface="Wingdings" panose="05000000000000000000" pitchFamily="2" charset="2"/>
              </a:rPr>
              <a:t>	</a:t>
            </a:r>
            <a:r>
              <a:rPr lang="en-US" dirty="0" smtClean="0">
                <a:solidFill>
                  <a:srgbClr val="C00000"/>
                </a:solidFill>
                <a:latin typeface="Arial Narrow" panose="020B0606020202030204" pitchFamily="34" charset="0"/>
                <a:sym typeface="Wingdings" panose="05000000000000000000" pitchFamily="2" charset="2"/>
              </a:rPr>
              <a:t>their (–) terminals. Wires have low resistance, so these Ps</a:t>
            </a:r>
          </a:p>
          <a:p>
            <a:pPr marL="342900" indent="-342900" algn="l">
              <a:spcBef>
                <a:spcPct val="20000"/>
              </a:spcBef>
            </a:pPr>
            <a:r>
              <a:rPr lang="en-US" dirty="0">
                <a:solidFill>
                  <a:srgbClr val="C00000"/>
                </a:solidFill>
                <a:latin typeface="Arial Narrow" panose="020B0606020202030204" pitchFamily="34" charset="0"/>
                <a:sym typeface="Wingdings" panose="05000000000000000000" pitchFamily="2" charset="2"/>
              </a:rPr>
              <a:t>	</a:t>
            </a:r>
            <a:r>
              <a:rPr lang="en-US" dirty="0" smtClean="0">
                <a:solidFill>
                  <a:srgbClr val="C00000"/>
                </a:solidFill>
                <a:latin typeface="Arial Narrow" panose="020B0606020202030204" pitchFamily="34" charset="0"/>
                <a:sym typeface="Wingdings" panose="05000000000000000000" pitchFamily="2" charset="2"/>
              </a:rPr>
              <a:t>are transmitted to any wires connected to the battery terminals.</a:t>
            </a:r>
          </a:p>
          <a:p>
            <a:pPr marL="342900" indent="-342900" algn="l">
              <a:spcBef>
                <a:spcPct val="20000"/>
              </a:spcBef>
            </a:pPr>
            <a:r>
              <a:rPr lang="en-US" dirty="0" smtClean="0">
                <a:solidFill>
                  <a:srgbClr val="C00000"/>
                </a:solidFill>
                <a:latin typeface="Arial Narrow" panose="020B0606020202030204" pitchFamily="34" charset="0"/>
                <a:sym typeface="Wingdings" panose="05000000000000000000" pitchFamily="2" charset="2"/>
              </a:rPr>
              <a:t>2. Highest-pressure wires are colored red; higher-than-normal, </a:t>
            </a:r>
          </a:p>
          <a:p>
            <a:pPr marL="342900" indent="-342900" algn="l">
              <a:spcBef>
                <a:spcPct val="20000"/>
              </a:spcBef>
            </a:pPr>
            <a:r>
              <a:rPr lang="en-US" dirty="0">
                <a:solidFill>
                  <a:srgbClr val="C00000"/>
                </a:solidFill>
                <a:latin typeface="Arial Narrow" panose="020B0606020202030204" pitchFamily="34" charset="0"/>
                <a:sym typeface="Wingdings" panose="05000000000000000000" pitchFamily="2" charset="2"/>
              </a:rPr>
              <a:t>	</a:t>
            </a:r>
            <a:r>
              <a:rPr lang="en-US" dirty="0" smtClean="0">
                <a:solidFill>
                  <a:srgbClr val="C00000"/>
                </a:solidFill>
                <a:latin typeface="Arial Narrow" panose="020B0606020202030204" pitchFamily="34" charset="0"/>
                <a:sym typeface="Wingdings" panose="05000000000000000000" pitchFamily="2" charset="2"/>
              </a:rPr>
              <a:t>orange; normal, yellow; lower-than-normal, green; and lowest-</a:t>
            </a:r>
          </a:p>
          <a:p>
            <a:pPr marL="342900" indent="-342900" algn="l">
              <a:spcBef>
                <a:spcPct val="20000"/>
              </a:spcBef>
            </a:pPr>
            <a:r>
              <a:rPr lang="en-US" dirty="0">
                <a:solidFill>
                  <a:srgbClr val="C00000"/>
                </a:solidFill>
                <a:latin typeface="Arial Narrow" panose="020B0606020202030204" pitchFamily="34" charset="0"/>
                <a:sym typeface="Wingdings" panose="05000000000000000000" pitchFamily="2" charset="2"/>
              </a:rPr>
              <a:t>	</a:t>
            </a:r>
            <a:r>
              <a:rPr lang="en-US" dirty="0" smtClean="0">
                <a:solidFill>
                  <a:srgbClr val="C00000"/>
                </a:solidFill>
                <a:latin typeface="Arial Narrow" panose="020B0606020202030204" pitchFamily="34" charset="0"/>
                <a:sym typeface="Wingdings" panose="05000000000000000000" pitchFamily="2" charset="2"/>
              </a:rPr>
              <a:t>pressure wires are colored blue.</a:t>
            </a:r>
          </a:p>
          <a:p>
            <a:pPr marL="342900" indent="-342900" algn="l">
              <a:spcBef>
                <a:spcPct val="20000"/>
              </a:spcBef>
            </a:pPr>
            <a:r>
              <a:rPr lang="en-US" dirty="0" smtClean="0">
                <a:solidFill>
                  <a:srgbClr val="C00000"/>
                </a:solidFill>
                <a:latin typeface="Arial Narrow" panose="020B0606020202030204" pitchFamily="34" charset="0"/>
                <a:sym typeface="Wingdings" panose="05000000000000000000" pitchFamily="2" charset="2"/>
              </a:rPr>
              <a:t>3. Charge flow (</a:t>
            </a:r>
            <a:r>
              <a:rPr lang="en-US" u="sng" dirty="0" smtClean="0">
                <a:solidFill>
                  <a:srgbClr val="C00000"/>
                </a:solidFill>
                <a:latin typeface="Arial Narrow" panose="020B0606020202030204" pitchFamily="34" charset="0"/>
                <a:sym typeface="Wingdings" panose="05000000000000000000" pitchFamily="2" charset="2"/>
              </a:rPr>
              <a:t>current</a:t>
            </a:r>
            <a:r>
              <a:rPr lang="en-US" dirty="0" smtClean="0">
                <a:solidFill>
                  <a:srgbClr val="C00000"/>
                </a:solidFill>
                <a:latin typeface="Arial Narrow" panose="020B0606020202030204" pitchFamily="34" charset="0"/>
                <a:sym typeface="Wingdings" panose="05000000000000000000" pitchFamily="2" charset="2"/>
              </a:rPr>
              <a:t>) is from higher- to lower-pressure regions. </a:t>
            </a:r>
          </a:p>
        </p:txBody>
      </p:sp>
      <p:sp>
        <p:nvSpPr>
          <p:cNvPr id="7" name="Rectangle 6"/>
          <p:cNvSpPr>
            <a:spLocks noChangeArrowheads="1"/>
          </p:cNvSpPr>
          <p:nvPr/>
        </p:nvSpPr>
        <p:spPr bwMode="auto">
          <a:xfrm>
            <a:off x="626418" y="271410"/>
            <a:ext cx="7683449" cy="523220"/>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000000"/>
                </a:solidFill>
              </a:rPr>
              <a:t>FINAL THOUGHTS: </a:t>
            </a:r>
            <a:r>
              <a:rPr lang="en-US" b="1" u="sng" dirty="0" smtClean="0">
                <a:solidFill>
                  <a:srgbClr val="000000"/>
                </a:solidFill>
              </a:rPr>
              <a:t>Basics from CASTLE, 1</a:t>
            </a:r>
            <a:endParaRPr lang="en-US" b="1" dirty="0" smtClean="0">
              <a:solidFill>
                <a:srgbClr val="000000"/>
              </a:solidFill>
            </a:endParaRPr>
          </a:p>
        </p:txBody>
      </p:sp>
    </p:spTree>
    <p:extLst>
      <p:ext uri="{BB962C8B-B14F-4D97-AF65-F5344CB8AC3E}">
        <p14:creationId xmlns:p14="http://schemas.microsoft.com/office/powerpoint/2010/main" val="2685949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26811" y="217955"/>
            <a:ext cx="9039654" cy="954107"/>
          </a:xfrm>
          <a:prstGeom prst="rect">
            <a:avLst/>
          </a:prstGeom>
          <a:noFill/>
          <a:ln w="15875" algn="ctr">
            <a:noFill/>
            <a:miter lim="800000"/>
            <a:headEnd/>
            <a:tailEnd/>
          </a:ln>
        </p:spPr>
        <p:txBody>
          <a:bodyPr wrap="none" anchor="t" anchorCtr="0">
            <a:spAutoFit/>
          </a:bodyPr>
          <a:lstStyle/>
          <a:p>
            <a:pPr algn="l"/>
            <a:r>
              <a:rPr lang="en-US" b="1" dirty="0" smtClean="0">
                <a:solidFill>
                  <a:srgbClr val="000000"/>
                </a:solidFill>
              </a:rPr>
              <a:t>6.</a:t>
            </a:r>
            <a:r>
              <a:rPr lang="en-US" dirty="0" smtClean="0">
                <a:solidFill>
                  <a:srgbClr val="FF0000"/>
                </a:solidFill>
              </a:rPr>
              <a:t> When a resistor is added into a circuit in series with</a:t>
            </a:r>
          </a:p>
          <a:p>
            <a:pPr algn="l"/>
            <a:r>
              <a:rPr lang="en-US" dirty="0" smtClean="0">
                <a:solidFill>
                  <a:srgbClr val="FF0000"/>
                </a:solidFill>
              </a:rPr>
              <a:t>    the other resistor(s), the total resistance ________.</a:t>
            </a:r>
            <a:endParaRPr lang="en-US" dirty="0">
              <a:solidFill>
                <a:srgbClr val="FF0000"/>
              </a:solidFill>
            </a:endParaRPr>
          </a:p>
        </p:txBody>
      </p:sp>
      <p:sp>
        <p:nvSpPr>
          <p:cNvPr id="11" name="Rectangle 9"/>
          <p:cNvSpPr>
            <a:spLocks noChangeArrowheads="1"/>
          </p:cNvSpPr>
          <p:nvPr/>
        </p:nvSpPr>
        <p:spPr bwMode="auto">
          <a:xfrm>
            <a:off x="6900847" y="646414"/>
            <a:ext cx="17251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increases</a:t>
            </a:r>
            <a:endParaRPr lang="en-US" dirty="0">
              <a:solidFill>
                <a:srgbClr val="000000"/>
              </a:solidFill>
            </a:endParaRPr>
          </a:p>
        </p:txBody>
      </p:sp>
      <p:sp>
        <p:nvSpPr>
          <p:cNvPr id="2" name="Can 1"/>
          <p:cNvSpPr/>
          <p:nvPr/>
        </p:nvSpPr>
        <p:spPr>
          <a:xfrm rot="5400000">
            <a:off x="2012219" y="641268"/>
            <a:ext cx="143282" cy="3129433"/>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nvGrpSpPr>
          <p:cNvPr id="72" name="Group 71"/>
          <p:cNvGrpSpPr/>
          <p:nvPr/>
        </p:nvGrpSpPr>
        <p:grpSpPr>
          <a:xfrm>
            <a:off x="519143" y="2921046"/>
            <a:ext cx="6223509" cy="164395"/>
            <a:chOff x="519143" y="2921046"/>
            <a:chExt cx="6223509" cy="164395"/>
          </a:xfrm>
        </p:grpSpPr>
        <p:sp>
          <p:nvSpPr>
            <p:cNvPr id="28" name="Can 27"/>
            <p:cNvSpPr/>
            <p:nvPr/>
          </p:nvSpPr>
          <p:spPr>
            <a:xfrm rot="5400000">
              <a:off x="2012219" y="1434433"/>
              <a:ext cx="143282" cy="3129433"/>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29" name="Can 28"/>
            <p:cNvSpPr/>
            <p:nvPr/>
          </p:nvSpPr>
          <p:spPr>
            <a:xfrm rot="5400000">
              <a:off x="5106295" y="1434434"/>
              <a:ext cx="143282" cy="3129433"/>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30" name="Rectangle 29"/>
            <p:cNvSpPr/>
            <p:nvPr/>
          </p:nvSpPr>
          <p:spPr>
            <a:xfrm>
              <a:off x="3460289" y="2921046"/>
              <a:ext cx="308344" cy="16439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sp>
        <p:nvSpPr>
          <p:cNvPr id="31" name="Rectangle 9"/>
          <p:cNvSpPr>
            <a:spLocks noChangeArrowheads="1"/>
          </p:cNvSpPr>
          <p:nvPr/>
        </p:nvSpPr>
        <p:spPr bwMode="auto">
          <a:xfrm>
            <a:off x="6888971" y="2470791"/>
            <a:ext cx="1763624" cy="954107"/>
          </a:xfrm>
          <a:prstGeom prst="rect">
            <a:avLst/>
          </a:prstGeom>
          <a:noFill/>
          <a:ln w="15875" algn="ctr">
            <a:noFill/>
            <a:miter lim="800000"/>
            <a:headEnd/>
            <a:tailEnd/>
          </a:ln>
        </p:spPr>
        <p:txBody>
          <a:bodyPr wrap="none" anchor="t" anchorCtr="0">
            <a:spAutoFit/>
          </a:bodyPr>
          <a:lstStyle/>
          <a:p>
            <a:pPr algn="l"/>
            <a:r>
              <a:rPr lang="en-US" u="sng" dirty="0" smtClean="0">
                <a:solidFill>
                  <a:srgbClr val="000000"/>
                </a:solidFill>
              </a:rPr>
              <a:t>more</a:t>
            </a:r>
            <a:r>
              <a:rPr lang="en-US" dirty="0" smtClean="0">
                <a:solidFill>
                  <a:srgbClr val="000000"/>
                </a:solidFill>
              </a:rPr>
              <a:t> R to</a:t>
            </a:r>
          </a:p>
          <a:p>
            <a:pPr algn="l"/>
            <a:r>
              <a:rPr lang="en-US" dirty="0" smtClean="0">
                <a:solidFill>
                  <a:srgbClr val="000000"/>
                </a:solidFill>
              </a:rPr>
              <a:t>breathing</a:t>
            </a:r>
            <a:endParaRPr lang="en-US" dirty="0">
              <a:solidFill>
                <a:srgbClr val="000000"/>
              </a:solidFill>
            </a:endParaRPr>
          </a:p>
        </p:txBody>
      </p:sp>
      <p:sp>
        <p:nvSpPr>
          <p:cNvPr id="32" name="Rectangle 9"/>
          <p:cNvSpPr>
            <a:spLocks noChangeArrowheads="1"/>
          </p:cNvSpPr>
          <p:nvPr/>
        </p:nvSpPr>
        <p:spPr bwMode="auto">
          <a:xfrm>
            <a:off x="3789511" y="1653874"/>
            <a:ext cx="1922321" cy="954107"/>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some R to </a:t>
            </a:r>
          </a:p>
          <a:p>
            <a:pPr algn="l"/>
            <a:r>
              <a:rPr lang="en-US" dirty="0" smtClean="0">
                <a:solidFill>
                  <a:srgbClr val="000000"/>
                </a:solidFill>
              </a:rPr>
              <a:t>breathing</a:t>
            </a:r>
            <a:endParaRPr lang="en-US" dirty="0">
              <a:solidFill>
                <a:srgbClr val="000000"/>
              </a:solidFill>
            </a:endParaRPr>
          </a:p>
        </p:txBody>
      </p:sp>
      <p:sp>
        <p:nvSpPr>
          <p:cNvPr id="39" name="Rectangle 9"/>
          <p:cNvSpPr>
            <a:spLocks noChangeArrowheads="1"/>
          </p:cNvSpPr>
          <p:nvPr/>
        </p:nvSpPr>
        <p:spPr bwMode="auto">
          <a:xfrm>
            <a:off x="1331319" y="1499492"/>
            <a:ext cx="1466555" cy="523220"/>
          </a:xfrm>
          <a:prstGeom prst="rect">
            <a:avLst/>
          </a:prstGeom>
          <a:noFill/>
          <a:ln w="15875" algn="ctr">
            <a:noFill/>
            <a:miter lim="800000"/>
            <a:headEnd/>
            <a:tailEnd/>
          </a:ln>
        </p:spPr>
        <p:txBody>
          <a:bodyPr wrap="none" anchor="t" anchorCtr="0">
            <a:spAutoFit/>
          </a:bodyPr>
          <a:lstStyle/>
          <a:p>
            <a:pPr algn="l"/>
            <a:r>
              <a:rPr lang="en-US" dirty="0" smtClean="0">
                <a:solidFill>
                  <a:srgbClr val="FF0000"/>
                </a:solidFill>
              </a:rPr>
              <a:t>STRAW</a:t>
            </a:r>
            <a:endParaRPr lang="en-US" dirty="0">
              <a:solidFill>
                <a:srgbClr val="FF0000"/>
              </a:solidFill>
            </a:endParaRPr>
          </a:p>
        </p:txBody>
      </p:sp>
      <p:sp>
        <p:nvSpPr>
          <p:cNvPr id="45" name="Rectangle 9"/>
          <p:cNvSpPr>
            <a:spLocks noChangeArrowheads="1"/>
          </p:cNvSpPr>
          <p:nvPr/>
        </p:nvSpPr>
        <p:spPr bwMode="auto">
          <a:xfrm>
            <a:off x="5633377" y="5769477"/>
            <a:ext cx="3082895" cy="523220"/>
          </a:xfrm>
          <a:prstGeom prst="rect">
            <a:avLst/>
          </a:prstGeom>
          <a:noFill/>
          <a:ln w="15875" algn="ctr">
            <a:noFill/>
            <a:miter lim="800000"/>
            <a:headEnd/>
            <a:tailEnd/>
          </a:ln>
        </p:spPr>
        <p:txBody>
          <a:bodyPr wrap="none" anchor="t" anchorCtr="0">
            <a:spAutoFit/>
          </a:bodyPr>
          <a:lstStyle/>
          <a:p>
            <a:pPr algn="l"/>
            <a:r>
              <a:rPr lang="en-US" u="sng" dirty="0" smtClean="0">
                <a:solidFill>
                  <a:srgbClr val="000000"/>
                </a:solidFill>
              </a:rPr>
              <a:t>more</a:t>
            </a:r>
            <a:r>
              <a:rPr lang="en-US" dirty="0" smtClean="0">
                <a:solidFill>
                  <a:srgbClr val="000000"/>
                </a:solidFill>
              </a:rPr>
              <a:t> R to current</a:t>
            </a:r>
            <a:endParaRPr lang="en-US" dirty="0">
              <a:solidFill>
                <a:srgbClr val="000000"/>
              </a:solidFill>
            </a:endParaRPr>
          </a:p>
        </p:txBody>
      </p:sp>
      <p:sp>
        <p:nvSpPr>
          <p:cNvPr id="46" name="Rectangle 9"/>
          <p:cNvSpPr>
            <a:spLocks noChangeArrowheads="1"/>
          </p:cNvSpPr>
          <p:nvPr/>
        </p:nvSpPr>
        <p:spPr bwMode="auto">
          <a:xfrm>
            <a:off x="3612086" y="4802438"/>
            <a:ext cx="3142207"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some R to current</a:t>
            </a:r>
            <a:endParaRPr lang="en-US" dirty="0">
              <a:solidFill>
                <a:srgbClr val="000000"/>
              </a:solidFill>
            </a:endParaRPr>
          </a:p>
        </p:txBody>
      </p:sp>
      <p:sp>
        <p:nvSpPr>
          <p:cNvPr id="47" name="Rectangle 9"/>
          <p:cNvSpPr>
            <a:spLocks noChangeArrowheads="1"/>
          </p:cNvSpPr>
          <p:nvPr/>
        </p:nvSpPr>
        <p:spPr bwMode="auto">
          <a:xfrm>
            <a:off x="606944" y="3965134"/>
            <a:ext cx="2842317" cy="523220"/>
          </a:xfrm>
          <a:prstGeom prst="rect">
            <a:avLst/>
          </a:prstGeom>
          <a:noFill/>
          <a:ln w="15875" algn="ctr">
            <a:noFill/>
            <a:miter lim="800000"/>
            <a:headEnd/>
            <a:tailEnd/>
          </a:ln>
        </p:spPr>
        <p:txBody>
          <a:bodyPr wrap="none" anchor="t" anchorCtr="0">
            <a:spAutoFit/>
          </a:bodyPr>
          <a:lstStyle/>
          <a:p>
            <a:pPr algn="l"/>
            <a:r>
              <a:rPr lang="en-US" u="sng" dirty="0" smtClean="0">
                <a:solidFill>
                  <a:srgbClr val="FF0000"/>
                </a:solidFill>
              </a:rPr>
              <a:t>ANY</a:t>
            </a:r>
            <a:r>
              <a:rPr lang="en-US" dirty="0" smtClean="0">
                <a:solidFill>
                  <a:srgbClr val="FF0000"/>
                </a:solidFill>
              </a:rPr>
              <a:t> RESISTOR</a:t>
            </a:r>
            <a:endParaRPr lang="en-US" dirty="0">
              <a:solidFill>
                <a:srgbClr val="FF0000"/>
              </a:solidFill>
            </a:endParaRPr>
          </a:p>
        </p:txBody>
      </p:sp>
      <p:grpSp>
        <p:nvGrpSpPr>
          <p:cNvPr id="70" name="Group 69"/>
          <p:cNvGrpSpPr/>
          <p:nvPr/>
        </p:nvGrpSpPr>
        <p:grpSpPr>
          <a:xfrm>
            <a:off x="545910" y="4777229"/>
            <a:ext cx="2920622" cy="302612"/>
            <a:chOff x="545910" y="4777229"/>
            <a:chExt cx="2920622" cy="302612"/>
          </a:xfrm>
        </p:grpSpPr>
        <p:grpSp>
          <p:nvGrpSpPr>
            <p:cNvPr id="49" name="Group 19"/>
            <p:cNvGrpSpPr>
              <a:grpSpLocks/>
            </p:cNvGrpSpPr>
            <p:nvPr/>
          </p:nvGrpSpPr>
          <p:grpSpPr bwMode="auto">
            <a:xfrm rot="16200000">
              <a:off x="1857753" y="4324698"/>
              <a:ext cx="302612" cy="1207674"/>
              <a:chOff x="7200" y="2952"/>
              <a:chExt cx="180" cy="720"/>
            </a:xfrm>
          </p:grpSpPr>
          <p:sp>
            <p:nvSpPr>
              <p:cNvPr id="50" name="Line 20"/>
              <p:cNvSpPr>
                <a:spLocks noChangeShapeType="1"/>
              </p:cNvSpPr>
              <p:nvPr/>
            </p:nvSpPr>
            <p:spPr bwMode="auto">
              <a:xfrm>
                <a:off x="7200" y="295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51" name="Line 21"/>
              <p:cNvSpPr>
                <a:spLocks noChangeShapeType="1"/>
              </p:cNvSpPr>
              <p:nvPr/>
            </p:nvSpPr>
            <p:spPr bwMode="auto">
              <a:xfrm flipH="1">
                <a:off x="7200" y="313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52" name="Line 22"/>
              <p:cNvSpPr>
                <a:spLocks noChangeShapeType="1"/>
              </p:cNvSpPr>
              <p:nvPr/>
            </p:nvSpPr>
            <p:spPr bwMode="auto">
              <a:xfrm>
                <a:off x="7200" y="331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53" name="Line 23"/>
              <p:cNvSpPr>
                <a:spLocks noChangeShapeType="1"/>
              </p:cNvSpPr>
              <p:nvPr/>
            </p:nvSpPr>
            <p:spPr bwMode="auto">
              <a:xfrm flipH="1">
                <a:off x="7200" y="3492"/>
                <a:ext cx="180" cy="180"/>
              </a:xfrm>
              <a:prstGeom prst="line">
                <a:avLst/>
              </a:prstGeom>
              <a:noFill/>
              <a:ln w="38100">
                <a:solidFill>
                  <a:srgbClr val="000000"/>
                </a:solidFill>
                <a:round/>
                <a:headEnd/>
                <a:tailEnd/>
              </a:ln>
            </p:spPr>
            <p:txBody>
              <a:bodyPr/>
              <a:lstStyle/>
              <a:p>
                <a:endParaRPr lang="en-US">
                  <a:solidFill>
                    <a:srgbClr val="000000"/>
                  </a:solidFill>
                </a:endParaRPr>
              </a:p>
            </p:txBody>
          </p:sp>
        </p:grpSp>
        <p:cxnSp>
          <p:nvCxnSpPr>
            <p:cNvPr id="55" name="Straight Connector 54"/>
            <p:cNvCxnSpPr/>
            <p:nvPr/>
          </p:nvCxnSpPr>
          <p:spPr>
            <a:xfrm>
              <a:off x="545910" y="5076980"/>
              <a:ext cx="8734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593075" y="5076980"/>
              <a:ext cx="8734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545910" y="5787161"/>
            <a:ext cx="4967786" cy="302612"/>
            <a:chOff x="545910" y="5787161"/>
            <a:chExt cx="4967786" cy="302612"/>
          </a:xfrm>
        </p:grpSpPr>
        <p:grpSp>
          <p:nvGrpSpPr>
            <p:cNvPr id="57" name="Group 19"/>
            <p:cNvGrpSpPr>
              <a:grpSpLocks/>
            </p:cNvGrpSpPr>
            <p:nvPr/>
          </p:nvGrpSpPr>
          <p:grpSpPr bwMode="auto">
            <a:xfrm rot="16200000">
              <a:off x="1857753" y="5334630"/>
              <a:ext cx="302612" cy="1207674"/>
              <a:chOff x="7200" y="2952"/>
              <a:chExt cx="180" cy="720"/>
            </a:xfrm>
          </p:grpSpPr>
          <p:sp>
            <p:nvSpPr>
              <p:cNvPr id="58" name="Line 20"/>
              <p:cNvSpPr>
                <a:spLocks noChangeShapeType="1"/>
              </p:cNvSpPr>
              <p:nvPr/>
            </p:nvSpPr>
            <p:spPr bwMode="auto">
              <a:xfrm>
                <a:off x="7200" y="295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59" name="Line 21"/>
              <p:cNvSpPr>
                <a:spLocks noChangeShapeType="1"/>
              </p:cNvSpPr>
              <p:nvPr/>
            </p:nvSpPr>
            <p:spPr bwMode="auto">
              <a:xfrm flipH="1">
                <a:off x="7200" y="313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60" name="Line 22"/>
              <p:cNvSpPr>
                <a:spLocks noChangeShapeType="1"/>
              </p:cNvSpPr>
              <p:nvPr/>
            </p:nvSpPr>
            <p:spPr bwMode="auto">
              <a:xfrm>
                <a:off x="7200" y="331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61" name="Line 23"/>
              <p:cNvSpPr>
                <a:spLocks noChangeShapeType="1"/>
              </p:cNvSpPr>
              <p:nvPr/>
            </p:nvSpPr>
            <p:spPr bwMode="auto">
              <a:xfrm flipH="1">
                <a:off x="7200" y="3492"/>
                <a:ext cx="180" cy="180"/>
              </a:xfrm>
              <a:prstGeom prst="line">
                <a:avLst/>
              </a:prstGeom>
              <a:noFill/>
              <a:ln w="38100">
                <a:solidFill>
                  <a:srgbClr val="000000"/>
                </a:solidFill>
                <a:round/>
                <a:headEnd/>
                <a:tailEnd/>
              </a:ln>
            </p:spPr>
            <p:txBody>
              <a:bodyPr/>
              <a:lstStyle/>
              <a:p>
                <a:endParaRPr lang="en-US">
                  <a:solidFill>
                    <a:srgbClr val="000000"/>
                  </a:solidFill>
                </a:endParaRPr>
              </a:p>
            </p:txBody>
          </p:sp>
        </p:grpSp>
        <p:cxnSp>
          <p:nvCxnSpPr>
            <p:cNvPr id="62" name="Straight Connector 61"/>
            <p:cNvCxnSpPr/>
            <p:nvPr/>
          </p:nvCxnSpPr>
          <p:spPr>
            <a:xfrm>
              <a:off x="545910" y="6086912"/>
              <a:ext cx="8734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593075" y="6086912"/>
              <a:ext cx="8734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19"/>
            <p:cNvGrpSpPr>
              <a:grpSpLocks/>
            </p:cNvGrpSpPr>
            <p:nvPr/>
          </p:nvGrpSpPr>
          <p:grpSpPr bwMode="auto">
            <a:xfrm rot="16200000">
              <a:off x="3904917" y="5334630"/>
              <a:ext cx="302612" cy="1207674"/>
              <a:chOff x="7200" y="2952"/>
              <a:chExt cx="180" cy="720"/>
            </a:xfrm>
          </p:grpSpPr>
          <p:sp>
            <p:nvSpPr>
              <p:cNvPr id="65" name="Line 20"/>
              <p:cNvSpPr>
                <a:spLocks noChangeShapeType="1"/>
              </p:cNvSpPr>
              <p:nvPr/>
            </p:nvSpPr>
            <p:spPr bwMode="auto">
              <a:xfrm>
                <a:off x="7200" y="295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66" name="Line 21"/>
              <p:cNvSpPr>
                <a:spLocks noChangeShapeType="1"/>
              </p:cNvSpPr>
              <p:nvPr/>
            </p:nvSpPr>
            <p:spPr bwMode="auto">
              <a:xfrm flipH="1">
                <a:off x="7200" y="313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67" name="Line 22"/>
              <p:cNvSpPr>
                <a:spLocks noChangeShapeType="1"/>
              </p:cNvSpPr>
              <p:nvPr/>
            </p:nvSpPr>
            <p:spPr bwMode="auto">
              <a:xfrm>
                <a:off x="7200" y="331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68" name="Line 23"/>
              <p:cNvSpPr>
                <a:spLocks noChangeShapeType="1"/>
              </p:cNvSpPr>
              <p:nvPr/>
            </p:nvSpPr>
            <p:spPr bwMode="auto">
              <a:xfrm flipH="1">
                <a:off x="7200" y="3492"/>
                <a:ext cx="180" cy="180"/>
              </a:xfrm>
              <a:prstGeom prst="line">
                <a:avLst/>
              </a:prstGeom>
              <a:noFill/>
              <a:ln w="38100">
                <a:solidFill>
                  <a:srgbClr val="000000"/>
                </a:solidFill>
                <a:round/>
                <a:headEnd/>
                <a:tailEnd/>
              </a:ln>
            </p:spPr>
            <p:txBody>
              <a:bodyPr/>
              <a:lstStyle/>
              <a:p>
                <a:endParaRPr lang="en-US">
                  <a:solidFill>
                    <a:srgbClr val="000000"/>
                  </a:solidFill>
                </a:endParaRPr>
              </a:p>
            </p:txBody>
          </p:sp>
        </p:grpSp>
        <p:cxnSp>
          <p:nvCxnSpPr>
            <p:cNvPr id="69" name="Straight Connector 68"/>
            <p:cNvCxnSpPr/>
            <p:nvPr/>
          </p:nvCxnSpPr>
          <p:spPr>
            <a:xfrm>
              <a:off x="4640239" y="6086912"/>
              <a:ext cx="8734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9271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20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style.rotation</p:attrName>
                                        </p:attrNameLst>
                                      </p:cBhvr>
                                      <p:tavLst>
                                        <p:tav tm="0">
                                          <p:val>
                                            <p:fltVal val="720"/>
                                          </p:val>
                                        </p:tav>
                                        <p:tav tm="100000">
                                          <p:val>
                                            <p:fltVal val="0"/>
                                          </p:val>
                                        </p:tav>
                                      </p:tavLst>
                                    </p:anim>
                                    <p:anim calcmode="lin" valueType="num">
                                      <p:cBhvr>
                                        <p:cTn id="24" dur="2000" fill="hold"/>
                                        <p:tgtEl>
                                          <p:spTgt spid="11"/>
                                        </p:tgtEl>
                                        <p:attrNameLst>
                                          <p:attrName>ppt_h</p:attrName>
                                        </p:attrNameLst>
                                      </p:cBhvr>
                                      <p:tavLst>
                                        <p:tav tm="0">
                                          <p:val>
                                            <p:fltVal val="0"/>
                                          </p:val>
                                        </p:tav>
                                        <p:tav tm="100000">
                                          <p:val>
                                            <p:strVal val="#ppt_h"/>
                                          </p:val>
                                        </p:tav>
                                      </p:tavLst>
                                    </p:anim>
                                    <p:anim calcmode="lin" valueType="num">
                                      <p:cBhvr>
                                        <p:cTn id="25" dur="2000" fill="hold"/>
                                        <p:tgtEl>
                                          <p:spTgt spid="11"/>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circle(in)">
                                      <p:cBhvr>
                                        <p:cTn id="29" dur="20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20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inVertical)">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30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2000"/>
                                        <p:tgtEl>
                                          <p:spTgt spid="45"/>
                                        </p:tgtEl>
                                      </p:cBhvr>
                                    </p:animEffect>
                                    <p:anim calcmode="lin" valueType="num">
                                      <p:cBhvr>
                                        <p:cTn id="50" dur="2000" fill="hold"/>
                                        <p:tgtEl>
                                          <p:spTgt spid="45"/>
                                        </p:tgtEl>
                                        <p:attrNameLst>
                                          <p:attrName>ppt_w</p:attrName>
                                        </p:attrNameLst>
                                      </p:cBhvr>
                                      <p:tavLst>
                                        <p:tav tm="0" fmla="#ppt_w*sin(2.5*pi*$)">
                                          <p:val>
                                            <p:fltVal val="0"/>
                                          </p:val>
                                        </p:tav>
                                        <p:tav tm="100000">
                                          <p:val>
                                            <p:fltVal val="1"/>
                                          </p:val>
                                        </p:tav>
                                      </p:tavLst>
                                    </p:anim>
                                    <p:anim calcmode="lin" valueType="num">
                                      <p:cBhvr>
                                        <p:cTn id="51" dur="2000" fill="hold"/>
                                        <p:tgtEl>
                                          <p:spTgt spid="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p:bldP spid="32" grpId="0"/>
      <p:bldP spid="45" grpId="0"/>
      <p:bldP spid="46" grpId="0"/>
      <p:bldP spid="4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26811" y="217955"/>
            <a:ext cx="9039654" cy="954107"/>
          </a:xfrm>
          <a:prstGeom prst="rect">
            <a:avLst/>
          </a:prstGeom>
          <a:noFill/>
          <a:ln w="15875" algn="ctr">
            <a:noFill/>
            <a:miter lim="800000"/>
            <a:headEnd/>
            <a:tailEnd/>
          </a:ln>
        </p:spPr>
        <p:txBody>
          <a:bodyPr wrap="none" anchor="t" anchorCtr="0">
            <a:spAutoFit/>
          </a:bodyPr>
          <a:lstStyle/>
          <a:p>
            <a:pPr algn="l"/>
            <a:r>
              <a:rPr lang="en-US" b="1" dirty="0" smtClean="0">
                <a:solidFill>
                  <a:srgbClr val="000000"/>
                </a:solidFill>
              </a:rPr>
              <a:t>7.</a:t>
            </a:r>
            <a:r>
              <a:rPr lang="en-US" dirty="0" smtClean="0">
                <a:solidFill>
                  <a:srgbClr val="FF0000"/>
                </a:solidFill>
              </a:rPr>
              <a:t> When a resistor is added into a circuit in parallel with</a:t>
            </a:r>
          </a:p>
          <a:p>
            <a:pPr algn="l"/>
            <a:r>
              <a:rPr lang="en-US" dirty="0" smtClean="0">
                <a:solidFill>
                  <a:srgbClr val="FF0000"/>
                </a:solidFill>
              </a:rPr>
              <a:t>    the other resistor(s), the total resistance _________.</a:t>
            </a:r>
            <a:endParaRPr lang="en-US" dirty="0">
              <a:solidFill>
                <a:srgbClr val="FF0000"/>
              </a:solidFill>
            </a:endParaRPr>
          </a:p>
        </p:txBody>
      </p:sp>
      <p:sp>
        <p:nvSpPr>
          <p:cNvPr id="11" name="Rectangle 9"/>
          <p:cNvSpPr>
            <a:spLocks noChangeArrowheads="1"/>
          </p:cNvSpPr>
          <p:nvPr/>
        </p:nvSpPr>
        <p:spPr bwMode="auto">
          <a:xfrm>
            <a:off x="6983972" y="646414"/>
            <a:ext cx="1845377"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decreases</a:t>
            </a:r>
            <a:endParaRPr lang="en-US" dirty="0">
              <a:solidFill>
                <a:srgbClr val="000000"/>
              </a:solidFill>
            </a:endParaRPr>
          </a:p>
        </p:txBody>
      </p:sp>
      <p:sp>
        <p:nvSpPr>
          <p:cNvPr id="2" name="Can 1"/>
          <p:cNvSpPr/>
          <p:nvPr/>
        </p:nvSpPr>
        <p:spPr>
          <a:xfrm rot="5400000">
            <a:off x="2245655" y="552458"/>
            <a:ext cx="143282" cy="3129433"/>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31" name="Rectangle 9"/>
          <p:cNvSpPr>
            <a:spLocks noChangeArrowheads="1"/>
          </p:cNvSpPr>
          <p:nvPr/>
        </p:nvSpPr>
        <p:spPr bwMode="auto">
          <a:xfrm>
            <a:off x="784503" y="3880042"/>
            <a:ext cx="3183885" cy="523220"/>
          </a:xfrm>
          <a:prstGeom prst="rect">
            <a:avLst/>
          </a:prstGeom>
          <a:noFill/>
          <a:ln w="15875" algn="ctr">
            <a:noFill/>
            <a:miter lim="800000"/>
            <a:headEnd/>
            <a:tailEnd/>
          </a:ln>
        </p:spPr>
        <p:txBody>
          <a:bodyPr wrap="none" anchor="t" anchorCtr="0">
            <a:spAutoFit/>
          </a:bodyPr>
          <a:lstStyle/>
          <a:p>
            <a:pPr algn="l"/>
            <a:r>
              <a:rPr lang="en-US" u="sng" dirty="0" smtClean="0">
                <a:solidFill>
                  <a:srgbClr val="000000"/>
                </a:solidFill>
              </a:rPr>
              <a:t>less</a:t>
            </a:r>
            <a:r>
              <a:rPr lang="en-US" dirty="0" smtClean="0">
                <a:solidFill>
                  <a:srgbClr val="000000"/>
                </a:solidFill>
              </a:rPr>
              <a:t> R to breathing</a:t>
            </a:r>
            <a:endParaRPr lang="en-US" dirty="0">
              <a:solidFill>
                <a:srgbClr val="000000"/>
              </a:solidFill>
            </a:endParaRPr>
          </a:p>
        </p:txBody>
      </p:sp>
      <p:sp>
        <p:nvSpPr>
          <p:cNvPr id="32" name="Rectangle 9"/>
          <p:cNvSpPr>
            <a:spLocks noChangeArrowheads="1"/>
          </p:cNvSpPr>
          <p:nvPr/>
        </p:nvSpPr>
        <p:spPr bwMode="auto">
          <a:xfrm>
            <a:off x="651939" y="2206509"/>
            <a:ext cx="352372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some R to breathing </a:t>
            </a:r>
          </a:p>
        </p:txBody>
      </p:sp>
      <p:sp>
        <p:nvSpPr>
          <p:cNvPr id="39" name="Rectangle 9"/>
          <p:cNvSpPr>
            <a:spLocks noChangeArrowheads="1"/>
          </p:cNvSpPr>
          <p:nvPr/>
        </p:nvSpPr>
        <p:spPr bwMode="auto">
          <a:xfrm>
            <a:off x="1685282" y="1322772"/>
            <a:ext cx="1466555" cy="523220"/>
          </a:xfrm>
          <a:prstGeom prst="rect">
            <a:avLst/>
          </a:prstGeom>
          <a:noFill/>
          <a:ln w="15875" algn="ctr">
            <a:noFill/>
            <a:miter lim="800000"/>
            <a:headEnd/>
            <a:tailEnd/>
          </a:ln>
        </p:spPr>
        <p:txBody>
          <a:bodyPr wrap="none" anchor="t" anchorCtr="0">
            <a:spAutoFit/>
          </a:bodyPr>
          <a:lstStyle/>
          <a:p>
            <a:pPr algn="l"/>
            <a:r>
              <a:rPr lang="en-US" dirty="0" smtClean="0">
                <a:solidFill>
                  <a:srgbClr val="FF0000"/>
                </a:solidFill>
              </a:rPr>
              <a:t>STRAW</a:t>
            </a:r>
            <a:endParaRPr lang="en-US" dirty="0">
              <a:solidFill>
                <a:srgbClr val="FF0000"/>
              </a:solidFill>
            </a:endParaRPr>
          </a:p>
        </p:txBody>
      </p:sp>
      <p:sp>
        <p:nvSpPr>
          <p:cNvPr id="45" name="Rectangle 9"/>
          <p:cNvSpPr>
            <a:spLocks noChangeArrowheads="1"/>
          </p:cNvSpPr>
          <p:nvPr/>
        </p:nvSpPr>
        <p:spPr bwMode="auto">
          <a:xfrm>
            <a:off x="5345190" y="3899799"/>
            <a:ext cx="2802370" cy="523220"/>
          </a:xfrm>
          <a:prstGeom prst="rect">
            <a:avLst/>
          </a:prstGeom>
          <a:noFill/>
          <a:ln w="15875" algn="ctr">
            <a:noFill/>
            <a:miter lim="800000"/>
            <a:headEnd/>
            <a:tailEnd/>
          </a:ln>
        </p:spPr>
        <p:txBody>
          <a:bodyPr wrap="none" anchor="t" anchorCtr="0">
            <a:spAutoFit/>
          </a:bodyPr>
          <a:lstStyle/>
          <a:p>
            <a:pPr algn="l"/>
            <a:r>
              <a:rPr lang="en-US" u="sng" dirty="0" smtClean="0">
                <a:solidFill>
                  <a:srgbClr val="000000"/>
                </a:solidFill>
              </a:rPr>
              <a:t>less</a:t>
            </a:r>
            <a:r>
              <a:rPr lang="en-US" dirty="0" smtClean="0">
                <a:solidFill>
                  <a:srgbClr val="000000"/>
                </a:solidFill>
              </a:rPr>
              <a:t> R to current</a:t>
            </a:r>
            <a:endParaRPr lang="en-US" dirty="0">
              <a:solidFill>
                <a:srgbClr val="000000"/>
              </a:solidFill>
            </a:endParaRPr>
          </a:p>
        </p:txBody>
      </p:sp>
      <p:sp>
        <p:nvSpPr>
          <p:cNvPr id="46" name="Rectangle 9"/>
          <p:cNvSpPr>
            <a:spLocks noChangeArrowheads="1"/>
          </p:cNvSpPr>
          <p:nvPr/>
        </p:nvSpPr>
        <p:spPr bwMode="auto">
          <a:xfrm>
            <a:off x="5207286" y="2207762"/>
            <a:ext cx="3142207"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some R to current</a:t>
            </a:r>
            <a:endParaRPr lang="en-US" dirty="0">
              <a:solidFill>
                <a:srgbClr val="000000"/>
              </a:solidFill>
            </a:endParaRPr>
          </a:p>
        </p:txBody>
      </p:sp>
      <p:sp>
        <p:nvSpPr>
          <p:cNvPr id="47" name="Rectangle 9"/>
          <p:cNvSpPr>
            <a:spLocks noChangeArrowheads="1"/>
          </p:cNvSpPr>
          <p:nvPr/>
        </p:nvSpPr>
        <p:spPr bwMode="auto">
          <a:xfrm>
            <a:off x="5368961" y="1325441"/>
            <a:ext cx="2842317" cy="523220"/>
          </a:xfrm>
          <a:prstGeom prst="rect">
            <a:avLst/>
          </a:prstGeom>
          <a:noFill/>
          <a:ln w="15875" algn="ctr">
            <a:noFill/>
            <a:miter lim="800000"/>
            <a:headEnd/>
            <a:tailEnd/>
          </a:ln>
        </p:spPr>
        <p:txBody>
          <a:bodyPr wrap="none" anchor="t" anchorCtr="0">
            <a:spAutoFit/>
          </a:bodyPr>
          <a:lstStyle/>
          <a:p>
            <a:pPr algn="l"/>
            <a:r>
              <a:rPr lang="en-US" u="sng" dirty="0" smtClean="0">
                <a:solidFill>
                  <a:srgbClr val="FF0000"/>
                </a:solidFill>
              </a:rPr>
              <a:t>ANY</a:t>
            </a:r>
            <a:r>
              <a:rPr lang="en-US" dirty="0" smtClean="0">
                <a:solidFill>
                  <a:srgbClr val="FF0000"/>
                </a:solidFill>
              </a:rPr>
              <a:t> RESISTOR</a:t>
            </a:r>
            <a:endParaRPr lang="en-US" dirty="0">
              <a:solidFill>
                <a:srgbClr val="FF0000"/>
              </a:solidFill>
            </a:endParaRPr>
          </a:p>
        </p:txBody>
      </p:sp>
      <p:grpSp>
        <p:nvGrpSpPr>
          <p:cNvPr id="70" name="Group 69"/>
          <p:cNvGrpSpPr/>
          <p:nvPr/>
        </p:nvGrpSpPr>
        <p:grpSpPr>
          <a:xfrm>
            <a:off x="5689528" y="1919168"/>
            <a:ext cx="2101756" cy="302612"/>
            <a:chOff x="955343" y="4777229"/>
            <a:chExt cx="2101756" cy="302612"/>
          </a:xfrm>
        </p:grpSpPr>
        <p:grpSp>
          <p:nvGrpSpPr>
            <p:cNvPr id="49" name="Group 19"/>
            <p:cNvGrpSpPr>
              <a:grpSpLocks/>
            </p:cNvGrpSpPr>
            <p:nvPr/>
          </p:nvGrpSpPr>
          <p:grpSpPr bwMode="auto">
            <a:xfrm rot="16200000">
              <a:off x="1857753" y="4324698"/>
              <a:ext cx="302612" cy="1207674"/>
              <a:chOff x="7200" y="2952"/>
              <a:chExt cx="180" cy="720"/>
            </a:xfrm>
          </p:grpSpPr>
          <p:sp>
            <p:nvSpPr>
              <p:cNvPr id="50" name="Line 20"/>
              <p:cNvSpPr>
                <a:spLocks noChangeShapeType="1"/>
              </p:cNvSpPr>
              <p:nvPr/>
            </p:nvSpPr>
            <p:spPr bwMode="auto">
              <a:xfrm>
                <a:off x="7200" y="295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51" name="Line 21"/>
              <p:cNvSpPr>
                <a:spLocks noChangeShapeType="1"/>
              </p:cNvSpPr>
              <p:nvPr/>
            </p:nvSpPr>
            <p:spPr bwMode="auto">
              <a:xfrm flipH="1">
                <a:off x="7200" y="313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52" name="Line 22"/>
              <p:cNvSpPr>
                <a:spLocks noChangeShapeType="1"/>
              </p:cNvSpPr>
              <p:nvPr/>
            </p:nvSpPr>
            <p:spPr bwMode="auto">
              <a:xfrm>
                <a:off x="7200" y="331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53" name="Line 23"/>
              <p:cNvSpPr>
                <a:spLocks noChangeShapeType="1"/>
              </p:cNvSpPr>
              <p:nvPr/>
            </p:nvSpPr>
            <p:spPr bwMode="auto">
              <a:xfrm flipH="1">
                <a:off x="7200" y="3492"/>
                <a:ext cx="180" cy="180"/>
              </a:xfrm>
              <a:prstGeom prst="line">
                <a:avLst/>
              </a:prstGeom>
              <a:noFill/>
              <a:ln w="38100">
                <a:solidFill>
                  <a:srgbClr val="000000"/>
                </a:solidFill>
                <a:round/>
                <a:headEnd/>
                <a:tailEnd/>
              </a:ln>
            </p:spPr>
            <p:txBody>
              <a:bodyPr/>
              <a:lstStyle/>
              <a:p>
                <a:endParaRPr lang="en-US">
                  <a:solidFill>
                    <a:srgbClr val="000000"/>
                  </a:solidFill>
                </a:endParaRPr>
              </a:p>
            </p:txBody>
          </p:sp>
        </p:grpSp>
        <p:cxnSp>
          <p:nvCxnSpPr>
            <p:cNvPr id="55" name="Straight Connector 54"/>
            <p:cNvCxnSpPr/>
            <p:nvPr/>
          </p:nvCxnSpPr>
          <p:spPr>
            <a:xfrm>
              <a:off x="955343" y="5076980"/>
              <a:ext cx="4640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593075" y="5076980"/>
              <a:ext cx="4640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88196" y="3516301"/>
            <a:ext cx="3129433" cy="293407"/>
            <a:chOff x="3944720" y="1997868"/>
            <a:chExt cx="3129433" cy="293407"/>
          </a:xfrm>
        </p:grpSpPr>
        <p:sp>
          <p:nvSpPr>
            <p:cNvPr id="37" name="Can 36"/>
            <p:cNvSpPr/>
            <p:nvPr/>
          </p:nvSpPr>
          <p:spPr>
            <a:xfrm rot="5400000">
              <a:off x="5437796" y="654917"/>
              <a:ext cx="143282" cy="3129433"/>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38" name="Can 37"/>
            <p:cNvSpPr/>
            <p:nvPr/>
          </p:nvSpPr>
          <p:spPr>
            <a:xfrm rot="5400000">
              <a:off x="5437796" y="504792"/>
              <a:ext cx="143282" cy="3129433"/>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grpSp>
        <p:nvGrpSpPr>
          <p:cNvPr id="10" name="Group 9"/>
          <p:cNvGrpSpPr/>
          <p:nvPr/>
        </p:nvGrpSpPr>
        <p:grpSpPr>
          <a:xfrm>
            <a:off x="5198207" y="2844092"/>
            <a:ext cx="2988860" cy="1066889"/>
            <a:chOff x="341190" y="5124162"/>
            <a:chExt cx="2988860" cy="1066889"/>
          </a:xfrm>
        </p:grpSpPr>
        <p:grpSp>
          <p:nvGrpSpPr>
            <p:cNvPr id="82" name="Group 81"/>
            <p:cNvGrpSpPr/>
            <p:nvPr/>
          </p:nvGrpSpPr>
          <p:grpSpPr>
            <a:xfrm>
              <a:off x="777919" y="5124162"/>
              <a:ext cx="2101756" cy="302612"/>
              <a:chOff x="955343" y="4777229"/>
              <a:chExt cx="2101756" cy="302612"/>
            </a:xfrm>
          </p:grpSpPr>
          <p:grpSp>
            <p:nvGrpSpPr>
              <p:cNvPr id="83" name="Group 19"/>
              <p:cNvGrpSpPr>
                <a:grpSpLocks/>
              </p:cNvGrpSpPr>
              <p:nvPr/>
            </p:nvGrpSpPr>
            <p:grpSpPr bwMode="auto">
              <a:xfrm rot="16200000">
                <a:off x="1857753" y="4324698"/>
                <a:ext cx="302612" cy="1207674"/>
                <a:chOff x="7200" y="2952"/>
                <a:chExt cx="180" cy="720"/>
              </a:xfrm>
            </p:grpSpPr>
            <p:sp>
              <p:nvSpPr>
                <p:cNvPr id="86" name="Line 20"/>
                <p:cNvSpPr>
                  <a:spLocks noChangeShapeType="1"/>
                </p:cNvSpPr>
                <p:nvPr/>
              </p:nvSpPr>
              <p:spPr bwMode="auto">
                <a:xfrm>
                  <a:off x="7200" y="295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87" name="Line 21"/>
                <p:cNvSpPr>
                  <a:spLocks noChangeShapeType="1"/>
                </p:cNvSpPr>
                <p:nvPr/>
              </p:nvSpPr>
              <p:spPr bwMode="auto">
                <a:xfrm flipH="1">
                  <a:off x="7200" y="313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88" name="Line 22"/>
                <p:cNvSpPr>
                  <a:spLocks noChangeShapeType="1"/>
                </p:cNvSpPr>
                <p:nvPr/>
              </p:nvSpPr>
              <p:spPr bwMode="auto">
                <a:xfrm>
                  <a:off x="7200" y="331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89" name="Line 23"/>
                <p:cNvSpPr>
                  <a:spLocks noChangeShapeType="1"/>
                </p:cNvSpPr>
                <p:nvPr/>
              </p:nvSpPr>
              <p:spPr bwMode="auto">
                <a:xfrm flipH="1">
                  <a:off x="7200" y="3492"/>
                  <a:ext cx="180" cy="180"/>
                </a:xfrm>
                <a:prstGeom prst="line">
                  <a:avLst/>
                </a:prstGeom>
                <a:noFill/>
                <a:ln w="38100">
                  <a:solidFill>
                    <a:srgbClr val="000000"/>
                  </a:solidFill>
                  <a:round/>
                  <a:headEnd/>
                  <a:tailEnd/>
                </a:ln>
              </p:spPr>
              <p:txBody>
                <a:bodyPr/>
                <a:lstStyle/>
                <a:p>
                  <a:endParaRPr lang="en-US">
                    <a:solidFill>
                      <a:srgbClr val="000000"/>
                    </a:solidFill>
                  </a:endParaRPr>
                </a:p>
              </p:txBody>
            </p:sp>
          </p:grpSp>
          <p:cxnSp>
            <p:nvCxnSpPr>
              <p:cNvPr id="84" name="Straight Connector 83"/>
              <p:cNvCxnSpPr/>
              <p:nvPr/>
            </p:nvCxnSpPr>
            <p:spPr>
              <a:xfrm>
                <a:off x="955343" y="5076980"/>
                <a:ext cx="4640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593075" y="5076980"/>
                <a:ext cx="4640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flipV="1">
              <a:off x="777919" y="5888439"/>
              <a:ext cx="2101756" cy="302612"/>
              <a:chOff x="955343" y="4777229"/>
              <a:chExt cx="2101756" cy="302612"/>
            </a:xfrm>
          </p:grpSpPr>
          <p:grpSp>
            <p:nvGrpSpPr>
              <p:cNvPr id="91" name="Group 19"/>
              <p:cNvGrpSpPr>
                <a:grpSpLocks/>
              </p:cNvGrpSpPr>
              <p:nvPr/>
            </p:nvGrpSpPr>
            <p:grpSpPr bwMode="auto">
              <a:xfrm rot="16200000">
                <a:off x="1857753" y="4324698"/>
                <a:ext cx="302612" cy="1207674"/>
                <a:chOff x="7200" y="2952"/>
                <a:chExt cx="180" cy="720"/>
              </a:xfrm>
            </p:grpSpPr>
            <p:sp>
              <p:nvSpPr>
                <p:cNvPr id="94" name="Line 20"/>
                <p:cNvSpPr>
                  <a:spLocks noChangeShapeType="1"/>
                </p:cNvSpPr>
                <p:nvPr/>
              </p:nvSpPr>
              <p:spPr bwMode="auto">
                <a:xfrm>
                  <a:off x="7200" y="295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95" name="Line 21"/>
                <p:cNvSpPr>
                  <a:spLocks noChangeShapeType="1"/>
                </p:cNvSpPr>
                <p:nvPr/>
              </p:nvSpPr>
              <p:spPr bwMode="auto">
                <a:xfrm flipH="1">
                  <a:off x="7200" y="313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96" name="Line 22"/>
                <p:cNvSpPr>
                  <a:spLocks noChangeShapeType="1"/>
                </p:cNvSpPr>
                <p:nvPr/>
              </p:nvSpPr>
              <p:spPr bwMode="auto">
                <a:xfrm>
                  <a:off x="7200" y="3312"/>
                  <a:ext cx="180" cy="180"/>
                </a:xfrm>
                <a:prstGeom prst="line">
                  <a:avLst/>
                </a:prstGeom>
                <a:noFill/>
                <a:ln w="38100">
                  <a:solidFill>
                    <a:srgbClr val="000000"/>
                  </a:solidFill>
                  <a:round/>
                  <a:headEnd/>
                  <a:tailEnd/>
                </a:ln>
              </p:spPr>
              <p:txBody>
                <a:bodyPr/>
                <a:lstStyle/>
                <a:p>
                  <a:endParaRPr lang="en-US">
                    <a:solidFill>
                      <a:srgbClr val="000000"/>
                    </a:solidFill>
                  </a:endParaRPr>
                </a:p>
              </p:txBody>
            </p:sp>
            <p:sp>
              <p:nvSpPr>
                <p:cNvPr id="97" name="Line 23"/>
                <p:cNvSpPr>
                  <a:spLocks noChangeShapeType="1"/>
                </p:cNvSpPr>
                <p:nvPr/>
              </p:nvSpPr>
              <p:spPr bwMode="auto">
                <a:xfrm flipH="1">
                  <a:off x="7200" y="3492"/>
                  <a:ext cx="180" cy="180"/>
                </a:xfrm>
                <a:prstGeom prst="line">
                  <a:avLst/>
                </a:prstGeom>
                <a:noFill/>
                <a:ln w="38100">
                  <a:solidFill>
                    <a:srgbClr val="000000"/>
                  </a:solidFill>
                  <a:round/>
                  <a:headEnd/>
                  <a:tailEnd/>
                </a:ln>
              </p:spPr>
              <p:txBody>
                <a:bodyPr/>
                <a:lstStyle/>
                <a:p>
                  <a:endParaRPr lang="en-US">
                    <a:solidFill>
                      <a:srgbClr val="000000"/>
                    </a:solidFill>
                  </a:endParaRPr>
                </a:p>
              </p:txBody>
            </p:sp>
          </p:grpSp>
          <p:cxnSp>
            <p:nvCxnSpPr>
              <p:cNvPr id="92" name="Straight Connector 91"/>
              <p:cNvCxnSpPr/>
              <p:nvPr/>
            </p:nvCxnSpPr>
            <p:spPr>
              <a:xfrm>
                <a:off x="955343" y="5076980"/>
                <a:ext cx="4640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593075" y="5076980"/>
                <a:ext cx="4640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p:nvCxnSpPr>
          <p:spPr>
            <a:xfrm>
              <a:off x="341190" y="5669573"/>
              <a:ext cx="4640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866026" y="5669573"/>
              <a:ext cx="4640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2868302" y="5415118"/>
              <a:ext cx="0" cy="4914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795897" y="5415118"/>
              <a:ext cx="0" cy="4914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 name="Rectangle 9"/>
          <p:cNvSpPr>
            <a:spLocks noChangeArrowheads="1"/>
          </p:cNvSpPr>
          <p:nvPr/>
        </p:nvSpPr>
        <p:spPr bwMode="auto">
          <a:xfrm>
            <a:off x="179973" y="5227929"/>
            <a:ext cx="4862228" cy="954107"/>
          </a:xfrm>
          <a:prstGeom prst="rect">
            <a:avLst/>
          </a:prstGeom>
          <a:noFill/>
          <a:ln w="15875" algn="ctr">
            <a:noFill/>
            <a:miter lim="800000"/>
            <a:headEnd/>
            <a:tailEnd/>
          </a:ln>
        </p:spPr>
        <p:txBody>
          <a:bodyPr wrap="none" anchor="t" anchorCtr="0">
            <a:spAutoFit/>
          </a:bodyPr>
          <a:lstStyle/>
          <a:p>
            <a:pPr algn="l"/>
            <a:r>
              <a:rPr lang="en-US" b="1" dirty="0" smtClean="0">
                <a:solidFill>
                  <a:srgbClr val="000000"/>
                </a:solidFill>
              </a:rPr>
              <a:t>8.</a:t>
            </a:r>
            <a:r>
              <a:rPr lang="en-US" dirty="0" smtClean="0">
                <a:solidFill>
                  <a:srgbClr val="FF0000"/>
                </a:solidFill>
              </a:rPr>
              <a:t> Round bulbs have less </a:t>
            </a:r>
          </a:p>
          <a:p>
            <a:pPr algn="l"/>
            <a:r>
              <a:rPr lang="en-US" dirty="0">
                <a:solidFill>
                  <a:srgbClr val="FF0000"/>
                </a:solidFill>
              </a:rPr>
              <a:t> </a:t>
            </a:r>
            <a:r>
              <a:rPr lang="en-US" dirty="0" smtClean="0">
                <a:solidFill>
                  <a:srgbClr val="FF0000"/>
                </a:solidFill>
              </a:rPr>
              <a:t>   resistance than long bulbs.</a:t>
            </a:r>
            <a:endParaRPr lang="en-US" dirty="0">
              <a:solidFill>
                <a:srgbClr val="FF0000"/>
              </a:solidFill>
            </a:endParaRPr>
          </a:p>
        </p:txBody>
      </p:sp>
      <p:grpSp>
        <p:nvGrpSpPr>
          <p:cNvPr id="13" name="Group 12"/>
          <p:cNvGrpSpPr/>
          <p:nvPr/>
        </p:nvGrpSpPr>
        <p:grpSpPr>
          <a:xfrm>
            <a:off x="4954804" y="4818023"/>
            <a:ext cx="3979646" cy="1790121"/>
            <a:chOff x="4954804" y="4818023"/>
            <a:chExt cx="3979646" cy="1790121"/>
          </a:xfrm>
        </p:grpSpPr>
        <p:grpSp>
          <p:nvGrpSpPr>
            <p:cNvPr id="105" name="Group 104"/>
            <p:cNvGrpSpPr/>
            <p:nvPr/>
          </p:nvGrpSpPr>
          <p:grpSpPr>
            <a:xfrm>
              <a:off x="5394820" y="4818023"/>
              <a:ext cx="954106" cy="954106"/>
              <a:chOff x="5563116" y="4890103"/>
              <a:chExt cx="954106" cy="954106"/>
            </a:xfrm>
          </p:grpSpPr>
          <p:sp>
            <p:nvSpPr>
              <p:cNvPr id="106" name="Oval 105"/>
              <p:cNvSpPr/>
              <p:nvPr/>
            </p:nvSpPr>
            <p:spPr>
              <a:xfrm>
                <a:off x="5563116" y="4890103"/>
                <a:ext cx="954106" cy="95410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107" name="Rectangle 9"/>
              <p:cNvSpPr>
                <a:spLocks noChangeArrowheads="1"/>
              </p:cNvSpPr>
              <p:nvPr/>
            </p:nvSpPr>
            <p:spPr bwMode="auto">
              <a:xfrm>
                <a:off x="5760020" y="4985190"/>
                <a:ext cx="591829" cy="769441"/>
              </a:xfrm>
              <a:prstGeom prst="rect">
                <a:avLst/>
              </a:prstGeom>
              <a:noFill/>
              <a:ln w="15875" algn="ctr">
                <a:noFill/>
                <a:miter lim="800000"/>
                <a:headEnd/>
                <a:tailEnd/>
              </a:ln>
            </p:spPr>
            <p:txBody>
              <a:bodyPr wrap="none" anchor="t" anchorCtr="0">
                <a:spAutoFit/>
              </a:bodyPr>
              <a:lstStyle/>
              <a:p>
                <a:pPr algn="l"/>
                <a:r>
                  <a:rPr lang="en-US" sz="4400" b="1" dirty="0" smtClean="0">
                    <a:solidFill>
                      <a:srgbClr val="000000"/>
                    </a:solidFill>
                  </a:rPr>
                  <a:t>R</a:t>
                </a:r>
                <a:endParaRPr lang="en-US" sz="4400" dirty="0">
                  <a:solidFill>
                    <a:srgbClr val="FF0000"/>
                  </a:solidFill>
                </a:endParaRPr>
              </a:p>
            </p:txBody>
          </p:sp>
        </p:grpSp>
        <p:grpSp>
          <p:nvGrpSpPr>
            <p:cNvPr id="108" name="Group 107"/>
            <p:cNvGrpSpPr/>
            <p:nvPr/>
          </p:nvGrpSpPr>
          <p:grpSpPr>
            <a:xfrm>
              <a:off x="7444346" y="4818023"/>
              <a:ext cx="954106" cy="954106"/>
              <a:chOff x="7328854" y="4890103"/>
              <a:chExt cx="954106" cy="954106"/>
            </a:xfrm>
          </p:grpSpPr>
          <p:sp>
            <p:nvSpPr>
              <p:cNvPr id="109" name="Oval 108"/>
              <p:cNvSpPr/>
              <p:nvPr/>
            </p:nvSpPr>
            <p:spPr>
              <a:xfrm>
                <a:off x="7328854" y="4890103"/>
                <a:ext cx="954106" cy="95410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110" name="Rectangle 9"/>
              <p:cNvSpPr>
                <a:spLocks noChangeArrowheads="1"/>
              </p:cNvSpPr>
              <p:nvPr/>
            </p:nvSpPr>
            <p:spPr bwMode="auto">
              <a:xfrm>
                <a:off x="7557290" y="4985190"/>
                <a:ext cx="529312" cy="769441"/>
              </a:xfrm>
              <a:prstGeom prst="rect">
                <a:avLst/>
              </a:prstGeom>
              <a:noFill/>
              <a:ln w="15875" algn="ctr">
                <a:noFill/>
                <a:miter lim="800000"/>
                <a:headEnd/>
                <a:tailEnd/>
              </a:ln>
            </p:spPr>
            <p:txBody>
              <a:bodyPr wrap="none" anchor="t" anchorCtr="0">
                <a:spAutoFit/>
              </a:bodyPr>
              <a:lstStyle/>
              <a:p>
                <a:pPr algn="l"/>
                <a:r>
                  <a:rPr lang="en-US" sz="4400" b="1" dirty="0" smtClean="0">
                    <a:solidFill>
                      <a:srgbClr val="000000"/>
                    </a:solidFill>
                  </a:rPr>
                  <a:t>L</a:t>
                </a:r>
                <a:endParaRPr lang="en-US" sz="4400" dirty="0">
                  <a:solidFill>
                    <a:srgbClr val="FF0000"/>
                  </a:solidFill>
                </a:endParaRPr>
              </a:p>
            </p:txBody>
          </p:sp>
        </p:grpSp>
        <p:sp>
          <p:nvSpPr>
            <p:cNvPr id="111" name="Rectangle 9"/>
            <p:cNvSpPr>
              <a:spLocks noChangeArrowheads="1"/>
            </p:cNvSpPr>
            <p:nvPr/>
          </p:nvSpPr>
          <p:spPr bwMode="auto">
            <a:xfrm>
              <a:off x="4954804" y="5777147"/>
              <a:ext cx="1928733" cy="830997"/>
            </a:xfrm>
            <a:prstGeom prst="rect">
              <a:avLst/>
            </a:prstGeom>
            <a:noFill/>
            <a:ln w="15875" algn="ctr">
              <a:noFill/>
              <a:miter lim="800000"/>
              <a:headEnd/>
              <a:tailEnd/>
            </a:ln>
          </p:spPr>
          <p:txBody>
            <a:bodyPr wrap="none" anchor="t" anchorCtr="0">
              <a:spAutoFit/>
            </a:bodyPr>
            <a:lstStyle/>
            <a:p>
              <a:r>
                <a:rPr lang="en-US" sz="2400" b="1" dirty="0">
                  <a:solidFill>
                    <a:srgbClr val="000000"/>
                  </a:solidFill>
                  <a:latin typeface="Arial Narrow" pitchFamily="34" charset="0"/>
                </a:rPr>
                <a:t>r</a:t>
              </a:r>
              <a:r>
                <a:rPr lang="en-US" sz="2400" b="1" dirty="0" smtClean="0">
                  <a:solidFill>
                    <a:srgbClr val="000000"/>
                  </a:solidFill>
                  <a:latin typeface="Arial Narrow" pitchFamily="34" charset="0"/>
                </a:rPr>
                <a:t>ound bulbs:</a:t>
              </a:r>
            </a:p>
            <a:p>
              <a:r>
                <a:rPr lang="en-US" sz="2400" b="1" dirty="0" smtClean="0">
                  <a:solidFill>
                    <a:srgbClr val="000000"/>
                  </a:solidFill>
                  <a:latin typeface="Arial Narrow" pitchFamily="34" charset="0"/>
                </a:rPr>
                <a:t>low resistance</a:t>
              </a:r>
              <a:endParaRPr lang="en-US" sz="2400" b="1" dirty="0">
                <a:solidFill>
                  <a:srgbClr val="000000"/>
                </a:solidFill>
                <a:latin typeface="Arial Narrow" pitchFamily="34" charset="0"/>
              </a:endParaRPr>
            </a:p>
          </p:txBody>
        </p:sp>
        <p:sp>
          <p:nvSpPr>
            <p:cNvPr id="112" name="Rectangle 9"/>
            <p:cNvSpPr>
              <a:spLocks noChangeArrowheads="1"/>
            </p:cNvSpPr>
            <p:nvPr/>
          </p:nvSpPr>
          <p:spPr bwMode="auto">
            <a:xfrm>
              <a:off x="6895109" y="5777147"/>
              <a:ext cx="2039341" cy="830997"/>
            </a:xfrm>
            <a:prstGeom prst="rect">
              <a:avLst/>
            </a:prstGeom>
            <a:noFill/>
            <a:ln w="15875" algn="ctr">
              <a:noFill/>
              <a:miter lim="800000"/>
              <a:headEnd/>
              <a:tailEnd/>
            </a:ln>
          </p:spPr>
          <p:txBody>
            <a:bodyPr wrap="none" anchor="t" anchorCtr="0">
              <a:spAutoFit/>
            </a:bodyPr>
            <a:lstStyle/>
            <a:p>
              <a:r>
                <a:rPr lang="en-US" sz="2400" b="1" dirty="0">
                  <a:solidFill>
                    <a:srgbClr val="000000"/>
                  </a:solidFill>
                  <a:latin typeface="Arial Narrow" pitchFamily="34" charset="0"/>
                </a:rPr>
                <a:t>l</a:t>
              </a:r>
              <a:r>
                <a:rPr lang="en-US" sz="2400" b="1" dirty="0" smtClean="0">
                  <a:solidFill>
                    <a:srgbClr val="000000"/>
                  </a:solidFill>
                  <a:latin typeface="Arial Narrow" pitchFamily="34" charset="0"/>
                </a:rPr>
                <a:t>ong bulbs:</a:t>
              </a:r>
            </a:p>
            <a:p>
              <a:r>
                <a:rPr lang="en-US" sz="2400" b="1" dirty="0" smtClean="0">
                  <a:solidFill>
                    <a:srgbClr val="000000"/>
                  </a:solidFill>
                  <a:latin typeface="Arial Narrow" pitchFamily="34" charset="0"/>
                </a:rPr>
                <a:t>high resistance</a:t>
              </a:r>
              <a:endParaRPr lang="en-US" sz="2400" b="1" dirty="0">
                <a:solidFill>
                  <a:srgbClr val="000000"/>
                </a:solidFill>
                <a:latin typeface="Arial Narrow" pitchFamily="34" charset="0"/>
              </a:endParaRPr>
            </a:p>
          </p:txBody>
        </p:sp>
      </p:grpSp>
    </p:spTree>
    <p:extLst>
      <p:ext uri="{BB962C8B-B14F-4D97-AF65-F5344CB8AC3E}">
        <p14:creationId xmlns:p14="http://schemas.microsoft.com/office/powerpoint/2010/main" val="3110539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circle(in)">
                                      <p:cBhvr>
                                        <p:cTn id="14" dur="20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80">
                                          <p:stCondLst>
                                            <p:cond delay="0"/>
                                          </p:stCondLst>
                                        </p:cTn>
                                        <p:tgtEl>
                                          <p:spTgt spid="31"/>
                                        </p:tgtEl>
                                      </p:cBhvr>
                                    </p:animEffect>
                                    <p:anim calcmode="lin" valueType="num">
                                      <p:cBhvr>
                                        <p:cTn id="2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2" dur="26">
                                          <p:stCondLst>
                                            <p:cond delay="650"/>
                                          </p:stCondLst>
                                        </p:cTn>
                                        <p:tgtEl>
                                          <p:spTgt spid="31"/>
                                        </p:tgtEl>
                                      </p:cBhvr>
                                      <p:to x="100000" y="60000"/>
                                    </p:animScale>
                                    <p:animScale>
                                      <p:cBhvr>
                                        <p:cTn id="33" dur="166" decel="50000">
                                          <p:stCondLst>
                                            <p:cond delay="676"/>
                                          </p:stCondLst>
                                        </p:cTn>
                                        <p:tgtEl>
                                          <p:spTgt spid="31"/>
                                        </p:tgtEl>
                                      </p:cBhvr>
                                      <p:to x="100000" y="100000"/>
                                    </p:animScale>
                                    <p:animScale>
                                      <p:cBhvr>
                                        <p:cTn id="34" dur="26">
                                          <p:stCondLst>
                                            <p:cond delay="1312"/>
                                          </p:stCondLst>
                                        </p:cTn>
                                        <p:tgtEl>
                                          <p:spTgt spid="31"/>
                                        </p:tgtEl>
                                      </p:cBhvr>
                                      <p:to x="100000" y="80000"/>
                                    </p:animScale>
                                    <p:animScale>
                                      <p:cBhvr>
                                        <p:cTn id="35" dur="166" decel="50000">
                                          <p:stCondLst>
                                            <p:cond delay="1338"/>
                                          </p:stCondLst>
                                        </p:cTn>
                                        <p:tgtEl>
                                          <p:spTgt spid="31"/>
                                        </p:tgtEl>
                                      </p:cBhvr>
                                      <p:to x="100000" y="100000"/>
                                    </p:animScale>
                                    <p:animScale>
                                      <p:cBhvr>
                                        <p:cTn id="36" dur="26">
                                          <p:stCondLst>
                                            <p:cond delay="1642"/>
                                          </p:stCondLst>
                                        </p:cTn>
                                        <p:tgtEl>
                                          <p:spTgt spid="31"/>
                                        </p:tgtEl>
                                      </p:cBhvr>
                                      <p:to x="100000" y="90000"/>
                                    </p:animScale>
                                    <p:animScale>
                                      <p:cBhvr>
                                        <p:cTn id="37" dur="166" decel="50000">
                                          <p:stCondLst>
                                            <p:cond delay="1668"/>
                                          </p:stCondLst>
                                        </p:cTn>
                                        <p:tgtEl>
                                          <p:spTgt spid="31"/>
                                        </p:tgtEl>
                                      </p:cBhvr>
                                      <p:to x="100000" y="100000"/>
                                    </p:animScale>
                                    <p:animScale>
                                      <p:cBhvr>
                                        <p:cTn id="38" dur="26">
                                          <p:stCondLst>
                                            <p:cond delay="1808"/>
                                          </p:stCondLst>
                                        </p:cTn>
                                        <p:tgtEl>
                                          <p:spTgt spid="31"/>
                                        </p:tgtEl>
                                      </p:cBhvr>
                                      <p:to x="100000" y="95000"/>
                                    </p:animScale>
                                    <p:animScale>
                                      <p:cBhvr>
                                        <p:cTn id="39" dur="166" decel="50000">
                                          <p:stCondLst>
                                            <p:cond delay="1834"/>
                                          </p:stCondLst>
                                        </p:cTn>
                                        <p:tgtEl>
                                          <p:spTgt spid="31"/>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anim calcmode="lin" valueType="num">
                                      <p:cBhvr>
                                        <p:cTn id="45" dur="2000" fill="hold"/>
                                        <p:tgtEl>
                                          <p:spTgt spid="11"/>
                                        </p:tgtEl>
                                        <p:attrNameLst>
                                          <p:attrName>style.rotation</p:attrName>
                                        </p:attrNameLst>
                                      </p:cBhvr>
                                      <p:tavLst>
                                        <p:tav tm="0">
                                          <p:val>
                                            <p:fltVal val="720"/>
                                          </p:val>
                                        </p:tav>
                                        <p:tav tm="100000">
                                          <p:val>
                                            <p:fltVal val="0"/>
                                          </p:val>
                                        </p:tav>
                                      </p:tavLst>
                                    </p:anim>
                                    <p:anim calcmode="lin" valueType="num">
                                      <p:cBhvr>
                                        <p:cTn id="46" dur="2000" fill="hold"/>
                                        <p:tgtEl>
                                          <p:spTgt spid="11"/>
                                        </p:tgtEl>
                                        <p:attrNameLst>
                                          <p:attrName>ppt_h</p:attrName>
                                        </p:attrNameLst>
                                      </p:cBhvr>
                                      <p:tavLst>
                                        <p:tav tm="0">
                                          <p:val>
                                            <p:fltVal val="0"/>
                                          </p:val>
                                        </p:tav>
                                        <p:tav tm="100000">
                                          <p:val>
                                            <p:strVal val="#ppt_h"/>
                                          </p:val>
                                        </p:tav>
                                      </p:tavLst>
                                    </p:anim>
                                    <p:anim calcmode="lin" valueType="num">
                                      <p:cBhvr>
                                        <p:cTn id="47" dur="2000" fill="hold"/>
                                        <p:tgtEl>
                                          <p:spTgt spid="11"/>
                                        </p:tgtEl>
                                        <p:attrNameLst>
                                          <p:attrName>ppt_w</p:attrName>
                                        </p:attrNameLst>
                                      </p:cBhvr>
                                      <p:tavLst>
                                        <p:tav tm="0">
                                          <p:val>
                                            <p:fltVal val="0"/>
                                          </p:val>
                                        </p:tav>
                                        <p:tav tm="100000">
                                          <p:val>
                                            <p:strVal val="#ppt_w"/>
                                          </p:val>
                                        </p:tav>
                                      </p:tavLst>
                                    </p:anim>
                                  </p:childTnLst>
                                </p:cTn>
                              </p:par>
                            </p:childTnLst>
                          </p:cTn>
                        </p:par>
                        <p:par>
                          <p:cTn id="48" fill="hold">
                            <p:stCondLst>
                              <p:cond delay="2000"/>
                            </p:stCondLst>
                            <p:childTnLst>
                              <p:par>
                                <p:cTn id="49" presetID="6" presetClass="entr" presetSubtype="16"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circle(in)">
                                      <p:cBhvr>
                                        <p:cTn id="51" dur="20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wipe(left)">
                                      <p:cBhvr>
                                        <p:cTn id="56" dur="30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2000"/>
                                        <p:tgtEl>
                                          <p:spTgt spid="46"/>
                                        </p:tgtEl>
                                      </p:cBhvr>
                                    </p:animEffect>
                                    <p:anim calcmode="lin" valueType="num">
                                      <p:cBhvr>
                                        <p:cTn id="62" dur="2000" fill="hold"/>
                                        <p:tgtEl>
                                          <p:spTgt spid="46"/>
                                        </p:tgtEl>
                                        <p:attrNameLst>
                                          <p:attrName>ppt_w</p:attrName>
                                        </p:attrNameLst>
                                      </p:cBhvr>
                                      <p:tavLst>
                                        <p:tav tm="0" fmla="#ppt_w*sin(2.5*pi*$)">
                                          <p:val>
                                            <p:fltVal val="0"/>
                                          </p:val>
                                        </p:tav>
                                        <p:tav tm="100000">
                                          <p:val>
                                            <p:fltVal val="1"/>
                                          </p:val>
                                        </p:tav>
                                      </p:tavLst>
                                    </p:anim>
                                    <p:anim calcmode="lin" valueType="num">
                                      <p:cBhvr>
                                        <p:cTn id="63" dur="2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30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down)">
                                      <p:cBhvr>
                                        <p:cTn id="73" dur="580">
                                          <p:stCondLst>
                                            <p:cond delay="0"/>
                                          </p:stCondLst>
                                        </p:cTn>
                                        <p:tgtEl>
                                          <p:spTgt spid="45"/>
                                        </p:tgtEl>
                                      </p:cBhvr>
                                    </p:animEffect>
                                    <p:anim calcmode="lin" valueType="num">
                                      <p:cBhvr>
                                        <p:cTn id="7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79" dur="26">
                                          <p:stCondLst>
                                            <p:cond delay="650"/>
                                          </p:stCondLst>
                                        </p:cTn>
                                        <p:tgtEl>
                                          <p:spTgt spid="45"/>
                                        </p:tgtEl>
                                      </p:cBhvr>
                                      <p:to x="100000" y="60000"/>
                                    </p:animScale>
                                    <p:animScale>
                                      <p:cBhvr>
                                        <p:cTn id="80" dur="166" decel="50000">
                                          <p:stCondLst>
                                            <p:cond delay="676"/>
                                          </p:stCondLst>
                                        </p:cTn>
                                        <p:tgtEl>
                                          <p:spTgt spid="45"/>
                                        </p:tgtEl>
                                      </p:cBhvr>
                                      <p:to x="100000" y="100000"/>
                                    </p:animScale>
                                    <p:animScale>
                                      <p:cBhvr>
                                        <p:cTn id="81" dur="26">
                                          <p:stCondLst>
                                            <p:cond delay="1312"/>
                                          </p:stCondLst>
                                        </p:cTn>
                                        <p:tgtEl>
                                          <p:spTgt spid="45"/>
                                        </p:tgtEl>
                                      </p:cBhvr>
                                      <p:to x="100000" y="80000"/>
                                    </p:animScale>
                                    <p:animScale>
                                      <p:cBhvr>
                                        <p:cTn id="82" dur="166" decel="50000">
                                          <p:stCondLst>
                                            <p:cond delay="1338"/>
                                          </p:stCondLst>
                                        </p:cTn>
                                        <p:tgtEl>
                                          <p:spTgt spid="45"/>
                                        </p:tgtEl>
                                      </p:cBhvr>
                                      <p:to x="100000" y="100000"/>
                                    </p:animScale>
                                    <p:animScale>
                                      <p:cBhvr>
                                        <p:cTn id="83" dur="26">
                                          <p:stCondLst>
                                            <p:cond delay="1642"/>
                                          </p:stCondLst>
                                        </p:cTn>
                                        <p:tgtEl>
                                          <p:spTgt spid="45"/>
                                        </p:tgtEl>
                                      </p:cBhvr>
                                      <p:to x="100000" y="90000"/>
                                    </p:animScale>
                                    <p:animScale>
                                      <p:cBhvr>
                                        <p:cTn id="84" dur="166" decel="50000">
                                          <p:stCondLst>
                                            <p:cond delay="1668"/>
                                          </p:stCondLst>
                                        </p:cTn>
                                        <p:tgtEl>
                                          <p:spTgt spid="45"/>
                                        </p:tgtEl>
                                      </p:cBhvr>
                                      <p:to x="100000" y="100000"/>
                                    </p:animScale>
                                    <p:animScale>
                                      <p:cBhvr>
                                        <p:cTn id="85" dur="26">
                                          <p:stCondLst>
                                            <p:cond delay="1808"/>
                                          </p:stCondLst>
                                        </p:cTn>
                                        <p:tgtEl>
                                          <p:spTgt spid="45"/>
                                        </p:tgtEl>
                                      </p:cBhvr>
                                      <p:to x="100000" y="95000"/>
                                    </p:animScale>
                                    <p:animScale>
                                      <p:cBhvr>
                                        <p:cTn id="86" dur="166" decel="50000">
                                          <p:stCondLst>
                                            <p:cond delay="1834"/>
                                          </p:stCondLst>
                                        </p:cTn>
                                        <p:tgtEl>
                                          <p:spTgt spid="45"/>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circle(in)">
                                      <p:cBhvr>
                                        <p:cTn id="91" dur="2000"/>
                                        <p:tgtEl>
                                          <p:spTgt spid="104"/>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circle(in)">
                                      <p:cBhvr>
                                        <p:cTn id="9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31" grpId="0"/>
      <p:bldP spid="32" grpId="0"/>
      <p:bldP spid="45" grpId="0"/>
      <p:bldP spid="46" grpId="0"/>
      <p:bldP spid="47" grpId="0"/>
      <p:bldP spid="10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78380" y="1125165"/>
            <a:ext cx="8855245" cy="4918269"/>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C00000"/>
                </a:solidFill>
                <a:sym typeface="Wingdings" panose="05000000000000000000" pitchFamily="2" charset="2"/>
              </a:rPr>
              <a:t>Electric circuits are based on the relationship between</a:t>
            </a:r>
          </a:p>
          <a:p>
            <a:pPr marL="342900" indent="-342900" algn="l">
              <a:spcBef>
                <a:spcPct val="20000"/>
              </a:spcBef>
            </a:pPr>
            <a:r>
              <a:rPr lang="en-US" dirty="0" smtClean="0">
                <a:solidFill>
                  <a:srgbClr val="C00000"/>
                </a:solidFill>
                <a:sym typeface="Wingdings" panose="05000000000000000000" pitchFamily="2" charset="2"/>
              </a:rPr>
              <a:t>three main quantities: </a:t>
            </a:r>
            <a:r>
              <a:rPr lang="en-US" u="sng" dirty="0" smtClean="0">
                <a:solidFill>
                  <a:srgbClr val="C00000"/>
                </a:solidFill>
                <a:sym typeface="Wingdings" panose="05000000000000000000" pitchFamily="2" charset="2"/>
              </a:rPr>
              <a:t>electric pressure</a:t>
            </a:r>
            <a:r>
              <a:rPr lang="en-US" dirty="0" smtClean="0">
                <a:solidFill>
                  <a:srgbClr val="C00000"/>
                </a:solidFill>
                <a:sym typeface="Wingdings" panose="05000000000000000000" pitchFamily="2" charset="2"/>
              </a:rPr>
              <a:t> (</a:t>
            </a:r>
            <a:r>
              <a:rPr lang="en-US" u="sng" dirty="0" smtClean="0">
                <a:solidFill>
                  <a:srgbClr val="C00000"/>
                </a:solidFill>
                <a:sym typeface="Wingdings" panose="05000000000000000000" pitchFamily="2" charset="2"/>
              </a:rPr>
              <a:t>voltage</a:t>
            </a:r>
            <a:r>
              <a:rPr lang="en-US" dirty="0" smtClean="0">
                <a:solidFill>
                  <a:srgbClr val="C00000"/>
                </a:solidFill>
                <a:sym typeface="Wingdings" panose="05000000000000000000" pitchFamily="2" charset="2"/>
              </a:rPr>
              <a:t>),</a:t>
            </a:r>
          </a:p>
          <a:p>
            <a:pPr marL="342900" indent="-342900" algn="l">
              <a:spcBef>
                <a:spcPct val="20000"/>
              </a:spcBef>
            </a:pPr>
            <a:r>
              <a:rPr lang="en-US" dirty="0" smtClean="0">
                <a:solidFill>
                  <a:srgbClr val="C00000"/>
                </a:solidFill>
                <a:sym typeface="Wingdings" panose="05000000000000000000" pitchFamily="2" charset="2"/>
              </a:rPr>
              <a:t>electrical </a:t>
            </a:r>
            <a:r>
              <a:rPr lang="en-US" u="sng" dirty="0" smtClean="0">
                <a:solidFill>
                  <a:srgbClr val="C00000"/>
                </a:solidFill>
                <a:sym typeface="Wingdings" panose="05000000000000000000" pitchFamily="2" charset="2"/>
              </a:rPr>
              <a:t>resistance</a:t>
            </a:r>
            <a:r>
              <a:rPr lang="en-US" dirty="0" smtClean="0">
                <a:solidFill>
                  <a:srgbClr val="C00000"/>
                </a:solidFill>
                <a:sym typeface="Wingdings" panose="05000000000000000000" pitchFamily="2" charset="2"/>
              </a:rPr>
              <a:t>, and flow rate of charge (</a:t>
            </a:r>
            <a:r>
              <a:rPr lang="en-US" u="sng" dirty="0" smtClean="0">
                <a:solidFill>
                  <a:srgbClr val="C00000"/>
                </a:solidFill>
                <a:sym typeface="Wingdings" panose="05000000000000000000" pitchFamily="2" charset="2"/>
              </a:rPr>
              <a:t>current</a:t>
            </a:r>
            <a:r>
              <a:rPr lang="en-US" dirty="0" smtClean="0">
                <a:solidFill>
                  <a:srgbClr val="C00000"/>
                </a:solidFill>
                <a:sym typeface="Wingdings" panose="05000000000000000000" pitchFamily="2" charset="2"/>
              </a:rPr>
              <a:t>).</a:t>
            </a:r>
          </a:p>
          <a:p>
            <a:pPr marL="342900" indent="-342900" algn="l">
              <a:spcBef>
                <a:spcPct val="20000"/>
              </a:spcBef>
            </a:pPr>
            <a:endParaRPr lang="en-US" sz="1800" dirty="0" smtClean="0">
              <a:solidFill>
                <a:srgbClr val="C00000"/>
              </a:solidFill>
              <a:sym typeface="Wingdings" panose="05000000000000000000" pitchFamily="2" charset="2"/>
            </a:endParaRPr>
          </a:p>
          <a:p>
            <a:pPr marL="342900" indent="-342900" algn="l">
              <a:spcBef>
                <a:spcPct val="20000"/>
              </a:spcBef>
            </a:pPr>
            <a:r>
              <a:rPr lang="en-US" dirty="0" smtClean="0">
                <a:solidFill>
                  <a:srgbClr val="C00000"/>
                </a:solidFill>
                <a:sym typeface="Wingdings" panose="05000000000000000000" pitchFamily="2" charset="2"/>
              </a:rPr>
              <a:t>1. Adding resistors in </a:t>
            </a:r>
            <a:r>
              <a:rPr lang="en-US" u="sng" dirty="0" smtClean="0">
                <a:solidFill>
                  <a:srgbClr val="C00000"/>
                </a:solidFill>
                <a:sym typeface="Wingdings" panose="05000000000000000000" pitchFamily="2" charset="2"/>
              </a:rPr>
              <a:t>series</a:t>
            </a:r>
            <a:r>
              <a:rPr lang="en-US" dirty="0" smtClean="0">
                <a:solidFill>
                  <a:srgbClr val="C00000"/>
                </a:solidFill>
                <a:sym typeface="Wingdings" panose="05000000000000000000" pitchFamily="2" charset="2"/>
              </a:rPr>
              <a:t> increases the resistance</a:t>
            </a:r>
          </a:p>
          <a:p>
            <a:pPr marL="342900" indent="-342900" algn="l">
              <a:spcBef>
                <a:spcPct val="20000"/>
              </a:spcBef>
            </a:pPr>
            <a:r>
              <a:rPr lang="en-US" dirty="0">
                <a:solidFill>
                  <a:srgbClr val="C00000"/>
                </a:solidFill>
                <a:sym typeface="Wingdings" panose="05000000000000000000" pitchFamily="2" charset="2"/>
              </a:rPr>
              <a:t>	</a:t>
            </a:r>
            <a:r>
              <a:rPr lang="en-US" dirty="0" smtClean="0">
                <a:solidFill>
                  <a:srgbClr val="C00000"/>
                </a:solidFill>
                <a:sym typeface="Wingdings" panose="05000000000000000000" pitchFamily="2" charset="2"/>
              </a:rPr>
              <a:t>perceived by the battery; adding resistors in </a:t>
            </a:r>
            <a:r>
              <a:rPr lang="en-US" u="sng" dirty="0" smtClean="0">
                <a:solidFill>
                  <a:srgbClr val="C00000"/>
                </a:solidFill>
                <a:sym typeface="Wingdings" panose="05000000000000000000" pitchFamily="2" charset="2"/>
              </a:rPr>
              <a:t>parallel</a:t>
            </a:r>
          </a:p>
          <a:p>
            <a:pPr marL="342900" indent="-342900" algn="l">
              <a:spcBef>
                <a:spcPct val="20000"/>
              </a:spcBef>
            </a:pPr>
            <a:r>
              <a:rPr lang="en-US" dirty="0">
                <a:solidFill>
                  <a:srgbClr val="C00000"/>
                </a:solidFill>
                <a:sym typeface="Wingdings" panose="05000000000000000000" pitchFamily="2" charset="2"/>
              </a:rPr>
              <a:t>	</a:t>
            </a:r>
            <a:r>
              <a:rPr lang="en-US" dirty="0" smtClean="0">
                <a:solidFill>
                  <a:srgbClr val="C00000"/>
                </a:solidFill>
                <a:sym typeface="Wingdings" panose="05000000000000000000" pitchFamily="2" charset="2"/>
              </a:rPr>
              <a:t>decreases the resistance perceived by the battery.</a:t>
            </a:r>
          </a:p>
          <a:p>
            <a:pPr marL="342900" indent="-342900" algn="l">
              <a:spcBef>
                <a:spcPct val="20000"/>
              </a:spcBef>
            </a:pPr>
            <a:endParaRPr lang="en-US" sz="1800" dirty="0">
              <a:solidFill>
                <a:srgbClr val="C00000"/>
              </a:solidFill>
              <a:sym typeface="Wingdings" panose="05000000000000000000" pitchFamily="2" charset="2"/>
            </a:endParaRPr>
          </a:p>
          <a:p>
            <a:pPr marL="342900" indent="-342900" algn="l">
              <a:spcBef>
                <a:spcPct val="20000"/>
              </a:spcBef>
            </a:pPr>
            <a:r>
              <a:rPr lang="en-US" dirty="0" smtClean="0">
                <a:solidFill>
                  <a:srgbClr val="C00000"/>
                </a:solidFill>
                <a:sym typeface="Wingdings" panose="05000000000000000000" pitchFamily="2" charset="2"/>
              </a:rPr>
              <a:t>2. The round bulbs used in the CASTLE program have</a:t>
            </a:r>
          </a:p>
          <a:p>
            <a:pPr marL="342900" indent="-342900" algn="l">
              <a:spcBef>
                <a:spcPct val="20000"/>
              </a:spcBef>
            </a:pPr>
            <a:r>
              <a:rPr lang="en-US" dirty="0">
                <a:solidFill>
                  <a:srgbClr val="C00000"/>
                </a:solidFill>
                <a:sym typeface="Wingdings" panose="05000000000000000000" pitchFamily="2" charset="2"/>
              </a:rPr>
              <a:t>	</a:t>
            </a:r>
            <a:r>
              <a:rPr lang="en-US" dirty="0" smtClean="0">
                <a:solidFill>
                  <a:srgbClr val="C00000"/>
                </a:solidFill>
                <a:sym typeface="Wingdings" panose="05000000000000000000" pitchFamily="2" charset="2"/>
              </a:rPr>
              <a:t>low resistance; long bulbs have a higher resistance.</a:t>
            </a:r>
            <a:endParaRPr lang="en-US" dirty="0" smtClean="0">
              <a:solidFill>
                <a:srgbClr val="C00000"/>
              </a:solidFill>
            </a:endParaRPr>
          </a:p>
        </p:txBody>
      </p:sp>
      <p:sp>
        <p:nvSpPr>
          <p:cNvPr id="7" name="Rectangle 6"/>
          <p:cNvSpPr>
            <a:spLocks noChangeArrowheads="1"/>
          </p:cNvSpPr>
          <p:nvPr/>
        </p:nvSpPr>
        <p:spPr bwMode="auto">
          <a:xfrm>
            <a:off x="655149" y="304726"/>
            <a:ext cx="7563224" cy="523220"/>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000000"/>
                </a:solidFill>
              </a:rPr>
              <a:t>FINAL THOUGHTS: </a:t>
            </a:r>
            <a:r>
              <a:rPr lang="en-US" b="1" u="sng" dirty="0" smtClean="0">
                <a:solidFill>
                  <a:srgbClr val="000000"/>
                </a:solidFill>
              </a:rPr>
              <a:t>Basics from CASTLE, 2</a:t>
            </a:r>
          </a:p>
        </p:txBody>
      </p:sp>
      <p:sp>
        <p:nvSpPr>
          <p:cNvPr id="4" name="Rectangle 6"/>
          <p:cNvSpPr>
            <a:spLocks noChangeArrowheads="1"/>
          </p:cNvSpPr>
          <p:nvPr/>
        </p:nvSpPr>
        <p:spPr bwMode="auto">
          <a:xfrm>
            <a:off x="4239004" y="6334780"/>
            <a:ext cx="4904996" cy="523220"/>
          </a:xfrm>
          <a:prstGeom prst="rect">
            <a:avLst/>
          </a:prstGeom>
          <a:noFill/>
          <a:ln w="9525">
            <a:noFill/>
            <a:miter lim="800000"/>
            <a:headEnd/>
            <a:tailEnd/>
          </a:ln>
        </p:spPr>
        <p:txBody>
          <a:bodyPr wrap="none">
            <a:spAutoFit/>
          </a:bodyPr>
          <a:lstStyle/>
          <a:p>
            <a:pPr marL="342900" indent="-342900" algn="r">
              <a:spcBef>
                <a:spcPct val="20000"/>
              </a:spcBef>
            </a:pPr>
            <a:r>
              <a:rPr lang="en-US" b="1" dirty="0" err="1" smtClean="0">
                <a:solidFill>
                  <a:srgbClr val="000000"/>
                </a:solidFill>
                <a:latin typeface="Arial"/>
              </a:rPr>
              <a:t>www.teachnlearnchem.com</a:t>
            </a:r>
            <a:endParaRPr lang="en-US" b="1" dirty="0">
              <a:solidFill>
                <a:srgbClr val="000000"/>
              </a:solidFill>
              <a:latin typeface="Arial"/>
            </a:endParaRPr>
          </a:p>
        </p:txBody>
      </p:sp>
    </p:spTree>
    <p:extLst>
      <p:ext uri="{BB962C8B-B14F-4D97-AF65-F5344CB8AC3E}">
        <p14:creationId xmlns:p14="http://schemas.microsoft.com/office/powerpoint/2010/main" val="3524655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74843" y="206484"/>
            <a:ext cx="8699818" cy="1815882"/>
          </a:xfrm>
          <a:prstGeom prst="rect">
            <a:avLst/>
          </a:prstGeom>
          <a:noFill/>
          <a:ln w="15875" algn="ctr">
            <a:noFill/>
            <a:miter lim="800000"/>
            <a:headEnd/>
            <a:tailEnd/>
          </a:ln>
        </p:spPr>
        <p:txBody>
          <a:bodyPr wrap="none" anchor="t" anchorCtr="0">
            <a:spAutoFit/>
          </a:bodyPr>
          <a:lstStyle/>
          <a:p>
            <a:pPr algn="l"/>
            <a:r>
              <a:rPr lang="en-US" b="1" dirty="0" smtClean="0">
                <a:solidFill>
                  <a:srgbClr val="000000"/>
                </a:solidFill>
              </a:rPr>
              <a:t>9.</a:t>
            </a:r>
            <a:r>
              <a:rPr lang="en-US" dirty="0" smtClean="0">
                <a:solidFill>
                  <a:srgbClr val="FF0000"/>
                </a:solidFill>
              </a:rPr>
              <a:t> In a </a:t>
            </a:r>
            <a:r>
              <a:rPr lang="en-US" u="sng" dirty="0" smtClean="0">
                <a:solidFill>
                  <a:srgbClr val="FF0000"/>
                </a:solidFill>
              </a:rPr>
              <a:t>series</a:t>
            </a:r>
            <a:r>
              <a:rPr lang="en-US" dirty="0" smtClean="0">
                <a:solidFill>
                  <a:srgbClr val="FF0000"/>
                </a:solidFill>
              </a:rPr>
              <a:t> circuit, the flow rate of charge (i.e., the</a:t>
            </a:r>
          </a:p>
          <a:p>
            <a:pPr algn="l"/>
            <a:r>
              <a:rPr lang="en-US" dirty="0" smtClean="0">
                <a:solidFill>
                  <a:srgbClr val="FF0000"/>
                </a:solidFill>
              </a:rPr>
              <a:t>    </a:t>
            </a:r>
            <a:r>
              <a:rPr lang="en-US" u="sng" dirty="0" smtClean="0">
                <a:solidFill>
                  <a:srgbClr val="FF0000"/>
                </a:solidFill>
              </a:rPr>
              <a:t>current</a:t>
            </a:r>
            <a:r>
              <a:rPr lang="en-US" dirty="0" smtClean="0">
                <a:solidFill>
                  <a:srgbClr val="FF0000"/>
                </a:solidFill>
              </a:rPr>
              <a:t>) is the SAME everywhere in a given circuit,</a:t>
            </a:r>
          </a:p>
          <a:p>
            <a:pPr algn="l"/>
            <a:r>
              <a:rPr lang="en-US" dirty="0">
                <a:solidFill>
                  <a:srgbClr val="FF0000"/>
                </a:solidFill>
              </a:rPr>
              <a:t> </a:t>
            </a:r>
            <a:r>
              <a:rPr lang="en-US" dirty="0" smtClean="0">
                <a:solidFill>
                  <a:srgbClr val="FF0000"/>
                </a:solidFill>
              </a:rPr>
              <a:t>   and its value depends on the total resistance of the</a:t>
            </a:r>
          </a:p>
          <a:p>
            <a:pPr algn="l"/>
            <a:r>
              <a:rPr lang="en-US" dirty="0" smtClean="0">
                <a:solidFill>
                  <a:srgbClr val="FF0000"/>
                </a:solidFill>
              </a:rPr>
              <a:t>    circuit. In such a case, for multiple resistors…</a:t>
            </a:r>
            <a:endParaRPr lang="en-US" dirty="0">
              <a:solidFill>
                <a:srgbClr val="FF0000"/>
              </a:solidFill>
            </a:endParaRPr>
          </a:p>
        </p:txBody>
      </p:sp>
      <p:sp>
        <p:nvSpPr>
          <p:cNvPr id="4" name="Rectangle 9"/>
          <p:cNvSpPr>
            <a:spLocks noChangeArrowheads="1"/>
          </p:cNvSpPr>
          <p:nvPr/>
        </p:nvSpPr>
        <p:spPr bwMode="auto">
          <a:xfrm>
            <a:off x="424218" y="2320283"/>
            <a:ext cx="8693342" cy="523220"/>
          </a:xfrm>
          <a:prstGeom prst="rect">
            <a:avLst/>
          </a:prstGeom>
          <a:noFill/>
          <a:ln w="15875" algn="ctr">
            <a:noFill/>
            <a:miter lim="800000"/>
            <a:headEnd/>
            <a:tailEnd/>
          </a:ln>
        </p:spPr>
        <p:txBody>
          <a:bodyPr wrap="none" anchor="t" anchorCtr="0">
            <a:spAutoFit/>
          </a:bodyPr>
          <a:lstStyle/>
          <a:p>
            <a:pPr algn="l"/>
            <a:r>
              <a:rPr lang="en-US" dirty="0" smtClean="0">
                <a:solidFill>
                  <a:srgbClr val="FF0000"/>
                </a:solidFill>
              </a:rPr>
              <a:t>A…identical </a:t>
            </a:r>
            <a:r>
              <a:rPr lang="en-US" dirty="0" err="1" smtClean="0">
                <a:solidFill>
                  <a:srgbClr val="FF0000"/>
                </a:solidFill>
              </a:rPr>
              <a:t>resis</a:t>
            </a:r>
            <a:r>
              <a:rPr lang="en-US" dirty="0" smtClean="0">
                <a:solidFill>
                  <a:srgbClr val="FF0000"/>
                </a:solidFill>
              </a:rPr>
              <a:t>. values require identical pres. diffs.</a:t>
            </a:r>
            <a:endParaRPr lang="en-US" dirty="0">
              <a:solidFill>
                <a:srgbClr val="FF0000"/>
              </a:solidFill>
            </a:endParaRPr>
          </a:p>
        </p:txBody>
      </p:sp>
      <p:cxnSp>
        <p:nvCxnSpPr>
          <p:cNvPr id="49" name="Straight Arrow Connector 48"/>
          <p:cNvCxnSpPr/>
          <p:nvPr/>
        </p:nvCxnSpPr>
        <p:spPr>
          <a:xfrm>
            <a:off x="8609594" y="4085105"/>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609594" y="5023255"/>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234528" y="442948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7398309" y="6270164"/>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7398309" y="2731317"/>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3275080" y="3556877"/>
            <a:ext cx="2011925" cy="2530643"/>
            <a:chOff x="1660041" y="3034371"/>
            <a:chExt cx="2011925" cy="2530643"/>
          </a:xfrm>
        </p:grpSpPr>
        <p:grpSp>
          <p:nvGrpSpPr>
            <p:cNvPr id="8" name="Group 7"/>
            <p:cNvGrpSpPr/>
            <p:nvPr/>
          </p:nvGrpSpPr>
          <p:grpSpPr>
            <a:xfrm>
              <a:off x="1660041" y="3983408"/>
              <a:ext cx="573088" cy="468313"/>
              <a:chOff x="6350793" y="3211512"/>
              <a:chExt cx="573088" cy="468313"/>
            </a:xfrm>
          </p:grpSpPr>
          <p:sp>
            <p:nvSpPr>
              <p:cNvPr id="18" name="Line 56"/>
              <p:cNvSpPr>
                <a:spLocks noChangeShapeType="1"/>
              </p:cNvSpPr>
              <p:nvPr/>
            </p:nvSpPr>
            <p:spPr bwMode="auto">
              <a:xfrm>
                <a:off x="6506368"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9"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0"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1" name="Line 61"/>
              <p:cNvSpPr>
                <a:spLocks noChangeShapeType="1"/>
              </p:cNvSpPr>
              <p:nvPr/>
            </p:nvSpPr>
            <p:spPr bwMode="auto">
              <a:xfrm>
                <a:off x="6506368"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9" name="Oval 62"/>
            <p:cNvSpPr>
              <a:spLocks noChangeArrowheads="1"/>
            </p:cNvSpPr>
            <p:nvPr/>
          </p:nvSpPr>
          <p:spPr bwMode="auto">
            <a:xfrm>
              <a:off x="3048078" y="4463365"/>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5" name="Line 112"/>
            <p:cNvSpPr>
              <a:spLocks noChangeShapeType="1"/>
            </p:cNvSpPr>
            <p:nvPr/>
          </p:nvSpPr>
          <p:spPr bwMode="auto">
            <a:xfrm>
              <a:off x="1952141" y="3046783"/>
              <a:ext cx="1404938"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6" name="Line 113"/>
            <p:cNvSpPr>
              <a:spLocks noChangeShapeType="1"/>
            </p:cNvSpPr>
            <p:nvPr/>
          </p:nvSpPr>
          <p:spPr bwMode="auto">
            <a:xfrm>
              <a:off x="3357079" y="4147374"/>
              <a:ext cx="0" cy="325326"/>
            </a:xfrm>
            <a:prstGeom prst="line">
              <a:avLst/>
            </a:prstGeom>
            <a:noFill/>
            <a:ln w="38100">
              <a:solidFill>
                <a:schemeClr val="tx1"/>
              </a:solidFill>
              <a:round/>
              <a:headEnd/>
              <a:tailEnd/>
            </a:ln>
          </p:spPr>
          <p:txBody>
            <a:bodyPr/>
            <a:lstStyle/>
            <a:p>
              <a:endParaRPr lang="en-US">
                <a:solidFill>
                  <a:srgbClr val="000000"/>
                </a:solidFill>
              </a:endParaRPr>
            </a:p>
          </p:txBody>
        </p:sp>
        <p:sp>
          <p:nvSpPr>
            <p:cNvPr id="17" name="Line 114"/>
            <p:cNvSpPr>
              <a:spLocks noChangeShapeType="1"/>
            </p:cNvSpPr>
            <p:nvPr/>
          </p:nvSpPr>
          <p:spPr bwMode="auto">
            <a:xfrm>
              <a:off x="1952141" y="3046783"/>
              <a:ext cx="0" cy="936625"/>
            </a:xfrm>
            <a:prstGeom prst="line">
              <a:avLst/>
            </a:prstGeom>
            <a:noFill/>
            <a:ln w="38100">
              <a:solidFill>
                <a:schemeClr val="tx1"/>
              </a:solidFill>
              <a:round/>
              <a:headEnd/>
              <a:tailEnd/>
            </a:ln>
          </p:spPr>
          <p:txBody>
            <a:bodyPr/>
            <a:lstStyle/>
            <a:p>
              <a:endParaRPr lang="en-US">
                <a:solidFill>
                  <a:srgbClr val="000000"/>
                </a:solidFill>
              </a:endParaRPr>
            </a:p>
          </p:txBody>
        </p:sp>
        <p:sp>
          <p:nvSpPr>
            <p:cNvPr id="12" name="Line 115"/>
            <p:cNvSpPr>
              <a:spLocks noChangeShapeType="1"/>
            </p:cNvSpPr>
            <p:nvPr/>
          </p:nvSpPr>
          <p:spPr bwMode="auto">
            <a:xfrm>
              <a:off x="1952141" y="4451721"/>
              <a:ext cx="0" cy="1092200"/>
            </a:xfrm>
            <a:prstGeom prst="line">
              <a:avLst/>
            </a:prstGeom>
            <a:noFill/>
            <a:ln w="38100">
              <a:solidFill>
                <a:schemeClr val="tx1"/>
              </a:solidFill>
              <a:round/>
              <a:headEnd/>
              <a:tailEnd/>
            </a:ln>
          </p:spPr>
          <p:txBody>
            <a:bodyPr/>
            <a:lstStyle/>
            <a:p>
              <a:endParaRPr lang="en-US">
                <a:solidFill>
                  <a:srgbClr val="000000"/>
                </a:solidFill>
              </a:endParaRPr>
            </a:p>
          </p:txBody>
        </p:sp>
        <p:sp>
          <p:nvSpPr>
            <p:cNvPr id="14" name="Line 119"/>
            <p:cNvSpPr>
              <a:spLocks noChangeShapeType="1"/>
            </p:cNvSpPr>
            <p:nvPr/>
          </p:nvSpPr>
          <p:spPr bwMode="auto">
            <a:xfrm>
              <a:off x="1952141" y="5543921"/>
              <a:ext cx="1404938"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22" name="Line 113"/>
            <p:cNvSpPr>
              <a:spLocks noChangeShapeType="1"/>
            </p:cNvSpPr>
            <p:nvPr/>
          </p:nvSpPr>
          <p:spPr bwMode="auto">
            <a:xfrm>
              <a:off x="3357079" y="5086599"/>
              <a:ext cx="0" cy="478415"/>
            </a:xfrm>
            <a:prstGeom prst="line">
              <a:avLst/>
            </a:prstGeom>
            <a:noFill/>
            <a:ln w="38100">
              <a:solidFill>
                <a:schemeClr val="tx1"/>
              </a:solidFill>
              <a:round/>
              <a:headEnd/>
              <a:tailEnd/>
            </a:ln>
          </p:spPr>
          <p:txBody>
            <a:bodyPr/>
            <a:lstStyle/>
            <a:p>
              <a:endParaRPr lang="en-US">
                <a:solidFill>
                  <a:srgbClr val="000000"/>
                </a:solidFill>
              </a:endParaRPr>
            </a:p>
          </p:txBody>
        </p:sp>
        <p:sp>
          <p:nvSpPr>
            <p:cNvPr id="23" name="Oval 62"/>
            <p:cNvSpPr>
              <a:spLocks noChangeArrowheads="1"/>
            </p:cNvSpPr>
            <p:nvPr/>
          </p:nvSpPr>
          <p:spPr bwMode="auto">
            <a:xfrm>
              <a:off x="3048078" y="3528277"/>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24" name="Line 113"/>
            <p:cNvSpPr>
              <a:spLocks noChangeShapeType="1"/>
            </p:cNvSpPr>
            <p:nvPr/>
          </p:nvSpPr>
          <p:spPr bwMode="auto">
            <a:xfrm>
              <a:off x="3357079" y="3034371"/>
              <a:ext cx="0" cy="499102"/>
            </a:xfrm>
            <a:prstGeom prst="line">
              <a:avLst/>
            </a:prstGeom>
            <a:noFill/>
            <a:ln w="38100">
              <a:solidFill>
                <a:schemeClr val="tx1"/>
              </a:solidFill>
              <a:round/>
              <a:headEnd/>
              <a:tailEnd/>
            </a:ln>
          </p:spPr>
          <p:txBody>
            <a:bodyPr/>
            <a:lstStyle/>
            <a:p>
              <a:endParaRPr lang="en-US">
                <a:solidFill>
                  <a:srgbClr val="000000"/>
                </a:solidFill>
              </a:endParaRPr>
            </a:p>
          </p:txBody>
        </p:sp>
        <p:sp>
          <p:nvSpPr>
            <p:cNvPr id="54" name="Rectangle 9"/>
            <p:cNvSpPr>
              <a:spLocks noChangeArrowheads="1"/>
            </p:cNvSpPr>
            <p:nvPr/>
          </p:nvSpPr>
          <p:spPr bwMode="auto">
            <a:xfrm>
              <a:off x="3150807" y="3590953"/>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sp>
          <p:nvSpPr>
            <p:cNvPr id="55" name="Rectangle 9"/>
            <p:cNvSpPr>
              <a:spLocks noChangeArrowheads="1"/>
            </p:cNvSpPr>
            <p:nvPr/>
          </p:nvSpPr>
          <p:spPr bwMode="auto">
            <a:xfrm>
              <a:off x="3150807" y="4529103"/>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grpSp>
        <p:nvGrpSpPr>
          <p:cNvPr id="88" name="Group 87"/>
          <p:cNvGrpSpPr/>
          <p:nvPr/>
        </p:nvGrpSpPr>
        <p:grpSpPr>
          <a:xfrm>
            <a:off x="6398278" y="3257728"/>
            <a:ext cx="2011925" cy="3129238"/>
            <a:chOff x="5056384" y="2735222"/>
            <a:chExt cx="2011925" cy="3129238"/>
          </a:xfrm>
        </p:grpSpPr>
        <p:grpSp>
          <p:nvGrpSpPr>
            <p:cNvPr id="25" name="Group 24"/>
            <p:cNvGrpSpPr/>
            <p:nvPr/>
          </p:nvGrpSpPr>
          <p:grpSpPr>
            <a:xfrm>
              <a:off x="5056384" y="3983408"/>
              <a:ext cx="573088" cy="468313"/>
              <a:chOff x="6350793" y="3211512"/>
              <a:chExt cx="573088" cy="468313"/>
            </a:xfrm>
          </p:grpSpPr>
          <p:sp>
            <p:nvSpPr>
              <p:cNvPr id="26" name="Line 56"/>
              <p:cNvSpPr>
                <a:spLocks noChangeShapeType="1"/>
              </p:cNvSpPr>
              <p:nvPr/>
            </p:nvSpPr>
            <p:spPr bwMode="auto">
              <a:xfrm>
                <a:off x="6506368"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7"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8"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9" name="Line 61"/>
              <p:cNvSpPr>
                <a:spLocks noChangeShapeType="1"/>
              </p:cNvSpPr>
              <p:nvPr/>
            </p:nvSpPr>
            <p:spPr bwMode="auto">
              <a:xfrm>
                <a:off x="6506368"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30" name="Oval 62"/>
            <p:cNvSpPr>
              <a:spLocks noChangeArrowheads="1"/>
            </p:cNvSpPr>
            <p:nvPr/>
          </p:nvSpPr>
          <p:spPr bwMode="auto">
            <a:xfrm>
              <a:off x="6444421" y="4463365"/>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31" name="Line 112"/>
            <p:cNvSpPr>
              <a:spLocks noChangeShapeType="1"/>
            </p:cNvSpPr>
            <p:nvPr/>
          </p:nvSpPr>
          <p:spPr bwMode="auto">
            <a:xfrm>
              <a:off x="5331148" y="3046783"/>
              <a:ext cx="423547"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32" name="Line 113"/>
            <p:cNvSpPr>
              <a:spLocks noChangeShapeType="1"/>
            </p:cNvSpPr>
            <p:nvPr/>
          </p:nvSpPr>
          <p:spPr bwMode="auto">
            <a:xfrm>
              <a:off x="6753422" y="4147374"/>
              <a:ext cx="0" cy="325326"/>
            </a:xfrm>
            <a:prstGeom prst="line">
              <a:avLst/>
            </a:prstGeom>
            <a:noFill/>
            <a:ln w="38100">
              <a:solidFill>
                <a:schemeClr val="tx1"/>
              </a:solidFill>
              <a:round/>
              <a:headEnd/>
              <a:tailEnd/>
            </a:ln>
          </p:spPr>
          <p:txBody>
            <a:bodyPr/>
            <a:lstStyle/>
            <a:p>
              <a:endParaRPr lang="en-US">
                <a:solidFill>
                  <a:srgbClr val="000000"/>
                </a:solidFill>
              </a:endParaRPr>
            </a:p>
          </p:txBody>
        </p:sp>
        <p:sp>
          <p:nvSpPr>
            <p:cNvPr id="33" name="Line 114"/>
            <p:cNvSpPr>
              <a:spLocks noChangeShapeType="1"/>
            </p:cNvSpPr>
            <p:nvPr/>
          </p:nvSpPr>
          <p:spPr bwMode="auto">
            <a:xfrm>
              <a:off x="5348484" y="3046783"/>
              <a:ext cx="0" cy="936625"/>
            </a:xfrm>
            <a:prstGeom prst="line">
              <a:avLst/>
            </a:prstGeom>
            <a:noFill/>
            <a:ln w="38100">
              <a:solidFill>
                <a:schemeClr val="tx1"/>
              </a:solidFill>
              <a:round/>
              <a:headEnd/>
              <a:tailEnd/>
            </a:ln>
          </p:spPr>
          <p:txBody>
            <a:bodyPr/>
            <a:lstStyle/>
            <a:p>
              <a:endParaRPr lang="en-US">
                <a:solidFill>
                  <a:srgbClr val="000000"/>
                </a:solidFill>
              </a:endParaRPr>
            </a:p>
          </p:txBody>
        </p:sp>
        <p:sp>
          <p:nvSpPr>
            <p:cNvPr id="34" name="Line 115"/>
            <p:cNvSpPr>
              <a:spLocks noChangeShapeType="1"/>
            </p:cNvSpPr>
            <p:nvPr/>
          </p:nvSpPr>
          <p:spPr bwMode="auto">
            <a:xfrm>
              <a:off x="5348484" y="4451721"/>
              <a:ext cx="0" cy="1092200"/>
            </a:xfrm>
            <a:prstGeom prst="line">
              <a:avLst/>
            </a:prstGeom>
            <a:noFill/>
            <a:ln w="38100">
              <a:solidFill>
                <a:schemeClr val="tx1"/>
              </a:solidFill>
              <a:round/>
              <a:headEnd/>
              <a:tailEnd/>
            </a:ln>
          </p:spPr>
          <p:txBody>
            <a:bodyPr/>
            <a:lstStyle/>
            <a:p>
              <a:endParaRPr lang="en-US">
                <a:solidFill>
                  <a:srgbClr val="000000"/>
                </a:solidFill>
              </a:endParaRPr>
            </a:p>
          </p:txBody>
        </p:sp>
        <p:sp>
          <p:nvSpPr>
            <p:cNvPr id="36" name="Line 113"/>
            <p:cNvSpPr>
              <a:spLocks noChangeShapeType="1"/>
            </p:cNvSpPr>
            <p:nvPr/>
          </p:nvSpPr>
          <p:spPr bwMode="auto">
            <a:xfrm>
              <a:off x="6753422" y="5086599"/>
              <a:ext cx="0" cy="478415"/>
            </a:xfrm>
            <a:prstGeom prst="line">
              <a:avLst/>
            </a:prstGeom>
            <a:noFill/>
            <a:ln w="38100">
              <a:solidFill>
                <a:schemeClr val="tx1"/>
              </a:solidFill>
              <a:round/>
              <a:headEnd/>
              <a:tailEnd/>
            </a:ln>
          </p:spPr>
          <p:txBody>
            <a:bodyPr/>
            <a:lstStyle/>
            <a:p>
              <a:endParaRPr lang="en-US">
                <a:solidFill>
                  <a:srgbClr val="000000"/>
                </a:solidFill>
              </a:endParaRPr>
            </a:p>
          </p:txBody>
        </p:sp>
        <p:sp>
          <p:nvSpPr>
            <p:cNvPr id="37" name="Oval 62"/>
            <p:cNvSpPr>
              <a:spLocks noChangeArrowheads="1"/>
            </p:cNvSpPr>
            <p:nvPr/>
          </p:nvSpPr>
          <p:spPr bwMode="auto">
            <a:xfrm>
              <a:off x="6444421" y="3528277"/>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38" name="Line 113"/>
            <p:cNvSpPr>
              <a:spLocks noChangeShapeType="1"/>
            </p:cNvSpPr>
            <p:nvPr/>
          </p:nvSpPr>
          <p:spPr bwMode="auto">
            <a:xfrm>
              <a:off x="6753422" y="3034371"/>
              <a:ext cx="0" cy="499102"/>
            </a:xfrm>
            <a:prstGeom prst="line">
              <a:avLst/>
            </a:prstGeom>
            <a:noFill/>
            <a:ln w="38100">
              <a:solidFill>
                <a:schemeClr val="tx1"/>
              </a:solidFill>
              <a:round/>
              <a:headEnd/>
              <a:tailEnd/>
            </a:ln>
          </p:spPr>
          <p:txBody>
            <a:bodyPr/>
            <a:lstStyle/>
            <a:p>
              <a:endParaRPr lang="en-US">
                <a:solidFill>
                  <a:srgbClr val="000000"/>
                </a:solidFill>
              </a:endParaRPr>
            </a:p>
          </p:txBody>
        </p:sp>
        <p:sp>
          <p:nvSpPr>
            <p:cNvPr id="39" name="Oval 62"/>
            <p:cNvSpPr>
              <a:spLocks noChangeArrowheads="1"/>
            </p:cNvSpPr>
            <p:nvPr/>
          </p:nvSpPr>
          <p:spPr bwMode="auto">
            <a:xfrm>
              <a:off x="5742372" y="2735222"/>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40" name="Line 112"/>
            <p:cNvSpPr>
              <a:spLocks noChangeShapeType="1"/>
            </p:cNvSpPr>
            <p:nvPr/>
          </p:nvSpPr>
          <p:spPr bwMode="auto">
            <a:xfrm>
              <a:off x="6365738" y="3046783"/>
              <a:ext cx="403029"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41" name="Line 112"/>
            <p:cNvSpPr>
              <a:spLocks noChangeShapeType="1"/>
            </p:cNvSpPr>
            <p:nvPr/>
          </p:nvSpPr>
          <p:spPr bwMode="auto">
            <a:xfrm>
              <a:off x="5331148" y="5552133"/>
              <a:ext cx="423547"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42" name="Oval 62"/>
            <p:cNvSpPr>
              <a:spLocks noChangeArrowheads="1"/>
            </p:cNvSpPr>
            <p:nvPr/>
          </p:nvSpPr>
          <p:spPr bwMode="auto">
            <a:xfrm>
              <a:off x="5742372" y="5240572"/>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43" name="Line 112"/>
            <p:cNvSpPr>
              <a:spLocks noChangeShapeType="1"/>
            </p:cNvSpPr>
            <p:nvPr/>
          </p:nvSpPr>
          <p:spPr bwMode="auto">
            <a:xfrm>
              <a:off x="6365738" y="5552133"/>
              <a:ext cx="403029"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56" name="Rectangle 9"/>
            <p:cNvSpPr>
              <a:spLocks noChangeArrowheads="1"/>
            </p:cNvSpPr>
            <p:nvPr/>
          </p:nvSpPr>
          <p:spPr bwMode="auto">
            <a:xfrm>
              <a:off x="6547150" y="3590953"/>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sp>
          <p:nvSpPr>
            <p:cNvPr id="57" name="Rectangle 9"/>
            <p:cNvSpPr>
              <a:spLocks noChangeArrowheads="1"/>
            </p:cNvSpPr>
            <p:nvPr/>
          </p:nvSpPr>
          <p:spPr bwMode="auto">
            <a:xfrm>
              <a:off x="6547150" y="4529103"/>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sp>
          <p:nvSpPr>
            <p:cNvPr id="58" name="Rectangle 9"/>
            <p:cNvSpPr>
              <a:spLocks noChangeArrowheads="1"/>
            </p:cNvSpPr>
            <p:nvPr/>
          </p:nvSpPr>
          <p:spPr bwMode="auto">
            <a:xfrm>
              <a:off x="5834630" y="5289124"/>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sp>
          <p:nvSpPr>
            <p:cNvPr id="59" name="Rectangle 9"/>
            <p:cNvSpPr>
              <a:spLocks noChangeArrowheads="1"/>
            </p:cNvSpPr>
            <p:nvPr/>
          </p:nvSpPr>
          <p:spPr bwMode="auto">
            <a:xfrm>
              <a:off x="5834630" y="2783430"/>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sp>
        <p:nvSpPr>
          <p:cNvPr id="72" name="Rectangle 71"/>
          <p:cNvSpPr/>
          <p:nvPr/>
        </p:nvSpPr>
        <p:spPr>
          <a:xfrm>
            <a:off x="4933556" y="4659118"/>
            <a:ext cx="95002" cy="3333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nvGrpSpPr>
          <p:cNvPr id="71" name="Group 70"/>
          <p:cNvGrpSpPr/>
          <p:nvPr/>
        </p:nvGrpSpPr>
        <p:grpSpPr>
          <a:xfrm>
            <a:off x="3567178" y="4974227"/>
            <a:ext cx="1404938" cy="1113293"/>
            <a:chOff x="-886062" y="4451721"/>
            <a:chExt cx="1404938" cy="1113293"/>
          </a:xfrm>
        </p:grpSpPr>
        <p:sp>
          <p:nvSpPr>
            <p:cNvPr id="66" name="Line 115"/>
            <p:cNvSpPr>
              <a:spLocks noChangeShapeType="1"/>
            </p:cNvSpPr>
            <p:nvPr/>
          </p:nvSpPr>
          <p:spPr bwMode="auto">
            <a:xfrm>
              <a:off x="-886062" y="4451721"/>
              <a:ext cx="0" cy="1092200"/>
            </a:xfrm>
            <a:prstGeom prst="line">
              <a:avLst/>
            </a:prstGeom>
            <a:noFill/>
            <a:ln w="57150">
              <a:solidFill>
                <a:srgbClr val="0070C0"/>
              </a:solidFill>
              <a:round/>
              <a:headEnd/>
              <a:tailEnd/>
            </a:ln>
          </p:spPr>
          <p:txBody>
            <a:bodyPr/>
            <a:lstStyle/>
            <a:p>
              <a:endParaRPr lang="en-US">
                <a:solidFill>
                  <a:srgbClr val="000000"/>
                </a:solidFill>
              </a:endParaRPr>
            </a:p>
          </p:txBody>
        </p:sp>
        <p:sp>
          <p:nvSpPr>
            <p:cNvPr id="67" name="Line 119"/>
            <p:cNvSpPr>
              <a:spLocks noChangeShapeType="1"/>
            </p:cNvSpPr>
            <p:nvPr/>
          </p:nvSpPr>
          <p:spPr bwMode="auto">
            <a:xfrm>
              <a:off x="-886062" y="5543921"/>
              <a:ext cx="1404938" cy="0"/>
            </a:xfrm>
            <a:prstGeom prst="line">
              <a:avLst/>
            </a:prstGeom>
            <a:noFill/>
            <a:ln w="57150">
              <a:solidFill>
                <a:srgbClr val="0070C0"/>
              </a:solidFill>
              <a:round/>
              <a:headEnd/>
              <a:tailEnd/>
            </a:ln>
          </p:spPr>
          <p:txBody>
            <a:bodyPr/>
            <a:lstStyle/>
            <a:p>
              <a:endParaRPr lang="en-US">
                <a:solidFill>
                  <a:srgbClr val="000000"/>
                </a:solidFill>
              </a:endParaRPr>
            </a:p>
          </p:txBody>
        </p:sp>
        <p:sp>
          <p:nvSpPr>
            <p:cNvPr id="68" name="Line 113"/>
            <p:cNvSpPr>
              <a:spLocks noChangeShapeType="1"/>
            </p:cNvSpPr>
            <p:nvPr/>
          </p:nvSpPr>
          <p:spPr bwMode="auto">
            <a:xfrm>
              <a:off x="518876" y="5086599"/>
              <a:ext cx="0" cy="478415"/>
            </a:xfrm>
            <a:prstGeom prst="line">
              <a:avLst/>
            </a:prstGeom>
            <a:noFill/>
            <a:ln w="57150">
              <a:solidFill>
                <a:srgbClr val="0070C0"/>
              </a:solidFill>
              <a:round/>
              <a:headEnd/>
              <a:tailEnd/>
            </a:ln>
          </p:spPr>
          <p:txBody>
            <a:bodyPr/>
            <a:lstStyle/>
            <a:p>
              <a:endParaRPr lang="en-US">
                <a:solidFill>
                  <a:srgbClr val="000000"/>
                </a:solidFill>
              </a:endParaRPr>
            </a:p>
          </p:txBody>
        </p:sp>
      </p:grpSp>
      <p:grpSp>
        <p:nvGrpSpPr>
          <p:cNvPr id="70" name="Group 69"/>
          <p:cNvGrpSpPr/>
          <p:nvPr/>
        </p:nvGrpSpPr>
        <p:grpSpPr>
          <a:xfrm>
            <a:off x="3567178" y="3556877"/>
            <a:ext cx="1404938" cy="949037"/>
            <a:chOff x="-886062" y="3034371"/>
            <a:chExt cx="1404938" cy="949037"/>
          </a:xfrm>
        </p:grpSpPr>
        <p:sp>
          <p:nvSpPr>
            <p:cNvPr id="63" name="Line 112"/>
            <p:cNvSpPr>
              <a:spLocks noChangeShapeType="1"/>
            </p:cNvSpPr>
            <p:nvPr/>
          </p:nvSpPr>
          <p:spPr bwMode="auto">
            <a:xfrm>
              <a:off x="-886062" y="3046783"/>
              <a:ext cx="1404938" cy="0"/>
            </a:xfrm>
            <a:prstGeom prst="line">
              <a:avLst/>
            </a:prstGeom>
            <a:noFill/>
            <a:ln w="57150">
              <a:solidFill>
                <a:srgbClr val="FF0000"/>
              </a:solidFill>
              <a:round/>
              <a:headEnd/>
              <a:tailEnd/>
            </a:ln>
          </p:spPr>
          <p:txBody>
            <a:bodyPr/>
            <a:lstStyle/>
            <a:p>
              <a:endParaRPr lang="en-US">
                <a:solidFill>
                  <a:srgbClr val="000000"/>
                </a:solidFill>
              </a:endParaRPr>
            </a:p>
          </p:txBody>
        </p:sp>
        <p:sp>
          <p:nvSpPr>
            <p:cNvPr id="65" name="Line 114"/>
            <p:cNvSpPr>
              <a:spLocks noChangeShapeType="1"/>
            </p:cNvSpPr>
            <p:nvPr/>
          </p:nvSpPr>
          <p:spPr bwMode="auto">
            <a:xfrm>
              <a:off x="-886062" y="3046783"/>
              <a:ext cx="0" cy="936625"/>
            </a:xfrm>
            <a:prstGeom prst="line">
              <a:avLst/>
            </a:prstGeom>
            <a:noFill/>
            <a:ln w="57150">
              <a:solidFill>
                <a:srgbClr val="FF0000"/>
              </a:solidFill>
              <a:round/>
              <a:headEnd/>
              <a:tailEnd/>
            </a:ln>
          </p:spPr>
          <p:txBody>
            <a:bodyPr/>
            <a:lstStyle/>
            <a:p>
              <a:endParaRPr lang="en-US">
                <a:solidFill>
                  <a:srgbClr val="000000"/>
                </a:solidFill>
              </a:endParaRPr>
            </a:p>
          </p:txBody>
        </p:sp>
        <p:sp>
          <p:nvSpPr>
            <p:cNvPr id="69" name="Line 113"/>
            <p:cNvSpPr>
              <a:spLocks noChangeShapeType="1"/>
            </p:cNvSpPr>
            <p:nvPr/>
          </p:nvSpPr>
          <p:spPr bwMode="auto">
            <a:xfrm>
              <a:off x="518876" y="3034371"/>
              <a:ext cx="0" cy="499102"/>
            </a:xfrm>
            <a:prstGeom prst="line">
              <a:avLst/>
            </a:prstGeom>
            <a:noFill/>
            <a:ln w="57150">
              <a:solidFill>
                <a:srgbClr val="FF0000"/>
              </a:solidFill>
              <a:round/>
              <a:headEnd/>
              <a:tailEnd/>
            </a:ln>
          </p:spPr>
          <p:txBody>
            <a:bodyPr/>
            <a:lstStyle/>
            <a:p>
              <a:endParaRPr lang="en-US">
                <a:solidFill>
                  <a:srgbClr val="000000"/>
                </a:solidFill>
              </a:endParaRPr>
            </a:p>
          </p:txBody>
        </p:sp>
      </p:grpSp>
      <p:sp>
        <p:nvSpPr>
          <p:cNvPr id="87" name="Rectangle 86"/>
          <p:cNvSpPr/>
          <p:nvPr/>
        </p:nvSpPr>
        <p:spPr>
          <a:xfrm>
            <a:off x="8056655" y="4659118"/>
            <a:ext cx="95002" cy="3333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nvGrpSpPr>
          <p:cNvPr id="83" name="Group 82"/>
          <p:cNvGrpSpPr/>
          <p:nvPr/>
        </p:nvGrpSpPr>
        <p:grpSpPr>
          <a:xfrm>
            <a:off x="6673046" y="3569289"/>
            <a:ext cx="423547" cy="936625"/>
            <a:chOff x="7931844" y="3046783"/>
            <a:chExt cx="423547" cy="936625"/>
          </a:xfrm>
        </p:grpSpPr>
        <p:sp>
          <p:nvSpPr>
            <p:cNvPr id="74" name="Line 112"/>
            <p:cNvSpPr>
              <a:spLocks noChangeShapeType="1"/>
            </p:cNvSpPr>
            <p:nvPr/>
          </p:nvSpPr>
          <p:spPr bwMode="auto">
            <a:xfrm>
              <a:off x="7931844" y="3046783"/>
              <a:ext cx="423547" cy="0"/>
            </a:xfrm>
            <a:prstGeom prst="line">
              <a:avLst/>
            </a:prstGeom>
            <a:noFill/>
            <a:ln w="57150">
              <a:solidFill>
                <a:srgbClr val="FF0000"/>
              </a:solidFill>
              <a:round/>
              <a:headEnd/>
              <a:tailEnd/>
            </a:ln>
          </p:spPr>
          <p:txBody>
            <a:bodyPr/>
            <a:lstStyle/>
            <a:p>
              <a:endParaRPr lang="en-US">
                <a:solidFill>
                  <a:srgbClr val="000000"/>
                </a:solidFill>
              </a:endParaRPr>
            </a:p>
          </p:txBody>
        </p:sp>
        <p:sp>
          <p:nvSpPr>
            <p:cNvPr id="76" name="Line 114"/>
            <p:cNvSpPr>
              <a:spLocks noChangeShapeType="1"/>
            </p:cNvSpPr>
            <p:nvPr/>
          </p:nvSpPr>
          <p:spPr bwMode="auto">
            <a:xfrm>
              <a:off x="7949180" y="3046783"/>
              <a:ext cx="0" cy="936625"/>
            </a:xfrm>
            <a:prstGeom prst="line">
              <a:avLst/>
            </a:prstGeom>
            <a:noFill/>
            <a:ln w="57150">
              <a:solidFill>
                <a:srgbClr val="FF0000"/>
              </a:solidFill>
              <a:round/>
              <a:headEnd/>
              <a:tailEnd/>
            </a:ln>
          </p:spPr>
          <p:txBody>
            <a:bodyPr/>
            <a:lstStyle/>
            <a:p>
              <a:endParaRPr lang="en-US">
                <a:solidFill>
                  <a:srgbClr val="000000"/>
                </a:solidFill>
              </a:endParaRPr>
            </a:p>
          </p:txBody>
        </p:sp>
      </p:grpSp>
      <p:grpSp>
        <p:nvGrpSpPr>
          <p:cNvPr id="86" name="Group 85"/>
          <p:cNvGrpSpPr/>
          <p:nvPr/>
        </p:nvGrpSpPr>
        <p:grpSpPr>
          <a:xfrm>
            <a:off x="7707636" y="3556877"/>
            <a:ext cx="403029" cy="499102"/>
            <a:chOff x="8966434" y="3034371"/>
            <a:chExt cx="403029" cy="499102"/>
          </a:xfrm>
        </p:grpSpPr>
        <p:sp>
          <p:nvSpPr>
            <p:cNvPr id="79" name="Line 113"/>
            <p:cNvSpPr>
              <a:spLocks noChangeShapeType="1"/>
            </p:cNvSpPr>
            <p:nvPr/>
          </p:nvSpPr>
          <p:spPr bwMode="auto">
            <a:xfrm>
              <a:off x="9354118" y="3034371"/>
              <a:ext cx="0" cy="499102"/>
            </a:xfrm>
            <a:prstGeom prst="line">
              <a:avLst/>
            </a:prstGeom>
            <a:noFill/>
            <a:ln w="57150">
              <a:solidFill>
                <a:srgbClr val="FF6600"/>
              </a:solidFill>
              <a:round/>
              <a:headEnd/>
              <a:tailEnd/>
            </a:ln>
          </p:spPr>
          <p:txBody>
            <a:bodyPr/>
            <a:lstStyle/>
            <a:p>
              <a:endParaRPr lang="en-US">
                <a:solidFill>
                  <a:srgbClr val="000000"/>
                </a:solidFill>
              </a:endParaRPr>
            </a:p>
          </p:txBody>
        </p:sp>
        <p:sp>
          <p:nvSpPr>
            <p:cNvPr id="80" name="Line 112"/>
            <p:cNvSpPr>
              <a:spLocks noChangeShapeType="1"/>
            </p:cNvSpPr>
            <p:nvPr/>
          </p:nvSpPr>
          <p:spPr bwMode="auto">
            <a:xfrm>
              <a:off x="8966434" y="3046783"/>
              <a:ext cx="403029" cy="0"/>
            </a:xfrm>
            <a:prstGeom prst="line">
              <a:avLst/>
            </a:prstGeom>
            <a:noFill/>
            <a:ln w="57150">
              <a:solidFill>
                <a:srgbClr val="FF6600"/>
              </a:solidFill>
              <a:round/>
              <a:headEnd/>
              <a:tailEnd/>
            </a:ln>
          </p:spPr>
          <p:txBody>
            <a:bodyPr/>
            <a:lstStyle/>
            <a:p>
              <a:endParaRPr lang="en-US">
                <a:solidFill>
                  <a:srgbClr val="000000"/>
                </a:solidFill>
              </a:endParaRPr>
            </a:p>
          </p:txBody>
        </p:sp>
      </p:grpSp>
      <p:grpSp>
        <p:nvGrpSpPr>
          <p:cNvPr id="84" name="Group 83"/>
          <p:cNvGrpSpPr/>
          <p:nvPr/>
        </p:nvGrpSpPr>
        <p:grpSpPr>
          <a:xfrm>
            <a:off x="6673046" y="4974227"/>
            <a:ext cx="423547" cy="1100412"/>
            <a:chOff x="7931844" y="4451721"/>
            <a:chExt cx="423547" cy="1100412"/>
          </a:xfrm>
        </p:grpSpPr>
        <p:sp>
          <p:nvSpPr>
            <p:cNvPr id="77" name="Line 115"/>
            <p:cNvSpPr>
              <a:spLocks noChangeShapeType="1"/>
            </p:cNvSpPr>
            <p:nvPr/>
          </p:nvSpPr>
          <p:spPr bwMode="auto">
            <a:xfrm>
              <a:off x="7949180" y="4451721"/>
              <a:ext cx="0" cy="1092200"/>
            </a:xfrm>
            <a:prstGeom prst="line">
              <a:avLst/>
            </a:prstGeom>
            <a:noFill/>
            <a:ln w="57150">
              <a:solidFill>
                <a:srgbClr val="0070C0"/>
              </a:solidFill>
              <a:round/>
              <a:headEnd/>
              <a:tailEnd/>
            </a:ln>
          </p:spPr>
          <p:txBody>
            <a:bodyPr/>
            <a:lstStyle/>
            <a:p>
              <a:endParaRPr lang="en-US">
                <a:solidFill>
                  <a:srgbClr val="000000"/>
                </a:solidFill>
              </a:endParaRPr>
            </a:p>
          </p:txBody>
        </p:sp>
        <p:sp>
          <p:nvSpPr>
            <p:cNvPr id="81" name="Line 112"/>
            <p:cNvSpPr>
              <a:spLocks noChangeShapeType="1"/>
            </p:cNvSpPr>
            <p:nvPr/>
          </p:nvSpPr>
          <p:spPr bwMode="auto">
            <a:xfrm>
              <a:off x="7931844" y="5552133"/>
              <a:ext cx="423547" cy="0"/>
            </a:xfrm>
            <a:prstGeom prst="line">
              <a:avLst/>
            </a:prstGeom>
            <a:noFill/>
            <a:ln w="57150">
              <a:solidFill>
                <a:srgbClr val="0070C0"/>
              </a:solidFill>
              <a:round/>
              <a:headEnd/>
              <a:tailEnd/>
            </a:ln>
          </p:spPr>
          <p:txBody>
            <a:bodyPr/>
            <a:lstStyle/>
            <a:p>
              <a:endParaRPr lang="en-US">
                <a:solidFill>
                  <a:srgbClr val="000000"/>
                </a:solidFill>
              </a:endParaRPr>
            </a:p>
          </p:txBody>
        </p:sp>
      </p:grpSp>
      <p:grpSp>
        <p:nvGrpSpPr>
          <p:cNvPr id="85" name="Group 84"/>
          <p:cNvGrpSpPr/>
          <p:nvPr/>
        </p:nvGrpSpPr>
        <p:grpSpPr>
          <a:xfrm>
            <a:off x="7707636" y="5609105"/>
            <a:ext cx="403029" cy="478415"/>
            <a:chOff x="8966434" y="5086599"/>
            <a:chExt cx="403029" cy="478415"/>
          </a:xfrm>
        </p:grpSpPr>
        <p:sp>
          <p:nvSpPr>
            <p:cNvPr id="78" name="Line 113"/>
            <p:cNvSpPr>
              <a:spLocks noChangeShapeType="1"/>
            </p:cNvSpPr>
            <p:nvPr/>
          </p:nvSpPr>
          <p:spPr bwMode="auto">
            <a:xfrm>
              <a:off x="9354118" y="5086599"/>
              <a:ext cx="0" cy="478415"/>
            </a:xfrm>
            <a:prstGeom prst="line">
              <a:avLst/>
            </a:prstGeom>
            <a:noFill/>
            <a:ln w="57150">
              <a:solidFill>
                <a:srgbClr val="00B050"/>
              </a:solidFill>
              <a:round/>
              <a:headEnd/>
              <a:tailEnd/>
            </a:ln>
          </p:spPr>
          <p:txBody>
            <a:bodyPr/>
            <a:lstStyle/>
            <a:p>
              <a:endParaRPr lang="en-US">
                <a:solidFill>
                  <a:srgbClr val="000000"/>
                </a:solidFill>
              </a:endParaRPr>
            </a:p>
          </p:txBody>
        </p:sp>
        <p:sp>
          <p:nvSpPr>
            <p:cNvPr id="82" name="Line 112"/>
            <p:cNvSpPr>
              <a:spLocks noChangeShapeType="1"/>
            </p:cNvSpPr>
            <p:nvPr/>
          </p:nvSpPr>
          <p:spPr bwMode="auto">
            <a:xfrm>
              <a:off x="8966434" y="5552133"/>
              <a:ext cx="403029" cy="0"/>
            </a:xfrm>
            <a:prstGeom prst="line">
              <a:avLst/>
            </a:prstGeom>
            <a:noFill/>
            <a:ln w="57150">
              <a:solidFill>
                <a:srgbClr val="00B050"/>
              </a:solidFill>
              <a:round/>
              <a:headEnd/>
              <a:tailEnd/>
            </a:ln>
          </p:spPr>
          <p:txBody>
            <a:bodyPr/>
            <a:lstStyle/>
            <a:p>
              <a:endParaRPr lang="en-US">
                <a:solidFill>
                  <a:srgbClr val="000000"/>
                </a:solidFill>
              </a:endParaRPr>
            </a:p>
          </p:txBody>
        </p:sp>
      </p:grpSp>
      <p:grpSp>
        <p:nvGrpSpPr>
          <p:cNvPr id="96" name="Group 95"/>
          <p:cNvGrpSpPr/>
          <p:nvPr/>
        </p:nvGrpSpPr>
        <p:grpSpPr>
          <a:xfrm>
            <a:off x="5462645" y="4085105"/>
            <a:ext cx="142504" cy="617516"/>
            <a:chOff x="3776356" y="3562599"/>
            <a:chExt cx="142504" cy="617516"/>
          </a:xfrm>
        </p:grpSpPr>
        <p:cxnSp>
          <p:nvCxnSpPr>
            <p:cNvPr id="47" name="Straight Arrow Connector 46"/>
            <p:cNvCxnSpPr/>
            <p:nvPr/>
          </p:nvCxnSpPr>
          <p:spPr>
            <a:xfrm>
              <a:off x="3776356"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918860"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462645" y="5023255"/>
            <a:ext cx="142504" cy="617516"/>
            <a:chOff x="3776356" y="4500749"/>
            <a:chExt cx="142504" cy="617516"/>
          </a:xfrm>
        </p:grpSpPr>
        <p:cxnSp>
          <p:nvCxnSpPr>
            <p:cNvPr id="48" name="Straight Arrow Connector 47"/>
            <p:cNvCxnSpPr/>
            <p:nvPr/>
          </p:nvCxnSpPr>
          <p:spPr>
            <a:xfrm>
              <a:off x="3776356" y="450074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918860" y="450074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2897575" y="4429489"/>
            <a:ext cx="142504" cy="617516"/>
            <a:chOff x="1211286" y="3906983"/>
            <a:chExt cx="142504" cy="617516"/>
          </a:xfrm>
        </p:grpSpPr>
        <p:cxnSp>
          <p:nvCxnSpPr>
            <p:cNvPr id="45" name="Straight Arrow Connector 44"/>
            <p:cNvCxnSpPr/>
            <p:nvPr/>
          </p:nvCxnSpPr>
          <p:spPr>
            <a:xfrm flipV="1">
              <a:off x="1353790"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1211286"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522525" y="3509714"/>
            <a:ext cx="2241248" cy="2623798"/>
            <a:chOff x="475025" y="2987208"/>
            <a:chExt cx="2241248" cy="2623798"/>
          </a:xfrm>
        </p:grpSpPr>
        <p:grpSp>
          <p:nvGrpSpPr>
            <p:cNvPr id="104" name="Group 103"/>
            <p:cNvGrpSpPr/>
            <p:nvPr/>
          </p:nvGrpSpPr>
          <p:grpSpPr>
            <a:xfrm>
              <a:off x="475025" y="2987208"/>
              <a:ext cx="819398" cy="2616100"/>
              <a:chOff x="914400" y="2987208"/>
              <a:chExt cx="819398" cy="2616100"/>
            </a:xfrm>
          </p:grpSpPr>
          <p:sp>
            <p:nvSpPr>
              <p:cNvPr id="99" name="Rectangle 9"/>
              <p:cNvSpPr>
                <a:spLocks noChangeArrowheads="1"/>
              </p:cNvSpPr>
              <p:nvPr/>
            </p:nvSpPr>
            <p:spPr bwMode="auto">
              <a:xfrm>
                <a:off x="914400" y="2987208"/>
                <a:ext cx="818244" cy="523220"/>
              </a:xfrm>
              <a:prstGeom prst="rect">
                <a:avLst/>
              </a:prstGeom>
              <a:solidFill>
                <a:srgbClr val="FF0000"/>
              </a:solidFill>
              <a:ln w="15875" algn="ctr">
                <a:noFill/>
                <a:miter lim="800000"/>
                <a:headEnd/>
                <a:tailEnd/>
              </a:ln>
            </p:spPr>
            <p:txBody>
              <a:bodyPr wrap="square" anchor="t" anchorCtr="0">
                <a:spAutoFit/>
              </a:bodyPr>
              <a:lstStyle/>
              <a:p>
                <a:r>
                  <a:rPr lang="en-US" b="1" dirty="0" smtClean="0">
                    <a:solidFill>
                      <a:srgbClr val="000000"/>
                    </a:solidFill>
                  </a:rPr>
                  <a:t>R</a:t>
                </a:r>
                <a:endParaRPr lang="en-US" b="1" dirty="0">
                  <a:solidFill>
                    <a:srgbClr val="000000"/>
                  </a:solidFill>
                </a:endParaRPr>
              </a:p>
            </p:txBody>
          </p:sp>
          <p:sp>
            <p:nvSpPr>
              <p:cNvPr id="100" name="Rectangle 9"/>
              <p:cNvSpPr>
                <a:spLocks noChangeArrowheads="1"/>
              </p:cNvSpPr>
              <p:nvPr/>
            </p:nvSpPr>
            <p:spPr bwMode="auto">
              <a:xfrm>
                <a:off x="917516" y="3510428"/>
                <a:ext cx="816282" cy="523220"/>
              </a:xfrm>
              <a:prstGeom prst="rect">
                <a:avLst/>
              </a:prstGeom>
              <a:solidFill>
                <a:srgbClr val="FF6600"/>
              </a:solidFill>
              <a:ln w="15875" algn="ctr">
                <a:noFill/>
                <a:miter lim="800000"/>
                <a:headEnd/>
                <a:tailEnd/>
              </a:ln>
            </p:spPr>
            <p:txBody>
              <a:bodyPr wrap="square" anchor="t" anchorCtr="0">
                <a:spAutoFit/>
              </a:bodyPr>
              <a:lstStyle/>
              <a:p>
                <a:r>
                  <a:rPr lang="en-US" b="1" dirty="0" smtClean="0">
                    <a:solidFill>
                      <a:srgbClr val="000000"/>
                    </a:solidFill>
                  </a:rPr>
                  <a:t>O</a:t>
                </a:r>
                <a:endParaRPr lang="en-US" b="1" dirty="0">
                  <a:solidFill>
                    <a:srgbClr val="000000"/>
                  </a:solidFill>
                </a:endParaRPr>
              </a:p>
            </p:txBody>
          </p:sp>
          <p:sp>
            <p:nvSpPr>
              <p:cNvPr id="101" name="Rectangle 9"/>
              <p:cNvSpPr>
                <a:spLocks noChangeArrowheads="1"/>
              </p:cNvSpPr>
              <p:nvPr/>
            </p:nvSpPr>
            <p:spPr bwMode="auto">
              <a:xfrm>
                <a:off x="914400" y="4033648"/>
                <a:ext cx="818244" cy="523220"/>
              </a:xfrm>
              <a:prstGeom prst="rect">
                <a:avLst/>
              </a:prstGeom>
              <a:solidFill>
                <a:srgbClr val="FFFF00"/>
              </a:solidFill>
              <a:ln w="15875" algn="ctr">
                <a:noFill/>
                <a:miter lim="800000"/>
                <a:headEnd/>
                <a:tailEnd/>
              </a:ln>
            </p:spPr>
            <p:txBody>
              <a:bodyPr wrap="square" anchor="t" anchorCtr="0">
                <a:spAutoFit/>
              </a:bodyPr>
              <a:lstStyle/>
              <a:p>
                <a:r>
                  <a:rPr lang="en-US" b="1" dirty="0" smtClean="0">
                    <a:solidFill>
                      <a:srgbClr val="000000"/>
                    </a:solidFill>
                  </a:rPr>
                  <a:t>Y</a:t>
                </a:r>
                <a:endParaRPr lang="en-US" b="1" dirty="0">
                  <a:solidFill>
                    <a:srgbClr val="000000"/>
                  </a:solidFill>
                </a:endParaRPr>
              </a:p>
            </p:txBody>
          </p:sp>
          <p:sp>
            <p:nvSpPr>
              <p:cNvPr id="102" name="Rectangle 9"/>
              <p:cNvSpPr>
                <a:spLocks noChangeArrowheads="1"/>
              </p:cNvSpPr>
              <p:nvPr/>
            </p:nvSpPr>
            <p:spPr bwMode="auto">
              <a:xfrm>
                <a:off x="914400" y="4556868"/>
                <a:ext cx="818244" cy="523220"/>
              </a:xfrm>
              <a:prstGeom prst="rect">
                <a:avLst/>
              </a:prstGeom>
              <a:solidFill>
                <a:srgbClr val="00B050"/>
              </a:solidFill>
              <a:ln w="15875" algn="ctr">
                <a:noFill/>
                <a:miter lim="800000"/>
                <a:headEnd/>
                <a:tailEnd/>
              </a:ln>
            </p:spPr>
            <p:txBody>
              <a:bodyPr wrap="square" anchor="t" anchorCtr="0">
                <a:spAutoFit/>
              </a:bodyPr>
              <a:lstStyle/>
              <a:p>
                <a:r>
                  <a:rPr lang="en-US" b="1" dirty="0" smtClean="0">
                    <a:solidFill>
                      <a:srgbClr val="000000"/>
                    </a:solidFill>
                  </a:rPr>
                  <a:t>G</a:t>
                </a:r>
                <a:endParaRPr lang="en-US" b="1" dirty="0">
                  <a:solidFill>
                    <a:srgbClr val="000000"/>
                  </a:solidFill>
                </a:endParaRPr>
              </a:p>
            </p:txBody>
          </p:sp>
          <p:sp>
            <p:nvSpPr>
              <p:cNvPr id="103" name="Rectangle 9"/>
              <p:cNvSpPr>
                <a:spLocks noChangeArrowheads="1"/>
              </p:cNvSpPr>
              <p:nvPr/>
            </p:nvSpPr>
            <p:spPr bwMode="auto">
              <a:xfrm>
                <a:off x="914400" y="5080088"/>
                <a:ext cx="818244" cy="523220"/>
              </a:xfrm>
              <a:prstGeom prst="rect">
                <a:avLst/>
              </a:prstGeom>
              <a:solidFill>
                <a:srgbClr val="0070C0"/>
              </a:solidFill>
              <a:ln w="15875" algn="ctr">
                <a:noFill/>
                <a:miter lim="800000"/>
                <a:headEnd/>
                <a:tailEnd/>
              </a:ln>
            </p:spPr>
            <p:txBody>
              <a:bodyPr wrap="square" anchor="t" anchorCtr="0">
                <a:spAutoFit/>
              </a:bodyPr>
              <a:lstStyle/>
              <a:p>
                <a:r>
                  <a:rPr lang="en-US" b="1" dirty="0" smtClean="0">
                    <a:solidFill>
                      <a:srgbClr val="000000"/>
                    </a:solidFill>
                  </a:rPr>
                  <a:t>B</a:t>
                </a:r>
                <a:endParaRPr lang="en-US" b="1" dirty="0">
                  <a:solidFill>
                    <a:srgbClr val="000000"/>
                  </a:solidFill>
                </a:endParaRPr>
              </a:p>
            </p:txBody>
          </p:sp>
        </p:grpSp>
        <p:sp>
          <p:nvSpPr>
            <p:cNvPr id="105" name="Rectangle 9"/>
            <p:cNvSpPr>
              <a:spLocks noChangeArrowheads="1"/>
            </p:cNvSpPr>
            <p:nvPr/>
          </p:nvSpPr>
          <p:spPr bwMode="auto">
            <a:xfrm>
              <a:off x="1295691" y="2997729"/>
              <a:ext cx="142058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HIGH P</a:t>
              </a:r>
              <a:endParaRPr lang="en-US" dirty="0">
                <a:solidFill>
                  <a:srgbClr val="000000"/>
                </a:solidFill>
              </a:endParaRPr>
            </a:p>
          </p:txBody>
        </p:sp>
        <p:sp>
          <p:nvSpPr>
            <p:cNvPr id="106" name="Rectangle 9"/>
            <p:cNvSpPr>
              <a:spLocks noChangeArrowheads="1"/>
            </p:cNvSpPr>
            <p:nvPr/>
          </p:nvSpPr>
          <p:spPr bwMode="auto">
            <a:xfrm>
              <a:off x="1295691" y="5087786"/>
              <a:ext cx="134043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LOW P</a:t>
              </a:r>
              <a:endParaRPr lang="en-US" dirty="0">
                <a:solidFill>
                  <a:srgbClr val="000000"/>
                </a:solidFill>
              </a:endParaRPr>
            </a:p>
          </p:txBody>
        </p:sp>
      </p:grpSp>
      <p:grpSp>
        <p:nvGrpSpPr>
          <p:cNvPr id="3" name="Group 2"/>
          <p:cNvGrpSpPr/>
          <p:nvPr/>
        </p:nvGrpSpPr>
        <p:grpSpPr>
          <a:xfrm>
            <a:off x="-6975826" y="6858000"/>
            <a:ext cx="5135123" cy="3129238"/>
            <a:chOff x="-6975826" y="6858000"/>
            <a:chExt cx="5135123" cy="3129238"/>
          </a:xfrm>
        </p:grpSpPr>
        <p:grpSp>
          <p:nvGrpSpPr>
            <p:cNvPr id="89" name="Group 88"/>
            <p:cNvGrpSpPr/>
            <p:nvPr/>
          </p:nvGrpSpPr>
          <p:grpSpPr>
            <a:xfrm>
              <a:off x="-6975826" y="7157149"/>
              <a:ext cx="2011925" cy="2530643"/>
              <a:chOff x="1660041" y="3034371"/>
              <a:chExt cx="2011925" cy="2530643"/>
            </a:xfrm>
          </p:grpSpPr>
          <p:grpSp>
            <p:nvGrpSpPr>
              <p:cNvPr id="90" name="Group 89"/>
              <p:cNvGrpSpPr/>
              <p:nvPr/>
            </p:nvGrpSpPr>
            <p:grpSpPr>
              <a:xfrm>
                <a:off x="1660041" y="3983408"/>
                <a:ext cx="573088" cy="468313"/>
                <a:chOff x="6350793" y="3211512"/>
                <a:chExt cx="573088" cy="468313"/>
              </a:xfrm>
            </p:grpSpPr>
            <p:sp>
              <p:nvSpPr>
                <p:cNvPr id="117" name="Line 56"/>
                <p:cNvSpPr>
                  <a:spLocks noChangeShapeType="1"/>
                </p:cNvSpPr>
                <p:nvPr/>
              </p:nvSpPr>
              <p:spPr bwMode="auto">
                <a:xfrm>
                  <a:off x="6506368"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18"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19"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20" name="Line 61"/>
                <p:cNvSpPr>
                  <a:spLocks noChangeShapeType="1"/>
                </p:cNvSpPr>
                <p:nvPr/>
              </p:nvSpPr>
              <p:spPr bwMode="auto">
                <a:xfrm>
                  <a:off x="6506368"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91" name="Oval 62"/>
              <p:cNvSpPr>
                <a:spLocks noChangeArrowheads="1"/>
              </p:cNvSpPr>
              <p:nvPr/>
            </p:nvSpPr>
            <p:spPr bwMode="auto">
              <a:xfrm>
                <a:off x="3048078" y="4463365"/>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98" name="Line 112"/>
              <p:cNvSpPr>
                <a:spLocks noChangeShapeType="1"/>
              </p:cNvSpPr>
              <p:nvPr/>
            </p:nvSpPr>
            <p:spPr bwMode="auto">
              <a:xfrm>
                <a:off x="1952141" y="3046783"/>
                <a:ext cx="1404938"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08" name="Line 113"/>
              <p:cNvSpPr>
                <a:spLocks noChangeShapeType="1"/>
              </p:cNvSpPr>
              <p:nvPr/>
            </p:nvSpPr>
            <p:spPr bwMode="auto">
              <a:xfrm>
                <a:off x="3357079" y="4147374"/>
                <a:ext cx="0" cy="325326"/>
              </a:xfrm>
              <a:prstGeom prst="line">
                <a:avLst/>
              </a:prstGeom>
              <a:noFill/>
              <a:ln w="38100">
                <a:solidFill>
                  <a:schemeClr val="tx1"/>
                </a:solidFill>
                <a:round/>
                <a:headEnd/>
                <a:tailEnd/>
              </a:ln>
            </p:spPr>
            <p:txBody>
              <a:bodyPr/>
              <a:lstStyle/>
              <a:p>
                <a:endParaRPr lang="en-US">
                  <a:solidFill>
                    <a:srgbClr val="000000"/>
                  </a:solidFill>
                </a:endParaRPr>
              </a:p>
            </p:txBody>
          </p:sp>
          <p:sp>
            <p:nvSpPr>
              <p:cNvPr id="109" name="Line 114"/>
              <p:cNvSpPr>
                <a:spLocks noChangeShapeType="1"/>
              </p:cNvSpPr>
              <p:nvPr/>
            </p:nvSpPr>
            <p:spPr bwMode="auto">
              <a:xfrm>
                <a:off x="1952141" y="3046783"/>
                <a:ext cx="0" cy="936625"/>
              </a:xfrm>
              <a:prstGeom prst="line">
                <a:avLst/>
              </a:prstGeom>
              <a:noFill/>
              <a:ln w="38100">
                <a:solidFill>
                  <a:schemeClr val="tx1"/>
                </a:solidFill>
                <a:round/>
                <a:headEnd/>
                <a:tailEnd/>
              </a:ln>
            </p:spPr>
            <p:txBody>
              <a:bodyPr/>
              <a:lstStyle/>
              <a:p>
                <a:endParaRPr lang="en-US">
                  <a:solidFill>
                    <a:srgbClr val="000000"/>
                  </a:solidFill>
                </a:endParaRPr>
              </a:p>
            </p:txBody>
          </p:sp>
          <p:sp>
            <p:nvSpPr>
              <p:cNvPr id="110" name="Line 115"/>
              <p:cNvSpPr>
                <a:spLocks noChangeShapeType="1"/>
              </p:cNvSpPr>
              <p:nvPr/>
            </p:nvSpPr>
            <p:spPr bwMode="auto">
              <a:xfrm>
                <a:off x="1952141" y="4451721"/>
                <a:ext cx="0" cy="1092200"/>
              </a:xfrm>
              <a:prstGeom prst="line">
                <a:avLst/>
              </a:prstGeom>
              <a:noFill/>
              <a:ln w="38100">
                <a:solidFill>
                  <a:schemeClr val="tx1"/>
                </a:solidFill>
                <a:round/>
                <a:headEnd/>
                <a:tailEnd/>
              </a:ln>
            </p:spPr>
            <p:txBody>
              <a:bodyPr/>
              <a:lstStyle/>
              <a:p>
                <a:endParaRPr lang="en-US">
                  <a:solidFill>
                    <a:srgbClr val="000000"/>
                  </a:solidFill>
                </a:endParaRPr>
              </a:p>
            </p:txBody>
          </p:sp>
          <p:sp>
            <p:nvSpPr>
              <p:cNvPr id="111" name="Line 119"/>
              <p:cNvSpPr>
                <a:spLocks noChangeShapeType="1"/>
              </p:cNvSpPr>
              <p:nvPr/>
            </p:nvSpPr>
            <p:spPr bwMode="auto">
              <a:xfrm>
                <a:off x="1952141" y="5543921"/>
                <a:ext cx="1404938"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12" name="Line 113"/>
              <p:cNvSpPr>
                <a:spLocks noChangeShapeType="1"/>
              </p:cNvSpPr>
              <p:nvPr/>
            </p:nvSpPr>
            <p:spPr bwMode="auto">
              <a:xfrm>
                <a:off x="3357079" y="5086599"/>
                <a:ext cx="0" cy="478415"/>
              </a:xfrm>
              <a:prstGeom prst="line">
                <a:avLst/>
              </a:prstGeom>
              <a:noFill/>
              <a:ln w="38100">
                <a:solidFill>
                  <a:schemeClr val="tx1"/>
                </a:solidFill>
                <a:round/>
                <a:headEnd/>
                <a:tailEnd/>
              </a:ln>
            </p:spPr>
            <p:txBody>
              <a:bodyPr/>
              <a:lstStyle/>
              <a:p>
                <a:endParaRPr lang="en-US">
                  <a:solidFill>
                    <a:srgbClr val="000000"/>
                  </a:solidFill>
                </a:endParaRPr>
              </a:p>
            </p:txBody>
          </p:sp>
          <p:sp>
            <p:nvSpPr>
              <p:cNvPr id="113" name="Oval 62"/>
              <p:cNvSpPr>
                <a:spLocks noChangeArrowheads="1"/>
              </p:cNvSpPr>
              <p:nvPr/>
            </p:nvSpPr>
            <p:spPr bwMode="auto">
              <a:xfrm>
                <a:off x="3048078" y="3528277"/>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14" name="Line 113"/>
              <p:cNvSpPr>
                <a:spLocks noChangeShapeType="1"/>
              </p:cNvSpPr>
              <p:nvPr/>
            </p:nvSpPr>
            <p:spPr bwMode="auto">
              <a:xfrm>
                <a:off x="3357079" y="3034371"/>
                <a:ext cx="0" cy="499102"/>
              </a:xfrm>
              <a:prstGeom prst="line">
                <a:avLst/>
              </a:prstGeom>
              <a:noFill/>
              <a:ln w="38100">
                <a:solidFill>
                  <a:schemeClr val="tx1"/>
                </a:solidFill>
                <a:round/>
                <a:headEnd/>
                <a:tailEnd/>
              </a:ln>
            </p:spPr>
            <p:txBody>
              <a:bodyPr/>
              <a:lstStyle/>
              <a:p>
                <a:endParaRPr lang="en-US">
                  <a:solidFill>
                    <a:srgbClr val="000000"/>
                  </a:solidFill>
                </a:endParaRPr>
              </a:p>
            </p:txBody>
          </p:sp>
          <p:sp>
            <p:nvSpPr>
              <p:cNvPr id="115" name="Rectangle 9"/>
              <p:cNvSpPr>
                <a:spLocks noChangeArrowheads="1"/>
              </p:cNvSpPr>
              <p:nvPr/>
            </p:nvSpPr>
            <p:spPr bwMode="auto">
              <a:xfrm>
                <a:off x="3150807" y="3590953"/>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sp>
            <p:nvSpPr>
              <p:cNvPr id="116" name="Rectangle 9"/>
              <p:cNvSpPr>
                <a:spLocks noChangeArrowheads="1"/>
              </p:cNvSpPr>
              <p:nvPr/>
            </p:nvSpPr>
            <p:spPr bwMode="auto">
              <a:xfrm>
                <a:off x="3150807" y="4529103"/>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grpSp>
          <p:nvGrpSpPr>
            <p:cNvPr id="121" name="Group 120"/>
            <p:cNvGrpSpPr/>
            <p:nvPr/>
          </p:nvGrpSpPr>
          <p:grpSpPr>
            <a:xfrm>
              <a:off x="-3852628" y="6858000"/>
              <a:ext cx="2011925" cy="3129238"/>
              <a:chOff x="5056384" y="2735222"/>
              <a:chExt cx="2011925" cy="3129238"/>
            </a:xfrm>
          </p:grpSpPr>
          <p:grpSp>
            <p:nvGrpSpPr>
              <p:cNvPr id="122" name="Group 121"/>
              <p:cNvGrpSpPr/>
              <p:nvPr/>
            </p:nvGrpSpPr>
            <p:grpSpPr>
              <a:xfrm>
                <a:off x="5056384" y="3983408"/>
                <a:ext cx="573088" cy="468313"/>
                <a:chOff x="6350793" y="3211512"/>
                <a:chExt cx="573088" cy="468313"/>
              </a:xfrm>
            </p:grpSpPr>
            <p:sp>
              <p:nvSpPr>
                <p:cNvPr id="140" name="Line 56"/>
                <p:cNvSpPr>
                  <a:spLocks noChangeShapeType="1"/>
                </p:cNvSpPr>
                <p:nvPr/>
              </p:nvSpPr>
              <p:spPr bwMode="auto">
                <a:xfrm>
                  <a:off x="6506368"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41"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42"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43" name="Line 61"/>
                <p:cNvSpPr>
                  <a:spLocks noChangeShapeType="1"/>
                </p:cNvSpPr>
                <p:nvPr/>
              </p:nvSpPr>
              <p:spPr bwMode="auto">
                <a:xfrm>
                  <a:off x="6506368"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123" name="Oval 62"/>
              <p:cNvSpPr>
                <a:spLocks noChangeArrowheads="1"/>
              </p:cNvSpPr>
              <p:nvPr/>
            </p:nvSpPr>
            <p:spPr bwMode="auto">
              <a:xfrm>
                <a:off x="6444421" y="4463365"/>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24" name="Line 112"/>
              <p:cNvSpPr>
                <a:spLocks noChangeShapeType="1"/>
              </p:cNvSpPr>
              <p:nvPr/>
            </p:nvSpPr>
            <p:spPr bwMode="auto">
              <a:xfrm>
                <a:off x="5331148" y="3046783"/>
                <a:ext cx="423547"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25" name="Line 113"/>
              <p:cNvSpPr>
                <a:spLocks noChangeShapeType="1"/>
              </p:cNvSpPr>
              <p:nvPr/>
            </p:nvSpPr>
            <p:spPr bwMode="auto">
              <a:xfrm>
                <a:off x="6753422" y="4147374"/>
                <a:ext cx="0" cy="325326"/>
              </a:xfrm>
              <a:prstGeom prst="line">
                <a:avLst/>
              </a:prstGeom>
              <a:noFill/>
              <a:ln w="38100">
                <a:solidFill>
                  <a:schemeClr val="tx1"/>
                </a:solidFill>
                <a:round/>
                <a:headEnd/>
                <a:tailEnd/>
              </a:ln>
            </p:spPr>
            <p:txBody>
              <a:bodyPr/>
              <a:lstStyle/>
              <a:p>
                <a:endParaRPr lang="en-US">
                  <a:solidFill>
                    <a:srgbClr val="000000"/>
                  </a:solidFill>
                </a:endParaRPr>
              </a:p>
            </p:txBody>
          </p:sp>
          <p:sp>
            <p:nvSpPr>
              <p:cNvPr id="126" name="Line 114"/>
              <p:cNvSpPr>
                <a:spLocks noChangeShapeType="1"/>
              </p:cNvSpPr>
              <p:nvPr/>
            </p:nvSpPr>
            <p:spPr bwMode="auto">
              <a:xfrm>
                <a:off x="5348484" y="3046783"/>
                <a:ext cx="0" cy="936625"/>
              </a:xfrm>
              <a:prstGeom prst="line">
                <a:avLst/>
              </a:prstGeom>
              <a:noFill/>
              <a:ln w="38100">
                <a:solidFill>
                  <a:schemeClr val="tx1"/>
                </a:solidFill>
                <a:round/>
                <a:headEnd/>
                <a:tailEnd/>
              </a:ln>
            </p:spPr>
            <p:txBody>
              <a:bodyPr/>
              <a:lstStyle/>
              <a:p>
                <a:endParaRPr lang="en-US">
                  <a:solidFill>
                    <a:srgbClr val="000000"/>
                  </a:solidFill>
                </a:endParaRPr>
              </a:p>
            </p:txBody>
          </p:sp>
          <p:sp>
            <p:nvSpPr>
              <p:cNvPr id="127" name="Line 115"/>
              <p:cNvSpPr>
                <a:spLocks noChangeShapeType="1"/>
              </p:cNvSpPr>
              <p:nvPr/>
            </p:nvSpPr>
            <p:spPr bwMode="auto">
              <a:xfrm>
                <a:off x="5348484" y="4451721"/>
                <a:ext cx="0" cy="1092200"/>
              </a:xfrm>
              <a:prstGeom prst="line">
                <a:avLst/>
              </a:prstGeom>
              <a:noFill/>
              <a:ln w="38100">
                <a:solidFill>
                  <a:schemeClr val="tx1"/>
                </a:solidFill>
                <a:round/>
                <a:headEnd/>
                <a:tailEnd/>
              </a:ln>
            </p:spPr>
            <p:txBody>
              <a:bodyPr/>
              <a:lstStyle/>
              <a:p>
                <a:endParaRPr lang="en-US">
                  <a:solidFill>
                    <a:srgbClr val="000000"/>
                  </a:solidFill>
                </a:endParaRPr>
              </a:p>
            </p:txBody>
          </p:sp>
          <p:sp>
            <p:nvSpPr>
              <p:cNvPr id="128" name="Line 113"/>
              <p:cNvSpPr>
                <a:spLocks noChangeShapeType="1"/>
              </p:cNvSpPr>
              <p:nvPr/>
            </p:nvSpPr>
            <p:spPr bwMode="auto">
              <a:xfrm>
                <a:off x="6753422" y="5086599"/>
                <a:ext cx="0" cy="478415"/>
              </a:xfrm>
              <a:prstGeom prst="line">
                <a:avLst/>
              </a:prstGeom>
              <a:noFill/>
              <a:ln w="38100">
                <a:solidFill>
                  <a:schemeClr val="tx1"/>
                </a:solidFill>
                <a:round/>
                <a:headEnd/>
                <a:tailEnd/>
              </a:ln>
            </p:spPr>
            <p:txBody>
              <a:bodyPr/>
              <a:lstStyle/>
              <a:p>
                <a:endParaRPr lang="en-US">
                  <a:solidFill>
                    <a:srgbClr val="000000"/>
                  </a:solidFill>
                </a:endParaRPr>
              </a:p>
            </p:txBody>
          </p:sp>
          <p:sp>
            <p:nvSpPr>
              <p:cNvPr id="129" name="Oval 62"/>
              <p:cNvSpPr>
                <a:spLocks noChangeArrowheads="1"/>
              </p:cNvSpPr>
              <p:nvPr/>
            </p:nvSpPr>
            <p:spPr bwMode="auto">
              <a:xfrm>
                <a:off x="6444421" y="3528277"/>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30" name="Line 113"/>
              <p:cNvSpPr>
                <a:spLocks noChangeShapeType="1"/>
              </p:cNvSpPr>
              <p:nvPr/>
            </p:nvSpPr>
            <p:spPr bwMode="auto">
              <a:xfrm>
                <a:off x="6753422" y="3034371"/>
                <a:ext cx="0" cy="499102"/>
              </a:xfrm>
              <a:prstGeom prst="line">
                <a:avLst/>
              </a:prstGeom>
              <a:noFill/>
              <a:ln w="38100">
                <a:solidFill>
                  <a:schemeClr val="tx1"/>
                </a:solidFill>
                <a:round/>
                <a:headEnd/>
                <a:tailEnd/>
              </a:ln>
            </p:spPr>
            <p:txBody>
              <a:bodyPr/>
              <a:lstStyle/>
              <a:p>
                <a:endParaRPr lang="en-US">
                  <a:solidFill>
                    <a:srgbClr val="000000"/>
                  </a:solidFill>
                </a:endParaRPr>
              </a:p>
            </p:txBody>
          </p:sp>
          <p:sp>
            <p:nvSpPr>
              <p:cNvPr id="131" name="Oval 62"/>
              <p:cNvSpPr>
                <a:spLocks noChangeArrowheads="1"/>
              </p:cNvSpPr>
              <p:nvPr/>
            </p:nvSpPr>
            <p:spPr bwMode="auto">
              <a:xfrm>
                <a:off x="5742372" y="2735222"/>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32" name="Line 112"/>
              <p:cNvSpPr>
                <a:spLocks noChangeShapeType="1"/>
              </p:cNvSpPr>
              <p:nvPr/>
            </p:nvSpPr>
            <p:spPr bwMode="auto">
              <a:xfrm>
                <a:off x="6365738" y="3046783"/>
                <a:ext cx="403029"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33" name="Line 112"/>
              <p:cNvSpPr>
                <a:spLocks noChangeShapeType="1"/>
              </p:cNvSpPr>
              <p:nvPr/>
            </p:nvSpPr>
            <p:spPr bwMode="auto">
              <a:xfrm>
                <a:off x="5331148" y="5552133"/>
                <a:ext cx="423547"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34" name="Oval 62"/>
              <p:cNvSpPr>
                <a:spLocks noChangeArrowheads="1"/>
              </p:cNvSpPr>
              <p:nvPr/>
            </p:nvSpPr>
            <p:spPr bwMode="auto">
              <a:xfrm>
                <a:off x="5742372" y="5240572"/>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35" name="Line 112"/>
              <p:cNvSpPr>
                <a:spLocks noChangeShapeType="1"/>
              </p:cNvSpPr>
              <p:nvPr/>
            </p:nvSpPr>
            <p:spPr bwMode="auto">
              <a:xfrm>
                <a:off x="6365738" y="5552133"/>
                <a:ext cx="403029"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36" name="Rectangle 9"/>
              <p:cNvSpPr>
                <a:spLocks noChangeArrowheads="1"/>
              </p:cNvSpPr>
              <p:nvPr/>
            </p:nvSpPr>
            <p:spPr bwMode="auto">
              <a:xfrm>
                <a:off x="6547150" y="3590953"/>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sp>
            <p:nvSpPr>
              <p:cNvPr id="137" name="Rectangle 9"/>
              <p:cNvSpPr>
                <a:spLocks noChangeArrowheads="1"/>
              </p:cNvSpPr>
              <p:nvPr/>
            </p:nvSpPr>
            <p:spPr bwMode="auto">
              <a:xfrm>
                <a:off x="6547150" y="4529103"/>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sp>
            <p:nvSpPr>
              <p:cNvPr id="138" name="Rectangle 9"/>
              <p:cNvSpPr>
                <a:spLocks noChangeArrowheads="1"/>
              </p:cNvSpPr>
              <p:nvPr/>
            </p:nvSpPr>
            <p:spPr bwMode="auto">
              <a:xfrm>
                <a:off x="5834630" y="5289124"/>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sp>
            <p:nvSpPr>
              <p:cNvPr id="139" name="Rectangle 9"/>
              <p:cNvSpPr>
                <a:spLocks noChangeArrowheads="1"/>
              </p:cNvSpPr>
              <p:nvPr/>
            </p:nvSpPr>
            <p:spPr bwMode="auto">
              <a:xfrm>
                <a:off x="5834630" y="2783430"/>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grpSp>
    </p:spTree>
    <p:extLst>
      <p:ext uri="{BB962C8B-B14F-4D97-AF65-F5344CB8AC3E}">
        <p14:creationId xmlns:p14="http://schemas.microsoft.com/office/powerpoint/2010/main" val="923365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circle(in)">
                                      <p:cBhvr>
                                        <p:cTn id="12" dur="20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circle(in)">
                                      <p:cBhvr>
                                        <p:cTn id="17" dur="20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p:cTn id="22" dur="1000" fill="hold"/>
                                        <p:tgtEl>
                                          <p:spTgt spid="96"/>
                                        </p:tgtEl>
                                        <p:attrNameLst>
                                          <p:attrName>ppt_w</p:attrName>
                                        </p:attrNameLst>
                                      </p:cBhvr>
                                      <p:tavLst>
                                        <p:tav tm="0">
                                          <p:val>
                                            <p:fltVal val="0"/>
                                          </p:val>
                                        </p:tav>
                                        <p:tav tm="100000">
                                          <p:val>
                                            <p:strVal val="#ppt_w"/>
                                          </p:val>
                                        </p:tav>
                                      </p:tavLst>
                                    </p:anim>
                                    <p:anim calcmode="lin" valueType="num">
                                      <p:cBhvr>
                                        <p:cTn id="23" dur="1000" fill="hold"/>
                                        <p:tgtEl>
                                          <p:spTgt spid="96"/>
                                        </p:tgtEl>
                                        <p:attrNameLst>
                                          <p:attrName>ppt_h</p:attrName>
                                        </p:attrNameLst>
                                      </p:cBhvr>
                                      <p:tavLst>
                                        <p:tav tm="0">
                                          <p:val>
                                            <p:fltVal val="0"/>
                                          </p:val>
                                        </p:tav>
                                        <p:tav tm="100000">
                                          <p:val>
                                            <p:strVal val="#ppt_h"/>
                                          </p:val>
                                        </p:tav>
                                      </p:tavLst>
                                    </p:anim>
                                    <p:anim calcmode="lin" valueType="num">
                                      <p:cBhvr>
                                        <p:cTn id="24" dur="1000" fill="hold"/>
                                        <p:tgtEl>
                                          <p:spTgt spid="96"/>
                                        </p:tgtEl>
                                        <p:attrNameLst>
                                          <p:attrName>style.rotation</p:attrName>
                                        </p:attrNameLst>
                                      </p:cBhvr>
                                      <p:tavLst>
                                        <p:tav tm="0">
                                          <p:val>
                                            <p:fltVal val="90"/>
                                          </p:val>
                                        </p:tav>
                                        <p:tav tm="100000">
                                          <p:val>
                                            <p:fltVal val="0"/>
                                          </p:val>
                                        </p:tav>
                                      </p:tavLst>
                                    </p:anim>
                                    <p:animEffect transition="in" filter="fade">
                                      <p:cBhvr>
                                        <p:cTn id="25" dur="1000"/>
                                        <p:tgtEl>
                                          <p:spTgt spid="9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p:cTn id="30" dur="1000" fill="hold"/>
                                        <p:tgtEl>
                                          <p:spTgt spid="97"/>
                                        </p:tgtEl>
                                        <p:attrNameLst>
                                          <p:attrName>ppt_w</p:attrName>
                                        </p:attrNameLst>
                                      </p:cBhvr>
                                      <p:tavLst>
                                        <p:tav tm="0">
                                          <p:val>
                                            <p:fltVal val="0"/>
                                          </p:val>
                                        </p:tav>
                                        <p:tav tm="100000">
                                          <p:val>
                                            <p:strVal val="#ppt_w"/>
                                          </p:val>
                                        </p:tav>
                                      </p:tavLst>
                                    </p:anim>
                                    <p:anim calcmode="lin" valueType="num">
                                      <p:cBhvr>
                                        <p:cTn id="31" dur="1000" fill="hold"/>
                                        <p:tgtEl>
                                          <p:spTgt spid="97"/>
                                        </p:tgtEl>
                                        <p:attrNameLst>
                                          <p:attrName>ppt_h</p:attrName>
                                        </p:attrNameLst>
                                      </p:cBhvr>
                                      <p:tavLst>
                                        <p:tav tm="0">
                                          <p:val>
                                            <p:fltVal val="0"/>
                                          </p:val>
                                        </p:tav>
                                        <p:tav tm="100000">
                                          <p:val>
                                            <p:strVal val="#ppt_h"/>
                                          </p:val>
                                        </p:tav>
                                      </p:tavLst>
                                    </p:anim>
                                    <p:anim calcmode="lin" valueType="num">
                                      <p:cBhvr>
                                        <p:cTn id="32" dur="1000" fill="hold"/>
                                        <p:tgtEl>
                                          <p:spTgt spid="97"/>
                                        </p:tgtEl>
                                        <p:attrNameLst>
                                          <p:attrName>style.rotation</p:attrName>
                                        </p:attrNameLst>
                                      </p:cBhvr>
                                      <p:tavLst>
                                        <p:tav tm="0">
                                          <p:val>
                                            <p:fltVal val="90"/>
                                          </p:val>
                                        </p:tav>
                                        <p:tav tm="100000">
                                          <p:val>
                                            <p:fltVal val="0"/>
                                          </p:val>
                                        </p:tav>
                                      </p:tavLst>
                                    </p:anim>
                                    <p:animEffect transition="in" filter="fade">
                                      <p:cBhvr>
                                        <p:cTn id="33" dur="10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1000" fill="hold"/>
                                        <p:tgtEl>
                                          <p:spTgt spid="95"/>
                                        </p:tgtEl>
                                        <p:attrNameLst>
                                          <p:attrName>ppt_w</p:attrName>
                                        </p:attrNameLst>
                                      </p:cBhvr>
                                      <p:tavLst>
                                        <p:tav tm="0">
                                          <p:val>
                                            <p:fltVal val="0"/>
                                          </p:val>
                                        </p:tav>
                                        <p:tav tm="100000">
                                          <p:val>
                                            <p:strVal val="#ppt_w"/>
                                          </p:val>
                                        </p:tav>
                                      </p:tavLst>
                                    </p:anim>
                                    <p:anim calcmode="lin" valueType="num">
                                      <p:cBhvr>
                                        <p:cTn id="39" dur="1000" fill="hold"/>
                                        <p:tgtEl>
                                          <p:spTgt spid="95"/>
                                        </p:tgtEl>
                                        <p:attrNameLst>
                                          <p:attrName>ppt_h</p:attrName>
                                        </p:attrNameLst>
                                      </p:cBhvr>
                                      <p:tavLst>
                                        <p:tav tm="0">
                                          <p:val>
                                            <p:fltVal val="0"/>
                                          </p:val>
                                        </p:tav>
                                        <p:tav tm="100000">
                                          <p:val>
                                            <p:strVal val="#ppt_h"/>
                                          </p:val>
                                        </p:tav>
                                      </p:tavLst>
                                    </p:anim>
                                    <p:anim calcmode="lin" valueType="num">
                                      <p:cBhvr>
                                        <p:cTn id="40" dur="1000" fill="hold"/>
                                        <p:tgtEl>
                                          <p:spTgt spid="95"/>
                                        </p:tgtEl>
                                        <p:attrNameLst>
                                          <p:attrName>style.rotation</p:attrName>
                                        </p:attrNameLst>
                                      </p:cBhvr>
                                      <p:tavLst>
                                        <p:tav tm="0">
                                          <p:val>
                                            <p:fltVal val="90"/>
                                          </p:val>
                                        </p:tav>
                                        <p:tav tm="100000">
                                          <p:val>
                                            <p:fltVal val="0"/>
                                          </p:val>
                                        </p:tav>
                                      </p:tavLst>
                                    </p:anim>
                                    <p:animEffect transition="in" filter="fade">
                                      <p:cBhvr>
                                        <p:cTn id="41" dur="1000"/>
                                        <p:tgtEl>
                                          <p:spTgt spid="9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circle(in)">
                                      <p:cBhvr>
                                        <p:cTn id="46" dur="2000"/>
                                        <p:tgtEl>
                                          <p:spTgt spid="7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circle(in)">
                                      <p:cBhvr>
                                        <p:cTn id="51" dur="2000"/>
                                        <p:tgtEl>
                                          <p:spTgt spid="71"/>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wipe(down)">
                                      <p:cBhvr>
                                        <p:cTn id="56" dur="580">
                                          <p:stCondLst>
                                            <p:cond delay="0"/>
                                          </p:stCondLst>
                                        </p:cTn>
                                        <p:tgtEl>
                                          <p:spTgt spid="72"/>
                                        </p:tgtEl>
                                      </p:cBhvr>
                                    </p:animEffect>
                                    <p:anim calcmode="lin" valueType="num">
                                      <p:cBhvr>
                                        <p:cTn id="57"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62" dur="26">
                                          <p:stCondLst>
                                            <p:cond delay="650"/>
                                          </p:stCondLst>
                                        </p:cTn>
                                        <p:tgtEl>
                                          <p:spTgt spid="72"/>
                                        </p:tgtEl>
                                      </p:cBhvr>
                                      <p:to x="100000" y="60000"/>
                                    </p:animScale>
                                    <p:animScale>
                                      <p:cBhvr>
                                        <p:cTn id="63" dur="166" decel="50000">
                                          <p:stCondLst>
                                            <p:cond delay="676"/>
                                          </p:stCondLst>
                                        </p:cTn>
                                        <p:tgtEl>
                                          <p:spTgt spid="72"/>
                                        </p:tgtEl>
                                      </p:cBhvr>
                                      <p:to x="100000" y="100000"/>
                                    </p:animScale>
                                    <p:animScale>
                                      <p:cBhvr>
                                        <p:cTn id="64" dur="26">
                                          <p:stCondLst>
                                            <p:cond delay="1312"/>
                                          </p:stCondLst>
                                        </p:cTn>
                                        <p:tgtEl>
                                          <p:spTgt spid="72"/>
                                        </p:tgtEl>
                                      </p:cBhvr>
                                      <p:to x="100000" y="80000"/>
                                    </p:animScale>
                                    <p:animScale>
                                      <p:cBhvr>
                                        <p:cTn id="65" dur="166" decel="50000">
                                          <p:stCondLst>
                                            <p:cond delay="1338"/>
                                          </p:stCondLst>
                                        </p:cTn>
                                        <p:tgtEl>
                                          <p:spTgt spid="72"/>
                                        </p:tgtEl>
                                      </p:cBhvr>
                                      <p:to x="100000" y="100000"/>
                                    </p:animScale>
                                    <p:animScale>
                                      <p:cBhvr>
                                        <p:cTn id="66" dur="26">
                                          <p:stCondLst>
                                            <p:cond delay="1642"/>
                                          </p:stCondLst>
                                        </p:cTn>
                                        <p:tgtEl>
                                          <p:spTgt spid="72"/>
                                        </p:tgtEl>
                                      </p:cBhvr>
                                      <p:to x="100000" y="90000"/>
                                    </p:animScale>
                                    <p:animScale>
                                      <p:cBhvr>
                                        <p:cTn id="67" dur="166" decel="50000">
                                          <p:stCondLst>
                                            <p:cond delay="1668"/>
                                          </p:stCondLst>
                                        </p:cTn>
                                        <p:tgtEl>
                                          <p:spTgt spid="72"/>
                                        </p:tgtEl>
                                      </p:cBhvr>
                                      <p:to x="100000" y="100000"/>
                                    </p:animScale>
                                    <p:animScale>
                                      <p:cBhvr>
                                        <p:cTn id="68" dur="26">
                                          <p:stCondLst>
                                            <p:cond delay="1808"/>
                                          </p:stCondLst>
                                        </p:cTn>
                                        <p:tgtEl>
                                          <p:spTgt spid="72"/>
                                        </p:tgtEl>
                                      </p:cBhvr>
                                      <p:to x="100000" y="95000"/>
                                    </p:animScale>
                                    <p:animScale>
                                      <p:cBhvr>
                                        <p:cTn id="69" dur="166" decel="50000">
                                          <p:stCondLst>
                                            <p:cond delay="1834"/>
                                          </p:stCondLst>
                                        </p:cTn>
                                        <p:tgtEl>
                                          <p:spTgt spid="7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circle(in)">
                                      <p:cBhvr>
                                        <p:cTn id="74" dur="2000"/>
                                        <p:tgtEl>
                                          <p:spTgt spid="88"/>
                                        </p:tgtEl>
                                      </p:cBhvr>
                                    </p:animEffect>
                                  </p:childTnLst>
                                </p:cTn>
                              </p:par>
                            </p:childTnLst>
                          </p:cTn>
                        </p:par>
                      </p:childTnLst>
                    </p:cTn>
                  </p:par>
                  <p:par>
                    <p:cTn id="75" fill="hold">
                      <p:stCondLst>
                        <p:cond delay="indefinite"/>
                      </p:stCondLst>
                      <p:childTnLst>
                        <p:par>
                          <p:cTn id="76" fill="hold">
                            <p:stCondLst>
                              <p:cond delay="0"/>
                            </p:stCondLst>
                            <p:childTnLst>
                              <p:par>
                                <p:cTn id="77" presetID="35" presetClass="entr" presetSubtype="0" fill="hold"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2000"/>
                                        <p:tgtEl>
                                          <p:spTgt spid="51"/>
                                        </p:tgtEl>
                                      </p:cBhvr>
                                    </p:animEffect>
                                    <p:anim calcmode="lin" valueType="num">
                                      <p:cBhvr>
                                        <p:cTn id="80" dur="2000" fill="hold"/>
                                        <p:tgtEl>
                                          <p:spTgt spid="51"/>
                                        </p:tgtEl>
                                        <p:attrNameLst>
                                          <p:attrName>style.rotation</p:attrName>
                                        </p:attrNameLst>
                                      </p:cBhvr>
                                      <p:tavLst>
                                        <p:tav tm="0">
                                          <p:val>
                                            <p:fltVal val="720"/>
                                          </p:val>
                                        </p:tav>
                                        <p:tav tm="100000">
                                          <p:val>
                                            <p:fltVal val="0"/>
                                          </p:val>
                                        </p:tav>
                                      </p:tavLst>
                                    </p:anim>
                                    <p:anim calcmode="lin" valueType="num">
                                      <p:cBhvr>
                                        <p:cTn id="81" dur="2000" fill="hold"/>
                                        <p:tgtEl>
                                          <p:spTgt spid="51"/>
                                        </p:tgtEl>
                                        <p:attrNameLst>
                                          <p:attrName>ppt_h</p:attrName>
                                        </p:attrNameLst>
                                      </p:cBhvr>
                                      <p:tavLst>
                                        <p:tav tm="0">
                                          <p:val>
                                            <p:fltVal val="0"/>
                                          </p:val>
                                        </p:tav>
                                        <p:tav tm="100000">
                                          <p:val>
                                            <p:strVal val="#ppt_h"/>
                                          </p:val>
                                        </p:tav>
                                      </p:tavLst>
                                    </p:anim>
                                    <p:anim calcmode="lin" valueType="num">
                                      <p:cBhvr>
                                        <p:cTn id="82" dur="2000" fill="hold"/>
                                        <p:tgtEl>
                                          <p:spTgt spid="51"/>
                                        </p:tgtEl>
                                        <p:attrNameLst>
                                          <p:attrName>ppt_w</p:attrName>
                                        </p:attrNameLst>
                                      </p:cBhvr>
                                      <p:tavLst>
                                        <p:tav tm="0">
                                          <p:val>
                                            <p:fltVal val="0"/>
                                          </p:val>
                                        </p:tav>
                                        <p:tav tm="100000">
                                          <p:val>
                                            <p:strVal val="#ppt_w"/>
                                          </p:val>
                                        </p:tav>
                                      </p:tavLst>
                                    </p:anim>
                                  </p:childTnLst>
                                </p:cTn>
                              </p:par>
                              <p:par>
                                <p:cTn id="83" presetID="35" presetClass="entr" presetSubtype="0"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2000"/>
                                        <p:tgtEl>
                                          <p:spTgt spid="53"/>
                                        </p:tgtEl>
                                      </p:cBhvr>
                                    </p:animEffect>
                                    <p:anim calcmode="lin" valueType="num">
                                      <p:cBhvr>
                                        <p:cTn id="86" dur="2000" fill="hold"/>
                                        <p:tgtEl>
                                          <p:spTgt spid="53"/>
                                        </p:tgtEl>
                                        <p:attrNameLst>
                                          <p:attrName>style.rotation</p:attrName>
                                        </p:attrNameLst>
                                      </p:cBhvr>
                                      <p:tavLst>
                                        <p:tav tm="0">
                                          <p:val>
                                            <p:fltVal val="720"/>
                                          </p:val>
                                        </p:tav>
                                        <p:tav tm="100000">
                                          <p:val>
                                            <p:fltVal val="0"/>
                                          </p:val>
                                        </p:tav>
                                      </p:tavLst>
                                    </p:anim>
                                    <p:anim calcmode="lin" valueType="num">
                                      <p:cBhvr>
                                        <p:cTn id="87" dur="2000" fill="hold"/>
                                        <p:tgtEl>
                                          <p:spTgt spid="53"/>
                                        </p:tgtEl>
                                        <p:attrNameLst>
                                          <p:attrName>ppt_h</p:attrName>
                                        </p:attrNameLst>
                                      </p:cBhvr>
                                      <p:tavLst>
                                        <p:tav tm="0">
                                          <p:val>
                                            <p:fltVal val="0"/>
                                          </p:val>
                                        </p:tav>
                                        <p:tav tm="100000">
                                          <p:val>
                                            <p:strVal val="#ppt_h"/>
                                          </p:val>
                                        </p:tav>
                                      </p:tavLst>
                                    </p:anim>
                                    <p:anim calcmode="lin" valueType="num">
                                      <p:cBhvr>
                                        <p:cTn id="88" dur="2000" fill="hold"/>
                                        <p:tgtEl>
                                          <p:spTgt spid="53"/>
                                        </p:tgtEl>
                                        <p:attrNameLst>
                                          <p:attrName>ppt_w</p:attrName>
                                        </p:attrNameLst>
                                      </p:cBhvr>
                                      <p:tavLst>
                                        <p:tav tm="0">
                                          <p:val>
                                            <p:fltVal val="0"/>
                                          </p:val>
                                        </p:tav>
                                        <p:tav tm="100000">
                                          <p:val>
                                            <p:strVal val="#ppt_w"/>
                                          </p:val>
                                        </p:tav>
                                      </p:tavLst>
                                    </p:anim>
                                  </p:childTnLst>
                                </p:cTn>
                              </p:par>
                              <p:par>
                                <p:cTn id="89" presetID="35" presetClass="entr" presetSubtype="0" fill="hold"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2000"/>
                                        <p:tgtEl>
                                          <p:spTgt spid="49"/>
                                        </p:tgtEl>
                                      </p:cBhvr>
                                    </p:animEffect>
                                    <p:anim calcmode="lin" valueType="num">
                                      <p:cBhvr>
                                        <p:cTn id="92" dur="2000" fill="hold"/>
                                        <p:tgtEl>
                                          <p:spTgt spid="49"/>
                                        </p:tgtEl>
                                        <p:attrNameLst>
                                          <p:attrName>style.rotation</p:attrName>
                                        </p:attrNameLst>
                                      </p:cBhvr>
                                      <p:tavLst>
                                        <p:tav tm="0">
                                          <p:val>
                                            <p:fltVal val="720"/>
                                          </p:val>
                                        </p:tav>
                                        <p:tav tm="100000">
                                          <p:val>
                                            <p:fltVal val="0"/>
                                          </p:val>
                                        </p:tav>
                                      </p:tavLst>
                                    </p:anim>
                                    <p:anim calcmode="lin" valueType="num">
                                      <p:cBhvr>
                                        <p:cTn id="93" dur="2000" fill="hold"/>
                                        <p:tgtEl>
                                          <p:spTgt spid="49"/>
                                        </p:tgtEl>
                                        <p:attrNameLst>
                                          <p:attrName>ppt_h</p:attrName>
                                        </p:attrNameLst>
                                      </p:cBhvr>
                                      <p:tavLst>
                                        <p:tav tm="0">
                                          <p:val>
                                            <p:fltVal val="0"/>
                                          </p:val>
                                        </p:tav>
                                        <p:tav tm="100000">
                                          <p:val>
                                            <p:strVal val="#ppt_h"/>
                                          </p:val>
                                        </p:tav>
                                      </p:tavLst>
                                    </p:anim>
                                    <p:anim calcmode="lin" valueType="num">
                                      <p:cBhvr>
                                        <p:cTn id="94" dur="2000" fill="hold"/>
                                        <p:tgtEl>
                                          <p:spTgt spid="49"/>
                                        </p:tgtEl>
                                        <p:attrNameLst>
                                          <p:attrName>ppt_w</p:attrName>
                                        </p:attrNameLst>
                                      </p:cBhvr>
                                      <p:tavLst>
                                        <p:tav tm="0">
                                          <p:val>
                                            <p:fltVal val="0"/>
                                          </p:val>
                                        </p:tav>
                                        <p:tav tm="100000">
                                          <p:val>
                                            <p:strVal val="#ppt_w"/>
                                          </p:val>
                                        </p:tav>
                                      </p:tavLst>
                                    </p:anim>
                                  </p:childTnLst>
                                </p:cTn>
                              </p:par>
                              <p:par>
                                <p:cTn id="95" presetID="35" presetClass="entr" presetSubtype="0"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2000"/>
                                        <p:tgtEl>
                                          <p:spTgt spid="50"/>
                                        </p:tgtEl>
                                      </p:cBhvr>
                                    </p:animEffect>
                                    <p:anim calcmode="lin" valueType="num">
                                      <p:cBhvr>
                                        <p:cTn id="98" dur="2000" fill="hold"/>
                                        <p:tgtEl>
                                          <p:spTgt spid="50"/>
                                        </p:tgtEl>
                                        <p:attrNameLst>
                                          <p:attrName>style.rotation</p:attrName>
                                        </p:attrNameLst>
                                      </p:cBhvr>
                                      <p:tavLst>
                                        <p:tav tm="0">
                                          <p:val>
                                            <p:fltVal val="720"/>
                                          </p:val>
                                        </p:tav>
                                        <p:tav tm="100000">
                                          <p:val>
                                            <p:fltVal val="0"/>
                                          </p:val>
                                        </p:tav>
                                      </p:tavLst>
                                    </p:anim>
                                    <p:anim calcmode="lin" valueType="num">
                                      <p:cBhvr>
                                        <p:cTn id="99" dur="2000" fill="hold"/>
                                        <p:tgtEl>
                                          <p:spTgt spid="50"/>
                                        </p:tgtEl>
                                        <p:attrNameLst>
                                          <p:attrName>ppt_h</p:attrName>
                                        </p:attrNameLst>
                                      </p:cBhvr>
                                      <p:tavLst>
                                        <p:tav tm="0">
                                          <p:val>
                                            <p:fltVal val="0"/>
                                          </p:val>
                                        </p:tav>
                                        <p:tav tm="100000">
                                          <p:val>
                                            <p:strVal val="#ppt_h"/>
                                          </p:val>
                                        </p:tav>
                                      </p:tavLst>
                                    </p:anim>
                                    <p:anim calcmode="lin" valueType="num">
                                      <p:cBhvr>
                                        <p:cTn id="100" dur="2000" fill="hold"/>
                                        <p:tgtEl>
                                          <p:spTgt spid="50"/>
                                        </p:tgtEl>
                                        <p:attrNameLst>
                                          <p:attrName>ppt_w</p:attrName>
                                        </p:attrNameLst>
                                      </p:cBhvr>
                                      <p:tavLst>
                                        <p:tav tm="0">
                                          <p:val>
                                            <p:fltVal val="0"/>
                                          </p:val>
                                        </p:tav>
                                        <p:tav tm="100000">
                                          <p:val>
                                            <p:strVal val="#ppt_w"/>
                                          </p:val>
                                        </p:tav>
                                      </p:tavLst>
                                    </p:anim>
                                  </p:childTnLst>
                                </p:cTn>
                              </p:par>
                              <p:par>
                                <p:cTn id="101" presetID="35"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2000"/>
                                        <p:tgtEl>
                                          <p:spTgt spid="52"/>
                                        </p:tgtEl>
                                      </p:cBhvr>
                                    </p:animEffect>
                                    <p:anim calcmode="lin" valueType="num">
                                      <p:cBhvr>
                                        <p:cTn id="104" dur="2000" fill="hold"/>
                                        <p:tgtEl>
                                          <p:spTgt spid="52"/>
                                        </p:tgtEl>
                                        <p:attrNameLst>
                                          <p:attrName>style.rotation</p:attrName>
                                        </p:attrNameLst>
                                      </p:cBhvr>
                                      <p:tavLst>
                                        <p:tav tm="0">
                                          <p:val>
                                            <p:fltVal val="720"/>
                                          </p:val>
                                        </p:tav>
                                        <p:tav tm="100000">
                                          <p:val>
                                            <p:fltVal val="0"/>
                                          </p:val>
                                        </p:tav>
                                      </p:tavLst>
                                    </p:anim>
                                    <p:anim calcmode="lin" valueType="num">
                                      <p:cBhvr>
                                        <p:cTn id="105" dur="2000" fill="hold"/>
                                        <p:tgtEl>
                                          <p:spTgt spid="52"/>
                                        </p:tgtEl>
                                        <p:attrNameLst>
                                          <p:attrName>ppt_h</p:attrName>
                                        </p:attrNameLst>
                                      </p:cBhvr>
                                      <p:tavLst>
                                        <p:tav tm="0">
                                          <p:val>
                                            <p:fltVal val="0"/>
                                          </p:val>
                                        </p:tav>
                                        <p:tav tm="100000">
                                          <p:val>
                                            <p:strVal val="#ppt_h"/>
                                          </p:val>
                                        </p:tav>
                                      </p:tavLst>
                                    </p:anim>
                                    <p:anim calcmode="lin" valueType="num">
                                      <p:cBhvr>
                                        <p:cTn id="106" dur="2000" fill="hold"/>
                                        <p:tgtEl>
                                          <p:spTgt spid="52"/>
                                        </p:tgtEl>
                                        <p:attrNameLst>
                                          <p:attrName>ppt_w</p:attrName>
                                        </p:attrNameLst>
                                      </p:cBhvr>
                                      <p:tavLst>
                                        <p:tav tm="0">
                                          <p:val>
                                            <p:fltVal val="0"/>
                                          </p:val>
                                        </p:tav>
                                        <p:tav tm="100000">
                                          <p:val>
                                            <p:strVal val="#ppt_w"/>
                                          </p:val>
                                        </p:tav>
                                      </p:tavLst>
                                    </p:anim>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circle(in)">
                                      <p:cBhvr>
                                        <p:cTn id="111" dur="2000"/>
                                        <p:tgtEl>
                                          <p:spTgt spid="83"/>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nodeType="click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circle(in)">
                                      <p:cBhvr>
                                        <p:cTn id="116" dur="2000"/>
                                        <p:tgtEl>
                                          <p:spTgt spid="84"/>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nodeType="clickEffect">
                                  <p:stCondLst>
                                    <p:cond delay="0"/>
                                  </p:stCondLst>
                                  <p:childTnLst>
                                    <p:set>
                                      <p:cBhvr>
                                        <p:cTn id="120" dur="1" fill="hold">
                                          <p:stCondLst>
                                            <p:cond delay="0"/>
                                          </p:stCondLst>
                                        </p:cTn>
                                        <p:tgtEl>
                                          <p:spTgt spid="86"/>
                                        </p:tgtEl>
                                        <p:attrNameLst>
                                          <p:attrName>style.visibility</p:attrName>
                                        </p:attrNameLst>
                                      </p:cBhvr>
                                      <p:to>
                                        <p:strVal val="visible"/>
                                      </p:to>
                                    </p:set>
                                    <p:animEffect transition="in" filter="circle(in)">
                                      <p:cBhvr>
                                        <p:cTn id="121" dur="2000"/>
                                        <p:tgtEl>
                                          <p:spTgt spid="86"/>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circle(in)">
                                      <p:cBhvr>
                                        <p:cTn id="124" dur="2000"/>
                                        <p:tgtEl>
                                          <p:spTgt spid="87"/>
                                        </p:tgtEl>
                                      </p:cBhvr>
                                    </p:animEffect>
                                  </p:childTnLst>
                                </p:cTn>
                              </p:par>
                              <p:par>
                                <p:cTn id="125" presetID="6" presetClass="entr" presetSubtype="16" fill="hold" nodeType="with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circle(in)">
                                      <p:cBhvr>
                                        <p:cTn id="127"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2" grpId="0" animBg="1"/>
      <p:bldP spid="8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Arrow Connector 44"/>
          <p:cNvCxnSpPr/>
          <p:nvPr/>
        </p:nvCxnSpPr>
        <p:spPr>
          <a:xfrm flipV="1">
            <a:off x="2850040" y="2208858"/>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272606" y="1864474"/>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272606" y="2802624"/>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3085041" y="1336246"/>
            <a:ext cx="2011925" cy="2530643"/>
            <a:chOff x="1660041" y="3034371"/>
            <a:chExt cx="2011925" cy="2530643"/>
          </a:xfrm>
        </p:grpSpPr>
        <p:grpSp>
          <p:nvGrpSpPr>
            <p:cNvPr id="8" name="Group 7"/>
            <p:cNvGrpSpPr/>
            <p:nvPr/>
          </p:nvGrpSpPr>
          <p:grpSpPr>
            <a:xfrm>
              <a:off x="1660041" y="3983408"/>
              <a:ext cx="573088" cy="468313"/>
              <a:chOff x="6350793" y="3211512"/>
              <a:chExt cx="573088" cy="468313"/>
            </a:xfrm>
          </p:grpSpPr>
          <p:sp>
            <p:nvSpPr>
              <p:cNvPr id="18" name="Line 56"/>
              <p:cNvSpPr>
                <a:spLocks noChangeShapeType="1"/>
              </p:cNvSpPr>
              <p:nvPr/>
            </p:nvSpPr>
            <p:spPr bwMode="auto">
              <a:xfrm>
                <a:off x="6506368"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9"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0"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1" name="Line 61"/>
              <p:cNvSpPr>
                <a:spLocks noChangeShapeType="1"/>
              </p:cNvSpPr>
              <p:nvPr/>
            </p:nvSpPr>
            <p:spPr bwMode="auto">
              <a:xfrm>
                <a:off x="6506368"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9" name="Oval 62"/>
            <p:cNvSpPr>
              <a:spLocks noChangeArrowheads="1"/>
            </p:cNvSpPr>
            <p:nvPr/>
          </p:nvSpPr>
          <p:spPr bwMode="auto">
            <a:xfrm>
              <a:off x="3048078" y="4463365"/>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5" name="Line 112"/>
            <p:cNvSpPr>
              <a:spLocks noChangeShapeType="1"/>
            </p:cNvSpPr>
            <p:nvPr/>
          </p:nvSpPr>
          <p:spPr bwMode="auto">
            <a:xfrm>
              <a:off x="1952141" y="3046783"/>
              <a:ext cx="1404938"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6" name="Line 113"/>
            <p:cNvSpPr>
              <a:spLocks noChangeShapeType="1"/>
            </p:cNvSpPr>
            <p:nvPr/>
          </p:nvSpPr>
          <p:spPr bwMode="auto">
            <a:xfrm>
              <a:off x="3357079" y="4147374"/>
              <a:ext cx="0" cy="325326"/>
            </a:xfrm>
            <a:prstGeom prst="line">
              <a:avLst/>
            </a:prstGeom>
            <a:noFill/>
            <a:ln w="38100">
              <a:solidFill>
                <a:schemeClr val="tx1"/>
              </a:solidFill>
              <a:round/>
              <a:headEnd/>
              <a:tailEnd/>
            </a:ln>
          </p:spPr>
          <p:txBody>
            <a:bodyPr/>
            <a:lstStyle/>
            <a:p>
              <a:endParaRPr lang="en-US">
                <a:solidFill>
                  <a:srgbClr val="000000"/>
                </a:solidFill>
              </a:endParaRPr>
            </a:p>
          </p:txBody>
        </p:sp>
        <p:sp>
          <p:nvSpPr>
            <p:cNvPr id="17" name="Line 114"/>
            <p:cNvSpPr>
              <a:spLocks noChangeShapeType="1"/>
            </p:cNvSpPr>
            <p:nvPr/>
          </p:nvSpPr>
          <p:spPr bwMode="auto">
            <a:xfrm>
              <a:off x="1952141" y="3046783"/>
              <a:ext cx="0" cy="936625"/>
            </a:xfrm>
            <a:prstGeom prst="line">
              <a:avLst/>
            </a:prstGeom>
            <a:noFill/>
            <a:ln w="38100">
              <a:solidFill>
                <a:schemeClr val="tx1"/>
              </a:solidFill>
              <a:round/>
              <a:headEnd/>
              <a:tailEnd/>
            </a:ln>
          </p:spPr>
          <p:txBody>
            <a:bodyPr/>
            <a:lstStyle/>
            <a:p>
              <a:endParaRPr lang="en-US">
                <a:solidFill>
                  <a:srgbClr val="000000"/>
                </a:solidFill>
              </a:endParaRPr>
            </a:p>
          </p:txBody>
        </p:sp>
        <p:sp>
          <p:nvSpPr>
            <p:cNvPr id="12" name="Line 115"/>
            <p:cNvSpPr>
              <a:spLocks noChangeShapeType="1"/>
            </p:cNvSpPr>
            <p:nvPr/>
          </p:nvSpPr>
          <p:spPr bwMode="auto">
            <a:xfrm>
              <a:off x="1952141" y="4451721"/>
              <a:ext cx="0" cy="1092200"/>
            </a:xfrm>
            <a:prstGeom prst="line">
              <a:avLst/>
            </a:prstGeom>
            <a:noFill/>
            <a:ln w="38100">
              <a:solidFill>
                <a:schemeClr val="tx1"/>
              </a:solidFill>
              <a:round/>
              <a:headEnd/>
              <a:tailEnd/>
            </a:ln>
          </p:spPr>
          <p:txBody>
            <a:bodyPr/>
            <a:lstStyle/>
            <a:p>
              <a:endParaRPr lang="en-US">
                <a:solidFill>
                  <a:srgbClr val="000000"/>
                </a:solidFill>
              </a:endParaRPr>
            </a:p>
          </p:txBody>
        </p:sp>
        <p:sp>
          <p:nvSpPr>
            <p:cNvPr id="14" name="Line 119"/>
            <p:cNvSpPr>
              <a:spLocks noChangeShapeType="1"/>
            </p:cNvSpPr>
            <p:nvPr/>
          </p:nvSpPr>
          <p:spPr bwMode="auto">
            <a:xfrm>
              <a:off x="1952141" y="5543921"/>
              <a:ext cx="1404938"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22" name="Line 113"/>
            <p:cNvSpPr>
              <a:spLocks noChangeShapeType="1"/>
            </p:cNvSpPr>
            <p:nvPr/>
          </p:nvSpPr>
          <p:spPr bwMode="auto">
            <a:xfrm>
              <a:off x="3357079" y="5086599"/>
              <a:ext cx="0" cy="478415"/>
            </a:xfrm>
            <a:prstGeom prst="line">
              <a:avLst/>
            </a:prstGeom>
            <a:noFill/>
            <a:ln w="38100">
              <a:solidFill>
                <a:schemeClr val="tx1"/>
              </a:solidFill>
              <a:round/>
              <a:headEnd/>
              <a:tailEnd/>
            </a:ln>
          </p:spPr>
          <p:txBody>
            <a:bodyPr/>
            <a:lstStyle/>
            <a:p>
              <a:endParaRPr lang="en-US">
                <a:solidFill>
                  <a:srgbClr val="000000"/>
                </a:solidFill>
              </a:endParaRPr>
            </a:p>
          </p:txBody>
        </p:sp>
        <p:sp>
          <p:nvSpPr>
            <p:cNvPr id="23" name="Oval 62"/>
            <p:cNvSpPr>
              <a:spLocks noChangeArrowheads="1"/>
            </p:cNvSpPr>
            <p:nvPr/>
          </p:nvSpPr>
          <p:spPr bwMode="auto">
            <a:xfrm>
              <a:off x="3048078" y="3528277"/>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24" name="Line 113"/>
            <p:cNvSpPr>
              <a:spLocks noChangeShapeType="1"/>
            </p:cNvSpPr>
            <p:nvPr/>
          </p:nvSpPr>
          <p:spPr bwMode="auto">
            <a:xfrm>
              <a:off x="3357079" y="3034371"/>
              <a:ext cx="0" cy="499102"/>
            </a:xfrm>
            <a:prstGeom prst="line">
              <a:avLst/>
            </a:prstGeom>
            <a:noFill/>
            <a:ln w="38100">
              <a:solidFill>
                <a:schemeClr val="tx1"/>
              </a:solidFill>
              <a:round/>
              <a:headEnd/>
              <a:tailEnd/>
            </a:ln>
          </p:spPr>
          <p:txBody>
            <a:bodyPr/>
            <a:lstStyle/>
            <a:p>
              <a:endParaRPr lang="en-US">
                <a:solidFill>
                  <a:srgbClr val="000000"/>
                </a:solidFill>
              </a:endParaRPr>
            </a:p>
          </p:txBody>
        </p:sp>
        <p:sp>
          <p:nvSpPr>
            <p:cNvPr id="54" name="Rectangle 9"/>
            <p:cNvSpPr>
              <a:spLocks noChangeArrowheads="1"/>
            </p:cNvSpPr>
            <p:nvPr/>
          </p:nvSpPr>
          <p:spPr bwMode="auto">
            <a:xfrm>
              <a:off x="3150807" y="3590953"/>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sp>
          <p:nvSpPr>
            <p:cNvPr id="55" name="Rectangle 9"/>
            <p:cNvSpPr>
              <a:spLocks noChangeArrowheads="1"/>
            </p:cNvSpPr>
            <p:nvPr/>
          </p:nvSpPr>
          <p:spPr bwMode="auto">
            <a:xfrm>
              <a:off x="3150807" y="4529103"/>
              <a:ext cx="38504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L</a:t>
              </a:r>
              <a:endParaRPr lang="en-US" dirty="0">
                <a:solidFill>
                  <a:srgbClr val="000000"/>
                </a:solidFill>
              </a:endParaRPr>
            </a:p>
          </p:txBody>
        </p:sp>
      </p:grpSp>
      <p:sp>
        <p:nvSpPr>
          <p:cNvPr id="72" name="Rectangle 71"/>
          <p:cNvSpPr/>
          <p:nvPr/>
        </p:nvSpPr>
        <p:spPr>
          <a:xfrm>
            <a:off x="4743516" y="2449120"/>
            <a:ext cx="95002" cy="33331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nvGrpSpPr>
          <p:cNvPr id="71" name="Group 70"/>
          <p:cNvGrpSpPr/>
          <p:nvPr/>
        </p:nvGrpSpPr>
        <p:grpSpPr>
          <a:xfrm>
            <a:off x="3377138" y="2753596"/>
            <a:ext cx="1404938" cy="1113293"/>
            <a:chOff x="-886062" y="4451721"/>
            <a:chExt cx="1404938" cy="1113293"/>
          </a:xfrm>
        </p:grpSpPr>
        <p:sp>
          <p:nvSpPr>
            <p:cNvPr id="66" name="Line 115"/>
            <p:cNvSpPr>
              <a:spLocks noChangeShapeType="1"/>
            </p:cNvSpPr>
            <p:nvPr/>
          </p:nvSpPr>
          <p:spPr bwMode="auto">
            <a:xfrm>
              <a:off x="-886062" y="4451721"/>
              <a:ext cx="0" cy="1092200"/>
            </a:xfrm>
            <a:prstGeom prst="line">
              <a:avLst/>
            </a:prstGeom>
            <a:noFill/>
            <a:ln w="57150">
              <a:solidFill>
                <a:srgbClr val="0070C0"/>
              </a:solidFill>
              <a:round/>
              <a:headEnd/>
              <a:tailEnd/>
            </a:ln>
          </p:spPr>
          <p:txBody>
            <a:bodyPr/>
            <a:lstStyle/>
            <a:p>
              <a:endParaRPr lang="en-US">
                <a:solidFill>
                  <a:srgbClr val="000000"/>
                </a:solidFill>
              </a:endParaRPr>
            </a:p>
          </p:txBody>
        </p:sp>
        <p:sp>
          <p:nvSpPr>
            <p:cNvPr id="67" name="Line 119"/>
            <p:cNvSpPr>
              <a:spLocks noChangeShapeType="1"/>
            </p:cNvSpPr>
            <p:nvPr/>
          </p:nvSpPr>
          <p:spPr bwMode="auto">
            <a:xfrm>
              <a:off x="-886062" y="5543921"/>
              <a:ext cx="1404938" cy="0"/>
            </a:xfrm>
            <a:prstGeom prst="line">
              <a:avLst/>
            </a:prstGeom>
            <a:noFill/>
            <a:ln w="57150">
              <a:solidFill>
                <a:srgbClr val="0070C0"/>
              </a:solidFill>
              <a:round/>
              <a:headEnd/>
              <a:tailEnd/>
            </a:ln>
          </p:spPr>
          <p:txBody>
            <a:bodyPr/>
            <a:lstStyle/>
            <a:p>
              <a:endParaRPr lang="en-US">
                <a:solidFill>
                  <a:srgbClr val="000000"/>
                </a:solidFill>
              </a:endParaRPr>
            </a:p>
          </p:txBody>
        </p:sp>
        <p:sp>
          <p:nvSpPr>
            <p:cNvPr id="68" name="Line 113"/>
            <p:cNvSpPr>
              <a:spLocks noChangeShapeType="1"/>
            </p:cNvSpPr>
            <p:nvPr/>
          </p:nvSpPr>
          <p:spPr bwMode="auto">
            <a:xfrm>
              <a:off x="518876" y="5086599"/>
              <a:ext cx="0" cy="478415"/>
            </a:xfrm>
            <a:prstGeom prst="line">
              <a:avLst/>
            </a:prstGeom>
            <a:noFill/>
            <a:ln w="57150">
              <a:solidFill>
                <a:srgbClr val="0070C0"/>
              </a:solidFill>
              <a:round/>
              <a:headEnd/>
              <a:tailEnd/>
            </a:ln>
          </p:spPr>
          <p:txBody>
            <a:bodyPr/>
            <a:lstStyle/>
            <a:p>
              <a:endParaRPr lang="en-US">
                <a:solidFill>
                  <a:srgbClr val="000000"/>
                </a:solidFill>
              </a:endParaRPr>
            </a:p>
          </p:txBody>
        </p:sp>
      </p:grpSp>
      <p:grpSp>
        <p:nvGrpSpPr>
          <p:cNvPr id="70" name="Group 69"/>
          <p:cNvGrpSpPr/>
          <p:nvPr/>
        </p:nvGrpSpPr>
        <p:grpSpPr>
          <a:xfrm>
            <a:off x="3377138" y="1336246"/>
            <a:ext cx="1404938" cy="949037"/>
            <a:chOff x="-886062" y="3034371"/>
            <a:chExt cx="1404938" cy="949037"/>
          </a:xfrm>
        </p:grpSpPr>
        <p:sp>
          <p:nvSpPr>
            <p:cNvPr id="63" name="Line 112"/>
            <p:cNvSpPr>
              <a:spLocks noChangeShapeType="1"/>
            </p:cNvSpPr>
            <p:nvPr/>
          </p:nvSpPr>
          <p:spPr bwMode="auto">
            <a:xfrm>
              <a:off x="-886062" y="3046783"/>
              <a:ext cx="1404938" cy="0"/>
            </a:xfrm>
            <a:prstGeom prst="line">
              <a:avLst/>
            </a:prstGeom>
            <a:noFill/>
            <a:ln w="57150">
              <a:solidFill>
                <a:srgbClr val="FF0000"/>
              </a:solidFill>
              <a:round/>
              <a:headEnd/>
              <a:tailEnd/>
            </a:ln>
          </p:spPr>
          <p:txBody>
            <a:bodyPr/>
            <a:lstStyle/>
            <a:p>
              <a:endParaRPr lang="en-US">
                <a:solidFill>
                  <a:srgbClr val="000000"/>
                </a:solidFill>
              </a:endParaRPr>
            </a:p>
          </p:txBody>
        </p:sp>
        <p:sp>
          <p:nvSpPr>
            <p:cNvPr id="65" name="Line 114"/>
            <p:cNvSpPr>
              <a:spLocks noChangeShapeType="1"/>
            </p:cNvSpPr>
            <p:nvPr/>
          </p:nvSpPr>
          <p:spPr bwMode="auto">
            <a:xfrm>
              <a:off x="-886062" y="3046783"/>
              <a:ext cx="0" cy="936625"/>
            </a:xfrm>
            <a:prstGeom prst="line">
              <a:avLst/>
            </a:prstGeom>
            <a:noFill/>
            <a:ln w="57150">
              <a:solidFill>
                <a:srgbClr val="FF0000"/>
              </a:solidFill>
              <a:round/>
              <a:headEnd/>
              <a:tailEnd/>
            </a:ln>
          </p:spPr>
          <p:txBody>
            <a:bodyPr/>
            <a:lstStyle/>
            <a:p>
              <a:endParaRPr lang="en-US">
                <a:solidFill>
                  <a:srgbClr val="000000"/>
                </a:solidFill>
              </a:endParaRPr>
            </a:p>
          </p:txBody>
        </p:sp>
        <p:sp>
          <p:nvSpPr>
            <p:cNvPr id="69" name="Line 113"/>
            <p:cNvSpPr>
              <a:spLocks noChangeShapeType="1"/>
            </p:cNvSpPr>
            <p:nvPr/>
          </p:nvSpPr>
          <p:spPr bwMode="auto">
            <a:xfrm>
              <a:off x="518876" y="3034371"/>
              <a:ext cx="0" cy="499102"/>
            </a:xfrm>
            <a:prstGeom prst="line">
              <a:avLst/>
            </a:prstGeom>
            <a:noFill/>
            <a:ln w="57150">
              <a:solidFill>
                <a:srgbClr val="FF0000"/>
              </a:solidFill>
              <a:round/>
              <a:headEnd/>
              <a:tailEnd/>
            </a:ln>
          </p:spPr>
          <p:txBody>
            <a:bodyPr/>
            <a:lstStyle/>
            <a:p>
              <a:endParaRPr lang="en-US">
                <a:solidFill>
                  <a:srgbClr val="000000"/>
                </a:solidFill>
              </a:endParaRPr>
            </a:p>
          </p:txBody>
        </p:sp>
      </p:grpSp>
      <p:sp>
        <p:nvSpPr>
          <p:cNvPr id="91" name="Rectangle 9"/>
          <p:cNvSpPr>
            <a:spLocks noChangeArrowheads="1"/>
          </p:cNvSpPr>
          <p:nvPr/>
        </p:nvSpPr>
        <p:spPr bwMode="auto">
          <a:xfrm>
            <a:off x="412343" y="325886"/>
            <a:ext cx="8539325" cy="523220"/>
          </a:xfrm>
          <a:prstGeom prst="rect">
            <a:avLst/>
          </a:prstGeom>
          <a:noFill/>
          <a:ln w="15875" algn="ctr">
            <a:noFill/>
            <a:miter lim="800000"/>
            <a:headEnd/>
            <a:tailEnd/>
          </a:ln>
        </p:spPr>
        <p:txBody>
          <a:bodyPr wrap="none" anchor="t" anchorCtr="0">
            <a:spAutoFit/>
          </a:bodyPr>
          <a:lstStyle/>
          <a:p>
            <a:pPr algn="l"/>
            <a:r>
              <a:rPr lang="en-US" dirty="0" smtClean="0">
                <a:solidFill>
                  <a:srgbClr val="FF0000"/>
                </a:solidFill>
              </a:rPr>
              <a:t>B…different </a:t>
            </a:r>
            <a:r>
              <a:rPr lang="en-US" dirty="0" err="1" smtClean="0">
                <a:solidFill>
                  <a:srgbClr val="FF0000"/>
                </a:solidFill>
              </a:rPr>
              <a:t>resis</a:t>
            </a:r>
            <a:r>
              <a:rPr lang="en-US" dirty="0" smtClean="0">
                <a:solidFill>
                  <a:srgbClr val="FF0000"/>
                </a:solidFill>
              </a:rPr>
              <a:t>. values require different pres. diffs.</a:t>
            </a:r>
            <a:endParaRPr lang="en-US" dirty="0">
              <a:solidFill>
                <a:srgbClr val="FF0000"/>
              </a:solidFill>
            </a:endParaRPr>
          </a:p>
        </p:txBody>
      </p:sp>
      <p:cxnSp>
        <p:nvCxnSpPr>
          <p:cNvPr id="92" name="Straight Arrow Connector 91"/>
          <p:cNvCxnSpPr/>
          <p:nvPr/>
        </p:nvCxnSpPr>
        <p:spPr>
          <a:xfrm flipV="1">
            <a:off x="6092013" y="2208858"/>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514579" y="1864474"/>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8514579" y="2802624"/>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6327014" y="1336246"/>
            <a:ext cx="2011925" cy="2530643"/>
            <a:chOff x="1660041" y="3034371"/>
            <a:chExt cx="2011925" cy="2530643"/>
          </a:xfrm>
        </p:grpSpPr>
        <p:grpSp>
          <p:nvGrpSpPr>
            <p:cNvPr id="96" name="Group 95"/>
            <p:cNvGrpSpPr/>
            <p:nvPr/>
          </p:nvGrpSpPr>
          <p:grpSpPr>
            <a:xfrm>
              <a:off x="1660041" y="3983408"/>
              <a:ext cx="573088" cy="468313"/>
              <a:chOff x="6350793" y="3211512"/>
              <a:chExt cx="573088" cy="468313"/>
            </a:xfrm>
          </p:grpSpPr>
          <p:sp>
            <p:nvSpPr>
              <p:cNvPr id="108" name="Line 56"/>
              <p:cNvSpPr>
                <a:spLocks noChangeShapeType="1"/>
              </p:cNvSpPr>
              <p:nvPr/>
            </p:nvSpPr>
            <p:spPr bwMode="auto">
              <a:xfrm>
                <a:off x="6506368"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09"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10"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11" name="Line 61"/>
              <p:cNvSpPr>
                <a:spLocks noChangeShapeType="1"/>
              </p:cNvSpPr>
              <p:nvPr/>
            </p:nvSpPr>
            <p:spPr bwMode="auto">
              <a:xfrm>
                <a:off x="6506368"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97" name="Oval 62"/>
            <p:cNvSpPr>
              <a:spLocks noChangeArrowheads="1"/>
            </p:cNvSpPr>
            <p:nvPr/>
          </p:nvSpPr>
          <p:spPr bwMode="auto">
            <a:xfrm>
              <a:off x="3048078" y="4463365"/>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98" name="Line 112"/>
            <p:cNvSpPr>
              <a:spLocks noChangeShapeType="1"/>
            </p:cNvSpPr>
            <p:nvPr/>
          </p:nvSpPr>
          <p:spPr bwMode="auto">
            <a:xfrm>
              <a:off x="1952141" y="3046783"/>
              <a:ext cx="1404938"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99" name="Line 113"/>
            <p:cNvSpPr>
              <a:spLocks noChangeShapeType="1"/>
            </p:cNvSpPr>
            <p:nvPr/>
          </p:nvSpPr>
          <p:spPr bwMode="auto">
            <a:xfrm>
              <a:off x="3357079" y="4147374"/>
              <a:ext cx="0" cy="325326"/>
            </a:xfrm>
            <a:prstGeom prst="line">
              <a:avLst/>
            </a:prstGeom>
            <a:noFill/>
            <a:ln w="38100">
              <a:solidFill>
                <a:schemeClr val="tx1"/>
              </a:solidFill>
              <a:round/>
              <a:headEnd/>
              <a:tailEnd/>
            </a:ln>
          </p:spPr>
          <p:txBody>
            <a:bodyPr/>
            <a:lstStyle/>
            <a:p>
              <a:endParaRPr lang="en-US">
                <a:solidFill>
                  <a:srgbClr val="000000"/>
                </a:solidFill>
              </a:endParaRPr>
            </a:p>
          </p:txBody>
        </p:sp>
        <p:sp>
          <p:nvSpPr>
            <p:cNvPr id="100" name="Line 114"/>
            <p:cNvSpPr>
              <a:spLocks noChangeShapeType="1"/>
            </p:cNvSpPr>
            <p:nvPr/>
          </p:nvSpPr>
          <p:spPr bwMode="auto">
            <a:xfrm>
              <a:off x="1952141" y="3046783"/>
              <a:ext cx="0" cy="936625"/>
            </a:xfrm>
            <a:prstGeom prst="line">
              <a:avLst/>
            </a:prstGeom>
            <a:noFill/>
            <a:ln w="38100">
              <a:solidFill>
                <a:schemeClr val="tx1"/>
              </a:solidFill>
              <a:round/>
              <a:headEnd/>
              <a:tailEnd/>
            </a:ln>
          </p:spPr>
          <p:txBody>
            <a:bodyPr/>
            <a:lstStyle/>
            <a:p>
              <a:endParaRPr lang="en-US">
                <a:solidFill>
                  <a:srgbClr val="000000"/>
                </a:solidFill>
              </a:endParaRPr>
            </a:p>
          </p:txBody>
        </p:sp>
        <p:sp>
          <p:nvSpPr>
            <p:cNvPr id="101" name="Line 115"/>
            <p:cNvSpPr>
              <a:spLocks noChangeShapeType="1"/>
            </p:cNvSpPr>
            <p:nvPr/>
          </p:nvSpPr>
          <p:spPr bwMode="auto">
            <a:xfrm>
              <a:off x="1952141" y="4451721"/>
              <a:ext cx="0" cy="1092200"/>
            </a:xfrm>
            <a:prstGeom prst="line">
              <a:avLst/>
            </a:prstGeom>
            <a:noFill/>
            <a:ln w="38100">
              <a:solidFill>
                <a:schemeClr val="tx1"/>
              </a:solidFill>
              <a:round/>
              <a:headEnd/>
              <a:tailEnd/>
            </a:ln>
          </p:spPr>
          <p:txBody>
            <a:bodyPr/>
            <a:lstStyle/>
            <a:p>
              <a:endParaRPr lang="en-US">
                <a:solidFill>
                  <a:srgbClr val="000000"/>
                </a:solidFill>
              </a:endParaRPr>
            </a:p>
          </p:txBody>
        </p:sp>
        <p:sp>
          <p:nvSpPr>
            <p:cNvPr id="102" name="Line 119"/>
            <p:cNvSpPr>
              <a:spLocks noChangeShapeType="1"/>
            </p:cNvSpPr>
            <p:nvPr/>
          </p:nvSpPr>
          <p:spPr bwMode="auto">
            <a:xfrm>
              <a:off x="1952141" y="5543921"/>
              <a:ext cx="1404938"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03" name="Line 113"/>
            <p:cNvSpPr>
              <a:spLocks noChangeShapeType="1"/>
            </p:cNvSpPr>
            <p:nvPr/>
          </p:nvSpPr>
          <p:spPr bwMode="auto">
            <a:xfrm>
              <a:off x="3357079" y="5086599"/>
              <a:ext cx="0" cy="478415"/>
            </a:xfrm>
            <a:prstGeom prst="line">
              <a:avLst/>
            </a:prstGeom>
            <a:noFill/>
            <a:ln w="38100">
              <a:solidFill>
                <a:schemeClr val="tx1"/>
              </a:solidFill>
              <a:round/>
              <a:headEnd/>
              <a:tailEnd/>
            </a:ln>
          </p:spPr>
          <p:txBody>
            <a:bodyPr/>
            <a:lstStyle/>
            <a:p>
              <a:endParaRPr lang="en-US">
                <a:solidFill>
                  <a:srgbClr val="000000"/>
                </a:solidFill>
              </a:endParaRPr>
            </a:p>
          </p:txBody>
        </p:sp>
        <p:sp>
          <p:nvSpPr>
            <p:cNvPr id="104" name="Oval 62"/>
            <p:cNvSpPr>
              <a:spLocks noChangeArrowheads="1"/>
            </p:cNvSpPr>
            <p:nvPr/>
          </p:nvSpPr>
          <p:spPr bwMode="auto">
            <a:xfrm>
              <a:off x="3048078" y="3528277"/>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05" name="Line 113"/>
            <p:cNvSpPr>
              <a:spLocks noChangeShapeType="1"/>
            </p:cNvSpPr>
            <p:nvPr/>
          </p:nvSpPr>
          <p:spPr bwMode="auto">
            <a:xfrm>
              <a:off x="3357079" y="3034371"/>
              <a:ext cx="0" cy="499102"/>
            </a:xfrm>
            <a:prstGeom prst="line">
              <a:avLst/>
            </a:prstGeom>
            <a:noFill/>
            <a:ln w="38100">
              <a:solidFill>
                <a:schemeClr val="tx1"/>
              </a:solidFill>
              <a:round/>
              <a:headEnd/>
              <a:tailEnd/>
            </a:ln>
          </p:spPr>
          <p:txBody>
            <a:bodyPr/>
            <a:lstStyle/>
            <a:p>
              <a:endParaRPr lang="en-US">
                <a:solidFill>
                  <a:srgbClr val="000000"/>
                </a:solidFill>
              </a:endParaRPr>
            </a:p>
          </p:txBody>
        </p:sp>
        <p:sp>
          <p:nvSpPr>
            <p:cNvPr id="106" name="Rectangle 9"/>
            <p:cNvSpPr>
              <a:spLocks noChangeArrowheads="1"/>
            </p:cNvSpPr>
            <p:nvPr/>
          </p:nvSpPr>
          <p:spPr bwMode="auto">
            <a:xfrm>
              <a:off x="3174557" y="3590953"/>
              <a:ext cx="38504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L</a:t>
              </a:r>
              <a:endParaRPr lang="en-US" dirty="0">
                <a:solidFill>
                  <a:srgbClr val="000000"/>
                </a:solidFill>
              </a:endParaRPr>
            </a:p>
          </p:txBody>
        </p:sp>
        <p:sp>
          <p:nvSpPr>
            <p:cNvPr id="107" name="Rectangle 9"/>
            <p:cNvSpPr>
              <a:spLocks noChangeArrowheads="1"/>
            </p:cNvSpPr>
            <p:nvPr/>
          </p:nvSpPr>
          <p:spPr bwMode="auto">
            <a:xfrm>
              <a:off x="3150807" y="4529103"/>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sp>
        <p:nvSpPr>
          <p:cNvPr id="114" name="Rectangle 113"/>
          <p:cNvSpPr/>
          <p:nvPr/>
        </p:nvSpPr>
        <p:spPr>
          <a:xfrm>
            <a:off x="7986732" y="2449120"/>
            <a:ext cx="95002" cy="3333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nvGrpSpPr>
          <p:cNvPr id="115" name="Group 114"/>
          <p:cNvGrpSpPr/>
          <p:nvPr/>
        </p:nvGrpSpPr>
        <p:grpSpPr>
          <a:xfrm>
            <a:off x="6620354" y="2753596"/>
            <a:ext cx="1404938" cy="1113293"/>
            <a:chOff x="-886062" y="4451721"/>
            <a:chExt cx="1404938" cy="1113293"/>
          </a:xfrm>
        </p:grpSpPr>
        <p:sp>
          <p:nvSpPr>
            <p:cNvPr id="120" name="Line 115"/>
            <p:cNvSpPr>
              <a:spLocks noChangeShapeType="1"/>
            </p:cNvSpPr>
            <p:nvPr/>
          </p:nvSpPr>
          <p:spPr bwMode="auto">
            <a:xfrm>
              <a:off x="-886062" y="4451721"/>
              <a:ext cx="0" cy="1092200"/>
            </a:xfrm>
            <a:prstGeom prst="line">
              <a:avLst/>
            </a:prstGeom>
            <a:noFill/>
            <a:ln w="57150">
              <a:solidFill>
                <a:srgbClr val="0070C0"/>
              </a:solidFill>
              <a:round/>
              <a:headEnd/>
              <a:tailEnd/>
            </a:ln>
          </p:spPr>
          <p:txBody>
            <a:bodyPr/>
            <a:lstStyle/>
            <a:p>
              <a:endParaRPr lang="en-US">
                <a:solidFill>
                  <a:srgbClr val="000000"/>
                </a:solidFill>
              </a:endParaRPr>
            </a:p>
          </p:txBody>
        </p:sp>
        <p:sp>
          <p:nvSpPr>
            <p:cNvPr id="121" name="Line 119"/>
            <p:cNvSpPr>
              <a:spLocks noChangeShapeType="1"/>
            </p:cNvSpPr>
            <p:nvPr/>
          </p:nvSpPr>
          <p:spPr bwMode="auto">
            <a:xfrm>
              <a:off x="-886062" y="5543921"/>
              <a:ext cx="1404938" cy="0"/>
            </a:xfrm>
            <a:prstGeom prst="line">
              <a:avLst/>
            </a:prstGeom>
            <a:noFill/>
            <a:ln w="57150">
              <a:solidFill>
                <a:srgbClr val="0070C0"/>
              </a:solidFill>
              <a:round/>
              <a:headEnd/>
              <a:tailEnd/>
            </a:ln>
          </p:spPr>
          <p:txBody>
            <a:bodyPr/>
            <a:lstStyle/>
            <a:p>
              <a:endParaRPr lang="en-US">
                <a:solidFill>
                  <a:srgbClr val="000000"/>
                </a:solidFill>
              </a:endParaRPr>
            </a:p>
          </p:txBody>
        </p:sp>
        <p:sp>
          <p:nvSpPr>
            <p:cNvPr id="122" name="Line 113"/>
            <p:cNvSpPr>
              <a:spLocks noChangeShapeType="1"/>
            </p:cNvSpPr>
            <p:nvPr/>
          </p:nvSpPr>
          <p:spPr bwMode="auto">
            <a:xfrm>
              <a:off x="518876" y="5086599"/>
              <a:ext cx="0" cy="478415"/>
            </a:xfrm>
            <a:prstGeom prst="line">
              <a:avLst/>
            </a:prstGeom>
            <a:noFill/>
            <a:ln w="57150">
              <a:solidFill>
                <a:srgbClr val="0070C0"/>
              </a:solidFill>
              <a:round/>
              <a:headEnd/>
              <a:tailEnd/>
            </a:ln>
          </p:spPr>
          <p:txBody>
            <a:bodyPr/>
            <a:lstStyle/>
            <a:p>
              <a:endParaRPr lang="en-US">
                <a:solidFill>
                  <a:srgbClr val="000000"/>
                </a:solidFill>
              </a:endParaRPr>
            </a:p>
          </p:txBody>
        </p:sp>
      </p:grpSp>
      <p:grpSp>
        <p:nvGrpSpPr>
          <p:cNvPr id="116" name="Group 115"/>
          <p:cNvGrpSpPr/>
          <p:nvPr/>
        </p:nvGrpSpPr>
        <p:grpSpPr>
          <a:xfrm>
            <a:off x="6620354" y="1336246"/>
            <a:ext cx="1404938" cy="949037"/>
            <a:chOff x="-886062" y="3034371"/>
            <a:chExt cx="1404938" cy="949037"/>
          </a:xfrm>
        </p:grpSpPr>
        <p:sp>
          <p:nvSpPr>
            <p:cNvPr id="117" name="Line 112"/>
            <p:cNvSpPr>
              <a:spLocks noChangeShapeType="1"/>
            </p:cNvSpPr>
            <p:nvPr/>
          </p:nvSpPr>
          <p:spPr bwMode="auto">
            <a:xfrm>
              <a:off x="-886062" y="3046783"/>
              <a:ext cx="1404938" cy="0"/>
            </a:xfrm>
            <a:prstGeom prst="line">
              <a:avLst/>
            </a:prstGeom>
            <a:noFill/>
            <a:ln w="57150">
              <a:solidFill>
                <a:srgbClr val="FF0000"/>
              </a:solidFill>
              <a:round/>
              <a:headEnd/>
              <a:tailEnd/>
            </a:ln>
          </p:spPr>
          <p:txBody>
            <a:bodyPr/>
            <a:lstStyle/>
            <a:p>
              <a:endParaRPr lang="en-US">
                <a:solidFill>
                  <a:srgbClr val="000000"/>
                </a:solidFill>
              </a:endParaRPr>
            </a:p>
          </p:txBody>
        </p:sp>
        <p:sp>
          <p:nvSpPr>
            <p:cNvPr id="118" name="Line 114"/>
            <p:cNvSpPr>
              <a:spLocks noChangeShapeType="1"/>
            </p:cNvSpPr>
            <p:nvPr/>
          </p:nvSpPr>
          <p:spPr bwMode="auto">
            <a:xfrm>
              <a:off x="-886062" y="3046783"/>
              <a:ext cx="0" cy="936625"/>
            </a:xfrm>
            <a:prstGeom prst="line">
              <a:avLst/>
            </a:prstGeom>
            <a:noFill/>
            <a:ln w="57150">
              <a:solidFill>
                <a:srgbClr val="FF0000"/>
              </a:solidFill>
              <a:round/>
              <a:headEnd/>
              <a:tailEnd/>
            </a:ln>
          </p:spPr>
          <p:txBody>
            <a:bodyPr/>
            <a:lstStyle/>
            <a:p>
              <a:endParaRPr lang="en-US">
                <a:solidFill>
                  <a:srgbClr val="000000"/>
                </a:solidFill>
              </a:endParaRPr>
            </a:p>
          </p:txBody>
        </p:sp>
        <p:sp>
          <p:nvSpPr>
            <p:cNvPr id="119" name="Line 113"/>
            <p:cNvSpPr>
              <a:spLocks noChangeShapeType="1"/>
            </p:cNvSpPr>
            <p:nvPr/>
          </p:nvSpPr>
          <p:spPr bwMode="auto">
            <a:xfrm>
              <a:off x="518876" y="3034371"/>
              <a:ext cx="0" cy="499102"/>
            </a:xfrm>
            <a:prstGeom prst="line">
              <a:avLst/>
            </a:prstGeom>
            <a:noFill/>
            <a:ln w="57150">
              <a:solidFill>
                <a:srgbClr val="FF0000"/>
              </a:solidFill>
              <a:round/>
              <a:headEnd/>
              <a:tailEnd/>
            </a:ln>
          </p:spPr>
          <p:txBody>
            <a:bodyPr/>
            <a:lstStyle/>
            <a:p>
              <a:endParaRPr lang="en-US">
                <a:solidFill>
                  <a:srgbClr val="000000"/>
                </a:solidFill>
              </a:endParaRPr>
            </a:p>
          </p:txBody>
        </p:sp>
      </p:grpSp>
      <p:grpSp>
        <p:nvGrpSpPr>
          <p:cNvPr id="123" name="Group 122"/>
          <p:cNvGrpSpPr/>
          <p:nvPr/>
        </p:nvGrpSpPr>
        <p:grpSpPr>
          <a:xfrm>
            <a:off x="523915" y="1265301"/>
            <a:ext cx="2241248" cy="2623798"/>
            <a:chOff x="475025" y="2987208"/>
            <a:chExt cx="2241248" cy="2623798"/>
          </a:xfrm>
        </p:grpSpPr>
        <p:grpSp>
          <p:nvGrpSpPr>
            <p:cNvPr id="124" name="Group 123"/>
            <p:cNvGrpSpPr/>
            <p:nvPr/>
          </p:nvGrpSpPr>
          <p:grpSpPr>
            <a:xfrm>
              <a:off x="475025" y="2987208"/>
              <a:ext cx="828877" cy="2616100"/>
              <a:chOff x="914400" y="2987208"/>
              <a:chExt cx="828877" cy="2616100"/>
            </a:xfrm>
          </p:grpSpPr>
          <p:sp>
            <p:nvSpPr>
              <p:cNvPr id="127" name="Rectangle 9"/>
              <p:cNvSpPr>
                <a:spLocks noChangeArrowheads="1"/>
              </p:cNvSpPr>
              <p:nvPr/>
            </p:nvSpPr>
            <p:spPr bwMode="auto">
              <a:xfrm>
                <a:off x="925033" y="2987208"/>
                <a:ext cx="818244" cy="523220"/>
              </a:xfrm>
              <a:prstGeom prst="rect">
                <a:avLst/>
              </a:prstGeom>
              <a:solidFill>
                <a:srgbClr val="FF0000"/>
              </a:solidFill>
              <a:ln w="15875" algn="ctr">
                <a:noFill/>
                <a:miter lim="800000"/>
                <a:headEnd/>
                <a:tailEnd/>
              </a:ln>
            </p:spPr>
            <p:txBody>
              <a:bodyPr wrap="square" anchor="t" anchorCtr="0">
                <a:spAutoFit/>
              </a:bodyPr>
              <a:lstStyle/>
              <a:p>
                <a:r>
                  <a:rPr lang="en-US" b="1" dirty="0" smtClean="0">
                    <a:solidFill>
                      <a:srgbClr val="000000"/>
                    </a:solidFill>
                  </a:rPr>
                  <a:t>R</a:t>
                </a:r>
                <a:endParaRPr lang="en-US" b="1" dirty="0">
                  <a:solidFill>
                    <a:srgbClr val="000000"/>
                  </a:solidFill>
                </a:endParaRPr>
              </a:p>
            </p:txBody>
          </p:sp>
          <p:sp>
            <p:nvSpPr>
              <p:cNvPr id="128" name="Rectangle 9"/>
              <p:cNvSpPr>
                <a:spLocks noChangeArrowheads="1"/>
              </p:cNvSpPr>
              <p:nvPr/>
            </p:nvSpPr>
            <p:spPr bwMode="auto">
              <a:xfrm>
                <a:off x="917516" y="3510428"/>
                <a:ext cx="816282" cy="523220"/>
              </a:xfrm>
              <a:prstGeom prst="rect">
                <a:avLst/>
              </a:prstGeom>
              <a:solidFill>
                <a:srgbClr val="FF6600"/>
              </a:solidFill>
              <a:ln w="15875" algn="ctr">
                <a:noFill/>
                <a:miter lim="800000"/>
                <a:headEnd/>
                <a:tailEnd/>
              </a:ln>
            </p:spPr>
            <p:txBody>
              <a:bodyPr wrap="square" anchor="t" anchorCtr="0">
                <a:spAutoFit/>
              </a:bodyPr>
              <a:lstStyle/>
              <a:p>
                <a:r>
                  <a:rPr lang="en-US" b="1" dirty="0" smtClean="0">
                    <a:solidFill>
                      <a:srgbClr val="000000"/>
                    </a:solidFill>
                  </a:rPr>
                  <a:t>O</a:t>
                </a:r>
                <a:endParaRPr lang="en-US" b="1" dirty="0">
                  <a:solidFill>
                    <a:srgbClr val="000000"/>
                  </a:solidFill>
                </a:endParaRPr>
              </a:p>
            </p:txBody>
          </p:sp>
          <p:sp>
            <p:nvSpPr>
              <p:cNvPr id="129" name="Rectangle 9"/>
              <p:cNvSpPr>
                <a:spLocks noChangeArrowheads="1"/>
              </p:cNvSpPr>
              <p:nvPr/>
            </p:nvSpPr>
            <p:spPr bwMode="auto">
              <a:xfrm>
                <a:off x="914400" y="4033648"/>
                <a:ext cx="818244" cy="523220"/>
              </a:xfrm>
              <a:prstGeom prst="rect">
                <a:avLst/>
              </a:prstGeom>
              <a:solidFill>
                <a:srgbClr val="FFFF00"/>
              </a:solidFill>
              <a:ln w="15875" algn="ctr">
                <a:noFill/>
                <a:miter lim="800000"/>
                <a:headEnd/>
                <a:tailEnd/>
              </a:ln>
            </p:spPr>
            <p:txBody>
              <a:bodyPr wrap="square" anchor="t" anchorCtr="0">
                <a:spAutoFit/>
              </a:bodyPr>
              <a:lstStyle/>
              <a:p>
                <a:r>
                  <a:rPr lang="en-US" b="1" dirty="0" smtClean="0">
                    <a:solidFill>
                      <a:srgbClr val="000000"/>
                    </a:solidFill>
                  </a:rPr>
                  <a:t>Y</a:t>
                </a:r>
                <a:endParaRPr lang="en-US" b="1" dirty="0">
                  <a:solidFill>
                    <a:srgbClr val="000000"/>
                  </a:solidFill>
                </a:endParaRPr>
              </a:p>
            </p:txBody>
          </p:sp>
          <p:sp>
            <p:nvSpPr>
              <p:cNvPr id="130" name="Rectangle 9"/>
              <p:cNvSpPr>
                <a:spLocks noChangeArrowheads="1"/>
              </p:cNvSpPr>
              <p:nvPr/>
            </p:nvSpPr>
            <p:spPr bwMode="auto">
              <a:xfrm>
                <a:off x="914400" y="4556868"/>
                <a:ext cx="818244" cy="523220"/>
              </a:xfrm>
              <a:prstGeom prst="rect">
                <a:avLst/>
              </a:prstGeom>
              <a:solidFill>
                <a:srgbClr val="00B050"/>
              </a:solidFill>
              <a:ln w="15875" algn="ctr">
                <a:noFill/>
                <a:miter lim="800000"/>
                <a:headEnd/>
                <a:tailEnd/>
              </a:ln>
            </p:spPr>
            <p:txBody>
              <a:bodyPr wrap="square" anchor="t" anchorCtr="0">
                <a:spAutoFit/>
              </a:bodyPr>
              <a:lstStyle/>
              <a:p>
                <a:r>
                  <a:rPr lang="en-US" b="1" dirty="0" smtClean="0">
                    <a:solidFill>
                      <a:srgbClr val="000000"/>
                    </a:solidFill>
                  </a:rPr>
                  <a:t>G</a:t>
                </a:r>
                <a:endParaRPr lang="en-US" b="1" dirty="0">
                  <a:solidFill>
                    <a:srgbClr val="000000"/>
                  </a:solidFill>
                </a:endParaRPr>
              </a:p>
            </p:txBody>
          </p:sp>
          <p:sp>
            <p:nvSpPr>
              <p:cNvPr id="131" name="Rectangle 9"/>
              <p:cNvSpPr>
                <a:spLocks noChangeArrowheads="1"/>
              </p:cNvSpPr>
              <p:nvPr/>
            </p:nvSpPr>
            <p:spPr bwMode="auto">
              <a:xfrm>
                <a:off x="914400" y="5080088"/>
                <a:ext cx="818244" cy="523220"/>
              </a:xfrm>
              <a:prstGeom prst="rect">
                <a:avLst/>
              </a:prstGeom>
              <a:solidFill>
                <a:srgbClr val="0070C0"/>
              </a:solidFill>
              <a:ln w="15875" algn="ctr">
                <a:noFill/>
                <a:miter lim="800000"/>
                <a:headEnd/>
                <a:tailEnd/>
              </a:ln>
            </p:spPr>
            <p:txBody>
              <a:bodyPr wrap="square" anchor="t" anchorCtr="0">
                <a:spAutoFit/>
              </a:bodyPr>
              <a:lstStyle/>
              <a:p>
                <a:r>
                  <a:rPr lang="en-US" b="1" dirty="0" smtClean="0">
                    <a:solidFill>
                      <a:srgbClr val="000000"/>
                    </a:solidFill>
                  </a:rPr>
                  <a:t>B</a:t>
                </a:r>
                <a:endParaRPr lang="en-US" b="1" dirty="0">
                  <a:solidFill>
                    <a:srgbClr val="000000"/>
                  </a:solidFill>
                </a:endParaRPr>
              </a:p>
            </p:txBody>
          </p:sp>
        </p:grpSp>
        <p:sp>
          <p:nvSpPr>
            <p:cNvPr id="125" name="Rectangle 9"/>
            <p:cNvSpPr>
              <a:spLocks noChangeArrowheads="1"/>
            </p:cNvSpPr>
            <p:nvPr/>
          </p:nvSpPr>
          <p:spPr bwMode="auto">
            <a:xfrm>
              <a:off x="1295691" y="2997729"/>
              <a:ext cx="142058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HIGH P</a:t>
              </a:r>
              <a:endParaRPr lang="en-US" dirty="0">
                <a:solidFill>
                  <a:srgbClr val="000000"/>
                </a:solidFill>
              </a:endParaRPr>
            </a:p>
          </p:txBody>
        </p:sp>
        <p:sp>
          <p:nvSpPr>
            <p:cNvPr id="126" name="Rectangle 9"/>
            <p:cNvSpPr>
              <a:spLocks noChangeArrowheads="1"/>
            </p:cNvSpPr>
            <p:nvPr/>
          </p:nvSpPr>
          <p:spPr bwMode="auto">
            <a:xfrm>
              <a:off x="1295691" y="5087786"/>
              <a:ext cx="134043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LOW P</a:t>
              </a:r>
              <a:endParaRPr lang="en-US" dirty="0">
                <a:solidFill>
                  <a:srgbClr val="000000"/>
                </a:solidFill>
              </a:endParaRPr>
            </a:p>
          </p:txBody>
        </p:sp>
      </p:grpSp>
      <p:sp>
        <p:nvSpPr>
          <p:cNvPr id="132" name="Rectangle 9"/>
          <p:cNvSpPr>
            <a:spLocks noChangeArrowheads="1"/>
          </p:cNvSpPr>
          <p:nvPr/>
        </p:nvSpPr>
        <p:spPr bwMode="auto">
          <a:xfrm>
            <a:off x="175480" y="4230106"/>
            <a:ext cx="3025187" cy="2246769"/>
          </a:xfrm>
          <a:prstGeom prst="rect">
            <a:avLst/>
          </a:prstGeom>
          <a:noFill/>
          <a:ln w="15875" algn="ctr">
            <a:noFill/>
            <a:miter lim="800000"/>
            <a:headEnd/>
            <a:tailEnd/>
          </a:ln>
        </p:spPr>
        <p:txBody>
          <a:bodyPr wrap="none" anchor="t" anchorCtr="0">
            <a:spAutoFit/>
          </a:bodyPr>
          <a:lstStyle/>
          <a:p>
            <a:r>
              <a:rPr lang="en-US" dirty="0" smtClean="0">
                <a:solidFill>
                  <a:srgbClr val="FF0000"/>
                </a:solidFill>
              </a:rPr>
              <a:t>These ideas hold </a:t>
            </a:r>
          </a:p>
          <a:p>
            <a:r>
              <a:rPr lang="en-US" dirty="0" smtClean="0">
                <a:solidFill>
                  <a:srgbClr val="FF0000"/>
                </a:solidFill>
              </a:rPr>
              <a:t>true as well for</a:t>
            </a:r>
          </a:p>
          <a:p>
            <a:r>
              <a:rPr lang="en-US" b="1" i="1" dirty="0" smtClean="0">
                <a:solidFill>
                  <a:srgbClr val="FF0000"/>
                </a:solidFill>
              </a:rPr>
              <a:t>portions</a:t>
            </a:r>
            <a:r>
              <a:rPr lang="en-US" dirty="0" smtClean="0">
                <a:solidFill>
                  <a:srgbClr val="FF0000"/>
                </a:solidFill>
              </a:rPr>
              <a:t> of </a:t>
            </a:r>
          </a:p>
          <a:p>
            <a:r>
              <a:rPr lang="en-US" dirty="0" smtClean="0">
                <a:solidFill>
                  <a:srgbClr val="FF0000"/>
                </a:solidFill>
              </a:rPr>
              <a:t>circuits that are</a:t>
            </a:r>
          </a:p>
          <a:p>
            <a:r>
              <a:rPr lang="en-US" dirty="0" smtClean="0">
                <a:solidFill>
                  <a:srgbClr val="FF0000"/>
                </a:solidFill>
              </a:rPr>
              <a:t>wired in series.</a:t>
            </a:r>
          </a:p>
        </p:txBody>
      </p:sp>
      <p:grpSp>
        <p:nvGrpSpPr>
          <p:cNvPr id="11" name="Group 10"/>
          <p:cNvGrpSpPr/>
          <p:nvPr/>
        </p:nvGrpSpPr>
        <p:grpSpPr>
          <a:xfrm>
            <a:off x="3243506" y="4255840"/>
            <a:ext cx="4110304" cy="2378238"/>
            <a:chOff x="4413098" y="4255840"/>
            <a:chExt cx="4110304" cy="2378238"/>
          </a:xfrm>
        </p:grpSpPr>
        <p:grpSp>
          <p:nvGrpSpPr>
            <p:cNvPr id="134" name="Group 133"/>
            <p:cNvGrpSpPr/>
            <p:nvPr/>
          </p:nvGrpSpPr>
          <p:grpSpPr>
            <a:xfrm>
              <a:off x="4413098" y="4890680"/>
              <a:ext cx="573088" cy="468313"/>
              <a:chOff x="6350793" y="3211512"/>
              <a:chExt cx="573088" cy="468313"/>
            </a:xfrm>
          </p:grpSpPr>
          <p:sp>
            <p:nvSpPr>
              <p:cNvPr id="146" name="Line 56"/>
              <p:cNvSpPr>
                <a:spLocks noChangeShapeType="1"/>
              </p:cNvSpPr>
              <p:nvPr/>
            </p:nvSpPr>
            <p:spPr bwMode="auto">
              <a:xfrm>
                <a:off x="6479938"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47"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48"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49" name="Line 61"/>
              <p:cNvSpPr>
                <a:spLocks noChangeShapeType="1"/>
              </p:cNvSpPr>
              <p:nvPr/>
            </p:nvSpPr>
            <p:spPr bwMode="auto">
              <a:xfrm>
                <a:off x="6479938"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grpSp>
          <p:nvGrpSpPr>
            <p:cNvPr id="7" name="Group 6"/>
            <p:cNvGrpSpPr/>
            <p:nvPr/>
          </p:nvGrpSpPr>
          <p:grpSpPr>
            <a:xfrm>
              <a:off x="4705198" y="4551429"/>
              <a:ext cx="650573" cy="338138"/>
              <a:chOff x="4705198" y="4551429"/>
              <a:chExt cx="650573" cy="338138"/>
            </a:xfrm>
          </p:grpSpPr>
          <p:sp>
            <p:nvSpPr>
              <p:cNvPr id="136" name="Line 112"/>
              <p:cNvSpPr>
                <a:spLocks noChangeShapeType="1"/>
              </p:cNvSpPr>
              <p:nvPr/>
            </p:nvSpPr>
            <p:spPr bwMode="auto">
              <a:xfrm>
                <a:off x="4705198" y="4568063"/>
                <a:ext cx="650573" cy="0"/>
              </a:xfrm>
              <a:prstGeom prst="line">
                <a:avLst/>
              </a:prstGeom>
              <a:noFill/>
              <a:ln w="57150">
                <a:solidFill>
                  <a:srgbClr val="FF0000"/>
                </a:solidFill>
                <a:round/>
                <a:headEnd/>
                <a:tailEnd/>
              </a:ln>
            </p:spPr>
            <p:txBody>
              <a:bodyPr/>
              <a:lstStyle/>
              <a:p>
                <a:endParaRPr lang="en-US">
                  <a:solidFill>
                    <a:srgbClr val="000000"/>
                  </a:solidFill>
                </a:endParaRPr>
              </a:p>
            </p:txBody>
          </p:sp>
          <p:sp>
            <p:nvSpPr>
              <p:cNvPr id="138" name="Line 114"/>
              <p:cNvSpPr>
                <a:spLocks noChangeShapeType="1"/>
              </p:cNvSpPr>
              <p:nvPr/>
            </p:nvSpPr>
            <p:spPr bwMode="auto">
              <a:xfrm>
                <a:off x="4705198" y="4551429"/>
                <a:ext cx="0" cy="338138"/>
              </a:xfrm>
              <a:prstGeom prst="line">
                <a:avLst/>
              </a:prstGeom>
              <a:noFill/>
              <a:ln w="57150">
                <a:solidFill>
                  <a:srgbClr val="FF0000"/>
                </a:solidFill>
                <a:round/>
                <a:headEnd/>
                <a:tailEnd/>
              </a:ln>
            </p:spPr>
            <p:txBody>
              <a:bodyPr/>
              <a:lstStyle/>
              <a:p>
                <a:endParaRPr lang="en-US">
                  <a:solidFill>
                    <a:srgbClr val="000000"/>
                  </a:solidFill>
                </a:endParaRPr>
              </a:p>
            </p:txBody>
          </p:sp>
        </p:grpSp>
        <p:sp>
          <p:nvSpPr>
            <p:cNvPr id="143" name="Line 113"/>
            <p:cNvSpPr>
              <a:spLocks noChangeShapeType="1"/>
            </p:cNvSpPr>
            <p:nvPr/>
          </p:nvSpPr>
          <p:spPr bwMode="auto">
            <a:xfrm>
              <a:off x="7344071" y="4571927"/>
              <a:ext cx="0" cy="560775"/>
            </a:xfrm>
            <a:prstGeom prst="line">
              <a:avLst/>
            </a:prstGeom>
            <a:noFill/>
            <a:ln w="38100">
              <a:solidFill>
                <a:schemeClr val="tx1"/>
              </a:solidFill>
              <a:round/>
              <a:headEnd/>
              <a:tailEnd/>
            </a:ln>
          </p:spPr>
          <p:txBody>
            <a:bodyPr/>
            <a:lstStyle/>
            <a:p>
              <a:endParaRPr lang="en-US">
                <a:solidFill>
                  <a:srgbClr val="000000"/>
                </a:solidFill>
              </a:endParaRPr>
            </a:p>
          </p:txBody>
        </p:sp>
        <p:grpSp>
          <p:nvGrpSpPr>
            <p:cNvPr id="3" name="Group 2"/>
            <p:cNvGrpSpPr/>
            <p:nvPr/>
          </p:nvGrpSpPr>
          <p:grpSpPr>
            <a:xfrm>
              <a:off x="5341292" y="4255840"/>
              <a:ext cx="623888" cy="623888"/>
              <a:chOff x="5341292" y="4181409"/>
              <a:chExt cx="623888" cy="623888"/>
            </a:xfrm>
          </p:grpSpPr>
          <p:sp>
            <p:nvSpPr>
              <p:cNvPr id="142" name="Oval 62"/>
              <p:cNvSpPr>
                <a:spLocks noChangeArrowheads="1"/>
              </p:cNvSpPr>
              <p:nvPr/>
            </p:nvSpPr>
            <p:spPr bwMode="auto">
              <a:xfrm>
                <a:off x="5341292" y="4181409"/>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44" name="Rectangle 9"/>
              <p:cNvSpPr>
                <a:spLocks noChangeArrowheads="1"/>
              </p:cNvSpPr>
              <p:nvPr/>
            </p:nvSpPr>
            <p:spPr bwMode="auto">
              <a:xfrm>
                <a:off x="5444022" y="4228229"/>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grpSp>
          <p:nvGrpSpPr>
            <p:cNvPr id="5" name="Group 4"/>
            <p:cNvGrpSpPr/>
            <p:nvPr/>
          </p:nvGrpSpPr>
          <p:grpSpPr>
            <a:xfrm>
              <a:off x="6345545" y="4260671"/>
              <a:ext cx="623888" cy="623888"/>
              <a:chOff x="5801135" y="5613339"/>
              <a:chExt cx="623888" cy="623888"/>
            </a:xfrm>
          </p:grpSpPr>
          <p:sp>
            <p:nvSpPr>
              <p:cNvPr id="135" name="Oval 62"/>
              <p:cNvSpPr>
                <a:spLocks noChangeArrowheads="1"/>
              </p:cNvSpPr>
              <p:nvPr/>
            </p:nvSpPr>
            <p:spPr bwMode="auto">
              <a:xfrm>
                <a:off x="5801135" y="5613339"/>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45" name="Rectangle 9"/>
              <p:cNvSpPr>
                <a:spLocks noChangeArrowheads="1"/>
              </p:cNvSpPr>
              <p:nvPr/>
            </p:nvSpPr>
            <p:spPr bwMode="auto">
              <a:xfrm>
                <a:off x="5930294" y="5673791"/>
                <a:ext cx="38504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L</a:t>
                </a:r>
                <a:endParaRPr lang="en-US" dirty="0">
                  <a:solidFill>
                    <a:srgbClr val="000000"/>
                  </a:solidFill>
                </a:endParaRPr>
              </a:p>
            </p:txBody>
          </p:sp>
        </p:grpSp>
        <p:sp>
          <p:nvSpPr>
            <p:cNvPr id="151" name="Line 112"/>
            <p:cNvSpPr>
              <a:spLocks noChangeShapeType="1"/>
            </p:cNvSpPr>
            <p:nvPr/>
          </p:nvSpPr>
          <p:spPr bwMode="auto">
            <a:xfrm>
              <a:off x="5968444" y="4568063"/>
              <a:ext cx="379501"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52" name="Line 112"/>
            <p:cNvSpPr>
              <a:spLocks noChangeShapeType="1"/>
            </p:cNvSpPr>
            <p:nvPr/>
          </p:nvSpPr>
          <p:spPr bwMode="auto">
            <a:xfrm>
              <a:off x="6966354" y="4568063"/>
              <a:ext cx="1257960" cy="0"/>
            </a:xfrm>
            <a:prstGeom prst="line">
              <a:avLst/>
            </a:prstGeom>
            <a:noFill/>
            <a:ln w="38100">
              <a:solidFill>
                <a:schemeClr val="tx1"/>
              </a:solidFill>
              <a:round/>
              <a:headEnd/>
              <a:tailEnd/>
            </a:ln>
          </p:spPr>
          <p:txBody>
            <a:bodyPr/>
            <a:lstStyle/>
            <a:p>
              <a:endParaRPr lang="en-US">
                <a:solidFill>
                  <a:srgbClr val="000000"/>
                </a:solidFill>
              </a:endParaRPr>
            </a:p>
          </p:txBody>
        </p:sp>
        <p:grpSp>
          <p:nvGrpSpPr>
            <p:cNvPr id="154" name="Group 153"/>
            <p:cNvGrpSpPr/>
            <p:nvPr/>
          </p:nvGrpSpPr>
          <p:grpSpPr>
            <a:xfrm>
              <a:off x="7032649" y="5127955"/>
              <a:ext cx="623888" cy="623888"/>
              <a:chOff x="5341292" y="4181409"/>
              <a:chExt cx="623888" cy="623888"/>
            </a:xfrm>
          </p:grpSpPr>
          <p:sp>
            <p:nvSpPr>
              <p:cNvPr id="155" name="Oval 62"/>
              <p:cNvSpPr>
                <a:spLocks noChangeArrowheads="1"/>
              </p:cNvSpPr>
              <p:nvPr/>
            </p:nvSpPr>
            <p:spPr bwMode="auto">
              <a:xfrm>
                <a:off x="5341292" y="4181409"/>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56" name="Rectangle 9"/>
              <p:cNvSpPr>
                <a:spLocks noChangeArrowheads="1"/>
              </p:cNvSpPr>
              <p:nvPr/>
            </p:nvSpPr>
            <p:spPr bwMode="auto">
              <a:xfrm>
                <a:off x="5444022" y="4228229"/>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grpSp>
          <p:nvGrpSpPr>
            <p:cNvPr id="157" name="Group 156"/>
            <p:cNvGrpSpPr/>
            <p:nvPr/>
          </p:nvGrpSpPr>
          <p:grpSpPr>
            <a:xfrm>
              <a:off x="7899514" y="5127955"/>
              <a:ext cx="623888" cy="623888"/>
              <a:chOff x="5341292" y="4181409"/>
              <a:chExt cx="623888" cy="623888"/>
            </a:xfrm>
          </p:grpSpPr>
          <p:sp>
            <p:nvSpPr>
              <p:cNvPr id="158" name="Oval 62"/>
              <p:cNvSpPr>
                <a:spLocks noChangeArrowheads="1"/>
              </p:cNvSpPr>
              <p:nvPr/>
            </p:nvSpPr>
            <p:spPr bwMode="auto">
              <a:xfrm>
                <a:off x="5341292" y="4181409"/>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59" name="Rectangle 9"/>
              <p:cNvSpPr>
                <a:spLocks noChangeArrowheads="1"/>
              </p:cNvSpPr>
              <p:nvPr/>
            </p:nvSpPr>
            <p:spPr bwMode="auto">
              <a:xfrm>
                <a:off x="5444022" y="4228229"/>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sp>
          <p:nvSpPr>
            <p:cNvPr id="160" name="Line 113"/>
            <p:cNvSpPr>
              <a:spLocks noChangeShapeType="1"/>
            </p:cNvSpPr>
            <p:nvPr/>
          </p:nvSpPr>
          <p:spPr bwMode="auto">
            <a:xfrm>
              <a:off x="8210902" y="4571927"/>
              <a:ext cx="0" cy="560775"/>
            </a:xfrm>
            <a:prstGeom prst="line">
              <a:avLst/>
            </a:prstGeom>
            <a:noFill/>
            <a:ln w="38100">
              <a:solidFill>
                <a:schemeClr val="tx1"/>
              </a:solidFill>
              <a:round/>
              <a:headEnd/>
              <a:tailEnd/>
            </a:ln>
          </p:spPr>
          <p:txBody>
            <a:bodyPr/>
            <a:lstStyle/>
            <a:p>
              <a:endParaRPr lang="en-US">
                <a:solidFill>
                  <a:srgbClr val="000000"/>
                </a:solidFill>
              </a:endParaRPr>
            </a:p>
          </p:txBody>
        </p:sp>
        <p:sp>
          <p:nvSpPr>
            <p:cNvPr id="161" name="Line 113"/>
            <p:cNvSpPr>
              <a:spLocks noChangeShapeType="1"/>
            </p:cNvSpPr>
            <p:nvPr/>
          </p:nvSpPr>
          <p:spPr bwMode="auto">
            <a:xfrm>
              <a:off x="7344071" y="5755890"/>
              <a:ext cx="0" cy="560775"/>
            </a:xfrm>
            <a:prstGeom prst="line">
              <a:avLst/>
            </a:prstGeom>
            <a:noFill/>
            <a:ln w="38100">
              <a:solidFill>
                <a:schemeClr val="tx1"/>
              </a:solidFill>
              <a:round/>
              <a:headEnd/>
              <a:tailEnd/>
            </a:ln>
          </p:spPr>
          <p:txBody>
            <a:bodyPr/>
            <a:lstStyle/>
            <a:p>
              <a:endParaRPr lang="en-US">
                <a:solidFill>
                  <a:srgbClr val="000000"/>
                </a:solidFill>
              </a:endParaRPr>
            </a:p>
          </p:txBody>
        </p:sp>
        <p:sp>
          <p:nvSpPr>
            <p:cNvPr id="162" name="Line 113"/>
            <p:cNvSpPr>
              <a:spLocks noChangeShapeType="1"/>
            </p:cNvSpPr>
            <p:nvPr/>
          </p:nvSpPr>
          <p:spPr bwMode="auto">
            <a:xfrm>
              <a:off x="8210902" y="5755890"/>
              <a:ext cx="0" cy="560775"/>
            </a:xfrm>
            <a:prstGeom prst="line">
              <a:avLst/>
            </a:prstGeom>
            <a:noFill/>
            <a:ln w="38100">
              <a:solidFill>
                <a:schemeClr val="tx1"/>
              </a:solidFill>
              <a:round/>
              <a:headEnd/>
              <a:tailEnd/>
            </a:ln>
          </p:spPr>
          <p:txBody>
            <a:bodyPr/>
            <a:lstStyle/>
            <a:p>
              <a:endParaRPr lang="en-US">
                <a:solidFill>
                  <a:srgbClr val="000000"/>
                </a:solidFill>
              </a:endParaRPr>
            </a:p>
          </p:txBody>
        </p:sp>
        <p:grpSp>
          <p:nvGrpSpPr>
            <p:cNvPr id="163" name="Group 162"/>
            <p:cNvGrpSpPr/>
            <p:nvPr/>
          </p:nvGrpSpPr>
          <p:grpSpPr>
            <a:xfrm>
              <a:off x="4413098" y="5519661"/>
              <a:ext cx="573088" cy="468313"/>
              <a:chOff x="6350793" y="3211512"/>
              <a:chExt cx="573088" cy="468313"/>
            </a:xfrm>
          </p:grpSpPr>
          <p:sp>
            <p:nvSpPr>
              <p:cNvPr id="164" name="Line 56"/>
              <p:cNvSpPr>
                <a:spLocks noChangeShapeType="1"/>
              </p:cNvSpPr>
              <p:nvPr/>
            </p:nvSpPr>
            <p:spPr bwMode="auto">
              <a:xfrm>
                <a:off x="6479938"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65"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66"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67" name="Line 61"/>
              <p:cNvSpPr>
                <a:spLocks noChangeShapeType="1"/>
              </p:cNvSpPr>
              <p:nvPr/>
            </p:nvSpPr>
            <p:spPr bwMode="auto">
              <a:xfrm>
                <a:off x="6479938"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grpSp>
          <p:nvGrpSpPr>
            <p:cNvPr id="10" name="Group 9"/>
            <p:cNvGrpSpPr/>
            <p:nvPr/>
          </p:nvGrpSpPr>
          <p:grpSpPr>
            <a:xfrm>
              <a:off x="4705198" y="5994362"/>
              <a:ext cx="1140619" cy="338138"/>
              <a:chOff x="4705198" y="5994362"/>
              <a:chExt cx="1140619" cy="338138"/>
            </a:xfrm>
          </p:grpSpPr>
          <p:sp>
            <p:nvSpPr>
              <p:cNvPr id="168" name="Line 112"/>
              <p:cNvSpPr>
                <a:spLocks noChangeShapeType="1"/>
              </p:cNvSpPr>
              <p:nvPr/>
            </p:nvSpPr>
            <p:spPr bwMode="auto">
              <a:xfrm flipV="1">
                <a:off x="4705198" y="6315866"/>
                <a:ext cx="1140619" cy="0"/>
              </a:xfrm>
              <a:prstGeom prst="line">
                <a:avLst/>
              </a:prstGeom>
              <a:noFill/>
              <a:ln w="57150">
                <a:solidFill>
                  <a:srgbClr val="0070C0"/>
                </a:solidFill>
                <a:round/>
                <a:headEnd/>
                <a:tailEnd/>
              </a:ln>
            </p:spPr>
            <p:txBody>
              <a:bodyPr/>
              <a:lstStyle/>
              <a:p>
                <a:endParaRPr lang="en-US">
                  <a:solidFill>
                    <a:srgbClr val="000000"/>
                  </a:solidFill>
                </a:endParaRPr>
              </a:p>
            </p:txBody>
          </p:sp>
          <p:sp>
            <p:nvSpPr>
              <p:cNvPr id="169" name="Line 114"/>
              <p:cNvSpPr>
                <a:spLocks noChangeShapeType="1"/>
              </p:cNvSpPr>
              <p:nvPr/>
            </p:nvSpPr>
            <p:spPr bwMode="auto">
              <a:xfrm flipV="1">
                <a:off x="4705198" y="5994362"/>
                <a:ext cx="0" cy="338138"/>
              </a:xfrm>
              <a:prstGeom prst="line">
                <a:avLst/>
              </a:prstGeom>
              <a:noFill/>
              <a:ln w="57150">
                <a:solidFill>
                  <a:srgbClr val="0070C0"/>
                </a:solidFill>
                <a:round/>
                <a:headEnd/>
                <a:tailEnd/>
              </a:ln>
            </p:spPr>
            <p:txBody>
              <a:bodyPr/>
              <a:lstStyle/>
              <a:p>
                <a:endParaRPr lang="en-US">
                  <a:solidFill>
                    <a:srgbClr val="000000"/>
                  </a:solidFill>
                </a:endParaRPr>
              </a:p>
            </p:txBody>
          </p:sp>
        </p:grpSp>
        <p:grpSp>
          <p:nvGrpSpPr>
            <p:cNvPr id="170" name="Group 169"/>
            <p:cNvGrpSpPr/>
            <p:nvPr/>
          </p:nvGrpSpPr>
          <p:grpSpPr>
            <a:xfrm>
              <a:off x="5832846" y="6010190"/>
              <a:ext cx="623888" cy="623888"/>
              <a:chOff x="5801135" y="5613339"/>
              <a:chExt cx="623888" cy="623888"/>
            </a:xfrm>
          </p:grpSpPr>
          <p:sp>
            <p:nvSpPr>
              <p:cNvPr id="171" name="Oval 62"/>
              <p:cNvSpPr>
                <a:spLocks noChangeArrowheads="1"/>
              </p:cNvSpPr>
              <p:nvPr/>
            </p:nvSpPr>
            <p:spPr bwMode="auto">
              <a:xfrm>
                <a:off x="5801135" y="5613339"/>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72" name="Rectangle 9"/>
              <p:cNvSpPr>
                <a:spLocks noChangeArrowheads="1"/>
              </p:cNvSpPr>
              <p:nvPr/>
            </p:nvSpPr>
            <p:spPr bwMode="auto">
              <a:xfrm>
                <a:off x="5930294" y="5673791"/>
                <a:ext cx="38504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L</a:t>
                </a:r>
                <a:endParaRPr lang="en-US" dirty="0">
                  <a:solidFill>
                    <a:srgbClr val="000000"/>
                  </a:solidFill>
                </a:endParaRPr>
              </a:p>
            </p:txBody>
          </p:sp>
        </p:grpSp>
        <p:sp>
          <p:nvSpPr>
            <p:cNvPr id="173" name="Line 112"/>
            <p:cNvSpPr>
              <a:spLocks noChangeShapeType="1"/>
            </p:cNvSpPr>
            <p:nvPr/>
          </p:nvSpPr>
          <p:spPr bwMode="auto">
            <a:xfrm flipV="1">
              <a:off x="6460001" y="6315866"/>
              <a:ext cx="1764313" cy="0"/>
            </a:xfrm>
            <a:prstGeom prst="line">
              <a:avLst/>
            </a:prstGeom>
            <a:noFill/>
            <a:ln w="38100">
              <a:solidFill>
                <a:schemeClr val="tx1"/>
              </a:solidFill>
              <a:round/>
              <a:headEnd/>
              <a:tailEnd/>
            </a:ln>
          </p:spPr>
          <p:txBody>
            <a:bodyPr/>
            <a:lstStyle/>
            <a:p>
              <a:endParaRPr lang="en-US">
                <a:solidFill>
                  <a:srgbClr val="000000"/>
                </a:solidFill>
              </a:endParaRPr>
            </a:p>
          </p:txBody>
        </p:sp>
      </p:grpSp>
      <p:sp>
        <p:nvSpPr>
          <p:cNvPr id="174" name="Rectangle 9"/>
          <p:cNvSpPr>
            <a:spLocks noChangeArrowheads="1"/>
          </p:cNvSpPr>
          <p:nvPr/>
        </p:nvSpPr>
        <p:spPr bwMode="auto">
          <a:xfrm>
            <a:off x="4811301" y="4049352"/>
            <a:ext cx="385042" cy="523220"/>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b</a:t>
            </a:r>
          </a:p>
        </p:txBody>
      </p:sp>
      <p:sp>
        <p:nvSpPr>
          <p:cNvPr id="175" name="Rectangle 9"/>
          <p:cNvSpPr>
            <a:spLocks noChangeArrowheads="1"/>
          </p:cNvSpPr>
          <p:nvPr/>
        </p:nvSpPr>
        <p:spPr bwMode="auto">
          <a:xfrm>
            <a:off x="6405971" y="4049352"/>
            <a:ext cx="364203" cy="523220"/>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c</a:t>
            </a:r>
          </a:p>
        </p:txBody>
      </p:sp>
      <p:sp>
        <p:nvSpPr>
          <p:cNvPr id="176" name="Rectangle 9"/>
          <p:cNvSpPr>
            <a:spLocks noChangeArrowheads="1"/>
          </p:cNvSpPr>
          <p:nvPr/>
        </p:nvSpPr>
        <p:spPr bwMode="auto">
          <a:xfrm>
            <a:off x="6395551" y="5824974"/>
            <a:ext cx="385042" cy="523220"/>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d</a:t>
            </a:r>
          </a:p>
        </p:txBody>
      </p:sp>
      <p:grpSp>
        <p:nvGrpSpPr>
          <p:cNvPr id="177" name="Group 176"/>
          <p:cNvGrpSpPr/>
          <p:nvPr/>
        </p:nvGrpSpPr>
        <p:grpSpPr>
          <a:xfrm rot="16200000">
            <a:off x="4920374" y="4669896"/>
            <a:ext cx="142504" cy="617516"/>
            <a:chOff x="3776356" y="3562599"/>
            <a:chExt cx="142504" cy="617516"/>
          </a:xfrm>
        </p:grpSpPr>
        <p:cxnSp>
          <p:nvCxnSpPr>
            <p:cNvPr id="178" name="Straight Arrow Connector 177"/>
            <p:cNvCxnSpPr/>
            <p:nvPr/>
          </p:nvCxnSpPr>
          <p:spPr>
            <a:xfrm>
              <a:off x="3776356"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3918860"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rot="5400000" flipH="1">
            <a:off x="4920374" y="5520500"/>
            <a:ext cx="142504" cy="617516"/>
            <a:chOff x="3776356" y="3562599"/>
            <a:chExt cx="142504" cy="617516"/>
          </a:xfrm>
        </p:grpSpPr>
        <p:cxnSp>
          <p:nvCxnSpPr>
            <p:cNvPr id="181" name="Straight Arrow Connector 180"/>
            <p:cNvCxnSpPr/>
            <p:nvPr/>
          </p:nvCxnSpPr>
          <p:spPr>
            <a:xfrm>
              <a:off x="3776356"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3918860"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rot="10800000" flipH="1">
            <a:off x="3995341" y="5127097"/>
            <a:ext cx="142504" cy="617516"/>
            <a:chOff x="3776356" y="3562599"/>
            <a:chExt cx="142504" cy="617516"/>
          </a:xfrm>
        </p:grpSpPr>
        <p:cxnSp>
          <p:nvCxnSpPr>
            <p:cNvPr id="184" name="Straight Arrow Connector 183"/>
            <p:cNvCxnSpPr/>
            <p:nvPr/>
          </p:nvCxnSpPr>
          <p:spPr>
            <a:xfrm>
              <a:off x="3776356"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3918860"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87" name="Straight Arrow Connector 186"/>
          <p:cNvCxnSpPr/>
          <p:nvPr/>
        </p:nvCxnSpPr>
        <p:spPr>
          <a:xfrm rot="10800000" flipH="1" flipV="1">
            <a:off x="5739080" y="5127097"/>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10800000" flipH="1" flipV="1">
            <a:off x="7476469" y="5127097"/>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9" name="Rectangle 9"/>
          <p:cNvSpPr>
            <a:spLocks noChangeArrowheads="1"/>
          </p:cNvSpPr>
          <p:nvPr/>
        </p:nvSpPr>
        <p:spPr bwMode="auto">
          <a:xfrm>
            <a:off x="3662984" y="4049352"/>
            <a:ext cx="385041" cy="523220"/>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a</a:t>
            </a:r>
          </a:p>
        </p:txBody>
      </p:sp>
      <p:sp>
        <p:nvSpPr>
          <p:cNvPr id="190" name="Rectangle 9"/>
          <p:cNvSpPr>
            <a:spLocks noChangeArrowheads="1"/>
          </p:cNvSpPr>
          <p:nvPr/>
        </p:nvSpPr>
        <p:spPr bwMode="auto">
          <a:xfrm>
            <a:off x="3928799" y="5824974"/>
            <a:ext cx="385042" cy="523220"/>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e</a:t>
            </a:r>
          </a:p>
        </p:txBody>
      </p:sp>
      <p:sp>
        <p:nvSpPr>
          <p:cNvPr id="191" name="Rectangle 9"/>
          <p:cNvSpPr>
            <a:spLocks noChangeArrowheads="1"/>
          </p:cNvSpPr>
          <p:nvPr/>
        </p:nvSpPr>
        <p:spPr bwMode="auto">
          <a:xfrm>
            <a:off x="7356572" y="4134412"/>
            <a:ext cx="1507144" cy="400110"/>
          </a:xfrm>
          <a:prstGeom prst="rect">
            <a:avLst/>
          </a:prstGeom>
          <a:noFill/>
          <a:ln w="15875" algn="ctr">
            <a:noFill/>
            <a:miter lim="800000"/>
            <a:headEnd/>
            <a:tailEnd/>
          </a:ln>
        </p:spPr>
        <p:txBody>
          <a:bodyPr wrap="none" anchor="t" anchorCtr="0">
            <a:spAutoFit/>
          </a:bodyPr>
          <a:lstStyle/>
          <a:p>
            <a:r>
              <a:rPr lang="en-US" sz="2000" b="1" dirty="0" err="1" smtClean="0">
                <a:solidFill>
                  <a:srgbClr val="000000"/>
                </a:solidFill>
                <a:latin typeface="Symbol" panose="05050102010706020507" pitchFamily="18" charset="2"/>
              </a:rPr>
              <a:t>D</a:t>
            </a:r>
            <a:r>
              <a:rPr lang="en-US" sz="2000" b="1" dirty="0" err="1" smtClean="0">
                <a:solidFill>
                  <a:srgbClr val="000000"/>
                </a:solidFill>
              </a:rPr>
              <a:t>P</a:t>
            </a:r>
            <a:r>
              <a:rPr lang="en-US" sz="2000" b="1" baseline="-25000" dirty="0" err="1" smtClean="0">
                <a:solidFill>
                  <a:srgbClr val="000000"/>
                </a:solidFill>
              </a:rPr>
              <a:t>ab</a:t>
            </a:r>
            <a:r>
              <a:rPr lang="en-US" sz="2000" b="1" baseline="-25000" dirty="0" smtClean="0">
                <a:solidFill>
                  <a:srgbClr val="000000"/>
                </a:solidFill>
              </a:rPr>
              <a:t> </a:t>
            </a:r>
            <a:r>
              <a:rPr lang="en-US" sz="2000" b="1" dirty="0" smtClean="0">
                <a:solidFill>
                  <a:srgbClr val="000000"/>
                </a:solidFill>
              </a:rPr>
              <a:t>&lt; </a:t>
            </a:r>
            <a:r>
              <a:rPr lang="en-US" sz="2000" b="1" dirty="0" err="1" smtClean="0">
                <a:solidFill>
                  <a:srgbClr val="000000"/>
                </a:solidFill>
                <a:latin typeface="Symbol" panose="05050102010706020507" pitchFamily="18" charset="2"/>
              </a:rPr>
              <a:t>D</a:t>
            </a:r>
            <a:r>
              <a:rPr lang="en-US" sz="2000" b="1" dirty="0" err="1" smtClean="0">
                <a:solidFill>
                  <a:srgbClr val="000000"/>
                </a:solidFill>
              </a:rPr>
              <a:t>P</a:t>
            </a:r>
            <a:r>
              <a:rPr lang="en-US" sz="2000" b="1" baseline="-25000" dirty="0" err="1" smtClean="0">
                <a:solidFill>
                  <a:srgbClr val="000000"/>
                </a:solidFill>
              </a:rPr>
              <a:t>bc</a:t>
            </a:r>
            <a:endParaRPr lang="en-US" sz="2000" b="1" dirty="0" smtClean="0">
              <a:solidFill>
                <a:srgbClr val="000000"/>
              </a:solidFill>
            </a:endParaRPr>
          </a:p>
        </p:txBody>
      </p:sp>
      <p:sp>
        <p:nvSpPr>
          <p:cNvPr id="192" name="Rectangle 9"/>
          <p:cNvSpPr>
            <a:spLocks noChangeArrowheads="1"/>
          </p:cNvSpPr>
          <p:nvPr/>
        </p:nvSpPr>
        <p:spPr bwMode="auto">
          <a:xfrm>
            <a:off x="7356572" y="4527817"/>
            <a:ext cx="1507144" cy="400110"/>
          </a:xfrm>
          <a:prstGeom prst="rect">
            <a:avLst/>
          </a:prstGeom>
          <a:noFill/>
          <a:ln w="15875" algn="ctr">
            <a:noFill/>
            <a:miter lim="800000"/>
            <a:headEnd/>
            <a:tailEnd/>
          </a:ln>
        </p:spPr>
        <p:txBody>
          <a:bodyPr wrap="none" anchor="t" anchorCtr="0">
            <a:spAutoFit/>
          </a:bodyPr>
          <a:lstStyle/>
          <a:p>
            <a:r>
              <a:rPr lang="en-US" sz="2000" b="1" dirty="0" err="1" smtClean="0">
                <a:solidFill>
                  <a:srgbClr val="000000"/>
                </a:solidFill>
                <a:latin typeface="Symbol" panose="05050102010706020507" pitchFamily="18" charset="2"/>
              </a:rPr>
              <a:t>D</a:t>
            </a:r>
            <a:r>
              <a:rPr lang="en-US" sz="2000" b="1" dirty="0" err="1" smtClean="0">
                <a:solidFill>
                  <a:srgbClr val="000000"/>
                </a:solidFill>
              </a:rPr>
              <a:t>P</a:t>
            </a:r>
            <a:r>
              <a:rPr lang="en-US" sz="2000" b="1" baseline="-25000" dirty="0" err="1" smtClean="0">
                <a:solidFill>
                  <a:srgbClr val="000000"/>
                </a:solidFill>
              </a:rPr>
              <a:t>bc</a:t>
            </a:r>
            <a:r>
              <a:rPr lang="en-US" sz="2000" b="1" baseline="-25000" dirty="0" smtClean="0">
                <a:solidFill>
                  <a:srgbClr val="000000"/>
                </a:solidFill>
              </a:rPr>
              <a:t> </a:t>
            </a:r>
            <a:r>
              <a:rPr lang="en-US" sz="2000" b="1" dirty="0" smtClean="0">
                <a:solidFill>
                  <a:srgbClr val="000000"/>
                </a:solidFill>
              </a:rPr>
              <a:t>= </a:t>
            </a:r>
            <a:r>
              <a:rPr lang="en-US" sz="2000" b="1" dirty="0" err="1" smtClean="0">
                <a:solidFill>
                  <a:srgbClr val="000000"/>
                </a:solidFill>
                <a:latin typeface="Symbol" panose="05050102010706020507" pitchFamily="18" charset="2"/>
              </a:rPr>
              <a:t>D</a:t>
            </a:r>
            <a:r>
              <a:rPr lang="en-US" sz="2000" b="1" dirty="0" err="1" smtClean="0">
                <a:solidFill>
                  <a:srgbClr val="000000"/>
                </a:solidFill>
              </a:rPr>
              <a:t>P</a:t>
            </a:r>
            <a:r>
              <a:rPr lang="en-US" sz="2000" b="1" baseline="-25000" dirty="0" err="1" smtClean="0">
                <a:solidFill>
                  <a:srgbClr val="000000"/>
                </a:solidFill>
              </a:rPr>
              <a:t>de</a:t>
            </a:r>
            <a:endParaRPr lang="en-US" sz="2000" b="1" dirty="0" smtClean="0">
              <a:solidFill>
                <a:srgbClr val="000000"/>
              </a:solidFill>
            </a:endParaRPr>
          </a:p>
        </p:txBody>
      </p:sp>
    </p:spTree>
    <p:extLst>
      <p:ext uri="{BB962C8B-B14F-4D97-AF65-F5344CB8AC3E}">
        <p14:creationId xmlns:p14="http://schemas.microsoft.com/office/powerpoint/2010/main" val="480905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circle(in)">
                                      <p:cBhvr>
                                        <p:cTn id="7" dur="2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2000"/>
                                        <p:tgtEl>
                                          <p:spTgt spid="45"/>
                                        </p:tgtEl>
                                      </p:cBhvr>
                                    </p:animEffect>
                                    <p:anim calcmode="lin" valueType="num">
                                      <p:cBhvr>
                                        <p:cTn id="13" dur="2000" fill="hold"/>
                                        <p:tgtEl>
                                          <p:spTgt spid="45"/>
                                        </p:tgtEl>
                                        <p:attrNameLst>
                                          <p:attrName>style.rotation</p:attrName>
                                        </p:attrNameLst>
                                      </p:cBhvr>
                                      <p:tavLst>
                                        <p:tav tm="0">
                                          <p:val>
                                            <p:fltVal val="720"/>
                                          </p:val>
                                        </p:tav>
                                        <p:tav tm="100000">
                                          <p:val>
                                            <p:fltVal val="0"/>
                                          </p:val>
                                        </p:tav>
                                      </p:tavLst>
                                    </p:anim>
                                    <p:anim calcmode="lin" valueType="num">
                                      <p:cBhvr>
                                        <p:cTn id="14" dur="2000" fill="hold"/>
                                        <p:tgtEl>
                                          <p:spTgt spid="45"/>
                                        </p:tgtEl>
                                        <p:attrNameLst>
                                          <p:attrName>ppt_h</p:attrName>
                                        </p:attrNameLst>
                                      </p:cBhvr>
                                      <p:tavLst>
                                        <p:tav tm="0">
                                          <p:val>
                                            <p:fltVal val="0"/>
                                          </p:val>
                                        </p:tav>
                                        <p:tav tm="100000">
                                          <p:val>
                                            <p:strVal val="#ppt_h"/>
                                          </p:val>
                                        </p:tav>
                                      </p:tavLst>
                                    </p:anim>
                                    <p:anim calcmode="lin" valueType="num">
                                      <p:cBhvr>
                                        <p:cTn id="15" dur="2000" fill="hold"/>
                                        <p:tgtEl>
                                          <p:spTgt spid="45"/>
                                        </p:tgtEl>
                                        <p:attrNameLst>
                                          <p:attrName>ppt_w</p:attrName>
                                        </p:attrNameLst>
                                      </p:cBhvr>
                                      <p:tavLst>
                                        <p:tav tm="0">
                                          <p:val>
                                            <p:fltVal val="0"/>
                                          </p:val>
                                        </p:tav>
                                        <p:tav tm="100000">
                                          <p:val>
                                            <p:strVal val="#ppt_w"/>
                                          </p:val>
                                        </p:tav>
                                      </p:tavLst>
                                    </p:anim>
                                  </p:childTnLst>
                                </p:cTn>
                              </p:par>
                              <p:par>
                                <p:cTn id="16" presetID="35"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2000"/>
                                        <p:tgtEl>
                                          <p:spTgt spid="47"/>
                                        </p:tgtEl>
                                      </p:cBhvr>
                                    </p:animEffect>
                                    <p:anim calcmode="lin" valueType="num">
                                      <p:cBhvr>
                                        <p:cTn id="19" dur="2000" fill="hold"/>
                                        <p:tgtEl>
                                          <p:spTgt spid="47"/>
                                        </p:tgtEl>
                                        <p:attrNameLst>
                                          <p:attrName>style.rotation</p:attrName>
                                        </p:attrNameLst>
                                      </p:cBhvr>
                                      <p:tavLst>
                                        <p:tav tm="0">
                                          <p:val>
                                            <p:fltVal val="720"/>
                                          </p:val>
                                        </p:tav>
                                        <p:tav tm="100000">
                                          <p:val>
                                            <p:fltVal val="0"/>
                                          </p:val>
                                        </p:tav>
                                      </p:tavLst>
                                    </p:anim>
                                    <p:anim calcmode="lin" valueType="num">
                                      <p:cBhvr>
                                        <p:cTn id="20" dur="2000" fill="hold"/>
                                        <p:tgtEl>
                                          <p:spTgt spid="47"/>
                                        </p:tgtEl>
                                        <p:attrNameLst>
                                          <p:attrName>ppt_h</p:attrName>
                                        </p:attrNameLst>
                                      </p:cBhvr>
                                      <p:tavLst>
                                        <p:tav tm="0">
                                          <p:val>
                                            <p:fltVal val="0"/>
                                          </p:val>
                                        </p:tav>
                                        <p:tav tm="100000">
                                          <p:val>
                                            <p:strVal val="#ppt_h"/>
                                          </p:val>
                                        </p:tav>
                                      </p:tavLst>
                                    </p:anim>
                                    <p:anim calcmode="lin" valueType="num">
                                      <p:cBhvr>
                                        <p:cTn id="21" dur="2000" fill="hold"/>
                                        <p:tgtEl>
                                          <p:spTgt spid="47"/>
                                        </p:tgtEl>
                                        <p:attrNameLst>
                                          <p:attrName>ppt_w</p:attrName>
                                        </p:attrNameLst>
                                      </p:cBhvr>
                                      <p:tavLst>
                                        <p:tav tm="0">
                                          <p:val>
                                            <p:fltVal val="0"/>
                                          </p:val>
                                        </p:tav>
                                        <p:tav tm="100000">
                                          <p:val>
                                            <p:strVal val="#ppt_w"/>
                                          </p:val>
                                        </p:tav>
                                      </p:tavLst>
                                    </p:anim>
                                  </p:childTnLst>
                                </p:cTn>
                              </p:par>
                              <p:par>
                                <p:cTn id="22" presetID="35"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2000"/>
                                        <p:tgtEl>
                                          <p:spTgt spid="48"/>
                                        </p:tgtEl>
                                      </p:cBhvr>
                                    </p:animEffect>
                                    <p:anim calcmode="lin" valueType="num">
                                      <p:cBhvr>
                                        <p:cTn id="25" dur="2000" fill="hold"/>
                                        <p:tgtEl>
                                          <p:spTgt spid="48"/>
                                        </p:tgtEl>
                                        <p:attrNameLst>
                                          <p:attrName>style.rotation</p:attrName>
                                        </p:attrNameLst>
                                      </p:cBhvr>
                                      <p:tavLst>
                                        <p:tav tm="0">
                                          <p:val>
                                            <p:fltVal val="720"/>
                                          </p:val>
                                        </p:tav>
                                        <p:tav tm="100000">
                                          <p:val>
                                            <p:fltVal val="0"/>
                                          </p:val>
                                        </p:tav>
                                      </p:tavLst>
                                    </p:anim>
                                    <p:anim calcmode="lin" valueType="num">
                                      <p:cBhvr>
                                        <p:cTn id="26" dur="2000" fill="hold"/>
                                        <p:tgtEl>
                                          <p:spTgt spid="48"/>
                                        </p:tgtEl>
                                        <p:attrNameLst>
                                          <p:attrName>ppt_h</p:attrName>
                                        </p:attrNameLst>
                                      </p:cBhvr>
                                      <p:tavLst>
                                        <p:tav tm="0">
                                          <p:val>
                                            <p:fltVal val="0"/>
                                          </p:val>
                                        </p:tav>
                                        <p:tav tm="100000">
                                          <p:val>
                                            <p:strVal val="#ppt_h"/>
                                          </p:val>
                                        </p:tav>
                                      </p:tavLst>
                                    </p:anim>
                                    <p:anim calcmode="lin" valueType="num">
                                      <p:cBhvr>
                                        <p:cTn id="27" dur="2000" fill="hold"/>
                                        <p:tgtEl>
                                          <p:spTgt spid="48"/>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circle(in)">
                                      <p:cBhvr>
                                        <p:cTn id="32" dur="20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circle(in)">
                                      <p:cBhvr>
                                        <p:cTn id="37" dur="20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down)">
                                      <p:cBhvr>
                                        <p:cTn id="42" dur="580">
                                          <p:stCondLst>
                                            <p:cond delay="0"/>
                                          </p:stCondLst>
                                        </p:cTn>
                                        <p:tgtEl>
                                          <p:spTgt spid="72"/>
                                        </p:tgtEl>
                                      </p:cBhvr>
                                    </p:animEffect>
                                    <p:anim calcmode="lin" valueType="num">
                                      <p:cBhvr>
                                        <p:cTn id="4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48" dur="26">
                                          <p:stCondLst>
                                            <p:cond delay="650"/>
                                          </p:stCondLst>
                                        </p:cTn>
                                        <p:tgtEl>
                                          <p:spTgt spid="72"/>
                                        </p:tgtEl>
                                      </p:cBhvr>
                                      <p:to x="100000" y="60000"/>
                                    </p:animScale>
                                    <p:animScale>
                                      <p:cBhvr>
                                        <p:cTn id="49" dur="166" decel="50000">
                                          <p:stCondLst>
                                            <p:cond delay="676"/>
                                          </p:stCondLst>
                                        </p:cTn>
                                        <p:tgtEl>
                                          <p:spTgt spid="72"/>
                                        </p:tgtEl>
                                      </p:cBhvr>
                                      <p:to x="100000" y="100000"/>
                                    </p:animScale>
                                    <p:animScale>
                                      <p:cBhvr>
                                        <p:cTn id="50" dur="26">
                                          <p:stCondLst>
                                            <p:cond delay="1312"/>
                                          </p:stCondLst>
                                        </p:cTn>
                                        <p:tgtEl>
                                          <p:spTgt spid="72"/>
                                        </p:tgtEl>
                                      </p:cBhvr>
                                      <p:to x="100000" y="80000"/>
                                    </p:animScale>
                                    <p:animScale>
                                      <p:cBhvr>
                                        <p:cTn id="51" dur="166" decel="50000">
                                          <p:stCondLst>
                                            <p:cond delay="1338"/>
                                          </p:stCondLst>
                                        </p:cTn>
                                        <p:tgtEl>
                                          <p:spTgt spid="72"/>
                                        </p:tgtEl>
                                      </p:cBhvr>
                                      <p:to x="100000" y="100000"/>
                                    </p:animScale>
                                    <p:animScale>
                                      <p:cBhvr>
                                        <p:cTn id="52" dur="26">
                                          <p:stCondLst>
                                            <p:cond delay="1642"/>
                                          </p:stCondLst>
                                        </p:cTn>
                                        <p:tgtEl>
                                          <p:spTgt spid="72"/>
                                        </p:tgtEl>
                                      </p:cBhvr>
                                      <p:to x="100000" y="90000"/>
                                    </p:animScale>
                                    <p:animScale>
                                      <p:cBhvr>
                                        <p:cTn id="53" dur="166" decel="50000">
                                          <p:stCondLst>
                                            <p:cond delay="1668"/>
                                          </p:stCondLst>
                                        </p:cTn>
                                        <p:tgtEl>
                                          <p:spTgt spid="72"/>
                                        </p:tgtEl>
                                      </p:cBhvr>
                                      <p:to x="100000" y="100000"/>
                                    </p:animScale>
                                    <p:animScale>
                                      <p:cBhvr>
                                        <p:cTn id="54" dur="26">
                                          <p:stCondLst>
                                            <p:cond delay="1808"/>
                                          </p:stCondLst>
                                        </p:cTn>
                                        <p:tgtEl>
                                          <p:spTgt spid="72"/>
                                        </p:tgtEl>
                                      </p:cBhvr>
                                      <p:to x="100000" y="95000"/>
                                    </p:animScale>
                                    <p:animScale>
                                      <p:cBhvr>
                                        <p:cTn id="55" dur="166" decel="50000">
                                          <p:stCondLst>
                                            <p:cond delay="1834"/>
                                          </p:stCondLst>
                                        </p:cTn>
                                        <p:tgtEl>
                                          <p:spTgt spid="72"/>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circle(in)">
                                      <p:cBhvr>
                                        <p:cTn id="60" dur="2000"/>
                                        <p:tgtEl>
                                          <p:spTgt spid="95"/>
                                        </p:tgtEl>
                                      </p:cBhvr>
                                    </p:animEffect>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nodeType="click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2000"/>
                                        <p:tgtEl>
                                          <p:spTgt spid="92"/>
                                        </p:tgtEl>
                                      </p:cBhvr>
                                    </p:animEffect>
                                    <p:anim calcmode="lin" valueType="num">
                                      <p:cBhvr>
                                        <p:cTn id="66" dur="2000" fill="hold"/>
                                        <p:tgtEl>
                                          <p:spTgt spid="92"/>
                                        </p:tgtEl>
                                        <p:attrNameLst>
                                          <p:attrName>style.rotation</p:attrName>
                                        </p:attrNameLst>
                                      </p:cBhvr>
                                      <p:tavLst>
                                        <p:tav tm="0">
                                          <p:val>
                                            <p:fltVal val="720"/>
                                          </p:val>
                                        </p:tav>
                                        <p:tav tm="100000">
                                          <p:val>
                                            <p:fltVal val="0"/>
                                          </p:val>
                                        </p:tav>
                                      </p:tavLst>
                                    </p:anim>
                                    <p:anim calcmode="lin" valueType="num">
                                      <p:cBhvr>
                                        <p:cTn id="67" dur="2000" fill="hold"/>
                                        <p:tgtEl>
                                          <p:spTgt spid="92"/>
                                        </p:tgtEl>
                                        <p:attrNameLst>
                                          <p:attrName>ppt_h</p:attrName>
                                        </p:attrNameLst>
                                      </p:cBhvr>
                                      <p:tavLst>
                                        <p:tav tm="0">
                                          <p:val>
                                            <p:fltVal val="0"/>
                                          </p:val>
                                        </p:tav>
                                        <p:tav tm="100000">
                                          <p:val>
                                            <p:strVal val="#ppt_h"/>
                                          </p:val>
                                        </p:tav>
                                      </p:tavLst>
                                    </p:anim>
                                    <p:anim calcmode="lin" valueType="num">
                                      <p:cBhvr>
                                        <p:cTn id="68" dur="2000" fill="hold"/>
                                        <p:tgtEl>
                                          <p:spTgt spid="92"/>
                                        </p:tgtEl>
                                        <p:attrNameLst>
                                          <p:attrName>ppt_w</p:attrName>
                                        </p:attrNameLst>
                                      </p:cBhvr>
                                      <p:tavLst>
                                        <p:tav tm="0">
                                          <p:val>
                                            <p:fltVal val="0"/>
                                          </p:val>
                                        </p:tav>
                                        <p:tav tm="100000">
                                          <p:val>
                                            <p:strVal val="#ppt_w"/>
                                          </p:val>
                                        </p:tav>
                                      </p:tavLst>
                                    </p:anim>
                                  </p:childTnLst>
                                </p:cTn>
                              </p:par>
                              <p:par>
                                <p:cTn id="69" presetID="35" presetClass="entr" presetSubtype="0" fill="hold" nodeType="with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fade">
                                      <p:cBhvr>
                                        <p:cTn id="71" dur="2000"/>
                                        <p:tgtEl>
                                          <p:spTgt spid="93"/>
                                        </p:tgtEl>
                                      </p:cBhvr>
                                    </p:animEffect>
                                    <p:anim calcmode="lin" valueType="num">
                                      <p:cBhvr>
                                        <p:cTn id="72" dur="2000" fill="hold"/>
                                        <p:tgtEl>
                                          <p:spTgt spid="93"/>
                                        </p:tgtEl>
                                        <p:attrNameLst>
                                          <p:attrName>style.rotation</p:attrName>
                                        </p:attrNameLst>
                                      </p:cBhvr>
                                      <p:tavLst>
                                        <p:tav tm="0">
                                          <p:val>
                                            <p:fltVal val="720"/>
                                          </p:val>
                                        </p:tav>
                                        <p:tav tm="100000">
                                          <p:val>
                                            <p:fltVal val="0"/>
                                          </p:val>
                                        </p:tav>
                                      </p:tavLst>
                                    </p:anim>
                                    <p:anim calcmode="lin" valueType="num">
                                      <p:cBhvr>
                                        <p:cTn id="73" dur="2000" fill="hold"/>
                                        <p:tgtEl>
                                          <p:spTgt spid="93"/>
                                        </p:tgtEl>
                                        <p:attrNameLst>
                                          <p:attrName>ppt_h</p:attrName>
                                        </p:attrNameLst>
                                      </p:cBhvr>
                                      <p:tavLst>
                                        <p:tav tm="0">
                                          <p:val>
                                            <p:fltVal val="0"/>
                                          </p:val>
                                        </p:tav>
                                        <p:tav tm="100000">
                                          <p:val>
                                            <p:strVal val="#ppt_h"/>
                                          </p:val>
                                        </p:tav>
                                      </p:tavLst>
                                    </p:anim>
                                    <p:anim calcmode="lin" valueType="num">
                                      <p:cBhvr>
                                        <p:cTn id="74" dur="2000" fill="hold"/>
                                        <p:tgtEl>
                                          <p:spTgt spid="93"/>
                                        </p:tgtEl>
                                        <p:attrNameLst>
                                          <p:attrName>ppt_w</p:attrName>
                                        </p:attrNameLst>
                                      </p:cBhvr>
                                      <p:tavLst>
                                        <p:tav tm="0">
                                          <p:val>
                                            <p:fltVal val="0"/>
                                          </p:val>
                                        </p:tav>
                                        <p:tav tm="100000">
                                          <p:val>
                                            <p:strVal val="#ppt_w"/>
                                          </p:val>
                                        </p:tav>
                                      </p:tavLst>
                                    </p:anim>
                                  </p:childTnLst>
                                </p:cTn>
                              </p:par>
                              <p:par>
                                <p:cTn id="75" presetID="35" presetClass="entr" presetSubtype="0" fill="hold" nodeType="with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fade">
                                      <p:cBhvr>
                                        <p:cTn id="77" dur="2000"/>
                                        <p:tgtEl>
                                          <p:spTgt spid="94"/>
                                        </p:tgtEl>
                                      </p:cBhvr>
                                    </p:animEffect>
                                    <p:anim calcmode="lin" valueType="num">
                                      <p:cBhvr>
                                        <p:cTn id="78" dur="2000" fill="hold"/>
                                        <p:tgtEl>
                                          <p:spTgt spid="94"/>
                                        </p:tgtEl>
                                        <p:attrNameLst>
                                          <p:attrName>style.rotation</p:attrName>
                                        </p:attrNameLst>
                                      </p:cBhvr>
                                      <p:tavLst>
                                        <p:tav tm="0">
                                          <p:val>
                                            <p:fltVal val="720"/>
                                          </p:val>
                                        </p:tav>
                                        <p:tav tm="100000">
                                          <p:val>
                                            <p:fltVal val="0"/>
                                          </p:val>
                                        </p:tav>
                                      </p:tavLst>
                                    </p:anim>
                                    <p:anim calcmode="lin" valueType="num">
                                      <p:cBhvr>
                                        <p:cTn id="79" dur="2000" fill="hold"/>
                                        <p:tgtEl>
                                          <p:spTgt spid="94"/>
                                        </p:tgtEl>
                                        <p:attrNameLst>
                                          <p:attrName>ppt_h</p:attrName>
                                        </p:attrNameLst>
                                      </p:cBhvr>
                                      <p:tavLst>
                                        <p:tav tm="0">
                                          <p:val>
                                            <p:fltVal val="0"/>
                                          </p:val>
                                        </p:tav>
                                        <p:tav tm="100000">
                                          <p:val>
                                            <p:strVal val="#ppt_h"/>
                                          </p:val>
                                        </p:tav>
                                      </p:tavLst>
                                    </p:anim>
                                    <p:anim calcmode="lin" valueType="num">
                                      <p:cBhvr>
                                        <p:cTn id="80" dur="2000" fill="hold"/>
                                        <p:tgtEl>
                                          <p:spTgt spid="94"/>
                                        </p:tgtEl>
                                        <p:attrNameLst>
                                          <p:attrName>ppt_w</p:attrName>
                                        </p:attrNameLst>
                                      </p:cBhvr>
                                      <p:tavLst>
                                        <p:tav tm="0">
                                          <p:val>
                                            <p:fltVal val="0"/>
                                          </p:val>
                                        </p:tav>
                                        <p:tav tm="100000">
                                          <p:val>
                                            <p:strVal val="#ppt_w"/>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116"/>
                                        </p:tgtEl>
                                        <p:attrNameLst>
                                          <p:attrName>style.visibility</p:attrName>
                                        </p:attrNameLst>
                                      </p:cBhvr>
                                      <p:to>
                                        <p:strVal val="visible"/>
                                      </p:to>
                                    </p:set>
                                    <p:animEffect transition="in" filter="circle(in)">
                                      <p:cBhvr>
                                        <p:cTn id="85" dur="2000"/>
                                        <p:tgtEl>
                                          <p:spTgt spid="116"/>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circle(in)">
                                      <p:cBhvr>
                                        <p:cTn id="90" dur="2000"/>
                                        <p:tgtEl>
                                          <p:spTgt spid="115"/>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wipe(down)">
                                      <p:cBhvr>
                                        <p:cTn id="95" dur="580">
                                          <p:stCondLst>
                                            <p:cond delay="0"/>
                                          </p:stCondLst>
                                        </p:cTn>
                                        <p:tgtEl>
                                          <p:spTgt spid="114"/>
                                        </p:tgtEl>
                                      </p:cBhvr>
                                    </p:animEffect>
                                    <p:anim calcmode="lin" valueType="num">
                                      <p:cBhvr>
                                        <p:cTn id="96" dur="1822" tmFilter="0,0; 0.14,0.36; 0.43,0.73; 0.71,0.91; 1.0,1.0">
                                          <p:stCondLst>
                                            <p:cond delay="0"/>
                                          </p:stCondLst>
                                        </p:cTn>
                                        <p:tgtEl>
                                          <p:spTgt spid="114"/>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14"/>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14"/>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14"/>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14"/>
                                        </p:tgtEl>
                                        <p:attrNameLst>
                                          <p:attrName>ppt_y</p:attrName>
                                        </p:attrNameLst>
                                      </p:cBhvr>
                                      <p:tavLst>
                                        <p:tav tm="0" fmla="#ppt_y-sin(pi*$)/81">
                                          <p:val>
                                            <p:fltVal val="0"/>
                                          </p:val>
                                        </p:tav>
                                        <p:tav tm="100000">
                                          <p:val>
                                            <p:fltVal val="1"/>
                                          </p:val>
                                        </p:tav>
                                      </p:tavLst>
                                    </p:anim>
                                    <p:animScale>
                                      <p:cBhvr>
                                        <p:cTn id="101" dur="26">
                                          <p:stCondLst>
                                            <p:cond delay="650"/>
                                          </p:stCondLst>
                                        </p:cTn>
                                        <p:tgtEl>
                                          <p:spTgt spid="114"/>
                                        </p:tgtEl>
                                      </p:cBhvr>
                                      <p:to x="100000" y="60000"/>
                                    </p:animScale>
                                    <p:animScale>
                                      <p:cBhvr>
                                        <p:cTn id="102" dur="166" decel="50000">
                                          <p:stCondLst>
                                            <p:cond delay="676"/>
                                          </p:stCondLst>
                                        </p:cTn>
                                        <p:tgtEl>
                                          <p:spTgt spid="114"/>
                                        </p:tgtEl>
                                      </p:cBhvr>
                                      <p:to x="100000" y="100000"/>
                                    </p:animScale>
                                    <p:animScale>
                                      <p:cBhvr>
                                        <p:cTn id="103" dur="26">
                                          <p:stCondLst>
                                            <p:cond delay="1312"/>
                                          </p:stCondLst>
                                        </p:cTn>
                                        <p:tgtEl>
                                          <p:spTgt spid="114"/>
                                        </p:tgtEl>
                                      </p:cBhvr>
                                      <p:to x="100000" y="80000"/>
                                    </p:animScale>
                                    <p:animScale>
                                      <p:cBhvr>
                                        <p:cTn id="104" dur="166" decel="50000">
                                          <p:stCondLst>
                                            <p:cond delay="1338"/>
                                          </p:stCondLst>
                                        </p:cTn>
                                        <p:tgtEl>
                                          <p:spTgt spid="114"/>
                                        </p:tgtEl>
                                      </p:cBhvr>
                                      <p:to x="100000" y="100000"/>
                                    </p:animScale>
                                    <p:animScale>
                                      <p:cBhvr>
                                        <p:cTn id="105" dur="26">
                                          <p:stCondLst>
                                            <p:cond delay="1642"/>
                                          </p:stCondLst>
                                        </p:cTn>
                                        <p:tgtEl>
                                          <p:spTgt spid="114"/>
                                        </p:tgtEl>
                                      </p:cBhvr>
                                      <p:to x="100000" y="90000"/>
                                    </p:animScale>
                                    <p:animScale>
                                      <p:cBhvr>
                                        <p:cTn id="106" dur="166" decel="50000">
                                          <p:stCondLst>
                                            <p:cond delay="1668"/>
                                          </p:stCondLst>
                                        </p:cTn>
                                        <p:tgtEl>
                                          <p:spTgt spid="114"/>
                                        </p:tgtEl>
                                      </p:cBhvr>
                                      <p:to x="100000" y="100000"/>
                                    </p:animScale>
                                    <p:animScale>
                                      <p:cBhvr>
                                        <p:cTn id="107" dur="26">
                                          <p:stCondLst>
                                            <p:cond delay="1808"/>
                                          </p:stCondLst>
                                        </p:cTn>
                                        <p:tgtEl>
                                          <p:spTgt spid="114"/>
                                        </p:tgtEl>
                                      </p:cBhvr>
                                      <p:to x="100000" y="95000"/>
                                    </p:animScale>
                                    <p:animScale>
                                      <p:cBhvr>
                                        <p:cTn id="108" dur="166" decel="50000">
                                          <p:stCondLst>
                                            <p:cond delay="1834"/>
                                          </p:stCondLst>
                                        </p:cTn>
                                        <p:tgtEl>
                                          <p:spTgt spid="114"/>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132"/>
                                        </p:tgtEl>
                                        <p:attrNameLst>
                                          <p:attrName>style.visibility</p:attrName>
                                        </p:attrNameLst>
                                      </p:cBhvr>
                                      <p:to>
                                        <p:strVal val="visible"/>
                                      </p:to>
                                    </p:set>
                                    <p:animEffect transition="in" filter="circle(in)">
                                      <p:cBhvr>
                                        <p:cTn id="113" dur="2000"/>
                                        <p:tgtEl>
                                          <p:spTgt spid="132"/>
                                        </p:tgtEl>
                                      </p:cBhvr>
                                    </p:animEffect>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nodeType="click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circle(in)">
                                      <p:cBhvr>
                                        <p:cTn id="118" dur="2000"/>
                                        <p:tgtEl>
                                          <p:spTgt spid="11"/>
                                        </p:tgtEl>
                                      </p:cBhvr>
                                    </p:animEffect>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nodeType="clickEffect">
                                  <p:stCondLst>
                                    <p:cond delay="0"/>
                                  </p:stCondLst>
                                  <p:childTnLst>
                                    <p:set>
                                      <p:cBhvr>
                                        <p:cTn id="122" dur="1" fill="hold">
                                          <p:stCondLst>
                                            <p:cond delay="0"/>
                                          </p:stCondLst>
                                        </p:cTn>
                                        <p:tgtEl>
                                          <p:spTgt spid="183"/>
                                        </p:tgtEl>
                                        <p:attrNameLst>
                                          <p:attrName>style.visibility</p:attrName>
                                        </p:attrNameLst>
                                      </p:cBhvr>
                                      <p:to>
                                        <p:strVal val="visible"/>
                                      </p:to>
                                    </p:set>
                                    <p:anim calcmode="lin" valueType="num">
                                      <p:cBhvr>
                                        <p:cTn id="123" dur="1000" fill="hold"/>
                                        <p:tgtEl>
                                          <p:spTgt spid="183"/>
                                        </p:tgtEl>
                                        <p:attrNameLst>
                                          <p:attrName>ppt_w</p:attrName>
                                        </p:attrNameLst>
                                      </p:cBhvr>
                                      <p:tavLst>
                                        <p:tav tm="0">
                                          <p:val>
                                            <p:fltVal val="0"/>
                                          </p:val>
                                        </p:tav>
                                        <p:tav tm="100000">
                                          <p:val>
                                            <p:strVal val="#ppt_w"/>
                                          </p:val>
                                        </p:tav>
                                      </p:tavLst>
                                    </p:anim>
                                    <p:anim calcmode="lin" valueType="num">
                                      <p:cBhvr>
                                        <p:cTn id="124" dur="1000" fill="hold"/>
                                        <p:tgtEl>
                                          <p:spTgt spid="183"/>
                                        </p:tgtEl>
                                        <p:attrNameLst>
                                          <p:attrName>ppt_h</p:attrName>
                                        </p:attrNameLst>
                                      </p:cBhvr>
                                      <p:tavLst>
                                        <p:tav tm="0">
                                          <p:val>
                                            <p:fltVal val="0"/>
                                          </p:val>
                                        </p:tav>
                                        <p:tav tm="100000">
                                          <p:val>
                                            <p:strVal val="#ppt_h"/>
                                          </p:val>
                                        </p:tav>
                                      </p:tavLst>
                                    </p:anim>
                                    <p:anim calcmode="lin" valueType="num">
                                      <p:cBhvr>
                                        <p:cTn id="125" dur="1000" fill="hold"/>
                                        <p:tgtEl>
                                          <p:spTgt spid="183"/>
                                        </p:tgtEl>
                                        <p:attrNameLst>
                                          <p:attrName>style.rotation</p:attrName>
                                        </p:attrNameLst>
                                      </p:cBhvr>
                                      <p:tavLst>
                                        <p:tav tm="0">
                                          <p:val>
                                            <p:fltVal val="90"/>
                                          </p:val>
                                        </p:tav>
                                        <p:tav tm="100000">
                                          <p:val>
                                            <p:fltVal val="0"/>
                                          </p:val>
                                        </p:tav>
                                      </p:tavLst>
                                    </p:anim>
                                    <p:animEffect transition="in" filter="fade">
                                      <p:cBhvr>
                                        <p:cTn id="126" dur="1000"/>
                                        <p:tgtEl>
                                          <p:spTgt spid="183"/>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nodeType="clickEffect">
                                  <p:stCondLst>
                                    <p:cond delay="0"/>
                                  </p:stCondLst>
                                  <p:childTnLst>
                                    <p:set>
                                      <p:cBhvr>
                                        <p:cTn id="130" dur="1" fill="hold">
                                          <p:stCondLst>
                                            <p:cond delay="0"/>
                                          </p:stCondLst>
                                        </p:cTn>
                                        <p:tgtEl>
                                          <p:spTgt spid="177"/>
                                        </p:tgtEl>
                                        <p:attrNameLst>
                                          <p:attrName>style.visibility</p:attrName>
                                        </p:attrNameLst>
                                      </p:cBhvr>
                                      <p:to>
                                        <p:strVal val="visible"/>
                                      </p:to>
                                    </p:set>
                                    <p:anim calcmode="lin" valueType="num">
                                      <p:cBhvr>
                                        <p:cTn id="131" dur="1000" fill="hold"/>
                                        <p:tgtEl>
                                          <p:spTgt spid="177"/>
                                        </p:tgtEl>
                                        <p:attrNameLst>
                                          <p:attrName>ppt_w</p:attrName>
                                        </p:attrNameLst>
                                      </p:cBhvr>
                                      <p:tavLst>
                                        <p:tav tm="0">
                                          <p:val>
                                            <p:fltVal val="0"/>
                                          </p:val>
                                        </p:tav>
                                        <p:tav tm="100000">
                                          <p:val>
                                            <p:strVal val="#ppt_w"/>
                                          </p:val>
                                        </p:tav>
                                      </p:tavLst>
                                    </p:anim>
                                    <p:anim calcmode="lin" valueType="num">
                                      <p:cBhvr>
                                        <p:cTn id="132" dur="1000" fill="hold"/>
                                        <p:tgtEl>
                                          <p:spTgt spid="177"/>
                                        </p:tgtEl>
                                        <p:attrNameLst>
                                          <p:attrName>ppt_h</p:attrName>
                                        </p:attrNameLst>
                                      </p:cBhvr>
                                      <p:tavLst>
                                        <p:tav tm="0">
                                          <p:val>
                                            <p:fltVal val="0"/>
                                          </p:val>
                                        </p:tav>
                                        <p:tav tm="100000">
                                          <p:val>
                                            <p:strVal val="#ppt_h"/>
                                          </p:val>
                                        </p:tav>
                                      </p:tavLst>
                                    </p:anim>
                                    <p:anim calcmode="lin" valueType="num">
                                      <p:cBhvr>
                                        <p:cTn id="133" dur="1000" fill="hold"/>
                                        <p:tgtEl>
                                          <p:spTgt spid="177"/>
                                        </p:tgtEl>
                                        <p:attrNameLst>
                                          <p:attrName>style.rotation</p:attrName>
                                        </p:attrNameLst>
                                      </p:cBhvr>
                                      <p:tavLst>
                                        <p:tav tm="0">
                                          <p:val>
                                            <p:fltVal val="90"/>
                                          </p:val>
                                        </p:tav>
                                        <p:tav tm="100000">
                                          <p:val>
                                            <p:fltVal val="0"/>
                                          </p:val>
                                        </p:tav>
                                      </p:tavLst>
                                    </p:anim>
                                    <p:animEffect transition="in" filter="fade">
                                      <p:cBhvr>
                                        <p:cTn id="134" dur="1000"/>
                                        <p:tgtEl>
                                          <p:spTgt spid="177"/>
                                        </p:tgtEl>
                                      </p:cBhvr>
                                    </p:animEffect>
                                  </p:childTnLst>
                                </p:cTn>
                              </p:par>
                            </p:childTnLst>
                          </p:cTn>
                        </p:par>
                      </p:childTnLst>
                    </p:cTn>
                  </p:par>
                  <p:par>
                    <p:cTn id="135" fill="hold">
                      <p:stCondLst>
                        <p:cond delay="indefinite"/>
                      </p:stCondLst>
                      <p:childTnLst>
                        <p:par>
                          <p:cTn id="136" fill="hold">
                            <p:stCondLst>
                              <p:cond delay="0"/>
                            </p:stCondLst>
                            <p:childTnLst>
                              <p:par>
                                <p:cTn id="137" presetID="35" presetClass="entr" presetSubtype="0" fill="hold" nodeType="clickEffect">
                                  <p:stCondLst>
                                    <p:cond delay="0"/>
                                  </p:stCondLst>
                                  <p:childTnLst>
                                    <p:set>
                                      <p:cBhvr>
                                        <p:cTn id="138" dur="1" fill="hold">
                                          <p:stCondLst>
                                            <p:cond delay="0"/>
                                          </p:stCondLst>
                                        </p:cTn>
                                        <p:tgtEl>
                                          <p:spTgt spid="187"/>
                                        </p:tgtEl>
                                        <p:attrNameLst>
                                          <p:attrName>style.visibility</p:attrName>
                                        </p:attrNameLst>
                                      </p:cBhvr>
                                      <p:to>
                                        <p:strVal val="visible"/>
                                      </p:to>
                                    </p:set>
                                    <p:animEffect transition="in" filter="fade">
                                      <p:cBhvr>
                                        <p:cTn id="139" dur="2000"/>
                                        <p:tgtEl>
                                          <p:spTgt spid="187"/>
                                        </p:tgtEl>
                                      </p:cBhvr>
                                    </p:animEffect>
                                    <p:anim calcmode="lin" valueType="num">
                                      <p:cBhvr>
                                        <p:cTn id="140" dur="2000" fill="hold"/>
                                        <p:tgtEl>
                                          <p:spTgt spid="187"/>
                                        </p:tgtEl>
                                        <p:attrNameLst>
                                          <p:attrName>style.rotation</p:attrName>
                                        </p:attrNameLst>
                                      </p:cBhvr>
                                      <p:tavLst>
                                        <p:tav tm="0">
                                          <p:val>
                                            <p:fltVal val="720"/>
                                          </p:val>
                                        </p:tav>
                                        <p:tav tm="100000">
                                          <p:val>
                                            <p:fltVal val="0"/>
                                          </p:val>
                                        </p:tav>
                                      </p:tavLst>
                                    </p:anim>
                                    <p:anim calcmode="lin" valueType="num">
                                      <p:cBhvr>
                                        <p:cTn id="141" dur="2000" fill="hold"/>
                                        <p:tgtEl>
                                          <p:spTgt spid="187"/>
                                        </p:tgtEl>
                                        <p:attrNameLst>
                                          <p:attrName>ppt_h</p:attrName>
                                        </p:attrNameLst>
                                      </p:cBhvr>
                                      <p:tavLst>
                                        <p:tav tm="0">
                                          <p:val>
                                            <p:fltVal val="0"/>
                                          </p:val>
                                        </p:tav>
                                        <p:tav tm="100000">
                                          <p:val>
                                            <p:strVal val="#ppt_h"/>
                                          </p:val>
                                        </p:tav>
                                      </p:tavLst>
                                    </p:anim>
                                    <p:anim calcmode="lin" valueType="num">
                                      <p:cBhvr>
                                        <p:cTn id="142" dur="2000" fill="hold"/>
                                        <p:tgtEl>
                                          <p:spTgt spid="187"/>
                                        </p:tgtEl>
                                        <p:attrNameLst>
                                          <p:attrName>ppt_w</p:attrName>
                                        </p:attrNameLst>
                                      </p:cBhvr>
                                      <p:tavLst>
                                        <p:tav tm="0">
                                          <p:val>
                                            <p:fltVal val="0"/>
                                          </p:val>
                                        </p:tav>
                                        <p:tav tm="100000">
                                          <p:val>
                                            <p:strVal val="#ppt_w"/>
                                          </p:val>
                                        </p:tav>
                                      </p:tavLst>
                                    </p:anim>
                                  </p:childTnLst>
                                </p:cTn>
                              </p:par>
                              <p:par>
                                <p:cTn id="143" presetID="35" presetClass="entr" presetSubtype="0" fill="hold" nodeType="withEffect">
                                  <p:stCondLst>
                                    <p:cond delay="0"/>
                                  </p:stCondLst>
                                  <p:childTnLst>
                                    <p:set>
                                      <p:cBhvr>
                                        <p:cTn id="144" dur="1" fill="hold">
                                          <p:stCondLst>
                                            <p:cond delay="0"/>
                                          </p:stCondLst>
                                        </p:cTn>
                                        <p:tgtEl>
                                          <p:spTgt spid="188"/>
                                        </p:tgtEl>
                                        <p:attrNameLst>
                                          <p:attrName>style.visibility</p:attrName>
                                        </p:attrNameLst>
                                      </p:cBhvr>
                                      <p:to>
                                        <p:strVal val="visible"/>
                                      </p:to>
                                    </p:set>
                                    <p:animEffect transition="in" filter="fade">
                                      <p:cBhvr>
                                        <p:cTn id="145" dur="2000"/>
                                        <p:tgtEl>
                                          <p:spTgt spid="188"/>
                                        </p:tgtEl>
                                      </p:cBhvr>
                                    </p:animEffect>
                                    <p:anim calcmode="lin" valueType="num">
                                      <p:cBhvr>
                                        <p:cTn id="146" dur="2000" fill="hold"/>
                                        <p:tgtEl>
                                          <p:spTgt spid="188"/>
                                        </p:tgtEl>
                                        <p:attrNameLst>
                                          <p:attrName>style.rotation</p:attrName>
                                        </p:attrNameLst>
                                      </p:cBhvr>
                                      <p:tavLst>
                                        <p:tav tm="0">
                                          <p:val>
                                            <p:fltVal val="720"/>
                                          </p:val>
                                        </p:tav>
                                        <p:tav tm="100000">
                                          <p:val>
                                            <p:fltVal val="0"/>
                                          </p:val>
                                        </p:tav>
                                      </p:tavLst>
                                    </p:anim>
                                    <p:anim calcmode="lin" valueType="num">
                                      <p:cBhvr>
                                        <p:cTn id="147" dur="2000" fill="hold"/>
                                        <p:tgtEl>
                                          <p:spTgt spid="188"/>
                                        </p:tgtEl>
                                        <p:attrNameLst>
                                          <p:attrName>ppt_h</p:attrName>
                                        </p:attrNameLst>
                                      </p:cBhvr>
                                      <p:tavLst>
                                        <p:tav tm="0">
                                          <p:val>
                                            <p:fltVal val="0"/>
                                          </p:val>
                                        </p:tav>
                                        <p:tav tm="100000">
                                          <p:val>
                                            <p:strVal val="#ppt_h"/>
                                          </p:val>
                                        </p:tav>
                                      </p:tavLst>
                                    </p:anim>
                                    <p:anim calcmode="lin" valueType="num">
                                      <p:cBhvr>
                                        <p:cTn id="148" dur="2000" fill="hold"/>
                                        <p:tgtEl>
                                          <p:spTgt spid="188"/>
                                        </p:tgtEl>
                                        <p:attrNameLst>
                                          <p:attrName>ppt_w</p:attrName>
                                        </p:attrNameLst>
                                      </p:cBhvr>
                                      <p:tavLst>
                                        <p:tav tm="0">
                                          <p:val>
                                            <p:fltVal val="0"/>
                                          </p:val>
                                        </p:tav>
                                        <p:tav tm="100000">
                                          <p:val>
                                            <p:strVal val="#ppt_w"/>
                                          </p:val>
                                        </p:tav>
                                      </p:tavLst>
                                    </p:anim>
                                  </p:childTnLst>
                                </p:cTn>
                              </p:par>
                            </p:childTnLst>
                          </p:cTn>
                        </p:par>
                      </p:childTnLst>
                    </p:cTn>
                  </p:par>
                  <p:par>
                    <p:cTn id="149" fill="hold">
                      <p:stCondLst>
                        <p:cond delay="indefinite"/>
                      </p:stCondLst>
                      <p:childTnLst>
                        <p:par>
                          <p:cTn id="150" fill="hold">
                            <p:stCondLst>
                              <p:cond delay="0"/>
                            </p:stCondLst>
                            <p:childTnLst>
                              <p:par>
                                <p:cTn id="151" presetID="31" presetClass="entr" presetSubtype="0" fill="hold" nodeType="clickEffect">
                                  <p:stCondLst>
                                    <p:cond delay="0"/>
                                  </p:stCondLst>
                                  <p:childTnLst>
                                    <p:set>
                                      <p:cBhvr>
                                        <p:cTn id="152" dur="1" fill="hold">
                                          <p:stCondLst>
                                            <p:cond delay="0"/>
                                          </p:stCondLst>
                                        </p:cTn>
                                        <p:tgtEl>
                                          <p:spTgt spid="180"/>
                                        </p:tgtEl>
                                        <p:attrNameLst>
                                          <p:attrName>style.visibility</p:attrName>
                                        </p:attrNameLst>
                                      </p:cBhvr>
                                      <p:to>
                                        <p:strVal val="visible"/>
                                      </p:to>
                                    </p:set>
                                    <p:anim calcmode="lin" valueType="num">
                                      <p:cBhvr>
                                        <p:cTn id="153" dur="1000" fill="hold"/>
                                        <p:tgtEl>
                                          <p:spTgt spid="180"/>
                                        </p:tgtEl>
                                        <p:attrNameLst>
                                          <p:attrName>ppt_w</p:attrName>
                                        </p:attrNameLst>
                                      </p:cBhvr>
                                      <p:tavLst>
                                        <p:tav tm="0">
                                          <p:val>
                                            <p:fltVal val="0"/>
                                          </p:val>
                                        </p:tav>
                                        <p:tav tm="100000">
                                          <p:val>
                                            <p:strVal val="#ppt_w"/>
                                          </p:val>
                                        </p:tav>
                                      </p:tavLst>
                                    </p:anim>
                                    <p:anim calcmode="lin" valueType="num">
                                      <p:cBhvr>
                                        <p:cTn id="154" dur="1000" fill="hold"/>
                                        <p:tgtEl>
                                          <p:spTgt spid="180"/>
                                        </p:tgtEl>
                                        <p:attrNameLst>
                                          <p:attrName>ppt_h</p:attrName>
                                        </p:attrNameLst>
                                      </p:cBhvr>
                                      <p:tavLst>
                                        <p:tav tm="0">
                                          <p:val>
                                            <p:fltVal val="0"/>
                                          </p:val>
                                        </p:tav>
                                        <p:tav tm="100000">
                                          <p:val>
                                            <p:strVal val="#ppt_h"/>
                                          </p:val>
                                        </p:tav>
                                      </p:tavLst>
                                    </p:anim>
                                    <p:anim calcmode="lin" valueType="num">
                                      <p:cBhvr>
                                        <p:cTn id="155" dur="1000" fill="hold"/>
                                        <p:tgtEl>
                                          <p:spTgt spid="180"/>
                                        </p:tgtEl>
                                        <p:attrNameLst>
                                          <p:attrName>style.rotation</p:attrName>
                                        </p:attrNameLst>
                                      </p:cBhvr>
                                      <p:tavLst>
                                        <p:tav tm="0">
                                          <p:val>
                                            <p:fltVal val="90"/>
                                          </p:val>
                                        </p:tav>
                                        <p:tav tm="100000">
                                          <p:val>
                                            <p:fltVal val="0"/>
                                          </p:val>
                                        </p:tav>
                                      </p:tavLst>
                                    </p:anim>
                                    <p:animEffect transition="in" filter="fade">
                                      <p:cBhvr>
                                        <p:cTn id="156" dur="1000"/>
                                        <p:tgtEl>
                                          <p:spTgt spid="180"/>
                                        </p:tgtEl>
                                      </p:cBhvr>
                                    </p:animEffect>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174"/>
                                        </p:tgtEl>
                                        <p:attrNameLst>
                                          <p:attrName>style.visibility</p:attrName>
                                        </p:attrNameLst>
                                      </p:cBhvr>
                                      <p:to>
                                        <p:strVal val="visible"/>
                                      </p:to>
                                    </p:set>
                                    <p:animEffect transition="in" filter="wipe(down)">
                                      <p:cBhvr>
                                        <p:cTn id="161" dur="580">
                                          <p:stCondLst>
                                            <p:cond delay="0"/>
                                          </p:stCondLst>
                                        </p:cTn>
                                        <p:tgtEl>
                                          <p:spTgt spid="174"/>
                                        </p:tgtEl>
                                      </p:cBhvr>
                                    </p:animEffect>
                                    <p:anim calcmode="lin" valueType="num">
                                      <p:cBhvr>
                                        <p:cTn id="162" dur="1822" tmFilter="0,0; 0.14,0.36; 0.43,0.73; 0.71,0.91; 1.0,1.0">
                                          <p:stCondLst>
                                            <p:cond delay="0"/>
                                          </p:stCondLst>
                                        </p:cTn>
                                        <p:tgtEl>
                                          <p:spTgt spid="174"/>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174"/>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174"/>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174"/>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174"/>
                                        </p:tgtEl>
                                        <p:attrNameLst>
                                          <p:attrName>ppt_y</p:attrName>
                                        </p:attrNameLst>
                                      </p:cBhvr>
                                      <p:tavLst>
                                        <p:tav tm="0" fmla="#ppt_y-sin(pi*$)/81">
                                          <p:val>
                                            <p:fltVal val="0"/>
                                          </p:val>
                                        </p:tav>
                                        <p:tav tm="100000">
                                          <p:val>
                                            <p:fltVal val="1"/>
                                          </p:val>
                                        </p:tav>
                                      </p:tavLst>
                                    </p:anim>
                                    <p:animScale>
                                      <p:cBhvr>
                                        <p:cTn id="167" dur="26">
                                          <p:stCondLst>
                                            <p:cond delay="650"/>
                                          </p:stCondLst>
                                        </p:cTn>
                                        <p:tgtEl>
                                          <p:spTgt spid="174"/>
                                        </p:tgtEl>
                                      </p:cBhvr>
                                      <p:to x="100000" y="60000"/>
                                    </p:animScale>
                                    <p:animScale>
                                      <p:cBhvr>
                                        <p:cTn id="168" dur="166" decel="50000">
                                          <p:stCondLst>
                                            <p:cond delay="676"/>
                                          </p:stCondLst>
                                        </p:cTn>
                                        <p:tgtEl>
                                          <p:spTgt spid="174"/>
                                        </p:tgtEl>
                                      </p:cBhvr>
                                      <p:to x="100000" y="100000"/>
                                    </p:animScale>
                                    <p:animScale>
                                      <p:cBhvr>
                                        <p:cTn id="169" dur="26">
                                          <p:stCondLst>
                                            <p:cond delay="1312"/>
                                          </p:stCondLst>
                                        </p:cTn>
                                        <p:tgtEl>
                                          <p:spTgt spid="174"/>
                                        </p:tgtEl>
                                      </p:cBhvr>
                                      <p:to x="100000" y="80000"/>
                                    </p:animScale>
                                    <p:animScale>
                                      <p:cBhvr>
                                        <p:cTn id="170" dur="166" decel="50000">
                                          <p:stCondLst>
                                            <p:cond delay="1338"/>
                                          </p:stCondLst>
                                        </p:cTn>
                                        <p:tgtEl>
                                          <p:spTgt spid="174"/>
                                        </p:tgtEl>
                                      </p:cBhvr>
                                      <p:to x="100000" y="100000"/>
                                    </p:animScale>
                                    <p:animScale>
                                      <p:cBhvr>
                                        <p:cTn id="171" dur="26">
                                          <p:stCondLst>
                                            <p:cond delay="1642"/>
                                          </p:stCondLst>
                                        </p:cTn>
                                        <p:tgtEl>
                                          <p:spTgt spid="174"/>
                                        </p:tgtEl>
                                      </p:cBhvr>
                                      <p:to x="100000" y="90000"/>
                                    </p:animScale>
                                    <p:animScale>
                                      <p:cBhvr>
                                        <p:cTn id="172" dur="166" decel="50000">
                                          <p:stCondLst>
                                            <p:cond delay="1668"/>
                                          </p:stCondLst>
                                        </p:cTn>
                                        <p:tgtEl>
                                          <p:spTgt spid="174"/>
                                        </p:tgtEl>
                                      </p:cBhvr>
                                      <p:to x="100000" y="100000"/>
                                    </p:animScale>
                                    <p:animScale>
                                      <p:cBhvr>
                                        <p:cTn id="173" dur="26">
                                          <p:stCondLst>
                                            <p:cond delay="1808"/>
                                          </p:stCondLst>
                                        </p:cTn>
                                        <p:tgtEl>
                                          <p:spTgt spid="174"/>
                                        </p:tgtEl>
                                      </p:cBhvr>
                                      <p:to x="100000" y="95000"/>
                                    </p:animScale>
                                    <p:animScale>
                                      <p:cBhvr>
                                        <p:cTn id="174" dur="166" decel="50000">
                                          <p:stCondLst>
                                            <p:cond delay="1834"/>
                                          </p:stCondLst>
                                        </p:cTn>
                                        <p:tgtEl>
                                          <p:spTgt spid="174"/>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175"/>
                                        </p:tgtEl>
                                        <p:attrNameLst>
                                          <p:attrName>style.visibility</p:attrName>
                                        </p:attrNameLst>
                                      </p:cBhvr>
                                      <p:to>
                                        <p:strVal val="visible"/>
                                      </p:to>
                                    </p:set>
                                    <p:animEffect transition="in" filter="wipe(down)">
                                      <p:cBhvr>
                                        <p:cTn id="177" dur="580">
                                          <p:stCondLst>
                                            <p:cond delay="0"/>
                                          </p:stCondLst>
                                        </p:cTn>
                                        <p:tgtEl>
                                          <p:spTgt spid="175"/>
                                        </p:tgtEl>
                                      </p:cBhvr>
                                    </p:animEffect>
                                    <p:anim calcmode="lin" valueType="num">
                                      <p:cBhvr>
                                        <p:cTn id="178" dur="1822" tmFilter="0,0; 0.14,0.36; 0.43,0.73; 0.71,0.91; 1.0,1.0">
                                          <p:stCondLst>
                                            <p:cond delay="0"/>
                                          </p:stCondLst>
                                        </p:cTn>
                                        <p:tgtEl>
                                          <p:spTgt spid="175"/>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75"/>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75"/>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75"/>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75"/>
                                        </p:tgtEl>
                                        <p:attrNameLst>
                                          <p:attrName>ppt_y</p:attrName>
                                        </p:attrNameLst>
                                      </p:cBhvr>
                                      <p:tavLst>
                                        <p:tav tm="0" fmla="#ppt_y-sin(pi*$)/81">
                                          <p:val>
                                            <p:fltVal val="0"/>
                                          </p:val>
                                        </p:tav>
                                        <p:tav tm="100000">
                                          <p:val>
                                            <p:fltVal val="1"/>
                                          </p:val>
                                        </p:tav>
                                      </p:tavLst>
                                    </p:anim>
                                    <p:animScale>
                                      <p:cBhvr>
                                        <p:cTn id="183" dur="26">
                                          <p:stCondLst>
                                            <p:cond delay="650"/>
                                          </p:stCondLst>
                                        </p:cTn>
                                        <p:tgtEl>
                                          <p:spTgt spid="175"/>
                                        </p:tgtEl>
                                      </p:cBhvr>
                                      <p:to x="100000" y="60000"/>
                                    </p:animScale>
                                    <p:animScale>
                                      <p:cBhvr>
                                        <p:cTn id="184" dur="166" decel="50000">
                                          <p:stCondLst>
                                            <p:cond delay="676"/>
                                          </p:stCondLst>
                                        </p:cTn>
                                        <p:tgtEl>
                                          <p:spTgt spid="175"/>
                                        </p:tgtEl>
                                      </p:cBhvr>
                                      <p:to x="100000" y="100000"/>
                                    </p:animScale>
                                    <p:animScale>
                                      <p:cBhvr>
                                        <p:cTn id="185" dur="26">
                                          <p:stCondLst>
                                            <p:cond delay="1312"/>
                                          </p:stCondLst>
                                        </p:cTn>
                                        <p:tgtEl>
                                          <p:spTgt spid="175"/>
                                        </p:tgtEl>
                                      </p:cBhvr>
                                      <p:to x="100000" y="80000"/>
                                    </p:animScale>
                                    <p:animScale>
                                      <p:cBhvr>
                                        <p:cTn id="186" dur="166" decel="50000">
                                          <p:stCondLst>
                                            <p:cond delay="1338"/>
                                          </p:stCondLst>
                                        </p:cTn>
                                        <p:tgtEl>
                                          <p:spTgt spid="175"/>
                                        </p:tgtEl>
                                      </p:cBhvr>
                                      <p:to x="100000" y="100000"/>
                                    </p:animScale>
                                    <p:animScale>
                                      <p:cBhvr>
                                        <p:cTn id="187" dur="26">
                                          <p:stCondLst>
                                            <p:cond delay="1642"/>
                                          </p:stCondLst>
                                        </p:cTn>
                                        <p:tgtEl>
                                          <p:spTgt spid="175"/>
                                        </p:tgtEl>
                                      </p:cBhvr>
                                      <p:to x="100000" y="90000"/>
                                    </p:animScale>
                                    <p:animScale>
                                      <p:cBhvr>
                                        <p:cTn id="188" dur="166" decel="50000">
                                          <p:stCondLst>
                                            <p:cond delay="1668"/>
                                          </p:stCondLst>
                                        </p:cTn>
                                        <p:tgtEl>
                                          <p:spTgt spid="175"/>
                                        </p:tgtEl>
                                      </p:cBhvr>
                                      <p:to x="100000" y="100000"/>
                                    </p:animScale>
                                    <p:animScale>
                                      <p:cBhvr>
                                        <p:cTn id="189" dur="26">
                                          <p:stCondLst>
                                            <p:cond delay="1808"/>
                                          </p:stCondLst>
                                        </p:cTn>
                                        <p:tgtEl>
                                          <p:spTgt spid="175"/>
                                        </p:tgtEl>
                                      </p:cBhvr>
                                      <p:to x="100000" y="95000"/>
                                    </p:animScale>
                                    <p:animScale>
                                      <p:cBhvr>
                                        <p:cTn id="190" dur="166" decel="50000">
                                          <p:stCondLst>
                                            <p:cond delay="1834"/>
                                          </p:stCondLst>
                                        </p:cTn>
                                        <p:tgtEl>
                                          <p:spTgt spid="175"/>
                                        </p:tgtEl>
                                      </p:cBhvr>
                                      <p:to x="100000" y="100000"/>
                                    </p:animScale>
                                  </p:childTnLst>
                                </p:cTn>
                              </p:par>
                              <p:par>
                                <p:cTn id="191" presetID="26" presetClass="entr" presetSubtype="0" fill="hold" grpId="0" nodeType="withEffect">
                                  <p:stCondLst>
                                    <p:cond delay="0"/>
                                  </p:stCondLst>
                                  <p:childTnLst>
                                    <p:set>
                                      <p:cBhvr>
                                        <p:cTn id="192" dur="1" fill="hold">
                                          <p:stCondLst>
                                            <p:cond delay="0"/>
                                          </p:stCondLst>
                                        </p:cTn>
                                        <p:tgtEl>
                                          <p:spTgt spid="176"/>
                                        </p:tgtEl>
                                        <p:attrNameLst>
                                          <p:attrName>style.visibility</p:attrName>
                                        </p:attrNameLst>
                                      </p:cBhvr>
                                      <p:to>
                                        <p:strVal val="visible"/>
                                      </p:to>
                                    </p:set>
                                    <p:animEffect transition="in" filter="wipe(down)">
                                      <p:cBhvr>
                                        <p:cTn id="193" dur="580">
                                          <p:stCondLst>
                                            <p:cond delay="0"/>
                                          </p:stCondLst>
                                        </p:cTn>
                                        <p:tgtEl>
                                          <p:spTgt spid="176"/>
                                        </p:tgtEl>
                                      </p:cBhvr>
                                    </p:animEffect>
                                    <p:anim calcmode="lin" valueType="num">
                                      <p:cBhvr>
                                        <p:cTn id="194" dur="1822" tmFilter="0,0; 0.14,0.36; 0.43,0.73; 0.71,0.91; 1.0,1.0">
                                          <p:stCondLst>
                                            <p:cond delay="0"/>
                                          </p:stCondLst>
                                        </p:cTn>
                                        <p:tgtEl>
                                          <p:spTgt spid="176"/>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176"/>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176"/>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176"/>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176"/>
                                        </p:tgtEl>
                                        <p:attrNameLst>
                                          <p:attrName>ppt_y</p:attrName>
                                        </p:attrNameLst>
                                      </p:cBhvr>
                                      <p:tavLst>
                                        <p:tav tm="0" fmla="#ppt_y-sin(pi*$)/81">
                                          <p:val>
                                            <p:fltVal val="0"/>
                                          </p:val>
                                        </p:tav>
                                        <p:tav tm="100000">
                                          <p:val>
                                            <p:fltVal val="1"/>
                                          </p:val>
                                        </p:tav>
                                      </p:tavLst>
                                    </p:anim>
                                    <p:animScale>
                                      <p:cBhvr>
                                        <p:cTn id="199" dur="26">
                                          <p:stCondLst>
                                            <p:cond delay="650"/>
                                          </p:stCondLst>
                                        </p:cTn>
                                        <p:tgtEl>
                                          <p:spTgt spid="176"/>
                                        </p:tgtEl>
                                      </p:cBhvr>
                                      <p:to x="100000" y="60000"/>
                                    </p:animScale>
                                    <p:animScale>
                                      <p:cBhvr>
                                        <p:cTn id="200" dur="166" decel="50000">
                                          <p:stCondLst>
                                            <p:cond delay="676"/>
                                          </p:stCondLst>
                                        </p:cTn>
                                        <p:tgtEl>
                                          <p:spTgt spid="176"/>
                                        </p:tgtEl>
                                      </p:cBhvr>
                                      <p:to x="100000" y="100000"/>
                                    </p:animScale>
                                    <p:animScale>
                                      <p:cBhvr>
                                        <p:cTn id="201" dur="26">
                                          <p:stCondLst>
                                            <p:cond delay="1312"/>
                                          </p:stCondLst>
                                        </p:cTn>
                                        <p:tgtEl>
                                          <p:spTgt spid="176"/>
                                        </p:tgtEl>
                                      </p:cBhvr>
                                      <p:to x="100000" y="80000"/>
                                    </p:animScale>
                                    <p:animScale>
                                      <p:cBhvr>
                                        <p:cTn id="202" dur="166" decel="50000">
                                          <p:stCondLst>
                                            <p:cond delay="1338"/>
                                          </p:stCondLst>
                                        </p:cTn>
                                        <p:tgtEl>
                                          <p:spTgt spid="176"/>
                                        </p:tgtEl>
                                      </p:cBhvr>
                                      <p:to x="100000" y="100000"/>
                                    </p:animScale>
                                    <p:animScale>
                                      <p:cBhvr>
                                        <p:cTn id="203" dur="26">
                                          <p:stCondLst>
                                            <p:cond delay="1642"/>
                                          </p:stCondLst>
                                        </p:cTn>
                                        <p:tgtEl>
                                          <p:spTgt spid="176"/>
                                        </p:tgtEl>
                                      </p:cBhvr>
                                      <p:to x="100000" y="90000"/>
                                    </p:animScale>
                                    <p:animScale>
                                      <p:cBhvr>
                                        <p:cTn id="204" dur="166" decel="50000">
                                          <p:stCondLst>
                                            <p:cond delay="1668"/>
                                          </p:stCondLst>
                                        </p:cTn>
                                        <p:tgtEl>
                                          <p:spTgt spid="176"/>
                                        </p:tgtEl>
                                      </p:cBhvr>
                                      <p:to x="100000" y="100000"/>
                                    </p:animScale>
                                    <p:animScale>
                                      <p:cBhvr>
                                        <p:cTn id="205" dur="26">
                                          <p:stCondLst>
                                            <p:cond delay="1808"/>
                                          </p:stCondLst>
                                        </p:cTn>
                                        <p:tgtEl>
                                          <p:spTgt spid="176"/>
                                        </p:tgtEl>
                                      </p:cBhvr>
                                      <p:to x="100000" y="95000"/>
                                    </p:animScale>
                                    <p:animScale>
                                      <p:cBhvr>
                                        <p:cTn id="206" dur="166" decel="50000">
                                          <p:stCondLst>
                                            <p:cond delay="1834"/>
                                          </p:stCondLst>
                                        </p:cTn>
                                        <p:tgtEl>
                                          <p:spTgt spid="176"/>
                                        </p:tgtEl>
                                      </p:cBhvr>
                                      <p:to x="100000" y="100000"/>
                                    </p:animScale>
                                  </p:childTnLst>
                                </p:cTn>
                              </p:par>
                              <p:par>
                                <p:cTn id="207" presetID="26" presetClass="entr" presetSubtype="0" fill="hold" grpId="0" nodeType="withEffect">
                                  <p:stCondLst>
                                    <p:cond delay="0"/>
                                  </p:stCondLst>
                                  <p:childTnLst>
                                    <p:set>
                                      <p:cBhvr>
                                        <p:cTn id="208" dur="1" fill="hold">
                                          <p:stCondLst>
                                            <p:cond delay="0"/>
                                          </p:stCondLst>
                                        </p:cTn>
                                        <p:tgtEl>
                                          <p:spTgt spid="189"/>
                                        </p:tgtEl>
                                        <p:attrNameLst>
                                          <p:attrName>style.visibility</p:attrName>
                                        </p:attrNameLst>
                                      </p:cBhvr>
                                      <p:to>
                                        <p:strVal val="visible"/>
                                      </p:to>
                                    </p:set>
                                    <p:animEffect transition="in" filter="wipe(down)">
                                      <p:cBhvr>
                                        <p:cTn id="209" dur="580">
                                          <p:stCondLst>
                                            <p:cond delay="0"/>
                                          </p:stCondLst>
                                        </p:cTn>
                                        <p:tgtEl>
                                          <p:spTgt spid="189"/>
                                        </p:tgtEl>
                                      </p:cBhvr>
                                    </p:animEffect>
                                    <p:anim calcmode="lin" valueType="num">
                                      <p:cBhvr>
                                        <p:cTn id="210" dur="1822" tmFilter="0,0; 0.14,0.36; 0.43,0.73; 0.71,0.91; 1.0,1.0">
                                          <p:stCondLst>
                                            <p:cond delay="0"/>
                                          </p:stCondLst>
                                        </p:cTn>
                                        <p:tgtEl>
                                          <p:spTgt spid="189"/>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189"/>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189"/>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189"/>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189"/>
                                        </p:tgtEl>
                                        <p:attrNameLst>
                                          <p:attrName>ppt_y</p:attrName>
                                        </p:attrNameLst>
                                      </p:cBhvr>
                                      <p:tavLst>
                                        <p:tav tm="0" fmla="#ppt_y-sin(pi*$)/81">
                                          <p:val>
                                            <p:fltVal val="0"/>
                                          </p:val>
                                        </p:tav>
                                        <p:tav tm="100000">
                                          <p:val>
                                            <p:fltVal val="1"/>
                                          </p:val>
                                        </p:tav>
                                      </p:tavLst>
                                    </p:anim>
                                    <p:animScale>
                                      <p:cBhvr>
                                        <p:cTn id="215" dur="26">
                                          <p:stCondLst>
                                            <p:cond delay="650"/>
                                          </p:stCondLst>
                                        </p:cTn>
                                        <p:tgtEl>
                                          <p:spTgt spid="189"/>
                                        </p:tgtEl>
                                      </p:cBhvr>
                                      <p:to x="100000" y="60000"/>
                                    </p:animScale>
                                    <p:animScale>
                                      <p:cBhvr>
                                        <p:cTn id="216" dur="166" decel="50000">
                                          <p:stCondLst>
                                            <p:cond delay="676"/>
                                          </p:stCondLst>
                                        </p:cTn>
                                        <p:tgtEl>
                                          <p:spTgt spid="189"/>
                                        </p:tgtEl>
                                      </p:cBhvr>
                                      <p:to x="100000" y="100000"/>
                                    </p:animScale>
                                    <p:animScale>
                                      <p:cBhvr>
                                        <p:cTn id="217" dur="26">
                                          <p:stCondLst>
                                            <p:cond delay="1312"/>
                                          </p:stCondLst>
                                        </p:cTn>
                                        <p:tgtEl>
                                          <p:spTgt spid="189"/>
                                        </p:tgtEl>
                                      </p:cBhvr>
                                      <p:to x="100000" y="80000"/>
                                    </p:animScale>
                                    <p:animScale>
                                      <p:cBhvr>
                                        <p:cTn id="218" dur="166" decel="50000">
                                          <p:stCondLst>
                                            <p:cond delay="1338"/>
                                          </p:stCondLst>
                                        </p:cTn>
                                        <p:tgtEl>
                                          <p:spTgt spid="189"/>
                                        </p:tgtEl>
                                      </p:cBhvr>
                                      <p:to x="100000" y="100000"/>
                                    </p:animScale>
                                    <p:animScale>
                                      <p:cBhvr>
                                        <p:cTn id="219" dur="26">
                                          <p:stCondLst>
                                            <p:cond delay="1642"/>
                                          </p:stCondLst>
                                        </p:cTn>
                                        <p:tgtEl>
                                          <p:spTgt spid="189"/>
                                        </p:tgtEl>
                                      </p:cBhvr>
                                      <p:to x="100000" y="90000"/>
                                    </p:animScale>
                                    <p:animScale>
                                      <p:cBhvr>
                                        <p:cTn id="220" dur="166" decel="50000">
                                          <p:stCondLst>
                                            <p:cond delay="1668"/>
                                          </p:stCondLst>
                                        </p:cTn>
                                        <p:tgtEl>
                                          <p:spTgt spid="189"/>
                                        </p:tgtEl>
                                      </p:cBhvr>
                                      <p:to x="100000" y="100000"/>
                                    </p:animScale>
                                    <p:animScale>
                                      <p:cBhvr>
                                        <p:cTn id="221" dur="26">
                                          <p:stCondLst>
                                            <p:cond delay="1808"/>
                                          </p:stCondLst>
                                        </p:cTn>
                                        <p:tgtEl>
                                          <p:spTgt spid="189"/>
                                        </p:tgtEl>
                                      </p:cBhvr>
                                      <p:to x="100000" y="95000"/>
                                    </p:animScale>
                                    <p:animScale>
                                      <p:cBhvr>
                                        <p:cTn id="222" dur="166" decel="50000">
                                          <p:stCondLst>
                                            <p:cond delay="1834"/>
                                          </p:stCondLst>
                                        </p:cTn>
                                        <p:tgtEl>
                                          <p:spTgt spid="189"/>
                                        </p:tgtEl>
                                      </p:cBhvr>
                                      <p:to x="100000" y="100000"/>
                                    </p:animScale>
                                  </p:childTnLst>
                                </p:cTn>
                              </p:par>
                              <p:par>
                                <p:cTn id="223" presetID="26" presetClass="entr" presetSubtype="0" fill="hold" grpId="0" nodeType="withEffect">
                                  <p:stCondLst>
                                    <p:cond delay="0"/>
                                  </p:stCondLst>
                                  <p:childTnLst>
                                    <p:set>
                                      <p:cBhvr>
                                        <p:cTn id="224" dur="1" fill="hold">
                                          <p:stCondLst>
                                            <p:cond delay="0"/>
                                          </p:stCondLst>
                                        </p:cTn>
                                        <p:tgtEl>
                                          <p:spTgt spid="190"/>
                                        </p:tgtEl>
                                        <p:attrNameLst>
                                          <p:attrName>style.visibility</p:attrName>
                                        </p:attrNameLst>
                                      </p:cBhvr>
                                      <p:to>
                                        <p:strVal val="visible"/>
                                      </p:to>
                                    </p:set>
                                    <p:animEffect transition="in" filter="wipe(down)">
                                      <p:cBhvr>
                                        <p:cTn id="225" dur="580">
                                          <p:stCondLst>
                                            <p:cond delay="0"/>
                                          </p:stCondLst>
                                        </p:cTn>
                                        <p:tgtEl>
                                          <p:spTgt spid="190"/>
                                        </p:tgtEl>
                                      </p:cBhvr>
                                    </p:animEffect>
                                    <p:anim calcmode="lin" valueType="num">
                                      <p:cBhvr>
                                        <p:cTn id="226" dur="1822" tmFilter="0,0; 0.14,0.36; 0.43,0.73; 0.71,0.91; 1.0,1.0">
                                          <p:stCondLst>
                                            <p:cond delay="0"/>
                                          </p:stCondLst>
                                        </p:cTn>
                                        <p:tgtEl>
                                          <p:spTgt spid="190"/>
                                        </p:tgtEl>
                                        <p:attrNameLst>
                                          <p:attrName>ppt_x</p:attrName>
                                        </p:attrNameLst>
                                      </p:cBhvr>
                                      <p:tavLst>
                                        <p:tav tm="0">
                                          <p:val>
                                            <p:strVal val="#ppt_x-0.25"/>
                                          </p:val>
                                        </p:tav>
                                        <p:tav tm="100000">
                                          <p:val>
                                            <p:strVal val="#ppt_x"/>
                                          </p:val>
                                        </p:tav>
                                      </p:tavLst>
                                    </p:anim>
                                    <p:anim calcmode="lin" valueType="num">
                                      <p:cBhvr>
                                        <p:cTn id="227" dur="664" tmFilter="0.0,0.0; 0.25,0.07; 0.50,0.2; 0.75,0.467; 1.0,1.0">
                                          <p:stCondLst>
                                            <p:cond delay="0"/>
                                          </p:stCondLst>
                                        </p:cTn>
                                        <p:tgtEl>
                                          <p:spTgt spid="190"/>
                                        </p:tgtEl>
                                        <p:attrNameLst>
                                          <p:attrName>ppt_y</p:attrName>
                                        </p:attrNameLst>
                                      </p:cBhvr>
                                      <p:tavLst>
                                        <p:tav tm="0" fmla="#ppt_y-sin(pi*$)/3">
                                          <p:val>
                                            <p:fltVal val="0.5"/>
                                          </p:val>
                                        </p:tav>
                                        <p:tav tm="100000">
                                          <p:val>
                                            <p:fltVal val="1"/>
                                          </p:val>
                                        </p:tav>
                                      </p:tavLst>
                                    </p:anim>
                                    <p:anim calcmode="lin" valueType="num">
                                      <p:cBhvr>
                                        <p:cTn id="228" dur="664" tmFilter="0, 0; 0.125,0.2665; 0.25,0.4; 0.375,0.465; 0.5,0.5;  0.625,0.535; 0.75,0.6; 0.875,0.7335; 1,1">
                                          <p:stCondLst>
                                            <p:cond delay="664"/>
                                          </p:stCondLst>
                                        </p:cTn>
                                        <p:tgtEl>
                                          <p:spTgt spid="190"/>
                                        </p:tgtEl>
                                        <p:attrNameLst>
                                          <p:attrName>ppt_y</p:attrName>
                                        </p:attrNameLst>
                                      </p:cBhvr>
                                      <p:tavLst>
                                        <p:tav tm="0" fmla="#ppt_y-sin(pi*$)/9">
                                          <p:val>
                                            <p:fltVal val="0"/>
                                          </p:val>
                                        </p:tav>
                                        <p:tav tm="100000">
                                          <p:val>
                                            <p:fltVal val="1"/>
                                          </p:val>
                                        </p:tav>
                                      </p:tavLst>
                                    </p:anim>
                                    <p:anim calcmode="lin" valueType="num">
                                      <p:cBhvr>
                                        <p:cTn id="229" dur="332" tmFilter="0, 0; 0.125,0.2665; 0.25,0.4; 0.375,0.465; 0.5,0.5;  0.625,0.535; 0.75,0.6; 0.875,0.7335; 1,1">
                                          <p:stCondLst>
                                            <p:cond delay="1324"/>
                                          </p:stCondLst>
                                        </p:cTn>
                                        <p:tgtEl>
                                          <p:spTgt spid="190"/>
                                        </p:tgtEl>
                                        <p:attrNameLst>
                                          <p:attrName>ppt_y</p:attrName>
                                        </p:attrNameLst>
                                      </p:cBhvr>
                                      <p:tavLst>
                                        <p:tav tm="0" fmla="#ppt_y-sin(pi*$)/27">
                                          <p:val>
                                            <p:fltVal val="0"/>
                                          </p:val>
                                        </p:tav>
                                        <p:tav tm="100000">
                                          <p:val>
                                            <p:fltVal val="1"/>
                                          </p:val>
                                        </p:tav>
                                      </p:tavLst>
                                    </p:anim>
                                    <p:anim calcmode="lin" valueType="num">
                                      <p:cBhvr>
                                        <p:cTn id="230" dur="164" tmFilter="0, 0; 0.125,0.2665; 0.25,0.4; 0.375,0.465; 0.5,0.5;  0.625,0.535; 0.75,0.6; 0.875,0.7335; 1,1">
                                          <p:stCondLst>
                                            <p:cond delay="1656"/>
                                          </p:stCondLst>
                                        </p:cTn>
                                        <p:tgtEl>
                                          <p:spTgt spid="190"/>
                                        </p:tgtEl>
                                        <p:attrNameLst>
                                          <p:attrName>ppt_y</p:attrName>
                                        </p:attrNameLst>
                                      </p:cBhvr>
                                      <p:tavLst>
                                        <p:tav tm="0" fmla="#ppt_y-sin(pi*$)/81">
                                          <p:val>
                                            <p:fltVal val="0"/>
                                          </p:val>
                                        </p:tav>
                                        <p:tav tm="100000">
                                          <p:val>
                                            <p:fltVal val="1"/>
                                          </p:val>
                                        </p:tav>
                                      </p:tavLst>
                                    </p:anim>
                                    <p:animScale>
                                      <p:cBhvr>
                                        <p:cTn id="231" dur="26">
                                          <p:stCondLst>
                                            <p:cond delay="650"/>
                                          </p:stCondLst>
                                        </p:cTn>
                                        <p:tgtEl>
                                          <p:spTgt spid="190"/>
                                        </p:tgtEl>
                                      </p:cBhvr>
                                      <p:to x="100000" y="60000"/>
                                    </p:animScale>
                                    <p:animScale>
                                      <p:cBhvr>
                                        <p:cTn id="232" dur="166" decel="50000">
                                          <p:stCondLst>
                                            <p:cond delay="676"/>
                                          </p:stCondLst>
                                        </p:cTn>
                                        <p:tgtEl>
                                          <p:spTgt spid="190"/>
                                        </p:tgtEl>
                                      </p:cBhvr>
                                      <p:to x="100000" y="100000"/>
                                    </p:animScale>
                                    <p:animScale>
                                      <p:cBhvr>
                                        <p:cTn id="233" dur="26">
                                          <p:stCondLst>
                                            <p:cond delay="1312"/>
                                          </p:stCondLst>
                                        </p:cTn>
                                        <p:tgtEl>
                                          <p:spTgt spid="190"/>
                                        </p:tgtEl>
                                      </p:cBhvr>
                                      <p:to x="100000" y="80000"/>
                                    </p:animScale>
                                    <p:animScale>
                                      <p:cBhvr>
                                        <p:cTn id="234" dur="166" decel="50000">
                                          <p:stCondLst>
                                            <p:cond delay="1338"/>
                                          </p:stCondLst>
                                        </p:cTn>
                                        <p:tgtEl>
                                          <p:spTgt spid="190"/>
                                        </p:tgtEl>
                                      </p:cBhvr>
                                      <p:to x="100000" y="100000"/>
                                    </p:animScale>
                                    <p:animScale>
                                      <p:cBhvr>
                                        <p:cTn id="235" dur="26">
                                          <p:stCondLst>
                                            <p:cond delay="1642"/>
                                          </p:stCondLst>
                                        </p:cTn>
                                        <p:tgtEl>
                                          <p:spTgt spid="190"/>
                                        </p:tgtEl>
                                      </p:cBhvr>
                                      <p:to x="100000" y="90000"/>
                                    </p:animScale>
                                    <p:animScale>
                                      <p:cBhvr>
                                        <p:cTn id="236" dur="166" decel="50000">
                                          <p:stCondLst>
                                            <p:cond delay="1668"/>
                                          </p:stCondLst>
                                        </p:cTn>
                                        <p:tgtEl>
                                          <p:spTgt spid="190"/>
                                        </p:tgtEl>
                                      </p:cBhvr>
                                      <p:to x="100000" y="100000"/>
                                    </p:animScale>
                                    <p:animScale>
                                      <p:cBhvr>
                                        <p:cTn id="237" dur="26">
                                          <p:stCondLst>
                                            <p:cond delay="1808"/>
                                          </p:stCondLst>
                                        </p:cTn>
                                        <p:tgtEl>
                                          <p:spTgt spid="190"/>
                                        </p:tgtEl>
                                      </p:cBhvr>
                                      <p:to x="100000" y="95000"/>
                                    </p:animScale>
                                    <p:animScale>
                                      <p:cBhvr>
                                        <p:cTn id="238" dur="166" decel="50000">
                                          <p:stCondLst>
                                            <p:cond delay="1834"/>
                                          </p:stCondLst>
                                        </p:cTn>
                                        <p:tgtEl>
                                          <p:spTgt spid="190"/>
                                        </p:tgtEl>
                                      </p:cBhvr>
                                      <p:to x="100000" y="100000"/>
                                    </p:animScale>
                                  </p:childTnLst>
                                </p:cTn>
                              </p:par>
                            </p:childTnLst>
                          </p:cTn>
                        </p:par>
                      </p:childTnLst>
                    </p:cTn>
                  </p:par>
                  <p:par>
                    <p:cTn id="239" fill="hold">
                      <p:stCondLst>
                        <p:cond delay="indefinite"/>
                      </p:stCondLst>
                      <p:childTnLst>
                        <p:par>
                          <p:cTn id="240" fill="hold">
                            <p:stCondLst>
                              <p:cond delay="0"/>
                            </p:stCondLst>
                            <p:childTnLst>
                              <p:par>
                                <p:cTn id="241" presetID="6" presetClass="entr" presetSubtype="16" fill="hold" grpId="0" nodeType="clickEffect">
                                  <p:stCondLst>
                                    <p:cond delay="0"/>
                                  </p:stCondLst>
                                  <p:childTnLst>
                                    <p:set>
                                      <p:cBhvr>
                                        <p:cTn id="242" dur="1" fill="hold">
                                          <p:stCondLst>
                                            <p:cond delay="0"/>
                                          </p:stCondLst>
                                        </p:cTn>
                                        <p:tgtEl>
                                          <p:spTgt spid="191"/>
                                        </p:tgtEl>
                                        <p:attrNameLst>
                                          <p:attrName>style.visibility</p:attrName>
                                        </p:attrNameLst>
                                      </p:cBhvr>
                                      <p:to>
                                        <p:strVal val="visible"/>
                                      </p:to>
                                    </p:set>
                                    <p:animEffect transition="in" filter="circle(in)">
                                      <p:cBhvr>
                                        <p:cTn id="243" dur="2000"/>
                                        <p:tgtEl>
                                          <p:spTgt spid="191"/>
                                        </p:tgtEl>
                                      </p:cBhvr>
                                    </p:animEffect>
                                  </p:childTnLst>
                                </p:cTn>
                              </p:par>
                            </p:childTnLst>
                          </p:cTn>
                        </p:par>
                      </p:childTnLst>
                    </p:cTn>
                  </p:par>
                  <p:par>
                    <p:cTn id="244" fill="hold">
                      <p:stCondLst>
                        <p:cond delay="indefinite"/>
                      </p:stCondLst>
                      <p:childTnLst>
                        <p:par>
                          <p:cTn id="245" fill="hold">
                            <p:stCondLst>
                              <p:cond delay="0"/>
                            </p:stCondLst>
                            <p:childTnLst>
                              <p:par>
                                <p:cTn id="246" presetID="6" presetClass="entr" presetSubtype="16" fill="hold" grpId="0" nodeType="clickEffect">
                                  <p:stCondLst>
                                    <p:cond delay="0"/>
                                  </p:stCondLst>
                                  <p:childTnLst>
                                    <p:set>
                                      <p:cBhvr>
                                        <p:cTn id="247" dur="1" fill="hold">
                                          <p:stCondLst>
                                            <p:cond delay="0"/>
                                          </p:stCondLst>
                                        </p:cTn>
                                        <p:tgtEl>
                                          <p:spTgt spid="192"/>
                                        </p:tgtEl>
                                        <p:attrNameLst>
                                          <p:attrName>style.visibility</p:attrName>
                                        </p:attrNameLst>
                                      </p:cBhvr>
                                      <p:to>
                                        <p:strVal val="visible"/>
                                      </p:to>
                                    </p:set>
                                    <p:animEffect transition="in" filter="circle(in)">
                                      <p:cBhvr>
                                        <p:cTn id="248" dur="2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14" grpId="0" animBg="1"/>
      <p:bldP spid="132" grpId="0"/>
      <p:bldP spid="174" grpId="0"/>
      <p:bldP spid="175" grpId="0"/>
      <p:bldP spid="176" grpId="0"/>
      <p:bldP spid="189" grpId="0"/>
      <p:bldP spid="190" grpId="0"/>
      <p:bldP spid="191" grpId="0"/>
      <p:bldP spid="19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57880" y="206484"/>
            <a:ext cx="9042860" cy="1815882"/>
          </a:xfrm>
          <a:prstGeom prst="rect">
            <a:avLst/>
          </a:prstGeom>
          <a:noFill/>
          <a:ln w="15875" algn="ctr">
            <a:noFill/>
            <a:miter lim="800000"/>
            <a:headEnd/>
            <a:tailEnd/>
          </a:ln>
        </p:spPr>
        <p:txBody>
          <a:bodyPr wrap="none" anchor="t" anchorCtr="0">
            <a:spAutoFit/>
          </a:bodyPr>
          <a:lstStyle/>
          <a:p>
            <a:pPr algn="l"/>
            <a:r>
              <a:rPr lang="en-US" b="1" dirty="0" smtClean="0">
                <a:solidFill>
                  <a:srgbClr val="000000"/>
                </a:solidFill>
              </a:rPr>
              <a:t>10.</a:t>
            </a:r>
            <a:r>
              <a:rPr lang="en-US" dirty="0" smtClean="0">
                <a:solidFill>
                  <a:srgbClr val="FF0000"/>
                </a:solidFill>
              </a:rPr>
              <a:t> In a </a:t>
            </a:r>
            <a:r>
              <a:rPr lang="en-US" u="sng" dirty="0" smtClean="0">
                <a:solidFill>
                  <a:srgbClr val="FF0000"/>
                </a:solidFill>
              </a:rPr>
              <a:t>parallel</a:t>
            </a:r>
            <a:r>
              <a:rPr lang="en-US" dirty="0" smtClean="0">
                <a:solidFill>
                  <a:srgbClr val="FF0000"/>
                </a:solidFill>
              </a:rPr>
              <a:t> circuit (or a portion of a parallel circuit), </a:t>
            </a:r>
          </a:p>
          <a:p>
            <a:pPr algn="l"/>
            <a:r>
              <a:rPr lang="en-US" dirty="0">
                <a:solidFill>
                  <a:srgbClr val="FF0000"/>
                </a:solidFill>
              </a:rPr>
              <a:t> </a:t>
            </a:r>
            <a:r>
              <a:rPr lang="en-US" dirty="0" smtClean="0">
                <a:solidFill>
                  <a:srgbClr val="FF0000"/>
                </a:solidFill>
              </a:rPr>
              <a:t>     the pressure difference across the various parallel </a:t>
            </a:r>
          </a:p>
          <a:p>
            <a:pPr algn="l"/>
            <a:r>
              <a:rPr lang="en-US" dirty="0">
                <a:solidFill>
                  <a:srgbClr val="FF0000"/>
                </a:solidFill>
              </a:rPr>
              <a:t> </a:t>
            </a:r>
            <a:r>
              <a:rPr lang="en-US" dirty="0" smtClean="0">
                <a:solidFill>
                  <a:srgbClr val="FF0000"/>
                </a:solidFill>
              </a:rPr>
              <a:t>     resistors is the same. Thus, for circuits with multiple</a:t>
            </a:r>
          </a:p>
          <a:p>
            <a:pPr algn="l"/>
            <a:r>
              <a:rPr lang="en-US" dirty="0" smtClean="0">
                <a:solidFill>
                  <a:srgbClr val="FF0000"/>
                </a:solidFill>
              </a:rPr>
              <a:t>      resistors…</a:t>
            </a:r>
            <a:endParaRPr lang="en-US" dirty="0">
              <a:solidFill>
                <a:srgbClr val="FF0000"/>
              </a:solidFill>
            </a:endParaRPr>
          </a:p>
        </p:txBody>
      </p:sp>
      <p:sp>
        <p:nvSpPr>
          <p:cNvPr id="4" name="Rectangle 9"/>
          <p:cNvSpPr>
            <a:spLocks noChangeArrowheads="1"/>
          </p:cNvSpPr>
          <p:nvPr/>
        </p:nvSpPr>
        <p:spPr bwMode="auto">
          <a:xfrm>
            <a:off x="424218" y="2320283"/>
            <a:ext cx="7861447" cy="523220"/>
          </a:xfrm>
          <a:prstGeom prst="rect">
            <a:avLst/>
          </a:prstGeom>
          <a:noFill/>
          <a:ln w="15875" algn="ctr">
            <a:noFill/>
            <a:miter lim="800000"/>
            <a:headEnd/>
            <a:tailEnd/>
          </a:ln>
        </p:spPr>
        <p:txBody>
          <a:bodyPr wrap="none" anchor="t" anchorCtr="0">
            <a:spAutoFit/>
          </a:bodyPr>
          <a:lstStyle/>
          <a:p>
            <a:pPr algn="l"/>
            <a:r>
              <a:rPr lang="en-US" dirty="0" smtClean="0">
                <a:solidFill>
                  <a:srgbClr val="FF0000"/>
                </a:solidFill>
              </a:rPr>
              <a:t>A…identical </a:t>
            </a:r>
            <a:r>
              <a:rPr lang="en-US" dirty="0" err="1" smtClean="0">
                <a:solidFill>
                  <a:srgbClr val="FF0000"/>
                </a:solidFill>
              </a:rPr>
              <a:t>resis</a:t>
            </a:r>
            <a:r>
              <a:rPr lang="en-US" dirty="0" smtClean="0">
                <a:solidFill>
                  <a:srgbClr val="FF0000"/>
                </a:solidFill>
              </a:rPr>
              <a:t>. values yield identical currents</a:t>
            </a:r>
            <a:endParaRPr lang="en-US" dirty="0">
              <a:solidFill>
                <a:srgbClr val="FF0000"/>
              </a:solidFill>
            </a:endParaRPr>
          </a:p>
        </p:txBody>
      </p:sp>
      <p:grpSp>
        <p:nvGrpSpPr>
          <p:cNvPr id="96" name="Group 95"/>
          <p:cNvGrpSpPr/>
          <p:nvPr/>
        </p:nvGrpSpPr>
        <p:grpSpPr>
          <a:xfrm>
            <a:off x="5685944" y="4382812"/>
            <a:ext cx="142504" cy="617516"/>
            <a:chOff x="3776356" y="3562599"/>
            <a:chExt cx="142504" cy="617516"/>
          </a:xfrm>
        </p:grpSpPr>
        <p:cxnSp>
          <p:nvCxnSpPr>
            <p:cNvPr id="47" name="Straight Arrow Connector 46"/>
            <p:cNvCxnSpPr/>
            <p:nvPr/>
          </p:nvCxnSpPr>
          <p:spPr>
            <a:xfrm>
              <a:off x="3776356"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918860"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1224303" y="3350219"/>
            <a:ext cx="2241248" cy="2623798"/>
            <a:chOff x="475025" y="2987208"/>
            <a:chExt cx="2241248" cy="2623798"/>
          </a:xfrm>
        </p:grpSpPr>
        <p:grpSp>
          <p:nvGrpSpPr>
            <p:cNvPr id="104" name="Group 103"/>
            <p:cNvGrpSpPr/>
            <p:nvPr/>
          </p:nvGrpSpPr>
          <p:grpSpPr>
            <a:xfrm>
              <a:off x="475025" y="2987208"/>
              <a:ext cx="819398" cy="2616100"/>
              <a:chOff x="914400" y="2987208"/>
              <a:chExt cx="819398" cy="2616100"/>
            </a:xfrm>
          </p:grpSpPr>
          <p:sp>
            <p:nvSpPr>
              <p:cNvPr id="99" name="Rectangle 9"/>
              <p:cNvSpPr>
                <a:spLocks noChangeArrowheads="1"/>
              </p:cNvSpPr>
              <p:nvPr/>
            </p:nvSpPr>
            <p:spPr bwMode="auto">
              <a:xfrm>
                <a:off x="914400" y="2987208"/>
                <a:ext cx="818244" cy="523220"/>
              </a:xfrm>
              <a:prstGeom prst="rect">
                <a:avLst/>
              </a:prstGeom>
              <a:solidFill>
                <a:srgbClr val="FF0000"/>
              </a:solidFill>
              <a:ln w="15875" algn="ctr">
                <a:noFill/>
                <a:miter lim="800000"/>
                <a:headEnd/>
                <a:tailEnd/>
              </a:ln>
            </p:spPr>
            <p:txBody>
              <a:bodyPr wrap="square" anchor="t" anchorCtr="0">
                <a:spAutoFit/>
              </a:bodyPr>
              <a:lstStyle/>
              <a:p>
                <a:r>
                  <a:rPr lang="en-US" b="1" dirty="0" smtClean="0">
                    <a:solidFill>
                      <a:srgbClr val="000000"/>
                    </a:solidFill>
                  </a:rPr>
                  <a:t>R</a:t>
                </a:r>
                <a:endParaRPr lang="en-US" b="1" dirty="0">
                  <a:solidFill>
                    <a:srgbClr val="000000"/>
                  </a:solidFill>
                </a:endParaRPr>
              </a:p>
            </p:txBody>
          </p:sp>
          <p:sp>
            <p:nvSpPr>
              <p:cNvPr id="100" name="Rectangle 9"/>
              <p:cNvSpPr>
                <a:spLocks noChangeArrowheads="1"/>
              </p:cNvSpPr>
              <p:nvPr/>
            </p:nvSpPr>
            <p:spPr bwMode="auto">
              <a:xfrm>
                <a:off x="917516" y="3510428"/>
                <a:ext cx="816282" cy="523220"/>
              </a:xfrm>
              <a:prstGeom prst="rect">
                <a:avLst/>
              </a:prstGeom>
              <a:solidFill>
                <a:srgbClr val="FF6600"/>
              </a:solidFill>
              <a:ln w="15875" algn="ctr">
                <a:noFill/>
                <a:miter lim="800000"/>
                <a:headEnd/>
                <a:tailEnd/>
              </a:ln>
            </p:spPr>
            <p:txBody>
              <a:bodyPr wrap="square" anchor="t" anchorCtr="0">
                <a:spAutoFit/>
              </a:bodyPr>
              <a:lstStyle/>
              <a:p>
                <a:r>
                  <a:rPr lang="en-US" b="1" dirty="0" smtClean="0">
                    <a:solidFill>
                      <a:srgbClr val="000000"/>
                    </a:solidFill>
                  </a:rPr>
                  <a:t>O</a:t>
                </a:r>
                <a:endParaRPr lang="en-US" b="1" dirty="0">
                  <a:solidFill>
                    <a:srgbClr val="000000"/>
                  </a:solidFill>
                </a:endParaRPr>
              </a:p>
            </p:txBody>
          </p:sp>
          <p:sp>
            <p:nvSpPr>
              <p:cNvPr id="101" name="Rectangle 9"/>
              <p:cNvSpPr>
                <a:spLocks noChangeArrowheads="1"/>
              </p:cNvSpPr>
              <p:nvPr/>
            </p:nvSpPr>
            <p:spPr bwMode="auto">
              <a:xfrm>
                <a:off x="914400" y="4033648"/>
                <a:ext cx="818244" cy="523220"/>
              </a:xfrm>
              <a:prstGeom prst="rect">
                <a:avLst/>
              </a:prstGeom>
              <a:solidFill>
                <a:srgbClr val="FFFF00"/>
              </a:solidFill>
              <a:ln w="15875" algn="ctr">
                <a:noFill/>
                <a:miter lim="800000"/>
                <a:headEnd/>
                <a:tailEnd/>
              </a:ln>
            </p:spPr>
            <p:txBody>
              <a:bodyPr wrap="square" anchor="t" anchorCtr="0">
                <a:spAutoFit/>
              </a:bodyPr>
              <a:lstStyle/>
              <a:p>
                <a:r>
                  <a:rPr lang="en-US" b="1" dirty="0" smtClean="0">
                    <a:solidFill>
                      <a:srgbClr val="000000"/>
                    </a:solidFill>
                  </a:rPr>
                  <a:t>Y</a:t>
                </a:r>
                <a:endParaRPr lang="en-US" b="1" dirty="0">
                  <a:solidFill>
                    <a:srgbClr val="000000"/>
                  </a:solidFill>
                </a:endParaRPr>
              </a:p>
            </p:txBody>
          </p:sp>
          <p:sp>
            <p:nvSpPr>
              <p:cNvPr id="102" name="Rectangle 9"/>
              <p:cNvSpPr>
                <a:spLocks noChangeArrowheads="1"/>
              </p:cNvSpPr>
              <p:nvPr/>
            </p:nvSpPr>
            <p:spPr bwMode="auto">
              <a:xfrm>
                <a:off x="914400" y="4556868"/>
                <a:ext cx="818244" cy="523220"/>
              </a:xfrm>
              <a:prstGeom prst="rect">
                <a:avLst/>
              </a:prstGeom>
              <a:solidFill>
                <a:srgbClr val="00B050"/>
              </a:solidFill>
              <a:ln w="15875" algn="ctr">
                <a:noFill/>
                <a:miter lim="800000"/>
                <a:headEnd/>
                <a:tailEnd/>
              </a:ln>
            </p:spPr>
            <p:txBody>
              <a:bodyPr wrap="square" anchor="t" anchorCtr="0">
                <a:spAutoFit/>
              </a:bodyPr>
              <a:lstStyle/>
              <a:p>
                <a:r>
                  <a:rPr lang="en-US" b="1" dirty="0" smtClean="0">
                    <a:solidFill>
                      <a:srgbClr val="000000"/>
                    </a:solidFill>
                  </a:rPr>
                  <a:t>G</a:t>
                </a:r>
                <a:endParaRPr lang="en-US" b="1" dirty="0">
                  <a:solidFill>
                    <a:srgbClr val="000000"/>
                  </a:solidFill>
                </a:endParaRPr>
              </a:p>
            </p:txBody>
          </p:sp>
          <p:sp>
            <p:nvSpPr>
              <p:cNvPr id="103" name="Rectangle 9"/>
              <p:cNvSpPr>
                <a:spLocks noChangeArrowheads="1"/>
              </p:cNvSpPr>
              <p:nvPr/>
            </p:nvSpPr>
            <p:spPr bwMode="auto">
              <a:xfrm>
                <a:off x="914400" y="5080088"/>
                <a:ext cx="818244" cy="523220"/>
              </a:xfrm>
              <a:prstGeom prst="rect">
                <a:avLst/>
              </a:prstGeom>
              <a:solidFill>
                <a:srgbClr val="0070C0"/>
              </a:solidFill>
              <a:ln w="15875" algn="ctr">
                <a:noFill/>
                <a:miter lim="800000"/>
                <a:headEnd/>
                <a:tailEnd/>
              </a:ln>
            </p:spPr>
            <p:txBody>
              <a:bodyPr wrap="square" anchor="t" anchorCtr="0">
                <a:spAutoFit/>
              </a:bodyPr>
              <a:lstStyle/>
              <a:p>
                <a:r>
                  <a:rPr lang="en-US" b="1" dirty="0" smtClean="0">
                    <a:solidFill>
                      <a:srgbClr val="000000"/>
                    </a:solidFill>
                  </a:rPr>
                  <a:t>B</a:t>
                </a:r>
                <a:endParaRPr lang="en-US" b="1" dirty="0">
                  <a:solidFill>
                    <a:srgbClr val="000000"/>
                  </a:solidFill>
                </a:endParaRPr>
              </a:p>
            </p:txBody>
          </p:sp>
        </p:grpSp>
        <p:sp>
          <p:nvSpPr>
            <p:cNvPr id="105" name="Rectangle 9"/>
            <p:cNvSpPr>
              <a:spLocks noChangeArrowheads="1"/>
            </p:cNvSpPr>
            <p:nvPr/>
          </p:nvSpPr>
          <p:spPr bwMode="auto">
            <a:xfrm>
              <a:off x="1295691" y="2997729"/>
              <a:ext cx="142058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HIGH P</a:t>
              </a:r>
              <a:endParaRPr lang="en-US" dirty="0">
                <a:solidFill>
                  <a:srgbClr val="000000"/>
                </a:solidFill>
              </a:endParaRPr>
            </a:p>
          </p:txBody>
        </p:sp>
        <p:sp>
          <p:nvSpPr>
            <p:cNvPr id="106" name="Rectangle 9"/>
            <p:cNvSpPr>
              <a:spLocks noChangeArrowheads="1"/>
            </p:cNvSpPr>
            <p:nvPr/>
          </p:nvSpPr>
          <p:spPr bwMode="auto">
            <a:xfrm>
              <a:off x="1295691" y="5087786"/>
              <a:ext cx="134043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LOW P</a:t>
              </a:r>
              <a:endParaRPr lang="en-US" dirty="0">
                <a:solidFill>
                  <a:srgbClr val="000000"/>
                </a:solidFill>
              </a:endParaRPr>
            </a:p>
          </p:txBody>
        </p:sp>
      </p:grpSp>
      <p:grpSp>
        <p:nvGrpSpPr>
          <p:cNvPr id="5" name="Group 4"/>
          <p:cNvGrpSpPr/>
          <p:nvPr/>
        </p:nvGrpSpPr>
        <p:grpSpPr>
          <a:xfrm>
            <a:off x="4582900" y="3466210"/>
            <a:ext cx="3255963" cy="2519916"/>
            <a:chOff x="4210745" y="3561907"/>
            <a:chExt cx="3255963" cy="2519916"/>
          </a:xfrm>
        </p:grpSpPr>
        <p:grpSp>
          <p:nvGrpSpPr>
            <p:cNvPr id="8" name="Group 7"/>
            <p:cNvGrpSpPr/>
            <p:nvPr/>
          </p:nvGrpSpPr>
          <p:grpSpPr>
            <a:xfrm>
              <a:off x="4210745" y="4505914"/>
              <a:ext cx="573088" cy="468313"/>
              <a:chOff x="6350793" y="3211512"/>
              <a:chExt cx="573088" cy="468313"/>
            </a:xfrm>
          </p:grpSpPr>
          <p:sp>
            <p:nvSpPr>
              <p:cNvPr id="18" name="Line 56"/>
              <p:cNvSpPr>
                <a:spLocks noChangeShapeType="1"/>
              </p:cNvSpPr>
              <p:nvPr/>
            </p:nvSpPr>
            <p:spPr bwMode="auto">
              <a:xfrm>
                <a:off x="6453203"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9"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0"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1" name="Line 61"/>
              <p:cNvSpPr>
                <a:spLocks noChangeShapeType="1"/>
              </p:cNvSpPr>
              <p:nvPr/>
            </p:nvSpPr>
            <p:spPr bwMode="auto">
              <a:xfrm>
                <a:off x="6453203"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15" name="Line 112"/>
            <p:cNvSpPr>
              <a:spLocks noChangeShapeType="1"/>
            </p:cNvSpPr>
            <p:nvPr/>
          </p:nvSpPr>
          <p:spPr bwMode="auto">
            <a:xfrm>
              <a:off x="4502845" y="3569289"/>
              <a:ext cx="2684764"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7" name="Line 114"/>
            <p:cNvSpPr>
              <a:spLocks noChangeShapeType="1"/>
            </p:cNvSpPr>
            <p:nvPr/>
          </p:nvSpPr>
          <p:spPr bwMode="auto">
            <a:xfrm>
              <a:off x="4502845" y="3569289"/>
              <a:ext cx="0" cy="936625"/>
            </a:xfrm>
            <a:prstGeom prst="line">
              <a:avLst/>
            </a:prstGeom>
            <a:noFill/>
            <a:ln w="38100">
              <a:solidFill>
                <a:schemeClr val="tx1"/>
              </a:solidFill>
              <a:round/>
              <a:headEnd/>
              <a:tailEnd/>
            </a:ln>
          </p:spPr>
          <p:txBody>
            <a:bodyPr/>
            <a:lstStyle/>
            <a:p>
              <a:endParaRPr lang="en-US">
                <a:solidFill>
                  <a:srgbClr val="000000"/>
                </a:solidFill>
              </a:endParaRPr>
            </a:p>
          </p:txBody>
        </p:sp>
        <p:sp>
          <p:nvSpPr>
            <p:cNvPr id="12" name="Line 115"/>
            <p:cNvSpPr>
              <a:spLocks noChangeShapeType="1"/>
            </p:cNvSpPr>
            <p:nvPr/>
          </p:nvSpPr>
          <p:spPr bwMode="auto">
            <a:xfrm>
              <a:off x="4502845" y="4974227"/>
              <a:ext cx="0" cy="1092200"/>
            </a:xfrm>
            <a:prstGeom prst="line">
              <a:avLst/>
            </a:prstGeom>
            <a:noFill/>
            <a:ln w="38100">
              <a:solidFill>
                <a:schemeClr val="tx1"/>
              </a:solidFill>
              <a:round/>
              <a:headEnd/>
              <a:tailEnd/>
            </a:ln>
          </p:spPr>
          <p:txBody>
            <a:bodyPr/>
            <a:lstStyle/>
            <a:p>
              <a:endParaRPr lang="en-US">
                <a:solidFill>
                  <a:srgbClr val="000000"/>
                </a:solidFill>
              </a:endParaRPr>
            </a:p>
          </p:txBody>
        </p:sp>
        <p:sp>
          <p:nvSpPr>
            <p:cNvPr id="14" name="Line 119"/>
            <p:cNvSpPr>
              <a:spLocks noChangeShapeType="1"/>
            </p:cNvSpPr>
            <p:nvPr/>
          </p:nvSpPr>
          <p:spPr bwMode="auto">
            <a:xfrm>
              <a:off x="4502845" y="6066427"/>
              <a:ext cx="2674132"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24" name="Line 113"/>
            <p:cNvSpPr>
              <a:spLocks noChangeShapeType="1"/>
            </p:cNvSpPr>
            <p:nvPr/>
          </p:nvSpPr>
          <p:spPr bwMode="auto">
            <a:xfrm>
              <a:off x="5854631" y="3561907"/>
              <a:ext cx="0" cy="898110"/>
            </a:xfrm>
            <a:prstGeom prst="line">
              <a:avLst/>
            </a:prstGeom>
            <a:noFill/>
            <a:ln w="38100">
              <a:solidFill>
                <a:schemeClr val="tx1"/>
              </a:solidFill>
              <a:round/>
              <a:headEnd/>
              <a:tailEnd/>
            </a:ln>
          </p:spPr>
          <p:txBody>
            <a:bodyPr/>
            <a:lstStyle/>
            <a:p>
              <a:endParaRPr lang="en-US">
                <a:solidFill>
                  <a:srgbClr val="000000"/>
                </a:solidFill>
              </a:endParaRPr>
            </a:p>
          </p:txBody>
        </p:sp>
        <p:grpSp>
          <p:nvGrpSpPr>
            <p:cNvPr id="90" name="Group 89"/>
            <p:cNvGrpSpPr/>
            <p:nvPr/>
          </p:nvGrpSpPr>
          <p:grpSpPr>
            <a:xfrm>
              <a:off x="5545631" y="4443611"/>
              <a:ext cx="623888" cy="623888"/>
              <a:chOff x="2642931" y="4443611"/>
              <a:chExt cx="623888" cy="623888"/>
            </a:xfrm>
          </p:grpSpPr>
          <p:sp>
            <p:nvSpPr>
              <p:cNvPr id="91" name="Oval 62"/>
              <p:cNvSpPr>
                <a:spLocks noChangeArrowheads="1"/>
              </p:cNvSpPr>
              <p:nvPr/>
            </p:nvSpPr>
            <p:spPr bwMode="auto">
              <a:xfrm>
                <a:off x="2642931" y="4443611"/>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98" name="Rectangle 9"/>
              <p:cNvSpPr>
                <a:spLocks noChangeArrowheads="1"/>
              </p:cNvSpPr>
              <p:nvPr/>
            </p:nvSpPr>
            <p:spPr bwMode="auto">
              <a:xfrm>
                <a:off x="2745660" y="4509349"/>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grpSp>
          <p:nvGrpSpPr>
            <p:cNvPr id="108" name="Group 107"/>
            <p:cNvGrpSpPr/>
            <p:nvPr/>
          </p:nvGrpSpPr>
          <p:grpSpPr>
            <a:xfrm>
              <a:off x="6842820" y="4443611"/>
              <a:ext cx="623888" cy="623888"/>
              <a:chOff x="2642931" y="4443611"/>
              <a:chExt cx="623888" cy="623888"/>
            </a:xfrm>
          </p:grpSpPr>
          <p:sp>
            <p:nvSpPr>
              <p:cNvPr id="109" name="Oval 62"/>
              <p:cNvSpPr>
                <a:spLocks noChangeArrowheads="1"/>
              </p:cNvSpPr>
              <p:nvPr/>
            </p:nvSpPr>
            <p:spPr bwMode="auto">
              <a:xfrm>
                <a:off x="2642931" y="4443611"/>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10" name="Rectangle 9"/>
              <p:cNvSpPr>
                <a:spLocks noChangeArrowheads="1"/>
              </p:cNvSpPr>
              <p:nvPr/>
            </p:nvSpPr>
            <p:spPr bwMode="auto">
              <a:xfrm>
                <a:off x="2745660" y="4509349"/>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sp>
          <p:nvSpPr>
            <p:cNvPr id="111" name="Line 113"/>
            <p:cNvSpPr>
              <a:spLocks noChangeShapeType="1"/>
            </p:cNvSpPr>
            <p:nvPr/>
          </p:nvSpPr>
          <p:spPr bwMode="auto">
            <a:xfrm>
              <a:off x="7162452" y="3561907"/>
              <a:ext cx="0" cy="898110"/>
            </a:xfrm>
            <a:prstGeom prst="line">
              <a:avLst/>
            </a:prstGeom>
            <a:noFill/>
            <a:ln w="38100">
              <a:solidFill>
                <a:schemeClr val="tx1"/>
              </a:solidFill>
              <a:round/>
              <a:headEnd/>
              <a:tailEnd/>
            </a:ln>
          </p:spPr>
          <p:txBody>
            <a:bodyPr/>
            <a:lstStyle/>
            <a:p>
              <a:endParaRPr lang="en-US">
                <a:solidFill>
                  <a:srgbClr val="000000"/>
                </a:solidFill>
              </a:endParaRPr>
            </a:p>
          </p:txBody>
        </p:sp>
        <p:sp>
          <p:nvSpPr>
            <p:cNvPr id="112" name="Line 113"/>
            <p:cNvSpPr>
              <a:spLocks noChangeShapeType="1"/>
            </p:cNvSpPr>
            <p:nvPr/>
          </p:nvSpPr>
          <p:spPr bwMode="auto">
            <a:xfrm>
              <a:off x="5854631" y="5066701"/>
              <a:ext cx="0" cy="1015122"/>
            </a:xfrm>
            <a:prstGeom prst="line">
              <a:avLst/>
            </a:prstGeom>
            <a:noFill/>
            <a:ln w="38100">
              <a:solidFill>
                <a:schemeClr val="tx1"/>
              </a:solidFill>
              <a:round/>
              <a:headEnd/>
              <a:tailEnd/>
            </a:ln>
          </p:spPr>
          <p:txBody>
            <a:bodyPr/>
            <a:lstStyle/>
            <a:p>
              <a:endParaRPr lang="en-US">
                <a:solidFill>
                  <a:srgbClr val="000000"/>
                </a:solidFill>
              </a:endParaRPr>
            </a:p>
          </p:txBody>
        </p:sp>
        <p:sp>
          <p:nvSpPr>
            <p:cNvPr id="113" name="Line 113"/>
            <p:cNvSpPr>
              <a:spLocks noChangeShapeType="1"/>
            </p:cNvSpPr>
            <p:nvPr/>
          </p:nvSpPr>
          <p:spPr bwMode="auto">
            <a:xfrm>
              <a:off x="7162452" y="5066701"/>
              <a:ext cx="0" cy="1015122"/>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14" name="Group 113"/>
          <p:cNvGrpSpPr/>
          <p:nvPr/>
        </p:nvGrpSpPr>
        <p:grpSpPr>
          <a:xfrm>
            <a:off x="6993749" y="4382812"/>
            <a:ext cx="142504" cy="617516"/>
            <a:chOff x="3776356" y="3562599"/>
            <a:chExt cx="142504" cy="617516"/>
          </a:xfrm>
        </p:grpSpPr>
        <p:cxnSp>
          <p:nvCxnSpPr>
            <p:cNvPr id="115" name="Straight Arrow Connector 114"/>
            <p:cNvCxnSpPr/>
            <p:nvPr/>
          </p:nvCxnSpPr>
          <p:spPr>
            <a:xfrm>
              <a:off x="3776356"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918860"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024641" y="4312525"/>
            <a:ext cx="440216" cy="617516"/>
            <a:chOff x="3652486" y="4408222"/>
            <a:chExt cx="440216" cy="617516"/>
          </a:xfrm>
        </p:grpSpPr>
        <p:grpSp>
          <p:nvGrpSpPr>
            <p:cNvPr id="95" name="Group 94"/>
            <p:cNvGrpSpPr/>
            <p:nvPr/>
          </p:nvGrpSpPr>
          <p:grpSpPr>
            <a:xfrm>
              <a:off x="3950198" y="4408222"/>
              <a:ext cx="142504" cy="617516"/>
              <a:chOff x="1211286" y="3906983"/>
              <a:chExt cx="142504" cy="617516"/>
            </a:xfrm>
          </p:grpSpPr>
          <p:cxnSp>
            <p:nvCxnSpPr>
              <p:cNvPr id="45" name="Straight Arrow Connector 44"/>
              <p:cNvCxnSpPr/>
              <p:nvPr/>
            </p:nvCxnSpPr>
            <p:spPr>
              <a:xfrm flipV="1">
                <a:off x="1353790"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1211286"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3652486" y="4408222"/>
              <a:ext cx="142504" cy="617516"/>
              <a:chOff x="1211286" y="3906983"/>
              <a:chExt cx="142504" cy="617516"/>
            </a:xfrm>
          </p:grpSpPr>
          <p:cxnSp>
            <p:nvCxnSpPr>
              <p:cNvPr id="118" name="Straight Arrow Connector 117"/>
              <p:cNvCxnSpPr/>
              <p:nvPr/>
            </p:nvCxnSpPr>
            <p:spPr>
              <a:xfrm flipV="1">
                <a:off x="1353790"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1211286"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 name="Group 5"/>
          <p:cNvGrpSpPr/>
          <p:nvPr/>
        </p:nvGrpSpPr>
        <p:grpSpPr>
          <a:xfrm>
            <a:off x="4873548" y="3466210"/>
            <a:ext cx="2684764" cy="944007"/>
            <a:chOff x="7808118" y="3561907"/>
            <a:chExt cx="2684764" cy="944007"/>
          </a:xfrm>
        </p:grpSpPr>
        <p:sp>
          <p:nvSpPr>
            <p:cNvPr id="122" name="Line 112"/>
            <p:cNvSpPr>
              <a:spLocks noChangeShapeType="1"/>
            </p:cNvSpPr>
            <p:nvPr/>
          </p:nvSpPr>
          <p:spPr bwMode="auto">
            <a:xfrm>
              <a:off x="7808118" y="3569289"/>
              <a:ext cx="2684764" cy="0"/>
            </a:xfrm>
            <a:prstGeom prst="line">
              <a:avLst/>
            </a:prstGeom>
            <a:noFill/>
            <a:ln w="57150">
              <a:solidFill>
                <a:srgbClr val="FF0000"/>
              </a:solidFill>
              <a:round/>
              <a:headEnd/>
              <a:tailEnd/>
            </a:ln>
          </p:spPr>
          <p:txBody>
            <a:bodyPr/>
            <a:lstStyle/>
            <a:p>
              <a:endParaRPr lang="en-US">
                <a:solidFill>
                  <a:srgbClr val="000000"/>
                </a:solidFill>
              </a:endParaRPr>
            </a:p>
          </p:txBody>
        </p:sp>
        <p:sp>
          <p:nvSpPr>
            <p:cNvPr id="123" name="Line 114"/>
            <p:cNvSpPr>
              <a:spLocks noChangeShapeType="1"/>
            </p:cNvSpPr>
            <p:nvPr/>
          </p:nvSpPr>
          <p:spPr bwMode="auto">
            <a:xfrm>
              <a:off x="7808118" y="3569289"/>
              <a:ext cx="0" cy="936625"/>
            </a:xfrm>
            <a:prstGeom prst="line">
              <a:avLst/>
            </a:prstGeom>
            <a:noFill/>
            <a:ln w="57150">
              <a:solidFill>
                <a:srgbClr val="FF0000"/>
              </a:solidFill>
              <a:round/>
              <a:headEnd/>
              <a:tailEnd/>
            </a:ln>
          </p:spPr>
          <p:txBody>
            <a:bodyPr/>
            <a:lstStyle/>
            <a:p>
              <a:endParaRPr lang="en-US">
                <a:solidFill>
                  <a:srgbClr val="000000"/>
                </a:solidFill>
              </a:endParaRPr>
            </a:p>
          </p:txBody>
        </p:sp>
        <p:sp>
          <p:nvSpPr>
            <p:cNvPr id="126" name="Line 113"/>
            <p:cNvSpPr>
              <a:spLocks noChangeShapeType="1"/>
            </p:cNvSpPr>
            <p:nvPr/>
          </p:nvSpPr>
          <p:spPr bwMode="auto">
            <a:xfrm>
              <a:off x="9159904" y="3561907"/>
              <a:ext cx="0" cy="898110"/>
            </a:xfrm>
            <a:prstGeom prst="line">
              <a:avLst/>
            </a:prstGeom>
            <a:noFill/>
            <a:ln w="57150">
              <a:solidFill>
                <a:srgbClr val="FF0000"/>
              </a:solidFill>
              <a:round/>
              <a:headEnd/>
              <a:tailEnd/>
            </a:ln>
          </p:spPr>
          <p:txBody>
            <a:bodyPr/>
            <a:lstStyle/>
            <a:p>
              <a:endParaRPr lang="en-US">
                <a:solidFill>
                  <a:srgbClr val="000000"/>
                </a:solidFill>
              </a:endParaRPr>
            </a:p>
          </p:txBody>
        </p:sp>
        <p:sp>
          <p:nvSpPr>
            <p:cNvPr id="129" name="Line 113"/>
            <p:cNvSpPr>
              <a:spLocks noChangeShapeType="1"/>
            </p:cNvSpPr>
            <p:nvPr/>
          </p:nvSpPr>
          <p:spPr bwMode="auto">
            <a:xfrm>
              <a:off x="10467725" y="3561907"/>
              <a:ext cx="0" cy="898110"/>
            </a:xfrm>
            <a:prstGeom prst="line">
              <a:avLst/>
            </a:prstGeom>
            <a:noFill/>
            <a:ln w="57150">
              <a:solidFill>
                <a:srgbClr val="FF0000"/>
              </a:solidFill>
              <a:round/>
              <a:headEnd/>
              <a:tailEnd/>
            </a:ln>
          </p:spPr>
          <p:txBody>
            <a:bodyPr/>
            <a:lstStyle/>
            <a:p>
              <a:endParaRPr lang="en-US">
                <a:solidFill>
                  <a:srgbClr val="000000"/>
                </a:solidFill>
              </a:endParaRPr>
            </a:p>
          </p:txBody>
        </p:sp>
      </p:grpSp>
      <p:grpSp>
        <p:nvGrpSpPr>
          <p:cNvPr id="7" name="Group 6"/>
          <p:cNvGrpSpPr/>
          <p:nvPr/>
        </p:nvGrpSpPr>
        <p:grpSpPr>
          <a:xfrm>
            <a:off x="4873548" y="4878530"/>
            <a:ext cx="2674132" cy="1107596"/>
            <a:chOff x="7808118" y="4974227"/>
            <a:chExt cx="2674132" cy="1107596"/>
          </a:xfrm>
        </p:grpSpPr>
        <p:sp>
          <p:nvSpPr>
            <p:cNvPr id="124" name="Line 115"/>
            <p:cNvSpPr>
              <a:spLocks noChangeShapeType="1"/>
            </p:cNvSpPr>
            <p:nvPr/>
          </p:nvSpPr>
          <p:spPr bwMode="auto">
            <a:xfrm>
              <a:off x="7808118" y="4974227"/>
              <a:ext cx="0" cy="1092200"/>
            </a:xfrm>
            <a:prstGeom prst="line">
              <a:avLst/>
            </a:prstGeom>
            <a:noFill/>
            <a:ln w="57150">
              <a:solidFill>
                <a:srgbClr val="0070C0"/>
              </a:solidFill>
              <a:round/>
              <a:headEnd/>
              <a:tailEnd/>
            </a:ln>
          </p:spPr>
          <p:txBody>
            <a:bodyPr/>
            <a:lstStyle/>
            <a:p>
              <a:endParaRPr lang="en-US">
                <a:solidFill>
                  <a:srgbClr val="000000"/>
                </a:solidFill>
              </a:endParaRPr>
            </a:p>
          </p:txBody>
        </p:sp>
        <p:sp>
          <p:nvSpPr>
            <p:cNvPr id="125" name="Line 119"/>
            <p:cNvSpPr>
              <a:spLocks noChangeShapeType="1"/>
            </p:cNvSpPr>
            <p:nvPr/>
          </p:nvSpPr>
          <p:spPr bwMode="auto">
            <a:xfrm>
              <a:off x="7808118" y="6066427"/>
              <a:ext cx="2674132" cy="0"/>
            </a:xfrm>
            <a:prstGeom prst="line">
              <a:avLst/>
            </a:prstGeom>
            <a:noFill/>
            <a:ln w="57150">
              <a:solidFill>
                <a:srgbClr val="0070C0"/>
              </a:solidFill>
              <a:round/>
              <a:headEnd/>
              <a:tailEnd/>
            </a:ln>
          </p:spPr>
          <p:txBody>
            <a:bodyPr/>
            <a:lstStyle/>
            <a:p>
              <a:endParaRPr lang="en-US">
                <a:solidFill>
                  <a:srgbClr val="000000"/>
                </a:solidFill>
              </a:endParaRPr>
            </a:p>
          </p:txBody>
        </p:sp>
        <p:sp>
          <p:nvSpPr>
            <p:cNvPr id="130" name="Line 113"/>
            <p:cNvSpPr>
              <a:spLocks noChangeShapeType="1"/>
            </p:cNvSpPr>
            <p:nvPr/>
          </p:nvSpPr>
          <p:spPr bwMode="auto">
            <a:xfrm>
              <a:off x="9159904" y="5066701"/>
              <a:ext cx="0" cy="1015122"/>
            </a:xfrm>
            <a:prstGeom prst="line">
              <a:avLst/>
            </a:prstGeom>
            <a:noFill/>
            <a:ln w="57150">
              <a:solidFill>
                <a:srgbClr val="0070C0"/>
              </a:solidFill>
              <a:round/>
              <a:headEnd/>
              <a:tailEnd/>
            </a:ln>
          </p:spPr>
          <p:txBody>
            <a:bodyPr/>
            <a:lstStyle/>
            <a:p>
              <a:endParaRPr lang="en-US">
                <a:solidFill>
                  <a:srgbClr val="000000"/>
                </a:solidFill>
              </a:endParaRPr>
            </a:p>
          </p:txBody>
        </p:sp>
        <p:sp>
          <p:nvSpPr>
            <p:cNvPr id="131" name="Line 113"/>
            <p:cNvSpPr>
              <a:spLocks noChangeShapeType="1"/>
            </p:cNvSpPr>
            <p:nvPr/>
          </p:nvSpPr>
          <p:spPr bwMode="auto">
            <a:xfrm>
              <a:off x="10467725" y="5066701"/>
              <a:ext cx="0" cy="1015122"/>
            </a:xfrm>
            <a:prstGeom prst="line">
              <a:avLst/>
            </a:prstGeom>
            <a:noFill/>
            <a:ln w="57150">
              <a:solidFill>
                <a:srgbClr val="0070C0"/>
              </a:solidFill>
              <a:round/>
              <a:headEnd/>
              <a:tailEnd/>
            </a:ln>
          </p:spPr>
          <p:txBody>
            <a:bodyPr/>
            <a:lstStyle/>
            <a:p>
              <a:endParaRPr lang="en-US">
                <a:solidFill>
                  <a:srgbClr val="000000"/>
                </a:solidFill>
              </a:endParaRPr>
            </a:p>
          </p:txBody>
        </p:sp>
      </p:grpSp>
    </p:spTree>
    <p:extLst>
      <p:ext uri="{BB962C8B-B14F-4D97-AF65-F5344CB8AC3E}">
        <p14:creationId xmlns:p14="http://schemas.microsoft.com/office/powerpoint/2010/main" val="1337538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circle(in)">
                                      <p:cBhvr>
                                        <p:cTn id="12" dur="20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2000"/>
                                        <p:tgtEl>
                                          <p:spTgt spid="114"/>
                                        </p:tgtEl>
                                      </p:cBhvr>
                                    </p:animEffect>
                                    <p:anim calcmode="lin" valueType="num">
                                      <p:cBhvr>
                                        <p:cTn id="33" dur="2000" fill="hold"/>
                                        <p:tgtEl>
                                          <p:spTgt spid="114"/>
                                        </p:tgtEl>
                                        <p:attrNameLst>
                                          <p:attrName>style.rotation</p:attrName>
                                        </p:attrNameLst>
                                      </p:cBhvr>
                                      <p:tavLst>
                                        <p:tav tm="0">
                                          <p:val>
                                            <p:fltVal val="720"/>
                                          </p:val>
                                        </p:tav>
                                        <p:tav tm="100000">
                                          <p:val>
                                            <p:fltVal val="0"/>
                                          </p:val>
                                        </p:tav>
                                      </p:tavLst>
                                    </p:anim>
                                    <p:anim calcmode="lin" valueType="num">
                                      <p:cBhvr>
                                        <p:cTn id="34" dur="2000" fill="hold"/>
                                        <p:tgtEl>
                                          <p:spTgt spid="114"/>
                                        </p:tgtEl>
                                        <p:attrNameLst>
                                          <p:attrName>ppt_h</p:attrName>
                                        </p:attrNameLst>
                                      </p:cBhvr>
                                      <p:tavLst>
                                        <p:tav tm="0">
                                          <p:val>
                                            <p:fltVal val="0"/>
                                          </p:val>
                                        </p:tav>
                                        <p:tav tm="100000">
                                          <p:val>
                                            <p:strVal val="#ppt_h"/>
                                          </p:val>
                                        </p:tav>
                                      </p:tavLst>
                                    </p:anim>
                                    <p:anim calcmode="lin" valueType="num">
                                      <p:cBhvr>
                                        <p:cTn id="35" dur="2000" fill="hold"/>
                                        <p:tgtEl>
                                          <p:spTgt spid="114"/>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2000"/>
                                        <p:tgtEl>
                                          <p:spTgt spid="96"/>
                                        </p:tgtEl>
                                      </p:cBhvr>
                                    </p:animEffect>
                                    <p:anim calcmode="lin" valueType="num">
                                      <p:cBhvr>
                                        <p:cTn id="39" dur="2000" fill="hold"/>
                                        <p:tgtEl>
                                          <p:spTgt spid="96"/>
                                        </p:tgtEl>
                                        <p:attrNameLst>
                                          <p:attrName>style.rotation</p:attrName>
                                        </p:attrNameLst>
                                      </p:cBhvr>
                                      <p:tavLst>
                                        <p:tav tm="0">
                                          <p:val>
                                            <p:fltVal val="720"/>
                                          </p:val>
                                        </p:tav>
                                        <p:tav tm="100000">
                                          <p:val>
                                            <p:fltVal val="0"/>
                                          </p:val>
                                        </p:tav>
                                      </p:tavLst>
                                    </p:anim>
                                    <p:anim calcmode="lin" valueType="num">
                                      <p:cBhvr>
                                        <p:cTn id="40" dur="2000" fill="hold"/>
                                        <p:tgtEl>
                                          <p:spTgt spid="96"/>
                                        </p:tgtEl>
                                        <p:attrNameLst>
                                          <p:attrName>ppt_h</p:attrName>
                                        </p:attrNameLst>
                                      </p:cBhvr>
                                      <p:tavLst>
                                        <p:tav tm="0">
                                          <p:val>
                                            <p:fltVal val="0"/>
                                          </p:val>
                                        </p:tav>
                                        <p:tav tm="100000">
                                          <p:val>
                                            <p:strVal val="#ppt_h"/>
                                          </p:val>
                                        </p:tav>
                                      </p:tavLst>
                                    </p:anim>
                                    <p:anim calcmode="lin" valueType="num">
                                      <p:cBhvr>
                                        <p:cTn id="41" dur="2000" fill="hold"/>
                                        <p:tgtEl>
                                          <p:spTgt spid="96"/>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000"/>
                                        <p:tgtEl>
                                          <p:spTgt spid="10"/>
                                        </p:tgtEl>
                                      </p:cBhvr>
                                    </p:animEffect>
                                    <p:anim calcmode="lin" valueType="num">
                                      <p:cBhvr>
                                        <p:cTn id="47" dur="2000" fill="hold"/>
                                        <p:tgtEl>
                                          <p:spTgt spid="10"/>
                                        </p:tgtEl>
                                        <p:attrNameLst>
                                          <p:attrName>style.rotation</p:attrName>
                                        </p:attrNameLst>
                                      </p:cBhvr>
                                      <p:tavLst>
                                        <p:tav tm="0">
                                          <p:val>
                                            <p:fltVal val="720"/>
                                          </p:val>
                                        </p:tav>
                                        <p:tav tm="100000">
                                          <p:val>
                                            <p:fltVal val="0"/>
                                          </p:val>
                                        </p:tav>
                                      </p:tavLst>
                                    </p:anim>
                                    <p:anim calcmode="lin" valueType="num">
                                      <p:cBhvr>
                                        <p:cTn id="48" dur="2000" fill="hold"/>
                                        <p:tgtEl>
                                          <p:spTgt spid="10"/>
                                        </p:tgtEl>
                                        <p:attrNameLst>
                                          <p:attrName>ppt_h</p:attrName>
                                        </p:attrNameLst>
                                      </p:cBhvr>
                                      <p:tavLst>
                                        <p:tav tm="0">
                                          <p:val>
                                            <p:fltVal val="0"/>
                                          </p:val>
                                        </p:tav>
                                        <p:tav tm="100000">
                                          <p:val>
                                            <p:strVal val="#ppt_h"/>
                                          </p:val>
                                        </p:tav>
                                      </p:tavLst>
                                    </p:anim>
                                    <p:anim calcmode="lin" valueType="num">
                                      <p:cBhvr>
                                        <p:cTn id="49"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24218" y="374525"/>
            <a:ext cx="3473964" cy="1384995"/>
          </a:xfrm>
          <a:prstGeom prst="rect">
            <a:avLst/>
          </a:prstGeom>
          <a:noFill/>
          <a:ln w="15875" algn="ctr">
            <a:noFill/>
            <a:miter lim="800000"/>
            <a:headEnd/>
            <a:tailEnd/>
          </a:ln>
        </p:spPr>
        <p:txBody>
          <a:bodyPr wrap="none" anchor="t" anchorCtr="0">
            <a:spAutoFit/>
          </a:bodyPr>
          <a:lstStyle/>
          <a:p>
            <a:pPr algn="l"/>
            <a:r>
              <a:rPr lang="en-US" dirty="0" smtClean="0">
                <a:solidFill>
                  <a:srgbClr val="FF0000"/>
                </a:solidFill>
              </a:rPr>
              <a:t>B…different </a:t>
            </a:r>
            <a:r>
              <a:rPr lang="en-US" dirty="0" err="1" smtClean="0">
                <a:solidFill>
                  <a:srgbClr val="FF0000"/>
                </a:solidFill>
              </a:rPr>
              <a:t>resis</a:t>
            </a:r>
            <a:r>
              <a:rPr lang="en-US" dirty="0" smtClean="0">
                <a:solidFill>
                  <a:srgbClr val="FF0000"/>
                </a:solidFill>
              </a:rPr>
              <a:t>. </a:t>
            </a:r>
          </a:p>
          <a:p>
            <a:pPr algn="l"/>
            <a:r>
              <a:rPr lang="en-US" dirty="0">
                <a:solidFill>
                  <a:srgbClr val="FF0000"/>
                </a:solidFill>
              </a:rPr>
              <a:t> </a:t>
            </a:r>
            <a:r>
              <a:rPr lang="en-US" dirty="0" smtClean="0">
                <a:solidFill>
                  <a:srgbClr val="FF0000"/>
                </a:solidFill>
              </a:rPr>
              <a:t>     values yield </a:t>
            </a:r>
          </a:p>
          <a:p>
            <a:pPr algn="l"/>
            <a:r>
              <a:rPr lang="en-US" dirty="0">
                <a:solidFill>
                  <a:srgbClr val="FF0000"/>
                </a:solidFill>
              </a:rPr>
              <a:t> </a:t>
            </a:r>
            <a:r>
              <a:rPr lang="en-US" dirty="0" smtClean="0">
                <a:solidFill>
                  <a:srgbClr val="FF0000"/>
                </a:solidFill>
              </a:rPr>
              <a:t>     different currents</a:t>
            </a:r>
            <a:endParaRPr lang="en-US" dirty="0">
              <a:solidFill>
                <a:srgbClr val="FF0000"/>
              </a:solidFill>
            </a:endParaRPr>
          </a:p>
        </p:txBody>
      </p:sp>
      <p:cxnSp>
        <p:nvCxnSpPr>
          <p:cNvPr id="92" name="Straight Arrow Connector 91"/>
          <p:cNvCxnSpPr/>
          <p:nvPr/>
        </p:nvCxnSpPr>
        <p:spPr>
          <a:xfrm>
            <a:off x="6253753" y="128872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682054" y="3637305"/>
            <a:ext cx="2241248" cy="2623798"/>
            <a:chOff x="475025" y="2987208"/>
            <a:chExt cx="2241248" cy="2623798"/>
          </a:xfrm>
        </p:grpSpPr>
        <p:grpSp>
          <p:nvGrpSpPr>
            <p:cNvPr id="104" name="Group 103"/>
            <p:cNvGrpSpPr/>
            <p:nvPr/>
          </p:nvGrpSpPr>
          <p:grpSpPr>
            <a:xfrm>
              <a:off x="475025" y="2987208"/>
              <a:ext cx="819398" cy="2616100"/>
              <a:chOff x="914400" y="2987208"/>
              <a:chExt cx="819398" cy="2616100"/>
            </a:xfrm>
          </p:grpSpPr>
          <p:sp>
            <p:nvSpPr>
              <p:cNvPr id="99" name="Rectangle 9"/>
              <p:cNvSpPr>
                <a:spLocks noChangeArrowheads="1"/>
              </p:cNvSpPr>
              <p:nvPr/>
            </p:nvSpPr>
            <p:spPr bwMode="auto">
              <a:xfrm>
                <a:off x="914400" y="2987208"/>
                <a:ext cx="818244" cy="523220"/>
              </a:xfrm>
              <a:prstGeom prst="rect">
                <a:avLst/>
              </a:prstGeom>
              <a:solidFill>
                <a:srgbClr val="FF0000"/>
              </a:solidFill>
              <a:ln w="15875" algn="ctr">
                <a:noFill/>
                <a:miter lim="800000"/>
                <a:headEnd/>
                <a:tailEnd/>
              </a:ln>
            </p:spPr>
            <p:txBody>
              <a:bodyPr wrap="square" anchor="t" anchorCtr="0">
                <a:spAutoFit/>
              </a:bodyPr>
              <a:lstStyle/>
              <a:p>
                <a:r>
                  <a:rPr lang="en-US" b="1" dirty="0" smtClean="0">
                    <a:solidFill>
                      <a:srgbClr val="000000"/>
                    </a:solidFill>
                  </a:rPr>
                  <a:t>R</a:t>
                </a:r>
                <a:endParaRPr lang="en-US" b="1" dirty="0">
                  <a:solidFill>
                    <a:srgbClr val="000000"/>
                  </a:solidFill>
                </a:endParaRPr>
              </a:p>
            </p:txBody>
          </p:sp>
          <p:sp>
            <p:nvSpPr>
              <p:cNvPr id="100" name="Rectangle 9"/>
              <p:cNvSpPr>
                <a:spLocks noChangeArrowheads="1"/>
              </p:cNvSpPr>
              <p:nvPr/>
            </p:nvSpPr>
            <p:spPr bwMode="auto">
              <a:xfrm>
                <a:off x="917516" y="3510428"/>
                <a:ext cx="816282" cy="523220"/>
              </a:xfrm>
              <a:prstGeom prst="rect">
                <a:avLst/>
              </a:prstGeom>
              <a:solidFill>
                <a:srgbClr val="FF6600"/>
              </a:solidFill>
              <a:ln w="15875" algn="ctr">
                <a:noFill/>
                <a:miter lim="800000"/>
                <a:headEnd/>
                <a:tailEnd/>
              </a:ln>
            </p:spPr>
            <p:txBody>
              <a:bodyPr wrap="square" anchor="t" anchorCtr="0">
                <a:spAutoFit/>
              </a:bodyPr>
              <a:lstStyle/>
              <a:p>
                <a:r>
                  <a:rPr lang="en-US" b="1" dirty="0" smtClean="0">
                    <a:solidFill>
                      <a:srgbClr val="000000"/>
                    </a:solidFill>
                  </a:rPr>
                  <a:t>O</a:t>
                </a:r>
                <a:endParaRPr lang="en-US" b="1" dirty="0">
                  <a:solidFill>
                    <a:srgbClr val="000000"/>
                  </a:solidFill>
                </a:endParaRPr>
              </a:p>
            </p:txBody>
          </p:sp>
          <p:sp>
            <p:nvSpPr>
              <p:cNvPr id="101" name="Rectangle 9"/>
              <p:cNvSpPr>
                <a:spLocks noChangeArrowheads="1"/>
              </p:cNvSpPr>
              <p:nvPr/>
            </p:nvSpPr>
            <p:spPr bwMode="auto">
              <a:xfrm>
                <a:off x="914400" y="4033648"/>
                <a:ext cx="818244" cy="523220"/>
              </a:xfrm>
              <a:prstGeom prst="rect">
                <a:avLst/>
              </a:prstGeom>
              <a:solidFill>
                <a:srgbClr val="FFFF00"/>
              </a:solidFill>
              <a:ln w="15875" algn="ctr">
                <a:noFill/>
                <a:miter lim="800000"/>
                <a:headEnd/>
                <a:tailEnd/>
              </a:ln>
            </p:spPr>
            <p:txBody>
              <a:bodyPr wrap="square" anchor="t" anchorCtr="0">
                <a:spAutoFit/>
              </a:bodyPr>
              <a:lstStyle/>
              <a:p>
                <a:r>
                  <a:rPr lang="en-US" b="1" dirty="0" smtClean="0">
                    <a:solidFill>
                      <a:srgbClr val="000000"/>
                    </a:solidFill>
                  </a:rPr>
                  <a:t>Y</a:t>
                </a:r>
                <a:endParaRPr lang="en-US" b="1" dirty="0">
                  <a:solidFill>
                    <a:srgbClr val="000000"/>
                  </a:solidFill>
                </a:endParaRPr>
              </a:p>
            </p:txBody>
          </p:sp>
          <p:sp>
            <p:nvSpPr>
              <p:cNvPr id="102" name="Rectangle 9"/>
              <p:cNvSpPr>
                <a:spLocks noChangeArrowheads="1"/>
              </p:cNvSpPr>
              <p:nvPr/>
            </p:nvSpPr>
            <p:spPr bwMode="auto">
              <a:xfrm>
                <a:off x="914400" y="4556868"/>
                <a:ext cx="818244" cy="523220"/>
              </a:xfrm>
              <a:prstGeom prst="rect">
                <a:avLst/>
              </a:prstGeom>
              <a:solidFill>
                <a:srgbClr val="00B050"/>
              </a:solidFill>
              <a:ln w="15875" algn="ctr">
                <a:noFill/>
                <a:miter lim="800000"/>
                <a:headEnd/>
                <a:tailEnd/>
              </a:ln>
            </p:spPr>
            <p:txBody>
              <a:bodyPr wrap="square" anchor="t" anchorCtr="0">
                <a:spAutoFit/>
              </a:bodyPr>
              <a:lstStyle/>
              <a:p>
                <a:r>
                  <a:rPr lang="en-US" b="1" dirty="0" smtClean="0">
                    <a:solidFill>
                      <a:srgbClr val="000000"/>
                    </a:solidFill>
                  </a:rPr>
                  <a:t>G</a:t>
                </a:r>
                <a:endParaRPr lang="en-US" b="1" dirty="0">
                  <a:solidFill>
                    <a:srgbClr val="000000"/>
                  </a:solidFill>
                </a:endParaRPr>
              </a:p>
            </p:txBody>
          </p:sp>
          <p:sp>
            <p:nvSpPr>
              <p:cNvPr id="103" name="Rectangle 9"/>
              <p:cNvSpPr>
                <a:spLocks noChangeArrowheads="1"/>
              </p:cNvSpPr>
              <p:nvPr/>
            </p:nvSpPr>
            <p:spPr bwMode="auto">
              <a:xfrm>
                <a:off x="914400" y="5080088"/>
                <a:ext cx="818244" cy="523220"/>
              </a:xfrm>
              <a:prstGeom prst="rect">
                <a:avLst/>
              </a:prstGeom>
              <a:solidFill>
                <a:srgbClr val="0070C0"/>
              </a:solidFill>
              <a:ln w="15875" algn="ctr">
                <a:noFill/>
                <a:miter lim="800000"/>
                <a:headEnd/>
                <a:tailEnd/>
              </a:ln>
            </p:spPr>
            <p:txBody>
              <a:bodyPr wrap="square" anchor="t" anchorCtr="0">
                <a:spAutoFit/>
              </a:bodyPr>
              <a:lstStyle/>
              <a:p>
                <a:r>
                  <a:rPr lang="en-US" b="1" dirty="0" smtClean="0">
                    <a:solidFill>
                      <a:srgbClr val="000000"/>
                    </a:solidFill>
                  </a:rPr>
                  <a:t>B</a:t>
                </a:r>
                <a:endParaRPr lang="en-US" b="1" dirty="0">
                  <a:solidFill>
                    <a:srgbClr val="000000"/>
                  </a:solidFill>
                </a:endParaRPr>
              </a:p>
            </p:txBody>
          </p:sp>
        </p:grpSp>
        <p:sp>
          <p:nvSpPr>
            <p:cNvPr id="105" name="Rectangle 9"/>
            <p:cNvSpPr>
              <a:spLocks noChangeArrowheads="1"/>
            </p:cNvSpPr>
            <p:nvPr/>
          </p:nvSpPr>
          <p:spPr bwMode="auto">
            <a:xfrm>
              <a:off x="1295691" y="2997729"/>
              <a:ext cx="142058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HIGH P</a:t>
              </a:r>
              <a:endParaRPr lang="en-US" dirty="0">
                <a:solidFill>
                  <a:srgbClr val="000000"/>
                </a:solidFill>
              </a:endParaRPr>
            </a:p>
          </p:txBody>
        </p:sp>
        <p:sp>
          <p:nvSpPr>
            <p:cNvPr id="106" name="Rectangle 9"/>
            <p:cNvSpPr>
              <a:spLocks noChangeArrowheads="1"/>
            </p:cNvSpPr>
            <p:nvPr/>
          </p:nvSpPr>
          <p:spPr bwMode="auto">
            <a:xfrm>
              <a:off x="1295691" y="5087786"/>
              <a:ext cx="134043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LOW P</a:t>
              </a:r>
              <a:endParaRPr lang="en-US" dirty="0">
                <a:solidFill>
                  <a:srgbClr val="000000"/>
                </a:solidFill>
              </a:endParaRPr>
            </a:p>
          </p:txBody>
        </p:sp>
      </p:grpSp>
      <p:grpSp>
        <p:nvGrpSpPr>
          <p:cNvPr id="5" name="Group 4"/>
          <p:cNvGrpSpPr/>
          <p:nvPr/>
        </p:nvGrpSpPr>
        <p:grpSpPr>
          <a:xfrm>
            <a:off x="5008205" y="372121"/>
            <a:ext cx="3255963" cy="2519916"/>
            <a:chOff x="4210745" y="3561907"/>
            <a:chExt cx="3255963" cy="2519916"/>
          </a:xfrm>
        </p:grpSpPr>
        <p:grpSp>
          <p:nvGrpSpPr>
            <p:cNvPr id="8" name="Group 7"/>
            <p:cNvGrpSpPr/>
            <p:nvPr/>
          </p:nvGrpSpPr>
          <p:grpSpPr>
            <a:xfrm>
              <a:off x="4210745" y="4505914"/>
              <a:ext cx="573088" cy="468313"/>
              <a:chOff x="6350793" y="3211512"/>
              <a:chExt cx="573088" cy="468313"/>
            </a:xfrm>
          </p:grpSpPr>
          <p:sp>
            <p:nvSpPr>
              <p:cNvPr id="18" name="Line 56"/>
              <p:cNvSpPr>
                <a:spLocks noChangeShapeType="1"/>
              </p:cNvSpPr>
              <p:nvPr/>
            </p:nvSpPr>
            <p:spPr bwMode="auto">
              <a:xfrm>
                <a:off x="6453203"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9"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0"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21" name="Line 61"/>
              <p:cNvSpPr>
                <a:spLocks noChangeShapeType="1"/>
              </p:cNvSpPr>
              <p:nvPr/>
            </p:nvSpPr>
            <p:spPr bwMode="auto">
              <a:xfrm>
                <a:off x="6453203"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15" name="Line 112"/>
            <p:cNvSpPr>
              <a:spLocks noChangeShapeType="1"/>
            </p:cNvSpPr>
            <p:nvPr/>
          </p:nvSpPr>
          <p:spPr bwMode="auto">
            <a:xfrm>
              <a:off x="4502845" y="3569289"/>
              <a:ext cx="2684764"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7" name="Line 114"/>
            <p:cNvSpPr>
              <a:spLocks noChangeShapeType="1"/>
            </p:cNvSpPr>
            <p:nvPr/>
          </p:nvSpPr>
          <p:spPr bwMode="auto">
            <a:xfrm>
              <a:off x="4502845" y="3569289"/>
              <a:ext cx="0" cy="936625"/>
            </a:xfrm>
            <a:prstGeom prst="line">
              <a:avLst/>
            </a:prstGeom>
            <a:noFill/>
            <a:ln w="38100">
              <a:solidFill>
                <a:schemeClr val="tx1"/>
              </a:solidFill>
              <a:round/>
              <a:headEnd/>
              <a:tailEnd/>
            </a:ln>
          </p:spPr>
          <p:txBody>
            <a:bodyPr/>
            <a:lstStyle/>
            <a:p>
              <a:endParaRPr lang="en-US">
                <a:solidFill>
                  <a:srgbClr val="000000"/>
                </a:solidFill>
              </a:endParaRPr>
            </a:p>
          </p:txBody>
        </p:sp>
        <p:sp>
          <p:nvSpPr>
            <p:cNvPr id="12" name="Line 115"/>
            <p:cNvSpPr>
              <a:spLocks noChangeShapeType="1"/>
            </p:cNvSpPr>
            <p:nvPr/>
          </p:nvSpPr>
          <p:spPr bwMode="auto">
            <a:xfrm>
              <a:off x="4502845" y="4974227"/>
              <a:ext cx="0" cy="1092200"/>
            </a:xfrm>
            <a:prstGeom prst="line">
              <a:avLst/>
            </a:prstGeom>
            <a:noFill/>
            <a:ln w="38100">
              <a:solidFill>
                <a:schemeClr val="tx1"/>
              </a:solidFill>
              <a:round/>
              <a:headEnd/>
              <a:tailEnd/>
            </a:ln>
          </p:spPr>
          <p:txBody>
            <a:bodyPr/>
            <a:lstStyle/>
            <a:p>
              <a:endParaRPr lang="en-US">
                <a:solidFill>
                  <a:srgbClr val="000000"/>
                </a:solidFill>
              </a:endParaRPr>
            </a:p>
          </p:txBody>
        </p:sp>
        <p:sp>
          <p:nvSpPr>
            <p:cNvPr id="14" name="Line 119"/>
            <p:cNvSpPr>
              <a:spLocks noChangeShapeType="1"/>
            </p:cNvSpPr>
            <p:nvPr/>
          </p:nvSpPr>
          <p:spPr bwMode="auto">
            <a:xfrm>
              <a:off x="4502845" y="6066427"/>
              <a:ext cx="2674132"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24" name="Line 113"/>
            <p:cNvSpPr>
              <a:spLocks noChangeShapeType="1"/>
            </p:cNvSpPr>
            <p:nvPr/>
          </p:nvSpPr>
          <p:spPr bwMode="auto">
            <a:xfrm>
              <a:off x="5854631" y="3561907"/>
              <a:ext cx="0" cy="898110"/>
            </a:xfrm>
            <a:prstGeom prst="line">
              <a:avLst/>
            </a:prstGeom>
            <a:noFill/>
            <a:ln w="38100">
              <a:solidFill>
                <a:schemeClr val="tx1"/>
              </a:solidFill>
              <a:round/>
              <a:headEnd/>
              <a:tailEnd/>
            </a:ln>
          </p:spPr>
          <p:txBody>
            <a:bodyPr/>
            <a:lstStyle/>
            <a:p>
              <a:endParaRPr lang="en-US">
                <a:solidFill>
                  <a:srgbClr val="000000"/>
                </a:solidFill>
              </a:endParaRPr>
            </a:p>
          </p:txBody>
        </p:sp>
        <p:grpSp>
          <p:nvGrpSpPr>
            <p:cNvPr id="90" name="Group 89"/>
            <p:cNvGrpSpPr/>
            <p:nvPr/>
          </p:nvGrpSpPr>
          <p:grpSpPr>
            <a:xfrm>
              <a:off x="5545631" y="4443611"/>
              <a:ext cx="623888" cy="623888"/>
              <a:chOff x="2642931" y="4443611"/>
              <a:chExt cx="623888" cy="623888"/>
            </a:xfrm>
          </p:grpSpPr>
          <p:sp>
            <p:nvSpPr>
              <p:cNvPr id="91" name="Oval 62"/>
              <p:cNvSpPr>
                <a:spLocks noChangeArrowheads="1"/>
              </p:cNvSpPr>
              <p:nvPr/>
            </p:nvSpPr>
            <p:spPr bwMode="auto">
              <a:xfrm>
                <a:off x="2642931" y="4443611"/>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98" name="Rectangle 9"/>
              <p:cNvSpPr>
                <a:spLocks noChangeArrowheads="1"/>
              </p:cNvSpPr>
              <p:nvPr/>
            </p:nvSpPr>
            <p:spPr bwMode="auto">
              <a:xfrm>
                <a:off x="2777559" y="4498716"/>
                <a:ext cx="38504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L</a:t>
                </a:r>
                <a:endParaRPr lang="en-US" dirty="0">
                  <a:solidFill>
                    <a:srgbClr val="000000"/>
                  </a:solidFill>
                </a:endParaRPr>
              </a:p>
            </p:txBody>
          </p:sp>
        </p:grpSp>
        <p:grpSp>
          <p:nvGrpSpPr>
            <p:cNvPr id="108" name="Group 107"/>
            <p:cNvGrpSpPr/>
            <p:nvPr/>
          </p:nvGrpSpPr>
          <p:grpSpPr>
            <a:xfrm>
              <a:off x="6842820" y="4443611"/>
              <a:ext cx="623888" cy="623888"/>
              <a:chOff x="2642931" y="4443611"/>
              <a:chExt cx="623888" cy="623888"/>
            </a:xfrm>
          </p:grpSpPr>
          <p:sp>
            <p:nvSpPr>
              <p:cNvPr id="109" name="Oval 62"/>
              <p:cNvSpPr>
                <a:spLocks noChangeArrowheads="1"/>
              </p:cNvSpPr>
              <p:nvPr/>
            </p:nvSpPr>
            <p:spPr bwMode="auto">
              <a:xfrm>
                <a:off x="2642931" y="4443611"/>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10" name="Rectangle 9"/>
              <p:cNvSpPr>
                <a:spLocks noChangeArrowheads="1"/>
              </p:cNvSpPr>
              <p:nvPr/>
            </p:nvSpPr>
            <p:spPr bwMode="auto">
              <a:xfrm>
                <a:off x="2745660" y="4509349"/>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sp>
          <p:nvSpPr>
            <p:cNvPr id="111" name="Line 113"/>
            <p:cNvSpPr>
              <a:spLocks noChangeShapeType="1"/>
            </p:cNvSpPr>
            <p:nvPr/>
          </p:nvSpPr>
          <p:spPr bwMode="auto">
            <a:xfrm>
              <a:off x="7162452" y="3561907"/>
              <a:ext cx="0" cy="898110"/>
            </a:xfrm>
            <a:prstGeom prst="line">
              <a:avLst/>
            </a:prstGeom>
            <a:noFill/>
            <a:ln w="38100">
              <a:solidFill>
                <a:schemeClr val="tx1"/>
              </a:solidFill>
              <a:round/>
              <a:headEnd/>
              <a:tailEnd/>
            </a:ln>
          </p:spPr>
          <p:txBody>
            <a:bodyPr/>
            <a:lstStyle/>
            <a:p>
              <a:endParaRPr lang="en-US">
                <a:solidFill>
                  <a:srgbClr val="000000"/>
                </a:solidFill>
              </a:endParaRPr>
            </a:p>
          </p:txBody>
        </p:sp>
        <p:sp>
          <p:nvSpPr>
            <p:cNvPr id="112" name="Line 113"/>
            <p:cNvSpPr>
              <a:spLocks noChangeShapeType="1"/>
            </p:cNvSpPr>
            <p:nvPr/>
          </p:nvSpPr>
          <p:spPr bwMode="auto">
            <a:xfrm>
              <a:off x="5854631" y="5066701"/>
              <a:ext cx="0" cy="1015122"/>
            </a:xfrm>
            <a:prstGeom prst="line">
              <a:avLst/>
            </a:prstGeom>
            <a:noFill/>
            <a:ln w="38100">
              <a:solidFill>
                <a:schemeClr val="tx1"/>
              </a:solidFill>
              <a:round/>
              <a:headEnd/>
              <a:tailEnd/>
            </a:ln>
          </p:spPr>
          <p:txBody>
            <a:bodyPr/>
            <a:lstStyle/>
            <a:p>
              <a:endParaRPr lang="en-US">
                <a:solidFill>
                  <a:srgbClr val="000000"/>
                </a:solidFill>
              </a:endParaRPr>
            </a:p>
          </p:txBody>
        </p:sp>
        <p:sp>
          <p:nvSpPr>
            <p:cNvPr id="113" name="Line 113"/>
            <p:cNvSpPr>
              <a:spLocks noChangeShapeType="1"/>
            </p:cNvSpPr>
            <p:nvPr/>
          </p:nvSpPr>
          <p:spPr bwMode="auto">
            <a:xfrm>
              <a:off x="7162452" y="5066701"/>
              <a:ext cx="0" cy="1015122"/>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0" name="Group 9"/>
          <p:cNvGrpSpPr/>
          <p:nvPr/>
        </p:nvGrpSpPr>
        <p:grpSpPr>
          <a:xfrm>
            <a:off x="4449946" y="1218436"/>
            <a:ext cx="440216" cy="617516"/>
            <a:chOff x="3652486" y="4408222"/>
            <a:chExt cx="440216" cy="617516"/>
          </a:xfrm>
        </p:grpSpPr>
        <p:grpSp>
          <p:nvGrpSpPr>
            <p:cNvPr id="95" name="Group 94"/>
            <p:cNvGrpSpPr/>
            <p:nvPr/>
          </p:nvGrpSpPr>
          <p:grpSpPr>
            <a:xfrm>
              <a:off x="3950198" y="4408222"/>
              <a:ext cx="142504" cy="617516"/>
              <a:chOff x="1211286" y="3906983"/>
              <a:chExt cx="142504" cy="617516"/>
            </a:xfrm>
          </p:grpSpPr>
          <p:cxnSp>
            <p:nvCxnSpPr>
              <p:cNvPr id="45" name="Straight Arrow Connector 44"/>
              <p:cNvCxnSpPr/>
              <p:nvPr/>
            </p:nvCxnSpPr>
            <p:spPr>
              <a:xfrm flipV="1">
                <a:off x="1353790"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1211286"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3652486" y="4408222"/>
              <a:ext cx="142504" cy="617516"/>
              <a:chOff x="1211286" y="3906983"/>
              <a:chExt cx="142504" cy="617516"/>
            </a:xfrm>
          </p:grpSpPr>
          <p:cxnSp>
            <p:nvCxnSpPr>
              <p:cNvPr id="118" name="Straight Arrow Connector 117"/>
              <p:cNvCxnSpPr/>
              <p:nvPr/>
            </p:nvCxnSpPr>
            <p:spPr>
              <a:xfrm flipV="1">
                <a:off x="1353790"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1211286"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 name="Group 5"/>
          <p:cNvGrpSpPr/>
          <p:nvPr/>
        </p:nvGrpSpPr>
        <p:grpSpPr>
          <a:xfrm>
            <a:off x="5298853" y="372121"/>
            <a:ext cx="2684764" cy="944007"/>
            <a:chOff x="7808118" y="3561907"/>
            <a:chExt cx="2684764" cy="944007"/>
          </a:xfrm>
        </p:grpSpPr>
        <p:sp>
          <p:nvSpPr>
            <p:cNvPr id="122" name="Line 112"/>
            <p:cNvSpPr>
              <a:spLocks noChangeShapeType="1"/>
            </p:cNvSpPr>
            <p:nvPr/>
          </p:nvSpPr>
          <p:spPr bwMode="auto">
            <a:xfrm>
              <a:off x="7808118" y="3569289"/>
              <a:ext cx="2684764" cy="0"/>
            </a:xfrm>
            <a:prstGeom prst="line">
              <a:avLst/>
            </a:prstGeom>
            <a:noFill/>
            <a:ln w="57150">
              <a:solidFill>
                <a:srgbClr val="FF0000"/>
              </a:solidFill>
              <a:round/>
              <a:headEnd/>
              <a:tailEnd/>
            </a:ln>
          </p:spPr>
          <p:txBody>
            <a:bodyPr/>
            <a:lstStyle/>
            <a:p>
              <a:endParaRPr lang="en-US">
                <a:solidFill>
                  <a:srgbClr val="000000"/>
                </a:solidFill>
              </a:endParaRPr>
            </a:p>
          </p:txBody>
        </p:sp>
        <p:sp>
          <p:nvSpPr>
            <p:cNvPr id="123" name="Line 114"/>
            <p:cNvSpPr>
              <a:spLocks noChangeShapeType="1"/>
            </p:cNvSpPr>
            <p:nvPr/>
          </p:nvSpPr>
          <p:spPr bwMode="auto">
            <a:xfrm>
              <a:off x="7808118" y="3569289"/>
              <a:ext cx="0" cy="936625"/>
            </a:xfrm>
            <a:prstGeom prst="line">
              <a:avLst/>
            </a:prstGeom>
            <a:noFill/>
            <a:ln w="57150">
              <a:solidFill>
                <a:srgbClr val="FF0000"/>
              </a:solidFill>
              <a:round/>
              <a:headEnd/>
              <a:tailEnd/>
            </a:ln>
          </p:spPr>
          <p:txBody>
            <a:bodyPr/>
            <a:lstStyle/>
            <a:p>
              <a:endParaRPr lang="en-US">
                <a:solidFill>
                  <a:srgbClr val="000000"/>
                </a:solidFill>
              </a:endParaRPr>
            </a:p>
          </p:txBody>
        </p:sp>
        <p:sp>
          <p:nvSpPr>
            <p:cNvPr id="126" name="Line 113"/>
            <p:cNvSpPr>
              <a:spLocks noChangeShapeType="1"/>
            </p:cNvSpPr>
            <p:nvPr/>
          </p:nvSpPr>
          <p:spPr bwMode="auto">
            <a:xfrm>
              <a:off x="9159904" y="3561907"/>
              <a:ext cx="0" cy="898110"/>
            </a:xfrm>
            <a:prstGeom prst="line">
              <a:avLst/>
            </a:prstGeom>
            <a:noFill/>
            <a:ln w="57150">
              <a:solidFill>
                <a:srgbClr val="FF0000"/>
              </a:solidFill>
              <a:round/>
              <a:headEnd/>
              <a:tailEnd/>
            </a:ln>
          </p:spPr>
          <p:txBody>
            <a:bodyPr/>
            <a:lstStyle/>
            <a:p>
              <a:endParaRPr lang="en-US">
                <a:solidFill>
                  <a:srgbClr val="000000"/>
                </a:solidFill>
              </a:endParaRPr>
            </a:p>
          </p:txBody>
        </p:sp>
        <p:sp>
          <p:nvSpPr>
            <p:cNvPr id="129" name="Line 113"/>
            <p:cNvSpPr>
              <a:spLocks noChangeShapeType="1"/>
            </p:cNvSpPr>
            <p:nvPr/>
          </p:nvSpPr>
          <p:spPr bwMode="auto">
            <a:xfrm>
              <a:off x="10467725" y="3561907"/>
              <a:ext cx="0" cy="898110"/>
            </a:xfrm>
            <a:prstGeom prst="line">
              <a:avLst/>
            </a:prstGeom>
            <a:noFill/>
            <a:ln w="57150">
              <a:solidFill>
                <a:srgbClr val="FF0000"/>
              </a:solidFill>
              <a:round/>
              <a:headEnd/>
              <a:tailEnd/>
            </a:ln>
          </p:spPr>
          <p:txBody>
            <a:bodyPr/>
            <a:lstStyle/>
            <a:p>
              <a:endParaRPr lang="en-US">
                <a:solidFill>
                  <a:srgbClr val="000000"/>
                </a:solidFill>
              </a:endParaRPr>
            </a:p>
          </p:txBody>
        </p:sp>
      </p:grpSp>
      <p:grpSp>
        <p:nvGrpSpPr>
          <p:cNvPr id="7" name="Group 6"/>
          <p:cNvGrpSpPr/>
          <p:nvPr/>
        </p:nvGrpSpPr>
        <p:grpSpPr>
          <a:xfrm>
            <a:off x="5298853" y="1784441"/>
            <a:ext cx="2674132" cy="1107596"/>
            <a:chOff x="7808118" y="4974227"/>
            <a:chExt cx="2674132" cy="1107596"/>
          </a:xfrm>
        </p:grpSpPr>
        <p:sp>
          <p:nvSpPr>
            <p:cNvPr id="124" name="Line 115"/>
            <p:cNvSpPr>
              <a:spLocks noChangeShapeType="1"/>
            </p:cNvSpPr>
            <p:nvPr/>
          </p:nvSpPr>
          <p:spPr bwMode="auto">
            <a:xfrm>
              <a:off x="7808118" y="4974227"/>
              <a:ext cx="0" cy="1092200"/>
            </a:xfrm>
            <a:prstGeom prst="line">
              <a:avLst/>
            </a:prstGeom>
            <a:noFill/>
            <a:ln w="57150">
              <a:solidFill>
                <a:srgbClr val="0070C0"/>
              </a:solidFill>
              <a:round/>
              <a:headEnd/>
              <a:tailEnd/>
            </a:ln>
          </p:spPr>
          <p:txBody>
            <a:bodyPr/>
            <a:lstStyle/>
            <a:p>
              <a:endParaRPr lang="en-US">
                <a:solidFill>
                  <a:srgbClr val="000000"/>
                </a:solidFill>
              </a:endParaRPr>
            </a:p>
          </p:txBody>
        </p:sp>
        <p:sp>
          <p:nvSpPr>
            <p:cNvPr id="125" name="Line 119"/>
            <p:cNvSpPr>
              <a:spLocks noChangeShapeType="1"/>
            </p:cNvSpPr>
            <p:nvPr/>
          </p:nvSpPr>
          <p:spPr bwMode="auto">
            <a:xfrm>
              <a:off x="7808118" y="6066427"/>
              <a:ext cx="2674132" cy="0"/>
            </a:xfrm>
            <a:prstGeom prst="line">
              <a:avLst/>
            </a:prstGeom>
            <a:noFill/>
            <a:ln w="57150">
              <a:solidFill>
                <a:srgbClr val="0070C0"/>
              </a:solidFill>
              <a:round/>
              <a:headEnd/>
              <a:tailEnd/>
            </a:ln>
          </p:spPr>
          <p:txBody>
            <a:bodyPr/>
            <a:lstStyle/>
            <a:p>
              <a:endParaRPr lang="en-US">
                <a:solidFill>
                  <a:srgbClr val="000000"/>
                </a:solidFill>
              </a:endParaRPr>
            </a:p>
          </p:txBody>
        </p:sp>
        <p:sp>
          <p:nvSpPr>
            <p:cNvPr id="130" name="Line 113"/>
            <p:cNvSpPr>
              <a:spLocks noChangeShapeType="1"/>
            </p:cNvSpPr>
            <p:nvPr/>
          </p:nvSpPr>
          <p:spPr bwMode="auto">
            <a:xfrm>
              <a:off x="9159904" y="5066701"/>
              <a:ext cx="0" cy="1015122"/>
            </a:xfrm>
            <a:prstGeom prst="line">
              <a:avLst/>
            </a:prstGeom>
            <a:noFill/>
            <a:ln w="57150">
              <a:solidFill>
                <a:srgbClr val="0070C0"/>
              </a:solidFill>
              <a:round/>
              <a:headEnd/>
              <a:tailEnd/>
            </a:ln>
          </p:spPr>
          <p:txBody>
            <a:bodyPr/>
            <a:lstStyle/>
            <a:p>
              <a:endParaRPr lang="en-US">
                <a:solidFill>
                  <a:srgbClr val="000000"/>
                </a:solidFill>
              </a:endParaRPr>
            </a:p>
          </p:txBody>
        </p:sp>
        <p:sp>
          <p:nvSpPr>
            <p:cNvPr id="131" name="Line 113"/>
            <p:cNvSpPr>
              <a:spLocks noChangeShapeType="1"/>
            </p:cNvSpPr>
            <p:nvPr/>
          </p:nvSpPr>
          <p:spPr bwMode="auto">
            <a:xfrm>
              <a:off x="10467725" y="5066701"/>
              <a:ext cx="0" cy="1015122"/>
            </a:xfrm>
            <a:prstGeom prst="line">
              <a:avLst/>
            </a:prstGeom>
            <a:noFill/>
            <a:ln w="57150">
              <a:solidFill>
                <a:srgbClr val="0070C0"/>
              </a:solidFill>
              <a:round/>
              <a:headEnd/>
              <a:tailEnd/>
            </a:ln>
          </p:spPr>
          <p:txBody>
            <a:bodyPr/>
            <a:lstStyle/>
            <a:p>
              <a:endParaRPr lang="en-US">
                <a:solidFill>
                  <a:srgbClr val="000000"/>
                </a:solidFill>
              </a:endParaRPr>
            </a:p>
          </p:txBody>
        </p:sp>
      </p:grpSp>
      <p:grpSp>
        <p:nvGrpSpPr>
          <p:cNvPr id="3" name="Group 2"/>
          <p:cNvGrpSpPr/>
          <p:nvPr/>
        </p:nvGrpSpPr>
        <p:grpSpPr>
          <a:xfrm>
            <a:off x="7285112" y="1288723"/>
            <a:ext cx="276446" cy="617516"/>
            <a:chOff x="6859807" y="2437054"/>
            <a:chExt cx="276446" cy="617516"/>
          </a:xfrm>
        </p:grpSpPr>
        <p:grpSp>
          <p:nvGrpSpPr>
            <p:cNvPr id="114" name="Group 113"/>
            <p:cNvGrpSpPr/>
            <p:nvPr/>
          </p:nvGrpSpPr>
          <p:grpSpPr>
            <a:xfrm>
              <a:off x="6993749" y="2437054"/>
              <a:ext cx="142504" cy="617516"/>
              <a:chOff x="3776356" y="3562599"/>
              <a:chExt cx="142504" cy="617516"/>
            </a:xfrm>
          </p:grpSpPr>
          <p:cxnSp>
            <p:nvCxnSpPr>
              <p:cNvPr id="115" name="Straight Arrow Connector 114"/>
              <p:cNvCxnSpPr/>
              <p:nvPr/>
            </p:nvCxnSpPr>
            <p:spPr>
              <a:xfrm>
                <a:off x="3776356"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918860"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6" name="Straight Arrow Connector 55"/>
            <p:cNvCxnSpPr/>
            <p:nvPr/>
          </p:nvCxnSpPr>
          <p:spPr>
            <a:xfrm>
              <a:off x="6859807" y="2437054"/>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a:off x="6253753" y="4680530"/>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454767" y="4610243"/>
            <a:ext cx="297712" cy="617516"/>
            <a:chOff x="3454767" y="4610243"/>
            <a:chExt cx="297712" cy="617516"/>
          </a:xfrm>
        </p:grpSpPr>
        <p:grpSp>
          <p:nvGrpSpPr>
            <p:cNvPr id="80" name="Group 79"/>
            <p:cNvGrpSpPr/>
            <p:nvPr/>
          </p:nvGrpSpPr>
          <p:grpSpPr>
            <a:xfrm>
              <a:off x="3609975" y="4610243"/>
              <a:ext cx="142504" cy="617516"/>
              <a:chOff x="1211286" y="3906983"/>
              <a:chExt cx="142504" cy="617516"/>
            </a:xfrm>
          </p:grpSpPr>
          <p:cxnSp>
            <p:nvCxnSpPr>
              <p:cNvPr id="84" name="Straight Arrow Connector 83"/>
              <p:cNvCxnSpPr/>
              <p:nvPr/>
            </p:nvCxnSpPr>
            <p:spPr>
              <a:xfrm flipV="1">
                <a:off x="1353790"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1211286"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2" name="Straight Arrow Connector 81"/>
            <p:cNvCxnSpPr/>
            <p:nvPr/>
          </p:nvCxnSpPr>
          <p:spPr>
            <a:xfrm flipV="1">
              <a:off x="3454767" y="461024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7419054" y="4680530"/>
            <a:ext cx="142504" cy="617516"/>
            <a:chOff x="3776356" y="3562599"/>
            <a:chExt cx="142504" cy="617516"/>
          </a:xfrm>
        </p:grpSpPr>
        <p:cxnSp>
          <p:nvCxnSpPr>
            <p:cNvPr id="135" name="Straight Arrow Connector 134"/>
            <p:cNvCxnSpPr/>
            <p:nvPr/>
          </p:nvCxnSpPr>
          <p:spPr>
            <a:xfrm>
              <a:off x="3776356"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3918860" y="3562599"/>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870522" y="3465420"/>
            <a:ext cx="4393646" cy="3111907"/>
            <a:chOff x="3870522" y="3465420"/>
            <a:chExt cx="4393646" cy="3111907"/>
          </a:xfrm>
        </p:grpSpPr>
        <p:grpSp>
          <p:nvGrpSpPr>
            <p:cNvPr id="60" name="Group 59"/>
            <p:cNvGrpSpPr/>
            <p:nvPr/>
          </p:nvGrpSpPr>
          <p:grpSpPr>
            <a:xfrm>
              <a:off x="3870522" y="4707935"/>
              <a:ext cx="573088" cy="468313"/>
              <a:chOff x="6350793" y="3211512"/>
              <a:chExt cx="573088" cy="468313"/>
            </a:xfrm>
          </p:grpSpPr>
          <p:sp>
            <p:nvSpPr>
              <p:cNvPr id="75" name="Line 56"/>
              <p:cNvSpPr>
                <a:spLocks noChangeShapeType="1"/>
              </p:cNvSpPr>
              <p:nvPr/>
            </p:nvSpPr>
            <p:spPr bwMode="auto">
              <a:xfrm>
                <a:off x="6453203" y="3367087"/>
                <a:ext cx="31273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76" name="Line 58"/>
              <p:cNvSpPr>
                <a:spLocks noChangeShapeType="1"/>
              </p:cNvSpPr>
              <p:nvPr/>
            </p:nvSpPr>
            <p:spPr bwMode="auto">
              <a:xfrm>
                <a:off x="6350793" y="321151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77" name="Line 60"/>
              <p:cNvSpPr>
                <a:spLocks noChangeShapeType="1"/>
              </p:cNvSpPr>
              <p:nvPr/>
            </p:nvSpPr>
            <p:spPr bwMode="auto">
              <a:xfrm>
                <a:off x="6350793" y="3522662"/>
                <a:ext cx="573088"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78" name="Line 61"/>
              <p:cNvSpPr>
                <a:spLocks noChangeShapeType="1"/>
              </p:cNvSpPr>
              <p:nvPr/>
            </p:nvSpPr>
            <p:spPr bwMode="auto">
              <a:xfrm>
                <a:off x="6453203" y="3679825"/>
                <a:ext cx="312738"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61" name="Line 112"/>
            <p:cNvSpPr>
              <a:spLocks noChangeShapeType="1"/>
            </p:cNvSpPr>
            <p:nvPr/>
          </p:nvSpPr>
          <p:spPr bwMode="auto">
            <a:xfrm>
              <a:off x="5784113" y="3771310"/>
              <a:ext cx="2200956"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62" name="Line 114"/>
            <p:cNvSpPr>
              <a:spLocks noChangeShapeType="1"/>
            </p:cNvSpPr>
            <p:nvPr/>
          </p:nvSpPr>
          <p:spPr bwMode="auto">
            <a:xfrm>
              <a:off x="4162622" y="3771310"/>
              <a:ext cx="0" cy="936625"/>
            </a:xfrm>
            <a:prstGeom prst="line">
              <a:avLst/>
            </a:prstGeom>
            <a:noFill/>
            <a:ln w="38100">
              <a:solidFill>
                <a:schemeClr val="tx1"/>
              </a:solidFill>
              <a:round/>
              <a:headEnd/>
              <a:tailEnd/>
            </a:ln>
          </p:spPr>
          <p:txBody>
            <a:bodyPr/>
            <a:lstStyle/>
            <a:p>
              <a:endParaRPr lang="en-US">
                <a:solidFill>
                  <a:srgbClr val="000000"/>
                </a:solidFill>
              </a:endParaRPr>
            </a:p>
          </p:txBody>
        </p:sp>
        <p:sp>
          <p:nvSpPr>
            <p:cNvPr id="63" name="Line 115"/>
            <p:cNvSpPr>
              <a:spLocks noChangeShapeType="1"/>
            </p:cNvSpPr>
            <p:nvPr/>
          </p:nvSpPr>
          <p:spPr bwMode="auto">
            <a:xfrm>
              <a:off x="4162622" y="5176248"/>
              <a:ext cx="0" cy="1092200"/>
            </a:xfrm>
            <a:prstGeom prst="line">
              <a:avLst/>
            </a:prstGeom>
            <a:noFill/>
            <a:ln w="38100">
              <a:solidFill>
                <a:schemeClr val="tx1"/>
              </a:solidFill>
              <a:round/>
              <a:headEnd/>
              <a:tailEnd/>
            </a:ln>
          </p:spPr>
          <p:txBody>
            <a:bodyPr/>
            <a:lstStyle/>
            <a:p>
              <a:endParaRPr lang="en-US">
                <a:solidFill>
                  <a:srgbClr val="000000"/>
                </a:solidFill>
              </a:endParaRPr>
            </a:p>
          </p:txBody>
        </p:sp>
        <p:sp>
          <p:nvSpPr>
            <p:cNvPr id="64" name="Line 119"/>
            <p:cNvSpPr>
              <a:spLocks noChangeShapeType="1"/>
            </p:cNvSpPr>
            <p:nvPr/>
          </p:nvSpPr>
          <p:spPr bwMode="auto">
            <a:xfrm>
              <a:off x="5784113" y="6268448"/>
              <a:ext cx="2190324"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65" name="Line 113"/>
            <p:cNvSpPr>
              <a:spLocks noChangeShapeType="1"/>
            </p:cNvSpPr>
            <p:nvPr/>
          </p:nvSpPr>
          <p:spPr bwMode="auto">
            <a:xfrm>
              <a:off x="6652091" y="3763928"/>
              <a:ext cx="0" cy="898110"/>
            </a:xfrm>
            <a:prstGeom prst="line">
              <a:avLst/>
            </a:prstGeom>
            <a:noFill/>
            <a:ln w="38100">
              <a:solidFill>
                <a:schemeClr val="tx1"/>
              </a:solidFill>
              <a:round/>
              <a:headEnd/>
              <a:tailEnd/>
            </a:ln>
          </p:spPr>
          <p:txBody>
            <a:bodyPr/>
            <a:lstStyle/>
            <a:p>
              <a:endParaRPr lang="en-US">
                <a:solidFill>
                  <a:srgbClr val="000000"/>
                </a:solidFill>
              </a:endParaRPr>
            </a:p>
          </p:txBody>
        </p:sp>
        <p:grpSp>
          <p:nvGrpSpPr>
            <p:cNvPr id="66" name="Group 65"/>
            <p:cNvGrpSpPr/>
            <p:nvPr/>
          </p:nvGrpSpPr>
          <p:grpSpPr>
            <a:xfrm>
              <a:off x="6343091" y="4645632"/>
              <a:ext cx="623888" cy="623888"/>
              <a:chOff x="2642931" y="4443611"/>
              <a:chExt cx="623888" cy="623888"/>
            </a:xfrm>
          </p:grpSpPr>
          <p:sp>
            <p:nvSpPr>
              <p:cNvPr id="73" name="Oval 62"/>
              <p:cNvSpPr>
                <a:spLocks noChangeArrowheads="1"/>
              </p:cNvSpPr>
              <p:nvPr/>
            </p:nvSpPr>
            <p:spPr bwMode="auto">
              <a:xfrm>
                <a:off x="2642931" y="4443611"/>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74" name="Rectangle 9"/>
              <p:cNvSpPr>
                <a:spLocks noChangeArrowheads="1"/>
              </p:cNvSpPr>
              <p:nvPr/>
            </p:nvSpPr>
            <p:spPr bwMode="auto">
              <a:xfrm>
                <a:off x="2777559" y="4498716"/>
                <a:ext cx="38504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L</a:t>
                </a:r>
                <a:endParaRPr lang="en-US" dirty="0">
                  <a:solidFill>
                    <a:srgbClr val="000000"/>
                  </a:solidFill>
                </a:endParaRPr>
              </a:p>
            </p:txBody>
          </p:sp>
        </p:grpSp>
        <p:grpSp>
          <p:nvGrpSpPr>
            <p:cNvPr id="67" name="Group 66"/>
            <p:cNvGrpSpPr/>
            <p:nvPr/>
          </p:nvGrpSpPr>
          <p:grpSpPr>
            <a:xfrm>
              <a:off x="7640280" y="4645632"/>
              <a:ext cx="623888" cy="623888"/>
              <a:chOff x="2642931" y="4443611"/>
              <a:chExt cx="623888" cy="623888"/>
            </a:xfrm>
          </p:grpSpPr>
          <p:sp>
            <p:nvSpPr>
              <p:cNvPr id="71" name="Oval 62"/>
              <p:cNvSpPr>
                <a:spLocks noChangeArrowheads="1"/>
              </p:cNvSpPr>
              <p:nvPr/>
            </p:nvSpPr>
            <p:spPr bwMode="auto">
              <a:xfrm>
                <a:off x="2642931" y="4443611"/>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72" name="Rectangle 9"/>
              <p:cNvSpPr>
                <a:spLocks noChangeArrowheads="1"/>
              </p:cNvSpPr>
              <p:nvPr/>
            </p:nvSpPr>
            <p:spPr bwMode="auto">
              <a:xfrm>
                <a:off x="2745660" y="4509349"/>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sp>
          <p:nvSpPr>
            <p:cNvPr id="68" name="Line 113"/>
            <p:cNvSpPr>
              <a:spLocks noChangeShapeType="1"/>
            </p:cNvSpPr>
            <p:nvPr/>
          </p:nvSpPr>
          <p:spPr bwMode="auto">
            <a:xfrm>
              <a:off x="7959912" y="3763928"/>
              <a:ext cx="0" cy="898110"/>
            </a:xfrm>
            <a:prstGeom prst="line">
              <a:avLst/>
            </a:prstGeom>
            <a:noFill/>
            <a:ln w="38100">
              <a:solidFill>
                <a:schemeClr val="tx1"/>
              </a:solidFill>
              <a:round/>
              <a:headEnd/>
              <a:tailEnd/>
            </a:ln>
          </p:spPr>
          <p:txBody>
            <a:bodyPr/>
            <a:lstStyle/>
            <a:p>
              <a:endParaRPr lang="en-US">
                <a:solidFill>
                  <a:srgbClr val="000000"/>
                </a:solidFill>
              </a:endParaRPr>
            </a:p>
          </p:txBody>
        </p:sp>
        <p:sp>
          <p:nvSpPr>
            <p:cNvPr id="69" name="Line 113"/>
            <p:cNvSpPr>
              <a:spLocks noChangeShapeType="1"/>
            </p:cNvSpPr>
            <p:nvPr/>
          </p:nvSpPr>
          <p:spPr bwMode="auto">
            <a:xfrm>
              <a:off x="6652091" y="5268722"/>
              <a:ext cx="0" cy="1015122"/>
            </a:xfrm>
            <a:prstGeom prst="line">
              <a:avLst/>
            </a:prstGeom>
            <a:noFill/>
            <a:ln w="38100">
              <a:solidFill>
                <a:schemeClr val="tx1"/>
              </a:solidFill>
              <a:round/>
              <a:headEnd/>
              <a:tailEnd/>
            </a:ln>
          </p:spPr>
          <p:txBody>
            <a:bodyPr/>
            <a:lstStyle/>
            <a:p>
              <a:endParaRPr lang="en-US">
                <a:solidFill>
                  <a:srgbClr val="000000"/>
                </a:solidFill>
              </a:endParaRPr>
            </a:p>
          </p:txBody>
        </p:sp>
        <p:sp>
          <p:nvSpPr>
            <p:cNvPr id="70" name="Line 113"/>
            <p:cNvSpPr>
              <a:spLocks noChangeShapeType="1"/>
            </p:cNvSpPr>
            <p:nvPr/>
          </p:nvSpPr>
          <p:spPr bwMode="auto">
            <a:xfrm>
              <a:off x="7959912" y="5268722"/>
              <a:ext cx="0" cy="1015122"/>
            </a:xfrm>
            <a:prstGeom prst="line">
              <a:avLst/>
            </a:prstGeom>
            <a:noFill/>
            <a:ln w="38100">
              <a:solidFill>
                <a:schemeClr val="tx1"/>
              </a:solidFill>
              <a:round/>
              <a:headEnd/>
              <a:tailEnd/>
            </a:ln>
          </p:spPr>
          <p:txBody>
            <a:bodyPr/>
            <a:lstStyle/>
            <a:p>
              <a:endParaRPr lang="en-US">
                <a:solidFill>
                  <a:srgbClr val="000000"/>
                </a:solidFill>
              </a:endParaRPr>
            </a:p>
          </p:txBody>
        </p:sp>
        <p:grpSp>
          <p:nvGrpSpPr>
            <p:cNvPr id="137" name="Group 136"/>
            <p:cNvGrpSpPr/>
            <p:nvPr/>
          </p:nvGrpSpPr>
          <p:grpSpPr>
            <a:xfrm>
              <a:off x="5162933" y="3465420"/>
              <a:ext cx="623888" cy="623888"/>
              <a:chOff x="2642931" y="4443611"/>
              <a:chExt cx="623888" cy="623888"/>
            </a:xfrm>
          </p:grpSpPr>
          <p:sp>
            <p:nvSpPr>
              <p:cNvPr id="138" name="Oval 62"/>
              <p:cNvSpPr>
                <a:spLocks noChangeArrowheads="1"/>
              </p:cNvSpPr>
              <p:nvPr/>
            </p:nvSpPr>
            <p:spPr bwMode="auto">
              <a:xfrm>
                <a:off x="2642931" y="4443611"/>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39" name="Rectangle 9"/>
              <p:cNvSpPr>
                <a:spLocks noChangeArrowheads="1"/>
              </p:cNvSpPr>
              <p:nvPr/>
            </p:nvSpPr>
            <p:spPr bwMode="auto">
              <a:xfrm>
                <a:off x="2745660" y="4509349"/>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grpSp>
          <p:nvGrpSpPr>
            <p:cNvPr id="140" name="Group 139"/>
            <p:cNvGrpSpPr/>
            <p:nvPr/>
          </p:nvGrpSpPr>
          <p:grpSpPr>
            <a:xfrm>
              <a:off x="5162933" y="5953439"/>
              <a:ext cx="623888" cy="623888"/>
              <a:chOff x="2642931" y="4443611"/>
              <a:chExt cx="623888" cy="623888"/>
            </a:xfrm>
          </p:grpSpPr>
          <p:sp>
            <p:nvSpPr>
              <p:cNvPr id="141" name="Oval 62"/>
              <p:cNvSpPr>
                <a:spLocks noChangeArrowheads="1"/>
              </p:cNvSpPr>
              <p:nvPr/>
            </p:nvSpPr>
            <p:spPr bwMode="auto">
              <a:xfrm>
                <a:off x="2642931" y="4443611"/>
                <a:ext cx="623888" cy="623888"/>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42" name="Rectangle 9"/>
              <p:cNvSpPr>
                <a:spLocks noChangeArrowheads="1"/>
              </p:cNvSpPr>
              <p:nvPr/>
            </p:nvSpPr>
            <p:spPr bwMode="auto">
              <a:xfrm>
                <a:off x="2745660" y="4509349"/>
                <a:ext cx="444352" cy="523220"/>
              </a:xfrm>
              <a:prstGeom prst="rect">
                <a:avLst/>
              </a:prstGeom>
              <a:noFill/>
              <a:ln w="15875" algn="ctr">
                <a:noFill/>
                <a:miter lim="800000"/>
                <a:headEnd/>
                <a:tailEnd/>
              </a:ln>
            </p:spPr>
            <p:txBody>
              <a:bodyPr wrap="none" anchor="t" anchorCtr="0">
                <a:spAutoFit/>
              </a:bodyPr>
              <a:lstStyle/>
              <a:p>
                <a:pPr algn="l"/>
                <a:r>
                  <a:rPr lang="en-US" dirty="0" smtClean="0">
                    <a:solidFill>
                      <a:srgbClr val="000000"/>
                    </a:solidFill>
                  </a:rPr>
                  <a:t>R</a:t>
                </a:r>
                <a:endParaRPr lang="en-US" dirty="0">
                  <a:solidFill>
                    <a:srgbClr val="000000"/>
                  </a:solidFill>
                </a:endParaRPr>
              </a:p>
            </p:txBody>
          </p:sp>
        </p:grpSp>
        <p:sp>
          <p:nvSpPr>
            <p:cNvPr id="143" name="Line 119"/>
            <p:cNvSpPr>
              <a:spLocks noChangeShapeType="1"/>
            </p:cNvSpPr>
            <p:nvPr/>
          </p:nvSpPr>
          <p:spPr bwMode="auto">
            <a:xfrm>
              <a:off x="4157330" y="6268448"/>
              <a:ext cx="1031376"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44" name="Line 112"/>
            <p:cNvSpPr>
              <a:spLocks noChangeShapeType="1"/>
            </p:cNvSpPr>
            <p:nvPr/>
          </p:nvSpPr>
          <p:spPr bwMode="auto">
            <a:xfrm>
              <a:off x="4157330" y="3771310"/>
              <a:ext cx="1031376" cy="0"/>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45" name="Group 144"/>
          <p:cNvGrpSpPr/>
          <p:nvPr/>
        </p:nvGrpSpPr>
        <p:grpSpPr>
          <a:xfrm rot="5400000">
            <a:off x="5389894" y="4046718"/>
            <a:ext cx="297712" cy="617516"/>
            <a:chOff x="3454767" y="4610243"/>
            <a:chExt cx="297712" cy="617516"/>
          </a:xfrm>
        </p:grpSpPr>
        <p:grpSp>
          <p:nvGrpSpPr>
            <p:cNvPr id="146" name="Group 145"/>
            <p:cNvGrpSpPr/>
            <p:nvPr/>
          </p:nvGrpSpPr>
          <p:grpSpPr>
            <a:xfrm>
              <a:off x="3609975" y="4610243"/>
              <a:ext cx="142504" cy="617516"/>
              <a:chOff x="1211286" y="3906983"/>
              <a:chExt cx="142504" cy="617516"/>
            </a:xfrm>
          </p:grpSpPr>
          <p:cxnSp>
            <p:nvCxnSpPr>
              <p:cNvPr id="148" name="Straight Arrow Connector 147"/>
              <p:cNvCxnSpPr/>
              <p:nvPr/>
            </p:nvCxnSpPr>
            <p:spPr>
              <a:xfrm flipV="1">
                <a:off x="1353790"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1211286"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7" name="Straight Arrow Connector 146"/>
            <p:cNvCxnSpPr/>
            <p:nvPr/>
          </p:nvCxnSpPr>
          <p:spPr>
            <a:xfrm flipV="1">
              <a:off x="3454767" y="461024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rot="16200000">
            <a:off x="5272931" y="5397053"/>
            <a:ext cx="297712" cy="617516"/>
            <a:chOff x="3454767" y="4610243"/>
            <a:chExt cx="297712" cy="617516"/>
          </a:xfrm>
        </p:grpSpPr>
        <p:grpSp>
          <p:nvGrpSpPr>
            <p:cNvPr id="151" name="Group 150"/>
            <p:cNvGrpSpPr/>
            <p:nvPr/>
          </p:nvGrpSpPr>
          <p:grpSpPr>
            <a:xfrm>
              <a:off x="3609975" y="4610243"/>
              <a:ext cx="142504" cy="617516"/>
              <a:chOff x="1211286" y="3906983"/>
              <a:chExt cx="142504" cy="617516"/>
            </a:xfrm>
          </p:grpSpPr>
          <p:cxnSp>
            <p:nvCxnSpPr>
              <p:cNvPr id="153" name="Straight Arrow Connector 152"/>
              <p:cNvCxnSpPr/>
              <p:nvPr/>
            </p:nvCxnSpPr>
            <p:spPr>
              <a:xfrm flipV="1">
                <a:off x="1353790"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1211286" y="390698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52" name="Straight Arrow Connector 151"/>
            <p:cNvCxnSpPr/>
            <p:nvPr/>
          </p:nvCxnSpPr>
          <p:spPr>
            <a:xfrm flipV="1">
              <a:off x="3454767" y="4610243"/>
              <a:ext cx="0" cy="6175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146697" y="3771310"/>
            <a:ext cx="1031376" cy="936625"/>
            <a:chOff x="1679944" y="3771310"/>
            <a:chExt cx="1031376" cy="936625"/>
          </a:xfrm>
        </p:grpSpPr>
        <p:sp>
          <p:nvSpPr>
            <p:cNvPr id="155" name="Line 114"/>
            <p:cNvSpPr>
              <a:spLocks noChangeShapeType="1"/>
            </p:cNvSpPr>
            <p:nvPr/>
          </p:nvSpPr>
          <p:spPr bwMode="auto">
            <a:xfrm>
              <a:off x="1685236" y="3771310"/>
              <a:ext cx="0" cy="936625"/>
            </a:xfrm>
            <a:prstGeom prst="line">
              <a:avLst/>
            </a:prstGeom>
            <a:noFill/>
            <a:ln w="57150">
              <a:solidFill>
                <a:srgbClr val="FF0000"/>
              </a:solidFill>
              <a:round/>
              <a:headEnd/>
              <a:tailEnd/>
            </a:ln>
          </p:spPr>
          <p:txBody>
            <a:bodyPr/>
            <a:lstStyle/>
            <a:p>
              <a:endParaRPr lang="en-US">
                <a:solidFill>
                  <a:srgbClr val="000000"/>
                </a:solidFill>
              </a:endParaRPr>
            </a:p>
          </p:txBody>
        </p:sp>
        <p:sp>
          <p:nvSpPr>
            <p:cNvPr id="156" name="Line 112"/>
            <p:cNvSpPr>
              <a:spLocks noChangeShapeType="1"/>
            </p:cNvSpPr>
            <p:nvPr/>
          </p:nvSpPr>
          <p:spPr bwMode="auto">
            <a:xfrm>
              <a:off x="1679944" y="3771310"/>
              <a:ext cx="1031376" cy="0"/>
            </a:xfrm>
            <a:prstGeom prst="line">
              <a:avLst/>
            </a:prstGeom>
            <a:noFill/>
            <a:ln w="57150">
              <a:solidFill>
                <a:srgbClr val="FF0000"/>
              </a:solidFill>
              <a:round/>
              <a:headEnd/>
              <a:tailEnd/>
            </a:ln>
          </p:spPr>
          <p:txBody>
            <a:bodyPr/>
            <a:lstStyle/>
            <a:p>
              <a:endParaRPr lang="en-US">
                <a:solidFill>
                  <a:srgbClr val="000000"/>
                </a:solidFill>
              </a:endParaRPr>
            </a:p>
          </p:txBody>
        </p:sp>
      </p:grpSp>
      <p:grpSp>
        <p:nvGrpSpPr>
          <p:cNvPr id="13" name="Group 12"/>
          <p:cNvGrpSpPr/>
          <p:nvPr/>
        </p:nvGrpSpPr>
        <p:grpSpPr>
          <a:xfrm>
            <a:off x="4146697" y="5176248"/>
            <a:ext cx="1031376" cy="1092200"/>
            <a:chOff x="1765004" y="5176248"/>
            <a:chExt cx="1031376" cy="1092200"/>
          </a:xfrm>
        </p:grpSpPr>
        <p:sp>
          <p:nvSpPr>
            <p:cNvPr id="157" name="Line 115"/>
            <p:cNvSpPr>
              <a:spLocks noChangeShapeType="1"/>
            </p:cNvSpPr>
            <p:nvPr/>
          </p:nvSpPr>
          <p:spPr bwMode="auto">
            <a:xfrm>
              <a:off x="1770296" y="5176248"/>
              <a:ext cx="0" cy="1092200"/>
            </a:xfrm>
            <a:prstGeom prst="line">
              <a:avLst/>
            </a:prstGeom>
            <a:noFill/>
            <a:ln w="57150">
              <a:solidFill>
                <a:srgbClr val="0070C0"/>
              </a:solidFill>
              <a:round/>
              <a:headEnd/>
              <a:tailEnd/>
            </a:ln>
          </p:spPr>
          <p:txBody>
            <a:bodyPr/>
            <a:lstStyle/>
            <a:p>
              <a:endParaRPr lang="en-US">
                <a:solidFill>
                  <a:srgbClr val="000000"/>
                </a:solidFill>
              </a:endParaRPr>
            </a:p>
          </p:txBody>
        </p:sp>
        <p:sp>
          <p:nvSpPr>
            <p:cNvPr id="158" name="Line 119"/>
            <p:cNvSpPr>
              <a:spLocks noChangeShapeType="1"/>
            </p:cNvSpPr>
            <p:nvPr/>
          </p:nvSpPr>
          <p:spPr bwMode="auto">
            <a:xfrm>
              <a:off x="1765004" y="6268448"/>
              <a:ext cx="1031376" cy="0"/>
            </a:xfrm>
            <a:prstGeom prst="line">
              <a:avLst/>
            </a:prstGeom>
            <a:noFill/>
            <a:ln w="57150">
              <a:solidFill>
                <a:srgbClr val="0070C0"/>
              </a:solidFill>
              <a:round/>
              <a:headEnd/>
              <a:tailEnd/>
            </a:ln>
          </p:spPr>
          <p:txBody>
            <a:bodyPr/>
            <a:lstStyle/>
            <a:p>
              <a:endParaRPr lang="en-US">
                <a:solidFill>
                  <a:srgbClr val="000000"/>
                </a:solidFill>
              </a:endParaRPr>
            </a:p>
          </p:txBody>
        </p:sp>
      </p:grpSp>
      <p:sp>
        <p:nvSpPr>
          <p:cNvPr id="159" name="Rectangle 9"/>
          <p:cNvSpPr>
            <a:spLocks noChangeArrowheads="1"/>
          </p:cNvSpPr>
          <p:nvPr/>
        </p:nvSpPr>
        <p:spPr bwMode="auto">
          <a:xfrm>
            <a:off x="7097277" y="3283808"/>
            <a:ext cx="385042" cy="523220"/>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a</a:t>
            </a:r>
          </a:p>
        </p:txBody>
      </p:sp>
      <p:sp>
        <p:nvSpPr>
          <p:cNvPr id="160" name="Rectangle 9"/>
          <p:cNvSpPr>
            <a:spLocks noChangeArrowheads="1"/>
          </p:cNvSpPr>
          <p:nvPr/>
        </p:nvSpPr>
        <p:spPr bwMode="auto">
          <a:xfrm>
            <a:off x="7129198" y="5793077"/>
            <a:ext cx="385042" cy="523220"/>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b</a:t>
            </a:r>
          </a:p>
        </p:txBody>
      </p:sp>
    </p:spTree>
    <p:extLst>
      <p:ext uri="{BB962C8B-B14F-4D97-AF65-F5344CB8AC3E}">
        <p14:creationId xmlns:p14="http://schemas.microsoft.com/office/powerpoint/2010/main" val="2091165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wipe(down)">
                                      <p:cBhvr>
                                        <p:cTn id="25" dur="580">
                                          <p:stCondLst>
                                            <p:cond delay="0"/>
                                          </p:stCondLst>
                                        </p:cTn>
                                        <p:tgtEl>
                                          <p:spTgt spid="92"/>
                                        </p:tgtEl>
                                      </p:cBhvr>
                                    </p:animEffect>
                                    <p:anim calcmode="lin" valueType="num">
                                      <p:cBhvr>
                                        <p:cTn id="26"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31" dur="26">
                                          <p:stCondLst>
                                            <p:cond delay="650"/>
                                          </p:stCondLst>
                                        </p:cTn>
                                        <p:tgtEl>
                                          <p:spTgt spid="92"/>
                                        </p:tgtEl>
                                      </p:cBhvr>
                                      <p:to x="100000" y="60000"/>
                                    </p:animScale>
                                    <p:animScale>
                                      <p:cBhvr>
                                        <p:cTn id="32" dur="166" decel="50000">
                                          <p:stCondLst>
                                            <p:cond delay="676"/>
                                          </p:stCondLst>
                                        </p:cTn>
                                        <p:tgtEl>
                                          <p:spTgt spid="92"/>
                                        </p:tgtEl>
                                      </p:cBhvr>
                                      <p:to x="100000" y="100000"/>
                                    </p:animScale>
                                    <p:animScale>
                                      <p:cBhvr>
                                        <p:cTn id="33" dur="26">
                                          <p:stCondLst>
                                            <p:cond delay="1312"/>
                                          </p:stCondLst>
                                        </p:cTn>
                                        <p:tgtEl>
                                          <p:spTgt spid="92"/>
                                        </p:tgtEl>
                                      </p:cBhvr>
                                      <p:to x="100000" y="80000"/>
                                    </p:animScale>
                                    <p:animScale>
                                      <p:cBhvr>
                                        <p:cTn id="34" dur="166" decel="50000">
                                          <p:stCondLst>
                                            <p:cond delay="1338"/>
                                          </p:stCondLst>
                                        </p:cTn>
                                        <p:tgtEl>
                                          <p:spTgt spid="92"/>
                                        </p:tgtEl>
                                      </p:cBhvr>
                                      <p:to x="100000" y="100000"/>
                                    </p:animScale>
                                    <p:animScale>
                                      <p:cBhvr>
                                        <p:cTn id="35" dur="26">
                                          <p:stCondLst>
                                            <p:cond delay="1642"/>
                                          </p:stCondLst>
                                        </p:cTn>
                                        <p:tgtEl>
                                          <p:spTgt spid="92"/>
                                        </p:tgtEl>
                                      </p:cBhvr>
                                      <p:to x="100000" y="90000"/>
                                    </p:animScale>
                                    <p:animScale>
                                      <p:cBhvr>
                                        <p:cTn id="36" dur="166" decel="50000">
                                          <p:stCondLst>
                                            <p:cond delay="1668"/>
                                          </p:stCondLst>
                                        </p:cTn>
                                        <p:tgtEl>
                                          <p:spTgt spid="92"/>
                                        </p:tgtEl>
                                      </p:cBhvr>
                                      <p:to x="100000" y="100000"/>
                                    </p:animScale>
                                    <p:animScale>
                                      <p:cBhvr>
                                        <p:cTn id="37" dur="26">
                                          <p:stCondLst>
                                            <p:cond delay="1808"/>
                                          </p:stCondLst>
                                        </p:cTn>
                                        <p:tgtEl>
                                          <p:spTgt spid="92"/>
                                        </p:tgtEl>
                                      </p:cBhvr>
                                      <p:to x="100000" y="95000"/>
                                    </p:animScale>
                                    <p:animScale>
                                      <p:cBhvr>
                                        <p:cTn id="38" dur="166" decel="50000">
                                          <p:stCondLst>
                                            <p:cond delay="1834"/>
                                          </p:stCondLst>
                                        </p:cTn>
                                        <p:tgtEl>
                                          <p:spTgt spid="92"/>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circle(in)">
                                      <p:cBhvr>
                                        <p:cTn id="59" dur="2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circle(in)">
                                      <p:cBhvr>
                                        <p:cTn id="64" dur="20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circle(in)">
                                      <p:cBhvr>
                                        <p:cTn id="69" dur="20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59"/>
                                        </p:tgtEl>
                                        <p:attrNameLst>
                                          <p:attrName>style.visibility</p:attrName>
                                        </p:attrNameLst>
                                      </p:cBhvr>
                                      <p:to>
                                        <p:strVal val="visible"/>
                                      </p:to>
                                    </p:set>
                                    <p:animEffect transition="in" filter="wipe(down)">
                                      <p:cBhvr>
                                        <p:cTn id="74" dur="580">
                                          <p:stCondLst>
                                            <p:cond delay="0"/>
                                          </p:stCondLst>
                                        </p:cTn>
                                        <p:tgtEl>
                                          <p:spTgt spid="159"/>
                                        </p:tgtEl>
                                      </p:cBhvr>
                                    </p:animEffect>
                                    <p:anim calcmode="lin" valueType="num">
                                      <p:cBhvr>
                                        <p:cTn id="75" dur="1822" tmFilter="0,0; 0.14,0.36; 0.43,0.73; 0.71,0.91; 1.0,1.0">
                                          <p:stCondLst>
                                            <p:cond delay="0"/>
                                          </p:stCondLst>
                                        </p:cTn>
                                        <p:tgtEl>
                                          <p:spTgt spid="15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5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5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5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59"/>
                                        </p:tgtEl>
                                        <p:attrNameLst>
                                          <p:attrName>ppt_y</p:attrName>
                                        </p:attrNameLst>
                                      </p:cBhvr>
                                      <p:tavLst>
                                        <p:tav tm="0" fmla="#ppt_y-sin(pi*$)/81">
                                          <p:val>
                                            <p:fltVal val="0"/>
                                          </p:val>
                                        </p:tav>
                                        <p:tav tm="100000">
                                          <p:val>
                                            <p:fltVal val="1"/>
                                          </p:val>
                                        </p:tav>
                                      </p:tavLst>
                                    </p:anim>
                                    <p:animScale>
                                      <p:cBhvr>
                                        <p:cTn id="80" dur="26">
                                          <p:stCondLst>
                                            <p:cond delay="650"/>
                                          </p:stCondLst>
                                        </p:cTn>
                                        <p:tgtEl>
                                          <p:spTgt spid="159"/>
                                        </p:tgtEl>
                                      </p:cBhvr>
                                      <p:to x="100000" y="60000"/>
                                    </p:animScale>
                                    <p:animScale>
                                      <p:cBhvr>
                                        <p:cTn id="81" dur="166" decel="50000">
                                          <p:stCondLst>
                                            <p:cond delay="676"/>
                                          </p:stCondLst>
                                        </p:cTn>
                                        <p:tgtEl>
                                          <p:spTgt spid="159"/>
                                        </p:tgtEl>
                                      </p:cBhvr>
                                      <p:to x="100000" y="100000"/>
                                    </p:animScale>
                                    <p:animScale>
                                      <p:cBhvr>
                                        <p:cTn id="82" dur="26">
                                          <p:stCondLst>
                                            <p:cond delay="1312"/>
                                          </p:stCondLst>
                                        </p:cTn>
                                        <p:tgtEl>
                                          <p:spTgt spid="159"/>
                                        </p:tgtEl>
                                      </p:cBhvr>
                                      <p:to x="100000" y="80000"/>
                                    </p:animScale>
                                    <p:animScale>
                                      <p:cBhvr>
                                        <p:cTn id="83" dur="166" decel="50000">
                                          <p:stCondLst>
                                            <p:cond delay="1338"/>
                                          </p:stCondLst>
                                        </p:cTn>
                                        <p:tgtEl>
                                          <p:spTgt spid="159"/>
                                        </p:tgtEl>
                                      </p:cBhvr>
                                      <p:to x="100000" y="100000"/>
                                    </p:animScale>
                                    <p:animScale>
                                      <p:cBhvr>
                                        <p:cTn id="84" dur="26">
                                          <p:stCondLst>
                                            <p:cond delay="1642"/>
                                          </p:stCondLst>
                                        </p:cTn>
                                        <p:tgtEl>
                                          <p:spTgt spid="159"/>
                                        </p:tgtEl>
                                      </p:cBhvr>
                                      <p:to x="100000" y="90000"/>
                                    </p:animScale>
                                    <p:animScale>
                                      <p:cBhvr>
                                        <p:cTn id="85" dur="166" decel="50000">
                                          <p:stCondLst>
                                            <p:cond delay="1668"/>
                                          </p:stCondLst>
                                        </p:cTn>
                                        <p:tgtEl>
                                          <p:spTgt spid="159"/>
                                        </p:tgtEl>
                                      </p:cBhvr>
                                      <p:to x="100000" y="100000"/>
                                    </p:animScale>
                                    <p:animScale>
                                      <p:cBhvr>
                                        <p:cTn id="86" dur="26">
                                          <p:stCondLst>
                                            <p:cond delay="1808"/>
                                          </p:stCondLst>
                                        </p:cTn>
                                        <p:tgtEl>
                                          <p:spTgt spid="159"/>
                                        </p:tgtEl>
                                      </p:cBhvr>
                                      <p:to x="100000" y="95000"/>
                                    </p:animScale>
                                    <p:animScale>
                                      <p:cBhvr>
                                        <p:cTn id="87" dur="166" decel="50000">
                                          <p:stCondLst>
                                            <p:cond delay="1834"/>
                                          </p:stCondLst>
                                        </p:cTn>
                                        <p:tgtEl>
                                          <p:spTgt spid="159"/>
                                        </p:tgtEl>
                                      </p:cBhvr>
                                      <p:to x="100000" y="100000"/>
                                    </p:animScale>
                                  </p:childTnLst>
                                </p:cTn>
                              </p:par>
                              <p:par>
                                <p:cTn id="88" presetID="26" presetClass="entr" presetSubtype="0" fill="hold" grpId="0" nodeType="withEffect">
                                  <p:stCondLst>
                                    <p:cond delay="0"/>
                                  </p:stCondLst>
                                  <p:childTnLst>
                                    <p:set>
                                      <p:cBhvr>
                                        <p:cTn id="89" dur="1" fill="hold">
                                          <p:stCondLst>
                                            <p:cond delay="0"/>
                                          </p:stCondLst>
                                        </p:cTn>
                                        <p:tgtEl>
                                          <p:spTgt spid="160"/>
                                        </p:tgtEl>
                                        <p:attrNameLst>
                                          <p:attrName>style.visibility</p:attrName>
                                        </p:attrNameLst>
                                      </p:cBhvr>
                                      <p:to>
                                        <p:strVal val="visible"/>
                                      </p:to>
                                    </p:set>
                                    <p:animEffect transition="in" filter="wipe(down)">
                                      <p:cBhvr>
                                        <p:cTn id="90" dur="580">
                                          <p:stCondLst>
                                            <p:cond delay="0"/>
                                          </p:stCondLst>
                                        </p:cTn>
                                        <p:tgtEl>
                                          <p:spTgt spid="160"/>
                                        </p:tgtEl>
                                      </p:cBhvr>
                                    </p:animEffect>
                                    <p:anim calcmode="lin" valueType="num">
                                      <p:cBhvr>
                                        <p:cTn id="91" dur="1822" tmFilter="0,0; 0.14,0.36; 0.43,0.73; 0.71,0.91; 1.0,1.0">
                                          <p:stCondLst>
                                            <p:cond delay="0"/>
                                          </p:stCondLst>
                                        </p:cTn>
                                        <p:tgtEl>
                                          <p:spTgt spid="160"/>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60"/>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60"/>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60"/>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60"/>
                                        </p:tgtEl>
                                        <p:attrNameLst>
                                          <p:attrName>ppt_y</p:attrName>
                                        </p:attrNameLst>
                                      </p:cBhvr>
                                      <p:tavLst>
                                        <p:tav tm="0" fmla="#ppt_y-sin(pi*$)/81">
                                          <p:val>
                                            <p:fltVal val="0"/>
                                          </p:val>
                                        </p:tav>
                                        <p:tav tm="100000">
                                          <p:val>
                                            <p:fltVal val="1"/>
                                          </p:val>
                                        </p:tav>
                                      </p:tavLst>
                                    </p:anim>
                                    <p:animScale>
                                      <p:cBhvr>
                                        <p:cTn id="96" dur="26">
                                          <p:stCondLst>
                                            <p:cond delay="650"/>
                                          </p:stCondLst>
                                        </p:cTn>
                                        <p:tgtEl>
                                          <p:spTgt spid="160"/>
                                        </p:tgtEl>
                                      </p:cBhvr>
                                      <p:to x="100000" y="60000"/>
                                    </p:animScale>
                                    <p:animScale>
                                      <p:cBhvr>
                                        <p:cTn id="97" dur="166" decel="50000">
                                          <p:stCondLst>
                                            <p:cond delay="676"/>
                                          </p:stCondLst>
                                        </p:cTn>
                                        <p:tgtEl>
                                          <p:spTgt spid="160"/>
                                        </p:tgtEl>
                                      </p:cBhvr>
                                      <p:to x="100000" y="100000"/>
                                    </p:animScale>
                                    <p:animScale>
                                      <p:cBhvr>
                                        <p:cTn id="98" dur="26">
                                          <p:stCondLst>
                                            <p:cond delay="1312"/>
                                          </p:stCondLst>
                                        </p:cTn>
                                        <p:tgtEl>
                                          <p:spTgt spid="160"/>
                                        </p:tgtEl>
                                      </p:cBhvr>
                                      <p:to x="100000" y="80000"/>
                                    </p:animScale>
                                    <p:animScale>
                                      <p:cBhvr>
                                        <p:cTn id="99" dur="166" decel="50000">
                                          <p:stCondLst>
                                            <p:cond delay="1338"/>
                                          </p:stCondLst>
                                        </p:cTn>
                                        <p:tgtEl>
                                          <p:spTgt spid="160"/>
                                        </p:tgtEl>
                                      </p:cBhvr>
                                      <p:to x="100000" y="100000"/>
                                    </p:animScale>
                                    <p:animScale>
                                      <p:cBhvr>
                                        <p:cTn id="100" dur="26">
                                          <p:stCondLst>
                                            <p:cond delay="1642"/>
                                          </p:stCondLst>
                                        </p:cTn>
                                        <p:tgtEl>
                                          <p:spTgt spid="160"/>
                                        </p:tgtEl>
                                      </p:cBhvr>
                                      <p:to x="100000" y="90000"/>
                                    </p:animScale>
                                    <p:animScale>
                                      <p:cBhvr>
                                        <p:cTn id="101" dur="166" decel="50000">
                                          <p:stCondLst>
                                            <p:cond delay="1668"/>
                                          </p:stCondLst>
                                        </p:cTn>
                                        <p:tgtEl>
                                          <p:spTgt spid="160"/>
                                        </p:tgtEl>
                                      </p:cBhvr>
                                      <p:to x="100000" y="100000"/>
                                    </p:animScale>
                                    <p:animScale>
                                      <p:cBhvr>
                                        <p:cTn id="102" dur="26">
                                          <p:stCondLst>
                                            <p:cond delay="1808"/>
                                          </p:stCondLst>
                                        </p:cTn>
                                        <p:tgtEl>
                                          <p:spTgt spid="160"/>
                                        </p:tgtEl>
                                      </p:cBhvr>
                                      <p:to x="100000" y="95000"/>
                                    </p:animScale>
                                    <p:animScale>
                                      <p:cBhvr>
                                        <p:cTn id="103" dur="166" decel="50000">
                                          <p:stCondLst>
                                            <p:cond delay="1834"/>
                                          </p:stCondLst>
                                        </p:cTn>
                                        <p:tgtEl>
                                          <p:spTgt spid="160"/>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35" presetClass="entr" presetSubtype="0" fill="hold" nodeType="click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fade">
                                      <p:cBhvr>
                                        <p:cTn id="108" dur="2000"/>
                                        <p:tgtEl>
                                          <p:spTgt spid="9"/>
                                        </p:tgtEl>
                                      </p:cBhvr>
                                    </p:animEffect>
                                    <p:anim calcmode="lin" valueType="num">
                                      <p:cBhvr>
                                        <p:cTn id="109" dur="2000" fill="hold"/>
                                        <p:tgtEl>
                                          <p:spTgt spid="9"/>
                                        </p:tgtEl>
                                        <p:attrNameLst>
                                          <p:attrName>style.rotation</p:attrName>
                                        </p:attrNameLst>
                                      </p:cBhvr>
                                      <p:tavLst>
                                        <p:tav tm="0">
                                          <p:val>
                                            <p:fltVal val="720"/>
                                          </p:val>
                                        </p:tav>
                                        <p:tav tm="100000">
                                          <p:val>
                                            <p:fltVal val="0"/>
                                          </p:val>
                                        </p:tav>
                                      </p:tavLst>
                                    </p:anim>
                                    <p:anim calcmode="lin" valueType="num">
                                      <p:cBhvr>
                                        <p:cTn id="110" dur="2000" fill="hold"/>
                                        <p:tgtEl>
                                          <p:spTgt spid="9"/>
                                        </p:tgtEl>
                                        <p:attrNameLst>
                                          <p:attrName>ppt_h</p:attrName>
                                        </p:attrNameLst>
                                      </p:cBhvr>
                                      <p:tavLst>
                                        <p:tav tm="0">
                                          <p:val>
                                            <p:fltVal val="0"/>
                                          </p:val>
                                        </p:tav>
                                        <p:tav tm="100000">
                                          <p:val>
                                            <p:strVal val="#ppt_h"/>
                                          </p:val>
                                        </p:tav>
                                      </p:tavLst>
                                    </p:anim>
                                    <p:anim calcmode="lin" valueType="num">
                                      <p:cBhvr>
                                        <p:cTn id="111"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2" fill="hold">
                      <p:stCondLst>
                        <p:cond delay="indefinite"/>
                      </p:stCondLst>
                      <p:childTnLst>
                        <p:par>
                          <p:cTn id="113" fill="hold">
                            <p:stCondLst>
                              <p:cond delay="0"/>
                            </p:stCondLst>
                            <p:childTnLst>
                              <p:par>
                                <p:cTn id="114" presetID="35" presetClass="entr" presetSubtype="0" fill="hold" nodeType="clickEffect">
                                  <p:stCondLst>
                                    <p:cond delay="0"/>
                                  </p:stCondLst>
                                  <p:childTnLst>
                                    <p:set>
                                      <p:cBhvr>
                                        <p:cTn id="115" dur="1" fill="hold">
                                          <p:stCondLst>
                                            <p:cond delay="0"/>
                                          </p:stCondLst>
                                        </p:cTn>
                                        <p:tgtEl>
                                          <p:spTgt spid="145"/>
                                        </p:tgtEl>
                                        <p:attrNameLst>
                                          <p:attrName>style.visibility</p:attrName>
                                        </p:attrNameLst>
                                      </p:cBhvr>
                                      <p:to>
                                        <p:strVal val="visible"/>
                                      </p:to>
                                    </p:set>
                                    <p:animEffect transition="in" filter="fade">
                                      <p:cBhvr>
                                        <p:cTn id="116" dur="2000"/>
                                        <p:tgtEl>
                                          <p:spTgt spid="145"/>
                                        </p:tgtEl>
                                      </p:cBhvr>
                                    </p:animEffect>
                                    <p:anim calcmode="lin" valueType="num">
                                      <p:cBhvr>
                                        <p:cTn id="117" dur="2000" fill="hold"/>
                                        <p:tgtEl>
                                          <p:spTgt spid="145"/>
                                        </p:tgtEl>
                                        <p:attrNameLst>
                                          <p:attrName>style.rotation</p:attrName>
                                        </p:attrNameLst>
                                      </p:cBhvr>
                                      <p:tavLst>
                                        <p:tav tm="0">
                                          <p:val>
                                            <p:fltVal val="720"/>
                                          </p:val>
                                        </p:tav>
                                        <p:tav tm="100000">
                                          <p:val>
                                            <p:fltVal val="0"/>
                                          </p:val>
                                        </p:tav>
                                      </p:tavLst>
                                    </p:anim>
                                    <p:anim calcmode="lin" valueType="num">
                                      <p:cBhvr>
                                        <p:cTn id="118" dur="2000" fill="hold"/>
                                        <p:tgtEl>
                                          <p:spTgt spid="145"/>
                                        </p:tgtEl>
                                        <p:attrNameLst>
                                          <p:attrName>ppt_h</p:attrName>
                                        </p:attrNameLst>
                                      </p:cBhvr>
                                      <p:tavLst>
                                        <p:tav tm="0">
                                          <p:val>
                                            <p:fltVal val="0"/>
                                          </p:val>
                                        </p:tav>
                                        <p:tav tm="100000">
                                          <p:val>
                                            <p:strVal val="#ppt_h"/>
                                          </p:val>
                                        </p:tav>
                                      </p:tavLst>
                                    </p:anim>
                                    <p:anim calcmode="lin" valueType="num">
                                      <p:cBhvr>
                                        <p:cTn id="119" dur="2000" fill="hold"/>
                                        <p:tgtEl>
                                          <p:spTgt spid="145"/>
                                        </p:tgtEl>
                                        <p:attrNameLst>
                                          <p:attrName>ppt_w</p:attrName>
                                        </p:attrNameLst>
                                      </p:cBhvr>
                                      <p:tavLst>
                                        <p:tav tm="0">
                                          <p:val>
                                            <p:fltVal val="0"/>
                                          </p:val>
                                        </p:tav>
                                        <p:tav tm="100000">
                                          <p:val>
                                            <p:strVal val="#ppt_w"/>
                                          </p:val>
                                        </p:tav>
                                      </p:tavLst>
                                    </p:anim>
                                  </p:childTnLst>
                                </p:cTn>
                              </p:par>
                              <p:par>
                                <p:cTn id="120" presetID="35" presetClass="entr" presetSubtype="0" fill="hold" nodeType="withEffect">
                                  <p:stCondLst>
                                    <p:cond delay="0"/>
                                  </p:stCondLst>
                                  <p:childTnLst>
                                    <p:set>
                                      <p:cBhvr>
                                        <p:cTn id="121" dur="1" fill="hold">
                                          <p:stCondLst>
                                            <p:cond delay="0"/>
                                          </p:stCondLst>
                                        </p:cTn>
                                        <p:tgtEl>
                                          <p:spTgt spid="150"/>
                                        </p:tgtEl>
                                        <p:attrNameLst>
                                          <p:attrName>style.visibility</p:attrName>
                                        </p:attrNameLst>
                                      </p:cBhvr>
                                      <p:to>
                                        <p:strVal val="visible"/>
                                      </p:to>
                                    </p:set>
                                    <p:animEffect transition="in" filter="fade">
                                      <p:cBhvr>
                                        <p:cTn id="122" dur="2000"/>
                                        <p:tgtEl>
                                          <p:spTgt spid="150"/>
                                        </p:tgtEl>
                                      </p:cBhvr>
                                    </p:animEffect>
                                    <p:anim calcmode="lin" valueType="num">
                                      <p:cBhvr>
                                        <p:cTn id="123" dur="2000" fill="hold"/>
                                        <p:tgtEl>
                                          <p:spTgt spid="150"/>
                                        </p:tgtEl>
                                        <p:attrNameLst>
                                          <p:attrName>style.rotation</p:attrName>
                                        </p:attrNameLst>
                                      </p:cBhvr>
                                      <p:tavLst>
                                        <p:tav tm="0">
                                          <p:val>
                                            <p:fltVal val="720"/>
                                          </p:val>
                                        </p:tav>
                                        <p:tav tm="100000">
                                          <p:val>
                                            <p:fltVal val="0"/>
                                          </p:val>
                                        </p:tav>
                                      </p:tavLst>
                                    </p:anim>
                                    <p:anim calcmode="lin" valueType="num">
                                      <p:cBhvr>
                                        <p:cTn id="124" dur="2000" fill="hold"/>
                                        <p:tgtEl>
                                          <p:spTgt spid="150"/>
                                        </p:tgtEl>
                                        <p:attrNameLst>
                                          <p:attrName>ppt_h</p:attrName>
                                        </p:attrNameLst>
                                      </p:cBhvr>
                                      <p:tavLst>
                                        <p:tav tm="0">
                                          <p:val>
                                            <p:fltVal val="0"/>
                                          </p:val>
                                        </p:tav>
                                        <p:tav tm="100000">
                                          <p:val>
                                            <p:strVal val="#ppt_h"/>
                                          </p:val>
                                        </p:tav>
                                      </p:tavLst>
                                    </p:anim>
                                    <p:anim calcmode="lin" valueType="num">
                                      <p:cBhvr>
                                        <p:cTn id="125" dur="2000" fill="hold"/>
                                        <p:tgtEl>
                                          <p:spTgt spid="150"/>
                                        </p:tgtEl>
                                        <p:attrNameLst>
                                          <p:attrName>ppt_w</p:attrName>
                                        </p:attrNameLst>
                                      </p:cBhvr>
                                      <p:tavLst>
                                        <p:tav tm="0">
                                          <p:val>
                                            <p:fltVal val="0"/>
                                          </p:val>
                                        </p:tav>
                                        <p:tav tm="100000">
                                          <p:val>
                                            <p:strVal val="#ppt_w"/>
                                          </p:val>
                                        </p:tav>
                                      </p:tavLst>
                                    </p:anim>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nodeType="clickEffect">
                                  <p:stCondLst>
                                    <p:cond delay="0"/>
                                  </p:stCondLst>
                                  <p:childTnLst>
                                    <p:set>
                                      <p:cBhvr>
                                        <p:cTn id="129" dur="1" fill="hold">
                                          <p:stCondLst>
                                            <p:cond delay="0"/>
                                          </p:stCondLst>
                                        </p:cTn>
                                        <p:tgtEl>
                                          <p:spTgt spid="58"/>
                                        </p:tgtEl>
                                        <p:attrNameLst>
                                          <p:attrName>style.visibility</p:attrName>
                                        </p:attrNameLst>
                                      </p:cBhvr>
                                      <p:to>
                                        <p:strVal val="visible"/>
                                      </p:to>
                                    </p:set>
                                    <p:animEffect transition="in" filter="wipe(down)">
                                      <p:cBhvr>
                                        <p:cTn id="130" dur="580">
                                          <p:stCondLst>
                                            <p:cond delay="0"/>
                                          </p:stCondLst>
                                        </p:cTn>
                                        <p:tgtEl>
                                          <p:spTgt spid="58"/>
                                        </p:tgtEl>
                                      </p:cBhvr>
                                    </p:animEffect>
                                    <p:anim calcmode="lin" valueType="num">
                                      <p:cBhvr>
                                        <p:cTn id="131"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36" dur="26">
                                          <p:stCondLst>
                                            <p:cond delay="650"/>
                                          </p:stCondLst>
                                        </p:cTn>
                                        <p:tgtEl>
                                          <p:spTgt spid="58"/>
                                        </p:tgtEl>
                                      </p:cBhvr>
                                      <p:to x="100000" y="60000"/>
                                    </p:animScale>
                                    <p:animScale>
                                      <p:cBhvr>
                                        <p:cTn id="137" dur="166" decel="50000">
                                          <p:stCondLst>
                                            <p:cond delay="676"/>
                                          </p:stCondLst>
                                        </p:cTn>
                                        <p:tgtEl>
                                          <p:spTgt spid="58"/>
                                        </p:tgtEl>
                                      </p:cBhvr>
                                      <p:to x="100000" y="100000"/>
                                    </p:animScale>
                                    <p:animScale>
                                      <p:cBhvr>
                                        <p:cTn id="138" dur="26">
                                          <p:stCondLst>
                                            <p:cond delay="1312"/>
                                          </p:stCondLst>
                                        </p:cTn>
                                        <p:tgtEl>
                                          <p:spTgt spid="58"/>
                                        </p:tgtEl>
                                      </p:cBhvr>
                                      <p:to x="100000" y="80000"/>
                                    </p:animScale>
                                    <p:animScale>
                                      <p:cBhvr>
                                        <p:cTn id="139" dur="166" decel="50000">
                                          <p:stCondLst>
                                            <p:cond delay="1338"/>
                                          </p:stCondLst>
                                        </p:cTn>
                                        <p:tgtEl>
                                          <p:spTgt spid="58"/>
                                        </p:tgtEl>
                                      </p:cBhvr>
                                      <p:to x="100000" y="100000"/>
                                    </p:animScale>
                                    <p:animScale>
                                      <p:cBhvr>
                                        <p:cTn id="140" dur="26">
                                          <p:stCondLst>
                                            <p:cond delay="1642"/>
                                          </p:stCondLst>
                                        </p:cTn>
                                        <p:tgtEl>
                                          <p:spTgt spid="58"/>
                                        </p:tgtEl>
                                      </p:cBhvr>
                                      <p:to x="100000" y="90000"/>
                                    </p:animScale>
                                    <p:animScale>
                                      <p:cBhvr>
                                        <p:cTn id="141" dur="166" decel="50000">
                                          <p:stCondLst>
                                            <p:cond delay="1668"/>
                                          </p:stCondLst>
                                        </p:cTn>
                                        <p:tgtEl>
                                          <p:spTgt spid="58"/>
                                        </p:tgtEl>
                                      </p:cBhvr>
                                      <p:to x="100000" y="100000"/>
                                    </p:animScale>
                                    <p:animScale>
                                      <p:cBhvr>
                                        <p:cTn id="142" dur="26">
                                          <p:stCondLst>
                                            <p:cond delay="1808"/>
                                          </p:stCondLst>
                                        </p:cTn>
                                        <p:tgtEl>
                                          <p:spTgt spid="58"/>
                                        </p:tgtEl>
                                      </p:cBhvr>
                                      <p:to x="100000" y="95000"/>
                                    </p:animScale>
                                    <p:animScale>
                                      <p:cBhvr>
                                        <p:cTn id="143" dur="166" decel="50000">
                                          <p:stCondLst>
                                            <p:cond delay="1834"/>
                                          </p:stCondLst>
                                        </p:cTn>
                                        <p:tgtEl>
                                          <p:spTgt spid="58"/>
                                        </p:tgtEl>
                                      </p:cBhvr>
                                      <p:to x="100000" y="100000"/>
                                    </p:animScale>
                                  </p:childTnLst>
                                </p:cTn>
                              </p:par>
                              <p:par>
                                <p:cTn id="144" presetID="26" presetClass="entr" presetSubtype="0" fill="hold" nodeType="withEffect">
                                  <p:stCondLst>
                                    <p:cond delay="0"/>
                                  </p:stCondLst>
                                  <p:childTnLst>
                                    <p:set>
                                      <p:cBhvr>
                                        <p:cTn id="145" dur="1" fill="hold">
                                          <p:stCondLst>
                                            <p:cond delay="0"/>
                                          </p:stCondLst>
                                        </p:cTn>
                                        <p:tgtEl>
                                          <p:spTgt spid="133"/>
                                        </p:tgtEl>
                                        <p:attrNameLst>
                                          <p:attrName>style.visibility</p:attrName>
                                        </p:attrNameLst>
                                      </p:cBhvr>
                                      <p:to>
                                        <p:strVal val="visible"/>
                                      </p:to>
                                    </p:set>
                                    <p:animEffect transition="in" filter="wipe(down)">
                                      <p:cBhvr>
                                        <p:cTn id="146" dur="580">
                                          <p:stCondLst>
                                            <p:cond delay="0"/>
                                          </p:stCondLst>
                                        </p:cTn>
                                        <p:tgtEl>
                                          <p:spTgt spid="133"/>
                                        </p:tgtEl>
                                      </p:cBhvr>
                                    </p:animEffect>
                                    <p:anim calcmode="lin" valueType="num">
                                      <p:cBhvr>
                                        <p:cTn id="147" dur="1822" tmFilter="0,0; 0.14,0.36; 0.43,0.73; 0.71,0.91; 1.0,1.0">
                                          <p:stCondLst>
                                            <p:cond delay="0"/>
                                          </p:stCondLst>
                                        </p:cTn>
                                        <p:tgtEl>
                                          <p:spTgt spid="133"/>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133"/>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133"/>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133"/>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133"/>
                                        </p:tgtEl>
                                        <p:attrNameLst>
                                          <p:attrName>ppt_y</p:attrName>
                                        </p:attrNameLst>
                                      </p:cBhvr>
                                      <p:tavLst>
                                        <p:tav tm="0" fmla="#ppt_y-sin(pi*$)/81">
                                          <p:val>
                                            <p:fltVal val="0"/>
                                          </p:val>
                                        </p:tav>
                                        <p:tav tm="100000">
                                          <p:val>
                                            <p:fltVal val="1"/>
                                          </p:val>
                                        </p:tav>
                                      </p:tavLst>
                                    </p:anim>
                                    <p:animScale>
                                      <p:cBhvr>
                                        <p:cTn id="152" dur="26">
                                          <p:stCondLst>
                                            <p:cond delay="650"/>
                                          </p:stCondLst>
                                        </p:cTn>
                                        <p:tgtEl>
                                          <p:spTgt spid="133"/>
                                        </p:tgtEl>
                                      </p:cBhvr>
                                      <p:to x="100000" y="60000"/>
                                    </p:animScale>
                                    <p:animScale>
                                      <p:cBhvr>
                                        <p:cTn id="153" dur="166" decel="50000">
                                          <p:stCondLst>
                                            <p:cond delay="676"/>
                                          </p:stCondLst>
                                        </p:cTn>
                                        <p:tgtEl>
                                          <p:spTgt spid="133"/>
                                        </p:tgtEl>
                                      </p:cBhvr>
                                      <p:to x="100000" y="100000"/>
                                    </p:animScale>
                                    <p:animScale>
                                      <p:cBhvr>
                                        <p:cTn id="154" dur="26">
                                          <p:stCondLst>
                                            <p:cond delay="1312"/>
                                          </p:stCondLst>
                                        </p:cTn>
                                        <p:tgtEl>
                                          <p:spTgt spid="133"/>
                                        </p:tgtEl>
                                      </p:cBhvr>
                                      <p:to x="100000" y="80000"/>
                                    </p:animScale>
                                    <p:animScale>
                                      <p:cBhvr>
                                        <p:cTn id="155" dur="166" decel="50000">
                                          <p:stCondLst>
                                            <p:cond delay="1338"/>
                                          </p:stCondLst>
                                        </p:cTn>
                                        <p:tgtEl>
                                          <p:spTgt spid="133"/>
                                        </p:tgtEl>
                                      </p:cBhvr>
                                      <p:to x="100000" y="100000"/>
                                    </p:animScale>
                                    <p:animScale>
                                      <p:cBhvr>
                                        <p:cTn id="156" dur="26">
                                          <p:stCondLst>
                                            <p:cond delay="1642"/>
                                          </p:stCondLst>
                                        </p:cTn>
                                        <p:tgtEl>
                                          <p:spTgt spid="133"/>
                                        </p:tgtEl>
                                      </p:cBhvr>
                                      <p:to x="100000" y="90000"/>
                                    </p:animScale>
                                    <p:animScale>
                                      <p:cBhvr>
                                        <p:cTn id="157" dur="166" decel="50000">
                                          <p:stCondLst>
                                            <p:cond delay="1668"/>
                                          </p:stCondLst>
                                        </p:cTn>
                                        <p:tgtEl>
                                          <p:spTgt spid="133"/>
                                        </p:tgtEl>
                                      </p:cBhvr>
                                      <p:to x="100000" y="100000"/>
                                    </p:animScale>
                                    <p:animScale>
                                      <p:cBhvr>
                                        <p:cTn id="158" dur="26">
                                          <p:stCondLst>
                                            <p:cond delay="1808"/>
                                          </p:stCondLst>
                                        </p:cTn>
                                        <p:tgtEl>
                                          <p:spTgt spid="133"/>
                                        </p:tgtEl>
                                      </p:cBhvr>
                                      <p:to x="100000" y="95000"/>
                                    </p:animScale>
                                    <p:animScale>
                                      <p:cBhvr>
                                        <p:cTn id="159" dur="166" decel="50000">
                                          <p:stCondLst>
                                            <p:cond delay="1834"/>
                                          </p:stCondLst>
                                        </p:cTn>
                                        <p:tgtEl>
                                          <p:spTgt spid="1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03418" y="1231869"/>
            <a:ext cx="9203160" cy="5176802"/>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FFFFFF"/>
                </a:solidFill>
                <a:sym typeface="Wingdings" panose="05000000000000000000" pitchFamily="2" charset="2"/>
              </a:rPr>
              <a:t>1. The current is the same for resistors in series. If the</a:t>
            </a:r>
          </a:p>
          <a:p>
            <a:pPr marL="342900" indent="-342900" algn="l">
              <a:spcBef>
                <a:spcPct val="20000"/>
              </a:spcBef>
            </a:pPr>
            <a:r>
              <a:rPr lang="en-US" dirty="0" smtClean="0">
                <a:solidFill>
                  <a:srgbClr val="FFFFFF"/>
                </a:solidFill>
                <a:sym typeface="Wingdings" panose="05000000000000000000" pitchFamily="2" charset="2"/>
              </a:rPr>
              <a:t>	resistors have the same value of resistance (R), then</a:t>
            </a:r>
          </a:p>
          <a:p>
            <a:pPr marL="342900" indent="-342900" algn="l">
              <a:spcBef>
                <a:spcPct val="20000"/>
              </a:spcBef>
            </a:pPr>
            <a:r>
              <a:rPr lang="en-US" dirty="0">
                <a:solidFill>
                  <a:srgbClr val="FFFFFF"/>
                </a:solidFill>
                <a:sym typeface="Wingdings" panose="05000000000000000000" pitchFamily="2" charset="2"/>
              </a:rPr>
              <a:t>	</a:t>
            </a:r>
            <a:r>
              <a:rPr lang="en-US" dirty="0" smtClean="0">
                <a:solidFill>
                  <a:srgbClr val="FFFFFF"/>
                </a:solidFill>
                <a:sym typeface="Wingdings" panose="05000000000000000000" pitchFamily="2" charset="2"/>
              </a:rPr>
              <a:t>the pressure difference (</a:t>
            </a:r>
            <a:r>
              <a:rPr lang="en-US" dirty="0" smtClean="0">
                <a:solidFill>
                  <a:srgbClr val="FFFFFF"/>
                </a:solidFill>
                <a:latin typeface="Symbol" panose="05050102010706020507" pitchFamily="18" charset="2"/>
                <a:sym typeface="Wingdings" panose="05000000000000000000" pitchFamily="2" charset="2"/>
              </a:rPr>
              <a:t>D</a:t>
            </a:r>
            <a:r>
              <a:rPr lang="en-US" dirty="0" smtClean="0">
                <a:solidFill>
                  <a:srgbClr val="FFFFFF"/>
                </a:solidFill>
                <a:sym typeface="Wingdings" panose="05000000000000000000" pitchFamily="2" charset="2"/>
              </a:rPr>
              <a:t>P) across each of them is </a:t>
            </a:r>
          </a:p>
          <a:p>
            <a:pPr marL="342900" indent="-342900" algn="l">
              <a:spcBef>
                <a:spcPct val="20000"/>
              </a:spcBef>
            </a:pPr>
            <a:r>
              <a:rPr lang="en-US" dirty="0">
                <a:solidFill>
                  <a:srgbClr val="FFFFFF"/>
                </a:solidFill>
                <a:sym typeface="Wingdings" panose="05000000000000000000" pitchFamily="2" charset="2"/>
              </a:rPr>
              <a:t>	</a:t>
            </a:r>
            <a:r>
              <a:rPr lang="en-US" dirty="0" smtClean="0">
                <a:solidFill>
                  <a:srgbClr val="FFFFFF"/>
                </a:solidFill>
                <a:sym typeface="Wingdings" panose="05000000000000000000" pitchFamily="2" charset="2"/>
              </a:rPr>
              <a:t>also the same. If they have different </a:t>
            </a:r>
            <a:r>
              <a:rPr lang="en-US" dirty="0" err="1" smtClean="0">
                <a:solidFill>
                  <a:srgbClr val="FFFFFF"/>
                </a:solidFill>
                <a:sym typeface="Wingdings" panose="05000000000000000000" pitchFamily="2" charset="2"/>
              </a:rPr>
              <a:t>Rs</a:t>
            </a:r>
            <a:r>
              <a:rPr lang="en-US" dirty="0" smtClean="0">
                <a:solidFill>
                  <a:srgbClr val="FFFFFF"/>
                </a:solidFill>
                <a:sym typeface="Wingdings" panose="05000000000000000000" pitchFamily="2" charset="2"/>
              </a:rPr>
              <a:t>, then the </a:t>
            </a:r>
            <a:r>
              <a:rPr lang="en-US" dirty="0">
                <a:solidFill>
                  <a:srgbClr val="FFFFFF"/>
                </a:solidFill>
                <a:latin typeface="Symbol" panose="05050102010706020507" pitchFamily="18" charset="2"/>
                <a:sym typeface="Wingdings" panose="05000000000000000000" pitchFamily="2" charset="2"/>
              </a:rPr>
              <a:t>D</a:t>
            </a:r>
            <a:r>
              <a:rPr lang="en-US" dirty="0">
                <a:solidFill>
                  <a:srgbClr val="FFFFFF"/>
                </a:solidFill>
                <a:sym typeface="Wingdings" panose="05000000000000000000" pitchFamily="2" charset="2"/>
              </a:rPr>
              <a:t>P</a:t>
            </a:r>
            <a:endParaRPr lang="en-US" dirty="0" smtClean="0">
              <a:solidFill>
                <a:srgbClr val="FFFFFF"/>
              </a:solidFill>
              <a:sym typeface="Wingdings" panose="05000000000000000000" pitchFamily="2" charset="2"/>
            </a:endParaRPr>
          </a:p>
          <a:p>
            <a:pPr marL="342900" indent="-342900" algn="l">
              <a:spcBef>
                <a:spcPct val="20000"/>
              </a:spcBef>
            </a:pPr>
            <a:r>
              <a:rPr lang="en-US" dirty="0">
                <a:solidFill>
                  <a:srgbClr val="FFFFFF"/>
                </a:solidFill>
                <a:sym typeface="Wingdings" panose="05000000000000000000" pitchFamily="2" charset="2"/>
              </a:rPr>
              <a:t>	</a:t>
            </a:r>
            <a:r>
              <a:rPr lang="en-US" dirty="0" smtClean="0">
                <a:solidFill>
                  <a:srgbClr val="FFFFFF"/>
                </a:solidFill>
                <a:sym typeface="Wingdings" panose="05000000000000000000" pitchFamily="2" charset="2"/>
              </a:rPr>
              <a:t>is greater across the higher </a:t>
            </a:r>
            <a:r>
              <a:rPr lang="en-US" dirty="0" err="1" smtClean="0">
                <a:solidFill>
                  <a:srgbClr val="FFFFFF"/>
                </a:solidFill>
                <a:sym typeface="Wingdings" panose="05000000000000000000" pitchFamily="2" charset="2"/>
              </a:rPr>
              <a:t>Rs</a:t>
            </a:r>
            <a:r>
              <a:rPr lang="en-US" dirty="0" smtClean="0">
                <a:solidFill>
                  <a:srgbClr val="FFFFFF"/>
                </a:solidFill>
                <a:sym typeface="Wingdings" panose="05000000000000000000" pitchFamily="2" charset="2"/>
              </a:rPr>
              <a:t>, less across lower </a:t>
            </a:r>
            <a:r>
              <a:rPr lang="en-US" dirty="0" err="1" smtClean="0">
                <a:solidFill>
                  <a:srgbClr val="FFFFFF"/>
                </a:solidFill>
                <a:sym typeface="Wingdings" panose="05000000000000000000" pitchFamily="2" charset="2"/>
              </a:rPr>
              <a:t>Rs</a:t>
            </a:r>
            <a:r>
              <a:rPr lang="en-US" dirty="0" smtClean="0">
                <a:solidFill>
                  <a:srgbClr val="FFFFFF"/>
                </a:solidFill>
                <a:sym typeface="Wingdings" panose="05000000000000000000" pitchFamily="2" charset="2"/>
              </a:rPr>
              <a:t>.</a:t>
            </a:r>
          </a:p>
          <a:p>
            <a:pPr marL="342900" indent="-342900" algn="l">
              <a:spcBef>
                <a:spcPct val="20000"/>
              </a:spcBef>
            </a:pPr>
            <a:r>
              <a:rPr lang="en-US" dirty="0" smtClean="0">
                <a:solidFill>
                  <a:srgbClr val="FFFFFF"/>
                </a:solidFill>
                <a:sym typeface="Wingdings" panose="05000000000000000000" pitchFamily="2" charset="2"/>
              </a:rPr>
              <a:t>2. The </a:t>
            </a:r>
            <a:r>
              <a:rPr lang="en-US" dirty="0">
                <a:solidFill>
                  <a:srgbClr val="FFFFFF"/>
                </a:solidFill>
                <a:latin typeface="Symbol" panose="05050102010706020507" pitchFamily="18" charset="2"/>
                <a:sym typeface="Wingdings" panose="05000000000000000000" pitchFamily="2" charset="2"/>
              </a:rPr>
              <a:t>D</a:t>
            </a:r>
            <a:r>
              <a:rPr lang="en-US" dirty="0">
                <a:solidFill>
                  <a:srgbClr val="FFFFFF"/>
                </a:solidFill>
                <a:sym typeface="Wingdings" panose="05000000000000000000" pitchFamily="2" charset="2"/>
              </a:rPr>
              <a:t>P </a:t>
            </a:r>
            <a:r>
              <a:rPr lang="en-US" dirty="0" smtClean="0">
                <a:solidFill>
                  <a:srgbClr val="FFFFFF"/>
                </a:solidFill>
                <a:sym typeface="Wingdings" panose="05000000000000000000" pitchFamily="2" charset="2"/>
              </a:rPr>
              <a:t>is the same for resistors in parallel. If the </a:t>
            </a:r>
          </a:p>
          <a:p>
            <a:pPr marL="342900" indent="-342900" algn="l">
              <a:spcBef>
                <a:spcPct val="20000"/>
              </a:spcBef>
            </a:pPr>
            <a:r>
              <a:rPr lang="en-US" dirty="0">
                <a:solidFill>
                  <a:srgbClr val="FFFFFF"/>
                </a:solidFill>
                <a:sym typeface="Wingdings" panose="05000000000000000000" pitchFamily="2" charset="2"/>
              </a:rPr>
              <a:t>	</a:t>
            </a:r>
            <a:r>
              <a:rPr lang="en-US" dirty="0" smtClean="0">
                <a:solidFill>
                  <a:srgbClr val="FFFFFF"/>
                </a:solidFill>
                <a:sym typeface="Wingdings" panose="05000000000000000000" pitchFamily="2" charset="2"/>
              </a:rPr>
              <a:t>parallel resistors have the same R, then the current</a:t>
            </a:r>
          </a:p>
          <a:p>
            <a:pPr marL="342900" indent="-342900" algn="l">
              <a:spcBef>
                <a:spcPct val="20000"/>
              </a:spcBef>
            </a:pPr>
            <a:r>
              <a:rPr lang="en-US" dirty="0">
                <a:solidFill>
                  <a:srgbClr val="FFFFFF"/>
                </a:solidFill>
                <a:sym typeface="Wingdings" panose="05000000000000000000" pitchFamily="2" charset="2"/>
              </a:rPr>
              <a:t>	</a:t>
            </a:r>
            <a:r>
              <a:rPr lang="en-US" dirty="0" smtClean="0">
                <a:solidFill>
                  <a:srgbClr val="FFFFFF"/>
                </a:solidFill>
                <a:sym typeface="Wingdings" panose="05000000000000000000" pitchFamily="2" charset="2"/>
              </a:rPr>
              <a:t>through them will be the same. If they have different</a:t>
            </a:r>
          </a:p>
          <a:p>
            <a:pPr marL="342900" indent="-342900" algn="l">
              <a:spcBef>
                <a:spcPct val="20000"/>
              </a:spcBef>
            </a:pPr>
            <a:r>
              <a:rPr lang="en-US" dirty="0">
                <a:solidFill>
                  <a:srgbClr val="FFFFFF"/>
                </a:solidFill>
                <a:sym typeface="Wingdings" panose="05000000000000000000" pitchFamily="2" charset="2"/>
              </a:rPr>
              <a:t>	</a:t>
            </a:r>
            <a:r>
              <a:rPr lang="en-US" dirty="0" err="1" smtClean="0">
                <a:solidFill>
                  <a:srgbClr val="FFFFFF"/>
                </a:solidFill>
                <a:sym typeface="Wingdings" panose="05000000000000000000" pitchFamily="2" charset="2"/>
              </a:rPr>
              <a:t>Rs</a:t>
            </a:r>
            <a:r>
              <a:rPr lang="en-US" dirty="0" smtClean="0">
                <a:solidFill>
                  <a:srgbClr val="FFFFFF"/>
                </a:solidFill>
                <a:sym typeface="Wingdings" panose="05000000000000000000" pitchFamily="2" charset="2"/>
              </a:rPr>
              <a:t>, then the current will be LESS through resistors</a:t>
            </a:r>
          </a:p>
          <a:p>
            <a:pPr marL="342900" indent="-342900" algn="l">
              <a:spcBef>
                <a:spcPct val="20000"/>
              </a:spcBef>
            </a:pPr>
            <a:r>
              <a:rPr lang="en-US" dirty="0">
                <a:solidFill>
                  <a:srgbClr val="FFFFFF"/>
                </a:solidFill>
                <a:sym typeface="Wingdings" panose="05000000000000000000" pitchFamily="2" charset="2"/>
              </a:rPr>
              <a:t>	</a:t>
            </a:r>
            <a:r>
              <a:rPr lang="en-US" dirty="0" smtClean="0">
                <a:solidFill>
                  <a:srgbClr val="FFFFFF"/>
                </a:solidFill>
                <a:sym typeface="Wingdings" panose="05000000000000000000" pitchFamily="2" charset="2"/>
              </a:rPr>
              <a:t>with higher </a:t>
            </a:r>
            <a:r>
              <a:rPr lang="en-US" dirty="0" err="1" smtClean="0">
                <a:solidFill>
                  <a:srgbClr val="FFFFFF"/>
                </a:solidFill>
                <a:sym typeface="Wingdings" panose="05000000000000000000" pitchFamily="2" charset="2"/>
              </a:rPr>
              <a:t>Rs</a:t>
            </a:r>
            <a:r>
              <a:rPr lang="en-US" dirty="0" smtClean="0">
                <a:solidFill>
                  <a:srgbClr val="FFFFFF"/>
                </a:solidFill>
                <a:sym typeface="Wingdings" panose="05000000000000000000" pitchFamily="2" charset="2"/>
              </a:rPr>
              <a:t>, MORE through those with lower </a:t>
            </a:r>
            <a:r>
              <a:rPr lang="en-US" dirty="0" err="1" smtClean="0">
                <a:solidFill>
                  <a:srgbClr val="FFFFFF"/>
                </a:solidFill>
                <a:sym typeface="Wingdings" panose="05000000000000000000" pitchFamily="2" charset="2"/>
              </a:rPr>
              <a:t>Rs</a:t>
            </a:r>
            <a:r>
              <a:rPr lang="en-US" dirty="0" smtClean="0">
                <a:solidFill>
                  <a:srgbClr val="FFFFFF"/>
                </a:solidFill>
                <a:sym typeface="Wingdings" panose="05000000000000000000" pitchFamily="2" charset="2"/>
              </a:rPr>
              <a:t>.</a:t>
            </a:r>
            <a:endParaRPr lang="en-US" dirty="0" smtClean="0">
              <a:solidFill>
                <a:srgbClr val="FFFFFF"/>
              </a:solidFill>
            </a:endParaRPr>
          </a:p>
        </p:txBody>
      </p:sp>
      <p:sp>
        <p:nvSpPr>
          <p:cNvPr id="7" name="Rectangle 6"/>
          <p:cNvSpPr>
            <a:spLocks noChangeArrowheads="1"/>
          </p:cNvSpPr>
          <p:nvPr/>
        </p:nvSpPr>
        <p:spPr bwMode="auto">
          <a:xfrm>
            <a:off x="1429574" y="394242"/>
            <a:ext cx="6213624" cy="523220"/>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FFFF00"/>
                </a:solidFill>
              </a:rPr>
              <a:t>SUMMARY: </a:t>
            </a:r>
            <a:r>
              <a:rPr lang="en-US" b="1" u="sng" dirty="0" smtClean="0">
                <a:solidFill>
                  <a:srgbClr val="FFFF00"/>
                </a:solidFill>
              </a:rPr>
              <a:t>Basics from CASTLE, 3</a:t>
            </a:r>
            <a:endParaRPr lang="en-US" b="1" dirty="0" smtClean="0">
              <a:solidFill>
                <a:srgbClr val="FFFF00"/>
              </a:solidFill>
            </a:endParaRPr>
          </a:p>
        </p:txBody>
      </p:sp>
    </p:spTree>
    <p:extLst>
      <p:ext uri="{BB962C8B-B14F-4D97-AF65-F5344CB8AC3E}">
        <p14:creationId xmlns:p14="http://schemas.microsoft.com/office/powerpoint/2010/main" val="1678315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6" name="Rectangle 6"/>
          <p:cNvSpPr>
            <a:spLocks noChangeArrowheads="1"/>
          </p:cNvSpPr>
          <p:nvPr/>
        </p:nvSpPr>
        <p:spPr bwMode="auto">
          <a:xfrm>
            <a:off x="1895475" y="5805488"/>
            <a:ext cx="3962400" cy="593725"/>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3077" name="Rectangle 10"/>
          <p:cNvSpPr>
            <a:spLocks noChangeArrowheads="1"/>
          </p:cNvSpPr>
          <p:nvPr/>
        </p:nvSpPr>
        <p:spPr bwMode="auto">
          <a:xfrm>
            <a:off x="0" y="3162300"/>
            <a:ext cx="9144000" cy="0"/>
          </a:xfrm>
          <a:prstGeom prst="rect">
            <a:avLst/>
          </a:prstGeom>
          <a:noFill/>
          <a:ln w="15875" algn="ctr">
            <a:noFill/>
            <a:miter lim="800000"/>
            <a:headEnd/>
            <a:tailEnd/>
          </a:ln>
        </p:spPr>
        <p:txBody>
          <a:bodyPr wrap="none" anchor="ctr">
            <a:spAutoFit/>
          </a:bodyPr>
          <a:lstStyle/>
          <a:p>
            <a:endParaRPr lang="en-US">
              <a:solidFill>
                <a:srgbClr val="000000"/>
              </a:solidFill>
            </a:endParaRPr>
          </a:p>
        </p:txBody>
      </p:sp>
      <p:sp>
        <p:nvSpPr>
          <p:cNvPr id="3078" name="Rectangle 11"/>
          <p:cNvSpPr>
            <a:spLocks noChangeArrowheads="1"/>
          </p:cNvSpPr>
          <p:nvPr/>
        </p:nvSpPr>
        <p:spPr bwMode="auto">
          <a:xfrm>
            <a:off x="155643" y="127486"/>
            <a:ext cx="6524543" cy="1815882"/>
          </a:xfrm>
          <a:prstGeom prst="rect">
            <a:avLst/>
          </a:prstGeom>
          <a:noFill/>
          <a:ln w="15875" algn="ctr">
            <a:noFill/>
            <a:miter lim="800000"/>
            <a:headEnd/>
            <a:tailEnd/>
          </a:ln>
        </p:spPr>
        <p:txBody>
          <a:bodyPr wrap="none" anchor="t" anchorCtr="0">
            <a:spAutoFit/>
          </a:bodyPr>
          <a:lstStyle/>
          <a:p>
            <a:pPr algn="l"/>
            <a:r>
              <a:rPr lang="en-US" dirty="0">
                <a:solidFill>
                  <a:srgbClr val="FF0000"/>
                </a:solidFill>
                <a:cs typeface="Arial" pitchFamily="34" charset="0"/>
              </a:rPr>
              <a:t>A +4.0 x 10</a:t>
            </a:r>
            <a:r>
              <a:rPr lang="en-US" baseline="30000" dirty="0">
                <a:solidFill>
                  <a:srgbClr val="FF0000"/>
                </a:solidFill>
                <a:cs typeface="Arial" pitchFamily="34" charset="0"/>
              </a:rPr>
              <a:t>–8</a:t>
            </a:r>
            <a:r>
              <a:rPr lang="en-US" dirty="0">
                <a:solidFill>
                  <a:srgbClr val="FF0000"/>
                </a:solidFill>
                <a:cs typeface="Arial" pitchFamily="34" charset="0"/>
              </a:rPr>
              <a:t> C charge </a:t>
            </a:r>
            <a:r>
              <a:rPr lang="en-US" dirty="0" smtClean="0">
                <a:solidFill>
                  <a:srgbClr val="FF0000"/>
                </a:solidFill>
                <a:cs typeface="Arial" pitchFamily="34" charset="0"/>
              </a:rPr>
              <a:t>and a </a:t>
            </a:r>
          </a:p>
          <a:p>
            <a:pPr algn="l"/>
            <a:r>
              <a:rPr lang="en-US" dirty="0" smtClean="0">
                <a:solidFill>
                  <a:srgbClr val="FF0000"/>
                </a:solidFill>
                <a:cs typeface="Arial" pitchFamily="34" charset="0"/>
              </a:rPr>
              <a:t>+</a:t>
            </a:r>
            <a:r>
              <a:rPr lang="en-US" dirty="0">
                <a:solidFill>
                  <a:srgbClr val="FF0000"/>
                </a:solidFill>
                <a:cs typeface="Arial" pitchFamily="34" charset="0"/>
              </a:rPr>
              <a:t>7.6 x 10</a:t>
            </a:r>
            <a:r>
              <a:rPr lang="en-US" baseline="30000" dirty="0">
                <a:solidFill>
                  <a:srgbClr val="FF0000"/>
                </a:solidFill>
                <a:cs typeface="Arial" pitchFamily="34" charset="0"/>
              </a:rPr>
              <a:t>–9</a:t>
            </a:r>
            <a:r>
              <a:rPr lang="en-US" dirty="0">
                <a:solidFill>
                  <a:srgbClr val="FF0000"/>
                </a:solidFill>
                <a:cs typeface="Arial" pitchFamily="34" charset="0"/>
              </a:rPr>
              <a:t> C charge are </a:t>
            </a:r>
            <a:r>
              <a:rPr lang="en-US" dirty="0" smtClean="0">
                <a:solidFill>
                  <a:srgbClr val="FF0000"/>
                </a:solidFill>
                <a:cs typeface="Arial" pitchFamily="34" charset="0"/>
              </a:rPr>
              <a:t>28 </a:t>
            </a:r>
            <a:r>
              <a:rPr lang="en-US" dirty="0">
                <a:solidFill>
                  <a:srgbClr val="FF0000"/>
                </a:solidFill>
                <a:cs typeface="Arial" pitchFamily="34" charset="0"/>
              </a:rPr>
              <a:t>cm </a:t>
            </a:r>
            <a:r>
              <a:rPr lang="en-US" dirty="0" smtClean="0">
                <a:solidFill>
                  <a:srgbClr val="FF0000"/>
                </a:solidFill>
                <a:cs typeface="Arial" pitchFamily="34" charset="0"/>
              </a:rPr>
              <a:t>apart</a:t>
            </a:r>
            <a:r>
              <a:rPr lang="en-US" dirty="0">
                <a:solidFill>
                  <a:srgbClr val="FF0000"/>
                </a:solidFill>
                <a:cs typeface="Arial" pitchFamily="34" charset="0"/>
              </a:rPr>
              <a:t>. </a:t>
            </a:r>
            <a:endParaRPr lang="en-US" dirty="0" smtClean="0">
              <a:solidFill>
                <a:srgbClr val="FF0000"/>
              </a:solidFill>
              <a:cs typeface="Arial" pitchFamily="34" charset="0"/>
            </a:endParaRPr>
          </a:p>
          <a:p>
            <a:pPr algn="l"/>
            <a:r>
              <a:rPr lang="en-US" dirty="0" smtClean="0">
                <a:solidFill>
                  <a:srgbClr val="FF0000"/>
                </a:solidFill>
              </a:rPr>
              <a:t>Find the magnitude and direction of</a:t>
            </a:r>
          </a:p>
          <a:p>
            <a:pPr algn="l"/>
            <a:r>
              <a:rPr lang="en-US" dirty="0" smtClean="0">
                <a:solidFill>
                  <a:srgbClr val="FF0000"/>
                </a:solidFill>
              </a:rPr>
              <a:t>the electric force </a:t>
            </a:r>
            <a:r>
              <a:rPr lang="en-US" dirty="0">
                <a:solidFill>
                  <a:srgbClr val="FF0000"/>
                </a:solidFill>
              </a:rPr>
              <a:t>between them.</a:t>
            </a:r>
          </a:p>
        </p:txBody>
      </p:sp>
      <p:grpSp>
        <p:nvGrpSpPr>
          <p:cNvPr id="3079" name="Group 18"/>
          <p:cNvGrpSpPr>
            <a:grpSpLocks/>
          </p:cNvGrpSpPr>
          <p:nvPr/>
        </p:nvGrpSpPr>
        <p:grpSpPr bwMode="auto">
          <a:xfrm>
            <a:off x="1296988" y="2241550"/>
            <a:ext cx="3027362" cy="1381125"/>
            <a:chOff x="1778" y="2504"/>
            <a:chExt cx="1907" cy="870"/>
          </a:xfrm>
        </p:grpSpPr>
        <p:sp>
          <p:nvSpPr>
            <p:cNvPr id="3087" name="Oval 13"/>
            <p:cNvSpPr>
              <a:spLocks noChangeArrowheads="1"/>
            </p:cNvSpPr>
            <p:nvPr/>
          </p:nvSpPr>
          <p:spPr bwMode="auto">
            <a:xfrm>
              <a:off x="1778" y="2663"/>
              <a:ext cx="552" cy="552"/>
            </a:xfrm>
            <a:prstGeom prst="ellipse">
              <a:avLst/>
            </a:prstGeom>
            <a:noFill/>
            <a:ln w="22225">
              <a:solidFill>
                <a:srgbClr val="FF0000"/>
              </a:solidFill>
              <a:round/>
              <a:headEnd/>
              <a:tailEnd/>
            </a:ln>
          </p:spPr>
          <p:txBody>
            <a:bodyPr/>
            <a:lstStyle/>
            <a:p>
              <a:endParaRPr lang="en-US">
                <a:solidFill>
                  <a:srgbClr val="000000"/>
                </a:solidFill>
              </a:endParaRPr>
            </a:p>
          </p:txBody>
        </p:sp>
        <p:sp>
          <p:nvSpPr>
            <p:cNvPr id="3088" name="Oval 14"/>
            <p:cNvSpPr>
              <a:spLocks noChangeArrowheads="1"/>
            </p:cNvSpPr>
            <p:nvPr/>
          </p:nvSpPr>
          <p:spPr bwMode="auto">
            <a:xfrm>
              <a:off x="2813" y="2504"/>
              <a:ext cx="872" cy="870"/>
            </a:xfrm>
            <a:prstGeom prst="ellipse">
              <a:avLst/>
            </a:prstGeom>
            <a:noFill/>
            <a:ln w="22225">
              <a:solidFill>
                <a:srgbClr val="FF0000"/>
              </a:solidFill>
              <a:round/>
              <a:headEnd/>
              <a:tailEnd/>
            </a:ln>
          </p:spPr>
          <p:txBody>
            <a:bodyPr/>
            <a:lstStyle/>
            <a:p>
              <a:endParaRPr lang="en-US">
                <a:solidFill>
                  <a:srgbClr val="000000"/>
                </a:solidFill>
              </a:endParaRPr>
            </a:p>
          </p:txBody>
        </p:sp>
        <p:sp>
          <p:nvSpPr>
            <p:cNvPr id="3089" name="Text Box 15"/>
            <p:cNvSpPr txBox="1">
              <a:spLocks noChangeArrowheads="1"/>
            </p:cNvSpPr>
            <p:nvPr/>
          </p:nvSpPr>
          <p:spPr bwMode="auto">
            <a:xfrm>
              <a:off x="1832" y="2734"/>
              <a:ext cx="502" cy="416"/>
            </a:xfrm>
            <a:prstGeom prst="rect">
              <a:avLst/>
            </a:prstGeom>
            <a:noFill/>
            <a:ln w="9525">
              <a:noFill/>
              <a:miter lim="800000"/>
              <a:headEnd/>
              <a:tailEnd/>
            </a:ln>
          </p:spPr>
          <p:txBody>
            <a:bodyPr/>
            <a:lstStyle/>
            <a:p>
              <a:pPr algn="l"/>
              <a:r>
                <a:rPr lang="en-US" sz="3600">
                  <a:solidFill>
                    <a:srgbClr val="FF0000"/>
                  </a:solidFill>
                </a:rPr>
                <a:t> +</a:t>
              </a:r>
            </a:p>
          </p:txBody>
        </p:sp>
        <p:sp>
          <p:nvSpPr>
            <p:cNvPr id="3090" name="Text Box 16"/>
            <p:cNvSpPr txBox="1">
              <a:spLocks noChangeArrowheads="1"/>
            </p:cNvSpPr>
            <p:nvPr/>
          </p:nvSpPr>
          <p:spPr bwMode="auto">
            <a:xfrm>
              <a:off x="3067" y="2644"/>
              <a:ext cx="438" cy="636"/>
            </a:xfrm>
            <a:prstGeom prst="rect">
              <a:avLst/>
            </a:prstGeom>
            <a:noFill/>
            <a:ln w="9525">
              <a:noFill/>
              <a:miter lim="800000"/>
              <a:headEnd/>
              <a:tailEnd/>
            </a:ln>
          </p:spPr>
          <p:txBody>
            <a:bodyPr/>
            <a:lstStyle/>
            <a:p>
              <a:pPr algn="l"/>
              <a:r>
                <a:rPr lang="en-US" sz="5400">
                  <a:solidFill>
                    <a:srgbClr val="FF0000"/>
                  </a:solidFill>
                </a:rPr>
                <a:t>+</a:t>
              </a:r>
            </a:p>
          </p:txBody>
        </p:sp>
      </p:grpSp>
      <p:graphicFrame>
        <p:nvGraphicFramePr>
          <p:cNvPr id="460819" name="Object 19"/>
          <p:cNvGraphicFramePr>
            <a:graphicFrameLocks noChangeAspect="1"/>
          </p:cNvGraphicFramePr>
          <p:nvPr/>
        </p:nvGraphicFramePr>
        <p:xfrm>
          <a:off x="898525" y="3783013"/>
          <a:ext cx="2108200" cy="842962"/>
        </p:xfrm>
        <a:graphic>
          <a:graphicData uri="http://schemas.openxmlformats.org/presentationml/2006/ole">
            <mc:AlternateContent xmlns:mc="http://schemas.openxmlformats.org/markup-compatibility/2006">
              <mc:Choice xmlns:v="urn:schemas-microsoft-com:vml" Requires="v">
                <p:oleObj spid="_x0000_s7226" name="Equation" r:id="rId3" imgW="2108160" imgH="838080" progId="Equation.3">
                  <p:embed/>
                </p:oleObj>
              </mc:Choice>
              <mc:Fallback>
                <p:oleObj name="Equation" r:id="rId3" imgW="210816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3783013"/>
                        <a:ext cx="2108200"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21" name="Object 21"/>
          <p:cNvGraphicFramePr>
            <a:graphicFrameLocks noChangeAspect="1"/>
          </p:cNvGraphicFramePr>
          <p:nvPr/>
        </p:nvGraphicFramePr>
        <p:xfrm>
          <a:off x="1557338" y="4749800"/>
          <a:ext cx="6721475" cy="957263"/>
        </p:xfrm>
        <a:graphic>
          <a:graphicData uri="http://schemas.openxmlformats.org/presentationml/2006/ole">
            <mc:AlternateContent xmlns:mc="http://schemas.openxmlformats.org/markup-compatibility/2006">
              <mc:Choice xmlns:v="urn:schemas-microsoft-com:vml" Requires="v">
                <p:oleObj spid="_x0000_s7227" name="Equation" r:id="rId5" imgW="6717960" imgH="952200" progId="Equation.3">
                  <p:embed/>
                </p:oleObj>
              </mc:Choice>
              <mc:Fallback>
                <p:oleObj name="Equation" r:id="rId5" imgW="6717960" imgH="95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7338" y="4749800"/>
                        <a:ext cx="6721475"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22" name="Rectangle 22"/>
          <p:cNvSpPr>
            <a:spLocks noChangeArrowheads="1"/>
          </p:cNvSpPr>
          <p:nvPr/>
        </p:nvSpPr>
        <p:spPr bwMode="auto">
          <a:xfrm>
            <a:off x="1462088" y="5865813"/>
            <a:ext cx="4441825" cy="519112"/>
          </a:xfrm>
          <a:prstGeom prst="rect">
            <a:avLst/>
          </a:prstGeom>
          <a:noFill/>
          <a:ln w="15875" algn="ctr">
            <a:noFill/>
            <a:miter lim="800000"/>
            <a:headEnd/>
            <a:tailEnd/>
          </a:ln>
        </p:spPr>
        <p:txBody>
          <a:bodyPr wrap="none" anchor="ctr">
            <a:spAutoFit/>
          </a:bodyPr>
          <a:lstStyle/>
          <a:p>
            <a:pPr algn="l"/>
            <a:r>
              <a:rPr lang="en-US">
                <a:solidFill>
                  <a:srgbClr val="000000"/>
                </a:solidFill>
              </a:rPr>
              <a:t>=   3.5 x 10</a:t>
            </a:r>
            <a:r>
              <a:rPr lang="en-US" baseline="30000">
                <a:solidFill>
                  <a:srgbClr val="000000"/>
                </a:solidFill>
              </a:rPr>
              <a:t>–5</a:t>
            </a:r>
            <a:r>
              <a:rPr lang="en-US">
                <a:solidFill>
                  <a:srgbClr val="000000"/>
                </a:solidFill>
              </a:rPr>
              <a:t> N (repulsive) </a:t>
            </a:r>
          </a:p>
        </p:txBody>
      </p:sp>
      <p:grpSp>
        <p:nvGrpSpPr>
          <p:cNvPr id="3" name="Group 31"/>
          <p:cNvGrpSpPr>
            <a:grpSpLocks/>
          </p:cNvGrpSpPr>
          <p:nvPr/>
        </p:nvGrpSpPr>
        <p:grpSpPr bwMode="auto">
          <a:xfrm>
            <a:off x="654050" y="2916238"/>
            <a:ext cx="4311650" cy="0"/>
            <a:chOff x="259" y="1837"/>
            <a:chExt cx="2716" cy="0"/>
          </a:xfrm>
        </p:grpSpPr>
        <p:sp>
          <p:nvSpPr>
            <p:cNvPr id="3085" name="Line 24"/>
            <p:cNvSpPr>
              <a:spLocks noChangeShapeType="1"/>
            </p:cNvSpPr>
            <p:nvPr/>
          </p:nvSpPr>
          <p:spPr bwMode="auto">
            <a:xfrm>
              <a:off x="259" y="1837"/>
              <a:ext cx="283" cy="0"/>
            </a:xfrm>
            <a:prstGeom prst="line">
              <a:avLst/>
            </a:prstGeom>
            <a:noFill/>
            <a:ln w="22225">
              <a:solidFill>
                <a:schemeClr val="tx1"/>
              </a:solidFill>
              <a:round/>
              <a:headEnd type="triangle" w="lg" len="lg"/>
              <a:tailEnd type="none" w="lg" len="lg"/>
            </a:ln>
          </p:spPr>
          <p:txBody>
            <a:bodyPr wrap="none">
              <a:spAutoFit/>
            </a:bodyPr>
            <a:lstStyle/>
            <a:p>
              <a:endParaRPr lang="en-US">
                <a:solidFill>
                  <a:srgbClr val="000000"/>
                </a:solidFill>
              </a:endParaRPr>
            </a:p>
          </p:txBody>
        </p:sp>
        <p:sp>
          <p:nvSpPr>
            <p:cNvPr id="3086" name="Line 25"/>
            <p:cNvSpPr>
              <a:spLocks noChangeShapeType="1"/>
            </p:cNvSpPr>
            <p:nvPr/>
          </p:nvSpPr>
          <p:spPr bwMode="auto">
            <a:xfrm>
              <a:off x="2692" y="1837"/>
              <a:ext cx="283" cy="0"/>
            </a:xfrm>
            <a:prstGeom prst="line">
              <a:avLst/>
            </a:prstGeom>
            <a:noFill/>
            <a:ln w="22225">
              <a:solidFill>
                <a:schemeClr val="tx1"/>
              </a:solidFill>
              <a:round/>
              <a:headEnd/>
              <a:tailEnd type="triangle" w="lg" len="lg"/>
            </a:ln>
          </p:spPr>
          <p:txBody>
            <a:bodyPr wrap="none">
              <a:spAutoFit/>
            </a:bodyPr>
            <a:lstStyle/>
            <a:p>
              <a:endParaRPr lang="en-US">
                <a:solidFill>
                  <a:srgbClr val="000000"/>
                </a:solidFill>
              </a:endParaRPr>
            </a:p>
          </p:txBody>
        </p:sp>
      </p:grpSp>
      <p:grpSp>
        <p:nvGrpSpPr>
          <p:cNvPr id="4" name="Group 30"/>
          <p:cNvGrpSpPr>
            <a:grpSpLocks/>
          </p:cNvGrpSpPr>
          <p:nvPr/>
        </p:nvGrpSpPr>
        <p:grpSpPr bwMode="auto">
          <a:xfrm>
            <a:off x="6630483" y="201110"/>
            <a:ext cx="2459038" cy="3570289"/>
            <a:chOff x="3807" y="376"/>
            <a:chExt cx="1549" cy="2249"/>
          </a:xfrm>
        </p:grpSpPr>
        <p:sp>
          <p:nvSpPr>
            <p:cNvPr id="3083" name="Text Box 27"/>
            <p:cNvSpPr txBox="1">
              <a:spLocks noChangeArrowheads="1"/>
            </p:cNvSpPr>
            <p:nvPr/>
          </p:nvSpPr>
          <p:spPr bwMode="auto">
            <a:xfrm>
              <a:off x="3807" y="2024"/>
              <a:ext cx="1549" cy="601"/>
            </a:xfrm>
            <a:prstGeom prst="rect">
              <a:avLst/>
            </a:prstGeom>
            <a:noFill/>
            <a:ln w="9525">
              <a:noFill/>
              <a:miter lim="800000"/>
              <a:headEnd/>
              <a:tailEnd/>
            </a:ln>
          </p:spPr>
          <p:txBody>
            <a:bodyPr wrap="none">
              <a:spAutoFit/>
            </a:bodyPr>
            <a:lstStyle/>
            <a:p>
              <a:r>
                <a:rPr lang="en-US" dirty="0">
                  <a:solidFill>
                    <a:srgbClr val="000000"/>
                  </a:solidFill>
                  <a:latin typeface="Arial Narrow" panose="020B0606020202030204" pitchFamily="34" charset="0"/>
                </a:rPr>
                <a:t>Charles Coulomb</a:t>
              </a:r>
            </a:p>
            <a:p>
              <a:r>
                <a:rPr lang="en-US" dirty="0">
                  <a:solidFill>
                    <a:srgbClr val="000000"/>
                  </a:solidFill>
                  <a:latin typeface="Arial Narrow" panose="020B0606020202030204" pitchFamily="34" charset="0"/>
                </a:rPr>
                <a:t>(1736-1806)</a:t>
              </a:r>
            </a:p>
          </p:txBody>
        </p:sp>
        <p:pic>
          <p:nvPicPr>
            <p:cNvPr id="3084" name="Picture 29" descr="Coulomb"/>
            <p:cNvPicPr>
              <a:picLocks noChangeAspect="1" noChangeArrowheads="1"/>
            </p:cNvPicPr>
            <p:nvPr/>
          </p:nvPicPr>
          <p:blipFill>
            <a:blip r:embed="rId7" cstate="print"/>
            <a:srcRect/>
            <a:stretch>
              <a:fillRect/>
            </a:stretch>
          </p:blipFill>
          <p:spPr bwMode="auto">
            <a:xfrm>
              <a:off x="3888" y="376"/>
              <a:ext cx="1398" cy="1644"/>
            </a:xfrm>
            <a:prstGeom prst="rect">
              <a:avLst/>
            </a:prstGeom>
            <a:noFill/>
            <a:ln w="9525">
              <a:noFill/>
              <a:miter lim="800000"/>
              <a:headEnd/>
              <a:tailEnd/>
            </a:ln>
          </p:spPr>
        </p:pic>
      </p:grpSp>
      <p:grpSp>
        <p:nvGrpSpPr>
          <p:cNvPr id="6" name="Group 5"/>
          <p:cNvGrpSpPr/>
          <p:nvPr/>
        </p:nvGrpSpPr>
        <p:grpSpPr>
          <a:xfrm>
            <a:off x="4094326" y="1433015"/>
            <a:ext cx="1371600" cy="95534"/>
            <a:chOff x="423080" y="2074460"/>
            <a:chExt cx="559559" cy="95534"/>
          </a:xfrm>
        </p:grpSpPr>
        <p:cxnSp>
          <p:nvCxnSpPr>
            <p:cNvPr id="5" name="Straight Connector 4"/>
            <p:cNvCxnSpPr/>
            <p:nvPr/>
          </p:nvCxnSpPr>
          <p:spPr bwMode="auto">
            <a:xfrm>
              <a:off x="423080" y="2074460"/>
              <a:ext cx="559559"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423080" y="2169994"/>
              <a:ext cx="559559"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038712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460819"/>
                                        </p:tgtEl>
                                        <p:attrNameLst>
                                          <p:attrName>style.visibility</p:attrName>
                                        </p:attrNameLst>
                                      </p:cBhvr>
                                      <p:to>
                                        <p:strVal val="visible"/>
                                      </p:to>
                                    </p:set>
                                    <p:animEffect transition="in" filter="fade">
                                      <p:cBhvr>
                                        <p:cTn id="31" dur="2000"/>
                                        <p:tgtEl>
                                          <p:spTgt spid="460819"/>
                                        </p:tgtEl>
                                      </p:cBhvr>
                                    </p:animEffect>
                                    <p:anim calcmode="lin" valueType="num">
                                      <p:cBhvr>
                                        <p:cTn id="32" dur="2000" fill="hold"/>
                                        <p:tgtEl>
                                          <p:spTgt spid="460819"/>
                                        </p:tgtEl>
                                        <p:attrNameLst>
                                          <p:attrName>style.rotation</p:attrName>
                                        </p:attrNameLst>
                                      </p:cBhvr>
                                      <p:tavLst>
                                        <p:tav tm="0">
                                          <p:val>
                                            <p:fltVal val="720"/>
                                          </p:val>
                                        </p:tav>
                                        <p:tav tm="100000">
                                          <p:val>
                                            <p:fltVal val="0"/>
                                          </p:val>
                                        </p:tav>
                                      </p:tavLst>
                                    </p:anim>
                                    <p:anim calcmode="lin" valueType="num">
                                      <p:cBhvr>
                                        <p:cTn id="33" dur="2000" fill="hold"/>
                                        <p:tgtEl>
                                          <p:spTgt spid="460819"/>
                                        </p:tgtEl>
                                        <p:attrNameLst>
                                          <p:attrName>ppt_h</p:attrName>
                                        </p:attrNameLst>
                                      </p:cBhvr>
                                      <p:tavLst>
                                        <p:tav tm="0">
                                          <p:val>
                                            <p:fltVal val="0"/>
                                          </p:val>
                                        </p:tav>
                                        <p:tav tm="100000">
                                          <p:val>
                                            <p:strVal val="#ppt_h"/>
                                          </p:val>
                                        </p:tav>
                                      </p:tavLst>
                                    </p:anim>
                                    <p:anim calcmode="lin" valueType="num">
                                      <p:cBhvr>
                                        <p:cTn id="34" dur="2000" fill="hold"/>
                                        <p:tgtEl>
                                          <p:spTgt spid="460819"/>
                                        </p:tgtEl>
                                        <p:attrNameLst>
                                          <p:attrName>ppt_w</p:attrName>
                                        </p:attrNameLst>
                                      </p:cBhvr>
                                      <p:tavLst>
                                        <p:tav tm="0">
                                          <p:val>
                                            <p:fltVal val="0"/>
                                          </p:val>
                                        </p:tav>
                                        <p:tav tm="100000">
                                          <p:val>
                                            <p:strVal val="#ppt_w"/>
                                          </p:val>
                                        </p:tav>
                                      </p:tavLst>
                                    </p:anim>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460821"/>
                                        </p:tgtEl>
                                        <p:attrNameLst>
                                          <p:attrName>style.visibility</p:attrName>
                                        </p:attrNameLst>
                                      </p:cBhvr>
                                      <p:to>
                                        <p:strVal val="visible"/>
                                      </p:to>
                                    </p:set>
                                    <p:animEffect transition="in" filter="fade">
                                      <p:cBhvr>
                                        <p:cTn id="43" dur="1000"/>
                                        <p:tgtEl>
                                          <p:spTgt spid="460821"/>
                                        </p:tgtEl>
                                      </p:cBhvr>
                                    </p:animEffect>
                                    <p:anim calcmode="lin" valueType="num">
                                      <p:cBhvr>
                                        <p:cTn id="44" dur="1000" fill="hold"/>
                                        <p:tgtEl>
                                          <p:spTgt spid="460821"/>
                                        </p:tgtEl>
                                        <p:attrNameLst>
                                          <p:attrName>ppt_x</p:attrName>
                                        </p:attrNameLst>
                                      </p:cBhvr>
                                      <p:tavLst>
                                        <p:tav tm="0">
                                          <p:val>
                                            <p:strVal val="#ppt_x"/>
                                          </p:val>
                                        </p:tav>
                                        <p:tav tm="100000">
                                          <p:val>
                                            <p:strVal val="#ppt_x"/>
                                          </p:val>
                                        </p:tav>
                                      </p:tavLst>
                                    </p:anim>
                                    <p:anim calcmode="lin" valueType="num">
                                      <p:cBhvr>
                                        <p:cTn id="45" dur="1000" fill="hold"/>
                                        <p:tgtEl>
                                          <p:spTgt spid="4608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460822"/>
                                        </p:tgtEl>
                                        <p:attrNameLst>
                                          <p:attrName>style.visibility</p:attrName>
                                        </p:attrNameLst>
                                      </p:cBhvr>
                                      <p:to>
                                        <p:strVal val="visible"/>
                                      </p:to>
                                    </p:set>
                                    <p:animEffect transition="in" filter="fade">
                                      <p:cBhvr>
                                        <p:cTn id="50" dur="1000"/>
                                        <p:tgtEl>
                                          <p:spTgt spid="460822"/>
                                        </p:tgtEl>
                                      </p:cBhvr>
                                    </p:animEffect>
                                    <p:anim calcmode="lin" valueType="num">
                                      <p:cBhvr>
                                        <p:cTn id="51" dur="1000" fill="hold"/>
                                        <p:tgtEl>
                                          <p:spTgt spid="460822"/>
                                        </p:tgtEl>
                                        <p:attrNameLst>
                                          <p:attrName>ppt_x</p:attrName>
                                        </p:attrNameLst>
                                      </p:cBhvr>
                                      <p:tavLst>
                                        <p:tav tm="0">
                                          <p:val>
                                            <p:strVal val="#ppt_x"/>
                                          </p:val>
                                        </p:tav>
                                        <p:tav tm="100000">
                                          <p:val>
                                            <p:strVal val="#ppt_x"/>
                                          </p:val>
                                        </p:tav>
                                      </p:tavLst>
                                    </p:anim>
                                    <p:anim calcmode="lin" valueType="num">
                                      <p:cBhvr>
                                        <p:cTn id="52" dur="1000" fill="hold"/>
                                        <p:tgtEl>
                                          <p:spTgt spid="460822"/>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9" presetClass="entr" presetSubtype="0" fill="hold" grpId="0" nodeType="afterEffect">
                                  <p:stCondLst>
                                    <p:cond delay="0"/>
                                  </p:stCondLst>
                                  <p:childTnLst>
                                    <p:set>
                                      <p:cBhvr>
                                        <p:cTn id="55" dur="1" fill="hold">
                                          <p:stCondLst>
                                            <p:cond delay="0"/>
                                          </p:stCondLst>
                                        </p:cTn>
                                        <p:tgtEl>
                                          <p:spTgt spid="460806"/>
                                        </p:tgtEl>
                                        <p:attrNameLst>
                                          <p:attrName>style.visibility</p:attrName>
                                        </p:attrNameLst>
                                      </p:cBhvr>
                                      <p:to>
                                        <p:strVal val="visible"/>
                                      </p:to>
                                    </p:set>
                                    <p:animEffect transition="in" filter="dissolve">
                                      <p:cBhvr>
                                        <p:cTn id="56" dur="500"/>
                                        <p:tgtEl>
                                          <p:spTgt spid="460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6" grpId="0" animBg="1"/>
      <p:bldP spid="4608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30" name="Rectangle 6"/>
          <p:cNvSpPr>
            <a:spLocks noChangeArrowheads="1"/>
          </p:cNvSpPr>
          <p:nvPr/>
        </p:nvSpPr>
        <p:spPr bwMode="auto">
          <a:xfrm>
            <a:off x="3968750" y="5422659"/>
            <a:ext cx="1320800" cy="695325"/>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61853" name="Rectangle 29"/>
          <p:cNvSpPr>
            <a:spLocks noChangeArrowheads="1"/>
          </p:cNvSpPr>
          <p:nvPr/>
        </p:nvSpPr>
        <p:spPr bwMode="auto">
          <a:xfrm>
            <a:off x="1968500" y="5421072"/>
            <a:ext cx="1539875" cy="695325"/>
          </a:xfrm>
          <a:prstGeom prst="rect">
            <a:avLst/>
          </a:prstGeom>
          <a:solidFill>
            <a:srgbClr val="00FFFF"/>
          </a:solidFill>
          <a:ln w="9525" algn="ctr">
            <a:solidFill>
              <a:schemeClr val="tx1"/>
            </a:solidFill>
            <a:miter lim="800000"/>
            <a:headEnd/>
            <a:tailEnd/>
          </a:ln>
        </p:spPr>
        <p:txBody>
          <a:bodyPr anchor="ctr">
            <a:spAutoFit/>
          </a:bodyPr>
          <a:lstStyle/>
          <a:p>
            <a:endParaRPr lang="en-US">
              <a:solidFill>
                <a:srgbClr val="000000"/>
              </a:solidFill>
            </a:endParaRPr>
          </a:p>
        </p:txBody>
      </p:sp>
      <p:sp>
        <p:nvSpPr>
          <p:cNvPr id="4104" name="Rectangle 8"/>
          <p:cNvSpPr>
            <a:spLocks noChangeArrowheads="1"/>
          </p:cNvSpPr>
          <p:nvPr/>
        </p:nvSpPr>
        <p:spPr bwMode="auto">
          <a:xfrm>
            <a:off x="730250" y="282334"/>
            <a:ext cx="7497763" cy="946150"/>
          </a:xfrm>
          <a:prstGeom prst="rect">
            <a:avLst/>
          </a:prstGeom>
          <a:noFill/>
          <a:ln w="15875" algn="ctr">
            <a:noFill/>
            <a:miter lim="800000"/>
            <a:headEnd/>
            <a:tailEnd/>
          </a:ln>
        </p:spPr>
        <p:txBody>
          <a:bodyPr wrap="none" anchor="ctr">
            <a:spAutoFit/>
          </a:bodyPr>
          <a:lstStyle/>
          <a:p>
            <a:pPr algn="l"/>
            <a:r>
              <a:rPr lang="en-US">
                <a:solidFill>
                  <a:srgbClr val="FF0000"/>
                </a:solidFill>
              </a:rPr>
              <a:t>How far apart must two protons be for them to</a:t>
            </a:r>
          </a:p>
          <a:p>
            <a:pPr algn="l"/>
            <a:r>
              <a:rPr lang="en-US">
                <a:solidFill>
                  <a:srgbClr val="FF0000"/>
                </a:solidFill>
              </a:rPr>
              <a:t>repel each other with a force of 7.6 x 10</a:t>
            </a:r>
            <a:r>
              <a:rPr lang="en-US" baseline="30000">
                <a:solidFill>
                  <a:srgbClr val="FF0000"/>
                </a:solidFill>
              </a:rPr>
              <a:t>–26</a:t>
            </a:r>
            <a:r>
              <a:rPr lang="en-US">
                <a:solidFill>
                  <a:srgbClr val="FF0000"/>
                </a:solidFill>
              </a:rPr>
              <a:t> N? </a:t>
            </a:r>
          </a:p>
        </p:txBody>
      </p:sp>
      <p:grpSp>
        <p:nvGrpSpPr>
          <p:cNvPr id="4105" name="Group 28"/>
          <p:cNvGrpSpPr>
            <a:grpSpLocks/>
          </p:cNvGrpSpPr>
          <p:nvPr/>
        </p:nvGrpSpPr>
        <p:grpSpPr bwMode="auto">
          <a:xfrm>
            <a:off x="4521200" y="1558684"/>
            <a:ext cx="3546475" cy="1074738"/>
            <a:chOff x="2848" y="1128"/>
            <a:chExt cx="2234" cy="677"/>
          </a:xfrm>
        </p:grpSpPr>
        <p:sp>
          <p:nvSpPr>
            <p:cNvPr id="4108" name="Oval 10"/>
            <p:cNvSpPr>
              <a:spLocks noChangeArrowheads="1"/>
            </p:cNvSpPr>
            <p:nvPr/>
          </p:nvSpPr>
          <p:spPr bwMode="auto">
            <a:xfrm>
              <a:off x="2848" y="1128"/>
              <a:ext cx="677" cy="677"/>
            </a:xfrm>
            <a:prstGeom prst="ellipse">
              <a:avLst/>
            </a:prstGeom>
            <a:noFill/>
            <a:ln w="22225">
              <a:solidFill>
                <a:srgbClr val="FF0000"/>
              </a:solidFill>
              <a:round/>
              <a:headEnd/>
              <a:tailEnd/>
            </a:ln>
          </p:spPr>
          <p:txBody>
            <a:bodyPr/>
            <a:lstStyle/>
            <a:p>
              <a:endParaRPr lang="en-US">
                <a:solidFill>
                  <a:srgbClr val="000000"/>
                </a:solidFill>
              </a:endParaRPr>
            </a:p>
          </p:txBody>
        </p:sp>
        <p:sp>
          <p:nvSpPr>
            <p:cNvPr id="4109" name="Oval 11"/>
            <p:cNvSpPr>
              <a:spLocks noChangeArrowheads="1"/>
            </p:cNvSpPr>
            <p:nvPr/>
          </p:nvSpPr>
          <p:spPr bwMode="auto">
            <a:xfrm>
              <a:off x="4405" y="1128"/>
              <a:ext cx="677" cy="677"/>
            </a:xfrm>
            <a:prstGeom prst="ellipse">
              <a:avLst/>
            </a:prstGeom>
            <a:noFill/>
            <a:ln w="22225">
              <a:solidFill>
                <a:srgbClr val="FF0000"/>
              </a:solidFill>
              <a:round/>
              <a:headEnd/>
              <a:tailEnd/>
            </a:ln>
          </p:spPr>
          <p:txBody>
            <a:bodyPr/>
            <a:lstStyle/>
            <a:p>
              <a:endParaRPr lang="en-US">
                <a:solidFill>
                  <a:srgbClr val="000000"/>
                </a:solidFill>
              </a:endParaRPr>
            </a:p>
          </p:txBody>
        </p:sp>
        <p:sp>
          <p:nvSpPr>
            <p:cNvPr id="4110" name="Text Box 12"/>
            <p:cNvSpPr txBox="1">
              <a:spLocks noChangeArrowheads="1"/>
            </p:cNvSpPr>
            <p:nvPr/>
          </p:nvSpPr>
          <p:spPr bwMode="auto">
            <a:xfrm>
              <a:off x="2956" y="1252"/>
              <a:ext cx="436" cy="431"/>
            </a:xfrm>
            <a:prstGeom prst="rect">
              <a:avLst/>
            </a:prstGeom>
            <a:noFill/>
            <a:ln w="9525">
              <a:noFill/>
              <a:miter lim="800000"/>
              <a:headEnd/>
              <a:tailEnd/>
            </a:ln>
          </p:spPr>
          <p:txBody>
            <a:bodyPr/>
            <a:lstStyle/>
            <a:p>
              <a:pPr algn="l"/>
              <a:r>
                <a:rPr lang="en-US" sz="3600">
                  <a:solidFill>
                    <a:srgbClr val="FF0000"/>
                  </a:solidFill>
                </a:rPr>
                <a:t> +</a:t>
              </a:r>
            </a:p>
          </p:txBody>
        </p:sp>
        <p:sp>
          <p:nvSpPr>
            <p:cNvPr id="4111" name="Text Box 13"/>
            <p:cNvSpPr txBox="1">
              <a:spLocks noChangeArrowheads="1"/>
            </p:cNvSpPr>
            <p:nvPr/>
          </p:nvSpPr>
          <p:spPr bwMode="auto">
            <a:xfrm>
              <a:off x="4587" y="1261"/>
              <a:ext cx="354" cy="403"/>
            </a:xfrm>
            <a:prstGeom prst="rect">
              <a:avLst/>
            </a:prstGeom>
            <a:noFill/>
            <a:ln w="9525">
              <a:noFill/>
              <a:miter lim="800000"/>
              <a:headEnd/>
              <a:tailEnd/>
            </a:ln>
          </p:spPr>
          <p:txBody>
            <a:bodyPr/>
            <a:lstStyle/>
            <a:p>
              <a:pPr algn="l"/>
              <a:r>
                <a:rPr lang="en-US" sz="3600">
                  <a:solidFill>
                    <a:srgbClr val="FF0000"/>
                  </a:solidFill>
                </a:rPr>
                <a:t>+</a:t>
              </a:r>
            </a:p>
          </p:txBody>
        </p:sp>
      </p:grpSp>
      <p:graphicFrame>
        <p:nvGraphicFramePr>
          <p:cNvPr id="461843" name="Object 19"/>
          <p:cNvGraphicFramePr>
            <a:graphicFrameLocks noChangeAspect="1"/>
          </p:cNvGraphicFramePr>
          <p:nvPr>
            <p:extLst/>
          </p:nvPr>
        </p:nvGraphicFramePr>
        <p:xfrm>
          <a:off x="1317625" y="2971559"/>
          <a:ext cx="1803400" cy="923925"/>
        </p:xfrm>
        <a:graphic>
          <a:graphicData uri="http://schemas.openxmlformats.org/presentationml/2006/ole">
            <mc:AlternateContent xmlns:mc="http://schemas.openxmlformats.org/markup-compatibility/2006">
              <mc:Choice xmlns:v="urn:schemas-microsoft-com:vml" Requires="v">
                <p:oleObj spid="_x0000_s8306" name="Equation" r:id="rId3" imgW="1803240" imgH="927000" progId="Equation.3">
                  <p:embed/>
                </p:oleObj>
              </mc:Choice>
              <mc:Fallback>
                <p:oleObj name="Equation" r:id="rId3" imgW="1803240" imgH="927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25" y="2971559"/>
                        <a:ext cx="180340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1845" name="Object 21"/>
          <p:cNvGraphicFramePr>
            <a:graphicFrameLocks noChangeAspect="1"/>
          </p:cNvGraphicFramePr>
          <p:nvPr>
            <p:extLst/>
          </p:nvPr>
        </p:nvGraphicFramePr>
        <p:xfrm>
          <a:off x="3479800" y="2946159"/>
          <a:ext cx="2630488" cy="962025"/>
        </p:xfrm>
        <a:graphic>
          <a:graphicData uri="http://schemas.openxmlformats.org/presentationml/2006/ole">
            <mc:AlternateContent xmlns:mc="http://schemas.openxmlformats.org/markup-compatibility/2006">
              <mc:Choice xmlns:v="urn:schemas-microsoft-com:vml" Requires="v">
                <p:oleObj spid="_x0000_s8307" name="Equation" r:id="rId5" imgW="2628720" imgH="965160" progId="Equation.3">
                  <p:embed/>
                </p:oleObj>
              </mc:Choice>
              <mc:Fallback>
                <p:oleObj name="Equation" r:id="rId5" imgW="2628720" imgH="965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800" y="2946159"/>
                        <a:ext cx="2630488"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1846" name="Object 22"/>
          <p:cNvGraphicFramePr>
            <a:graphicFrameLocks noChangeAspect="1"/>
          </p:cNvGraphicFramePr>
          <p:nvPr>
            <p:extLst/>
          </p:nvPr>
        </p:nvGraphicFramePr>
        <p:xfrm>
          <a:off x="1023938" y="1641234"/>
          <a:ext cx="2109787" cy="835025"/>
        </p:xfrm>
        <a:graphic>
          <a:graphicData uri="http://schemas.openxmlformats.org/presentationml/2006/ole">
            <mc:AlternateContent xmlns:mc="http://schemas.openxmlformats.org/markup-compatibility/2006">
              <mc:Choice xmlns:v="urn:schemas-microsoft-com:vml" Requires="v">
                <p:oleObj spid="_x0000_s8308" name="Equation" r:id="rId7" imgW="2108160" imgH="838080" progId="Equation.3">
                  <p:embed/>
                </p:oleObj>
              </mc:Choice>
              <mc:Fallback>
                <p:oleObj name="Equation" r:id="rId7" imgW="2108160" imgH="838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3938" y="1641234"/>
                        <a:ext cx="2109787"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1847" name="Object 23"/>
          <p:cNvGraphicFramePr>
            <a:graphicFrameLocks noChangeAspect="1"/>
          </p:cNvGraphicFramePr>
          <p:nvPr>
            <p:extLst/>
          </p:nvPr>
        </p:nvGraphicFramePr>
        <p:xfrm>
          <a:off x="1473200" y="4208222"/>
          <a:ext cx="5591175" cy="914400"/>
        </p:xfrm>
        <a:graphic>
          <a:graphicData uri="http://schemas.openxmlformats.org/presentationml/2006/ole">
            <mc:AlternateContent xmlns:mc="http://schemas.openxmlformats.org/markup-compatibility/2006">
              <mc:Choice xmlns:v="urn:schemas-microsoft-com:vml" Requires="v">
                <p:oleObj spid="_x0000_s8309" name="Equation" r:id="rId9" imgW="5587920" imgH="914400" progId="Equation.3">
                  <p:embed/>
                </p:oleObj>
              </mc:Choice>
              <mc:Fallback>
                <p:oleObj name="Equation" r:id="rId9" imgW="5587920" imgH="914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3200" y="4208222"/>
                        <a:ext cx="55911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849" name="Text Box 25"/>
          <p:cNvSpPr txBox="1">
            <a:spLocks noChangeArrowheads="1"/>
          </p:cNvSpPr>
          <p:nvPr/>
        </p:nvSpPr>
        <p:spPr bwMode="auto">
          <a:xfrm>
            <a:off x="1593850" y="5516322"/>
            <a:ext cx="1876425" cy="519112"/>
          </a:xfrm>
          <a:prstGeom prst="rect">
            <a:avLst/>
          </a:prstGeom>
          <a:noFill/>
          <a:ln w="9525">
            <a:noFill/>
            <a:miter lim="800000"/>
            <a:headEnd/>
            <a:tailEnd/>
          </a:ln>
        </p:spPr>
        <p:txBody>
          <a:bodyPr wrap="none">
            <a:spAutoFit/>
          </a:bodyPr>
          <a:lstStyle/>
          <a:p>
            <a:pPr algn="l"/>
            <a:r>
              <a:rPr lang="en-US">
                <a:solidFill>
                  <a:srgbClr val="000000"/>
                </a:solidFill>
              </a:rPr>
              <a:t>=  0.055 m</a:t>
            </a:r>
          </a:p>
        </p:txBody>
      </p:sp>
      <p:sp>
        <p:nvSpPr>
          <p:cNvPr id="461850" name="Text Box 26"/>
          <p:cNvSpPr txBox="1">
            <a:spLocks noChangeArrowheads="1"/>
          </p:cNvSpPr>
          <p:nvPr/>
        </p:nvSpPr>
        <p:spPr bwMode="auto">
          <a:xfrm>
            <a:off x="3568700" y="5516322"/>
            <a:ext cx="1657350" cy="519112"/>
          </a:xfrm>
          <a:prstGeom prst="rect">
            <a:avLst/>
          </a:prstGeom>
          <a:noFill/>
          <a:ln w="9525">
            <a:noFill/>
            <a:miter lim="800000"/>
            <a:headEnd/>
            <a:tailEnd/>
          </a:ln>
        </p:spPr>
        <p:txBody>
          <a:bodyPr wrap="none">
            <a:spAutoFit/>
          </a:bodyPr>
          <a:lstStyle/>
          <a:p>
            <a:pPr algn="l"/>
            <a:r>
              <a:rPr lang="en-US">
                <a:solidFill>
                  <a:srgbClr val="000000"/>
                </a:solidFill>
              </a:rPr>
              <a:t>=  5.5 cm</a:t>
            </a:r>
          </a:p>
        </p:txBody>
      </p:sp>
    </p:spTree>
    <p:extLst>
      <p:ext uri="{BB962C8B-B14F-4D97-AF65-F5344CB8AC3E}">
        <p14:creationId xmlns:p14="http://schemas.microsoft.com/office/powerpoint/2010/main" val="3334571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61846"/>
                                        </p:tgtEl>
                                        <p:attrNameLst>
                                          <p:attrName>style.visibility</p:attrName>
                                        </p:attrNameLst>
                                      </p:cBhvr>
                                      <p:to>
                                        <p:strVal val="visible"/>
                                      </p:to>
                                    </p:set>
                                    <p:animEffect transition="in" filter="fade">
                                      <p:cBhvr>
                                        <p:cTn id="7" dur="2000"/>
                                        <p:tgtEl>
                                          <p:spTgt spid="461846"/>
                                        </p:tgtEl>
                                      </p:cBhvr>
                                    </p:animEffect>
                                    <p:anim calcmode="lin" valueType="num">
                                      <p:cBhvr>
                                        <p:cTn id="8" dur="2000" fill="hold"/>
                                        <p:tgtEl>
                                          <p:spTgt spid="461846"/>
                                        </p:tgtEl>
                                        <p:attrNameLst>
                                          <p:attrName>style.rotation</p:attrName>
                                        </p:attrNameLst>
                                      </p:cBhvr>
                                      <p:tavLst>
                                        <p:tav tm="0">
                                          <p:val>
                                            <p:fltVal val="720"/>
                                          </p:val>
                                        </p:tav>
                                        <p:tav tm="100000">
                                          <p:val>
                                            <p:fltVal val="0"/>
                                          </p:val>
                                        </p:tav>
                                      </p:tavLst>
                                    </p:anim>
                                    <p:anim calcmode="lin" valueType="num">
                                      <p:cBhvr>
                                        <p:cTn id="9" dur="2000" fill="hold"/>
                                        <p:tgtEl>
                                          <p:spTgt spid="461846"/>
                                        </p:tgtEl>
                                        <p:attrNameLst>
                                          <p:attrName>ppt_h</p:attrName>
                                        </p:attrNameLst>
                                      </p:cBhvr>
                                      <p:tavLst>
                                        <p:tav tm="0">
                                          <p:val>
                                            <p:fltVal val="0"/>
                                          </p:val>
                                        </p:tav>
                                        <p:tav tm="100000">
                                          <p:val>
                                            <p:strVal val="#ppt_h"/>
                                          </p:val>
                                        </p:tav>
                                      </p:tavLst>
                                    </p:anim>
                                    <p:anim calcmode="lin" valueType="num">
                                      <p:cBhvr>
                                        <p:cTn id="10" dur="2000" fill="hold"/>
                                        <p:tgtEl>
                                          <p:spTgt spid="46184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61843"/>
                                        </p:tgtEl>
                                        <p:attrNameLst>
                                          <p:attrName>style.visibility</p:attrName>
                                        </p:attrNameLst>
                                      </p:cBhvr>
                                      <p:to>
                                        <p:strVal val="visible"/>
                                      </p:to>
                                    </p:set>
                                    <p:animEffect transition="in" filter="fade">
                                      <p:cBhvr>
                                        <p:cTn id="15" dur="1000"/>
                                        <p:tgtEl>
                                          <p:spTgt spid="461843"/>
                                        </p:tgtEl>
                                      </p:cBhvr>
                                    </p:animEffect>
                                    <p:anim calcmode="lin" valueType="num">
                                      <p:cBhvr>
                                        <p:cTn id="16" dur="1000" fill="hold"/>
                                        <p:tgtEl>
                                          <p:spTgt spid="461843"/>
                                        </p:tgtEl>
                                        <p:attrNameLst>
                                          <p:attrName>ppt_x</p:attrName>
                                        </p:attrNameLst>
                                      </p:cBhvr>
                                      <p:tavLst>
                                        <p:tav tm="0">
                                          <p:val>
                                            <p:strVal val="#ppt_x"/>
                                          </p:val>
                                        </p:tav>
                                        <p:tav tm="100000">
                                          <p:val>
                                            <p:strVal val="#ppt_x"/>
                                          </p:val>
                                        </p:tav>
                                      </p:tavLst>
                                    </p:anim>
                                    <p:anim calcmode="lin" valueType="num">
                                      <p:cBhvr>
                                        <p:cTn id="17" dur="1000" fill="hold"/>
                                        <p:tgtEl>
                                          <p:spTgt spid="46184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461845"/>
                                        </p:tgtEl>
                                        <p:attrNameLst>
                                          <p:attrName>style.visibility</p:attrName>
                                        </p:attrNameLst>
                                      </p:cBhvr>
                                      <p:to>
                                        <p:strVal val="visible"/>
                                      </p:to>
                                    </p:set>
                                    <p:anim calcmode="lin" valueType="num">
                                      <p:cBhvr>
                                        <p:cTn id="22" dur="1000" fill="hold"/>
                                        <p:tgtEl>
                                          <p:spTgt spid="461845"/>
                                        </p:tgtEl>
                                        <p:attrNameLst>
                                          <p:attrName>ppt_x</p:attrName>
                                        </p:attrNameLst>
                                      </p:cBhvr>
                                      <p:tavLst>
                                        <p:tav tm="0">
                                          <p:val>
                                            <p:strVal val="#ppt_x-.2"/>
                                          </p:val>
                                        </p:tav>
                                        <p:tav tm="100000">
                                          <p:val>
                                            <p:strVal val="#ppt_x"/>
                                          </p:val>
                                        </p:tav>
                                      </p:tavLst>
                                    </p:anim>
                                    <p:anim calcmode="lin" valueType="num">
                                      <p:cBhvr>
                                        <p:cTn id="23" dur="1000" fill="hold"/>
                                        <p:tgtEl>
                                          <p:spTgt spid="46184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61845"/>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61847"/>
                                        </p:tgtEl>
                                        <p:attrNameLst>
                                          <p:attrName>style.visibility</p:attrName>
                                        </p:attrNameLst>
                                      </p:cBhvr>
                                      <p:to>
                                        <p:strVal val="visible"/>
                                      </p:to>
                                    </p:set>
                                    <p:animEffect transition="in" filter="fade">
                                      <p:cBhvr>
                                        <p:cTn id="29" dur="1000"/>
                                        <p:tgtEl>
                                          <p:spTgt spid="461847"/>
                                        </p:tgtEl>
                                      </p:cBhvr>
                                    </p:animEffect>
                                    <p:anim calcmode="lin" valueType="num">
                                      <p:cBhvr>
                                        <p:cTn id="30" dur="1000" fill="hold"/>
                                        <p:tgtEl>
                                          <p:spTgt spid="461847"/>
                                        </p:tgtEl>
                                        <p:attrNameLst>
                                          <p:attrName>ppt_x</p:attrName>
                                        </p:attrNameLst>
                                      </p:cBhvr>
                                      <p:tavLst>
                                        <p:tav tm="0">
                                          <p:val>
                                            <p:strVal val="#ppt_x"/>
                                          </p:val>
                                        </p:tav>
                                        <p:tav tm="100000">
                                          <p:val>
                                            <p:strVal val="#ppt_x"/>
                                          </p:val>
                                        </p:tav>
                                      </p:tavLst>
                                    </p:anim>
                                    <p:anim calcmode="lin" valueType="num">
                                      <p:cBhvr>
                                        <p:cTn id="31" dur="1000" fill="hold"/>
                                        <p:tgtEl>
                                          <p:spTgt spid="46184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61849"/>
                                        </p:tgtEl>
                                        <p:attrNameLst>
                                          <p:attrName>style.visibility</p:attrName>
                                        </p:attrNameLst>
                                      </p:cBhvr>
                                      <p:to>
                                        <p:strVal val="visible"/>
                                      </p:to>
                                    </p:set>
                                    <p:animEffect transition="in" filter="fade">
                                      <p:cBhvr>
                                        <p:cTn id="36" dur="1000"/>
                                        <p:tgtEl>
                                          <p:spTgt spid="461849"/>
                                        </p:tgtEl>
                                      </p:cBhvr>
                                    </p:animEffect>
                                    <p:anim calcmode="lin" valueType="num">
                                      <p:cBhvr>
                                        <p:cTn id="37" dur="1000" fill="hold"/>
                                        <p:tgtEl>
                                          <p:spTgt spid="461849"/>
                                        </p:tgtEl>
                                        <p:attrNameLst>
                                          <p:attrName>ppt_x</p:attrName>
                                        </p:attrNameLst>
                                      </p:cBhvr>
                                      <p:tavLst>
                                        <p:tav tm="0">
                                          <p:val>
                                            <p:strVal val="#ppt_x"/>
                                          </p:val>
                                        </p:tav>
                                        <p:tav tm="100000">
                                          <p:val>
                                            <p:strVal val="#ppt_x"/>
                                          </p:val>
                                        </p:tav>
                                      </p:tavLst>
                                    </p:anim>
                                    <p:anim calcmode="lin" valueType="num">
                                      <p:cBhvr>
                                        <p:cTn id="38" dur="1000" fill="hold"/>
                                        <p:tgtEl>
                                          <p:spTgt spid="461849"/>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461853"/>
                                        </p:tgtEl>
                                        <p:attrNameLst>
                                          <p:attrName>style.visibility</p:attrName>
                                        </p:attrNameLst>
                                      </p:cBhvr>
                                      <p:to>
                                        <p:strVal val="visible"/>
                                      </p:to>
                                    </p:set>
                                    <p:animEffect transition="in" filter="dissolve">
                                      <p:cBhvr>
                                        <p:cTn id="42" dur="500"/>
                                        <p:tgtEl>
                                          <p:spTgt spid="461853"/>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461850"/>
                                        </p:tgtEl>
                                        <p:attrNameLst>
                                          <p:attrName>style.visibility</p:attrName>
                                        </p:attrNameLst>
                                      </p:cBhvr>
                                      <p:to>
                                        <p:strVal val="visible"/>
                                      </p:to>
                                    </p:set>
                                    <p:anim calcmode="lin" valueType="num">
                                      <p:cBhvr>
                                        <p:cTn id="47" dur="1000" fill="hold"/>
                                        <p:tgtEl>
                                          <p:spTgt spid="461850"/>
                                        </p:tgtEl>
                                        <p:attrNameLst>
                                          <p:attrName>ppt_x</p:attrName>
                                        </p:attrNameLst>
                                      </p:cBhvr>
                                      <p:tavLst>
                                        <p:tav tm="0">
                                          <p:val>
                                            <p:strVal val="#ppt_x-.2"/>
                                          </p:val>
                                        </p:tav>
                                        <p:tav tm="100000">
                                          <p:val>
                                            <p:strVal val="#ppt_x"/>
                                          </p:val>
                                        </p:tav>
                                      </p:tavLst>
                                    </p:anim>
                                    <p:anim calcmode="lin" valueType="num">
                                      <p:cBhvr>
                                        <p:cTn id="48" dur="1000" fill="hold"/>
                                        <p:tgtEl>
                                          <p:spTgt spid="46185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461850"/>
                                        </p:tgtEl>
                                      </p:cBhvr>
                                    </p:animEffect>
                                  </p:childTnLst>
                                </p:cTn>
                              </p:par>
                            </p:childTnLst>
                          </p:cTn>
                        </p:par>
                        <p:par>
                          <p:cTn id="50" fill="hold">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461830"/>
                                        </p:tgtEl>
                                        <p:attrNameLst>
                                          <p:attrName>style.visibility</p:attrName>
                                        </p:attrNameLst>
                                      </p:cBhvr>
                                      <p:to>
                                        <p:strVal val="visible"/>
                                      </p:to>
                                    </p:set>
                                    <p:animEffect transition="in" filter="dissolve">
                                      <p:cBhvr>
                                        <p:cTn id="53" dur="500"/>
                                        <p:tgtEl>
                                          <p:spTgt spid="461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30" grpId="0" animBg="1"/>
      <p:bldP spid="461853" grpId="0" animBg="1"/>
      <p:bldP spid="461849" grpId="0"/>
      <p:bldP spid="46185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25045</TotalTime>
  <Words>4083</Words>
  <Application>Microsoft Office PowerPoint</Application>
  <PresentationFormat>On-screen Show (4:3)</PresentationFormat>
  <Paragraphs>1373</Paragraphs>
  <Slides>79</Slides>
  <Notes>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79</vt:i4>
      </vt:variant>
    </vt:vector>
  </HeadingPairs>
  <TitlesOfParts>
    <vt:vector size="90" baseType="lpstr">
      <vt:lpstr>Arial</vt:lpstr>
      <vt:lpstr>Arial Narrow</vt:lpstr>
      <vt:lpstr>Calibri</vt:lpstr>
      <vt:lpstr>OCR A Extended</vt:lpstr>
      <vt:lpstr>Symbol</vt:lpstr>
      <vt:lpstr>Times New Roman</vt:lpstr>
      <vt:lpstr>Wingdings</vt:lpstr>
      <vt:lpstr>Default Design</vt:lpstr>
      <vt:lpstr>2_Default Design</vt:lpstr>
      <vt:lpstr>1_Default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McLean County Unit 5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Physics</dc:title>
  <dc:creator>UNIT55</dc:creator>
  <cp:lastModifiedBy>Bergmann, John</cp:lastModifiedBy>
  <cp:revision>394</cp:revision>
  <cp:lastPrinted>2014-05-15T16:24:41Z</cp:lastPrinted>
  <dcterms:created xsi:type="dcterms:W3CDTF">2006-05-08T14:15:08Z</dcterms:created>
  <dcterms:modified xsi:type="dcterms:W3CDTF">2020-05-22T16:39:10Z</dcterms:modified>
</cp:coreProperties>
</file>