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0" r:id="rId11"/>
    <p:sldMasterId id="2147483782" r:id="rId12"/>
    <p:sldMasterId id="2147483794" r:id="rId13"/>
    <p:sldMasterId id="2147483806" r:id="rId14"/>
    <p:sldMasterId id="2147483818" r:id="rId15"/>
  </p:sldMasterIdLst>
  <p:handoutMasterIdLst>
    <p:handoutMasterId r:id="rId73"/>
  </p:handoutMasterIdLst>
  <p:sldIdLst>
    <p:sldId id="593" r:id="rId16"/>
    <p:sldId id="592" r:id="rId17"/>
    <p:sldId id="619" r:id="rId18"/>
    <p:sldId id="620" r:id="rId19"/>
    <p:sldId id="594" r:id="rId20"/>
    <p:sldId id="616" r:id="rId21"/>
    <p:sldId id="618" r:id="rId22"/>
    <p:sldId id="668" r:id="rId23"/>
    <p:sldId id="670" r:id="rId24"/>
    <p:sldId id="669" r:id="rId25"/>
    <p:sldId id="621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48" r:id="rId53"/>
    <p:sldId id="649" r:id="rId54"/>
    <p:sldId id="650" r:id="rId55"/>
    <p:sldId id="651" r:id="rId56"/>
    <p:sldId id="672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659" r:id="rId65"/>
    <p:sldId id="660" r:id="rId66"/>
    <p:sldId id="661" r:id="rId67"/>
    <p:sldId id="662" r:id="rId68"/>
    <p:sldId id="663" r:id="rId69"/>
    <p:sldId id="664" r:id="rId70"/>
    <p:sldId id="665" r:id="rId71"/>
    <p:sldId id="666" r:id="rId72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FFFF99"/>
    <a:srgbClr val="00FF00"/>
    <a:srgbClr val="C0C0C0"/>
    <a:srgbClr val="FF6600"/>
    <a:srgbClr val="990099"/>
    <a:srgbClr val="3333CC"/>
    <a:srgbClr val="FF33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258" autoAdjust="0"/>
    <p:restoredTop sz="97786" autoAdjust="0"/>
  </p:normalViewPr>
  <p:slideViewPr>
    <p:cSldViewPr snapToGrid="0">
      <p:cViewPr>
        <p:scale>
          <a:sx n="70" d="100"/>
          <a:sy n="70" d="100"/>
        </p:scale>
        <p:origin x="127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45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37AB8E-F359-495B-8F65-4964DE6A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500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67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357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92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256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031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1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181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91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576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923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72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02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80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78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15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361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186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999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590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16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650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437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98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01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630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197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7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042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57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98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17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151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178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583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5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236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8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338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47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537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884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455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758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03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637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524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138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3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516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897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942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0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124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963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678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61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828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558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8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5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606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237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540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27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885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40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4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2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83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56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8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9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0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4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7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3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69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0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81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36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4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67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1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2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9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0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2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90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13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6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15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01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3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28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19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1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33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48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43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21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5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39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45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73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06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4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1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71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29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28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05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7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93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369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75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9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3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438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0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29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58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33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19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564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102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AEBC-1FF2-4D26-A6BF-E8C34C712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44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D1C9-1AE0-4F6B-A42A-8280D9227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0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0FE0-318A-4C21-B592-34C001F89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420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1F66-02D0-4D52-88C5-44D0F4ABE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35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A045-36AD-4410-841D-4A6261A21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433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3D3F-5A90-4BFE-97E8-DF5896356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32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96EA-E3C1-408B-B2AD-DED21F6F2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073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BFBF-B6A0-4A4B-AD23-639C64C89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3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02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C20A7-4DA6-47D1-9D60-4398E7501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7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19E-60EB-491B-A265-EC47F63A9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879E-2781-49A2-BA6B-AAE5B6015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268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43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82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716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17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5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23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885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6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0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9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0A0467-67B4-4468-B3C0-F8BCF03EE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9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A3FC00-D7F9-49D4-B1A3-BE4059C6D5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0DD0A8-7AFF-4E60-AE7F-ADD05918C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41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verford.edu/physics/songs/resnell.mp3" TargetMode="Externa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9.wmf"/><Relationship Id="rId3" Type="http://schemas.openxmlformats.org/officeDocument/2006/relationships/image" Target="../media/image51.jpeg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52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58.jpeg"/><Relationship Id="rId10" Type="http://schemas.openxmlformats.org/officeDocument/2006/relationships/image" Target="../media/image55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apod.nasa.gov/apod/image/1205/MoonflashLavederCrop.jpg" TargetMode="External"/><Relationship Id="rId1" Type="http://schemas.openxmlformats.org/officeDocument/2006/relationships/slideLayout" Target="../slideLayouts/slideLayout1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911350" y="3048000"/>
            <a:ext cx="558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Refraction and Lenses</a:t>
            </a:r>
          </a:p>
        </p:txBody>
      </p:sp>
      <p:pic>
        <p:nvPicPr>
          <p:cNvPr id="13315" name="Picture 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925" y="611188"/>
            <a:ext cx="3067050" cy="20447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316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63" y="3811588"/>
            <a:ext cx="1470025" cy="24098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975" y="4092575"/>
            <a:ext cx="2466975" cy="1974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318" name="Picture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88" y="4103688"/>
            <a:ext cx="2486025" cy="19891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319" name="Picture 1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3" y="595313"/>
            <a:ext cx="3092450" cy="20669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5" y="354841"/>
            <a:ext cx="8748293" cy="53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3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41463" y="1179513"/>
            <a:ext cx="1279525" cy="11715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42925" y="4814149"/>
            <a:ext cx="3290888" cy="8715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1612900" y="1262063"/>
            <a:ext cx="1131888" cy="10017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3176" name="Rectangle 24"/>
          <p:cNvSpPr>
            <a:spLocks noChangeArrowheads="1"/>
          </p:cNvSpPr>
          <p:nvPr/>
        </p:nvSpPr>
        <p:spPr bwMode="auto">
          <a:xfrm>
            <a:off x="633413" y="4896699"/>
            <a:ext cx="3108325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2622550" y="357188"/>
            <a:ext cx="35083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Index of Refraction </a:t>
            </a:r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3378200" y="1084263"/>
            <a:ext cx="5170488" cy="1385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 = index of refraction;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c = 3.00 x 10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 m/s;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v = speed of light in </a:t>
            </a:r>
            <a:r>
              <a:rPr lang="en-US" dirty="0" err="1">
                <a:solidFill>
                  <a:srgbClr val="FF0000"/>
                </a:solidFill>
              </a:rPr>
              <a:t>mat’l</a:t>
            </a:r>
            <a:r>
              <a:rPr lang="en-US" dirty="0">
                <a:solidFill>
                  <a:srgbClr val="FF0000"/>
                </a:solidFill>
              </a:rPr>
              <a:t> (m/s) </a:t>
            </a:r>
          </a:p>
        </p:txBody>
      </p:sp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4076700" y="2697163"/>
            <a:ext cx="21637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In general... </a:t>
            </a:r>
          </a:p>
        </p:txBody>
      </p:sp>
      <p:graphicFrame>
        <p:nvGraphicFramePr>
          <p:cNvPr id="433164" name="Object 12"/>
          <p:cNvGraphicFramePr>
            <a:graphicFrameLocks noChangeAspect="1"/>
          </p:cNvGraphicFramePr>
          <p:nvPr/>
        </p:nvGraphicFramePr>
        <p:xfrm>
          <a:off x="1793875" y="1309688"/>
          <a:ext cx="788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787320" imgH="838080" progId="Equation.3">
                  <p:embed/>
                </p:oleObj>
              </mc:Choice>
              <mc:Fallback>
                <p:oleObj name="Equation" r:id="rId3" imgW="7873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1309688"/>
                        <a:ext cx="788988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6" name="Rectangle 14"/>
          <p:cNvSpPr>
            <a:spLocks noChangeArrowheads="1"/>
          </p:cNvSpPr>
          <p:nvPr/>
        </p:nvSpPr>
        <p:spPr bwMode="auto">
          <a:xfrm>
            <a:off x="6070600" y="2696697"/>
            <a:ext cx="179408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n &gt; </a:t>
            </a:r>
            <a:r>
              <a:rPr lang="en-US" dirty="0" smtClean="0">
                <a:solidFill>
                  <a:srgbClr val="000000"/>
                </a:solidFill>
              </a:rPr>
              <a:t>1.000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33167" name="Object 15"/>
          <p:cNvGraphicFramePr>
            <a:graphicFrameLocks noChangeAspect="1"/>
          </p:cNvGraphicFramePr>
          <p:nvPr/>
        </p:nvGraphicFramePr>
        <p:xfrm>
          <a:off x="854075" y="2813050"/>
          <a:ext cx="26765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5" imgW="2844720" imgH="469800" progId="Equation.3">
                  <p:embed/>
                </p:oleObj>
              </mc:Choice>
              <mc:Fallback>
                <p:oleObj name="Equation" r:id="rId5" imgW="2844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813050"/>
                        <a:ext cx="26765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74" name="Rectangle 22"/>
          <p:cNvSpPr>
            <a:spLocks noChangeArrowheads="1"/>
          </p:cNvSpPr>
          <p:nvPr/>
        </p:nvSpPr>
        <p:spPr bwMode="auto">
          <a:xfrm>
            <a:off x="1154113" y="3956899"/>
            <a:ext cx="22193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Snell’s Law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84650" y="3939437"/>
            <a:ext cx="3919538" cy="2360612"/>
            <a:chOff x="2672" y="2479"/>
            <a:chExt cx="2469" cy="1487"/>
          </a:xfrm>
        </p:grpSpPr>
        <p:sp>
          <p:nvSpPr>
            <p:cNvPr id="1043" name="Line 26"/>
            <p:cNvSpPr>
              <a:spLocks noChangeShapeType="1"/>
            </p:cNvSpPr>
            <p:nvPr/>
          </p:nvSpPr>
          <p:spPr bwMode="auto">
            <a:xfrm>
              <a:off x="3646" y="2479"/>
              <a:ext cx="0" cy="148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4" name="Line 27"/>
            <p:cNvSpPr>
              <a:spLocks noChangeShapeType="1"/>
            </p:cNvSpPr>
            <p:nvPr/>
          </p:nvSpPr>
          <p:spPr bwMode="auto">
            <a:xfrm flipH="1" flipV="1">
              <a:off x="2683" y="2618"/>
              <a:ext cx="963" cy="56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auto">
            <a:xfrm>
              <a:off x="2672" y="3186"/>
              <a:ext cx="246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auto">
            <a:xfrm>
              <a:off x="3646" y="3186"/>
              <a:ext cx="748" cy="78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3182" name="Rectangle 30"/>
          <p:cNvSpPr>
            <a:spLocks noChangeArrowheads="1"/>
          </p:cNvSpPr>
          <p:nvPr/>
        </p:nvSpPr>
        <p:spPr bwMode="auto">
          <a:xfrm>
            <a:off x="6281738" y="4095012"/>
            <a:ext cx="204152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incident</a:t>
            </a:r>
          </a:p>
          <a:p>
            <a:r>
              <a:rPr lang="en-US" dirty="0">
                <a:solidFill>
                  <a:srgbClr val="000000"/>
                </a:solidFill>
              </a:rPr>
              <a:t>medium (</a:t>
            </a:r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33184" name="Rectangle 32"/>
          <p:cNvSpPr>
            <a:spLocks noChangeArrowheads="1"/>
          </p:cNvSpPr>
          <p:nvPr/>
        </p:nvSpPr>
        <p:spPr bwMode="auto">
          <a:xfrm>
            <a:off x="6623050" y="5069737"/>
            <a:ext cx="2166938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refracting</a:t>
            </a:r>
          </a:p>
          <a:p>
            <a:r>
              <a:rPr lang="en-US">
                <a:solidFill>
                  <a:srgbClr val="000000"/>
                </a:solidFill>
              </a:rPr>
              <a:t>medium (n</a:t>
            </a:r>
            <a:r>
              <a:rPr lang="en-US" baseline="-25000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33185" name="Rectangle 33"/>
          <p:cNvSpPr>
            <a:spLocks noChangeArrowheads="1"/>
          </p:cNvSpPr>
          <p:nvPr/>
        </p:nvSpPr>
        <p:spPr bwMode="auto">
          <a:xfrm>
            <a:off x="5149850" y="4191383"/>
            <a:ext cx="42511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33186" name="Rectangle 34"/>
          <p:cNvSpPr>
            <a:spLocks noChangeArrowheads="1"/>
          </p:cNvSpPr>
          <p:nvPr/>
        </p:nvSpPr>
        <p:spPr bwMode="auto">
          <a:xfrm>
            <a:off x="5802313" y="5585208"/>
            <a:ext cx="452368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baseline="-25000" dirty="0" err="1" smtClean="0">
                <a:solidFill>
                  <a:srgbClr val="000000"/>
                </a:solidFill>
              </a:rPr>
              <a:t>r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115255" y="3460972"/>
            <a:ext cx="1285929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normal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32040" y="4977423"/>
            <a:ext cx="29530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= n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3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3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33157" grpId="0" animBg="1"/>
      <p:bldP spid="433176" grpId="0" animBg="1"/>
      <p:bldP spid="433161" grpId="0"/>
      <p:bldP spid="433162" grpId="0"/>
      <p:bldP spid="433166" grpId="0"/>
      <p:bldP spid="433174" grpId="0"/>
      <p:bldP spid="433182" grpId="0"/>
      <p:bldP spid="433184" grpId="0"/>
      <p:bldP spid="433185" grpId="0"/>
      <p:bldP spid="433186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506" y="6210712"/>
            <a:ext cx="8404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www.haverford.edu/physics/songs/resnell.mp3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487" y="869280"/>
            <a:ext cx="618814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Come listen and </a:t>
            </a:r>
            <a:r>
              <a:rPr lang="en-US" sz="1600" dirty="0" smtClean="0">
                <a:solidFill>
                  <a:srgbClr val="000000"/>
                </a:solidFill>
              </a:rPr>
              <a:t>learn; 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I’ve </a:t>
            </a:r>
            <a:r>
              <a:rPr lang="en-US" sz="1600" dirty="0">
                <a:solidFill>
                  <a:srgbClr val="000000"/>
                </a:solidFill>
              </a:rPr>
              <a:t>a story I </a:t>
            </a:r>
            <a:r>
              <a:rPr lang="en-US" sz="1600" dirty="0" smtClean="0">
                <a:solidFill>
                  <a:srgbClr val="000000"/>
                </a:solidFill>
              </a:rPr>
              <a:t>tell.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 sing of the genius of </a:t>
            </a:r>
            <a:r>
              <a:rPr lang="en-US" sz="1600" dirty="0" err="1">
                <a:solidFill>
                  <a:srgbClr val="000000"/>
                </a:solidFill>
              </a:rPr>
              <a:t>Willebrord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Snell,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 mathematician who lived long ago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In the </a:t>
            </a:r>
            <a:r>
              <a:rPr lang="en-US" sz="1600" dirty="0" smtClean="0">
                <a:solidFill>
                  <a:srgbClr val="000000"/>
                </a:solidFill>
              </a:rPr>
              <a:t>Netherlands,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Where </a:t>
            </a:r>
            <a:r>
              <a:rPr lang="en-US" sz="1600" dirty="0">
                <a:solidFill>
                  <a:srgbClr val="000000"/>
                </a:solidFill>
              </a:rPr>
              <a:t>the Rhine river does flow.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He set for his mind occupations of worth,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Improved </a:t>
            </a:r>
            <a:r>
              <a:rPr lang="en-US" sz="1600" dirty="0" smtClean="0">
                <a:solidFill>
                  <a:srgbClr val="000000"/>
                </a:solidFill>
              </a:rPr>
              <a:t>navigation, 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measured the Earth.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He gave us the sine law, that wonderful guy,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And he made more precise calculation of </a:t>
            </a:r>
            <a:r>
              <a:rPr lang="en-US" sz="1600" dirty="0" smtClean="0">
                <a:solidFill>
                  <a:srgbClr val="000000"/>
                </a:solidFill>
              </a:rPr>
              <a:t>pi.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 err="1">
                <a:solidFill>
                  <a:srgbClr val="000000"/>
                </a:solidFill>
              </a:rPr>
              <a:t>Singin</a:t>
            </a:r>
            <a:r>
              <a:rPr lang="en-US" sz="1600" b="1" i="1" dirty="0">
                <a:solidFill>
                  <a:srgbClr val="000000"/>
                </a:solidFill>
              </a:rPr>
              <a:t>’ </a:t>
            </a:r>
            <a:r>
              <a:rPr lang="en-US" sz="1600" b="1" i="1" dirty="0" err="1">
                <a:solidFill>
                  <a:srgbClr val="000000"/>
                </a:solidFill>
              </a:rPr>
              <a:t>n1</a:t>
            </a:r>
            <a:r>
              <a:rPr lang="en-US" sz="1600" b="1" i="1" dirty="0">
                <a:solidFill>
                  <a:srgbClr val="000000"/>
                </a:solidFill>
              </a:rPr>
              <a:t> sine theta-sub-1, hey, hey, hey,</a:t>
            </a:r>
            <a:br>
              <a:rPr lang="en-US" sz="1600" b="1" i="1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rgbClr val="000000"/>
                </a:solidFill>
              </a:rPr>
              <a:t>Equals </a:t>
            </a:r>
            <a:r>
              <a:rPr lang="en-US" sz="1600" b="1" i="1" dirty="0" err="1">
                <a:solidFill>
                  <a:srgbClr val="000000"/>
                </a:solidFill>
              </a:rPr>
              <a:t>n2</a:t>
            </a:r>
            <a:r>
              <a:rPr lang="en-US" sz="1600" b="1" i="1" dirty="0">
                <a:solidFill>
                  <a:srgbClr val="000000"/>
                </a:solidFill>
              </a:rPr>
              <a:t> sine theta-sub-2, hip </a:t>
            </a:r>
            <a:r>
              <a:rPr lang="en-US" sz="1600" b="1" i="1" dirty="0" smtClean="0">
                <a:solidFill>
                  <a:srgbClr val="000000"/>
                </a:solidFill>
              </a:rPr>
              <a:t>hooray.</a:t>
            </a:r>
            <a:r>
              <a:rPr lang="en-US" sz="1600" b="1" i="1" dirty="0">
                <a:solidFill>
                  <a:srgbClr val="000000"/>
                </a:solidFill>
              </a:rPr>
              <a:t/>
            </a:r>
            <a:br>
              <a:rPr lang="en-US" sz="1600" b="1" i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His greatest feat came in </a:t>
            </a:r>
            <a:r>
              <a:rPr lang="en-US" sz="1600" dirty="0" smtClean="0">
                <a:solidFill>
                  <a:srgbClr val="000000"/>
                </a:solidFill>
              </a:rPr>
              <a:t>1621,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When optics as science was really begun.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While flashes of lightning illumined his page,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He wrote down Snell’s law, 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His </a:t>
            </a:r>
            <a:r>
              <a:rPr lang="en-US" sz="1600" dirty="0">
                <a:solidFill>
                  <a:srgbClr val="000000"/>
                </a:solidFill>
              </a:rPr>
              <a:t>great gift to the age.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4409" y="91513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</a:rPr>
              <a:t>So if you wear glasses or like to fry ants,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Be grateful your </a:t>
            </a:r>
            <a:r>
              <a:rPr lang="en-US" sz="1600" dirty="0" smtClean="0">
                <a:solidFill>
                  <a:srgbClr val="000000"/>
                </a:solidFill>
              </a:rPr>
              <a:t>lenses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Were </a:t>
            </a:r>
            <a:r>
              <a:rPr lang="en-US" sz="1600" dirty="0">
                <a:solidFill>
                  <a:srgbClr val="000000"/>
                </a:solidFill>
              </a:rPr>
              <a:t>not made by chance.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Astronomers hail him 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each new-found star.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 err="1">
                <a:solidFill>
                  <a:srgbClr val="000000"/>
                </a:solidFill>
              </a:rPr>
              <a:t>Microscopists</a:t>
            </a:r>
            <a:r>
              <a:rPr lang="en-US" sz="1600" dirty="0">
                <a:solidFill>
                  <a:srgbClr val="000000"/>
                </a:solidFill>
              </a:rPr>
              <a:t> toast him from each sleazy bar.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 err="1">
                <a:solidFill>
                  <a:srgbClr val="000000"/>
                </a:solidFill>
              </a:rPr>
              <a:t>Singin</a:t>
            </a:r>
            <a:r>
              <a:rPr lang="en-US" sz="1600" b="1" i="1" dirty="0">
                <a:solidFill>
                  <a:srgbClr val="000000"/>
                </a:solidFill>
              </a:rPr>
              <a:t>’ </a:t>
            </a:r>
            <a:r>
              <a:rPr lang="en-US" sz="1600" b="1" i="1" dirty="0" err="1">
                <a:solidFill>
                  <a:srgbClr val="000000"/>
                </a:solidFill>
              </a:rPr>
              <a:t>n1</a:t>
            </a:r>
            <a:r>
              <a:rPr lang="en-US" sz="1600" b="1" i="1" dirty="0">
                <a:solidFill>
                  <a:srgbClr val="000000"/>
                </a:solidFill>
              </a:rPr>
              <a:t> sine theta-sub-1, hey, hey, hey,</a:t>
            </a:r>
            <a:br>
              <a:rPr lang="en-US" sz="1600" b="1" i="1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rgbClr val="000000"/>
                </a:solidFill>
              </a:rPr>
              <a:t>Equals </a:t>
            </a:r>
            <a:r>
              <a:rPr lang="en-US" sz="1600" b="1" i="1" dirty="0" err="1">
                <a:solidFill>
                  <a:srgbClr val="000000"/>
                </a:solidFill>
              </a:rPr>
              <a:t>n2</a:t>
            </a:r>
            <a:r>
              <a:rPr lang="en-US" sz="1600" b="1" i="1" dirty="0">
                <a:solidFill>
                  <a:srgbClr val="000000"/>
                </a:solidFill>
              </a:rPr>
              <a:t> sine theta-sub-2, hip </a:t>
            </a:r>
            <a:r>
              <a:rPr lang="en-US" sz="1600" b="1" i="1" dirty="0" smtClean="0">
                <a:solidFill>
                  <a:srgbClr val="000000"/>
                </a:solidFill>
              </a:rPr>
              <a:t>hooray.</a:t>
            </a:r>
            <a:r>
              <a:rPr lang="en-US" sz="1600" b="1" i="1" dirty="0">
                <a:solidFill>
                  <a:srgbClr val="000000"/>
                </a:solidFill>
              </a:rPr>
              <a:t/>
            </a:r>
            <a:br>
              <a:rPr lang="en-US" sz="1600" b="1" i="1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/>
            </a:r>
            <a:br>
              <a:rPr lang="en-US" sz="1600" i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Now some credit </a:t>
            </a:r>
            <a:r>
              <a:rPr lang="en-US" sz="1600" dirty="0" err="1">
                <a:solidFill>
                  <a:srgbClr val="000000"/>
                </a:solidFill>
              </a:rPr>
              <a:t>Harriot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Others Descartes.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Both studied refraction, 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both were real </a:t>
            </a:r>
            <a:r>
              <a:rPr lang="en-US" sz="1600" dirty="0" smtClean="0">
                <a:solidFill>
                  <a:srgbClr val="000000"/>
                </a:solidFill>
              </a:rPr>
              <a:t>smart,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But we </a:t>
            </a:r>
            <a:r>
              <a:rPr lang="en-US" sz="1600" dirty="0" smtClean="0">
                <a:solidFill>
                  <a:srgbClr val="000000"/>
                </a:solidFill>
              </a:rPr>
              <a:t>prefer</a:t>
            </a: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Willebrord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van </a:t>
            </a:r>
            <a:r>
              <a:rPr lang="en-US" sz="1600" dirty="0" err="1">
                <a:solidFill>
                  <a:srgbClr val="000000"/>
                </a:solidFill>
              </a:rPr>
              <a:t>Roijen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Snell.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He laid down the law, 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he did it darn </a:t>
            </a:r>
            <a:r>
              <a:rPr lang="en-US" sz="1600" dirty="0" smtClean="0">
                <a:solidFill>
                  <a:srgbClr val="000000"/>
                </a:solidFill>
              </a:rPr>
              <a:t>well.</a:t>
            </a: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 err="1">
                <a:solidFill>
                  <a:srgbClr val="000000"/>
                </a:solidFill>
              </a:rPr>
              <a:t>Singin</a:t>
            </a:r>
            <a:r>
              <a:rPr lang="en-US" sz="1600" b="1" i="1" dirty="0">
                <a:solidFill>
                  <a:srgbClr val="000000"/>
                </a:solidFill>
              </a:rPr>
              <a:t>’ </a:t>
            </a:r>
            <a:r>
              <a:rPr lang="en-US" sz="1600" b="1" i="1" dirty="0" err="1">
                <a:solidFill>
                  <a:srgbClr val="000000"/>
                </a:solidFill>
              </a:rPr>
              <a:t>n1</a:t>
            </a:r>
            <a:r>
              <a:rPr lang="en-US" sz="1600" b="1" i="1" dirty="0">
                <a:solidFill>
                  <a:srgbClr val="000000"/>
                </a:solidFill>
              </a:rPr>
              <a:t> sine theta-sub-1, hey, hey, hey,</a:t>
            </a:r>
            <a:br>
              <a:rPr lang="en-US" sz="1600" b="1" i="1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rgbClr val="000000"/>
                </a:solidFill>
              </a:rPr>
              <a:t>Equals </a:t>
            </a:r>
            <a:r>
              <a:rPr lang="en-US" sz="1600" b="1" i="1" dirty="0" err="1">
                <a:solidFill>
                  <a:srgbClr val="000000"/>
                </a:solidFill>
              </a:rPr>
              <a:t>n2</a:t>
            </a:r>
            <a:r>
              <a:rPr lang="en-US" sz="1600" b="1" i="1" dirty="0">
                <a:solidFill>
                  <a:srgbClr val="000000"/>
                </a:solidFill>
              </a:rPr>
              <a:t> sine theta-sub-2, hip </a:t>
            </a:r>
            <a:r>
              <a:rPr lang="en-US" sz="1600" b="1" i="1" dirty="0" smtClean="0">
                <a:solidFill>
                  <a:srgbClr val="000000"/>
                </a:solidFill>
              </a:rPr>
              <a:t>hooray.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221628" y="31283"/>
            <a:ext cx="4745210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4000" b="1" dirty="0" err="1" smtClean="0">
                <a:solidFill>
                  <a:srgbClr val="000000"/>
                </a:solidFill>
              </a:rPr>
              <a:t>n</a:t>
            </a:r>
            <a:r>
              <a:rPr lang="en-US" sz="4000" b="1" baseline="-25000" dirty="0" err="1" smtClean="0">
                <a:solidFill>
                  <a:srgbClr val="000000"/>
                </a:solidFill>
              </a:rPr>
              <a:t>1</a:t>
            </a:r>
            <a:r>
              <a:rPr lang="en-US" sz="4000" b="1" dirty="0" smtClean="0">
                <a:solidFill>
                  <a:srgbClr val="000000"/>
                </a:solidFill>
              </a:rPr>
              <a:t> sin </a:t>
            </a:r>
            <a:r>
              <a:rPr lang="en-US" sz="40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en-US" sz="4000" b="1" baseline="-25000" dirty="0" err="1" smtClean="0">
                <a:solidFill>
                  <a:srgbClr val="000000"/>
                </a:solidFill>
              </a:rPr>
              <a:t>1</a:t>
            </a:r>
            <a:r>
              <a:rPr lang="en-US" sz="4000" b="1" dirty="0" smtClean="0">
                <a:solidFill>
                  <a:srgbClr val="000000"/>
                </a:solidFill>
              </a:rPr>
              <a:t> = </a:t>
            </a:r>
            <a:r>
              <a:rPr lang="en-US" sz="4000" b="1" dirty="0" err="1" smtClean="0">
                <a:solidFill>
                  <a:srgbClr val="000000"/>
                </a:solidFill>
              </a:rPr>
              <a:t>n</a:t>
            </a:r>
            <a:r>
              <a:rPr lang="en-US" sz="4000" b="1" baseline="-25000" dirty="0" err="1" smtClean="0">
                <a:solidFill>
                  <a:srgbClr val="000000"/>
                </a:solidFill>
              </a:rPr>
              <a:t>2</a:t>
            </a:r>
            <a:r>
              <a:rPr lang="en-US" sz="4000" b="1" dirty="0" smtClean="0">
                <a:solidFill>
                  <a:srgbClr val="000000"/>
                </a:solidFill>
              </a:rPr>
              <a:t> sin </a:t>
            </a:r>
            <a:r>
              <a:rPr lang="en-US" sz="40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en-US" sz="4000" b="1" baseline="-25000" dirty="0" err="1" smtClean="0">
                <a:solidFill>
                  <a:srgbClr val="000000"/>
                </a:solidFill>
              </a:rPr>
              <a:t>2</a:t>
            </a:r>
            <a:endParaRPr lang="en-US" sz="40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08231" y="2640487"/>
            <a:ext cx="1131888" cy="10017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3422" y="773911"/>
            <a:ext cx="86163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The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index of refraction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is the ratio of the speed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light through a vacuum compared to its speed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through some transparent medium. Because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light propagates at its highest speed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through a vacuum, indices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	of refraction are usually &gt; 1.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Snell’s law expresses the relationship between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incident and refractive angles and the indices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refraction at a boundary. You’ll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want your calculator in degree-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mode when using Snell’s law.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7386" y="183667"/>
            <a:ext cx="8258543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SUMMARY: </a:t>
            </a:r>
            <a:r>
              <a:rPr lang="en-US" b="1" u="sng" dirty="0" smtClean="0">
                <a:solidFill>
                  <a:srgbClr val="FFFF00"/>
                </a:solidFill>
              </a:rPr>
              <a:t>Index of Refraction and Snell’s Law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30610"/>
              </p:ext>
            </p:extLst>
          </p:nvPr>
        </p:nvGraphicFramePr>
        <p:xfrm>
          <a:off x="7075562" y="2701762"/>
          <a:ext cx="788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787400" imgH="838200" progId="Equation.3">
                  <p:embed/>
                </p:oleObj>
              </mc:Choice>
              <mc:Fallback>
                <p:oleObj name="Equation" r:id="rId3" imgW="78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562" y="2701762"/>
                        <a:ext cx="7889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792267" y="5005881"/>
            <a:ext cx="3108325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863596" y="5086604"/>
            <a:ext cx="3132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= n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86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08231" y="2640487"/>
            <a:ext cx="1131888" cy="10017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3422" y="773911"/>
            <a:ext cx="8616398" cy="59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</a:rPr>
              <a:t>1. The </a:t>
            </a:r>
            <a:r>
              <a:rPr lang="en-US" u="sng" dirty="0" smtClean="0">
                <a:solidFill>
                  <a:srgbClr val="FFFFFF"/>
                </a:solidFill>
              </a:rPr>
              <a:t>index of refraction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is the ratio of the speed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light through a vacuum compared to its speed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through some transparent medium. Because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light propagates at its highest speed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through a vacuum, indices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</a:rPr>
              <a:t>	of refraction are usually &gt; 1. </a:t>
            </a:r>
          </a:p>
          <a:p>
            <a:pPr marL="342900" indent="-342900" algn="l">
              <a:spcBef>
                <a:spcPct val="20000"/>
              </a:spcBef>
            </a:pPr>
            <a:endParaRPr lang="en-US" sz="1100" dirty="0" smtClean="0">
              <a:solidFill>
                <a:srgbClr val="FFFFFF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</a:rPr>
              <a:t>2. Snell’s law expresses the relationship between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incident and refractive angles and the indices of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refraction at a boundary. You’ll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want your calculator in degree-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mode when using Snell’s law.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1834" y="170019"/>
            <a:ext cx="7849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REVIEW: </a:t>
            </a:r>
            <a:r>
              <a:rPr lang="en-US" b="1" u="sng" dirty="0" smtClean="0">
                <a:solidFill>
                  <a:srgbClr val="FFFF00"/>
                </a:solidFill>
              </a:rPr>
              <a:t>Index of Refraction and Snell’s Law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57633"/>
              </p:ext>
            </p:extLst>
          </p:nvPr>
        </p:nvGraphicFramePr>
        <p:xfrm>
          <a:off x="7075562" y="2701762"/>
          <a:ext cx="7889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787400" imgH="838200" progId="Equation.3">
                  <p:embed/>
                </p:oleObj>
              </mc:Choice>
              <mc:Fallback>
                <p:oleObj name="Equation" r:id="rId3" imgW="78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562" y="2701762"/>
                        <a:ext cx="788988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778619" y="5415321"/>
            <a:ext cx="3108325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849948" y="5496044"/>
            <a:ext cx="3132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= n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45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220" name="Rectangle 44"/>
          <p:cNvSpPr>
            <a:spLocks noChangeArrowheads="1"/>
          </p:cNvSpPr>
          <p:nvPr/>
        </p:nvSpPr>
        <p:spPr bwMode="auto">
          <a:xfrm>
            <a:off x="7656114" y="5668963"/>
            <a:ext cx="1044575" cy="5492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987425" y="247650"/>
            <a:ext cx="730567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Light in air is incident on diamond (n = 2.419)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at 43.0</a:t>
            </a:r>
            <a:r>
              <a:rPr lang="en-US" baseline="30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. Find the angle of refraction. </a:t>
            </a:r>
          </a:p>
        </p:txBody>
      </p:sp>
      <p:sp>
        <p:nvSpPr>
          <p:cNvPr id="2065" name="Line 25"/>
          <p:cNvSpPr>
            <a:spLocks noChangeShapeType="1"/>
          </p:cNvSpPr>
          <p:nvPr/>
        </p:nvSpPr>
        <p:spPr bwMode="auto">
          <a:xfrm flipH="1" flipV="1">
            <a:off x="6305550" y="1876425"/>
            <a:ext cx="1100138" cy="1162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6" name="Line 26"/>
          <p:cNvSpPr>
            <a:spLocks noChangeShapeType="1"/>
          </p:cNvSpPr>
          <p:nvPr/>
        </p:nvSpPr>
        <p:spPr bwMode="auto">
          <a:xfrm>
            <a:off x="7405688" y="3038475"/>
            <a:ext cx="727075" cy="15033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4205" name="Text Box 29"/>
          <p:cNvSpPr txBox="1">
            <a:spLocks noChangeArrowheads="1"/>
          </p:cNvSpPr>
          <p:nvPr/>
        </p:nvSpPr>
        <p:spPr bwMode="auto">
          <a:xfrm>
            <a:off x="6394450" y="1616075"/>
            <a:ext cx="101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43.0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34207" name="Text Box 31"/>
          <p:cNvSpPr txBox="1">
            <a:spLocks noChangeArrowheads="1"/>
          </p:cNvSpPr>
          <p:nvPr/>
        </p:nvSpPr>
        <p:spPr bwMode="auto">
          <a:xfrm>
            <a:off x="7454900" y="3922713"/>
            <a:ext cx="45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baseline="-25000" dirty="0" err="1" smtClean="0">
                <a:solidFill>
                  <a:srgbClr val="000000"/>
                </a:solidFill>
              </a:rPr>
              <a:t>r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34208" name="Rectangle 32"/>
          <p:cNvSpPr>
            <a:spLocks noChangeArrowheads="1"/>
          </p:cNvSpPr>
          <p:nvPr/>
        </p:nvSpPr>
        <p:spPr bwMode="auto">
          <a:xfrm>
            <a:off x="5334000" y="2474913"/>
            <a:ext cx="17780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 = 1.000 </a:t>
            </a:r>
          </a:p>
        </p:txBody>
      </p:sp>
      <p:sp>
        <p:nvSpPr>
          <p:cNvPr id="434209" name="Rectangle 33"/>
          <p:cNvSpPr>
            <a:spLocks noChangeArrowheads="1"/>
          </p:cNvSpPr>
          <p:nvPr/>
        </p:nvSpPr>
        <p:spPr bwMode="auto">
          <a:xfrm>
            <a:off x="5348288" y="3138488"/>
            <a:ext cx="17780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 = 2.419 </a:t>
            </a:r>
          </a:p>
        </p:txBody>
      </p:sp>
      <p:sp>
        <p:nvSpPr>
          <p:cNvPr id="434213" name="AutoShape 37"/>
          <p:cNvSpPr>
            <a:spLocks noChangeArrowheads="1"/>
          </p:cNvSpPr>
          <p:nvPr/>
        </p:nvSpPr>
        <p:spPr bwMode="auto">
          <a:xfrm>
            <a:off x="1771650" y="2773363"/>
            <a:ext cx="290513" cy="682625"/>
          </a:xfrm>
          <a:prstGeom prst="downArrow">
            <a:avLst>
              <a:gd name="adj1" fmla="val 50000"/>
              <a:gd name="adj2" fmla="val 58743"/>
            </a:avLst>
          </a:prstGeom>
          <a:solidFill>
            <a:srgbClr val="00FF00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4214" name="AutoShape 38"/>
          <p:cNvSpPr>
            <a:spLocks noChangeArrowheads="1"/>
          </p:cNvSpPr>
          <p:nvPr/>
        </p:nvSpPr>
        <p:spPr bwMode="auto">
          <a:xfrm>
            <a:off x="1771650" y="4646613"/>
            <a:ext cx="290513" cy="682625"/>
          </a:xfrm>
          <a:prstGeom prst="downArrow">
            <a:avLst>
              <a:gd name="adj1" fmla="val 50000"/>
              <a:gd name="adj2" fmla="val 58743"/>
            </a:avLst>
          </a:prstGeom>
          <a:solidFill>
            <a:srgbClr val="00FF00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3421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99281"/>
              </p:ext>
            </p:extLst>
          </p:nvPr>
        </p:nvGraphicFramePr>
        <p:xfrm>
          <a:off x="3796902" y="5514975"/>
          <a:ext cx="32512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3251160" imgH="914400" progId="Equation.3">
                  <p:embed/>
                </p:oleObj>
              </mc:Choice>
              <mc:Fallback>
                <p:oleObj name="Equation" r:id="rId3" imgW="32511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902" y="5514975"/>
                        <a:ext cx="32512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219" name="Rectangle 43"/>
          <p:cNvSpPr>
            <a:spLocks noChangeArrowheads="1"/>
          </p:cNvSpPr>
          <p:nvPr/>
        </p:nvSpPr>
        <p:spPr bwMode="auto">
          <a:xfrm>
            <a:off x="7159227" y="5694363"/>
            <a:ext cx="16144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16.4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78238" y="1296988"/>
            <a:ext cx="5275262" cy="3570287"/>
            <a:chOff x="3678785" y="1296537"/>
            <a:chExt cx="5274715" cy="3570833"/>
          </a:xfrm>
        </p:grpSpPr>
        <p:sp>
          <p:nvSpPr>
            <p:cNvPr id="3" name="Line 19"/>
            <p:cNvSpPr>
              <a:spLocks noChangeShapeType="1"/>
            </p:cNvSpPr>
            <p:nvPr/>
          </p:nvSpPr>
          <p:spPr bwMode="auto">
            <a:xfrm flipV="1">
              <a:off x="7407275" y="1443038"/>
              <a:ext cx="0" cy="33782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7" name="Line 20"/>
            <p:cNvSpPr>
              <a:spLocks noChangeShapeType="1"/>
            </p:cNvSpPr>
            <p:nvPr/>
          </p:nvSpPr>
          <p:spPr bwMode="auto">
            <a:xfrm flipH="1">
              <a:off x="5861050" y="3040063"/>
              <a:ext cx="309245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068" name="Picture 4" descr="http://www.stellarjewelry.com/images/round_diamond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469" y="3207224"/>
              <a:ext cx="1671288" cy="166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6" descr="http://t3.gstatic.com/images?q=tbn:ANd9GcSVl3KnbzEOUMzUItYbL5-5NBOWBCqHzVM_3NZWHiQlPVj-HnaOig&amp;t=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78785" y="1296537"/>
              <a:ext cx="1644768" cy="1644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77199" y="2179631"/>
            <a:ext cx="29530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= n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6383" y="3500651"/>
            <a:ext cx="2717830" cy="1000890"/>
            <a:chOff x="800279" y="6858000"/>
            <a:chExt cx="2717830" cy="1000890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800279" y="7133768"/>
              <a:ext cx="13211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sin </a:t>
              </a: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124113" y="6858000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124113" y="7335670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  <a:endPara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088108" y="7397086"/>
              <a:ext cx="4503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533544" y="7133768"/>
              <a:ext cx="9845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sin 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8961" y="5233914"/>
            <a:ext cx="3480322" cy="1200329"/>
            <a:chOff x="2110465" y="6803408"/>
            <a:chExt cx="3480322" cy="1200329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110465" y="7242950"/>
              <a:ext cx="7617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</a:t>
              </a: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898331" y="6967182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98331" y="7444852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  <a:endPara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3862326" y="7506268"/>
              <a:ext cx="4503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307762" y="7242950"/>
              <a:ext cx="98456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sin 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2806499" y="7215654"/>
              <a:ext cx="9108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sin</a:t>
              </a:r>
              <a:r>
                <a:rPr lang="en-US" baseline="30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–1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3516180" y="6803408"/>
              <a:ext cx="207460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7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arrow" panose="020B0606020202030204" pitchFamily="34" charset="0"/>
                </a:rPr>
                <a:t>[       ]</a:t>
              </a:r>
              <a:endParaRPr lang="en-US" sz="7200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85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3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4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4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3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20" grpId="0" animBg="1"/>
      <p:bldP spid="2065" grpId="0" animBg="1"/>
      <p:bldP spid="2066" grpId="0" animBg="1"/>
      <p:bldP spid="434205" grpId="0"/>
      <p:bldP spid="434207" grpId="0"/>
      <p:bldP spid="434208" grpId="0"/>
      <p:bldP spid="434209" grpId="0"/>
      <p:bldP spid="434213" grpId="0" animBg="1"/>
      <p:bldP spid="434214" grpId="0" animBg="1"/>
      <p:bldP spid="4342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2277825" y="6026057"/>
            <a:ext cx="2555875" cy="63658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1869837" y="6105432"/>
            <a:ext cx="286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=  1.37 x 10</a:t>
            </a:r>
            <a:r>
              <a:rPr lang="en-US" baseline="30000" dirty="0">
                <a:solidFill>
                  <a:srgbClr val="000000"/>
                </a:solidFill>
              </a:rPr>
              <a:t>8</a:t>
            </a:r>
            <a:r>
              <a:rPr lang="en-US" dirty="0">
                <a:solidFill>
                  <a:srgbClr val="000000"/>
                </a:solidFill>
              </a:rPr>
              <a:t> m/s</a:t>
            </a: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228600" y="106694"/>
            <a:ext cx="8691563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Light in water is incident on cubic zirconia at </a:t>
            </a:r>
            <a:r>
              <a:rPr lang="en-US" dirty="0" err="1">
                <a:solidFill>
                  <a:srgbClr val="FF0000"/>
                </a:solidFill>
              </a:rPr>
              <a:t>31.5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Angle of refraction is </a:t>
            </a:r>
            <a:r>
              <a:rPr lang="en-US" dirty="0" err="1">
                <a:solidFill>
                  <a:srgbClr val="FF0000"/>
                </a:solidFill>
              </a:rPr>
              <a:t>18.5</a:t>
            </a:r>
            <a:r>
              <a:rPr lang="en-US" baseline="30000" dirty="0" err="1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. Water’s index of refraction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is 1.333. Find speed of light in cubic zirconia.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295547" y="2596421"/>
            <a:ext cx="1476375" cy="2524125"/>
            <a:chOff x="4129" y="2541"/>
            <a:chExt cx="673" cy="1152"/>
          </a:xfrm>
        </p:grpSpPr>
        <p:sp>
          <p:nvSpPr>
            <p:cNvPr id="3093" name="Line 17"/>
            <p:cNvSpPr>
              <a:spLocks noChangeShapeType="1"/>
            </p:cNvSpPr>
            <p:nvPr/>
          </p:nvSpPr>
          <p:spPr bwMode="auto">
            <a:xfrm flipH="1" flipV="1">
              <a:off x="4129" y="2541"/>
              <a:ext cx="396" cy="5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4525" y="3081"/>
              <a:ext cx="277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5221" name="Rectangle 21"/>
          <p:cNvSpPr>
            <a:spLocks noChangeArrowheads="1"/>
          </p:cNvSpPr>
          <p:nvPr/>
        </p:nvSpPr>
        <p:spPr bwMode="auto">
          <a:xfrm>
            <a:off x="5300309" y="2282096"/>
            <a:ext cx="9747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31.5</a:t>
            </a:r>
            <a:r>
              <a:rPr lang="en-US" sz="2400" baseline="30000">
                <a:solidFill>
                  <a:srgbClr val="000000"/>
                </a:solidFill>
              </a:rPr>
              <a:t>o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5222" name="Rectangle 22"/>
          <p:cNvSpPr>
            <a:spLocks noChangeArrowheads="1"/>
          </p:cNvSpPr>
          <p:nvPr/>
        </p:nvSpPr>
        <p:spPr bwMode="auto">
          <a:xfrm>
            <a:off x="5979759" y="5120546"/>
            <a:ext cx="9747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</a:rPr>
              <a:t>18.5</a:t>
            </a:r>
            <a:r>
              <a:rPr lang="en-US" sz="2400" baseline="30000">
                <a:solidFill>
                  <a:srgbClr val="000000"/>
                </a:solidFill>
              </a:rPr>
              <a:t>o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35224" name="Rectangle 24"/>
          <p:cNvSpPr>
            <a:spLocks noChangeArrowheads="1"/>
          </p:cNvSpPr>
          <p:nvPr/>
        </p:nvSpPr>
        <p:spPr bwMode="auto">
          <a:xfrm>
            <a:off x="6608409" y="3202846"/>
            <a:ext cx="17780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 = 1.333 </a:t>
            </a:r>
          </a:p>
        </p:txBody>
      </p:sp>
      <p:sp>
        <p:nvSpPr>
          <p:cNvPr id="435225" name="Rectangle 25"/>
          <p:cNvSpPr>
            <a:spLocks noChangeArrowheads="1"/>
          </p:cNvSpPr>
          <p:nvPr/>
        </p:nvSpPr>
        <p:spPr bwMode="auto">
          <a:xfrm>
            <a:off x="6609997" y="3906108"/>
            <a:ext cx="21431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</a:t>
            </a:r>
            <a:r>
              <a:rPr lang="en-US" baseline="-25000">
                <a:solidFill>
                  <a:srgbClr val="000000"/>
                </a:solidFill>
              </a:rPr>
              <a:t>r</a:t>
            </a:r>
            <a:r>
              <a:rPr lang="en-US">
                <a:solidFill>
                  <a:srgbClr val="000000"/>
                </a:solidFill>
              </a:rPr>
              <a:t> = n</a:t>
            </a:r>
            <a:r>
              <a:rPr lang="en-US" baseline="-25000">
                <a:solidFill>
                  <a:srgbClr val="000000"/>
                </a:solidFill>
              </a:rPr>
              <a:t>c.z.</a:t>
            </a:r>
            <a:r>
              <a:rPr lang="en-US">
                <a:solidFill>
                  <a:srgbClr val="000000"/>
                </a:solidFill>
              </a:rPr>
              <a:t> = ? </a:t>
            </a:r>
          </a:p>
        </p:txBody>
      </p:sp>
      <p:graphicFrame>
        <p:nvGraphicFramePr>
          <p:cNvPr id="4352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421427"/>
              </p:ext>
            </p:extLst>
          </p:nvPr>
        </p:nvGraphicFramePr>
        <p:xfrm>
          <a:off x="1309688" y="3882897"/>
          <a:ext cx="14732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3" imgW="1473120" imgH="927000" progId="Equation.3">
                  <p:embed/>
                </p:oleObj>
              </mc:Choice>
              <mc:Fallback>
                <p:oleObj name="Equation" r:id="rId3" imgW="147312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882897"/>
                        <a:ext cx="1473200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3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87784"/>
              </p:ext>
            </p:extLst>
          </p:nvPr>
        </p:nvGraphicFramePr>
        <p:xfrm>
          <a:off x="1301750" y="4947823"/>
          <a:ext cx="34639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5" imgW="2920680" imgH="761760" progId="Equation.3">
                  <p:embed/>
                </p:oleObj>
              </mc:Choice>
              <mc:Fallback>
                <p:oleObj name="Equation" r:id="rId5" imgW="29206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4947823"/>
                        <a:ext cx="3463925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80975" y="2402993"/>
            <a:ext cx="5070475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1.333 sin 31.5 = n</a:t>
            </a:r>
            <a:r>
              <a:rPr lang="en-US" baseline="-25000">
                <a:solidFill>
                  <a:srgbClr val="000000"/>
                </a:solidFill>
              </a:rPr>
              <a:t>c.z.</a:t>
            </a:r>
            <a:r>
              <a:rPr lang="en-US">
                <a:solidFill>
                  <a:srgbClr val="000000"/>
                </a:solidFill>
              </a:rPr>
              <a:t> sin 18.5 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870075" y="3212618"/>
            <a:ext cx="216535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</a:t>
            </a:r>
            <a:r>
              <a:rPr lang="en-US" baseline="-25000">
                <a:solidFill>
                  <a:srgbClr val="000000"/>
                </a:solidFill>
              </a:rPr>
              <a:t>c.z.</a:t>
            </a:r>
            <a:r>
              <a:rPr lang="en-US">
                <a:solidFill>
                  <a:srgbClr val="000000"/>
                </a:solidFill>
              </a:rPr>
              <a:t> = 2.195 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011384" y="1842358"/>
            <a:ext cx="3805238" cy="4173538"/>
            <a:chOff x="4902200" y="1555445"/>
            <a:chExt cx="3805072" cy="4173395"/>
          </a:xfrm>
        </p:grpSpPr>
        <p:grpSp>
          <p:nvGrpSpPr>
            <p:cNvPr id="3088" name="Group 35"/>
            <p:cNvGrpSpPr>
              <a:grpSpLocks/>
            </p:cNvGrpSpPr>
            <p:nvPr/>
          </p:nvGrpSpPr>
          <p:grpSpPr bwMode="auto">
            <a:xfrm>
              <a:off x="4902200" y="2273300"/>
              <a:ext cx="3449638" cy="2428875"/>
              <a:chOff x="3088" y="1215"/>
              <a:chExt cx="2173" cy="1530"/>
            </a:xfrm>
          </p:grpSpPr>
          <p:sp>
            <p:nvSpPr>
              <p:cNvPr id="3091" name="Line 11"/>
              <p:cNvSpPr>
                <a:spLocks noChangeShapeType="1"/>
              </p:cNvSpPr>
              <p:nvPr/>
            </p:nvSpPr>
            <p:spPr bwMode="auto">
              <a:xfrm>
                <a:off x="3814" y="1215"/>
                <a:ext cx="0" cy="153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2" name="Line 12"/>
              <p:cNvSpPr>
                <a:spLocks noChangeShapeType="1"/>
              </p:cNvSpPr>
              <p:nvPr/>
            </p:nvSpPr>
            <p:spPr bwMode="auto">
              <a:xfrm>
                <a:off x="3088" y="1980"/>
                <a:ext cx="217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089" name="Picture 2" descr="http://www.syntheticgems.org/images/Czindex/czwhite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2" y="4169393"/>
              <a:ext cx="1559447" cy="155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8" descr="http://www.eco-trees.org/wp-content/uploads/2009/05/wave1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063" y="1555445"/>
              <a:ext cx="1950209" cy="1286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27577" y="1620065"/>
            <a:ext cx="3764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H2O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=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c.z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sin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Symbol" panose="05050102010706020507" pitchFamily="18" charset="2"/>
              </a:rPr>
              <a:t>q</a:t>
            </a:r>
            <a:r>
              <a:rPr lang="en-US" baseline="-25000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5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5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5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35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6" grpId="0" animBg="1"/>
      <p:bldP spid="435202" grpId="0"/>
      <p:bldP spid="435221" grpId="0"/>
      <p:bldP spid="435222" grpId="0"/>
      <p:bldP spid="435224" grpId="0"/>
      <p:bldP spid="435225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384425" y="212725"/>
            <a:ext cx="41417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Examples of Refraction</a:t>
            </a:r>
          </a:p>
        </p:txBody>
      </p:sp>
      <p:sp>
        <p:nvSpPr>
          <p:cNvPr id="17411" name="Rectangle 9"/>
          <p:cNvSpPr>
            <a:spLocks noChangeArrowheads="1"/>
          </p:cNvSpPr>
          <p:nvPr/>
        </p:nvSpPr>
        <p:spPr bwMode="auto">
          <a:xfrm>
            <a:off x="296863" y="817563"/>
            <a:ext cx="39385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atmospheric refraction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1055688" y="1500188"/>
            <a:ext cx="70881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We continue to see the Sun after it has set. </a:t>
            </a:r>
          </a:p>
        </p:txBody>
      </p:sp>
      <p:sp>
        <p:nvSpPr>
          <p:cNvPr id="17413" name="Oval 12"/>
          <p:cNvSpPr>
            <a:spLocks noChangeArrowheads="1"/>
          </p:cNvSpPr>
          <p:nvPr/>
        </p:nvSpPr>
        <p:spPr bwMode="auto">
          <a:xfrm>
            <a:off x="5895975" y="2195513"/>
            <a:ext cx="2613025" cy="26130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4" name="Oval 13"/>
          <p:cNvSpPr>
            <a:spLocks noChangeArrowheads="1"/>
          </p:cNvSpPr>
          <p:nvPr/>
        </p:nvSpPr>
        <p:spPr bwMode="auto">
          <a:xfrm>
            <a:off x="6251575" y="2565400"/>
            <a:ext cx="1901825" cy="190023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38" name="AutoShape 14"/>
          <p:cNvSpPr>
            <a:spLocks noChangeArrowheads="1"/>
          </p:cNvSpPr>
          <p:nvPr/>
        </p:nvSpPr>
        <p:spPr bwMode="auto">
          <a:xfrm>
            <a:off x="2689225" y="2493963"/>
            <a:ext cx="950913" cy="949325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2857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>
            <a:off x="2689225" y="3743325"/>
            <a:ext cx="950913" cy="950913"/>
          </a:xfrm>
          <a:prstGeom prst="star32">
            <a:avLst>
              <a:gd name="adj" fmla="val 37500"/>
            </a:avLst>
          </a:prstGeom>
          <a:solidFill>
            <a:srgbClr val="FFFFFF"/>
          </a:solid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417" name="Group 17"/>
          <p:cNvGrpSpPr>
            <a:grpSpLocks/>
          </p:cNvGrpSpPr>
          <p:nvPr/>
        </p:nvGrpSpPr>
        <p:grpSpPr bwMode="auto">
          <a:xfrm rot="2360913">
            <a:off x="7677150" y="2408238"/>
            <a:ext cx="119063" cy="333375"/>
            <a:chOff x="2645" y="1156"/>
            <a:chExt cx="661" cy="1861"/>
          </a:xfrm>
        </p:grpSpPr>
        <p:sp>
          <p:nvSpPr>
            <p:cNvPr id="17433" name="Freeform 18"/>
            <p:cNvSpPr>
              <a:spLocks/>
            </p:cNvSpPr>
            <p:nvPr/>
          </p:nvSpPr>
          <p:spPr bwMode="auto">
            <a:xfrm>
              <a:off x="2809" y="1249"/>
              <a:ext cx="382" cy="420"/>
            </a:xfrm>
            <a:custGeom>
              <a:avLst/>
              <a:gdLst>
                <a:gd name="T0" fmla="*/ 1 w 764"/>
                <a:gd name="T1" fmla="*/ 1 h 838"/>
                <a:gd name="T2" fmla="*/ 1 w 764"/>
                <a:gd name="T3" fmla="*/ 1 h 838"/>
                <a:gd name="T4" fmla="*/ 1 w 764"/>
                <a:gd name="T5" fmla="*/ 1 h 838"/>
                <a:gd name="T6" fmla="*/ 1 w 764"/>
                <a:gd name="T7" fmla="*/ 1 h 838"/>
                <a:gd name="T8" fmla="*/ 1 w 764"/>
                <a:gd name="T9" fmla="*/ 1 h 838"/>
                <a:gd name="T10" fmla="*/ 1 w 764"/>
                <a:gd name="T11" fmla="*/ 0 h 838"/>
                <a:gd name="T12" fmla="*/ 1 w 764"/>
                <a:gd name="T13" fmla="*/ 1 h 838"/>
                <a:gd name="T14" fmla="*/ 1 w 764"/>
                <a:gd name="T15" fmla="*/ 1 h 838"/>
                <a:gd name="T16" fmla="*/ 1 w 764"/>
                <a:gd name="T17" fmla="*/ 1 h 838"/>
                <a:gd name="T18" fmla="*/ 1 w 764"/>
                <a:gd name="T19" fmla="*/ 1 h 838"/>
                <a:gd name="T20" fmla="*/ 1 w 764"/>
                <a:gd name="T21" fmla="*/ 1 h 838"/>
                <a:gd name="T22" fmla="*/ 1 w 764"/>
                <a:gd name="T23" fmla="*/ 1 h 838"/>
                <a:gd name="T24" fmla="*/ 1 w 764"/>
                <a:gd name="T25" fmla="*/ 1 h 838"/>
                <a:gd name="T26" fmla="*/ 1 w 764"/>
                <a:gd name="T27" fmla="*/ 1 h 838"/>
                <a:gd name="T28" fmla="*/ 1 w 764"/>
                <a:gd name="T29" fmla="*/ 1 h 838"/>
                <a:gd name="T30" fmla="*/ 1 w 764"/>
                <a:gd name="T31" fmla="*/ 1 h 838"/>
                <a:gd name="T32" fmla="*/ 1 w 764"/>
                <a:gd name="T33" fmla="*/ 1 h 838"/>
                <a:gd name="T34" fmla="*/ 1 w 764"/>
                <a:gd name="T35" fmla="*/ 1 h 838"/>
                <a:gd name="T36" fmla="*/ 1 w 764"/>
                <a:gd name="T37" fmla="*/ 1 h 838"/>
                <a:gd name="T38" fmla="*/ 1 w 764"/>
                <a:gd name="T39" fmla="*/ 1 h 838"/>
                <a:gd name="T40" fmla="*/ 0 w 764"/>
                <a:gd name="T41" fmla="*/ 1 h 838"/>
                <a:gd name="T42" fmla="*/ 1 w 764"/>
                <a:gd name="T43" fmla="*/ 1 h 838"/>
                <a:gd name="T44" fmla="*/ 1 w 764"/>
                <a:gd name="T45" fmla="*/ 1 h 838"/>
                <a:gd name="T46" fmla="*/ 1 w 764"/>
                <a:gd name="T47" fmla="*/ 1 h 8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4"/>
                <a:gd name="T73" fmla="*/ 0 h 838"/>
                <a:gd name="T74" fmla="*/ 764 w 764"/>
                <a:gd name="T75" fmla="*/ 838 h 8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4" h="838">
                  <a:moveTo>
                    <a:pt x="233" y="354"/>
                  </a:moveTo>
                  <a:lnTo>
                    <a:pt x="300" y="242"/>
                  </a:lnTo>
                  <a:lnTo>
                    <a:pt x="374" y="158"/>
                  </a:lnTo>
                  <a:lnTo>
                    <a:pt x="449" y="55"/>
                  </a:lnTo>
                  <a:lnTo>
                    <a:pt x="540" y="9"/>
                  </a:lnTo>
                  <a:lnTo>
                    <a:pt x="614" y="0"/>
                  </a:lnTo>
                  <a:lnTo>
                    <a:pt x="689" y="28"/>
                  </a:lnTo>
                  <a:lnTo>
                    <a:pt x="732" y="93"/>
                  </a:lnTo>
                  <a:lnTo>
                    <a:pt x="764" y="214"/>
                  </a:lnTo>
                  <a:lnTo>
                    <a:pt x="756" y="345"/>
                  </a:lnTo>
                  <a:lnTo>
                    <a:pt x="722" y="457"/>
                  </a:lnTo>
                  <a:lnTo>
                    <a:pt x="640" y="586"/>
                  </a:lnTo>
                  <a:lnTo>
                    <a:pt x="549" y="680"/>
                  </a:lnTo>
                  <a:lnTo>
                    <a:pt x="449" y="764"/>
                  </a:lnTo>
                  <a:lnTo>
                    <a:pt x="341" y="820"/>
                  </a:lnTo>
                  <a:lnTo>
                    <a:pt x="249" y="838"/>
                  </a:lnTo>
                  <a:lnTo>
                    <a:pt x="208" y="810"/>
                  </a:lnTo>
                  <a:lnTo>
                    <a:pt x="174" y="698"/>
                  </a:lnTo>
                  <a:lnTo>
                    <a:pt x="184" y="549"/>
                  </a:lnTo>
                  <a:lnTo>
                    <a:pt x="25" y="559"/>
                  </a:lnTo>
                  <a:lnTo>
                    <a:pt x="0" y="531"/>
                  </a:lnTo>
                  <a:lnTo>
                    <a:pt x="25" y="475"/>
                  </a:lnTo>
                  <a:lnTo>
                    <a:pt x="192" y="466"/>
                  </a:lnTo>
                  <a:lnTo>
                    <a:pt x="233" y="3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4" name="Freeform 19"/>
            <p:cNvSpPr>
              <a:spLocks/>
            </p:cNvSpPr>
            <p:nvPr/>
          </p:nvSpPr>
          <p:spPr bwMode="auto">
            <a:xfrm>
              <a:off x="2791" y="1693"/>
              <a:ext cx="264" cy="618"/>
            </a:xfrm>
            <a:custGeom>
              <a:avLst/>
              <a:gdLst>
                <a:gd name="T0" fmla="*/ 1 w 528"/>
                <a:gd name="T1" fmla="*/ 0 h 1237"/>
                <a:gd name="T2" fmla="*/ 1 w 528"/>
                <a:gd name="T3" fmla="*/ 0 h 1237"/>
                <a:gd name="T4" fmla="*/ 1 w 528"/>
                <a:gd name="T5" fmla="*/ 0 h 1237"/>
                <a:gd name="T6" fmla="*/ 1 w 528"/>
                <a:gd name="T7" fmla="*/ 0 h 1237"/>
                <a:gd name="T8" fmla="*/ 1 w 528"/>
                <a:gd name="T9" fmla="*/ 0 h 1237"/>
                <a:gd name="T10" fmla="*/ 1 w 528"/>
                <a:gd name="T11" fmla="*/ 0 h 1237"/>
                <a:gd name="T12" fmla="*/ 1 w 528"/>
                <a:gd name="T13" fmla="*/ 0 h 1237"/>
                <a:gd name="T14" fmla="*/ 1 w 528"/>
                <a:gd name="T15" fmla="*/ 0 h 1237"/>
                <a:gd name="T16" fmla="*/ 1 w 528"/>
                <a:gd name="T17" fmla="*/ 0 h 1237"/>
                <a:gd name="T18" fmla="*/ 1 w 528"/>
                <a:gd name="T19" fmla="*/ 0 h 1237"/>
                <a:gd name="T20" fmla="*/ 1 w 528"/>
                <a:gd name="T21" fmla="*/ 0 h 1237"/>
                <a:gd name="T22" fmla="*/ 1 w 528"/>
                <a:gd name="T23" fmla="*/ 0 h 1237"/>
                <a:gd name="T24" fmla="*/ 1 w 528"/>
                <a:gd name="T25" fmla="*/ 0 h 1237"/>
                <a:gd name="T26" fmla="*/ 1 w 528"/>
                <a:gd name="T27" fmla="*/ 0 h 1237"/>
                <a:gd name="T28" fmla="*/ 1 w 528"/>
                <a:gd name="T29" fmla="*/ 0 h 1237"/>
                <a:gd name="T30" fmla="*/ 1 w 528"/>
                <a:gd name="T31" fmla="*/ 0 h 1237"/>
                <a:gd name="T32" fmla="*/ 1 w 528"/>
                <a:gd name="T33" fmla="*/ 0 h 1237"/>
                <a:gd name="T34" fmla="*/ 1 w 528"/>
                <a:gd name="T35" fmla="*/ 0 h 1237"/>
                <a:gd name="T36" fmla="*/ 1 w 528"/>
                <a:gd name="T37" fmla="*/ 0 h 1237"/>
                <a:gd name="T38" fmla="*/ 1 w 528"/>
                <a:gd name="T39" fmla="*/ 0 h 1237"/>
                <a:gd name="T40" fmla="*/ 1 w 528"/>
                <a:gd name="T41" fmla="*/ 0 h 1237"/>
                <a:gd name="T42" fmla="*/ 1 w 528"/>
                <a:gd name="T43" fmla="*/ 0 h 1237"/>
                <a:gd name="T44" fmla="*/ 0 w 528"/>
                <a:gd name="T45" fmla="*/ 0 h 1237"/>
                <a:gd name="T46" fmla="*/ 1 w 528"/>
                <a:gd name="T47" fmla="*/ 0 h 1237"/>
                <a:gd name="T48" fmla="*/ 1 w 528"/>
                <a:gd name="T49" fmla="*/ 0 h 1237"/>
                <a:gd name="T50" fmla="*/ 1 w 528"/>
                <a:gd name="T51" fmla="*/ 0 h 1237"/>
                <a:gd name="T52" fmla="*/ 1 w 528"/>
                <a:gd name="T53" fmla="*/ 0 h 12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28"/>
                <a:gd name="T82" fmla="*/ 0 h 1237"/>
                <a:gd name="T83" fmla="*/ 528 w 528"/>
                <a:gd name="T84" fmla="*/ 1237 h 12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28" h="1237">
                  <a:moveTo>
                    <a:pt x="148" y="102"/>
                  </a:moveTo>
                  <a:lnTo>
                    <a:pt x="223" y="28"/>
                  </a:lnTo>
                  <a:lnTo>
                    <a:pt x="339" y="0"/>
                  </a:lnTo>
                  <a:lnTo>
                    <a:pt x="438" y="18"/>
                  </a:lnTo>
                  <a:lnTo>
                    <a:pt x="512" y="93"/>
                  </a:lnTo>
                  <a:lnTo>
                    <a:pt x="528" y="149"/>
                  </a:lnTo>
                  <a:lnTo>
                    <a:pt x="528" y="224"/>
                  </a:lnTo>
                  <a:lnTo>
                    <a:pt x="495" y="291"/>
                  </a:lnTo>
                  <a:lnTo>
                    <a:pt x="438" y="402"/>
                  </a:lnTo>
                  <a:lnTo>
                    <a:pt x="412" y="534"/>
                  </a:lnTo>
                  <a:lnTo>
                    <a:pt x="404" y="647"/>
                  </a:lnTo>
                  <a:lnTo>
                    <a:pt x="430" y="767"/>
                  </a:lnTo>
                  <a:lnTo>
                    <a:pt x="495" y="881"/>
                  </a:lnTo>
                  <a:lnTo>
                    <a:pt x="520" y="992"/>
                  </a:lnTo>
                  <a:lnTo>
                    <a:pt x="512" y="1096"/>
                  </a:lnTo>
                  <a:lnTo>
                    <a:pt x="463" y="1181"/>
                  </a:lnTo>
                  <a:lnTo>
                    <a:pt x="396" y="1227"/>
                  </a:lnTo>
                  <a:lnTo>
                    <a:pt x="314" y="1237"/>
                  </a:lnTo>
                  <a:lnTo>
                    <a:pt x="215" y="1237"/>
                  </a:lnTo>
                  <a:lnTo>
                    <a:pt x="140" y="1190"/>
                  </a:lnTo>
                  <a:lnTo>
                    <a:pt x="67" y="1049"/>
                  </a:lnTo>
                  <a:lnTo>
                    <a:pt x="16" y="927"/>
                  </a:lnTo>
                  <a:lnTo>
                    <a:pt x="0" y="740"/>
                  </a:lnTo>
                  <a:lnTo>
                    <a:pt x="16" y="571"/>
                  </a:lnTo>
                  <a:lnTo>
                    <a:pt x="50" y="393"/>
                  </a:lnTo>
                  <a:lnTo>
                    <a:pt x="99" y="215"/>
                  </a:lnTo>
                  <a:lnTo>
                    <a:pt x="148" y="10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5" name="Freeform 20"/>
            <p:cNvSpPr>
              <a:spLocks/>
            </p:cNvSpPr>
            <p:nvPr/>
          </p:nvSpPr>
          <p:spPr bwMode="auto">
            <a:xfrm>
              <a:off x="3000" y="1712"/>
              <a:ext cx="294" cy="556"/>
            </a:xfrm>
            <a:custGeom>
              <a:avLst/>
              <a:gdLst>
                <a:gd name="T0" fmla="*/ 0 w 588"/>
                <a:gd name="T1" fmla="*/ 1 h 1110"/>
                <a:gd name="T2" fmla="*/ 1 w 588"/>
                <a:gd name="T3" fmla="*/ 1 h 1110"/>
                <a:gd name="T4" fmla="*/ 1 w 588"/>
                <a:gd name="T5" fmla="*/ 0 h 1110"/>
                <a:gd name="T6" fmla="*/ 1 w 588"/>
                <a:gd name="T7" fmla="*/ 1 h 1110"/>
                <a:gd name="T8" fmla="*/ 1 w 588"/>
                <a:gd name="T9" fmla="*/ 1 h 1110"/>
                <a:gd name="T10" fmla="*/ 1 w 588"/>
                <a:gd name="T11" fmla="*/ 1 h 1110"/>
                <a:gd name="T12" fmla="*/ 1 w 588"/>
                <a:gd name="T13" fmla="*/ 1 h 1110"/>
                <a:gd name="T14" fmla="*/ 1 w 588"/>
                <a:gd name="T15" fmla="*/ 1 h 1110"/>
                <a:gd name="T16" fmla="*/ 1 w 588"/>
                <a:gd name="T17" fmla="*/ 1 h 1110"/>
                <a:gd name="T18" fmla="*/ 1 w 588"/>
                <a:gd name="T19" fmla="*/ 1 h 1110"/>
                <a:gd name="T20" fmla="*/ 1 w 588"/>
                <a:gd name="T21" fmla="*/ 1 h 1110"/>
                <a:gd name="T22" fmla="*/ 1 w 588"/>
                <a:gd name="T23" fmla="*/ 1 h 1110"/>
                <a:gd name="T24" fmla="*/ 1 w 588"/>
                <a:gd name="T25" fmla="*/ 1 h 1110"/>
                <a:gd name="T26" fmla="*/ 1 w 588"/>
                <a:gd name="T27" fmla="*/ 1 h 1110"/>
                <a:gd name="T28" fmla="*/ 1 w 588"/>
                <a:gd name="T29" fmla="*/ 1 h 1110"/>
                <a:gd name="T30" fmla="*/ 1 w 588"/>
                <a:gd name="T31" fmla="*/ 1 h 1110"/>
                <a:gd name="T32" fmla="*/ 1 w 588"/>
                <a:gd name="T33" fmla="*/ 1 h 1110"/>
                <a:gd name="T34" fmla="*/ 1 w 588"/>
                <a:gd name="T35" fmla="*/ 1 h 1110"/>
                <a:gd name="T36" fmla="*/ 1 w 588"/>
                <a:gd name="T37" fmla="*/ 1 h 1110"/>
                <a:gd name="T38" fmla="*/ 1 w 588"/>
                <a:gd name="T39" fmla="*/ 1 h 1110"/>
                <a:gd name="T40" fmla="*/ 1 w 588"/>
                <a:gd name="T41" fmla="*/ 1 h 1110"/>
                <a:gd name="T42" fmla="*/ 1 w 588"/>
                <a:gd name="T43" fmla="*/ 1 h 1110"/>
                <a:gd name="T44" fmla="*/ 1 w 588"/>
                <a:gd name="T45" fmla="*/ 1 h 1110"/>
                <a:gd name="T46" fmla="*/ 1 w 588"/>
                <a:gd name="T47" fmla="*/ 1 h 1110"/>
                <a:gd name="T48" fmla="*/ 1 w 588"/>
                <a:gd name="T49" fmla="*/ 1 h 1110"/>
                <a:gd name="T50" fmla="*/ 1 w 588"/>
                <a:gd name="T51" fmla="*/ 1 h 1110"/>
                <a:gd name="T52" fmla="*/ 1 w 588"/>
                <a:gd name="T53" fmla="*/ 1 h 1110"/>
                <a:gd name="T54" fmla="*/ 1 w 588"/>
                <a:gd name="T55" fmla="*/ 1 h 1110"/>
                <a:gd name="T56" fmla="*/ 1 w 588"/>
                <a:gd name="T57" fmla="*/ 1 h 1110"/>
                <a:gd name="T58" fmla="*/ 1 w 588"/>
                <a:gd name="T59" fmla="*/ 1 h 1110"/>
                <a:gd name="T60" fmla="*/ 1 w 588"/>
                <a:gd name="T61" fmla="*/ 1 h 1110"/>
                <a:gd name="T62" fmla="*/ 1 w 588"/>
                <a:gd name="T63" fmla="*/ 1 h 1110"/>
                <a:gd name="T64" fmla="*/ 1 w 588"/>
                <a:gd name="T65" fmla="*/ 1 h 1110"/>
                <a:gd name="T66" fmla="*/ 1 w 588"/>
                <a:gd name="T67" fmla="*/ 1 h 1110"/>
                <a:gd name="T68" fmla="*/ 1 w 588"/>
                <a:gd name="T69" fmla="*/ 1 h 1110"/>
                <a:gd name="T70" fmla="*/ 1 w 588"/>
                <a:gd name="T71" fmla="*/ 1 h 1110"/>
                <a:gd name="T72" fmla="*/ 1 w 588"/>
                <a:gd name="T73" fmla="*/ 1 h 1110"/>
                <a:gd name="T74" fmla="*/ 1 w 588"/>
                <a:gd name="T75" fmla="*/ 1 h 1110"/>
                <a:gd name="T76" fmla="*/ 0 w 588"/>
                <a:gd name="T77" fmla="*/ 1 h 1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88"/>
                <a:gd name="T118" fmla="*/ 0 h 1110"/>
                <a:gd name="T119" fmla="*/ 588 w 588"/>
                <a:gd name="T120" fmla="*/ 1110 h 11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88" h="1110">
                  <a:moveTo>
                    <a:pt x="0" y="56"/>
                  </a:moveTo>
                  <a:lnTo>
                    <a:pt x="9" y="9"/>
                  </a:lnTo>
                  <a:lnTo>
                    <a:pt x="100" y="0"/>
                  </a:lnTo>
                  <a:lnTo>
                    <a:pt x="149" y="47"/>
                  </a:lnTo>
                  <a:lnTo>
                    <a:pt x="224" y="167"/>
                  </a:lnTo>
                  <a:lnTo>
                    <a:pt x="324" y="326"/>
                  </a:lnTo>
                  <a:lnTo>
                    <a:pt x="415" y="439"/>
                  </a:lnTo>
                  <a:lnTo>
                    <a:pt x="580" y="644"/>
                  </a:lnTo>
                  <a:lnTo>
                    <a:pt x="588" y="691"/>
                  </a:lnTo>
                  <a:lnTo>
                    <a:pt x="556" y="718"/>
                  </a:lnTo>
                  <a:lnTo>
                    <a:pt x="473" y="756"/>
                  </a:lnTo>
                  <a:lnTo>
                    <a:pt x="357" y="784"/>
                  </a:lnTo>
                  <a:lnTo>
                    <a:pt x="216" y="793"/>
                  </a:lnTo>
                  <a:lnTo>
                    <a:pt x="167" y="802"/>
                  </a:lnTo>
                  <a:lnTo>
                    <a:pt x="149" y="840"/>
                  </a:lnTo>
                  <a:lnTo>
                    <a:pt x="183" y="905"/>
                  </a:lnTo>
                  <a:lnTo>
                    <a:pt x="299" y="1017"/>
                  </a:lnTo>
                  <a:lnTo>
                    <a:pt x="381" y="1045"/>
                  </a:lnTo>
                  <a:lnTo>
                    <a:pt x="399" y="1081"/>
                  </a:lnTo>
                  <a:lnTo>
                    <a:pt x="365" y="1110"/>
                  </a:lnTo>
                  <a:lnTo>
                    <a:pt x="291" y="1110"/>
                  </a:lnTo>
                  <a:lnTo>
                    <a:pt x="191" y="1045"/>
                  </a:lnTo>
                  <a:lnTo>
                    <a:pt x="108" y="952"/>
                  </a:lnTo>
                  <a:lnTo>
                    <a:pt x="59" y="867"/>
                  </a:lnTo>
                  <a:lnTo>
                    <a:pt x="59" y="802"/>
                  </a:lnTo>
                  <a:lnTo>
                    <a:pt x="92" y="756"/>
                  </a:lnTo>
                  <a:lnTo>
                    <a:pt x="141" y="737"/>
                  </a:lnTo>
                  <a:lnTo>
                    <a:pt x="216" y="727"/>
                  </a:lnTo>
                  <a:lnTo>
                    <a:pt x="299" y="727"/>
                  </a:lnTo>
                  <a:lnTo>
                    <a:pt x="399" y="709"/>
                  </a:lnTo>
                  <a:lnTo>
                    <a:pt x="448" y="691"/>
                  </a:lnTo>
                  <a:lnTo>
                    <a:pt x="473" y="662"/>
                  </a:lnTo>
                  <a:lnTo>
                    <a:pt x="464" y="635"/>
                  </a:lnTo>
                  <a:lnTo>
                    <a:pt x="389" y="559"/>
                  </a:lnTo>
                  <a:lnTo>
                    <a:pt x="273" y="430"/>
                  </a:lnTo>
                  <a:lnTo>
                    <a:pt x="167" y="317"/>
                  </a:lnTo>
                  <a:lnTo>
                    <a:pt x="51" y="196"/>
                  </a:lnTo>
                  <a:lnTo>
                    <a:pt x="9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6" name="Freeform 21"/>
            <p:cNvSpPr>
              <a:spLocks/>
            </p:cNvSpPr>
            <p:nvPr/>
          </p:nvSpPr>
          <p:spPr bwMode="auto">
            <a:xfrm>
              <a:off x="2810" y="2180"/>
              <a:ext cx="319" cy="837"/>
            </a:xfrm>
            <a:custGeom>
              <a:avLst/>
              <a:gdLst>
                <a:gd name="T0" fmla="*/ 0 w 639"/>
                <a:gd name="T1" fmla="*/ 0 h 1674"/>
                <a:gd name="T2" fmla="*/ 0 w 639"/>
                <a:gd name="T3" fmla="*/ 1 h 1674"/>
                <a:gd name="T4" fmla="*/ 0 w 639"/>
                <a:gd name="T5" fmla="*/ 1 h 1674"/>
                <a:gd name="T6" fmla="*/ 0 w 639"/>
                <a:gd name="T7" fmla="*/ 1 h 1674"/>
                <a:gd name="T8" fmla="*/ 0 w 639"/>
                <a:gd name="T9" fmla="*/ 1 h 1674"/>
                <a:gd name="T10" fmla="*/ 0 w 639"/>
                <a:gd name="T11" fmla="*/ 1 h 1674"/>
                <a:gd name="T12" fmla="*/ 0 w 639"/>
                <a:gd name="T13" fmla="*/ 1 h 1674"/>
                <a:gd name="T14" fmla="*/ 0 w 639"/>
                <a:gd name="T15" fmla="*/ 1 h 1674"/>
                <a:gd name="T16" fmla="*/ 0 w 639"/>
                <a:gd name="T17" fmla="*/ 1 h 1674"/>
                <a:gd name="T18" fmla="*/ 0 w 639"/>
                <a:gd name="T19" fmla="*/ 1 h 1674"/>
                <a:gd name="T20" fmla="*/ 0 w 639"/>
                <a:gd name="T21" fmla="*/ 1 h 1674"/>
                <a:gd name="T22" fmla="*/ 0 w 639"/>
                <a:gd name="T23" fmla="*/ 1 h 1674"/>
                <a:gd name="T24" fmla="*/ 0 w 639"/>
                <a:gd name="T25" fmla="*/ 1 h 1674"/>
                <a:gd name="T26" fmla="*/ 0 w 639"/>
                <a:gd name="T27" fmla="*/ 1 h 1674"/>
                <a:gd name="T28" fmla="*/ 0 w 639"/>
                <a:gd name="T29" fmla="*/ 1 h 1674"/>
                <a:gd name="T30" fmla="*/ 0 w 639"/>
                <a:gd name="T31" fmla="*/ 1 h 1674"/>
                <a:gd name="T32" fmla="*/ 0 w 639"/>
                <a:gd name="T33" fmla="*/ 1 h 1674"/>
                <a:gd name="T34" fmla="*/ 0 w 639"/>
                <a:gd name="T35" fmla="*/ 1 h 1674"/>
                <a:gd name="T36" fmla="*/ 0 w 639"/>
                <a:gd name="T37" fmla="*/ 1 h 1674"/>
                <a:gd name="T38" fmla="*/ 0 w 639"/>
                <a:gd name="T39" fmla="*/ 1 h 1674"/>
                <a:gd name="T40" fmla="*/ 0 w 639"/>
                <a:gd name="T41" fmla="*/ 1 h 1674"/>
                <a:gd name="T42" fmla="*/ 0 w 639"/>
                <a:gd name="T43" fmla="*/ 1 h 1674"/>
                <a:gd name="T44" fmla="*/ 0 w 639"/>
                <a:gd name="T45" fmla="*/ 1 h 1674"/>
                <a:gd name="T46" fmla="*/ 0 w 639"/>
                <a:gd name="T47" fmla="*/ 1 h 1674"/>
                <a:gd name="T48" fmla="*/ 0 w 639"/>
                <a:gd name="T49" fmla="*/ 1 h 1674"/>
                <a:gd name="T50" fmla="*/ 0 w 639"/>
                <a:gd name="T51" fmla="*/ 1 h 1674"/>
                <a:gd name="T52" fmla="*/ 0 w 639"/>
                <a:gd name="T53" fmla="*/ 1 h 1674"/>
                <a:gd name="T54" fmla="*/ 0 w 639"/>
                <a:gd name="T55" fmla="*/ 1 h 1674"/>
                <a:gd name="T56" fmla="*/ 0 w 639"/>
                <a:gd name="T57" fmla="*/ 1 h 1674"/>
                <a:gd name="T58" fmla="*/ 0 w 639"/>
                <a:gd name="T59" fmla="*/ 1 h 1674"/>
                <a:gd name="T60" fmla="*/ 0 w 639"/>
                <a:gd name="T61" fmla="*/ 1 h 1674"/>
                <a:gd name="T62" fmla="*/ 0 w 639"/>
                <a:gd name="T63" fmla="*/ 1 h 1674"/>
                <a:gd name="T64" fmla="*/ 0 w 639"/>
                <a:gd name="T65" fmla="*/ 1 h 1674"/>
                <a:gd name="T66" fmla="*/ 0 w 639"/>
                <a:gd name="T67" fmla="*/ 1 h 1674"/>
                <a:gd name="T68" fmla="*/ 0 w 639"/>
                <a:gd name="T69" fmla="*/ 1 h 1674"/>
                <a:gd name="T70" fmla="*/ 0 w 639"/>
                <a:gd name="T71" fmla="*/ 0 h 16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1674"/>
                <a:gd name="T110" fmla="*/ 639 w 639"/>
                <a:gd name="T111" fmla="*/ 1674 h 16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1674">
                  <a:moveTo>
                    <a:pt x="315" y="0"/>
                  </a:moveTo>
                  <a:lnTo>
                    <a:pt x="405" y="20"/>
                  </a:lnTo>
                  <a:lnTo>
                    <a:pt x="447" y="94"/>
                  </a:lnTo>
                  <a:lnTo>
                    <a:pt x="439" y="272"/>
                  </a:lnTo>
                  <a:lnTo>
                    <a:pt x="423" y="459"/>
                  </a:lnTo>
                  <a:lnTo>
                    <a:pt x="423" y="655"/>
                  </a:lnTo>
                  <a:lnTo>
                    <a:pt x="505" y="889"/>
                  </a:lnTo>
                  <a:lnTo>
                    <a:pt x="572" y="1058"/>
                  </a:lnTo>
                  <a:lnTo>
                    <a:pt x="605" y="1225"/>
                  </a:lnTo>
                  <a:lnTo>
                    <a:pt x="596" y="1374"/>
                  </a:lnTo>
                  <a:lnTo>
                    <a:pt x="596" y="1430"/>
                  </a:lnTo>
                  <a:lnTo>
                    <a:pt x="629" y="1487"/>
                  </a:lnTo>
                  <a:lnTo>
                    <a:pt x="639" y="1543"/>
                  </a:lnTo>
                  <a:lnTo>
                    <a:pt x="613" y="1570"/>
                  </a:lnTo>
                  <a:lnTo>
                    <a:pt x="547" y="1552"/>
                  </a:lnTo>
                  <a:lnTo>
                    <a:pt x="423" y="1534"/>
                  </a:lnTo>
                  <a:lnTo>
                    <a:pt x="273" y="1570"/>
                  </a:lnTo>
                  <a:lnTo>
                    <a:pt x="173" y="1637"/>
                  </a:lnTo>
                  <a:lnTo>
                    <a:pt x="124" y="1674"/>
                  </a:lnTo>
                  <a:lnTo>
                    <a:pt x="73" y="1674"/>
                  </a:lnTo>
                  <a:lnTo>
                    <a:pt x="0" y="1552"/>
                  </a:lnTo>
                  <a:lnTo>
                    <a:pt x="8" y="1534"/>
                  </a:lnTo>
                  <a:lnTo>
                    <a:pt x="157" y="1477"/>
                  </a:lnTo>
                  <a:lnTo>
                    <a:pt x="331" y="1450"/>
                  </a:lnTo>
                  <a:lnTo>
                    <a:pt x="456" y="1441"/>
                  </a:lnTo>
                  <a:lnTo>
                    <a:pt x="531" y="1441"/>
                  </a:lnTo>
                  <a:lnTo>
                    <a:pt x="547" y="1383"/>
                  </a:lnTo>
                  <a:lnTo>
                    <a:pt x="521" y="1225"/>
                  </a:lnTo>
                  <a:lnTo>
                    <a:pt x="464" y="1058"/>
                  </a:lnTo>
                  <a:lnTo>
                    <a:pt x="372" y="842"/>
                  </a:lnTo>
                  <a:lnTo>
                    <a:pt x="297" y="655"/>
                  </a:lnTo>
                  <a:lnTo>
                    <a:pt x="265" y="487"/>
                  </a:lnTo>
                  <a:lnTo>
                    <a:pt x="256" y="300"/>
                  </a:lnTo>
                  <a:lnTo>
                    <a:pt x="256" y="122"/>
                  </a:lnTo>
                  <a:lnTo>
                    <a:pt x="289" y="4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7" name="Freeform 22"/>
            <p:cNvSpPr>
              <a:spLocks/>
            </p:cNvSpPr>
            <p:nvPr/>
          </p:nvSpPr>
          <p:spPr bwMode="auto">
            <a:xfrm>
              <a:off x="2653" y="2202"/>
              <a:ext cx="264" cy="699"/>
            </a:xfrm>
            <a:custGeom>
              <a:avLst/>
              <a:gdLst>
                <a:gd name="T0" fmla="*/ 1 w 528"/>
                <a:gd name="T1" fmla="*/ 0 h 1398"/>
                <a:gd name="T2" fmla="*/ 1 w 528"/>
                <a:gd name="T3" fmla="*/ 0 h 1398"/>
                <a:gd name="T4" fmla="*/ 1 w 528"/>
                <a:gd name="T5" fmla="*/ 1 h 1398"/>
                <a:gd name="T6" fmla="*/ 1 w 528"/>
                <a:gd name="T7" fmla="*/ 1 h 1398"/>
                <a:gd name="T8" fmla="*/ 1 w 528"/>
                <a:gd name="T9" fmla="*/ 1 h 1398"/>
                <a:gd name="T10" fmla="*/ 1 w 528"/>
                <a:gd name="T11" fmla="*/ 1 h 1398"/>
                <a:gd name="T12" fmla="*/ 1 w 528"/>
                <a:gd name="T13" fmla="*/ 1 h 1398"/>
                <a:gd name="T14" fmla="*/ 1 w 528"/>
                <a:gd name="T15" fmla="*/ 1 h 1398"/>
                <a:gd name="T16" fmla="*/ 1 w 528"/>
                <a:gd name="T17" fmla="*/ 1 h 1398"/>
                <a:gd name="T18" fmla="*/ 1 w 528"/>
                <a:gd name="T19" fmla="*/ 1 h 1398"/>
                <a:gd name="T20" fmla="*/ 1 w 528"/>
                <a:gd name="T21" fmla="*/ 1 h 1398"/>
                <a:gd name="T22" fmla="*/ 1 w 528"/>
                <a:gd name="T23" fmla="*/ 1 h 1398"/>
                <a:gd name="T24" fmla="*/ 1 w 528"/>
                <a:gd name="T25" fmla="*/ 1 h 1398"/>
                <a:gd name="T26" fmla="*/ 1 w 528"/>
                <a:gd name="T27" fmla="*/ 1 h 1398"/>
                <a:gd name="T28" fmla="*/ 1 w 528"/>
                <a:gd name="T29" fmla="*/ 1 h 1398"/>
                <a:gd name="T30" fmla="*/ 1 w 528"/>
                <a:gd name="T31" fmla="*/ 1 h 1398"/>
                <a:gd name="T32" fmla="*/ 0 w 528"/>
                <a:gd name="T33" fmla="*/ 1 h 1398"/>
                <a:gd name="T34" fmla="*/ 1 w 528"/>
                <a:gd name="T35" fmla="*/ 1 h 1398"/>
                <a:gd name="T36" fmla="*/ 1 w 528"/>
                <a:gd name="T37" fmla="*/ 1 h 1398"/>
                <a:gd name="T38" fmla="*/ 1 w 528"/>
                <a:gd name="T39" fmla="*/ 1 h 1398"/>
                <a:gd name="T40" fmla="*/ 1 w 528"/>
                <a:gd name="T41" fmla="*/ 1 h 1398"/>
                <a:gd name="T42" fmla="*/ 1 w 528"/>
                <a:gd name="T43" fmla="*/ 1 h 1398"/>
                <a:gd name="T44" fmla="*/ 1 w 528"/>
                <a:gd name="T45" fmla="*/ 1 h 1398"/>
                <a:gd name="T46" fmla="*/ 1 w 528"/>
                <a:gd name="T47" fmla="*/ 1 h 1398"/>
                <a:gd name="T48" fmla="*/ 1 w 528"/>
                <a:gd name="T49" fmla="*/ 1 h 1398"/>
                <a:gd name="T50" fmla="*/ 1 w 528"/>
                <a:gd name="T51" fmla="*/ 1 h 1398"/>
                <a:gd name="T52" fmla="*/ 1 w 528"/>
                <a:gd name="T53" fmla="*/ 1 h 1398"/>
                <a:gd name="T54" fmla="*/ 1 w 528"/>
                <a:gd name="T55" fmla="*/ 1 h 1398"/>
                <a:gd name="T56" fmla="*/ 1 w 528"/>
                <a:gd name="T57" fmla="*/ 0 h 1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8"/>
                <a:gd name="T88" fmla="*/ 0 h 1398"/>
                <a:gd name="T89" fmla="*/ 528 w 528"/>
                <a:gd name="T90" fmla="*/ 1398 h 13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8" h="1398">
                  <a:moveTo>
                    <a:pt x="396" y="0"/>
                  </a:moveTo>
                  <a:lnTo>
                    <a:pt x="470" y="0"/>
                  </a:lnTo>
                  <a:lnTo>
                    <a:pt x="494" y="56"/>
                  </a:lnTo>
                  <a:lnTo>
                    <a:pt x="512" y="178"/>
                  </a:lnTo>
                  <a:lnTo>
                    <a:pt x="494" y="309"/>
                  </a:lnTo>
                  <a:lnTo>
                    <a:pt x="453" y="572"/>
                  </a:lnTo>
                  <a:lnTo>
                    <a:pt x="462" y="685"/>
                  </a:lnTo>
                  <a:lnTo>
                    <a:pt x="512" y="909"/>
                  </a:lnTo>
                  <a:lnTo>
                    <a:pt x="528" y="1069"/>
                  </a:lnTo>
                  <a:lnTo>
                    <a:pt x="528" y="1192"/>
                  </a:lnTo>
                  <a:lnTo>
                    <a:pt x="502" y="1219"/>
                  </a:lnTo>
                  <a:lnTo>
                    <a:pt x="429" y="1238"/>
                  </a:lnTo>
                  <a:lnTo>
                    <a:pt x="330" y="1265"/>
                  </a:lnTo>
                  <a:lnTo>
                    <a:pt x="230" y="1323"/>
                  </a:lnTo>
                  <a:lnTo>
                    <a:pt x="132" y="1398"/>
                  </a:lnTo>
                  <a:lnTo>
                    <a:pt x="90" y="1398"/>
                  </a:lnTo>
                  <a:lnTo>
                    <a:pt x="0" y="1314"/>
                  </a:lnTo>
                  <a:lnTo>
                    <a:pt x="8" y="1276"/>
                  </a:lnTo>
                  <a:lnTo>
                    <a:pt x="124" y="1219"/>
                  </a:lnTo>
                  <a:lnTo>
                    <a:pt x="321" y="1163"/>
                  </a:lnTo>
                  <a:lnTo>
                    <a:pt x="412" y="1125"/>
                  </a:lnTo>
                  <a:lnTo>
                    <a:pt x="429" y="1087"/>
                  </a:lnTo>
                  <a:lnTo>
                    <a:pt x="429" y="928"/>
                  </a:lnTo>
                  <a:lnTo>
                    <a:pt x="396" y="722"/>
                  </a:lnTo>
                  <a:lnTo>
                    <a:pt x="380" y="590"/>
                  </a:lnTo>
                  <a:lnTo>
                    <a:pt x="362" y="384"/>
                  </a:lnTo>
                  <a:lnTo>
                    <a:pt x="354" y="158"/>
                  </a:lnTo>
                  <a:lnTo>
                    <a:pt x="362" y="5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8" name="Freeform 23"/>
            <p:cNvSpPr>
              <a:spLocks/>
            </p:cNvSpPr>
            <p:nvPr/>
          </p:nvSpPr>
          <p:spPr bwMode="auto">
            <a:xfrm>
              <a:off x="3001" y="1170"/>
              <a:ext cx="305" cy="410"/>
            </a:xfrm>
            <a:custGeom>
              <a:avLst/>
              <a:gdLst>
                <a:gd name="T0" fmla="*/ 1 w 609"/>
                <a:gd name="T1" fmla="*/ 1 h 819"/>
                <a:gd name="T2" fmla="*/ 1 w 609"/>
                <a:gd name="T3" fmla="*/ 1 h 819"/>
                <a:gd name="T4" fmla="*/ 1 w 609"/>
                <a:gd name="T5" fmla="*/ 1 h 819"/>
                <a:gd name="T6" fmla="*/ 0 w 609"/>
                <a:gd name="T7" fmla="*/ 1 h 819"/>
                <a:gd name="T8" fmla="*/ 1 w 609"/>
                <a:gd name="T9" fmla="*/ 1 h 819"/>
                <a:gd name="T10" fmla="*/ 1 w 609"/>
                <a:gd name="T11" fmla="*/ 1 h 819"/>
                <a:gd name="T12" fmla="*/ 1 w 609"/>
                <a:gd name="T13" fmla="*/ 1 h 819"/>
                <a:gd name="T14" fmla="*/ 1 w 609"/>
                <a:gd name="T15" fmla="*/ 1 h 819"/>
                <a:gd name="T16" fmla="*/ 1 w 609"/>
                <a:gd name="T17" fmla="*/ 1 h 819"/>
                <a:gd name="T18" fmla="*/ 1 w 609"/>
                <a:gd name="T19" fmla="*/ 0 h 819"/>
                <a:gd name="T20" fmla="*/ 1 w 609"/>
                <a:gd name="T21" fmla="*/ 1 h 819"/>
                <a:gd name="T22" fmla="*/ 1 w 609"/>
                <a:gd name="T23" fmla="*/ 1 h 819"/>
                <a:gd name="T24" fmla="*/ 1 w 609"/>
                <a:gd name="T25" fmla="*/ 1 h 819"/>
                <a:gd name="T26" fmla="*/ 1 w 609"/>
                <a:gd name="T27" fmla="*/ 1 h 819"/>
                <a:gd name="T28" fmla="*/ 1 w 609"/>
                <a:gd name="T29" fmla="*/ 1 h 819"/>
                <a:gd name="T30" fmla="*/ 1 w 609"/>
                <a:gd name="T31" fmla="*/ 1 h 819"/>
                <a:gd name="T32" fmla="*/ 1 w 609"/>
                <a:gd name="T33" fmla="*/ 1 h 819"/>
                <a:gd name="T34" fmla="*/ 1 w 609"/>
                <a:gd name="T35" fmla="*/ 1 h 819"/>
                <a:gd name="T36" fmla="*/ 1 w 609"/>
                <a:gd name="T37" fmla="*/ 1 h 819"/>
                <a:gd name="T38" fmla="*/ 1 w 609"/>
                <a:gd name="T39" fmla="*/ 1 h 819"/>
                <a:gd name="T40" fmla="*/ 1 w 609"/>
                <a:gd name="T41" fmla="*/ 1 h 819"/>
                <a:gd name="T42" fmla="*/ 1 w 609"/>
                <a:gd name="T43" fmla="*/ 1 h 819"/>
                <a:gd name="T44" fmla="*/ 1 w 609"/>
                <a:gd name="T45" fmla="*/ 1 h 8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9"/>
                <a:gd name="T70" fmla="*/ 0 h 819"/>
                <a:gd name="T71" fmla="*/ 609 w 609"/>
                <a:gd name="T72" fmla="*/ 819 h 8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9" h="819">
                  <a:moveTo>
                    <a:pt x="161" y="581"/>
                  </a:moveTo>
                  <a:lnTo>
                    <a:pt x="78" y="417"/>
                  </a:lnTo>
                  <a:lnTo>
                    <a:pt x="29" y="276"/>
                  </a:lnTo>
                  <a:lnTo>
                    <a:pt x="0" y="122"/>
                  </a:lnTo>
                  <a:lnTo>
                    <a:pt x="12" y="61"/>
                  </a:lnTo>
                  <a:lnTo>
                    <a:pt x="53" y="61"/>
                  </a:lnTo>
                  <a:lnTo>
                    <a:pt x="104" y="107"/>
                  </a:lnTo>
                  <a:lnTo>
                    <a:pt x="153" y="174"/>
                  </a:lnTo>
                  <a:lnTo>
                    <a:pt x="302" y="80"/>
                  </a:lnTo>
                  <a:lnTo>
                    <a:pt x="381" y="0"/>
                  </a:lnTo>
                  <a:lnTo>
                    <a:pt x="452" y="51"/>
                  </a:lnTo>
                  <a:lnTo>
                    <a:pt x="530" y="169"/>
                  </a:lnTo>
                  <a:lnTo>
                    <a:pt x="589" y="337"/>
                  </a:lnTo>
                  <a:lnTo>
                    <a:pt x="609" y="445"/>
                  </a:lnTo>
                  <a:lnTo>
                    <a:pt x="609" y="483"/>
                  </a:lnTo>
                  <a:lnTo>
                    <a:pt x="530" y="510"/>
                  </a:lnTo>
                  <a:lnTo>
                    <a:pt x="422" y="585"/>
                  </a:lnTo>
                  <a:lnTo>
                    <a:pt x="373" y="619"/>
                  </a:lnTo>
                  <a:lnTo>
                    <a:pt x="414" y="750"/>
                  </a:lnTo>
                  <a:lnTo>
                    <a:pt x="398" y="810"/>
                  </a:lnTo>
                  <a:lnTo>
                    <a:pt x="365" y="819"/>
                  </a:lnTo>
                  <a:lnTo>
                    <a:pt x="273" y="735"/>
                  </a:lnTo>
                  <a:lnTo>
                    <a:pt x="161" y="5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9" name="Freeform 24"/>
            <p:cNvSpPr>
              <a:spLocks/>
            </p:cNvSpPr>
            <p:nvPr/>
          </p:nvSpPr>
          <p:spPr bwMode="auto">
            <a:xfrm>
              <a:off x="2645" y="1156"/>
              <a:ext cx="377" cy="640"/>
            </a:xfrm>
            <a:custGeom>
              <a:avLst/>
              <a:gdLst>
                <a:gd name="T0" fmla="*/ 0 w 755"/>
                <a:gd name="T1" fmla="*/ 1 h 1280"/>
                <a:gd name="T2" fmla="*/ 0 w 755"/>
                <a:gd name="T3" fmla="*/ 1 h 1280"/>
                <a:gd name="T4" fmla="*/ 0 w 755"/>
                <a:gd name="T5" fmla="*/ 1 h 1280"/>
                <a:gd name="T6" fmla="*/ 0 w 755"/>
                <a:gd name="T7" fmla="*/ 1 h 1280"/>
                <a:gd name="T8" fmla="*/ 0 w 755"/>
                <a:gd name="T9" fmla="*/ 1 h 1280"/>
                <a:gd name="T10" fmla="*/ 0 w 755"/>
                <a:gd name="T11" fmla="*/ 1 h 1280"/>
                <a:gd name="T12" fmla="*/ 0 w 755"/>
                <a:gd name="T13" fmla="*/ 1 h 1280"/>
                <a:gd name="T14" fmla="*/ 0 w 755"/>
                <a:gd name="T15" fmla="*/ 1 h 1280"/>
                <a:gd name="T16" fmla="*/ 0 w 755"/>
                <a:gd name="T17" fmla="*/ 1 h 1280"/>
                <a:gd name="T18" fmla="*/ 0 w 755"/>
                <a:gd name="T19" fmla="*/ 1 h 1280"/>
                <a:gd name="T20" fmla="*/ 0 w 755"/>
                <a:gd name="T21" fmla="*/ 1 h 1280"/>
                <a:gd name="T22" fmla="*/ 0 w 755"/>
                <a:gd name="T23" fmla="*/ 1 h 1280"/>
                <a:gd name="T24" fmla="*/ 0 w 755"/>
                <a:gd name="T25" fmla="*/ 1 h 1280"/>
                <a:gd name="T26" fmla="*/ 0 w 755"/>
                <a:gd name="T27" fmla="*/ 1 h 1280"/>
                <a:gd name="T28" fmla="*/ 0 w 755"/>
                <a:gd name="T29" fmla="*/ 1 h 1280"/>
                <a:gd name="T30" fmla="*/ 0 w 755"/>
                <a:gd name="T31" fmla="*/ 1 h 1280"/>
                <a:gd name="T32" fmla="*/ 0 w 755"/>
                <a:gd name="T33" fmla="*/ 1 h 1280"/>
                <a:gd name="T34" fmla="*/ 0 w 755"/>
                <a:gd name="T35" fmla="*/ 1 h 1280"/>
                <a:gd name="T36" fmla="*/ 0 w 755"/>
                <a:gd name="T37" fmla="*/ 1 h 1280"/>
                <a:gd name="T38" fmla="*/ 0 w 755"/>
                <a:gd name="T39" fmla="*/ 0 h 1280"/>
                <a:gd name="T40" fmla="*/ 0 w 755"/>
                <a:gd name="T41" fmla="*/ 1 h 1280"/>
                <a:gd name="T42" fmla="*/ 0 w 755"/>
                <a:gd name="T43" fmla="*/ 1 h 1280"/>
                <a:gd name="T44" fmla="*/ 0 w 755"/>
                <a:gd name="T45" fmla="*/ 1 h 1280"/>
                <a:gd name="T46" fmla="*/ 0 w 755"/>
                <a:gd name="T47" fmla="*/ 1 h 1280"/>
                <a:gd name="T48" fmla="*/ 0 w 755"/>
                <a:gd name="T49" fmla="*/ 1 h 1280"/>
                <a:gd name="T50" fmla="*/ 0 w 755"/>
                <a:gd name="T51" fmla="*/ 1 h 1280"/>
                <a:gd name="T52" fmla="*/ 0 w 755"/>
                <a:gd name="T53" fmla="*/ 1 h 1280"/>
                <a:gd name="T54" fmla="*/ 0 w 755"/>
                <a:gd name="T55" fmla="*/ 1 h 1280"/>
                <a:gd name="T56" fmla="*/ 0 w 755"/>
                <a:gd name="T57" fmla="*/ 1 h 1280"/>
                <a:gd name="T58" fmla="*/ 0 w 755"/>
                <a:gd name="T59" fmla="*/ 1 h 1280"/>
                <a:gd name="T60" fmla="*/ 0 w 755"/>
                <a:gd name="T61" fmla="*/ 1 h 1280"/>
                <a:gd name="T62" fmla="*/ 0 w 755"/>
                <a:gd name="T63" fmla="*/ 1 h 1280"/>
                <a:gd name="T64" fmla="*/ 0 w 755"/>
                <a:gd name="T65" fmla="*/ 1 h 1280"/>
                <a:gd name="T66" fmla="*/ 0 w 755"/>
                <a:gd name="T67" fmla="*/ 1 h 12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5"/>
                <a:gd name="T103" fmla="*/ 0 h 1280"/>
                <a:gd name="T104" fmla="*/ 755 w 755"/>
                <a:gd name="T105" fmla="*/ 1280 h 12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5" h="1280">
                  <a:moveTo>
                    <a:pt x="464" y="1280"/>
                  </a:moveTo>
                  <a:lnTo>
                    <a:pt x="506" y="1224"/>
                  </a:lnTo>
                  <a:lnTo>
                    <a:pt x="490" y="1141"/>
                  </a:lnTo>
                  <a:lnTo>
                    <a:pt x="456" y="1028"/>
                  </a:lnTo>
                  <a:lnTo>
                    <a:pt x="332" y="897"/>
                  </a:lnTo>
                  <a:lnTo>
                    <a:pt x="207" y="776"/>
                  </a:lnTo>
                  <a:lnTo>
                    <a:pt x="150" y="645"/>
                  </a:lnTo>
                  <a:lnTo>
                    <a:pt x="124" y="440"/>
                  </a:lnTo>
                  <a:lnTo>
                    <a:pt x="266" y="384"/>
                  </a:lnTo>
                  <a:lnTo>
                    <a:pt x="490" y="356"/>
                  </a:lnTo>
                  <a:lnTo>
                    <a:pt x="580" y="365"/>
                  </a:lnTo>
                  <a:lnTo>
                    <a:pt x="606" y="393"/>
                  </a:lnTo>
                  <a:lnTo>
                    <a:pt x="647" y="346"/>
                  </a:lnTo>
                  <a:lnTo>
                    <a:pt x="631" y="300"/>
                  </a:lnTo>
                  <a:lnTo>
                    <a:pt x="672" y="178"/>
                  </a:lnTo>
                  <a:lnTo>
                    <a:pt x="688" y="131"/>
                  </a:lnTo>
                  <a:lnTo>
                    <a:pt x="722" y="57"/>
                  </a:lnTo>
                  <a:lnTo>
                    <a:pt x="755" y="57"/>
                  </a:lnTo>
                  <a:lnTo>
                    <a:pt x="755" y="19"/>
                  </a:lnTo>
                  <a:lnTo>
                    <a:pt x="688" y="0"/>
                  </a:lnTo>
                  <a:lnTo>
                    <a:pt x="647" y="84"/>
                  </a:lnTo>
                  <a:lnTo>
                    <a:pt x="590" y="206"/>
                  </a:lnTo>
                  <a:lnTo>
                    <a:pt x="515" y="262"/>
                  </a:lnTo>
                  <a:lnTo>
                    <a:pt x="399" y="280"/>
                  </a:lnTo>
                  <a:lnTo>
                    <a:pt x="191" y="309"/>
                  </a:lnTo>
                  <a:lnTo>
                    <a:pt x="26" y="365"/>
                  </a:lnTo>
                  <a:lnTo>
                    <a:pt x="0" y="411"/>
                  </a:lnTo>
                  <a:lnTo>
                    <a:pt x="16" y="561"/>
                  </a:lnTo>
                  <a:lnTo>
                    <a:pt x="75" y="767"/>
                  </a:lnTo>
                  <a:lnTo>
                    <a:pt x="158" y="935"/>
                  </a:lnTo>
                  <a:lnTo>
                    <a:pt x="240" y="1084"/>
                  </a:lnTo>
                  <a:lnTo>
                    <a:pt x="315" y="1188"/>
                  </a:lnTo>
                  <a:lnTo>
                    <a:pt x="390" y="1262"/>
                  </a:lnTo>
                  <a:lnTo>
                    <a:pt x="464" y="128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6250" name="Freeform 26"/>
          <p:cNvSpPr>
            <a:spLocks/>
          </p:cNvSpPr>
          <p:nvPr/>
        </p:nvSpPr>
        <p:spPr bwMode="auto">
          <a:xfrm>
            <a:off x="3157538" y="2446338"/>
            <a:ext cx="4614862" cy="57150"/>
          </a:xfrm>
          <a:custGeom>
            <a:avLst/>
            <a:gdLst>
              <a:gd name="T0" fmla="*/ 0 w 2907"/>
              <a:gd name="T1" fmla="*/ 2147483647 h 36"/>
              <a:gd name="T2" fmla="*/ 2147483647 w 2907"/>
              <a:gd name="T3" fmla="*/ 0 h 36"/>
              <a:gd name="T4" fmla="*/ 0 60000 65536"/>
              <a:gd name="T5" fmla="*/ 0 60000 65536"/>
              <a:gd name="T6" fmla="*/ 0 w 2907"/>
              <a:gd name="T7" fmla="*/ 0 h 36"/>
              <a:gd name="T8" fmla="*/ 2907 w 2907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7" h="36">
                <a:moveTo>
                  <a:pt x="0" y="36"/>
                </a:moveTo>
                <a:lnTo>
                  <a:pt x="2907" y="0"/>
                </a:lnTo>
              </a:path>
            </a:pathLst>
          </a:custGeom>
          <a:noFill/>
          <a:ln w="25400" cap="flat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1" name="Line 25"/>
          <p:cNvSpPr>
            <a:spLocks noChangeShapeType="1"/>
          </p:cNvSpPr>
          <p:nvPr/>
        </p:nvSpPr>
        <p:spPr bwMode="auto">
          <a:xfrm flipV="1">
            <a:off x="3044825" y="2636838"/>
            <a:ext cx="320675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32" name="Freeform 27"/>
          <p:cNvSpPr>
            <a:spLocks/>
          </p:cNvSpPr>
          <p:nvPr/>
        </p:nvSpPr>
        <p:spPr bwMode="auto">
          <a:xfrm>
            <a:off x="6249988" y="2455863"/>
            <a:ext cx="1389063" cy="180975"/>
          </a:xfrm>
          <a:custGeom>
            <a:avLst/>
            <a:gdLst>
              <a:gd name="T0" fmla="*/ 0 w 2187"/>
              <a:gd name="T1" fmla="*/ 0 h 286"/>
              <a:gd name="T2" fmla="*/ 0 w 2187"/>
              <a:gd name="T3" fmla="*/ 0 h 286"/>
              <a:gd name="T4" fmla="*/ 0 w 2187"/>
              <a:gd name="T5" fmla="*/ 0 h 286"/>
              <a:gd name="T6" fmla="*/ 0 w 2187"/>
              <a:gd name="T7" fmla="*/ 0 h 286"/>
              <a:gd name="T8" fmla="*/ 0 w 2187"/>
              <a:gd name="T9" fmla="*/ 0 h 286"/>
              <a:gd name="T10" fmla="*/ 0 w 2187"/>
              <a:gd name="T11" fmla="*/ 0 h 286"/>
              <a:gd name="T12" fmla="*/ 0 w 2187"/>
              <a:gd name="T13" fmla="*/ 0 h 286"/>
              <a:gd name="T14" fmla="*/ 0 w 2187"/>
              <a:gd name="T15" fmla="*/ 0 h 286"/>
              <a:gd name="T16" fmla="*/ 0 w 2187"/>
              <a:gd name="T17" fmla="*/ 0 h 286"/>
              <a:gd name="T18" fmla="*/ 0 w 2187"/>
              <a:gd name="T19" fmla="*/ 0 h 286"/>
              <a:gd name="T20" fmla="*/ 0 w 2187"/>
              <a:gd name="T21" fmla="*/ 0 h 286"/>
              <a:gd name="T22" fmla="*/ 0 w 2187"/>
              <a:gd name="T23" fmla="*/ 0 h 286"/>
              <a:gd name="T24" fmla="*/ 0 w 2187"/>
              <a:gd name="T25" fmla="*/ 0 h 286"/>
              <a:gd name="T26" fmla="*/ 0 w 2187"/>
              <a:gd name="T27" fmla="*/ 0 h 286"/>
              <a:gd name="T28" fmla="*/ 0 w 2187"/>
              <a:gd name="T29" fmla="*/ 0 h 286"/>
              <a:gd name="T30" fmla="*/ 0 w 2187"/>
              <a:gd name="T31" fmla="*/ 0 h 286"/>
              <a:gd name="T32" fmla="*/ 0 w 2187"/>
              <a:gd name="T33" fmla="*/ 0 h 286"/>
              <a:gd name="T34" fmla="*/ 0 w 2187"/>
              <a:gd name="T35" fmla="*/ 0 h 286"/>
              <a:gd name="T36" fmla="*/ 0 w 2187"/>
              <a:gd name="T37" fmla="*/ 0 h 286"/>
              <a:gd name="T38" fmla="*/ 0 w 2187"/>
              <a:gd name="T39" fmla="*/ 0 h 286"/>
              <a:gd name="T40" fmla="*/ 0 w 2187"/>
              <a:gd name="T41" fmla="*/ 0 h 286"/>
              <a:gd name="T42" fmla="*/ 0 w 2187"/>
              <a:gd name="T43" fmla="*/ 0 h 286"/>
              <a:gd name="T44" fmla="*/ 0 w 2187"/>
              <a:gd name="T45" fmla="*/ 0 h 286"/>
              <a:gd name="T46" fmla="*/ 0 w 2187"/>
              <a:gd name="T47" fmla="*/ 0 h 286"/>
              <a:gd name="T48" fmla="*/ 0 w 2187"/>
              <a:gd name="T49" fmla="*/ 0 h 28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87"/>
              <a:gd name="T76" fmla="*/ 0 h 286"/>
              <a:gd name="T77" fmla="*/ 2187 w 2187"/>
              <a:gd name="T78" fmla="*/ 286 h 28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87" h="286">
                <a:moveTo>
                  <a:pt x="0" y="286"/>
                </a:moveTo>
                <a:cubicBezTo>
                  <a:pt x="18" y="280"/>
                  <a:pt x="44" y="274"/>
                  <a:pt x="63" y="271"/>
                </a:cubicBezTo>
                <a:lnTo>
                  <a:pt x="117" y="259"/>
                </a:lnTo>
                <a:cubicBezTo>
                  <a:pt x="117" y="259"/>
                  <a:pt x="144" y="250"/>
                  <a:pt x="144" y="250"/>
                </a:cubicBezTo>
                <a:cubicBezTo>
                  <a:pt x="147" y="249"/>
                  <a:pt x="153" y="247"/>
                  <a:pt x="153" y="247"/>
                </a:cubicBezTo>
                <a:cubicBezTo>
                  <a:pt x="174" y="226"/>
                  <a:pt x="152" y="244"/>
                  <a:pt x="204" y="235"/>
                </a:cubicBezTo>
                <a:cubicBezTo>
                  <a:pt x="205" y="235"/>
                  <a:pt x="272" y="212"/>
                  <a:pt x="273" y="211"/>
                </a:cubicBezTo>
                <a:cubicBezTo>
                  <a:pt x="279" y="207"/>
                  <a:pt x="287" y="205"/>
                  <a:pt x="294" y="205"/>
                </a:cubicBezTo>
                <a:cubicBezTo>
                  <a:pt x="311" y="204"/>
                  <a:pt x="325" y="197"/>
                  <a:pt x="342" y="196"/>
                </a:cubicBezTo>
                <a:cubicBezTo>
                  <a:pt x="361" y="193"/>
                  <a:pt x="377" y="189"/>
                  <a:pt x="396" y="187"/>
                </a:cubicBezTo>
                <a:cubicBezTo>
                  <a:pt x="424" y="178"/>
                  <a:pt x="425" y="175"/>
                  <a:pt x="462" y="172"/>
                </a:cubicBezTo>
                <a:cubicBezTo>
                  <a:pt x="504" y="162"/>
                  <a:pt x="541" y="156"/>
                  <a:pt x="585" y="154"/>
                </a:cubicBezTo>
                <a:cubicBezTo>
                  <a:pt x="605" y="141"/>
                  <a:pt x="614" y="144"/>
                  <a:pt x="642" y="142"/>
                </a:cubicBezTo>
                <a:cubicBezTo>
                  <a:pt x="669" y="133"/>
                  <a:pt x="631" y="133"/>
                  <a:pt x="693" y="127"/>
                </a:cubicBezTo>
                <a:cubicBezTo>
                  <a:pt x="708" y="126"/>
                  <a:pt x="729" y="117"/>
                  <a:pt x="744" y="115"/>
                </a:cubicBezTo>
                <a:cubicBezTo>
                  <a:pt x="776" y="110"/>
                  <a:pt x="795" y="102"/>
                  <a:pt x="831" y="100"/>
                </a:cubicBezTo>
                <a:cubicBezTo>
                  <a:pt x="885" y="86"/>
                  <a:pt x="941" y="75"/>
                  <a:pt x="996" y="73"/>
                </a:cubicBezTo>
                <a:cubicBezTo>
                  <a:pt x="1036" y="67"/>
                  <a:pt x="1058" y="57"/>
                  <a:pt x="1110" y="55"/>
                </a:cubicBezTo>
                <a:cubicBezTo>
                  <a:pt x="1160" y="45"/>
                  <a:pt x="1210" y="42"/>
                  <a:pt x="1260" y="40"/>
                </a:cubicBezTo>
                <a:cubicBezTo>
                  <a:pt x="1343" y="19"/>
                  <a:pt x="1446" y="24"/>
                  <a:pt x="1527" y="22"/>
                </a:cubicBezTo>
                <a:cubicBezTo>
                  <a:pt x="1572" y="13"/>
                  <a:pt x="1521" y="16"/>
                  <a:pt x="1641" y="10"/>
                </a:cubicBezTo>
                <a:cubicBezTo>
                  <a:pt x="1662" y="19"/>
                  <a:pt x="1689" y="4"/>
                  <a:pt x="1713" y="13"/>
                </a:cubicBezTo>
                <a:cubicBezTo>
                  <a:pt x="1749" y="11"/>
                  <a:pt x="1782" y="11"/>
                  <a:pt x="1818" y="10"/>
                </a:cubicBezTo>
                <a:cubicBezTo>
                  <a:pt x="1905" y="13"/>
                  <a:pt x="1938" y="1"/>
                  <a:pt x="2055" y="13"/>
                </a:cubicBezTo>
                <a:cubicBezTo>
                  <a:pt x="2095" y="0"/>
                  <a:pt x="2085" y="7"/>
                  <a:pt x="2187" y="7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6255" name="Rectangle 31"/>
          <p:cNvSpPr>
            <a:spLocks noChangeArrowheads="1"/>
          </p:cNvSpPr>
          <p:nvPr/>
        </p:nvSpPr>
        <p:spPr bwMode="auto">
          <a:xfrm>
            <a:off x="2533425" y="5273637"/>
            <a:ext cx="5742598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indent="274638" algn="l"/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increases in lower </a:t>
            </a:r>
            <a:r>
              <a:rPr lang="en-US" dirty="0" smtClean="0">
                <a:solidFill>
                  <a:srgbClr val="000000"/>
                </a:solidFill>
              </a:rPr>
              <a:t>atmosphere,</a:t>
            </a:r>
          </a:p>
          <a:p>
            <a:pPr indent="274638" algn="l"/>
            <a:r>
              <a:rPr lang="en-US" dirty="0" smtClean="0">
                <a:solidFill>
                  <a:srgbClr val="000000"/>
                </a:solidFill>
              </a:rPr>
              <a:t>so </a:t>
            </a:r>
            <a:r>
              <a:rPr lang="en-US" dirty="0">
                <a:solidFill>
                  <a:srgbClr val="000000"/>
                </a:solidFill>
              </a:rPr>
              <a:t>light bends continually until </a:t>
            </a:r>
            <a:r>
              <a:rPr lang="en-US" dirty="0" smtClean="0">
                <a:solidFill>
                  <a:srgbClr val="000000"/>
                </a:solidFill>
              </a:rPr>
              <a:t>it</a:t>
            </a:r>
          </a:p>
          <a:p>
            <a:pPr indent="274638" algn="l"/>
            <a:r>
              <a:rPr lang="en-US" dirty="0" smtClean="0">
                <a:solidFill>
                  <a:srgbClr val="000000"/>
                </a:solidFill>
              </a:rPr>
              <a:t>reaches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observer.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21" name="Text Box 32"/>
          <p:cNvSpPr txBox="1">
            <a:spLocks noChangeArrowheads="1"/>
          </p:cNvSpPr>
          <p:nvPr/>
        </p:nvSpPr>
        <p:spPr bwMode="auto">
          <a:xfrm>
            <a:off x="6664325" y="3209925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Earth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82576" y="2225674"/>
            <a:ext cx="2398716" cy="954086"/>
            <a:chOff x="43" y="1292"/>
            <a:chExt cx="1511" cy="601"/>
          </a:xfrm>
        </p:grpSpPr>
        <p:sp>
          <p:nvSpPr>
            <p:cNvPr id="17429" name="Line 28"/>
            <p:cNvSpPr>
              <a:spLocks noChangeShapeType="1"/>
            </p:cNvSpPr>
            <p:nvPr/>
          </p:nvSpPr>
          <p:spPr bwMode="auto">
            <a:xfrm>
              <a:off x="1103" y="1500"/>
              <a:ext cx="451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30" name="Rectangle 33"/>
            <p:cNvSpPr>
              <a:spLocks noChangeArrowheads="1"/>
            </p:cNvSpPr>
            <p:nvPr/>
          </p:nvSpPr>
          <p:spPr bwMode="auto">
            <a:xfrm>
              <a:off x="43" y="1292"/>
              <a:ext cx="1100" cy="60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perceived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17563" y="4465638"/>
            <a:ext cx="1822450" cy="609600"/>
            <a:chOff x="434" y="2919"/>
            <a:chExt cx="1148" cy="384"/>
          </a:xfrm>
        </p:grpSpPr>
        <p:sp>
          <p:nvSpPr>
            <p:cNvPr id="17427" name="Line 16"/>
            <p:cNvSpPr>
              <a:spLocks noChangeShapeType="1"/>
            </p:cNvSpPr>
            <p:nvPr/>
          </p:nvSpPr>
          <p:spPr bwMode="auto">
            <a:xfrm flipV="1">
              <a:off x="1142" y="2919"/>
              <a:ext cx="440" cy="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8" name="Rectangle 35"/>
            <p:cNvSpPr>
              <a:spLocks noChangeArrowheads="1"/>
            </p:cNvSpPr>
            <p:nvPr/>
          </p:nvSpPr>
          <p:spPr bwMode="auto">
            <a:xfrm>
              <a:off x="434" y="2976"/>
              <a:ext cx="777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object 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914775" y="3316288"/>
            <a:ext cx="1927225" cy="1631950"/>
            <a:chOff x="2466" y="2258"/>
            <a:chExt cx="1214" cy="1028"/>
          </a:xfrm>
        </p:grpSpPr>
        <p:sp>
          <p:nvSpPr>
            <p:cNvPr id="17425" name="Rectangle 34"/>
            <p:cNvSpPr>
              <a:spLocks noChangeArrowheads="1"/>
            </p:cNvSpPr>
            <p:nvPr/>
          </p:nvSpPr>
          <p:spPr bwMode="auto">
            <a:xfrm>
              <a:off x="2466" y="2690"/>
              <a:ext cx="1214" cy="596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actual path</a:t>
              </a:r>
            </a:p>
            <a:p>
              <a:r>
                <a:rPr lang="en-US">
                  <a:solidFill>
                    <a:srgbClr val="000000"/>
                  </a:solidFill>
                </a:rPr>
                <a:t>of light </a:t>
              </a:r>
            </a:p>
          </p:txBody>
        </p:sp>
        <p:sp>
          <p:nvSpPr>
            <p:cNvPr id="17426" name="Line 29"/>
            <p:cNvSpPr>
              <a:spLocks noChangeShapeType="1"/>
            </p:cNvSpPr>
            <p:nvPr/>
          </p:nvSpPr>
          <p:spPr bwMode="auto">
            <a:xfrm flipH="1" flipV="1">
              <a:off x="2804" y="2258"/>
              <a:ext cx="141" cy="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5977719" y="2402006"/>
            <a:ext cx="491320" cy="4913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V="1">
            <a:off x="6197457" y="1945125"/>
            <a:ext cx="1989397" cy="7090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9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0"/>
                                        <p:tgtEl>
                                          <p:spTgt spid="43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8" grpId="0" animBg="1"/>
      <p:bldP spid="436250" grpId="0" animBg="1"/>
      <p:bldP spid="17431" grpId="0" animBg="1"/>
      <p:bldP spid="17432" grpId="0" animBg="1"/>
      <p:bldP spid="436255" grpId="0"/>
      <p:bldP spid="2" grpId="0" animBg="1"/>
      <p:bldP spid="2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7800" y="104775"/>
            <a:ext cx="9144000" cy="5586413"/>
          </a:xfrm>
          <a:prstGeom prst="rect">
            <a:avLst/>
          </a:prstGeom>
          <a:noFill/>
          <a:ln w="158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o  ,    o  ,                                  NORMAL, ILLINOIS Applications Dept.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Location: W088 59, N40 31                          Rise and Set for the Sun for 2011                      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20392-5420     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                          Central Standard Time                                                        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                                                                                                       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                                                                                                       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Jan.       Feb.       Mar.       Apr.       May        June       July       Aug.       Sept.      Oct.       Nov.       Dec.  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Day Rise  Set  Rise  Set  Rise  Set  Rise  Set  Rise  Set  Rise  Set  Rise  Set  Rise  Set  Rise  Set  Rise  Set  Rise  Set  Rise  Set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h m  h m   h m  h m   h m  h m   h m  h m   h m  h m   h m  h m   h m  h m   h m  h m   h m  h m   h m  h m   h m  h m   h m  h m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01  0719 1640  0706 1714  0630 1747  0540 1820  0455 1851  0428 1920  0429 1930  0453 1911  0523 1828  0552 1739  0626 1653  0700 1630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02  0719 1641  0705 1715  0629 1748  0538 1821  0454 1853  0427 1921  0430 1930  0454 1910  0524 1827  0553 1737  0627 1652  0701 1630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03  0720 1642  0704 1716  0627 1749  0537 1822  0453 1854  0427 1922  0430 1930  0455 1909  0525 1825  0554 1735  0628 1651  0702 1629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04  0720 1642  0703 1717  0626 1751  0535 1823  0452 1855  0427 1922  0431 1930  0456 1908  0526 1823  0555 1734  0629 1649  0703 1629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05  0720 1643  0702 1719  0624 1752  0534 1824  0450 1856  0426 1923  0431 1930  0457 1907  0527 1822  0556 1732  0630 1648  0704 1629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06  0720 1644  0701 1720  0622 1753  0532 1826  0449 1857  0426 1924  0432 1929  0458 1905  0528 1820  0557 1730  0631 1647  0705 1629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07  0719 1645  0700 1721  0621 1754  0530 1827  0448 1858  0426 1924  0432 1929  0459 1904  0529 1819  0558 1729  0633 1646  0706 1629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08  0719 1646  0658 1722  0619 1755  0529 1828  0447 1859  0426 1925  0433 1929  0500 1903  0530 1817  0559 1727  0634 1645  0706 1629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09  0719 1647  0657 1724  0618 1756  0527 1829  0446 1900  0425 1925  0434 1928  0501 1902  0531 1815  0600 1726  0635 1644  0707 1629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10  0719 1648  0656 1725  0616 1757  0526 1830  0445 1901  0425 1926  0434 1928  0502 1900  0532 1814  0601 1724  0636 1643  0708 1629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11  0719 1649  0655 1726  0614 1758  0524 1831  0444 1902  0425 1926  0435 1927  0503 1859  0533 1812  0602 1722  0637 1642  0709 1629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12  0718 1650  0654 1727  0613 1759  0523 1832  0443 1903  0425 1927  0436 1927  0503 1858  0534 1810  0603 1721  0639 1641  0710 1629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13  0718 1651  0652 1728  0611 1800  0521 1833  0442 1904  0425 1927  0437 1926  0504 1857  0535 1809  0605 1719  0640 1640  0711 1630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14  0718 1653  0651 1730  0610 1801  0519 1834  0441 1905  0425 1928  0437 1926  0505 1855  0535 1807  0606 1718  0641 1639  0711 1630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15  0717 1654  0650 1731  0608 1803  0518 1835  0440 1906  0425 1928  0438 1925  0506 1854  0536 1805  0607 1716  0642 1639  0712 1630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16  0717 1655  0649 1732  0606 1804  0516 1836  0439 1906  0425 1928  0439 1925  0507 1852  0537 1804  0608 1715  0643 1638  0713 1630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17  0717 1656  0647 1733  0605 1805  0515 1837  0438 1907  0425 1929  0440 1924  0508 1851  0538 1802  0609 1713  0644 1637  0713 1631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18  0716 1657  0646 1734  0603 1806  0513 1838  0437 1908  0425 1929  0440 1923  0509 1850  0539 1800  0610 1712  0646 1636  0714 1631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19  0716 1658  0645 1736  0601 1807  0512 1839  0436 1909  0425 1929  0441 1923  0510 1848  0540 1759  0611 1710  0647 1636  0715 1631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20  0715 1659  0643 1737  0600 1808  0510 1840  0435 1910  0425 1930  0442 1922  0511 1847  0541 1757  0612 1709  0648 1635  0715 1632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21  0714 1700  0642 1738  0558 1809  0509 1841  0435 1911  0426 1930  0443 1921  0512 1845  0542 1755  0613 1707  0649 1634  0716 1632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22  0714 1702  0640 1739  0557 1810  0508 1842  0434 1912  0426 1930  0444 1920  0513 1844  0543 1753  0614 1706  0650 1634  0716 1633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23  0713 1703  0639 1740  0555 1811  0506 1843  0433 1913  0426 1930  0445 1920  0514 1842  0544 1752  0615 1705  0651 1633  0717 1633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24  0712 1704  0638 1741  0553 1812  0505 1844  0432 1914  0426 1930  0446 1919  0515 1841  0545 1750  0617 1703  0652 1633  0717 1634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25  0712 1705  0636 1743  0552 1813  0503 1845  0432 1915  0427 1930  0446 1918  0516 1839  0546 1748  0618 1702  0653 1632  0718 1635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26  0711 1706  0635 1744  0550 1814  0502 1846  0431 1915  0427 1931  0447 1917  0517 1838  0547 1747  0619 1701  0655 1632  0718 1635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27  0710 1708  0633 1745  0548 1815  0501 1847  0430 1916  0427 1931  0448 1916  0518 1836  0548 1745  0620 1659  0656 1631  0718 1636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28  0709 1709  0632 1746  0547 1816  0459 1848  0430 1917  0428 1931  0449 1915  0519 1835  0549 1743  0621 1658  0657 1631  0719 1637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29  0708 1710             0545 1817  0458 1849  0429 1918  0428 1931  0450 1914  0520 1833  0550 1742  0622 1657  0658 1630  0719 1637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30  0708 1711             0543 1818  0457 1850  0429 1919  0429 1930  0451 1913  0521 1832  0551 1740  0623 1655  0659 1630  0719 1638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31  0707 1713             0542 1819             0428 1919             0452 1912  0522 1830             0625 1654             0719 1639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en-US" sz="85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                     Add one hour for daylight time, if and when in use.</a:t>
            </a:r>
            <a:endParaRPr lang="en-US" sz="850" dirty="0">
              <a:solidFill>
                <a:srgbClr val="000000"/>
              </a:solidFill>
            </a:endParaRPr>
          </a:p>
          <a:p>
            <a:pPr algn="l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endParaRPr lang="en-US" sz="85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28813" y="3917738"/>
            <a:ext cx="660400" cy="141288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9713" y="3920806"/>
            <a:ext cx="182562" cy="141288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8813" y="3392597"/>
            <a:ext cx="660400" cy="141287"/>
          </a:xfrm>
          <a:prstGeom prst="rect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2781" y="3398733"/>
            <a:ext cx="182562" cy="141287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8813" y="950913"/>
            <a:ext cx="660400" cy="141287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13540" y="4568449"/>
            <a:ext cx="660400" cy="141287"/>
          </a:xfrm>
          <a:prstGeom prst="rect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17033" y="3920806"/>
            <a:ext cx="660400" cy="141288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58418" y="950913"/>
            <a:ext cx="660400" cy="141287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9713" y="4570686"/>
            <a:ext cx="182562" cy="141288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9713" y="3920292"/>
            <a:ext cx="182562" cy="141288"/>
          </a:xfrm>
          <a:prstGeom prst="rect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5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65654" y="1353016"/>
            <a:ext cx="8701421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Sunlight refracts while traveling through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Earth’s atmosphere. Unless the Sun is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directly overhead, it isn’t quite where you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think it is. In the morning, we see the Sun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for several minutes before it actually appears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above the horizon, and in the evening, we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see it for a few minutes after it has actually set.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6389" y="466398"/>
            <a:ext cx="7633243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Atmospheric Refraction</a:t>
            </a:r>
          </a:p>
        </p:txBody>
      </p:sp>
    </p:spTree>
    <p:extLst>
      <p:ext uri="{BB962C8B-B14F-4D97-AF65-F5344CB8AC3E}">
        <p14:creationId xmlns:p14="http://schemas.microsoft.com/office/powerpoint/2010/main" val="34056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ChangeArrowheads="1"/>
          </p:cNvSpPr>
          <p:nvPr/>
        </p:nvSpPr>
        <p:spPr bwMode="auto">
          <a:xfrm>
            <a:off x="600075" y="226454"/>
            <a:ext cx="7910513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refraction</a:t>
            </a:r>
            <a:r>
              <a:rPr lang="en-US" dirty="0">
                <a:solidFill>
                  <a:srgbClr val="FF0000"/>
                </a:solidFill>
              </a:rPr>
              <a:t>: 	the bending of light as it travels at an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angle from one transparent medium into another </a:t>
            </a:r>
          </a:p>
        </p:txBody>
      </p:sp>
      <p:sp>
        <p:nvSpPr>
          <p:cNvPr id="14339" name="Rectangle 19"/>
          <p:cNvSpPr>
            <a:spLocks noChangeArrowheads="1"/>
          </p:cNvSpPr>
          <p:nvPr/>
        </p:nvSpPr>
        <p:spPr bwMode="auto">
          <a:xfrm>
            <a:off x="80963" y="1532966"/>
            <a:ext cx="919480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When light goes from a…           optically dense medium </a:t>
            </a:r>
          </a:p>
        </p:txBody>
      </p:sp>
      <p:sp>
        <p:nvSpPr>
          <p:cNvPr id="14340" name="Text Box 20"/>
          <p:cNvSpPr txBox="1">
            <a:spLocks noChangeArrowheads="1"/>
          </p:cNvSpPr>
          <p:nvPr/>
        </p:nvSpPr>
        <p:spPr bwMode="auto">
          <a:xfrm>
            <a:off x="4305300" y="1288491"/>
            <a:ext cx="827088" cy="528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less</a:t>
            </a: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4205288" y="1728229"/>
            <a:ext cx="99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14342" name="Rectangle 22"/>
          <p:cNvSpPr>
            <a:spLocks noChangeArrowheads="1"/>
          </p:cNvSpPr>
          <p:nvPr/>
        </p:nvSpPr>
        <p:spPr bwMode="auto">
          <a:xfrm>
            <a:off x="2941638" y="2691841"/>
            <a:ext cx="6288087" cy="5222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to a…	   optically dense medium, </a:t>
            </a:r>
          </a:p>
        </p:txBody>
      </p:sp>
      <p:sp>
        <p:nvSpPr>
          <p:cNvPr id="14343" name="Text Box 23"/>
          <p:cNvSpPr txBox="1">
            <a:spLocks noChangeArrowheads="1"/>
          </p:cNvSpPr>
          <p:nvPr/>
        </p:nvSpPr>
        <p:spPr bwMode="auto">
          <a:xfrm>
            <a:off x="4075113" y="2901391"/>
            <a:ext cx="817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less</a:t>
            </a: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4003675" y="2401329"/>
            <a:ext cx="1006475" cy="5286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more</a:t>
            </a:r>
          </a:p>
        </p:txBody>
      </p:sp>
      <p:sp>
        <p:nvSpPr>
          <p:cNvPr id="14345" name="Rectangle 25"/>
          <p:cNvSpPr>
            <a:spLocks noChangeArrowheads="1"/>
          </p:cNvSpPr>
          <p:nvPr/>
        </p:nvSpPr>
        <p:spPr bwMode="auto">
          <a:xfrm>
            <a:off x="3074988" y="3858654"/>
            <a:ext cx="55959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it bends… 		        the normal. </a:t>
            </a:r>
          </a:p>
        </p:txBody>
      </p:sp>
      <p:sp>
        <p:nvSpPr>
          <p:cNvPr id="14346" name="Text Box 26"/>
          <p:cNvSpPr txBox="1">
            <a:spLocks noChangeArrowheads="1"/>
          </p:cNvSpPr>
          <p:nvPr/>
        </p:nvSpPr>
        <p:spPr bwMode="auto">
          <a:xfrm>
            <a:off x="4762500" y="3999941"/>
            <a:ext cx="1827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away from</a:t>
            </a:r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5033963" y="3514166"/>
            <a:ext cx="1263650" cy="528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toward</a:t>
            </a:r>
          </a:p>
        </p:txBody>
      </p:sp>
      <p:pic>
        <p:nvPicPr>
          <p:cNvPr id="14348" name="Picture 29" descr="pe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32" y="2552333"/>
            <a:ext cx="2577334" cy="41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3275248" y="4847571"/>
            <a:ext cx="54825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It has been found that light obeys</a:t>
            </a:r>
          </a:p>
          <a:p>
            <a:r>
              <a:rPr lang="en-US" dirty="0"/>
              <a:t>the </a:t>
            </a:r>
            <a:r>
              <a:rPr lang="en-US" u="sng" dirty="0"/>
              <a:t>principle of least </a:t>
            </a:r>
            <a:r>
              <a:rPr lang="en-US" u="sng" dirty="0" smtClean="0"/>
              <a:t>time</a:t>
            </a:r>
            <a:endParaRPr lang="en-US" dirty="0"/>
          </a:p>
          <a:p>
            <a:r>
              <a:rPr lang="en-US" dirty="0" smtClean="0"/>
              <a:t>(also called </a:t>
            </a:r>
            <a:r>
              <a:rPr lang="en-US" u="sng" dirty="0" smtClean="0"/>
              <a:t>Fermat’s principle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898650" y="212725"/>
            <a:ext cx="532923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Examples of Refraction (cont.)</a:t>
            </a:r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1084263" y="890588"/>
            <a:ext cx="15509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mirages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10464224">
            <a:off x="6861175" y="3894138"/>
            <a:ext cx="1376363" cy="1970087"/>
            <a:chOff x="2293" y="9886"/>
            <a:chExt cx="1371" cy="1962"/>
          </a:xfrm>
        </p:grpSpPr>
        <p:sp>
          <p:nvSpPr>
            <p:cNvPr id="19538" name="Freeform 61"/>
            <p:cNvSpPr>
              <a:spLocks noEditPoints="1"/>
            </p:cNvSpPr>
            <p:nvPr/>
          </p:nvSpPr>
          <p:spPr bwMode="auto">
            <a:xfrm>
              <a:off x="2293" y="9886"/>
              <a:ext cx="1371" cy="1962"/>
            </a:xfrm>
            <a:custGeom>
              <a:avLst/>
              <a:gdLst>
                <a:gd name="T0" fmla="*/ 0 w 4115"/>
                <a:gd name="T1" fmla="*/ 0 h 5886"/>
                <a:gd name="T2" fmla="*/ 0 w 4115"/>
                <a:gd name="T3" fmla="*/ 0 h 5886"/>
                <a:gd name="T4" fmla="*/ 0 w 4115"/>
                <a:gd name="T5" fmla="*/ 0 h 5886"/>
                <a:gd name="T6" fmla="*/ 0 w 4115"/>
                <a:gd name="T7" fmla="*/ 0 h 5886"/>
                <a:gd name="T8" fmla="*/ 0 w 4115"/>
                <a:gd name="T9" fmla="*/ 0 h 5886"/>
                <a:gd name="T10" fmla="*/ 0 w 4115"/>
                <a:gd name="T11" fmla="*/ 0 h 5886"/>
                <a:gd name="T12" fmla="*/ 0 w 4115"/>
                <a:gd name="T13" fmla="*/ 0 h 5886"/>
                <a:gd name="T14" fmla="*/ 0 w 4115"/>
                <a:gd name="T15" fmla="*/ 0 h 5886"/>
                <a:gd name="T16" fmla="*/ 0 w 4115"/>
                <a:gd name="T17" fmla="*/ 0 h 5886"/>
                <a:gd name="T18" fmla="*/ 0 w 4115"/>
                <a:gd name="T19" fmla="*/ 0 h 5886"/>
                <a:gd name="T20" fmla="*/ 0 w 4115"/>
                <a:gd name="T21" fmla="*/ 0 h 5886"/>
                <a:gd name="T22" fmla="*/ 0 w 4115"/>
                <a:gd name="T23" fmla="*/ 0 h 5886"/>
                <a:gd name="T24" fmla="*/ 0 w 4115"/>
                <a:gd name="T25" fmla="*/ 0 h 5886"/>
                <a:gd name="T26" fmla="*/ 0 w 4115"/>
                <a:gd name="T27" fmla="*/ 0 h 5886"/>
                <a:gd name="T28" fmla="*/ 0 w 4115"/>
                <a:gd name="T29" fmla="*/ 0 h 5886"/>
                <a:gd name="T30" fmla="*/ 0 w 4115"/>
                <a:gd name="T31" fmla="*/ 0 h 5886"/>
                <a:gd name="T32" fmla="*/ 0 w 4115"/>
                <a:gd name="T33" fmla="*/ 0 h 5886"/>
                <a:gd name="T34" fmla="*/ 0 w 4115"/>
                <a:gd name="T35" fmla="*/ 0 h 5886"/>
                <a:gd name="T36" fmla="*/ 0 w 4115"/>
                <a:gd name="T37" fmla="*/ 0 h 5886"/>
                <a:gd name="T38" fmla="*/ 0 w 4115"/>
                <a:gd name="T39" fmla="*/ 0 h 5886"/>
                <a:gd name="T40" fmla="*/ 0 w 4115"/>
                <a:gd name="T41" fmla="*/ 0 h 5886"/>
                <a:gd name="T42" fmla="*/ 0 w 4115"/>
                <a:gd name="T43" fmla="*/ 0 h 5886"/>
                <a:gd name="T44" fmla="*/ 0 w 4115"/>
                <a:gd name="T45" fmla="*/ 0 h 5886"/>
                <a:gd name="T46" fmla="*/ 0 w 4115"/>
                <a:gd name="T47" fmla="*/ 0 h 5886"/>
                <a:gd name="T48" fmla="*/ 0 w 4115"/>
                <a:gd name="T49" fmla="*/ 0 h 5886"/>
                <a:gd name="T50" fmla="*/ 0 w 4115"/>
                <a:gd name="T51" fmla="*/ 0 h 5886"/>
                <a:gd name="T52" fmla="*/ 0 w 4115"/>
                <a:gd name="T53" fmla="*/ 0 h 5886"/>
                <a:gd name="T54" fmla="*/ 0 w 4115"/>
                <a:gd name="T55" fmla="*/ 0 h 5886"/>
                <a:gd name="T56" fmla="*/ 0 w 4115"/>
                <a:gd name="T57" fmla="*/ 0 h 5886"/>
                <a:gd name="T58" fmla="*/ 0 w 4115"/>
                <a:gd name="T59" fmla="*/ 0 h 5886"/>
                <a:gd name="T60" fmla="*/ 0 w 4115"/>
                <a:gd name="T61" fmla="*/ 0 h 5886"/>
                <a:gd name="T62" fmla="*/ 0 w 4115"/>
                <a:gd name="T63" fmla="*/ 0 h 5886"/>
                <a:gd name="T64" fmla="*/ 0 w 4115"/>
                <a:gd name="T65" fmla="*/ 0 h 5886"/>
                <a:gd name="T66" fmla="*/ 0 w 4115"/>
                <a:gd name="T67" fmla="*/ 0 h 5886"/>
                <a:gd name="T68" fmla="*/ 0 w 4115"/>
                <a:gd name="T69" fmla="*/ 0 h 5886"/>
                <a:gd name="T70" fmla="*/ 0 w 4115"/>
                <a:gd name="T71" fmla="*/ 0 h 5886"/>
                <a:gd name="T72" fmla="*/ 0 w 4115"/>
                <a:gd name="T73" fmla="*/ 0 h 5886"/>
                <a:gd name="T74" fmla="*/ 0 w 4115"/>
                <a:gd name="T75" fmla="*/ 0 h 5886"/>
                <a:gd name="T76" fmla="*/ 0 w 4115"/>
                <a:gd name="T77" fmla="*/ 0 h 5886"/>
                <a:gd name="T78" fmla="*/ 0 w 4115"/>
                <a:gd name="T79" fmla="*/ 0 h 5886"/>
                <a:gd name="T80" fmla="*/ 0 w 4115"/>
                <a:gd name="T81" fmla="*/ 0 h 5886"/>
                <a:gd name="T82" fmla="*/ 0 w 4115"/>
                <a:gd name="T83" fmla="*/ 0 h 5886"/>
                <a:gd name="T84" fmla="*/ 0 w 4115"/>
                <a:gd name="T85" fmla="*/ 0 h 5886"/>
                <a:gd name="T86" fmla="*/ 0 w 4115"/>
                <a:gd name="T87" fmla="*/ 0 h 5886"/>
                <a:gd name="T88" fmla="*/ 0 w 4115"/>
                <a:gd name="T89" fmla="*/ 0 h 5886"/>
                <a:gd name="T90" fmla="*/ 0 w 4115"/>
                <a:gd name="T91" fmla="*/ 0 h 5886"/>
                <a:gd name="T92" fmla="*/ 0 w 4115"/>
                <a:gd name="T93" fmla="*/ 0 h 5886"/>
                <a:gd name="T94" fmla="*/ 0 w 4115"/>
                <a:gd name="T95" fmla="*/ 0 h 5886"/>
                <a:gd name="T96" fmla="*/ 0 w 4115"/>
                <a:gd name="T97" fmla="*/ 0 h 5886"/>
                <a:gd name="T98" fmla="*/ 0 w 4115"/>
                <a:gd name="T99" fmla="*/ 0 h 5886"/>
                <a:gd name="T100" fmla="*/ 0 w 4115"/>
                <a:gd name="T101" fmla="*/ 0 h 5886"/>
                <a:gd name="T102" fmla="*/ 0 w 4115"/>
                <a:gd name="T103" fmla="*/ 0 h 5886"/>
                <a:gd name="T104" fmla="*/ 0 w 4115"/>
                <a:gd name="T105" fmla="*/ 0 h 5886"/>
                <a:gd name="T106" fmla="*/ 0 w 4115"/>
                <a:gd name="T107" fmla="*/ 0 h 5886"/>
                <a:gd name="T108" fmla="*/ 0 w 4115"/>
                <a:gd name="T109" fmla="*/ 0 h 5886"/>
                <a:gd name="T110" fmla="*/ 0 w 4115"/>
                <a:gd name="T111" fmla="*/ 0 h 5886"/>
                <a:gd name="T112" fmla="*/ 0 w 4115"/>
                <a:gd name="T113" fmla="*/ 0 h 5886"/>
                <a:gd name="T114" fmla="*/ 0 w 4115"/>
                <a:gd name="T115" fmla="*/ 0 h 5886"/>
                <a:gd name="T116" fmla="*/ 0 w 4115"/>
                <a:gd name="T117" fmla="*/ 0 h 5886"/>
                <a:gd name="T118" fmla="*/ 0 w 4115"/>
                <a:gd name="T119" fmla="*/ 0 h 5886"/>
                <a:gd name="T120" fmla="*/ 0 w 4115"/>
                <a:gd name="T121" fmla="*/ 0 h 58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15"/>
                <a:gd name="T184" fmla="*/ 0 h 5886"/>
                <a:gd name="T185" fmla="*/ 4115 w 4115"/>
                <a:gd name="T186" fmla="*/ 5886 h 58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15" h="5886">
                  <a:moveTo>
                    <a:pt x="4115" y="1979"/>
                  </a:moveTo>
                  <a:lnTo>
                    <a:pt x="4104" y="2011"/>
                  </a:lnTo>
                  <a:lnTo>
                    <a:pt x="4094" y="2033"/>
                  </a:lnTo>
                  <a:lnTo>
                    <a:pt x="4083" y="2045"/>
                  </a:lnTo>
                  <a:lnTo>
                    <a:pt x="4072" y="2053"/>
                  </a:lnTo>
                  <a:lnTo>
                    <a:pt x="4057" y="2055"/>
                  </a:lnTo>
                  <a:lnTo>
                    <a:pt x="4045" y="2058"/>
                  </a:lnTo>
                  <a:lnTo>
                    <a:pt x="4031" y="2063"/>
                  </a:lnTo>
                  <a:lnTo>
                    <a:pt x="4015" y="2075"/>
                  </a:lnTo>
                  <a:lnTo>
                    <a:pt x="4015" y="2097"/>
                  </a:lnTo>
                  <a:lnTo>
                    <a:pt x="4021" y="2116"/>
                  </a:lnTo>
                  <a:lnTo>
                    <a:pt x="4027" y="2132"/>
                  </a:lnTo>
                  <a:lnTo>
                    <a:pt x="4035" y="2150"/>
                  </a:lnTo>
                  <a:lnTo>
                    <a:pt x="4042" y="2165"/>
                  </a:lnTo>
                  <a:lnTo>
                    <a:pt x="4049" y="2181"/>
                  </a:lnTo>
                  <a:lnTo>
                    <a:pt x="4053" y="2197"/>
                  </a:lnTo>
                  <a:lnTo>
                    <a:pt x="4056" y="2216"/>
                  </a:lnTo>
                  <a:lnTo>
                    <a:pt x="4035" y="2231"/>
                  </a:lnTo>
                  <a:lnTo>
                    <a:pt x="4018" y="2241"/>
                  </a:lnTo>
                  <a:lnTo>
                    <a:pt x="4000" y="2246"/>
                  </a:lnTo>
                  <a:lnTo>
                    <a:pt x="3985" y="2250"/>
                  </a:lnTo>
                  <a:lnTo>
                    <a:pt x="3968" y="2251"/>
                  </a:lnTo>
                  <a:lnTo>
                    <a:pt x="3955" y="2254"/>
                  </a:lnTo>
                  <a:lnTo>
                    <a:pt x="3941" y="2259"/>
                  </a:lnTo>
                  <a:lnTo>
                    <a:pt x="3930" y="2268"/>
                  </a:lnTo>
                  <a:lnTo>
                    <a:pt x="3930" y="2305"/>
                  </a:lnTo>
                  <a:lnTo>
                    <a:pt x="3930" y="2337"/>
                  </a:lnTo>
                  <a:lnTo>
                    <a:pt x="3928" y="2365"/>
                  </a:lnTo>
                  <a:lnTo>
                    <a:pt x="3926" y="2391"/>
                  </a:lnTo>
                  <a:lnTo>
                    <a:pt x="3919" y="2415"/>
                  </a:lnTo>
                  <a:lnTo>
                    <a:pt x="3906" y="2439"/>
                  </a:lnTo>
                  <a:lnTo>
                    <a:pt x="3888" y="2461"/>
                  </a:lnTo>
                  <a:lnTo>
                    <a:pt x="3862" y="2486"/>
                  </a:lnTo>
                  <a:lnTo>
                    <a:pt x="3869" y="2529"/>
                  </a:lnTo>
                  <a:lnTo>
                    <a:pt x="3871" y="2564"/>
                  </a:lnTo>
                  <a:lnTo>
                    <a:pt x="3865" y="2595"/>
                  </a:lnTo>
                  <a:lnTo>
                    <a:pt x="3854" y="2621"/>
                  </a:lnTo>
                  <a:lnTo>
                    <a:pt x="3837" y="2644"/>
                  </a:lnTo>
                  <a:lnTo>
                    <a:pt x="3816" y="2666"/>
                  </a:lnTo>
                  <a:lnTo>
                    <a:pt x="3791" y="2688"/>
                  </a:lnTo>
                  <a:lnTo>
                    <a:pt x="3763" y="2713"/>
                  </a:lnTo>
                  <a:lnTo>
                    <a:pt x="3761" y="2750"/>
                  </a:lnTo>
                  <a:lnTo>
                    <a:pt x="3759" y="2779"/>
                  </a:lnTo>
                  <a:lnTo>
                    <a:pt x="3752" y="2801"/>
                  </a:lnTo>
                  <a:lnTo>
                    <a:pt x="3743" y="2820"/>
                  </a:lnTo>
                  <a:lnTo>
                    <a:pt x="3728" y="2834"/>
                  </a:lnTo>
                  <a:lnTo>
                    <a:pt x="3709" y="2844"/>
                  </a:lnTo>
                  <a:lnTo>
                    <a:pt x="3683" y="2854"/>
                  </a:lnTo>
                  <a:lnTo>
                    <a:pt x="3650" y="2865"/>
                  </a:lnTo>
                  <a:lnTo>
                    <a:pt x="3603" y="2866"/>
                  </a:lnTo>
                  <a:lnTo>
                    <a:pt x="3556" y="2873"/>
                  </a:lnTo>
                  <a:lnTo>
                    <a:pt x="3510" y="2879"/>
                  </a:lnTo>
                  <a:lnTo>
                    <a:pt x="3467" y="2882"/>
                  </a:lnTo>
                  <a:lnTo>
                    <a:pt x="3423" y="2879"/>
                  </a:lnTo>
                  <a:lnTo>
                    <a:pt x="3382" y="2869"/>
                  </a:lnTo>
                  <a:lnTo>
                    <a:pt x="3346" y="2847"/>
                  </a:lnTo>
                  <a:lnTo>
                    <a:pt x="3316" y="2813"/>
                  </a:lnTo>
                  <a:lnTo>
                    <a:pt x="3286" y="2814"/>
                  </a:lnTo>
                  <a:lnTo>
                    <a:pt x="3260" y="2819"/>
                  </a:lnTo>
                  <a:lnTo>
                    <a:pt x="3234" y="2823"/>
                  </a:lnTo>
                  <a:lnTo>
                    <a:pt x="3213" y="2829"/>
                  </a:lnTo>
                  <a:lnTo>
                    <a:pt x="3189" y="2829"/>
                  </a:lnTo>
                  <a:lnTo>
                    <a:pt x="3168" y="2828"/>
                  </a:lnTo>
                  <a:lnTo>
                    <a:pt x="3145" y="2820"/>
                  </a:lnTo>
                  <a:lnTo>
                    <a:pt x="3123" y="2807"/>
                  </a:lnTo>
                  <a:lnTo>
                    <a:pt x="3118" y="2795"/>
                  </a:lnTo>
                  <a:lnTo>
                    <a:pt x="3117" y="2789"/>
                  </a:lnTo>
                  <a:lnTo>
                    <a:pt x="3113" y="2785"/>
                  </a:lnTo>
                  <a:lnTo>
                    <a:pt x="3109" y="2784"/>
                  </a:lnTo>
                  <a:lnTo>
                    <a:pt x="3081" y="2812"/>
                  </a:lnTo>
                  <a:lnTo>
                    <a:pt x="3055" y="2844"/>
                  </a:lnTo>
                  <a:lnTo>
                    <a:pt x="3031" y="2879"/>
                  </a:lnTo>
                  <a:lnTo>
                    <a:pt x="3010" y="2919"/>
                  </a:lnTo>
                  <a:lnTo>
                    <a:pt x="2988" y="2956"/>
                  </a:lnTo>
                  <a:lnTo>
                    <a:pt x="2965" y="2994"/>
                  </a:lnTo>
                  <a:lnTo>
                    <a:pt x="2943" y="3030"/>
                  </a:lnTo>
                  <a:lnTo>
                    <a:pt x="2919" y="3064"/>
                  </a:lnTo>
                  <a:lnTo>
                    <a:pt x="2869" y="3102"/>
                  </a:lnTo>
                  <a:lnTo>
                    <a:pt x="2827" y="3150"/>
                  </a:lnTo>
                  <a:lnTo>
                    <a:pt x="2791" y="3202"/>
                  </a:lnTo>
                  <a:lnTo>
                    <a:pt x="2762" y="3260"/>
                  </a:lnTo>
                  <a:lnTo>
                    <a:pt x="2734" y="3317"/>
                  </a:lnTo>
                  <a:lnTo>
                    <a:pt x="2707" y="3376"/>
                  </a:lnTo>
                  <a:lnTo>
                    <a:pt x="2681" y="3432"/>
                  </a:lnTo>
                  <a:lnTo>
                    <a:pt x="2654" y="3489"/>
                  </a:lnTo>
                  <a:lnTo>
                    <a:pt x="2542" y="3671"/>
                  </a:lnTo>
                  <a:lnTo>
                    <a:pt x="2463" y="3871"/>
                  </a:lnTo>
                  <a:lnTo>
                    <a:pt x="2411" y="4086"/>
                  </a:lnTo>
                  <a:lnTo>
                    <a:pt x="2384" y="4312"/>
                  </a:lnTo>
                  <a:lnTo>
                    <a:pt x="2375" y="4539"/>
                  </a:lnTo>
                  <a:lnTo>
                    <a:pt x="2382" y="4767"/>
                  </a:lnTo>
                  <a:lnTo>
                    <a:pt x="2396" y="4988"/>
                  </a:lnTo>
                  <a:lnTo>
                    <a:pt x="2418" y="5198"/>
                  </a:lnTo>
                  <a:lnTo>
                    <a:pt x="2448" y="5262"/>
                  </a:lnTo>
                  <a:lnTo>
                    <a:pt x="2497" y="5332"/>
                  </a:lnTo>
                  <a:lnTo>
                    <a:pt x="2554" y="5401"/>
                  </a:lnTo>
                  <a:lnTo>
                    <a:pt x="2615" y="5472"/>
                  </a:lnTo>
                  <a:lnTo>
                    <a:pt x="2664" y="5538"/>
                  </a:lnTo>
                  <a:lnTo>
                    <a:pt x="2699" y="5601"/>
                  </a:lnTo>
                  <a:lnTo>
                    <a:pt x="2709" y="5657"/>
                  </a:lnTo>
                  <a:lnTo>
                    <a:pt x="2685" y="5709"/>
                  </a:lnTo>
                  <a:lnTo>
                    <a:pt x="2651" y="5702"/>
                  </a:lnTo>
                  <a:lnTo>
                    <a:pt x="2619" y="5691"/>
                  </a:lnTo>
                  <a:lnTo>
                    <a:pt x="2587" y="5678"/>
                  </a:lnTo>
                  <a:lnTo>
                    <a:pt x="2557" y="5666"/>
                  </a:lnTo>
                  <a:lnTo>
                    <a:pt x="2526" y="5656"/>
                  </a:lnTo>
                  <a:lnTo>
                    <a:pt x="2497" y="5650"/>
                  </a:lnTo>
                  <a:lnTo>
                    <a:pt x="2466" y="5651"/>
                  </a:lnTo>
                  <a:lnTo>
                    <a:pt x="2436" y="5662"/>
                  </a:lnTo>
                  <a:lnTo>
                    <a:pt x="2389" y="5699"/>
                  </a:lnTo>
                  <a:lnTo>
                    <a:pt x="2344" y="5718"/>
                  </a:lnTo>
                  <a:lnTo>
                    <a:pt x="2300" y="5722"/>
                  </a:lnTo>
                  <a:lnTo>
                    <a:pt x="2259" y="5722"/>
                  </a:lnTo>
                  <a:lnTo>
                    <a:pt x="2220" y="5716"/>
                  </a:lnTo>
                  <a:lnTo>
                    <a:pt x="2185" y="5716"/>
                  </a:lnTo>
                  <a:lnTo>
                    <a:pt x="2153" y="5725"/>
                  </a:lnTo>
                  <a:lnTo>
                    <a:pt x="2125" y="5752"/>
                  </a:lnTo>
                  <a:lnTo>
                    <a:pt x="2064" y="5842"/>
                  </a:lnTo>
                  <a:lnTo>
                    <a:pt x="1998" y="5884"/>
                  </a:lnTo>
                  <a:lnTo>
                    <a:pt x="1925" y="5886"/>
                  </a:lnTo>
                  <a:lnTo>
                    <a:pt x="1851" y="5862"/>
                  </a:lnTo>
                  <a:lnTo>
                    <a:pt x="1772" y="5821"/>
                  </a:lnTo>
                  <a:lnTo>
                    <a:pt x="1694" y="5775"/>
                  </a:lnTo>
                  <a:lnTo>
                    <a:pt x="1615" y="5737"/>
                  </a:lnTo>
                  <a:lnTo>
                    <a:pt x="1539" y="5718"/>
                  </a:lnTo>
                  <a:lnTo>
                    <a:pt x="1492" y="5733"/>
                  </a:lnTo>
                  <a:lnTo>
                    <a:pt x="1437" y="5765"/>
                  </a:lnTo>
                  <a:lnTo>
                    <a:pt x="1377" y="5803"/>
                  </a:lnTo>
                  <a:lnTo>
                    <a:pt x="1318" y="5840"/>
                  </a:lnTo>
                  <a:lnTo>
                    <a:pt x="1263" y="5864"/>
                  </a:lnTo>
                  <a:lnTo>
                    <a:pt x="1218" y="5868"/>
                  </a:lnTo>
                  <a:lnTo>
                    <a:pt x="1186" y="5843"/>
                  </a:lnTo>
                  <a:lnTo>
                    <a:pt x="1173" y="5780"/>
                  </a:lnTo>
                  <a:lnTo>
                    <a:pt x="1180" y="5749"/>
                  </a:lnTo>
                  <a:lnTo>
                    <a:pt x="1190" y="5719"/>
                  </a:lnTo>
                  <a:lnTo>
                    <a:pt x="1200" y="5687"/>
                  </a:lnTo>
                  <a:lnTo>
                    <a:pt x="1210" y="5656"/>
                  </a:lnTo>
                  <a:lnTo>
                    <a:pt x="1214" y="5622"/>
                  </a:lnTo>
                  <a:lnTo>
                    <a:pt x="1215" y="5590"/>
                  </a:lnTo>
                  <a:lnTo>
                    <a:pt x="1210" y="5556"/>
                  </a:lnTo>
                  <a:lnTo>
                    <a:pt x="1196" y="5523"/>
                  </a:lnTo>
                  <a:lnTo>
                    <a:pt x="1155" y="5528"/>
                  </a:lnTo>
                  <a:lnTo>
                    <a:pt x="1117" y="5539"/>
                  </a:lnTo>
                  <a:lnTo>
                    <a:pt x="1080" y="5553"/>
                  </a:lnTo>
                  <a:lnTo>
                    <a:pt x="1047" y="5570"/>
                  </a:lnTo>
                  <a:lnTo>
                    <a:pt x="1012" y="5585"/>
                  </a:lnTo>
                  <a:lnTo>
                    <a:pt x="977" y="5601"/>
                  </a:lnTo>
                  <a:lnTo>
                    <a:pt x="941" y="5612"/>
                  </a:lnTo>
                  <a:lnTo>
                    <a:pt x="906" y="5619"/>
                  </a:lnTo>
                  <a:lnTo>
                    <a:pt x="861" y="5582"/>
                  </a:lnTo>
                  <a:lnTo>
                    <a:pt x="859" y="5541"/>
                  </a:lnTo>
                  <a:lnTo>
                    <a:pt x="883" y="5495"/>
                  </a:lnTo>
                  <a:lnTo>
                    <a:pt x="929" y="5451"/>
                  </a:lnTo>
                  <a:lnTo>
                    <a:pt x="984" y="5408"/>
                  </a:lnTo>
                  <a:lnTo>
                    <a:pt x="1041" y="5370"/>
                  </a:lnTo>
                  <a:lnTo>
                    <a:pt x="1089" y="5339"/>
                  </a:lnTo>
                  <a:lnTo>
                    <a:pt x="1120" y="5320"/>
                  </a:lnTo>
                  <a:lnTo>
                    <a:pt x="1226" y="5142"/>
                  </a:lnTo>
                  <a:lnTo>
                    <a:pt x="1299" y="4943"/>
                  </a:lnTo>
                  <a:lnTo>
                    <a:pt x="1344" y="4727"/>
                  </a:lnTo>
                  <a:lnTo>
                    <a:pt x="1367" y="4503"/>
                  </a:lnTo>
                  <a:lnTo>
                    <a:pt x="1371" y="4273"/>
                  </a:lnTo>
                  <a:lnTo>
                    <a:pt x="1363" y="4045"/>
                  </a:lnTo>
                  <a:lnTo>
                    <a:pt x="1347" y="3824"/>
                  </a:lnTo>
                  <a:lnTo>
                    <a:pt x="1332" y="3616"/>
                  </a:lnTo>
                  <a:lnTo>
                    <a:pt x="1320" y="3585"/>
                  </a:lnTo>
                  <a:lnTo>
                    <a:pt x="1309" y="3556"/>
                  </a:lnTo>
                  <a:lnTo>
                    <a:pt x="1295" y="3526"/>
                  </a:lnTo>
                  <a:lnTo>
                    <a:pt x="1281" y="3497"/>
                  </a:lnTo>
                  <a:lnTo>
                    <a:pt x="1264" y="3466"/>
                  </a:lnTo>
                  <a:lnTo>
                    <a:pt x="1249" y="3438"/>
                  </a:lnTo>
                  <a:lnTo>
                    <a:pt x="1232" y="3410"/>
                  </a:lnTo>
                  <a:lnTo>
                    <a:pt x="1218" y="3385"/>
                  </a:lnTo>
                  <a:lnTo>
                    <a:pt x="1186" y="3302"/>
                  </a:lnTo>
                  <a:lnTo>
                    <a:pt x="1155" y="3214"/>
                  </a:lnTo>
                  <a:lnTo>
                    <a:pt x="1117" y="3122"/>
                  </a:lnTo>
                  <a:lnTo>
                    <a:pt x="1075" y="3037"/>
                  </a:lnTo>
                  <a:lnTo>
                    <a:pt x="1021" y="2957"/>
                  </a:lnTo>
                  <a:lnTo>
                    <a:pt x="958" y="2897"/>
                  </a:lnTo>
                  <a:lnTo>
                    <a:pt x="881" y="2857"/>
                  </a:lnTo>
                  <a:lnTo>
                    <a:pt x="790" y="2845"/>
                  </a:lnTo>
                  <a:lnTo>
                    <a:pt x="739" y="2866"/>
                  </a:lnTo>
                  <a:lnTo>
                    <a:pt x="685" y="2882"/>
                  </a:lnTo>
                  <a:lnTo>
                    <a:pt x="626" y="2893"/>
                  </a:lnTo>
                  <a:lnTo>
                    <a:pt x="568" y="2898"/>
                  </a:lnTo>
                  <a:lnTo>
                    <a:pt x="509" y="2896"/>
                  </a:lnTo>
                  <a:lnTo>
                    <a:pt x="453" y="2885"/>
                  </a:lnTo>
                  <a:lnTo>
                    <a:pt x="401" y="2868"/>
                  </a:lnTo>
                  <a:lnTo>
                    <a:pt x="356" y="2841"/>
                  </a:lnTo>
                  <a:lnTo>
                    <a:pt x="335" y="2801"/>
                  </a:lnTo>
                  <a:lnTo>
                    <a:pt x="322" y="2776"/>
                  </a:lnTo>
                  <a:lnTo>
                    <a:pt x="311" y="2760"/>
                  </a:lnTo>
                  <a:lnTo>
                    <a:pt x="303" y="2753"/>
                  </a:lnTo>
                  <a:lnTo>
                    <a:pt x="289" y="2747"/>
                  </a:lnTo>
                  <a:lnTo>
                    <a:pt x="272" y="2741"/>
                  </a:lnTo>
                  <a:lnTo>
                    <a:pt x="245" y="2729"/>
                  </a:lnTo>
                  <a:lnTo>
                    <a:pt x="207" y="2713"/>
                  </a:lnTo>
                  <a:lnTo>
                    <a:pt x="191" y="2691"/>
                  </a:lnTo>
                  <a:lnTo>
                    <a:pt x="181" y="2673"/>
                  </a:lnTo>
                  <a:lnTo>
                    <a:pt x="174" y="2652"/>
                  </a:lnTo>
                  <a:lnTo>
                    <a:pt x="171" y="2633"/>
                  </a:lnTo>
                  <a:lnTo>
                    <a:pt x="167" y="2611"/>
                  </a:lnTo>
                  <a:lnTo>
                    <a:pt x="164" y="2589"/>
                  </a:lnTo>
                  <a:lnTo>
                    <a:pt x="157" y="2564"/>
                  </a:lnTo>
                  <a:lnTo>
                    <a:pt x="148" y="2537"/>
                  </a:lnTo>
                  <a:lnTo>
                    <a:pt x="101" y="2529"/>
                  </a:lnTo>
                  <a:lnTo>
                    <a:pt x="74" y="2520"/>
                  </a:lnTo>
                  <a:lnTo>
                    <a:pt x="61" y="2506"/>
                  </a:lnTo>
                  <a:lnTo>
                    <a:pt x="60" y="2492"/>
                  </a:lnTo>
                  <a:lnTo>
                    <a:pt x="63" y="2473"/>
                  </a:lnTo>
                  <a:lnTo>
                    <a:pt x="70" y="2455"/>
                  </a:lnTo>
                  <a:lnTo>
                    <a:pt x="74" y="2434"/>
                  </a:lnTo>
                  <a:lnTo>
                    <a:pt x="73" y="2415"/>
                  </a:lnTo>
                  <a:lnTo>
                    <a:pt x="21" y="2389"/>
                  </a:lnTo>
                  <a:lnTo>
                    <a:pt x="0" y="2361"/>
                  </a:lnTo>
                  <a:lnTo>
                    <a:pt x="0" y="2330"/>
                  </a:lnTo>
                  <a:lnTo>
                    <a:pt x="16" y="2299"/>
                  </a:lnTo>
                  <a:lnTo>
                    <a:pt x="36" y="2263"/>
                  </a:lnTo>
                  <a:lnTo>
                    <a:pt x="57" y="2228"/>
                  </a:lnTo>
                  <a:lnTo>
                    <a:pt x="68" y="2191"/>
                  </a:lnTo>
                  <a:lnTo>
                    <a:pt x="63" y="2154"/>
                  </a:lnTo>
                  <a:lnTo>
                    <a:pt x="66" y="2120"/>
                  </a:lnTo>
                  <a:lnTo>
                    <a:pt x="78" y="2092"/>
                  </a:lnTo>
                  <a:lnTo>
                    <a:pt x="99" y="2069"/>
                  </a:lnTo>
                  <a:lnTo>
                    <a:pt x="127" y="2051"/>
                  </a:lnTo>
                  <a:lnTo>
                    <a:pt x="158" y="2038"/>
                  </a:lnTo>
                  <a:lnTo>
                    <a:pt x="192" y="2032"/>
                  </a:lnTo>
                  <a:lnTo>
                    <a:pt x="224" y="2033"/>
                  </a:lnTo>
                  <a:lnTo>
                    <a:pt x="258" y="2045"/>
                  </a:lnTo>
                  <a:lnTo>
                    <a:pt x="285" y="2038"/>
                  </a:lnTo>
                  <a:lnTo>
                    <a:pt x="308" y="2022"/>
                  </a:lnTo>
                  <a:lnTo>
                    <a:pt x="327" y="1998"/>
                  </a:lnTo>
                  <a:lnTo>
                    <a:pt x="339" y="1970"/>
                  </a:lnTo>
                  <a:lnTo>
                    <a:pt x="344" y="1938"/>
                  </a:lnTo>
                  <a:lnTo>
                    <a:pt x="342" y="1907"/>
                  </a:lnTo>
                  <a:lnTo>
                    <a:pt x="331" y="1877"/>
                  </a:lnTo>
                  <a:lnTo>
                    <a:pt x="311" y="1857"/>
                  </a:lnTo>
                  <a:lnTo>
                    <a:pt x="272" y="1865"/>
                  </a:lnTo>
                  <a:lnTo>
                    <a:pt x="241" y="1870"/>
                  </a:lnTo>
                  <a:lnTo>
                    <a:pt x="216" y="1865"/>
                  </a:lnTo>
                  <a:lnTo>
                    <a:pt x="196" y="1855"/>
                  </a:lnTo>
                  <a:lnTo>
                    <a:pt x="181" y="1837"/>
                  </a:lnTo>
                  <a:lnTo>
                    <a:pt x="169" y="1815"/>
                  </a:lnTo>
                  <a:lnTo>
                    <a:pt x="161" y="1786"/>
                  </a:lnTo>
                  <a:lnTo>
                    <a:pt x="158" y="1752"/>
                  </a:lnTo>
                  <a:lnTo>
                    <a:pt x="120" y="1725"/>
                  </a:lnTo>
                  <a:lnTo>
                    <a:pt x="88" y="1697"/>
                  </a:lnTo>
                  <a:lnTo>
                    <a:pt x="61" y="1666"/>
                  </a:lnTo>
                  <a:lnTo>
                    <a:pt x="45" y="1633"/>
                  </a:lnTo>
                  <a:lnTo>
                    <a:pt x="35" y="1596"/>
                  </a:lnTo>
                  <a:lnTo>
                    <a:pt x="38" y="1559"/>
                  </a:lnTo>
                  <a:lnTo>
                    <a:pt x="56" y="1521"/>
                  </a:lnTo>
                  <a:lnTo>
                    <a:pt x="91" y="1482"/>
                  </a:lnTo>
                  <a:lnTo>
                    <a:pt x="130" y="1451"/>
                  </a:lnTo>
                  <a:lnTo>
                    <a:pt x="141" y="1420"/>
                  </a:lnTo>
                  <a:lnTo>
                    <a:pt x="136" y="1388"/>
                  </a:lnTo>
                  <a:lnTo>
                    <a:pt x="122" y="1355"/>
                  </a:lnTo>
                  <a:lnTo>
                    <a:pt x="106" y="1319"/>
                  </a:lnTo>
                  <a:lnTo>
                    <a:pt x="103" y="1279"/>
                  </a:lnTo>
                  <a:lnTo>
                    <a:pt x="119" y="1235"/>
                  </a:lnTo>
                  <a:lnTo>
                    <a:pt x="167" y="1189"/>
                  </a:lnTo>
                  <a:lnTo>
                    <a:pt x="189" y="1183"/>
                  </a:lnTo>
                  <a:lnTo>
                    <a:pt x="210" y="1183"/>
                  </a:lnTo>
                  <a:lnTo>
                    <a:pt x="230" y="1186"/>
                  </a:lnTo>
                  <a:lnTo>
                    <a:pt x="249" y="1192"/>
                  </a:lnTo>
                  <a:lnTo>
                    <a:pt x="268" y="1198"/>
                  </a:lnTo>
                  <a:lnTo>
                    <a:pt x="287" y="1204"/>
                  </a:lnTo>
                  <a:lnTo>
                    <a:pt x="308" y="1207"/>
                  </a:lnTo>
                  <a:lnTo>
                    <a:pt x="334" y="1208"/>
                  </a:lnTo>
                  <a:lnTo>
                    <a:pt x="352" y="1173"/>
                  </a:lnTo>
                  <a:lnTo>
                    <a:pt x="363" y="1131"/>
                  </a:lnTo>
                  <a:lnTo>
                    <a:pt x="370" y="1086"/>
                  </a:lnTo>
                  <a:lnTo>
                    <a:pt x="380" y="1042"/>
                  </a:lnTo>
                  <a:lnTo>
                    <a:pt x="394" y="999"/>
                  </a:lnTo>
                  <a:lnTo>
                    <a:pt x="422" y="965"/>
                  </a:lnTo>
                  <a:lnTo>
                    <a:pt x="467" y="943"/>
                  </a:lnTo>
                  <a:lnTo>
                    <a:pt x="533" y="938"/>
                  </a:lnTo>
                  <a:lnTo>
                    <a:pt x="539" y="943"/>
                  </a:lnTo>
                  <a:lnTo>
                    <a:pt x="544" y="947"/>
                  </a:lnTo>
                  <a:lnTo>
                    <a:pt x="548" y="952"/>
                  </a:lnTo>
                  <a:lnTo>
                    <a:pt x="555" y="962"/>
                  </a:lnTo>
                  <a:lnTo>
                    <a:pt x="565" y="960"/>
                  </a:lnTo>
                  <a:lnTo>
                    <a:pt x="578" y="959"/>
                  </a:lnTo>
                  <a:lnTo>
                    <a:pt x="591" y="958"/>
                  </a:lnTo>
                  <a:lnTo>
                    <a:pt x="605" y="958"/>
                  </a:lnTo>
                  <a:lnTo>
                    <a:pt x="610" y="949"/>
                  </a:lnTo>
                  <a:lnTo>
                    <a:pt x="616" y="941"/>
                  </a:lnTo>
                  <a:lnTo>
                    <a:pt x="620" y="932"/>
                  </a:lnTo>
                  <a:lnTo>
                    <a:pt x="624" y="925"/>
                  </a:lnTo>
                  <a:lnTo>
                    <a:pt x="626" y="913"/>
                  </a:lnTo>
                  <a:lnTo>
                    <a:pt x="628" y="902"/>
                  </a:lnTo>
                  <a:lnTo>
                    <a:pt x="630" y="887"/>
                  </a:lnTo>
                  <a:lnTo>
                    <a:pt x="631" y="872"/>
                  </a:lnTo>
                  <a:lnTo>
                    <a:pt x="588" y="823"/>
                  </a:lnTo>
                  <a:lnTo>
                    <a:pt x="564" y="785"/>
                  </a:lnTo>
                  <a:lnTo>
                    <a:pt x="551" y="750"/>
                  </a:lnTo>
                  <a:lnTo>
                    <a:pt x="551" y="716"/>
                  </a:lnTo>
                  <a:lnTo>
                    <a:pt x="555" y="678"/>
                  </a:lnTo>
                  <a:lnTo>
                    <a:pt x="564" y="636"/>
                  </a:lnTo>
                  <a:lnTo>
                    <a:pt x="571" y="585"/>
                  </a:lnTo>
                  <a:lnTo>
                    <a:pt x="574" y="521"/>
                  </a:lnTo>
                  <a:lnTo>
                    <a:pt x="606" y="451"/>
                  </a:lnTo>
                  <a:lnTo>
                    <a:pt x="644" y="415"/>
                  </a:lnTo>
                  <a:lnTo>
                    <a:pt x="686" y="403"/>
                  </a:lnTo>
                  <a:lnTo>
                    <a:pt x="734" y="408"/>
                  </a:lnTo>
                  <a:lnTo>
                    <a:pt x="781" y="418"/>
                  </a:lnTo>
                  <a:lnTo>
                    <a:pt x="832" y="427"/>
                  </a:lnTo>
                  <a:lnTo>
                    <a:pt x="881" y="426"/>
                  </a:lnTo>
                  <a:lnTo>
                    <a:pt x="930" y="408"/>
                  </a:lnTo>
                  <a:lnTo>
                    <a:pt x="929" y="397"/>
                  </a:lnTo>
                  <a:lnTo>
                    <a:pt x="927" y="389"/>
                  </a:lnTo>
                  <a:lnTo>
                    <a:pt x="926" y="380"/>
                  </a:lnTo>
                  <a:lnTo>
                    <a:pt x="925" y="371"/>
                  </a:lnTo>
                  <a:lnTo>
                    <a:pt x="922" y="361"/>
                  </a:lnTo>
                  <a:lnTo>
                    <a:pt x="919" y="352"/>
                  </a:lnTo>
                  <a:lnTo>
                    <a:pt x="916" y="341"/>
                  </a:lnTo>
                  <a:lnTo>
                    <a:pt x="916" y="333"/>
                  </a:lnTo>
                  <a:lnTo>
                    <a:pt x="936" y="309"/>
                  </a:lnTo>
                  <a:lnTo>
                    <a:pt x="960" y="290"/>
                  </a:lnTo>
                  <a:lnTo>
                    <a:pt x="984" y="272"/>
                  </a:lnTo>
                  <a:lnTo>
                    <a:pt x="1010" y="262"/>
                  </a:lnTo>
                  <a:lnTo>
                    <a:pt x="1035" y="256"/>
                  </a:lnTo>
                  <a:lnTo>
                    <a:pt x="1064" y="262"/>
                  </a:lnTo>
                  <a:lnTo>
                    <a:pt x="1092" y="278"/>
                  </a:lnTo>
                  <a:lnTo>
                    <a:pt x="1120" y="309"/>
                  </a:lnTo>
                  <a:lnTo>
                    <a:pt x="1142" y="297"/>
                  </a:lnTo>
                  <a:lnTo>
                    <a:pt x="1176" y="274"/>
                  </a:lnTo>
                  <a:lnTo>
                    <a:pt x="1214" y="244"/>
                  </a:lnTo>
                  <a:lnTo>
                    <a:pt x="1256" y="219"/>
                  </a:lnTo>
                  <a:lnTo>
                    <a:pt x="1294" y="203"/>
                  </a:lnTo>
                  <a:lnTo>
                    <a:pt x="1329" y="209"/>
                  </a:lnTo>
                  <a:lnTo>
                    <a:pt x="1356" y="238"/>
                  </a:lnTo>
                  <a:lnTo>
                    <a:pt x="1372" y="305"/>
                  </a:lnTo>
                  <a:lnTo>
                    <a:pt x="1388" y="297"/>
                  </a:lnTo>
                  <a:lnTo>
                    <a:pt x="1413" y="283"/>
                  </a:lnTo>
                  <a:lnTo>
                    <a:pt x="1441" y="262"/>
                  </a:lnTo>
                  <a:lnTo>
                    <a:pt x="1473" y="247"/>
                  </a:lnTo>
                  <a:lnTo>
                    <a:pt x="1503" y="238"/>
                  </a:lnTo>
                  <a:lnTo>
                    <a:pt x="1532" y="246"/>
                  </a:lnTo>
                  <a:lnTo>
                    <a:pt x="1555" y="271"/>
                  </a:lnTo>
                  <a:lnTo>
                    <a:pt x="1574" y="324"/>
                  </a:lnTo>
                  <a:lnTo>
                    <a:pt x="1580" y="324"/>
                  </a:lnTo>
                  <a:lnTo>
                    <a:pt x="1587" y="324"/>
                  </a:lnTo>
                  <a:lnTo>
                    <a:pt x="1596" y="324"/>
                  </a:lnTo>
                  <a:lnTo>
                    <a:pt x="1604" y="325"/>
                  </a:lnTo>
                  <a:lnTo>
                    <a:pt x="1618" y="327"/>
                  </a:lnTo>
                  <a:lnTo>
                    <a:pt x="1633" y="328"/>
                  </a:lnTo>
                  <a:lnTo>
                    <a:pt x="1635" y="272"/>
                  </a:lnTo>
                  <a:lnTo>
                    <a:pt x="1646" y="229"/>
                  </a:lnTo>
                  <a:lnTo>
                    <a:pt x="1663" y="197"/>
                  </a:lnTo>
                  <a:lnTo>
                    <a:pt x="1684" y="172"/>
                  </a:lnTo>
                  <a:lnTo>
                    <a:pt x="1708" y="147"/>
                  </a:lnTo>
                  <a:lnTo>
                    <a:pt x="1732" y="120"/>
                  </a:lnTo>
                  <a:lnTo>
                    <a:pt x="1754" y="87"/>
                  </a:lnTo>
                  <a:lnTo>
                    <a:pt x="1774" y="44"/>
                  </a:lnTo>
                  <a:lnTo>
                    <a:pt x="1806" y="20"/>
                  </a:lnTo>
                  <a:lnTo>
                    <a:pt x="1837" y="5"/>
                  </a:lnTo>
                  <a:lnTo>
                    <a:pt x="1864" y="0"/>
                  </a:lnTo>
                  <a:lnTo>
                    <a:pt x="1889" y="3"/>
                  </a:lnTo>
                  <a:lnTo>
                    <a:pt x="1911" y="13"/>
                  </a:lnTo>
                  <a:lnTo>
                    <a:pt x="1934" y="33"/>
                  </a:lnTo>
                  <a:lnTo>
                    <a:pt x="1955" y="61"/>
                  </a:lnTo>
                  <a:lnTo>
                    <a:pt x="1976" y="101"/>
                  </a:lnTo>
                  <a:lnTo>
                    <a:pt x="2017" y="95"/>
                  </a:lnTo>
                  <a:lnTo>
                    <a:pt x="2063" y="91"/>
                  </a:lnTo>
                  <a:lnTo>
                    <a:pt x="2111" y="87"/>
                  </a:lnTo>
                  <a:lnTo>
                    <a:pt x="2157" y="89"/>
                  </a:lnTo>
                  <a:lnTo>
                    <a:pt x="2199" y="98"/>
                  </a:lnTo>
                  <a:lnTo>
                    <a:pt x="2236" y="120"/>
                  </a:lnTo>
                  <a:lnTo>
                    <a:pt x="2264" y="159"/>
                  </a:lnTo>
                  <a:lnTo>
                    <a:pt x="2279" y="215"/>
                  </a:lnTo>
                  <a:lnTo>
                    <a:pt x="2273" y="225"/>
                  </a:lnTo>
                  <a:lnTo>
                    <a:pt x="2269" y="237"/>
                  </a:lnTo>
                  <a:lnTo>
                    <a:pt x="2265" y="246"/>
                  </a:lnTo>
                  <a:lnTo>
                    <a:pt x="2262" y="256"/>
                  </a:lnTo>
                  <a:lnTo>
                    <a:pt x="2258" y="265"/>
                  </a:lnTo>
                  <a:lnTo>
                    <a:pt x="2257" y="274"/>
                  </a:lnTo>
                  <a:lnTo>
                    <a:pt x="2257" y="281"/>
                  </a:lnTo>
                  <a:lnTo>
                    <a:pt x="2257" y="290"/>
                  </a:lnTo>
                  <a:lnTo>
                    <a:pt x="2273" y="290"/>
                  </a:lnTo>
                  <a:lnTo>
                    <a:pt x="2295" y="281"/>
                  </a:lnTo>
                  <a:lnTo>
                    <a:pt x="2318" y="266"/>
                  </a:lnTo>
                  <a:lnTo>
                    <a:pt x="2348" y="255"/>
                  </a:lnTo>
                  <a:lnTo>
                    <a:pt x="2377" y="247"/>
                  </a:lnTo>
                  <a:lnTo>
                    <a:pt x="2410" y="252"/>
                  </a:lnTo>
                  <a:lnTo>
                    <a:pt x="2443" y="271"/>
                  </a:lnTo>
                  <a:lnTo>
                    <a:pt x="2477" y="313"/>
                  </a:lnTo>
                  <a:lnTo>
                    <a:pt x="2481" y="330"/>
                  </a:lnTo>
                  <a:lnTo>
                    <a:pt x="2487" y="344"/>
                  </a:lnTo>
                  <a:lnTo>
                    <a:pt x="2491" y="358"/>
                  </a:lnTo>
                  <a:lnTo>
                    <a:pt x="2495" y="369"/>
                  </a:lnTo>
                  <a:lnTo>
                    <a:pt x="2499" y="378"/>
                  </a:lnTo>
                  <a:lnTo>
                    <a:pt x="2508" y="387"/>
                  </a:lnTo>
                  <a:lnTo>
                    <a:pt x="2518" y="393"/>
                  </a:lnTo>
                  <a:lnTo>
                    <a:pt x="2532" y="399"/>
                  </a:lnTo>
                  <a:lnTo>
                    <a:pt x="2554" y="377"/>
                  </a:lnTo>
                  <a:lnTo>
                    <a:pt x="2587" y="358"/>
                  </a:lnTo>
                  <a:lnTo>
                    <a:pt x="2623" y="343"/>
                  </a:lnTo>
                  <a:lnTo>
                    <a:pt x="2664" y="336"/>
                  </a:lnTo>
                  <a:lnTo>
                    <a:pt x="2703" y="333"/>
                  </a:lnTo>
                  <a:lnTo>
                    <a:pt x="2739" y="341"/>
                  </a:lnTo>
                  <a:lnTo>
                    <a:pt x="2768" y="361"/>
                  </a:lnTo>
                  <a:lnTo>
                    <a:pt x="2789" y="395"/>
                  </a:lnTo>
                  <a:lnTo>
                    <a:pt x="2831" y="381"/>
                  </a:lnTo>
                  <a:lnTo>
                    <a:pt x="2871" y="371"/>
                  </a:lnTo>
                  <a:lnTo>
                    <a:pt x="2905" y="365"/>
                  </a:lnTo>
                  <a:lnTo>
                    <a:pt x="2937" y="368"/>
                  </a:lnTo>
                  <a:lnTo>
                    <a:pt x="2961" y="377"/>
                  </a:lnTo>
                  <a:lnTo>
                    <a:pt x="2981" y="399"/>
                  </a:lnTo>
                  <a:lnTo>
                    <a:pt x="2995" y="433"/>
                  </a:lnTo>
                  <a:lnTo>
                    <a:pt x="3005" y="484"/>
                  </a:lnTo>
                  <a:lnTo>
                    <a:pt x="3029" y="493"/>
                  </a:lnTo>
                  <a:lnTo>
                    <a:pt x="3050" y="502"/>
                  </a:lnTo>
                  <a:lnTo>
                    <a:pt x="3064" y="511"/>
                  </a:lnTo>
                  <a:lnTo>
                    <a:pt x="3076" y="521"/>
                  </a:lnTo>
                  <a:lnTo>
                    <a:pt x="3083" y="533"/>
                  </a:lnTo>
                  <a:lnTo>
                    <a:pt x="3089" y="551"/>
                  </a:lnTo>
                  <a:lnTo>
                    <a:pt x="3092" y="573"/>
                  </a:lnTo>
                  <a:lnTo>
                    <a:pt x="3096" y="602"/>
                  </a:lnTo>
                  <a:lnTo>
                    <a:pt x="3124" y="585"/>
                  </a:lnTo>
                  <a:lnTo>
                    <a:pt x="3156" y="568"/>
                  </a:lnTo>
                  <a:lnTo>
                    <a:pt x="3186" y="555"/>
                  </a:lnTo>
                  <a:lnTo>
                    <a:pt x="3217" y="548"/>
                  </a:lnTo>
                  <a:lnTo>
                    <a:pt x="3245" y="548"/>
                  </a:lnTo>
                  <a:lnTo>
                    <a:pt x="3269" y="560"/>
                  </a:lnTo>
                  <a:lnTo>
                    <a:pt x="3288" y="583"/>
                  </a:lnTo>
                  <a:lnTo>
                    <a:pt x="3304" y="626"/>
                  </a:lnTo>
                  <a:lnTo>
                    <a:pt x="3344" y="624"/>
                  </a:lnTo>
                  <a:lnTo>
                    <a:pt x="3380" y="629"/>
                  </a:lnTo>
                  <a:lnTo>
                    <a:pt x="3408" y="636"/>
                  </a:lnTo>
                  <a:lnTo>
                    <a:pt x="3433" y="651"/>
                  </a:lnTo>
                  <a:lnTo>
                    <a:pt x="3451" y="669"/>
                  </a:lnTo>
                  <a:lnTo>
                    <a:pt x="3468" y="697"/>
                  </a:lnTo>
                  <a:lnTo>
                    <a:pt x="3481" y="731"/>
                  </a:lnTo>
                  <a:lnTo>
                    <a:pt x="3493" y="773"/>
                  </a:lnTo>
                  <a:lnTo>
                    <a:pt x="3531" y="798"/>
                  </a:lnTo>
                  <a:lnTo>
                    <a:pt x="3563" y="823"/>
                  </a:lnTo>
                  <a:lnTo>
                    <a:pt x="3586" y="848"/>
                  </a:lnTo>
                  <a:lnTo>
                    <a:pt x="3601" y="875"/>
                  </a:lnTo>
                  <a:lnTo>
                    <a:pt x="3606" y="902"/>
                  </a:lnTo>
                  <a:lnTo>
                    <a:pt x="3601" y="931"/>
                  </a:lnTo>
                  <a:lnTo>
                    <a:pt x="3584" y="963"/>
                  </a:lnTo>
                  <a:lnTo>
                    <a:pt x="3556" y="1000"/>
                  </a:lnTo>
                  <a:lnTo>
                    <a:pt x="3556" y="1006"/>
                  </a:lnTo>
                  <a:lnTo>
                    <a:pt x="3556" y="1014"/>
                  </a:lnTo>
                  <a:lnTo>
                    <a:pt x="3575" y="1021"/>
                  </a:lnTo>
                  <a:lnTo>
                    <a:pt x="3591" y="1028"/>
                  </a:lnTo>
                  <a:lnTo>
                    <a:pt x="3606" y="1036"/>
                  </a:lnTo>
                  <a:lnTo>
                    <a:pt x="3620" y="1044"/>
                  </a:lnTo>
                  <a:lnTo>
                    <a:pt x="3628" y="1053"/>
                  </a:lnTo>
                  <a:lnTo>
                    <a:pt x="3636" y="1067"/>
                  </a:lnTo>
                  <a:lnTo>
                    <a:pt x="3642" y="1081"/>
                  </a:lnTo>
                  <a:lnTo>
                    <a:pt x="3646" y="1103"/>
                  </a:lnTo>
                  <a:lnTo>
                    <a:pt x="3631" y="1145"/>
                  </a:lnTo>
                  <a:lnTo>
                    <a:pt x="3652" y="1174"/>
                  </a:lnTo>
                  <a:lnTo>
                    <a:pt x="3693" y="1196"/>
                  </a:lnTo>
                  <a:lnTo>
                    <a:pt x="3743" y="1217"/>
                  </a:lnTo>
                  <a:lnTo>
                    <a:pt x="3787" y="1238"/>
                  </a:lnTo>
                  <a:lnTo>
                    <a:pt x="3812" y="1267"/>
                  </a:lnTo>
                  <a:lnTo>
                    <a:pt x="3805" y="1307"/>
                  </a:lnTo>
                  <a:lnTo>
                    <a:pt x="3754" y="1364"/>
                  </a:lnTo>
                  <a:lnTo>
                    <a:pt x="3757" y="1383"/>
                  </a:lnTo>
                  <a:lnTo>
                    <a:pt x="3764" y="1404"/>
                  </a:lnTo>
                  <a:lnTo>
                    <a:pt x="3773" y="1423"/>
                  </a:lnTo>
                  <a:lnTo>
                    <a:pt x="3784" y="1444"/>
                  </a:lnTo>
                  <a:lnTo>
                    <a:pt x="3794" y="1462"/>
                  </a:lnTo>
                  <a:lnTo>
                    <a:pt x="3805" y="1479"/>
                  </a:lnTo>
                  <a:lnTo>
                    <a:pt x="3816" y="1497"/>
                  </a:lnTo>
                  <a:lnTo>
                    <a:pt x="3826" y="1516"/>
                  </a:lnTo>
                  <a:lnTo>
                    <a:pt x="3860" y="1528"/>
                  </a:lnTo>
                  <a:lnTo>
                    <a:pt x="3896" y="1550"/>
                  </a:lnTo>
                  <a:lnTo>
                    <a:pt x="3931" y="1577"/>
                  </a:lnTo>
                  <a:lnTo>
                    <a:pt x="3962" y="1609"/>
                  </a:lnTo>
                  <a:lnTo>
                    <a:pt x="3985" y="1643"/>
                  </a:lnTo>
                  <a:lnTo>
                    <a:pt x="3996" y="1680"/>
                  </a:lnTo>
                  <a:lnTo>
                    <a:pt x="3992" y="1718"/>
                  </a:lnTo>
                  <a:lnTo>
                    <a:pt x="3970" y="1756"/>
                  </a:lnTo>
                  <a:lnTo>
                    <a:pt x="3970" y="1775"/>
                  </a:lnTo>
                  <a:lnTo>
                    <a:pt x="3976" y="1792"/>
                  </a:lnTo>
                  <a:lnTo>
                    <a:pt x="3983" y="1803"/>
                  </a:lnTo>
                  <a:lnTo>
                    <a:pt x="3994" y="1814"/>
                  </a:lnTo>
                  <a:lnTo>
                    <a:pt x="4007" y="1818"/>
                  </a:lnTo>
                  <a:lnTo>
                    <a:pt x="4024" y="1824"/>
                  </a:lnTo>
                  <a:lnTo>
                    <a:pt x="4042" y="1829"/>
                  </a:lnTo>
                  <a:lnTo>
                    <a:pt x="4066" y="1833"/>
                  </a:lnTo>
                  <a:lnTo>
                    <a:pt x="4077" y="1851"/>
                  </a:lnTo>
                  <a:lnTo>
                    <a:pt x="4087" y="1870"/>
                  </a:lnTo>
                  <a:lnTo>
                    <a:pt x="4094" y="1886"/>
                  </a:lnTo>
                  <a:lnTo>
                    <a:pt x="4101" y="1904"/>
                  </a:lnTo>
                  <a:lnTo>
                    <a:pt x="4104" y="1920"/>
                  </a:lnTo>
                  <a:lnTo>
                    <a:pt x="4108" y="1938"/>
                  </a:lnTo>
                  <a:lnTo>
                    <a:pt x="4111" y="1955"/>
                  </a:lnTo>
                  <a:lnTo>
                    <a:pt x="4115" y="1979"/>
                  </a:lnTo>
                  <a:close/>
                  <a:moveTo>
                    <a:pt x="2613" y="2698"/>
                  </a:moveTo>
                  <a:lnTo>
                    <a:pt x="2610" y="2686"/>
                  </a:lnTo>
                  <a:lnTo>
                    <a:pt x="2610" y="2666"/>
                  </a:lnTo>
                  <a:lnTo>
                    <a:pt x="2609" y="2639"/>
                  </a:lnTo>
                  <a:lnTo>
                    <a:pt x="2609" y="2611"/>
                  </a:lnTo>
                  <a:lnTo>
                    <a:pt x="2608" y="2580"/>
                  </a:lnTo>
                  <a:lnTo>
                    <a:pt x="2606" y="2554"/>
                  </a:lnTo>
                  <a:lnTo>
                    <a:pt x="2602" y="2533"/>
                  </a:lnTo>
                  <a:lnTo>
                    <a:pt x="2599" y="2524"/>
                  </a:lnTo>
                  <a:lnTo>
                    <a:pt x="2544" y="2571"/>
                  </a:lnTo>
                  <a:lnTo>
                    <a:pt x="2498" y="2608"/>
                  </a:lnTo>
                  <a:lnTo>
                    <a:pt x="2455" y="2636"/>
                  </a:lnTo>
                  <a:lnTo>
                    <a:pt x="2419" y="2663"/>
                  </a:lnTo>
                  <a:lnTo>
                    <a:pt x="2386" y="2691"/>
                  </a:lnTo>
                  <a:lnTo>
                    <a:pt x="2361" y="2729"/>
                  </a:lnTo>
                  <a:lnTo>
                    <a:pt x="2339" y="2781"/>
                  </a:lnTo>
                  <a:lnTo>
                    <a:pt x="2324" y="2850"/>
                  </a:lnTo>
                  <a:lnTo>
                    <a:pt x="2309" y="2898"/>
                  </a:lnTo>
                  <a:lnTo>
                    <a:pt x="2289" y="2960"/>
                  </a:lnTo>
                  <a:lnTo>
                    <a:pt x="2266" y="3030"/>
                  </a:lnTo>
                  <a:lnTo>
                    <a:pt x="2245" y="3105"/>
                  </a:lnTo>
                  <a:lnTo>
                    <a:pt x="2229" y="3177"/>
                  </a:lnTo>
                  <a:lnTo>
                    <a:pt x="2220" y="3245"/>
                  </a:lnTo>
                  <a:lnTo>
                    <a:pt x="2223" y="3302"/>
                  </a:lnTo>
                  <a:lnTo>
                    <a:pt x="2243" y="3346"/>
                  </a:lnTo>
                  <a:lnTo>
                    <a:pt x="2282" y="3338"/>
                  </a:lnTo>
                  <a:lnTo>
                    <a:pt x="2314" y="3320"/>
                  </a:lnTo>
                  <a:lnTo>
                    <a:pt x="2339" y="3292"/>
                  </a:lnTo>
                  <a:lnTo>
                    <a:pt x="2362" y="3260"/>
                  </a:lnTo>
                  <a:lnTo>
                    <a:pt x="2379" y="3220"/>
                  </a:lnTo>
                  <a:lnTo>
                    <a:pt x="2397" y="3180"/>
                  </a:lnTo>
                  <a:lnTo>
                    <a:pt x="2417" y="3137"/>
                  </a:lnTo>
                  <a:lnTo>
                    <a:pt x="2442" y="3096"/>
                  </a:lnTo>
                  <a:lnTo>
                    <a:pt x="2491" y="3053"/>
                  </a:lnTo>
                  <a:lnTo>
                    <a:pt x="2530" y="3013"/>
                  </a:lnTo>
                  <a:lnTo>
                    <a:pt x="2560" y="2974"/>
                  </a:lnTo>
                  <a:lnTo>
                    <a:pt x="2581" y="2934"/>
                  </a:lnTo>
                  <a:lnTo>
                    <a:pt x="2594" y="2887"/>
                  </a:lnTo>
                  <a:lnTo>
                    <a:pt x="2603" y="2835"/>
                  </a:lnTo>
                  <a:lnTo>
                    <a:pt x="2608" y="2772"/>
                  </a:lnTo>
                  <a:lnTo>
                    <a:pt x="2613" y="2698"/>
                  </a:lnTo>
                  <a:close/>
                  <a:moveTo>
                    <a:pt x="2811" y="2657"/>
                  </a:moveTo>
                  <a:lnTo>
                    <a:pt x="2807" y="2624"/>
                  </a:lnTo>
                  <a:lnTo>
                    <a:pt x="2804" y="2592"/>
                  </a:lnTo>
                  <a:lnTo>
                    <a:pt x="2800" y="2558"/>
                  </a:lnTo>
                  <a:lnTo>
                    <a:pt x="2796" y="2524"/>
                  </a:lnTo>
                  <a:lnTo>
                    <a:pt x="2790" y="2489"/>
                  </a:lnTo>
                  <a:lnTo>
                    <a:pt x="2784" y="2455"/>
                  </a:lnTo>
                  <a:lnTo>
                    <a:pt x="2779" y="2419"/>
                  </a:lnTo>
                  <a:lnTo>
                    <a:pt x="2775" y="2387"/>
                  </a:lnTo>
                  <a:lnTo>
                    <a:pt x="2745" y="2396"/>
                  </a:lnTo>
                  <a:lnTo>
                    <a:pt x="2727" y="2428"/>
                  </a:lnTo>
                  <a:lnTo>
                    <a:pt x="2716" y="2478"/>
                  </a:lnTo>
                  <a:lnTo>
                    <a:pt x="2713" y="2537"/>
                  </a:lnTo>
                  <a:lnTo>
                    <a:pt x="2714" y="2599"/>
                  </a:lnTo>
                  <a:lnTo>
                    <a:pt x="2721" y="2657"/>
                  </a:lnTo>
                  <a:lnTo>
                    <a:pt x="2732" y="2705"/>
                  </a:lnTo>
                  <a:lnTo>
                    <a:pt x="2748" y="2736"/>
                  </a:lnTo>
                  <a:lnTo>
                    <a:pt x="2762" y="2732"/>
                  </a:lnTo>
                  <a:lnTo>
                    <a:pt x="2773" y="2728"/>
                  </a:lnTo>
                  <a:lnTo>
                    <a:pt x="2780" y="2722"/>
                  </a:lnTo>
                  <a:lnTo>
                    <a:pt x="2787" y="2714"/>
                  </a:lnTo>
                  <a:lnTo>
                    <a:pt x="2791" y="2704"/>
                  </a:lnTo>
                  <a:lnTo>
                    <a:pt x="2797" y="2691"/>
                  </a:lnTo>
                  <a:lnTo>
                    <a:pt x="2803" y="2674"/>
                  </a:lnTo>
                  <a:lnTo>
                    <a:pt x="2811" y="2657"/>
                  </a:lnTo>
                  <a:close/>
                  <a:moveTo>
                    <a:pt x="3100" y="2529"/>
                  </a:moveTo>
                  <a:lnTo>
                    <a:pt x="3096" y="2520"/>
                  </a:lnTo>
                  <a:lnTo>
                    <a:pt x="3096" y="2511"/>
                  </a:lnTo>
                  <a:lnTo>
                    <a:pt x="3096" y="2502"/>
                  </a:lnTo>
                  <a:lnTo>
                    <a:pt x="3096" y="2495"/>
                  </a:lnTo>
                  <a:lnTo>
                    <a:pt x="3079" y="2489"/>
                  </a:lnTo>
                  <a:lnTo>
                    <a:pt x="3061" y="2487"/>
                  </a:lnTo>
                  <a:lnTo>
                    <a:pt x="3040" y="2490"/>
                  </a:lnTo>
                  <a:lnTo>
                    <a:pt x="3020" y="2498"/>
                  </a:lnTo>
                  <a:lnTo>
                    <a:pt x="2999" y="2504"/>
                  </a:lnTo>
                  <a:lnTo>
                    <a:pt x="2980" y="2511"/>
                  </a:lnTo>
                  <a:lnTo>
                    <a:pt x="2961" y="2515"/>
                  </a:lnTo>
                  <a:lnTo>
                    <a:pt x="2947" y="2518"/>
                  </a:lnTo>
                  <a:lnTo>
                    <a:pt x="2944" y="2540"/>
                  </a:lnTo>
                  <a:lnTo>
                    <a:pt x="2942" y="2567"/>
                  </a:lnTo>
                  <a:lnTo>
                    <a:pt x="2937" y="2595"/>
                  </a:lnTo>
                  <a:lnTo>
                    <a:pt x="2937" y="2624"/>
                  </a:lnTo>
                  <a:lnTo>
                    <a:pt x="2936" y="2649"/>
                  </a:lnTo>
                  <a:lnTo>
                    <a:pt x="2940" y="2674"/>
                  </a:lnTo>
                  <a:lnTo>
                    <a:pt x="2946" y="2694"/>
                  </a:lnTo>
                  <a:lnTo>
                    <a:pt x="2956" y="2708"/>
                  </a:lnTo>
                  <a:lnTo>
                    <a:pt x="2981" y="2697"/>
                  </a:lnTo>
                  <a:lnTo>
                    <a:pt x="3002" y="2682"/>
                  </a:lnTo>
                  <a:lnTo>
                    <a:pt x="3019" y="2663"/>
                  </a:lnTo>
                  <a:lnTo>
                    <a:pt x="3036" y="2641"/>
                  </a:lnTo>
                  <a:lnTo>
                    <a:pt x="3050" y="2614"/>
                  </a:lnTo>
                  <a:lnTo>
                    <a:pt x="3064" y="2586"/>
                  </a:lnTo>
                  <a:lnTo>
                    <a:pt x="3081" y="2557"/>
                  </a:lnTo>
                  <a:lnTo>
                    <a:pt x="3100" y="2529"/>
                  </a:lnTo>
                  <a:close/>
                  <a:moveTo>
                    <a:pt x="2401" y="2358"/>
                  </a:moveTo>
                  <a:lnTo>
                    <a:pt x="2396" y="2334"/>
                  </a:lnTo>
                  <a:lnTo>
                    <a:pt x="2389" y="2310"/>
                  </a:lnTo>
                  <a:lnTo>
                    <a:pt x="2380" y="2285"/>
                  </a:lnTo>
                  <a:lnTo>
                    <a:pt x="2372" y="2260"/>
                  </a:lnTo>
                  <a:lnTo>
                    <a:pt x="2362" y="2234"/>
                  </a:lnTo>
                  <a:lnTo>
                    <a:pt x="2355" y="2207"/>
                  </a:lnTo>
                  <a:lnTo>
                    <a:pt x="2346" y="2181"/>
                  </a:lnTo>
                  <a:lnTo>
                    <a:pt x="2342" y="2154"/>
                  </a:lnTo>
                  <a:lnTo>
                    <a:pt x="2335" y="2151"/>
                  </a:lnTo>
                  <a:lnTo>
                    <a:pt x="2332" y="2150"/>
                  </a:lnTo>
                  <a:lnTo>
                    <a:pt x="2293" y="2167"/>
                  </a:lnTo>
                  <a:lnTo>
                    <a:pt x="2257" y="2176"/>
                  </a:lnTo>
                  <a:lnTo>
                    <a:pt x="2223" y="2176"/>
                  </a:lnTo>
                  <a:lnTo>
                    <a:pt x="2193" y="2167"/>
                  </a:lnTo>
                  <a:lnTo>
                    <a:pt x="2168" y="2150"/>
                  </a:lnTo>
                  <a:lnTo>
                    <a:pt x="2149" y="2123"/>
                  </a:lnTo>
                  <a:lnTo>
                    <a:pt x="2135" y="2088"/>
                  </a:lnTo>
                  <a:lnTo>
                    <a:pt x="2130" y="2045"/>
                  </a:lnTo>
                  <a:lnTo>
                    <a:pt x="2140" y="2002"/>
                  </a:lnTo>
                  <a:lnTo>
                    <a:pt x="2147" y="1973"/>
                  </a:lnTo>
                  <a:lnTo>
                    <a:pt x="2149" y="1951"/>
                  </a:lnTo>
                  <a:lnTo>
                    <a:pt x="2146" y="1938"/>
                  </a:lnTo>
                  <a:lnTo>
                    <a:pt x="2135" y="1926"/>
                  </a:lnTo>
                  <a:lnTo>
                    <a:pt x="2116" y="1920"/>
                  </a:lnTo>
                  <a:lnTo>
                    <a:pt x="2091" y="1914"/>
                  </a:lnTo>
                  <a:lnTo>
                    <a:pt x="2057" y="1908"/>
                  </a:lnTo>
                  <a:lnTo>
                    <a:pt x="2066" y="1964"/>
                  </a:lnTo>
                  <a:lnTo>
                    <a:pt x="2073" y="2011"/>
                  </a:lnTo>
                  <a:lnTo>
                    <a:pt x="2076" y="2053"/>
                  </a:lnTo>
                  <a:lnTo>
                    <a:pt x="2074" y="2089"/>
                  </a:lnTo>
                  <a:lnTo>
                    <a:pt x="2067" y="2125"/>
                  </a:lnTo>
                  <a:lnTo>
                    <a:pt x="2056" y="2163"/>
                  </a:lnTo>
                  <a:lnTo>
                    <a:pt x="2038" y="2204"/>
                  </a:lnTo>
                  <a:lnTo>
                    <a:pt x="2017" y="2254"/>
                  </a:lnTo>
                  <a:lnTo>
                    <a:pt x="2019" y="2337"/>
                  </a:lnTo>
                  <a:lnTo>
                    <a:pt x="2043" y="2396"/>
                  </a:lnTo>
                  <a:lnTo>
                    <a:pt x="2083" y="2431"/>
                  </a:lnTo>
                  <a:lnTo>
                    <a:pt x="2135" y="2450"/>
                  </a:lnTo>
                  <a:lnTo>
                    <a:pt x="2193" y="2453"/>
                  </a:lnTo>
                  <a:lnTo>
                    <a:pt x="2258" y="2445"/>
                  </a:lnTo>
                  <a:lnTo>
                    <a:pt x="2325" y="2427"/>
                  </a:lnTo>
                  <a:lnTo>
                    <a:pt x="2391" y="2405"/>
                  </a:lnTo>
                  <a:lnTo>
                    <a:pt x="2391" y="2393"/>
                  </a:lnTo>
                  <a:lnTo>
                    <a:pt x="2394" y="2383"/>
                  </a:lnTo>
                  <a:lnTo>
                    <a:pt x="2397" y="2369"/>
                  </a:lnTo>
                  <a:lnTo>
                    <a:pt x="2401" y="2358"/>
                  </a:lnTo>
                  <a:close/>
                  <a:moveTo>
                    <a:pt x="2721" y="2107"/>
                  </a:moveTo>
                  <a:lnTo>
                    <a:pt x="2716" y="2085"/>
                  </a:lnTo>
                  <a:lnTo>
                    <a:pt x="2711" y="2064"/>
                  </a:lnTo>
                  <a:lnTo>
                    <a:pt x="2704" y="2042"/>
                  </a:lnTo>
                  <a:lnTo>
                    <a:pt x="2697" y="2022"/>
                  </a:lnTo>
                  <a:lnTo>
                    <a:pt x="2686" y="2002"/>
                  </a:lnTo>
                  <a:lnTo>
                    <a:pt x="2674" y="1986"/>
                  </a:lnTo>
                  <a:lnTo>
                    <a:pt x="2657" y="1974"/>
                  </a:lnTo>
                  <a:lnTo>
                    <a:pt x="2636" y="1970"/>
                  </a:lnTo>
                  <a:lnTo>
                    <a:pt x="2619" y="1988"/>
                  </a:lnTo>
                  <a:lnTo>
                    <a:pt x="2610" y="2010"/>
                  </a:lnTo>
                  <a:lnTo>
                    <a:pt x="2606" y="2033"/>
                  </a:lnTo>
                  <a:lnTo>
                    <a:pt x="2608" y="2060"/>
                  </a:lnTo>
                  <a:lnTo>
                    <a:pt x="2610" y="2083"/>
                  </a:lnTo>
                  <a:lnTo>
                    <a:pt x="2619" y="2107"/>
                  </a:lnTo>
                  <a:lnTo>
                    <a:pt x="2626" y="2129"/>
                  </a:lnTo>
                  <a:lnTo>
                    <a:pt x="2636" y="2150"/>
                  </a:lnTo>
                  <a:lnTo>
                    <a:pt x="2644" y="2148"/>
                  </a:lnTo>
                  <a:lnTo>
                    <a:pt x="2652" y="2148"/>
                  </a:lnTo>
                  <a:lnTo>
                    <a:pt x="2662" y="2145"/>
                  </a:lnTo>
                  <a:lnTo>
                    <a:pt x="2674" y="2142"/>
                  </a:lnTo>
                  <a:lnTo>
                    <a:pt x="2685" y="2135"/>
                  </a:lnTo>
                  <a:lnTo>
                    <a:pt x="2696" y="2128"/>
                  </a:lnTo>
                  <a:lnTo>
                    <a:pt x="2709" y="2117"/>
                  </a:lnTo>
                  <a:lnTo>
                    <a:pt x="2721" y="2107"/>
                  </a:lnTo>
                  <a:close/>
                  <a:moveTo>
                    <a:pt x="1931" y="2022"/>
                  </a:moveTo>
                  <a:lnTo>
                    <a:pt x="1928" y="1995"/>
                  </a:lnTo>
                  <a:lnTo>
                    <a:pt x="1927" y="1976"/>
                  </a:lnTo>
                  <a:lnTo>
                    <a:pt x="1927" y="1960"/>
                  </a:lnTo>
                  <a:lnTo>
                    <a:pt x="1927" y="1946"/>
                  </a:lnTo>
                  <a:lnTo>
                    <a:pt x="1925" y="1932"/>
                  </a:lnTo>
                  <a:lnTo>
                    <a:pt x="1924" y="1918"/>
                  </a:lnTo>
                  <a:lnTo>
                    <a:pt x="1923" y="1901"/>
                  </a:lnTo>
                  <a:lnTo>
                    <a:pt x="1923" y="1880"/>
                  </a:lnTo>
                  <a:lnTo>
                    <a:pt x="1909" y="1885"/>
                  </a:lnTo>
                  <a:lnTo>
                    <a:pt x="1897" y="1890"/>
                  </a:lnTo>
                  <a:lnTo>
                    <a:pt x="1886" y="1893"/>
                  </a:lnTo>
                  <a:lnTo>
                    <a:pt x="1878" y="1896"/>
                  </a:lnTo>
                  <a:lnTo>
                    <a:pt x="1866" y="1896"/>
                  </a:lnTo>
                  <a:lnTo>
                    <a:pt x="1857" y="1896"/>
                  </a:lnTo>
                  <a:lnTo>
                    <a:pt x="1847" y="1895"/>
                  </a:lnTo>
                  <a:lnTo>
                    <a:pt x="1837" y="1895"/>
                  </a:lnTo>
                  <a:lnTo>
                    <a:pt x="1837" y="1915"/>
                  </a:lnTo>
                  <a:lnTo>
                    <a:pt x="1837" y="1941"/>
                  </a:lnTo>
                  <a:lnTo>
                    <a:pt x="1837" y="1967"/>
                  </a:lnTo>
                  <a:lnTo>
                    <a:pt x="1841" y="1995"/>
                  </a:lnTo>
                  <a:lnTo>
                    <a:pt x="1845" y="2020"/>
                  </a:lnTo>
                  <a:lnTo>
                    <a:pt x="1852" y="2044"/>
                  </a:lnTo>
                  <a:lnTo>
                    <a:pt x="1862" y="2061"/>
                  </a:lnTo>
                  <a:lnTo>
                    <a:pt x="1878" y="2075"/>
                  </a:lnTo>
                  <a:lnTo>
                    <a:pt x="1887" y="2072"/>
                  </a:lnTo>
                  <a:lnTo>
                    <a:pt x="1896" y="2070"/>
                  </a:lnTo>
                  <a:lnTo>
                    <a:pt x="1903" y="2069"/>
                  </a:lnTo>
                  <a:lnTo>
                    <a:pt x="1910" y="2066"/>
                  </a:lnTo>
                  <a:lnTo>
                    <a:pt x="1914" y="2060"/>
                  </a:lnTo>
                  <a:lnTo>
                    <a:pt x="1920" y="2051"/>
                  </a:lnTo>
                  <a:lnTo>
                    <a:pt x="1925" y="2038"/>
                  </a:lnTo>
                  <a:lnTo>
                    <a:pt x="1931" y="2022"/>
                  </a:lnTo>
                  <a:close/>
                  <a:moveTo>
                    <a:pt x="1778" y="2462"/>
                  </a:moveTo>
                  <a:lnTo>
                    <a:pt x="1772" y="2390"/>
                  </a:lnTo>
                  <a:lnTo>
                    <a:pt x="1767" y="2318"/>
                  </a:lnTo>
                  <a:lnTo>
                    <a:pt x="1757" y="2247"/>
                  </a:lnTo>
                  <a:lnTo>
                    <a:pt x="1747" y="2176"/>
                  </a:lnTo>
                  <a:lnTo>
                    <a:pt x="1730" y="2106"/>
                  </a:lnTo>
                  <a:lnTo>
                    <a:pt x="1713" y="2035"/>
                  </a:lnTo>
                  <a:lnTo>
                    <a:pt x="1691" y="1966"/>
                  </a:lnTo>
                  <a:lnTo>
                    <a:pt x="1666" y="1899"/>
                  </a:lnTo>
                  <a:lnTo>
                    <a:pt x="1653" y="1899"/>
                  </a:lnTo>
                  <a:lnTo>
                    <a:pt x="1640" y="1899"/>
                  </a:lnTo>
                  <a:lnTo>
                    <a:pt x="1628" y="1899"/>
                  </a:lnTo>
                  <a:lnTo>
                    <a:pt x="1615" y="1902"/>
                  </a:lnTo>
                  <a:lnTo>
                    <a:pt x="1603" y="1902"/>
                  </a:lnTo>
                  <a:lnTo>
                    <a:pt x="1593" y="1905"/>
                  </a:lnTo>
                  <a:lnTo>
                    <a:pt x="1583" y="1908"/>
                  </a:lnTo>
                  <a:lnTo>
                    <a:pt x="1574" y="1913"/>
                  </a:lnTo>
                  <a:lnTo>
                    <a:pt x="1574" y="1923"/>
                  </a:lnTo>
                  <a:lnTo>
                    <a:pt x="1577" y="1935"/>
                  </a:lnTo>
                  <a:lnTo>
                    <a:pt x="1580" y="1948"/>
                  </a:lnTo>
                  <a:lnTo>
                    <a:pt x="1587" y="1969"/>
                  </a:lnTo>
                  <a:lnTo>
                    <a:pt x="1596" y="1995"/>
                  </a:lnTo>
                  <a:lnTo>
                    <a:pt x="1608" y="2035"/>
                  </a:lnTo>
                  <a:lnTo>
                    <a:pt x="1626" y="2088"/>
                  </a:lnTo>
                  <a:lnTo>
                    <a:pt x="1652" y="2159"/>
                  </a:lnTo>
                  <a:lnTo>
                    <a:pt x="1656" y="2206"/>
                  </a:lnTo>
                  <a:lnTo>
                    <a:pt x="1660" y="2262"/>
                  </a:lnTo>
                  <a:lnTo>
                    <a:pt x="1663" y="2321"/>
                  </a:lnTo>
                  <a:lnTo>
                    <a:pt x="1667" y="2384"/>
                  </a:lnTo>
                  <a:lnTo>
                    <a:pt x="1673" y="2443"/>
                  </a:lnTo>
                  <a:lnTo>
                    <a:pt x="1683" y="2499"/>
                  </a:lnTo>
                  <a:lnTo>
                    <a:pt x="1695" y="2545"/>
                  </a:lnTo>
                  <a:lnTo>
                    <a:pt x="1715" y="2580"/>
                  </a:lnTo>
                  <a:lnTo>
                    <a:pt x="1732" y="2574"/>
                  </a:lnTo>
                  <a:lnTo>
                    <a:pt x="1746" y="2567"/>
                  </a:lnTo>
                  <a:lnTo>
                    <a:pt x="1754" y="2557"/>
                  </a:lnTo>
                  <a:lnTo>
                    <a:pt x="1763" y="2545"/>
                  </a:lnTo>
                  <a:lnTo>
                    <a:pt x="1767" y="2529"/>
                  </a:lnTo>
                  <a:lnTo>
                    <a:pt x="1771" y="2509"/>
                  </a:lnTo>
                  <a:lnTo>
                    <a:pt x="1774" y="2487"/>
                  </a:lnTo>
                  <a:lnTo>
                    <a:pt x="1778" y="2462"/>
                  </a:lnTo>
                  <a:close/>
                  <a:moveTo>
                    <a:pt x="1511" y="2344"/>
                  </a:moveTo>
                  <a:lnTo>
                    <a:pt x="1507" y="2299"/>
                  </a:lnTo>
                  <a:lnTo>
                    <a:pt x="1499" y="2257"/>
                  </a:lnTo>
                  <a:lnTo>
                    <a:pt x="1487" y="2221"/>
                  </a:lnTo>
                  <a:lnTo>
                    <a:pt x="1473" y="2185"/>
                  </a:lnTo>
                  <a:lnTo>
                    <a:pt x="1455" y="2150"/>
                  </a:lnTo>
                  <a:lnTo>
                    <a:pt x="1436" y="2114"/>
                  </a:lnTo>
                  <a:lnTo>
                    <a:pt x="1413" y="2078"/>
                  </a:lnTo>
                  <a:lnTo>
                    <a:pt x="1389" y="2036"/>
                  </a:lnTo>
                  <a:lnTo>
                    <a:pt x="1382" y="2036"/>
                  </a:lnTo>
                  <a:lnTo>
                    <a:pt x="1381" y="2036"/>
                  </a:lnTo>
                  <a:lnTo>
                    <a:pt x="1367" y="2048"/>
                  </a:lnTo>
                  <a:lnTo>
                    <a:pt x="1357" y="2060"/>
                  </a:lnTo>
                  <a:lnTo>
                    <a:pt x="1346" y="2069"/>
                  </a:lnTo>
                  <a:lnTo>
                    <a:pt x="1337" y="2078"/>
                  </a:lnTo>
                  <a:lnTo>
                    <a:pt x="1327" y="2082"/>
                  </a:lnTo>
                  <a:lnTo>
                    <a:pt x="1318" y="2088"/>
                  </a:lnTo>
                  <a:lnTo>
                    <a:pt x="1306" y="2092"/>
                  </a:lnTo>
                  <a:lnTo>
                    <a:pt x="1295" y="2098"/>
                  </a:lnTo>
                  <a:lnTo>
                    <a:pt x="1295" y="2119"/>
                  </a:lnTo>
                  <a:lnTo>
                    <a:pt x="1295" y="2139"/>
                  </a:lnTo>
                  <a:lnTo>
                    <a:pt x="1295" y="2160"/>
                  </a:lnTo>
                  <a:lnTo>
                    <a:pt x="1295" y="2182"/>
                  </a:lnTo>
                  <a:lnTo>
                    <a:pt x="1295" y="2203"/>
                  </a:lnTo>
                  <a:lnTo>
                    <a:pt x="1295" y="2225"/>
                  </a:lnTo>
                  <a:lnTo>
                    <a:pt x="1295" y="2246"/>
                  </a:lnTo>
                  <a:lnTo>
                    <a:pt x="1295" y="2268"/>
                  </a:lnTo>
                  <a:lnTo>
                    <a:pt x="1351" y="2272"/>
                  </a:lnTo>
                  <a:lnTo>
                    <a:pt x="1388" y="2282"/>
                  </a:lnTo>
                  <a:lnTo>
                    <a:pt x="1407" y="2294"/>
                  </a:lnTo>
                  <a:lnTo>
                    <a:pt x="1419" y="2310"/>
                  </a:lnTo>
                  <a:lnTo>
                    <a:pt x="1424" y="2330"/>
                  </a:lnTo>
                  <a:lnTo>
                    <a:pt x="1433" y="2355"/>
                  </a:lnTo>
                  <a:lnTo>
                    <a:pt x="1448" y="2386"/>
                  </a:lnTo>
                  <a:lnTo>
                    <a:pt x="1476" y="2424"/>
                  </a:lnTo>
                  <a:lnTo>
                    <a:pt x="1485" y="2421"/>
                  </a:lnTo>
                  <a:lnTo>
                    <a:pt x="1499" y="2419"/>
                  </a:lnTo>
                  <a:lnTo>
                    <a:pt x="1503" y="2409"/>
                  </a:lnTo>
                  <a:lnTo>
                    <a:pt x="1506" y="2399"/>
                  </a:lnTo>
                  <a:lnTo>
                    <a:pt x="1506" y="2389"/>
                  </a:lnTo>
                  <a:lnTo>
                    <a:pt x="1507" y="2378"/>
                  </a:lnTo>
                  <a:lnTo>
                    <a:pt x="1509" y="2363"/>
                  </a:lnTo>
                  <a:lnTo>
                    <a:pt x="1511" y="2344"/>
                  </a:lnTo>
                  <a:close/>
                  <a:moveTo>
                    <a:pt x="1485" y="3006"/>
                  </a:moveTo>
                  <a:lnTo>
                    <a:pt x="1478" y="2959"/>
                  </a:lnTo>
                  <a:lnTo>
                    <a:pt x="1466" y="2897"/>
                  </a:lnTo>
                  <a:lnTo>
                    <a:pt x="1450" y="2825"/>
                  </a:lnTo>
                  <a:lnTo>
                    <a:pt x="1429" y="2750"/>
                  </a:lnTo>
                  <a:lnTo>
                    <a:pt x="1402" y="2677"/>
                  </a:lnTo>
                  <a:lnTo>
                    <a:pt x="1372" y="2617"/>
                  </a:lnTo>
                  <a:lnTo>
                    <a:pt x="1341" y="2571"/>
                  </a:lnTo>
                  <a:lnTo>
                    <a:pt x="1309" y="2552"/>
                  </a:lnTo>
                  <a:lnTo>
                    <a:pt x="1294" y="2613"/>
                  </a:lnTo>
                  <a:lnTo>
                    <a:pt x="1284" y="2669"/>
                  </a:lnTo>
                  <a:lnTo>
                    <a:pt x="1278" y="2717"/>
                  </a:lnTo>
                  <a:lnTo>
                    <a:pt x="1278" y="2767"/>
                  </a:lnTo>
                  <a:lnTo>
                    <a:pt x="1280" y="2813"/>
                  </a:lnTo>
                  <a:lnTo>
                    <a:pt x="1284" y="2863"/>
                  </a:lnTo>
                  <a:lnTo>
                    <a:pt x="1288" y="2915"/>
                  </a:lnTo>
                  <a:lnTo>
                    <a:pt x="1295" y="2974"/>
                  </a:lnTo>
                  <a:lnTo>
                    <a:pt x="1309" y="3024"/>
                  </a:lnTo>
                  <a:lnTo>
                    <a:pt x="1333" y="3069"/>
                  </a:lnTo>
                  <a:lnTo>
                    <a:pt x="1361" y="3105"/>
                  </a:lnTo>
                  <a:lnTo>
                    <a:pt x="1392" y="3127"/>
                  </a:lnTo>
                  <a:lnTo>
                    <a:pt x="1421" y="3130"/>
                  </a:lnTo>
                  <a:lnTo>
                    <a:pt x="1448" y="3114"/>
                  </a:lnTo>
                  <a:lnTo>
                    <a:pt x="1471" y="3072"/>
                  </a:lnTo>
                  <a:lnTo>
                    <a:pt x="1485" y="30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39" name="Freeform 62"/>
            <p:cNvSpPr>
              <a:spLocks noEditPoints="1"/>
            </p:cNvSpPr>
            <p:nvPr/>
          </p:nvSpPr>
          <p:spPr bwMode="auto">
            <a:xfrm>
              <a:off x="2581" y="10404"/>
              <a:ext cx="1066" cy="402"/>
            </a:xfrm>
            <a:custGeom>
              <a:avLst/>
              <a:gdLst>
                <a:gd name="T0" fmla="*/ 0 w 3196"/>
                <a:gd name="T1" fmla="*/ 0 h 1208"/>
                <a:gd name="T2" fmla="*/ 0 w 3196"/>
                <a:gd name="T3" fmla="*/ 0 h 1208"/>
                <a:gd name="T4" fmla="*/ 0 w 3196"/>
                <a:gd name="T5" fmla="*/ 0 h 1208"/>
                <a:gd name="T6" fmla="*/ 0 w 3196"/>
                <a:gd name="T7" fmla="*/ 0 h 1208"/>
                <a:gd name="T8" fmla="*/ 0 w 3196"/>
                <a:gd name="T9" fmla="*/ 0 h 1208"/>
                <a:gd name="T10" fmla="*/ 0 w 3196"/>
                <a:gd name="T11" fmla="*/ 0 h 1208"/>
                <a:gd name="T12" fmla="*/ 0 w 3196"/>
                <a:gd name="T13" fmla="*/ 0 h 1208"/>
                <a:gd name="T14" fmla="*/ 0 w 3196"/>
                <a:gd name="T15" fmla="*/ 0 h 1208"/>
                <a:gd name="T16" fmla="*/ 0 w 3196"/>
                <a:gd name="T17" fmla="*/ 0 h 1208"/>
                <a:gd name="T18" fmla="*/ 0 w 3196"/>
                <a:gd name="T19" fmla="*/ 0 h 1208"/>
                <a:gd name="T20" fmla="*/ 0 w 3196"/>
                <a:gd name="T21" fmla="*/ 0 h 1208"/>
                <a:gd name="T22" fmla="*/ 0 w 3196"/>
                <a:gd name="T23" fmla="*/ 0 h 1208"/>
                <a:gd name="T24" fmla="*/ 0 w 3196"/>
                <a:gd name="T25" fmla="*/ 0 h 1208"/>
                <a:gd name="T26" fmla="*/ 0 w 3196"/>
                <a:gd name="T27" fmla="*/ 0 h 1208"/>
                <a:gd name="T28" fmla="*/ 0 w 3196"/>
                <a:gd name="T29" fmla="*/ 0 h 1208"/>
                <a:gd name="T30" fmla="*/ 0 w 3196"/>
                <a:gd name="T31" fmla="*/ 0 h 1208"/>
                <a:gd name="T32" fmla="*/ 0 w 3196"/>
                <a:gd name="T33" fmla="*/ 0 h 1208"/>
                <a:gd name="T34" fmla="*/ 0 w 3196"/>
                <a:gd name="T35" fmla="*/ 0 h 1208"/>
                <a:gd name="T36" fmla="*/ 0 w 3196"/>
                <a:gd name="T37" fmla="*/ 0 h 1208"/>
                <a:gd name="T38" fmla="*/ 0 w 3196"/>
                <a:gd name="T39" fmla="*/ 0 h 1208"/>
                <a:gd name="T40" fmla="*/ 0 w 3196"/>
                <a:gd name="T41" fmla="*/ 0 h 1208"/>
                <a:gd name="T42" fmla="*/ 0 w 3196"/>
                <a:gd name="T43" fmla="*/ 0 h 1208"/>
                <a:gd name="T44" fmla="*/ 0 w 3196"/>
                <a:gd name="T45" fmla="*/ 0 h 1208"/>
                <a:gd name="T46" fmla="*/ 0 w 3196"/>
                <a:gd name="T47" fmla="*/ 0 h 1208"/>
                <a:gd name="T48" fmla="*/ 0 w 3196"/>
                <a:gd name="T49" fmla="*/ 0 h 1208"/>
                <a:gd name="T50" fmla="*/ 0 w 3196"/>
                <a:gd name="T51" fmla="*/ 0 h 1208"/>
                <a:gd name="T52" fmla="*/ 0 w 3196"/>
                <a:gd name="T53" fmla="*/ 0 h 1208"/>
                <a:gd name="T54" fmla="*/ 0 w 3196"/>
                <a:gd name="T55" fmla="*/ 0 h 1208"/>
                <a:gd name="T56" fmla="*/ 0 w 3196"/>
                <a:gd name="T57" fmla="*/ 0 h 1208"/>
                <a:gd name="T58" fmla="*/ 0 w 3196"/>
                <a:gd name="T59" fmla="*/ 0 h 1208"/>
                <a:gd name="T60" fmla="*/ 0 w 3196"/>
                <a:gd name="T61" fmla="*/ 0 h 1208"/>
                <a:gd name="T62" fmla="*/ 0 w 3196"/>
                <a:gd name="T63" fmla="*/ 0 h 1208"/>
                <a:gd name="T64" fmla="*/ 0 w 3196"/>
                <a:gd name="T65" fmla="*/ 0 h 1208"/>
                <a:gd name="T66" fmla="*/ 0 w 3196"/>
                <a:gd name="T67" fmla="*/ 0 h 1208"/>
                <a:gd name="T68" fmla="*/ 0 w 3196"/>
                <a:gd name="T69" fmla="*/ 0 h 1208"/>
                <a:gd name="T70" fmla="*/ 0 w 3196"/>
                <a:gd name="T71" fmla="*/ 0 h 1208"/>
                <a:gd name="T72" fmla="*/ 0 w 3196"/>
                <a:gd name="T73" fmla="*/ 0 h 1208"/>
                <a:gd name="T74" fmla="*/ 0 w 3196"/>
                <a:gd name="T75" fmla="*/ 0 h 1208"/>
                <a:gd name="T76" fmla="*/ 0 w 3196"/>
                <a:gd name="T77" fmla="*/ 0 h 1208"/>
                <a:gd name="T78" fmla="*/ 0 w 3196"/>
                <a:gd name="T79" fmla="*/ 0 h 1208"/>
                <a:gd name="T80" fmla="*/ 0 w 3196"/>
                <a:gd name="T81" fmla="*/ 0 h 1208"/>
                <a:gd name="T82" fmla="*/ 0 w 3196"/>
                <a:gd name="T83" fmla="*/ 0 h 1208"/>
                <a:gd name="T84" fmla="*/ 0 w 3196"/>
                <a:gd name="T85" fmla="*/ 0 h 1208"/>
                <a:gd name="T86" fmla="*/ 0 w 3196"/>
                <a:gd name="T87" fmla="*/ 0 h 1208"/>
                <a:gd name="T88" fmla="*/ 0 w 3196"/>
                <a:gd name="T89" fmla="*/ 0 h 1208"/>
                <a:gd name="T90" fmla="*/ 0 w 3196"/>
                <a:gd name="T91" fmla="*/ 0 h 1208"/>
                <a:gd name="T92" fmla="*/ 0 w 3196"/>
                <a:gd name="T93" fmla="*/ 0 h 1208"/>
                <a:gd name="T94" fmla="*/ 0 w 3196"/>
                <a:gd name="T95" fmla="*/ 0 h 1208"/>
                <a:gd name="T96" fmla="*/ 0 w 3196"/>
                <a:gd name="T97" fmla="*/ 0 h 1208"/>
                <a:gd name="T98" fmla="*/ 0 w 3196"/>
                <a:gd name="T99" fmla="*/ 0 h 1208"/>
                <a:gd name="T100" fmla="*/ 0 w 3196"/>
                <a:gd name="T101" fmla="*/ 0 h 1208"/>
                <a:gd name="T102" fmla="*/ 0 w 3196"/>
                <a:gd name="T103" fmla="*/ 0 h 1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96"/>
                <a:gd name="T157" fmla="*/ 0 h 1208"/>
                <a:gd name="T158" fmla="*/ 3196 w 3196"/>
                <a:gd name="T159" fmla="*/ 1208 h 12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96" h="1208">
                  <a:moveTo>
                    <a:pt x="181" y="1194"/>
                  </a:moveTo>
                  <a:lnTo>
                    <a:pt x="178" y="1167"/>
                  </a:lnTo>
                  <a:lnTo>
                    <a:pt x="172" y="1141"/>
                  </a:lnTo>
                  <a:lnTo>
                    <a:pt x="164" y="1111"/>
                  </a:lnTo>
                  <a:lnTo>
                    <a:pt x="154" y="1085"/>
                  </a:lnTo>
                  <a:lnTo>
                    <a:pt x="140" y="1055"/>
                  </a:lnTo>
                  <a:lnTo>
                    <a:pt x="125" y="1032"/>
                  </a:lnTo>
                  <a:lnTo>
                    <a:pt x="108" y="1009"/>
                  </a:lnTo>
                  <a:lnTo>
                    <a:pt x="91" y="995"/>
                  </a:lnTo>
                  <a:lnTo>
                    <a:pt x="67" y="1012"/>
                  </a:lnTo>
                  <a:lnTo>
                    <a:pt x="47" y="1030"/>
                  </a:lnTo>
                  <a:lnTo>
                    <a:pt x="29" y="1045"/>
                  </a:lnTo>
                  <a:lnTo>
                    <a:pt x="17" y="1063"/>
                  </a:lnTo>
                  <a:lnTo>
                    <a:pt x="5" y="1079"/>
                  </a:lnTo>
                  <a:lnTo>
                    <a:pt x="1" y="1099"/>
                  </a:lnTo>
                  <a:lnTo>
                    <a:pt x="0" y="1121"/>
                  </a:lnTo>
                  <a:lnTo>
                    <a:pt x="5" y="1151"/>
                  </a:lnTo>
                  <a:lnTo>
                    <a:pt x="24" y="1160"/>
                  </a:lnTo>
                  <a:lnTo>
                    <a:pt x="45" y="1173"/>
                  </a:lnTo>
                  <a:lnTo>
                    <a:pt x="67" y="1185"/>
                  </a:lnTo>
                  <a:lnTo>
                    <a:pt x="91" y="1198"/>
                  </a:lnTo>
                  <a:lnTo>
                    <a:pt x="113" y="1205"/>
                  </a:lnTo>
                  <a:lnTo>
                    <a:pt x="137" y="1208"/>
                  </a:lnTo>
                  <a:lnTo>
                    <a:pt x="158" y="1205"/>
                  </a:lnTo>
                  <a:lnTo>
                    <a:pt x="181" y="1194"/>
                  </a:lnTo>
                  <a:close/>
                  <a:moveTo>
                    <a:pt x="294" y="648"/>
                  </a:moveTo>
                  <a:lnTo>
                    <a:pt x="293" y="634"/>
                  </a:lnTo>
                  <a:lnTo>
                    <a:pt x="293" y="620"/>
                  </a:lnTo>
                  <a:lnTo>
                    <a:pt x="292" y="607"/>
                  </a:lnTo>
                  <a:lnTo>
                    <a:pt x="292" y="595"/>
                  </a:lnTo>
                  <a:lnTo>
                    <a:pt x="289" y="581"/>
                  </a:lnTo>
                  <a:lnTo>
                    <a:pt x="287" y="567"/>
                  </a:lnTo>
                  <a:lnTo>
                    <a:pt x="283" y="551"/>
                  </a:lnTo>
                  <a:lnTo>
                    <a:pt x="280" y="535"/>
                  </a:lnTo>
                  <a:lnTo>
                    <a:pt x="198" y="523"/>
                  </a:lnTo>
                  <a:lnTo>
                    <a:pt x="155" y="542"/>
                  </a:lnTo>
                  <a:lnTo>
                    <a:pt x="146" y="579"/>
                  </a:lnTo>
                  <a:lnTo>
                    <a:pt x="161" y="625"/>
                  </a:lnTo>
                  <a:lnTo>
                    <a:pt x="191" y="665"/>
                  </a:lnTo>
                  <a:lnTo>
                    <a:pt x="228" y="691"/>
                  </a:lnTo>
                  <a:lnTo>
                    <a:pt x="265" y="688"/>
                  </a:lnTo>
                  <a:lnTo>
                    <a:pt x="294" y="648"/>
                  </a:lnTo>
                  <a:close/>
                  <a:moveTo>
                    <a:pt x="294" y="980"/>
                  </a:moveTo>
                  <a:lnTo>
                    <a:pt x="293" y="968"/>
                  </a:lnTo>
                  <a:lnTo>
                    <a:pt x="289" y="956"/>
                  </a:lnTo>
                  <a:lnTo>
                    <a:pt x="279" y="953"/>
                  </a:lnTo>
                  <a:lnTo>
                    <a:pt x="271" y="951"/>
                  </a:lnTo>
                  <a:lnTo>
                    <a:pt x="261" y="948"/>
                  </a:lnTo>
                  <a:lnTo>
                    <a:pt x="252" y="946"/>
                  </a:lnTo>
                  <a:lnTo>
                    <a:pt x="242" y="943"/>
                  </a:lnTo>
                  <a:lnTo>
                    <a:pt x="234" y="940"/>
                  </a:lnTo>
                  <a:lnTo>
                    <a:pt x="226" y="937"/>
                  </a:lnTo>
                  <a:lnTo>
                    <a:pt x="217" y="937"/>
                  </a:lnTo>
                  <a:lnTo>
                    <a:pt x="214" y="949"/>
                  </a:lnTo>
                  <a:lnTo>
                    <a:pt x="216" y="961"/>
                  </a:lnTo>
                  <a:lnTo>
                    <a:pt x="216" y="971"/>
                  </a:lnTo>
                  <a:lnTo>
                    <a:pt x="220" y="981"/>
                  </a:lnTo>
                  <a:lnTo>
                    <a:pt x="221" y="989"/>
                  </a:lnTo>
                  <a:lnTo>
                    <a:pt x="227" y="998"/>
                  </a:lnTo>
                  <a:lnTo>
                    <a:pt x="231" y="1007"/>
                  </a:lnTo>
                  <a:lnTo>
                    <a:pt x="240" y="1018"/>
                  </a:lnTo>
                  <a:lnTo>
                    <a:pt x="247" y="1018"/>
                  </a:lnTo>
                  <a:lnTo>
                    <a:pt x="255" y="1018"/>
                  </a:lnTo>
                  <a:lnTo>
                    <a:pt x="262" y="1018"/>
                  </a:lnTo>
                  <a:lnTo>
                    <a:pt x="271" y="1018"/>
                  </a:lnTo>
                  <a:lnTo>
                    <a:pt x="278" y="1008"/>
                  </a:lnTo>
                  <a:lnTo>
                    <a:pt x="283" y="1002"/>
                  </a:lnTo>
                  <a:lnTo>
                    <a:pt x="285" y="998"/>
                  </a:lnTo>
                  <a:lnTo>
                    <a:pt x="287" y="993"/>
                  </a:lnTo>
                  <a:lnTo>
                    <a:pt x="290" y="987"/>
                  </a:lnTo>
                  <a:lnTo>
                    <a:pt x="294" y="980"/>
                  </a:lnTo>
                  <a:close/>
                  <a:moveTo>
                    <a:pt x="641" y="479"/>
                  </a:moveTo>
                  <a:lnTo>
                    <a:pt x="640" y="470"/>
                  </a:lnTo>
                  <a:lnTo>
                    <a:pt x="638" y="461"/>
                  </a:lnTo>
                  <a:lnTo>
                    <a:pt x="637" y="454"/>
                  </a:lnTo>
                  <a:lnTo>
                    <a:pt x="635" y="446"/>
                  </a:lnTo>
                  <a:lnTo>
                    <a:pt x="631" y="438"/>
                  </a:lnTo>
                  <a:lnTo>
                    <a:pt x="628" y="430"/>
                  </a:lnTo>
                  <a:lnTo>
                    <a:pt x="626" y="421"/>
                  </a:lnTo>
                  <a:lnTo>
                    <a:pt x="623" y="413"/>
                  </a:lnTo>
                  <a:lnTo>
                    <a:pt x="609" y="408"/>
                  </a:lnTo>
                  <a:lnTo>
                    <a:pt x="595" y="405"/>
                  </a:lnTo>
                  <a:lnTo>
                    <a:pt x="582" y="401"/>
                  </a:lnTo>
                  <a:lnTo>
                    <a:pt x="570" y="398"/>
                  </a:lnTo>
                  <a:lnTo>
                    <a:pt x="571" y="402"/>
                  </a:lnTo>
                  <a:lnTo>
                    <a:pt x="574" y="408"/>
                  </a:lnTo>
                  <a:lnTo>
                    <a:pt x="577" y="414"/>
                  </a:lnTo>
                  <a:lnTo>
                    <a:pt x="581" y="423"/>
                  </a:lnTo>
                  <a:lnTo>
                    <a:pt x="585" y="430"/>
                  </a:lnTo>
                  <a:lnTo>
                    <a:pt x="593" y="444"/>
                  </a:lnTo>
                  <a:lnTo>
                    <a:pt x="603" y="460"/>
                  </a:lnTo>
                  <a:lnTo>
                    <a:pt x="619" y="483"/>
                  </a:lnTo>
                  <a:lnTo>
                    <a:pt x="627" y="480"/>
                  </a:lnTo>
                  <a:lnTo>
                    <a:pt x="641" y="479"/>
                  </a:lnTo>
                  <a:close/>
                  <a:moveTo>
                    <a:pt x="1684" y="640"/>
                  </a:moveTo>
                  <a:lnTo>
                    <a:pt x="1680" y="612"/>
                  </a:lnTo>
                  <a:lnTo>
                    <a:pt x="1676" y="579"/>
                  </a:lnTo>
                  <a:lnTo>
                    <a:pt x="1669" y="542"/>
                  </a:lnTo>
                  <a:lnTo>
                    <a:pt x="1659" y="508"/>
                  </a:lnTo>
                  <a:lnTo>
                    <a:pt x="1645" y="476"/>
                  </a:lnTo>
                  <a:lnTo>
                    <a:pt x="1626" y="452"/>
                  </a:lnTo>
                  <a:lnTo>
                    <a:pt x="1604" y="441"/>
                  </a:lnTo>
                  <a:lnTo>
                    <a:pt x="1576" y="445"/>
                  </a:lnTo>
                  <a:lnTo>
                    <a:pt x="1570" y="460"/>
                  </a:lnTo>
                  <a:lnTo>
                    <a:pt x="1575" y="488"/>
                  </a:lnTo>
                  <a:lnTo>
                    <a:pt x="1582" y="525"/>
                  </a:lnTo>
                  <a:lnTo>
                    <a:pt x="1593" y="567"/>
                  </a:lnTo>
                  <a:lnTo>
                    <a:pt x="1605" y="607"/>
                  </a:lnTo>
                  <a:lnTo>
                    <a:pt x="1618" y="644"/>
                  </a:lnTo>
                  <a:lnTo>
                    <a:pt x="1629" y="672"/>
                  </a:lnTo>
                  <a:lnTo>
                    <a:pt x="1639" y="687"/>
                  </a:lnTo>
                  <a:lnTo>
                    <a:pt x="1646" y="685"/>
                  </a:lnTo>
                  <a:lnTo>
                    <a:pt x="1653" y="685"/>
                  </a:lnTo>
                  <a:lnTo>
                    <a:pt x="1659" y="684"/>
                  </a:lnTo>
                  <a:lnTo>
                    <a:pt x="1664" y="681"/>
                  </a:lnTo>
                  <a:lnTo>
                    <a:pt x="1667" y="675"/>
                  </a:lnTo>
                  <a:lnTo>
                    <a:pt x="1671" y="666"/>
                  </a:lnTo>
                  <a:lnTo>
                    <a:pt x="1677" y="654"/>
                  </a:lnTo>
                  <a:lnTo>
                    <a:pt x="1684" y="640"/>
                  </a:lnTo>
                  <a:close/>
                  <a:moveTo>
                    <a:pt x="1959" y="672"/>
                  </a:moveTo>
                  <a:lnTo>
                    <a:pt x="1959" y="665"/>
                  </a:lnTo>
                  <a:lnTo>
                    <a:pt x="1959" y="654"/>
                  </a:lnTo>
                  <a:lnTo>
                    <a:pt x="1925" y="648"/>
                  </a:lnTo>
                  <a:lnTo>
                    <a:pt x="1892" y="653"/>
                  </a:lnTo>
                  <a:lnTo>
                    <a:pt x="1858" y="663"/>
                  </a:lnTo>
                  <a:lnTo>
                    <a:pt x="1830" y="681"/>
                  </a:lnTo>
                  <a:lnTo>
                    <a:pt x="1806" y="698"/>
                  </a:lnTo>
                  <a:lnTo>
                    <a:pt x="1792" y="721"/>
                  </a:lnTo>
                  <a:lnTo>
                    <a:pt x="1789" y="741"/>
                  </a:lnTo>
                  <a:lnTo>
                    <a:pt x="1801" y="762"/>
                  </a:lnTo>
                  <a:lnTo>
                    <a:pt x="1822" y="759"/>
                  </a:lnTo>
                  <a:lnTo>
                    <a:pt x="1843" y="754"/>
                  </a:lnTo>
                  <a:lnTo>
                    <a:pt x="1862" y="746"/>
                  </a:lnTo>
                  <a:lnTo>
                    <a:pt x="1882" y="737"/>
                  </a:lnTo>
                  <a:lnTo>
                    <a:pt x="1900" y="722"/>
                  </a:lnTo>
                  <a:lnTo>
                    <a:pt x="1920" y="707"/>
                  </a:lnTo>
                  <a:lnTo>
                    <a:pt x="1939" y="690"/>
                  </a:lnTo>
                  <a:lnTo>
                    <a:pt x="1959" y="672"/>
                  </a:lnTo>
                  <a:close/>
                  <a:moveTo>
                    <a:pt x="3196" y="398"/>
                  </a:moveTo>
                  <a:lnTo>
                    <a:pt x="3189" y="424"/>
                  </a:lnTo>
                  <a:lnTo>
                    <a:pt x="3183" y="445"/>
                  </a:lnTo>
                  <a:lnTo>
                    <a:pt x="3175" y="460"/>
                  </a:lnTo>
                  <a:lnTo>
                    <a:pt x="3166" y="470"/>
                  </a:lnTo>
                  <a:lnTo>
                    <a:pt x="3155" y="477"/>
                  </a:lnTo>
                  <a:lnTo>
                    <a:pt x="3144" y="486"/>
                  </a:lnTo>
                  <a:lnTo>
                    <a:pt x="3131" y="497"/>
                  </a:lnTo>
                  <a:lnTo>
                    <a:pt x="3119" y="511"/>
                  </a:lnTo>
                  <a:lnTo>
                    <a:pt x="3117" y="560"/>
                  </a:lnTo>
                  <a:lnTo>
                    <a:pt x="3116" y="600"/>
                  </a:lnTo>
                  <a:lnTo>
                    <a:pt x="3109" y="632"/>
                  </a:lnTo>
                  <a:lnTo>
                    <a:pt x="3097" y="659"/>
                  </a:lnTo>
                  <a:lnTo>
                    <a:pt x="3078" y="675"/>
                  </a:lnTo>
                  <a:lnTo>
                    <a:pt x="3053" y="687"/>
                  </a:lnTo>
                  <a:lnTo>
                    <a:pt x="3016" y="691"/>
                  </a:lnTo>
                  <a:lnTo>
                    <a:pt x="2970" y="691"/>
                  </a:lnTo>
                  <a:lnTo>
                    <a:pt x="2958" y="700"/>
                  </a:lnTo>
                  <a:lnTo>
                    <a:pt x="2951" y="703"/>
                  </a:lnTo>
                  <a:lnTo>
                    <a:pt x="2947" y="703"/>
                  </a:lnTo>
                  <a:lnTo>
                    <a:pt x="2943" y="706"/>
                  </a:lnTo>
                  <a:lnTo>
                    <a:pt x="2944" y="668"/>
                  </a:lnTo>
                  <a:lnTo>
                    <a:pt x="2953" y="626"/>
                  </a:lnTo>
                  <a:lnTo>
                    <a:pt x="2963" y="584"/>
                  </a:lnTo>
                  <a:lnTo>
                    <a:pt x="2971" y="545"/>
                  </a:lnTo>
                  <a:lnTo>
                    <a:pt x="2968" y="508"/>
                  </a:lnTo>
                  <a:lnTo>
                    <a:pt x="2956" y="479"/>
                  </a:lnTo>
                  <a:lnTo>
                    <a:pt x="2925" y="458"/>
                  </a:lnTo>
                  <a:lnTo>
                    <a:pt x="2874" y="449"/>
                  </a:lnTo>
                  <a:lnTo>
                    <a:pt x="2864" y="457"/>
                  </a:lnTo>
                  <a:lnTo>
                    <a:pt x="2856" y="466"/>
                  </a:lnTo>
                  <a:lnTo>
                    <a:pt x="2848" y="474"/>
                  </a:lnTo>
                  <a:lnTo>
                    <a:pt x="2839" y="483"/>
                  </a:lnTo>
                  <a:lnTo>
                    <a:pt x="2817" y="476"/>
                  </a:lnTo>
                  <a:lnTo>
                    <a:pt x="2801" y="463"/>
                  </a:lnTo>
                  <a:lnTo>
                    <a:pt x="2787" y="444"/>
                  </a:lnTo>
                  <a:lnTo>
                    <a:pt x="2775" y="423"/>
                  </a:lnTo>
                  <a:lnTo>
                    <a:pt x="2759" y="398"/>
                  </a:lnTo>
                  <a:lnTo>
                    <a:pt x="2742" y="376"/>
                  </a:lnTo>
                  <a:lnTo>
                    <a:pt x="2718" y="357"/>
                  </a:lnTo>
                  <a:lnTo>
                    <a:pt x="2690" y="342"/>
                  </a:lnTo>
                  <a:lnTo>
                    <a:pt x="2662" y="290"/>
                  </a:lnTo>
                  <a:lnTo>
                    <a:pt x="2665" y="258"/>
                  </a:lnTo>
                  <a:lnTo>
                    <a:pt x="2689" y="237"/>
                  </a:lnTo>
                  <a:lnTo>
                    <a:pt x="2731" y="227"/>
                  </a:lnTo>
                  <a:lnTo>
                    <a:pt x="2777" y="218"/>
                  </a:lnTo>
                  <a:lnTo>
                    <a:pt x="2824" y="208"/>
                  </a:lnTo>
                  <a:lnTo>
                    <a:pt x="2863" y="190"/>
                  </a:lnTo>
                  <a:lnTo>
                    <a:pt x="2888" y="162"/>
                  </a:lnTo>
                  <a:lnTo>
                    <a:pt x="2886" y="144"/>
                  </a:lnTo>
                  <a:lnTo>
                    <a:pt x="2884" y="130"/>
                  </a:lnTo>
                  <a:lnTo>
                    <a:pt x="2883" y="112"/>
                  </a:lnTo>
                  <a:lnTo>
                    <a:pt x="2881" y="97"/>
                  </a:lnTo>
                  <a:lnTo>
                    <a:pt x="2878" y="81"/>
                  </a:lnTo>
                  <a:lnTo>
                    <a:pt x="2877" y="65"/>
                  </a:lnTo>
                  <a:lnTo>
                    <a:pt x="2876" y="49"/>
                  </a:lnTo>
                  <a:lnTo>
                    <a:pt x="2874" y="34"/>
                  </a:lnTo>
                  <a:lnTo>
                    <a:pt x="2930" y="3"/>
                  </a:lnTo>
                  <a:lnTo>
                    <a:pt x="2977" y="0"/>
                  </a:lnTo>
                  <a:lnTo>
                    <a:pt x="3013" y="16"/>
                  </a:lnTo>
                  <a:lnTo>
                    <a:pt x="3043" y="49"/>
                  </a:lnTo>
                  <a:lnTo>
                    <a:pt x="3062" y="90"/>
                  </a:lnTo>
                  <a:lnTo>
                    <a:pt x="3075" y="138"/>
                  </a:lnTo>
                  <a:lnTo>
                    <a:pt x="3079" y="189"/>
                  </a:lnTo>
                  <a:lnTo>
                    <a:pt x="3078" y="237"/>
                  </a:lnTo>
                  <a:lnTo>
                    <a:pt x="3097" y="259"/>
                  </a:lnTo>
                  <a:lnTo>
                    <a:pt x="3117" y="276"/>
                  </a:lnTo>
                  <a:lnTo>
                    <a:pt x="3133" y="289"/>
                  </a:lnTo>
                  <a:lnTo>
                    <a:pt x="3148" y="302"/>
                  </a:lnTo>
                  <a:lnTo>
                    <a:pt x="3161" y="317"/>
                  </a:lnTo>
                  <a:lnTo>
                    <a:pt x="3173" y="336"/>
                  </a:lnTo>
                  <a:lnTo>
                    <a:pt x="3184" y="361"/>
                  </a:lnTo>
                  <a:lnTo>
                    <a:pt x="3196" y="398"/>
                  </a:lnTo>
                  <a:close/>
                </a:path>
              </a:pathLst>
            </a:custGeom>
            <a:solidFill>
              <a:srgbClr val="6EA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0" name="Freeform 63"/>
            <p:cNvSpPr>
              <a:spLocks/>
            </p:cNvSpPr>
            <p:nvPr/>
          </p:nvSpPr>
          <p:spPr bwMode="auto">
            <a:xfrm>
              <a:off x="3248" y="10518"/>
              <a:ext cx="344" cy="316"/>
            </a:xfrm>
            <a:custGeom>
              <a:avLst/>
              <a:gdLst>
                <a:gd name="T0" fmla="*/ 0 w 1033"/>
                <a:gd name="T1" fmla="*/ 0 h 949"/>
                <a:gd name="T2" fmla="*/ 0 w 1033"/>
                <a:gd name="T3" fmla="*/ 0 h 949"/>
                <a:gd name="T4" fmla="*/ 0 w 1033"/>
                <a:gd name="T5" fmla="*/ 0 h 949"/>
                <a:gd name="T6" fmla="*/ 0 w 1033"/>
                <a:gd name="T7" fmla="*/ 0 h 949"/>
                <a:gd name="T8" fmla="*/ 0 w 1033"/>
                <a:gd name="T9" fmla="*/ 0 h 949"/>
                <a:gd name="T10" fmla="*/ 0 w 1033"/>
                <a:gd name="T11" fmla="*/ 0 h 949"/>
                <a:gd name="T12" fmla="*/ 0 w 1033"/>
                <a:gd name="T13" fmla="*/ 0 h 949"/>
                <a:gd name="T14" fmla="*/ 0 w 1033"/>
                <a:gd name="T15" fmla="*/ 0 h 949"/>
                <a:gd name="T16" fmla="*/ 0 w 1033"/>
                <a:gd name="T17" fmla="*/ 0 h 949"/>
                <a:gd name="T18" fmla="*/ 0 w 1033"/>
                <a:gd name="T19" fmla="*/ 0 h 949"/>
                <a:gd name="T20" fmla="*/ 0 w 1033"/>
                <a:gd name="T21" fmla="*/ 0 h 949"/>
                <a:gd name="T22" fmla="*/ 0 w 1033"/>
                <a:gd name="T23" fmla="*/ 0 h 949"/>
                <a:gd name="T24" fmla="*/ 0 w 1033"/>
                <a:gd name="T25" fmla="*/ 0 h 949"/>
                <a:gd name="T26" fmla="*/ 0 w 1033"/>
                <a:gd name="T27" fmla="*/ 0 h 949"/>
                <a:gd name="T28" fmla="*/ 0 w 1033"/>
                <a:gd name="T29" fmla="*/ 0 h 949"/>
                <a:gd name="T30" fmla="*/ 0 w 1033"/>
                <a:gd name="T31" fmla="*/ 0 h 949"/>
                <a:gd name="T32" fmla="*/ 0 w 1033"/>
                <a:gd name="T33" fmla="*/ 0 h 949"/>
                <a:gd name="T34" fmla="*/ 0 w 1033"/>
                <a:gd name="T35" fmla="*/ 0 h 949"/>
                <a:gd name="T36" fmla="*/ 0 w 1033"/>
                <a:gd name="T37" fmla="*/ 0 h 949"/>
                <a:gd name="T38" fmla="*/ 0 w 1033"/>
                <a:gd name="T39" fmla="*/ 0 h 949"/>
                <a:gd name="T40" fmla="*/ 0 w 1033"/>
                <a:gd name="T41" fmla="*/ 0 h 949"/>
                <a:gd name="T42" fmla="*/ 0 w 1033"/>
                <a:gd name="T43" fmla="*/ 0 h 949"/>
                <a:gd name="T44" fmla="*/ 0 w 1033"/>
                <a:gd name="T45" fmla="*/ 0 h 949"/>
                <a:gd name="T46" fmla="*/ 0 w 1033"/>
                <a:gd name="T47" fmla="*/ 0 h 949"/>
                <a:gd name="T48" fmla="*/ 0 w 1033"/>
                <a:gd name="T49" fmla="*/ 0 h 949"/>
                <a:gd name="T50" fmla="*/ 0 w 1033"/>
                <a:gd name="T51" fmla="*/ 0 h 949"/>
                <a:gd name="T52" fmla="*/ 0 w 1033"/>
                <a:gd name="T53" fmla="*/ 0 h 949"/>
                <a:gd name="T54" fmla="*/ 0 w 1033"/>
                <a:gd name="T55" fmla="*/ 0 h 949"/>
                <a:gd name="T56" fmla="*/ 0 w 1033"/>
                <a:gd name="T57" fmla="*/ 0 h 949"/>
                <a:gd name="T58" fmla="*/ 0 w 1033"/>
                <a:gd name="T59" fmla="*/ 0 h 949"/>
                <a:gd name="T60" fmla="*/ 0 w 1033"/>
                <a:gd name="T61" fmla="*/ 0 h 949"/>
                <a:gd name="T62" fmla="*/ 0 w 1033"/>
                <a:gd name="T63" fmla="*/ 0 h 949"/>
                <a:gd name="T64" fmla="*/ 0 w 1033"/>
                <a:gd name="T65" fmla="*/ 0 h 949"/>
                <a:gd name="T66" fmla="*/ 0 w 1033"/>
                <a:gd name="T67" fmla="*/ 0 h 949"/>
                <a:gd name="T68" fmla="*/ 0 w 1033"/>
                <a:gd name="T69" fmla="*/ 0 h 949"/>
                <a:gd name="T70" fmla="*/ 0 w 1033"/>
                <a:gd name="T71" fmla="*/ 0 h 949"/>
                <a:gd name="T72" fmla="*/ 0 w 1033"/>
                <a:gd name="T73" fmla="*/ 0 h 949"/>
                <a:gd name="T74" fmla="*/ 0 w 1033"/>
                <a:gd name="T75" fmla="*/ 0 h 949"/>
                <a:gd name="T76" fmla="*/ 0 w 1033"/>
                <a:gd name="T77" fmla="*/ 0 h 949"/>
                <a:gd name="T78" fmla="*/ 0 w 1033"/>
                <a:gd name="T79" fmla="*/ 0 h 949"/>
                <a:gd name="T80" fmla="*/ 0 w 1033"/>
                <a:gd name="T81" fmla="*/ 0 h 949"/>
                <a:gd name="T82" fmla="*/ 0 w 1033"/>
                <a:gd name="T83" fmla="*/ 0 h 949"/>
                <a:gd name="T84" fmla="*/ 0 w 1033"/>
                <a:gd name="T85" fmla="*/ 0 h 949"/>
                <a:gd name="T86" fmla="*/ 0 w 1033"/>
                <a:gd name="T87" fmla="*/ 0 h 949"/>
                <a:gd name="T88" fmla="*/ 0 w 1033"/>
                <a:gd name="T89" fmla="*/ 0 h 949"/>
                <a:gd name="T90" fmla="*/ 0 w 1033"/>
                <a:gd name="T91" fmla="*/ 0 h 949"/>
                <a:gd name="T92" fmla="*/ 0 w 1033"/>
                <a:gd name="T93" fmla="*/ 0 h 949"/>
                <a:gd name="T94" fmla="*/ 0 w 1033"/>
                <a:gd name="T95" fmla="*/ 0 h 949"/>
                <a:gd name="T96" fmla="*/ 0 w 1033"/>
                <a:gd name="T97" fmla="*/ 0 h 949"/>
                <a:gd name="T98" fmla="*/ 0 w 1033"/>
                <a:gd name="T99" fmla="*/ 0 h 949"/>
                <a:gd name="T100" fmla="*/ 0 w 1033"/>
                <a:gd name="T101" fmla="*/ 0 h 949"/>
                <a:gd name="T102" fmla="*/ 0 w 1033"/>
                <a:gd name="T103" fmla="*/ 0 h 949"/>
                <a:gd name="T104" fmla="*/ 0 w 1033"/>
                <a:gd name="T105" fmla="*/ 0 h 949"/>
                <a:gd name="T106" fmla="*/ 0 w 1033"/>
                <a:gd name="T107" fmla="*/ 0 h 9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33"/>
                <a:gd name="T163" fmla="*/ 0 h 949"/>
                <a:gd name="T164" fmla="*/ 1033 w 1033"/>
                <a:gd name="T165" fmla="*/ 949 h 9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33" h="949">
                  <a:moveTo>
                    <a:pt x="1033" y="510"/>
                  </a:moveTo>
                  <a:lnTo>
                    <a:pt x="1022" y="520"/>
                  </a:lnTo>
                  <a:lnTo>
                    <a:pt x="1013" y="530"/>
                  </a:lnTo>
                  <a:lnTo>
                    <a:pt x="1005" y="539"/>
                  </a:lnTo>
                  <a:lnTo>
                    <a:pt x="996" y="548"/>
                  </a:lnTo>
                  <a:lnTo>
                    <a:pt x="988" y="554"/>
                  </a:lnTo>
                  <a:lnTo>
                    <a:pt x="981" y="561"/>
                  </a:lnTo>
                  <a:lnTo>
                    <a:pt x="973" y="566"/>
                  </a:lnTo>
                  <a:lnTo>
                    <a:pt x="966" y="572"/>
                  </a:lnTo>
                  <a:lnTo>
                    <a:pt x="967" y="625"/>
                  </a:lnTo>
                  <a:lnTo>
                    <a:pt x="951" y="688"/>
                  </a:lnTo>
                  <a:lnTo>
                    <a:pt x="922" y="753"/>
                  </a:lnTo>
                  <a:lnTo>
                    <a:pt x="883" y="816"/>
                  </a:lnTo>
                  <a:lnTo>
                    <a:pt x="835" y="869"/>
                  </a:lnTo>
                  <a:lnTo>
                    <a:pt x="783" y="909"/>
                  </a:lnTo>
                  <a:lnTo>
                    <a:pt x="730" y="927"/>
                  </a:lnTo>
                  <a:lnTo>
                    <a:pt x="681" y="918"/>
                  </a:lnTo>
                  <a:lnTo>
                    <a:pt x="644" y="924"/>
                  </a:lnTo>
                  <a:lnTo>
                    <a:pt x="617" y="933"/>
                  </a:lnTo>
                  <a:lnTo>
                    <a:pt x="595" y="942"/>
                  </a:lnTo>
                  <a:lnTo>
                    <a:pt x="577" y="949"/>
                  </a:lnTo>
                  <a:lnTo>
                    <a:pt x="556" y="949"/>
                  </a:lnTo>
                  <a:lnTo>
                    <a:pt x="533" y="945"/>
                  </a:lnTo>
                  <a:lnTo>
                    <a:pt x="507" y="928"/>
                  </a:lnTo>
                  <a:lnTo>
                    <a:pt x="473" y="903"/>
                  </a:lnTo>
                  <a:lnTo>
                    <a:pt x="429" y="891"/>
                  </a:lnTo>
                  <a:lnTo>
                    <a:pt x="397" y="890"/>
                  </a:lnTo>
                  <a:lnTo>
                    <a:pt x="370" y="891"/>
                  </a:lnTo>
                  <a:lnTo>
                    <a:pt x="351" y="894"/>
                  </a:lnTo>
                  <a:lnTo>
                    <a:pt x="332" y="889"/>
                  </a:lnTo>
                  <a:lnTo>
                    <a:pt x="318" y="874"/>
                  </a:lnTo>
                  <a:lnTo>
                    <a:pt x="304" y="841"/>
                  </a:lnTo>
                  <a:lnTo>
                    <a:pt x="288" y="790"/>
                  </a:lnTo>
                  <a:lnTo>
                    <a:pt x="262" y="753"/>
                  </a:lnTo>
                  <a:lnTo>
                    <a:pt x="254" y="716"/>
                  </a:lnTo>
                  <a:lnTo>
                    <a:pt x="252" y="676"/>
                  </a:lnTo>
                  <a:lnTo>
                    <a:pt x="254" y="642"/>
                  </a:lnTo>
                  <a:lnTo>
                    <a:pt x="251" y="610"/>
                  </a:lnTo>
                  <a:lnTo>
                    <a:pt x="243" y="586"/>
                  </a:lnTo>
                  <a:lnTo>
                    <a:pt x="217" y="570"/>
                  </a:lnTo>
                  <a:lnTo>
                    <a:pt x="175" y="567"/>
                  </a:lnTo>
                  <a:lnTo>
                    <a:pt x="147" y="578"/>
                  </a:lnTo>
                  <a:lnTo>
                    <a:pt x="118" y="578"/>
                  </a:lnTo>
                  <a:lnTo>
                    <a:pt x="88" y="567"/>
                  </a:lnTo>
                  <a:lnTo>
                    <a:pt x="62" y="551"/>
                  </a:lnTo>
                  <a:lnTo>
                    <a:pt x="36" y="526"/>
                  </a:lnTo>
                  <a:lnTo>
                    <a:pt x="17" y="499"/>
                  </a:lnTo>
                  <a:lnTo>
                    <a:pt x="4" y="468"/>
                  </a:lnTo>
                  <a:lnTo>
                    <a:pt x="0" y="439"/>
                  </a:lnTo>
                  <a:lnTo>
                    <a:pt x="21" y="423"/>
                  </a:lnTo>
                  <a:lnTo>
                    <a:pt x="46" y="417"/>
                  </a:lnTo>
                  <a:lnTo>
                    <a:pt x="70" y="415"/>
                  </a:lnTo>
                  <a:lnTo>
                    <a:pt x="95" y="414"/>
                  </a:lnTo>
                  <a:lnTo>
                    <a:pt x="118" y="407"/>
                  </a:lnTo>
                  <a:lnTo>
                    <a:pt x="142" y="393"/>
                  </a:lnTo>
                  <a:lnTo>
                    <a:pt x="164" y="367"/>
                  </a:lnTo>
                  <a:lnTo>
                    <a:pt x="185" y="326"/>
                  </a:lnTo>
                  <a:lnTo>
                    <a:pt x="222" y="323"/>
                  </a:lnTo>
                  <a:lnTo>
                    <a:pt x="261" y="321"/>
                  </a:lnTo>
                  <a:lnTo>
                    <a:pt x="299" y="317"/>
                  </a:lnTo>
                  <a:lnTo>
                    <a:pt x="337" y="308"/>
                  </a:lnTo>
                  <a:lnTo>
                    <a:pt x="369" y="293"/>
                  </a:lnTo>
                  <a:lnTo>
                    <a:pt x="400" y="270"/>
                  </a:lnTo>
                  <a:lnTo>
                    <a:pt x="424" y="237"/>
                  </a:lnTo>
                  <a:lnTo>
                    <a:pt x="442" y="193"/>
                  </a:lnTo>
                  <a:lnTo>
                    <a:pt x="432" y="158"/>
                  </a:lnTo>
                  <a:lnTo>
                    <a:pt x="425" y="132"/>
                  </a:lnTo>
                  <a:lnTo>
                    <a:pt x="421" y="112"/>
                  </a:lnTo>
                  <a:lnTo>
                    <a:pt x="422" y="96"/>
                  </a:lnTo>
                  <a:lnTo>
                    <a:pt x="427" y="78"/>
                  </a:lnTo>
                  <a:lnTo>
                    <a:pt x="436" y="59"/>
                  </a:lnTo>
                  <a:lnTo>
                    <a:pt x="450" y="32"/>
                  </a:lnTo>
                  <a:lnTo>
                    <a:pt x="473" y="0"/>
                  </a:lnTo>
                  <a:lnTo>
                    <a:pt x="504" y="6"/>
                  </a:lnTo>
                  <a:lnTo>
                    <a:pt x="532" y="25"/>
                  </a:lnTo>
                  <a:lnTo>
                    <a:pt x="553" y="48"/>
                  </a:lnTo>
                  <a:lnTo>
                    <a:pt x="575" y="72"/>
                  </a:lnTo>
                  <a:lnTo>
                    <a:pt x="595" y="87"/>
                  </a:lnTo>
                  <a:lnTo>
                    <a:pt x="622" y="90"/>
                  </a:lnTo>
                  <a:lnTo>
                    <a:pt x="653" y="74"/>
                  </a:lnTo>
                  <a:lnTo>
                    <a:pt x="695" y="32"/>
                  </a:lnTo>
                  <a:lnTo>
                    <a:pt x="727" y="41"/>
                  </a:lnTo>
                  <a:lnTo>
                    <a:pt x="747" y="60"/>
                  </a:lnTo>
                  <a:lnTo>
                    <a:pt x="759" y="84"/>
                  </a:lnTo>
                  <a:lnTo>
                    <a:pt x="770" y="109"/>
                  </a:lnTo>
                  <a:lnTo>
                    <a:pt x="783" y="132"/>
                  </a:lnTo>
                  <a:lnTo>
                    <a:pt x="804" y="153"/>
                  </a:lnTo>
                  <a:lnTo>
                    <a:pt x="836" y="165"/>
                  </a:lnTo>
                  <a:lnTo>
                    <a:pt x="888" y="169"/>
                  </a:lnTo>
                  <a:lnTo>
                    <a:pt x="912" y="199"/>
                  </a:lnTo>
                  <a:lnTo>
                    <a:pt x="921" y="234"/>
                  </a:lnTo>
                  <a:lnTo>
                    <a:pt x="919" y="268"/>
                  </a:lnTo>
                  <a:lnTo>
                    <a:pt x="914" y="303"/>
                  </a:lnTo>
                  <a:lnTo>
                    <a:pt x="908" y="334"/>
                  </a:lnTo>
                  <a:lnTo>
                    <a:pt x="911" y="362"/>
                  </a:lnTo>
                  <a:lnTo>
                    <a:pt x="926" y="383"/>
                  </a:lnTo>
                  <a:lnTo>
                    <a:pt x="960" y="396"/>
                  </a:lnTo>
                  <a:lnTo>
                    <a:pt x="967" y="386"/>
                  </a:lnTo>
                  <a:lnTo>
                    <a:pt x="974" y="377"/>
                  </a:lnTo>
                  <a:lnTo>
                    <a:pt x="982" y="377"/>
                  </a:lnTo>
                  <a:lnTo>
                    <a:pt x="996" y="377"/>
                  </a:lnTo>
                  <a:lnTo>
                    <a:pt x="1008" y="393"/>
                  </a:lnTo>
                  <a:lnTo>
                    <a:pt x="1016" y="410"/>
                  </a:lnTo>
                  <a:lnTo>
                    <a:pt x="1020" y="424"/>
                  </a:lnTo>
                  <a:lnTo>
                    <a:pt x="1026" y="440"/>
                  </a:lnTo>
                  <a:lnTo>
                    <a:pt x="1027" y="454"/>
                  </a:lnTo>
                  <a:lnTo>
                    <a:pt x="1029" y="471"/>
                  </a:lnTo>
                  <a:lnTo>
                    <a:pt x="1030" y="489"/>
                  </a:lnTo>
                  <a:lnTo>
                    <a:pt x="1033" y="510"/>
                  </a:lnTo>
                  <a:close/>
                </a:path>
              </a:pathLst>
            </a:custGeom>
            <a:solidFill>
              <a:srgbClr val="5E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1" name="Freeform 64"/>
            <p:cNvSpPr>
              <a:spLocks/>
            </p:cNvSpPr>
            <p:nvPr/>
          </p:nvSpPr>
          <p:spPr bwMode="auto">
            <a:xfrm>
              <a:off x="3147" y="10111"/>
              <a:ext cx="399" cy="416"/>
            </a:xfrm>
            <a:custGeom>
              <a:avLst/>
              <a:gdLst>
                <a:gd name="T0" fmla="*/ 0 w 1195"/>
                <a:gd name="T1" fmla="*/ 0 h 1247"/>
                <a:gd name="T2" fmla="*/ 0 w 1195"/>
                <a:gd name="T3" fmla="*/ 0 h 1247"/>
                <a:gd name="T4" fmla="*/ 0 w 1195"/>
                <a:gd name="T5" fmla="*/ 0 h 1247"/>
                <a:gd name="T6" fmla="*/ 0 w 1195"/>
                <a:gd name="T7" fmla="*/ 0 h 1247"/>
                <a:gd name="T8" fmla="*/ 0 w 1195"/>
                <a:gd name="T9" fmla="*/ 0 h 1247"/>
                <a:gd name="T10" fmla="*/ 0 w 1195"/>
                <a:gd name="T11" fmla="*/ 0 h 1247"/>
                <a:gd name="T12" fmla="*/ 0 w 1195"/>
                <a:gd name="T13" fmla="*/ 0 h 1247"/>
                <a:gd name="T14" fmla="*/ 0 w 1195"/>
                <a:gd name="T15" fmla="*/ 0 h 1247"/>
                <a:gd name="T16" fmla="*/ 0 w 1195"/>
                <a:gd name="T17" fmla="*/ 0 h 1247"/>
                <a:gd name="T18" fmla="*/ 0 w 1195"/>
                <a:gd name="T19" fmla="*/ 0 h 1247"/>
                <a:gd name="T20" fmla="*/ 0 w 1195"/>
                <a:gd name="T21" fmla="*/ 0 h 1247"/>
                <a:gd name="T22" fmla="*/ 0 w 1195"/>
                <a:gd name="T23" fmla="*/ 0 h 1247"/>
                <a:gd name="T24" fmla="*/ 0 w 1195"/>
                <a:gd name="T25" fmla="*/ 0 h 1247"/>
                <a:gd name="T26" fmla="*/ 0 w 1195"/>
                <a:gd name="T27" fmla="*/ 0 h 1247"/>
                <a:gd name="T28" fmla="*/ 0 w 1195"/>
                <a:gd name="T29" fmla="*/ 0 h 1247"/>
                <a:gd name="T30" fmla="*/ 0 w 1195"/>
                <a:gd name="T31" fmla="*/ 0 h 1247"/>
                <a:gd name="T32" fmla="*/ 0 w 1195"/>
                <a:gd name="T33" fmla="*/ 0 h 1247"/>
                <a:gd name="T34" fmla="*/ 0 w 1195"/>
                <a:gd name="T35" fmla="*/ 0 h 1247"/>
                <a:gd name="T36" fmla="*/ 0 w 1195"/>
                <a:gd name="T37" fmla="*/ 0 h 1247"/>
                <a:gd name="T38" fmla="*/ 0 w 1195"/>
                <a:gd name="T39" fmla="*/ 0 h 1247"/>
                <a:gd name="T40" fmla="*/ 0 w 1195"/>
                <a:gd name="T41" fmla="*/ 0 h 1247"/>
                <a:gd name="T42" fmla="*/ 0 w 1195"/>
                <a:gd name="T43" fmla="*/ 0 h 1247"/>
                <a:gd name="T44" fmla="*/ 0 w 1195"/>
                <a:gd name="T45" fmla="*/ 0 h 1247"/>
                <a:gd name="T46" fmla="*/ 0 w 1195"/>
                <a:gd name="T47" fmla="*/ 0 h 1247"/>
                <a:gd name="T48" fmla="*/ 0 w 1195"/>
                <a:gd name="T49" fmla="*/ 0 h 1247"/>
                <a:gd name="T50" fmla="*/ 0 w 1195"/>
                <a:gd name="T51" fmla="*/ 0 h 1247"/>
                <a:gd name="T52" fmla="*/ 0 w 1195"/>
                <a:gd name="T53" fmla="*/ 0 h 1247"/>
                <a:gd name="T54" fmla="*/ 0 w 1195"/>
                <a:gd name="T55" fmla="*/ 0 h 1247"/>
                <a:gd name="T56" fmla="*/ 0 w 1195"/>
                <a:gd name="T57" fmla="*/ 0 h 1247"/>
                <a:gd name="T58" fmla="*/ 0 w 1195"/>
                <a:gd name="T59" fmla="*/ 0 h 1247"/>
                <a:gd name="T60" fmla="*/ 0 w 1195"/>
                <a:gd name="T61" fmla="*/ 0 h 1247"/>
                <a:gd name="T62" fmla="*/ 0 w 1195"/>
                <a:gd name="T63" fmla="*/ 0 h 1247"/>
                <a:gd name="T64" fmla="*/ 0 w 1195"/>
                <a:gd name="T65" fmla="*/ 0 h 1247"/>
                <a:gd name="T66" fmla="*/ 0 w 1195"/>
                <a:gd name="T67" fmla="*/ 0 h 1247"/>
                <a:gd name="T68" fmla="*/ 0 w 1195"/>
                <a:gd name="T69" fmla="*/ 0 h 1247"/>
                <a:gd name="T70" fmla="*/ 0 w 1195"/>
                <a:gd name="T71" fmla="*/ 0 h 1247"/>
                <a:gd name="T72" fmla="*/ 0 w 1195"/>
                <a:gd name="T73" fmla="*/ 0 h 1247"/>
                <a:gd name="T74" fmla="*/ 0 w 1195"/>
                <a:gd name="T75" fmla="*/ 0 h 1247"/>
                <a:gd name="T76" fmla="*/ 0 w 1195"/>
                <a:gd name="T77" fmla="*/ 0 h 1247"/>
                <a:gd name="T78" fmla="*/ 0 w 1195"/>
                <a:gd name="T79" fmla="*/ 0 h 1247"/>
                <a:gd name="T80" fmla="*/ 0 w 1195"/>
                <a:gd name="T81" fmla="*/ 0 h 1247"/>
                <a:gd name="T82" fmla="*/ 0 w 1195"/>
                <a:gd name="T83" fmla="*/ 0 h 1247"/>
                <a:gd name="T84" fmla="*/ 0 w 1195"/>
                <a:gd name="T85" fmla="*/ 0 h 1247"/>
                <a:gd name="T86" fmla="*/ 0 w 1195"/>
                <a:gd name="T87" fmla="*/ 0 h 1247"/>
                <a:gd name="T88" fmla="*/ 0 w 1195"/>
                <a:gd name="T89" fmla="*/ 0 h 12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5"/>
                <a:gd name="T136" fmla="*/ 0 h 1247"/>
                <a:gd name="T137" fmla="*/ 1195 w 1195"/>
                <a:gd name="T138" fmla="*/ 1247 h 12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5" h="1247">
                  <a:moveTo>
                    <a:pt x="1195" y="778"/>
                  </a:moveTo>
                  <a:lnTo>
                    <a:pt x="1189" y="811"/>
                  </a:lnTo>
                  <a:lnTo>
                    <a:pt x="1180" y="847"/>
                  </a:lnTo>
                  <a:lnTo>
                    <a:pt x="1168" y="887"/>
                  </a:lnTo>
                  <a:lnTo>
                    <a:pt x="1157" y="930"/>
                  </a:lnTo>
                  <a:lnTo>
                    <a:pt x="1141" y="968"/>
                  </a:lnTo>
                  <a:lnTo>
                    <a:pt x="1126" y="1004"/>
                  </a:lnTo>
                  <a:lnTo>
                    <a:pt x="1110" y="1033"/>
                  </a:lnTo>
                  <a:lnTo>
                    <a:pt x="1096" y="1057"/>
                  </a:lnTo>
                  <a:lnTo>
                    <a:pt x="1043" y="1073"/>
                  </a:lnTo>
                  <a:lnTo>
                    <a:pt x="1004" y="1086"/>
                  </a:lnTo>
                  <a:lnTo>
                    <a:pt x="974" y="1095"/>
                  </a:lnTo>
                  <a:lnTo>
                    <a:pt x="953" y="1107"/>
                  </a:lnTo>
                  <a:lnTo>
                    <a:pt x="939" y="1120"/>
                  </a:lnTo>
                  <a:lnTo>
                    <a:pt x="931" y="1142"/>
                  </a:lnTo>
                  <a:lnTo>
                    <a:pt x="925" y="1173"/>
                  </a:lnTo>
                  <a:lnTo>
                    <a:pt x="924" y="1219"/>
                  </a:lnTo>
                  <a:lnTo>
                    <a:pt x="914" y="1228"/>
                  </a:lnTo>
                  <a:lnTo>
                    <a:pt x="905" y="1235"/>
                  </a:lnTo>
                  <a:lnTo>
                    <a:pt x="898" y="1239"/>
                  </a:lnTo>
                  <a:lnTo>
                    <a:pt x="893" y="1244"/>
                  </a:lnTo>
                  <a:lnTo>
                    <a:pt x="882" y="1245"/>
                  </a:lnTo>
                  <a:lnTo>
                    <a:pt x="870" y="1247"/>
                  </a:lnTo>
                  <a:lnTo>
                    <a:pt x="860" y="1232"/>
                  </a:lnTo>
                  <a:lnTo>
                    <a:pt x="852" y="1222"/>
                  </a:lnTo>
                  <a:lnTo>
                    <a:pt x="841" y="1213"/>
                  </a:lnTo>
                  <a:lnTo>
                    <a:pt x="831" y="1207"/>
                  </a:lnTo>
                  <a:lnTo>
                    <a:pt x="818" y="1200"/>
                  </a:lnTo>
                  <a:lnTo>
                    <a:pt x="806" y="1195"/>
                  </a:lnTo>
                  <a:lnTo>
                    <a:pt x="792" y="1192"/>
                  </a:lnTo>
                  <a:lnTo>
                    <a:pt x="779" y="1189"/>
                  </a:lnTo>
                  <a:lnTo>
                    <a:pt x="776" y="1170"/>
                  </a:lnTo>
                  <a:lnTo>
                    <a:pt x="773" y="1155"/>
                  </a:lnTo>
                  <a:lnTo>
                    <a:pt x="766" y="1142"/>
                  </a:lnTo>
                  <a:lnTo>
                    <a:pt x="759" y="1133"/>
                  </a:lnTo>
                  <a:lnTo>
                    <a:pt x="750" y="1122"/>
                  </a:lnTo>
                  <a:lnTo>
                    <a:pt x="738" y="1113"/>
                  </a:lnTo>
                  <a:lnTo>
                    <a:pt x="724" y="1104"/>
                  </a:lnTo>
                  <a:lnTo>
                    <a:pt x="712" y="1095"/>
                  </a:lnTo>
                  <a:lnTo>
                    <a:pt x="709" y="1088"/>
                  </a:lnTo>
                  <a:lnTo>
                    <a:pt x="707" y="1080"/>
                  </a:lnTo>
                  <a:lnTo>
                    <a:pt x="747" y="1017"/>
                  </a:lnTo>
                  <a:lnTo>
                    <a:pt x="764" y="954"/>
                  </a:lnTo>
                  <a:lnTo>
                    <a:pt x="761" y="892"/>
                  </a:lnTo>
                  <a:lnTo>
                    <a:pt x="741" y="840"/>
                  </a:lnTo>
                  <a:lnTo>
                    <a:pt x="706" y="799"/>
                  </a:lnTo>
                  <a:lnTo>
                    <a:pt x="664" y="780"/>
                  </a:lnTo>
                  <a:lnTo>
                    <a:pt x="615" y="783"/>
                  </a:lnTo>
                  <a:lnTo>
                    <a:pt x="563" y="817"/>
                  </a:lnTo>
                  <a:lnTo>
                    <a:pt x="549" y="814"/>
                  </a:lnTo>
                  <a:lnTo>
                    <a:pt x="540" y="811"/>
                  </a:lnTo>
                  <a:lnTo>
                    <a:pt x="504" y="722"/>
                  </a:lnTo>
                  <a:lnTo>
                    <a:pt x="467" y="681"/>
                  </a:lnTo>
                  <a:lnTo>
                    <a:pt x="430" y="675"/>
                  </a:lnTo>
                  <a:lnTo>
                    <a:pt x="394" y="696"/>
                  </a:lnTo>
                  <a:lnTo>
                    <a:pt x="358" y="728"/>
                  </a:lnTo>
                  <a:lnTo>
                    <a:pt x="326" y="765"/>
                  </a:lnTo>
                  <a:lnTo>
                    <a:pt x="295" y="796"/>
                  </a:lnTo>
                  <a:lnTo>
                    <a:pt x="270" y="811"/>
                  </a:lnTo>
                  <a:lnTo>
                    <a:pt x="246" y="790"/>
                  </a:lnTo>
                  <a:lnTo>
                    <a:pt x="223" y="771"/>
                  </a:lnTo>
                  <a:lnTo>
                    <a:pt x="202" y="750"/>
                  </a:lnTo>
                  <a:lnTo>
                    <a:pt x="183" y="731"/>
                  </a:lnTo>
                  <a:lnTo>
                    <a:pt x="160" y="712"/>
                  </a:lnTo>
                  <a:lnTo>
                    <a:pt x="138" y="693"/>
                  </a:lnTo>
                  <a:lnTo>
                    <a:pt x="114" y="675"/>
                  </a:lnTo>
                  <a:lnTo>
                    <a:pt x="90" y="660"/>
                  </a:lnTo>
                  <a:lnTo>
                    <a:pt x="86" y="629"/>
                  </a:lnTo>
                  <a:lnTo>
                    <a:pt x="79" y="604"/>
                  </a:lnTo>
                  <a:lnTo>
                    <a:pt x="69" y="581"/>
                  </a:lnTo>
                  <a:lnTo>
                    <a:pt x="60" y="560"/>
                  </a:lnTo>
                  <a:lnTo>
                    <a:pt x="51" y="538"/>
                  </a:lnTo>
                  <a:lnTo>
                    <a:pt x="44" y="517"/>
                  </a:lnTo>
                  <a:lnTo>
                    <a:pt x="39" y="495"/>
                  </a:lnTo>
                  <a:lnTo>
                    <a:pt x="39" y="475"/>
                  </a:lnTo>
                  <a:lnTo>
                    <a:pt x="67" y="439"/>
                  </a:lnTo>
                  <a:lnTo>
                    <a:pt x="76" y="395"/>
                  </a:lnTo>
                  <a:lnTo>
                    <a:pt x="67" y="345"/>
                  </a:lnTo>
                  <a:lnTo>
                    <a:pt x="52" y="295"/>
                  </a:lnTo>
                  <a:lnTo>
                    <a:pt x="30" y="246"/>
                  </a:lnTo>
                  <a:lnTo>
                    <a:pt x="11" y="208"/>
                  </a:lnTo>
                  <a:lnTo>
                    <a:pt x="0" y="181"/>
                  </a:lnTo>
                  <a:lnTo>
                    <a:pt x="4" y="172"/>
                  </a:lnTo>
                  <a:lnTo>
                    <a:pt x="6" y="139"/>
                  </a:lnTo>
                  <a:lnTo>
                    <a:pt x="17" y="111"/>
                  </a:lnTo>
                  <a:lnTo>
                    <a:pt x="32" y="86"/>
                  </a:lnTo>
                  <a:lnTo>
                    <a:pt x="56" y="69"/>
                  </a:lnTo>
                  <a:lnTo>
                    <a:pt x="83" y="59"/>
                  </a:lnTo>
                  <a:lnTo>
                    <a:pt x="112" y="58"/>
                  </a:lnTo>
                  <a:lnTo>
                    <a:pt x="143" y="63"/>
                  </a:lnTo>
                  <a:lnTo>
                    <a:pt x="175" y="83"/>
                  </a:lnTo>
                  <a:lnTo>
                    <a:pt x="218" y="68"/>
                  </a:lnTo>
                  <a:lnTo>
                    <a:pt x="263" y="46"/>
                  </a:lnTo>
                  <a:lnTo>
                    <a:pt x="307" y="24"/>
                  </a:lnTo>
                  <a:lnTo>
                    <a:pt x="352" y="7"/>
                  </a:lnTo>
                  <a:lnTo>
                    <a:pt x="394" y="0"/>
                  </a:lnTo>
                  <a:lnTo>
                    <a:pt x="438" y="10"/>
                  </a:lnTo>
                  <a:lnTo>
                    <a:pt x="479" y="43"/>
                  </a:lnTo>
                  <a:lnTo>
                    <a:pt x="518" y="106"/>
                  </a:lnTo>
                  <a:lnTo>
                    <a:pt x="571" y="136"/>
                  </a:lnTo>
                  <a:lnTo>
                    <a:pt x="612" y="174"/>
                  </a:lnTo>
                  <a:lnTo>
                    <a:pt x="640" y="215"/>
                  </a:lnTo>
                  <a:lnTo>
                    <a:pt x="665" y="256"/>
                  </a:lnTo>
                  <a:lnTo>
                    <a:pt x="689" y="289"/>
                  </a:lnTo>
                  <a:lnTo>
                    <a:pt x="717" y="310"/>
                  </a:lnTo>
                  <a:lnTo>
                    <a:pt x="757" y="312"/>
                  </a:lnTo>
                  <a:lnTo>
                    <a:pt x="811" y="295"/>
                  </a:lnTo>
                  <a:lnTo>
                    <a:pt x="832" y="292"/>
                  </a:lnTo>
                  <a:lnTo>
                    <a:pt x="853" y="293"/>
                  </a:lnTo>
                  <a:lnTo>
                    <a:pt x="872" y="296"/>
                  </a:lnTo>
                  <a:lnTo>
                    <a:pt x="890" y="305"/>
                  </a:lnTo>
                  <a:lnTo>
                    <a:pt x="904" y="315"/>
                  </a:lnTo>
                  <a:lnTo>
                    <a:pt x="917" y="332"/>
                  </a:lnTo>
                  <a:lnTo>
                    <a:pt x="925" y="351"/>
                  </a:lnTo>
                  <a:lnTo>
                    <a:pt x="933" y="376"/>
                  </a:lnTo>
                  <a:lnTo>
                    <a:pt x="966" y="388"/>
                  </a:lnTo>
                  <a:lnTo>
                    <a:pt x="991" y="404"/>
                  </a:lnTo>
                  <a:lnTo>
                    <a:pt x="1008" y="420"/>
                  </a:lnTo>
                  <a:lnTo>
                    <a:pt x="1022" y="439"/>
                  </a:lnTo>
                  <a:lnTo>
                    <a:pt x="1033" y="458"/>
                  </a:lnTo>
                  <a:lnTo>
                    <a:pt x="1046" y="482"/>
                  </a:lnTo>
                  <a:lnTo>
                    <a:pt x="1060" y="506"/>
                  </a:lnTo>
                  <a:lnTo>
                    <a:pt x="1082" y="532"/>
                  </a:lnTo>
                  <a:lnTo>
                    <a:pt x="1122" y="550"/>
                  </a:lnTo>
                  <a:lnTo>
                    <a:pt x="1147" y="570"/>
                  </a:lnTo>
                  <a:lnTo>
                    <a:pt x="1159" y="592"/>
                  </a:lnTo>
                  <a:lnTo>
                    <a:pt x="1165" y="619"/>
                  </a:lnTo>
                  <a:lnTo>
                    <a:pt x="1164" y="644"/>
                  </a:lnTo>
                  <a:lnTo>
                    <a:pt x="1164" y="674"/>
                  </a:lnTo>
                  <a:lnTo>
                    <a:pt x="1165" y="703"/>
                  </a:lnTo>
                  <a:lnTo>
                    <a:pt x="1172" y="735"/>
                  </a:lnTo>
                  <a:lnTo>
                    <a:pt x="1179" y="743"/>
                  </a:lnTo>
                  <a:lnTo>
                    <a:pt x="1186" y="755"/>
                  </a:lnTo>
                  <a:lnTo>
                    <a:pt x="1192" y="766"/>
                  </a:lnTo>
                  <a:lnTo>
                    <a:pt x="1195" y="778"/>
                  </a:lnTo>
                  <a:close/>
                </a:path>
              </a:pathLst>
            </a:custGeom>
            <a:solidFill>
              <a:srgbClr val="8FB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2" name="Freeform 65"/>
            <p:cNvSpPr>
              <a:spLocks/>
            </p:cNvSpPr>
            <p:nvPr/>
          </p:nvSpPr>
          <p:spPr bwMode="auto">
            <a:xfrm>
              <a:off x="3329" y="10095"/>
              <a:ext cx="147" cy="110"/>
            </a:xfrm>
            <a:custGeom>
              <a:avLst/>
              <a:gdLst>
                <a:gd name="T0" fmla="*/ 0 w 442"/>
                <a:gd name="T1" fmla="*/ 0 h 332"/>
                <a:gd name="T2" fmla="*/ 0 w 442"/>
                <a:gd name="T3" fmla="*/ 0 h 332"/>
                <a:gd name="T4" fmla="*/ 0 w 442"/>
                <a:gd name="T5" fmla="*/ 0 h 332"/>
                <a:gd name="T6" fmla="*/ 0 w 442"/>
                <a:gd name="T7" fmla="*/ 0 h 332"/>
                <a:gd name="T8" fmla="*/ 0 w 442"/>
                <a:gd name="T9" fmla="*/ 0 h 332"/>
                <a:gd name="T10" fmla="*/ 0 w 442"/>
                <a:gd name="T11" fmla="*/ 0 h 332"/>
                <a:gd name="T12" fmla="*/ 0 w 442"/>
                <a:gd name="T13" fmla="*/ 0 h 332"/>
                <a:gd name="T14" fmla="*/ 0 w 442"/>
                <a:gd name="T15" fmla="*/ 0 h 332"/>
                <a:gd name="T16" fmla="*/ 0 w 442"/>
                <a:gd name="T17" fmla="*/ 0 h 332"/>
                <a:gd name="T18" fmla="*/ 0 w 442"/>
                <a:gd name="T19" fmla="*/ 0 h 332"/>
                <a:gd name="T20" fmla="*/ 0 w 442"/>
                <a:gd name="T21" fmla="*/ 0 h 332"/>
                <a:gd name="T22" fmla="*/ 0 w 442"/>
                <a:gd name="T23" fmla="*/ 0 h 332"/>
                <a:gd name="T24" fmla="*/ 0 w 442"/>
                <a:gd name="T25" fmla="*/ 0 h 332"/>
                <a:gd name="T26" fmla="*/ 0 w 442"/>
                <a:gd name="T27" fmla="*/ 0 h 332"/>
                <a:gd name="T28" fmla="*/ 0 w 442"/>
                <a:gd name="T29" fmla="*/ 0 h 332"/>
                <a:gd name="T30" fmla="*/ 0 w 442"/>
                <a:gd name="T31" fmla="*/ 0 h 332"/>
                <a:gd name="T32" fmla="*/ 0 w 442"/>
                <a:gd name="T33" fmla="*/ 0 h 332"/>
                <a:gd name="T34" fmla="*/ 0 w 442"/>
                <a:gd name="T35" fmla="*/ 0 h 332"/>
                <a:gd name="T36" fmla="*/ 0 w 442"/>
                <a:gd name="T37" fmla="*/ 0 h 332"/>
                <a:gd name="T38" fmla="*/ 0 w 442"/>
                <a:gd name="T39" fmla="*/ 0 h 332"/>
                <a:gd name="T40" fmla="*/ 0 w 442"/>
                <a:gd name="T41" fmla="*/ 0 h 332"/>
                <a:gd name="T42" fmla="*/ 0 w 442"/>
                <a:gd name="T43" fmla="*/ 0 h 332"/>
                <a:gd name="T44" fmla="*/ 0 w 442"/>
                <a:gd name="T45" fmla="*/ 0 h 332"/>
                <a:gd name="T46" fmla="*/ 0 w 442"/>
                <a:gd name="T47" fmla="*/ 0 h 332"/>
                <a:gd name="T48" fmla="*/ 0 w 442"/>
                <a:gd name="T49" fmla="*/ 0 h 332"/>
                <a:gd name="T50" fmla="*/ 0 w 442"/>
                <a:gd name="T51" fmla="*/ 0 h 332"/>
                <a:gd name="T52" fmla="*/ 0 w 442"/>
                <a:gd name="T53" fmla="*/ 0 h 332"/>
                <a:gd name="T54" fmla="*/ 0 w 442"/>
                <a:gd name="T55" fmla="*/ 0 h 332"/>
                <a:gd name="T56" fmla="*/ 0 w 442"/>
                <a:gd name="T57" fmla="*/ 0 h 332"/>
                <a:gd name="T58" fmla="*/ 0 w 442"/>
                <a:gd name="T59" fmla="*/ 0 h 332"/>
                <a:gd name="T60" fmla="*/ 0 w 442"/>
                <a:gd name="T61" fmla="*/ 0 h 332"/>
                <a:gd name="T62" fmla="*/ 0 w 442"/>
                <a:gd name="T63" fmla="*/ 0 h 332"/>
                <a:gd name="T64" fmla="*/ 0 w 442"/>
                <a:gd name="T65" fmla="*/ 0 h 332"/>
                <a:gd name="T66" fmla="*/ 0 w 442"/>
                <a:gd name="T67" fmla="*/ 0 h 332"/>
                <a:gd name="T68" fmla="*/ 0 w 442"/>
                <a:gd name="T69" fmla="*/ 0 h 332"/>
                <a:gd name="T70" fmla="*/ 0 w 442"/>
                <a:gd name="T71" fmla="*/ 0 h 332"/>
                <a:gd name="T72" fmla="*/ 0 w 442"/>
                <a:gd name="T73" fmla="*/ 0 h 332"/>
                <a:gd name="T74" fmla="*/ 0 w 442"/>
                <a:gd name="T75" fmla="*/ 0 h 332"/>
                <a:gd name="T76" fmla="*/ 0 w 442"/>
                <a:gd name="T77" fmla="*/ 0 h 332"/>
                <a:gd name="T78" fmla="*/ 0 w 442"/>
                <a:gd name="T79" fmla="*/ 0 h 332"/>
                <a:gd name="T80" fmla="*/ 0 w 442"/>
                <a:gd name="T81" fmla="*/ 0 h 332"/>
                <a:gd name="T82" fmla="*/ 0 w 442"/>
                <a:gd name="T83" fmla="*/ 0 h 332"/>
                <a:gd name="T84" fmla="*/ 0 w 442"/>
                <a:gd name="T85" fmla="*/ 0 h 332"/>
                <a:gd name="T86" fmla="*/ 0 w 442"/>
                <a:gd name="T87" fmla="*/ 0 h 332"/>
                <a:gd name="T88" fmla="*/ 0 w 442"/>
                <a:gd name="T89" fmla="*/ 0 h 332"/>
                <a:gd name="T90" fmla="*/ 0 w 442"/>
                <a:gd name="T91" fmla="*/ 0 h 332"/>
                <a:gd name="T92" fmla="*/ 0 w 442"/>
                <a:gd name="T93" fmla="*/ 0 h 3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2"/>
                <a:gd name="T142" fmla="*/ 0 h 332"/>
                <a:gd name="T143" fmla="*/ 442 w 442"/>
                <a:gd name="T144" fmla="*/ 332 h 3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2" h="332">
                  <a:moveTo>
                    <a:pt x="442" y="308"/>
                  </a:moveTo>
                  <a:lnTo>
                    <a:pt x="436" y="314"/>
                  </a:lnTo>
                  <a:lnTo>
                    <a:pt x="432" y="320"/>
                  </a:lnTo>
                  <a:lnTo>
                    <a:pt x="428" y="323"/>
                  </a:lnTo>
                  <a:lnTo>
                    <a:pt x="425" y="326"/>
                  </a:lnTo>
                  <a:lnTo>
                    <a:pt x="419" y="326"/>
                  </a:lnTo>
                  <a:lnTo>
                    <a:pt x="419" y="327"/>
                  </a:lnTo>
                  <a:lnTo>
                    <a:pt x="363" y="289"/>
                  </a:lnTo>
                  <a:lnTo>
                    <a:pt x="313" y="283"/>
                  </a:lnTo>
                  <a:lnTo>
                    <a:pt x="266" y="295"/>
                  </a:lnTo>
                  <a:lnTo>
                    <a:pt x="227" y="317"/>
                  </a:lnTo>
                  <a:lnTo>
                    <a:pt x="191" y="332"/>
                  </a:lnTo>
                  <a:lnTo>
                    <a:pt x="162" y="329"/>
                  </a:lnTo>
                  <a:lnTo>
                    <a:pt x="140" y="296"/>
                  </a:lnTo>
                  <a:lnTo>
                    <a:pt x="126" y="222"/>
                  </a:lnTo>
                  <a:lnTo>
                    <a:pt x="115" y="202"/>
                  </a:lnTo>
                  <a:lnTo>
                    <a:pt x="101" y="187"/>
                  </a:lnTo>
                  <a:lnTo>
                    <a:pt x="84" y="175"/>
                  </a:lnTo>
                  <a:lnTo>
                    <a:pt x="68" y="168"/>
                  </a:lnTo>
                  <a:lnTo>
                    <a:pt x="50" y="159"/>
                  </a:lnTo>
                  <a:lnTo>
                    <a:pt x="32" y="152"/>
                  </a:lnTo>
                  <a:lnTo>
                    <a:pt x="15" y="141"/>
                  </a:lnTo>
                  <a:lnTo>
                    <a:pt x="0" y="133"/>
                  </a:lnTo>
                  <a:lnTo>
                    <a:pt x="9" y="60"/>
                  </a:lnTo>
                  <a:lnTo>
                    <a:pt x="29" y="19"/>
                  </a:lnTo>
                  <a:lnTo>
                    <a:pt x="56" y="0"/>
                  </a:lnTo>
                  <a:lnTo>
                    <a:pt x="89" y="0"/>
                  </a:lnTo>
                  <a:lnTo>
                    <a:pt x="126" y="7"/>
                  </a:lnTo>
                  <a:lnTo>
                    <a:pt x="168" y="21"/>
                  </a:lnTo>
                  <a:lnTo>
                    <a:pt x="210" y="32"/>
                  </a:lnTo>
                  <a:lnTo>
                    <a:pt x="252" y="38"/>
                  </a:lnTo>
                  <a:lnTo>
                    <a:pt x="269" y="52"/>
                  </a:lnTo>
                  <a:lnTo>
                    <a:pt x="286" y="65"/>
                  </a:lnTo>
                  <a:lnTo>
                    <a:pt x="299" y="78"/>
                  </a:lnTo>
                  <a:lnTo>
                    <a:pt x="310" y="96"/>
                  </a:lnTo>
                  <a:lnTo>
                    <a:pt x="317" y="110"/>
                  </a:lnTo>
                  <a:lnTo>
                    <a:pt x="324" y="130"/>
                  </a:lnTo>
                  <a:lnTo>
                    <a:pt x="328" y="150"/>
                  </a:lnTo>
                  <a:lnTo>
                    <a:pt x="334" y="175"/>
                  </a:lnTo>
                  <a:lnTo>
                    <a:pt x="353" y="192"/>
                  </a:lnTo>
                  <a:lnTo>
                    <a:pt x="374" y="203"/>
                  </a:lnTo>
                  <a:lnTo>
                    <a:pt x="391" y="212"/>
                  </a:lnTo>
                  <a:lnTo>
                    <a:pt x="408" y="222"/>
                  </a:lnTo>
                  <a:lnTo>
                    <a:pt x="419" y="233"/>
                  </a:lnTo>
                  <a:lnTo>
                    <a:pt x="431" y="249"/>
                  </a:lnTo>
                  <a:lnTo>
                    <a:pt x="438" y="273"/>
                  </a:lnTo>
                  <a:lnTo>
                    <a:pt x="442" y="308"/>
                  </a:lnTo>
                  <a:close/>
                </a:path>
              </a:pathLst>
            </a:custGeom>
            <a:solidFill>
              <a:srgbClr val="8FB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3" name="Freeform 66"/>
            <p:cNvSpPr>
              <a:spLocks/>
            </p:cNvSpPr>
            <p:nvPr/>
          </p:nvSpPr>
          <p:spPr bwMode="auto">
            <a:xfrm>
              <a:off x="3012" y="10346"/>
              <a:ext cx="397" cy="294"/>
            </a:xfrm>
            <a:custGeom>
              <a:avLst/>
              <a:gdLst>
                <a:gd name="T0" fmla="*/ 0 w 1192"/>
                <a:gd name="T1" fmla="*/ 0 h 883"/>
                <a:gd name="T2" fmla="*/ 0 w 1192"/>
                <a:gd name="T3" fmla="*/ 0 h 883"/>
                <a:gd name="T4" fmla="*/ 0 w 1192"/>
                <a:gd name="T5" fmla="*/ 0 h 883"/>
                <a:gd name="T6" fmla="*/ 0 w 1192"/>
                <a:gd name="T7" fmla="*/ 0 h 883"/>
                <a:gd name="T8" fmla="*/ 0 w 1192"/>
                <a:gd name="T9" fmla="*/ 0 h 883"/>
                <a:gd name="T10" fmla="*/ 0 w 1192"/>
                <a:gd name="T11" fmla="*/ 0 h 883"/>
                <a:gd name="T12" fmla="*/ 0 w 1192"/>
                <a:gd name="T13" fmla="*/ 0 h 883"/>
                <a:gd name="T14" fmla="*/ 0 w 1192"/>
                <a:gd name="T15" fmla="*/ 0 h 883"/>
                <a:gd name="T16" fmla="*/ 0 w 1192"/>
                <a:gd name="T17" fmla="*/ 0 h 883"/>
                <a:gd name="T18" fmla="*/ 0 w 1192"/>
                <a:gd name="T19" fmla="*/ 0 h 883"/>
                <a:gd name="T20" fmla="*/ 0 w 1192"/>
                <a:gd name="T21" fmla="*/ 0 h 883"/>
                <a:gd name="T22" fmla="*/ 0 w 1192"/>
                <a:gd name="T23" fmla="*/ 0 h 883"/>
                <a:gd name="T24" fmla="*/ 0 w 1192"/>
                <a:gd name="T25" fmla="*/ 0 h 883"/>
                <a:gd name="T26" fmla="*/ 0 w 1192"/>
                <a:gd name="T27" fmla="*/ 0 h 883"/>
                <a:gd name="T28" fmla="*/ 0 w 1192"/>
                <a:gd name="T29" fmla="*/ 0 h 883"/>
                <a:gd name="T30" fmla="*/ 0 w 1192"/>
                <a:gd name="T31" fmla="*/ 0 h 883"/>
                <a:gd name="T32" fmla="*/ 0 w 1192"/>
                <a:gd name="T33" fmla="*/ 0 h 883"/>
                <a:gd name="T34" fmla="*/ 0 w 1192"/>
                <a:gd name="T35" fmla="*/ 0 h 883"/>
                <a:gd name="T36" fmla="*/ 0 w 1192"/>
                <a:gd name="T37" fmla="*/ 0 h 883"/>
                <a:gd name="T38" fmla="*/ 0 w 1192"/>
                <a:gd name="T39" fmla="*/ 0 h 883"/>
                <a:gd name="T40" fmla="*/ 0 w 1192"/>
                <a:gd name="T41" fmla="*/ 0 h 883"/>
                <a:gd name="T42" fmla="*/ 0 w 1192"/>
                <a:gd name="T43" fmla="*/ 0 h 883"/>
                <a:gd name="T44" fmla="*/ 0 w 1192"/>
                <a:gd name="T45" fmla="*/ 0 h 883"/>
                <a:gd name="T46" fmla="*/ 0 w 1192"/>
                <a:gd name="T47" fmla="*/ 0 h 883"/>
                <a:gd name="T48" fmla="*/ 0 w 1192"/>
                <a:gd name="T49" fmla="*/ 0 h 883"/>
                <a:gd name="T50" fmla="*/ 0 w 1192"/>
                <a:gd name="T51" fmla="*/ 0 h 883"/>
                <a:gd name="T52" fmla="*/ 0 w 1192"/>
                <a:gd name="T53" fmla="*/ 0 h 883"/>
                <a:gd name="T54" fmla="*/ 0 w 1192"/>
                <a:gd name="T55" fmla="*/ 0 h 883"/>
                <a:gd name="T56" fmla="*/ 0 w 1192"/>
                <a:gd name="T57" fmla="*/ 0 h 883"/>
                <a:gd name="T58" fmla="*/ 0 w 1192"/>
                <a:gd name="T59" fmla="*/ 0 h 883"/>
                <a:gd name="T60" fmla="*/ 0 w 1192"/>
                <a:gd name="T61" fmla="*/ 0 h 883"/>
                <a:gd name="T62" fmla="*/ 0 w 1192"/>
                <a:gd name="T63" fmla="*/ 0 h 883"/>
                <a:gd name="T64" fmla="*/ 0 w 1192"/>
                <a:gd name="T65" fmla="*/ 0 h 883"/>
                <a:gd name="T66" fmla="*/ 0 w 1192"/>
                <a:gd name="T67" fmla="*/ 0 h 883"/>
                <a:gd name="T68" fmla="*/ 0 w 1192"/>
                <a:gd name="T69" fmla="*/ 0 h 883"/>
                <a:gd name="T70" fmla="*/ 0 w 1192"/>
                <a:gd name="T71" fmla="*/ 0 h 883"/>
                <a:gd name="T72" fmla="*/ 0 w 1192"/>
                <a:gd name="T73" fmla="*/ 0 h 883"/>
                <a:gd name="T74" fmla="*/ 0 w 1192"/>
                <a:gd name="T75" fmla="*/ 0 h 883"/>
                <a:gd name="T76" fmla="*/ 0 w 1192"/>
                <a:gd name="T77" fmla="*/ 0 h 883"/>
                <a:gd name="T78" fmla="*/ 0 w 1192"/>
                <a:gd name="T79" fmla="*/ 0 h 883"/>
                <a:gd name="T80" fmla="*/ 0 w 1192"/>
                <a:gd name="T81" fmla="*/ 0 h 883"/>
                <a:gd name="T82" fmla="*/ 0 w 1192"/>
                <a:gd name="T83" fmla="*/ 0 h 883"/>
                <a:gd name="T84" fmla="*/ 0 w 1192"/>
                <a:gd name="T85" fmla="*/ 0 h 883"/>
                <a:gd name="T86" fmla="*/ 0 w 1192"/>
                <a:gd name="T87" fmla="*/ 0 h 883"/>
                <a:gd name="T88" fmla="*/ 0 w 1192"/>
                <a:gd name="T89" fmla="*/ 0 h 883"/>
                <a:gd name="T90" fmla="*/ 0 w 1192"/>
                <a:gd name="T91" fmla="*/ 0 h 883"/>
                <a:gd name="T92" fmla="*/ 0 w 1192"/>
                <a:gd name="T93" fmla="*/ 0 h 883"/>
                <a:gd name="T94" fmla="*/ 0 w 1192"/>
                <a:gd name="T95" fmla="*/ 0 h 8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92"/>
                <a:gd name="T145" fmla="*/ 0 h 883"/>
                <a:gd name="T146" fmla="*/ 1192 w 1192"/>
                <a:gd name="T147" fmla="*/ 883 h 8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92" h="883">
                  <a:moveTo>
                    <a:pt x="1128" y="524"/>
                  </a:moveTo>
                  <a:lnTo>
                    <a:pt x="1108" y="591"/>
                  </a:lnTo>
                  <a:lnTo>
                    <a:pt x="1097" y="652"/>
                  </a:lnTo>
                  <a:lnTo>
                    <a:pt x="1084" y="701"/>
                  </a:lnTo>
                  <a:lnTo>
                    <a:pt x="1067" y="742"/>
                  </a:lnTo>
                  <a:lnTo>
                    <a:pt x="1040" y="773"/>
                  </a:lnTo>
                  <a:lnTo>
                    <a:pt x="1001" y="795"/>
                  </a:lnTo>
                  <a:lnTo>
                    <a:pt x="942" y="808"/>
                  </a:lnTo>
                  <a:lnTo>
                    <a:pt x="861" y="813"/>
                  </a:lnTo>
                  <a:lnTo>
                    <a:pt x="833" y="848"/>
                  </a:lnTo>
                  <a:lnTo>
                    <a:pt x="806" y="871"/>
                  </a:lnTo>
                  <a:lnTo>
                    <a:pt x="779" y="882"/>
                  </a:lnTo>
                  <a:lnTo>
                    <a:pt x="756" y="883"/>
                  </a:lnTo>
                  <a:lnTo>
                    <a:pt x="730" y="871"/>
                  </a:lnTo>
                  <a:lnTo>
                    <a:pt x="706" y="854"/>
                  </a:lnTo>
                  <a:lnTo>
                    <a:pt x="685" y="826"/>
                  </a:lnTo>
                  <a:lnTo>
                    <a:pt x="667" y="793"/>
                  </a:lnTo>
                  <a:lnTo>
                    <a:pt x="636" y="771"/>
                  </a:lnTo>
                  <a:lnTo>
                    <a:pt x="618" y="733"/>
                  </a:lnTo>
                  <a:lnTo>
                    <a:pt x="604" y="686"/>
                  </a:lnTo>
                  <a:lnTo>
                    <a:pt x="591" y="637"/>
                  </a:lnTo>
                  <a:lnTo>
                    <a:pt x="570" y="591"/>
                  </a:lnTo>
                  <a:lnTo>
                    <a:pt x="538" y="559"/>
                  </a:lnTo>
                  <a:lnTo>
                    <a:pt x="487" y="544"/>
                  </a:lnTo>
                  <a:lnTo>
                    <a:pt x="414" y="558"/>
                  </a:lnTo>
                  <a:lnTo>
                    <a:pt x="396" y="565"/>
                  </a:lnTo>
                  <a:lnTo>
                    <a:pt x="379" y="566"/>
                  </a:lnTo>
                  <a:lnTo>
                    <a:pt x="361" y="565"/>
                  </a:lnTo>
                  <a:lnTo>
                    <a:pt x="343" y="563"/>
                  </a:lnTo>
                  <a:lnTo>
                    <a:pt x="323" y="561"/>
                  </a:lnTo>
                  <a:lnTo>
                    <a:pt x="304" y="562"/>
                  </a:lnTo>
                  <a:lnTo>
                    <a:pt x="284" y="569"/>
                  </a:lnTo>
                  <a:lnTo>
                    <a:pt x="266" y="586"/>
                  </a:lnTo>
                  <a:lnTo>
                    <a:pt x="211" y="686"/>
                  </a:lnTo>
                  <a:lnTo>
                    <a:pt x="155" y="742"/>
                  </a:lnTo>
                  <a:lnTo>
                    <a:pt x="101" y="758"/>
                  </a:lnTo>
                  <a:lnTo>
                    <a:pt x="55" y="742"/>
                  </a:lnTo>
                  <a:lnTo>
                    <a:pt x="19" y="699"/>
                  </a:lnTo>
                  <a:lnTo>
                    <a:pt x="0" y="639"/>
                  </a:lnTo>
                  <a:lnTo>
                    <a:pt x="2" y="566"/>
                  </a:lnTo>
                  <a:lnTo>
                    <a:pt x="30" y="491"/>
                  </a:lnTo>
                  <a:lnTo>
                    <a:pt x="24" y="450"/>
                  </a:lnTo>
                  <a:lnTo>
                    <a:pt x="17" y="428"/>
                  </a:lnTo>
                  <a:lnTo>
                    <a:pt x="10" y="415"/>
                  </a:lnTo>
                  <a:lnTo>
                    <a:pt x="6" y="406"/>
                  </a:lnTo>
                  <a:lnTo>
                    <a:pt x="6" y="394"/>
                  </a:lnTo>
                  <a:lnTo>
                    <a:pt x="13" y="378"/>
                  </a:lnTo>
                  <a:lnTo>
                    <a:pt x="31" y="345"/>
                  </a:lnTo>
                  <a:lnTo>
                    <a:pt x="62" y="297"/>
                  </a:lnTo>
                  <a:lnTo>
                    <a:pt x="59" y="242"/>
                  </a:lnTo>
                  <a:lnTo>
                    <a:pt x="50" y="198"/>
                  </a:lnTo>
                  <a:lnTo>
                    <a:pt x="38" y="161"/>
                  </a:lnTo>
                  <a:lnTo>
                    <a:pt x="33" y="132"/>
                  </a:lnTo>
                  <a:lnTo>
                    <a:pt x="34" y="105"/>
                  </a:lnTo>
                  <a:lnTo>
                    <a:pt x="52" y="85"/>
                  </a:lnTo>
                  <a:lnTo>
                    <a:pt x="92" y="67"/>
                  </a:lnTo>
                  <a:lnTo>
                    <a:pt x="158" y="55"/>
                  </a:lnTo>
                  <a:lnTo>
                    <a:pt x="228" y="89"/>
                  </a:lnTo>
                  <a:lnTo>
                    <a:pt x="283" y="96"/>
                  </a:lnTo>
                  <a:lnTo>
                    <a:pt x="323" y="85"/>
                  </a:lnTo>
                  <a:lnTo>
                    <a:pt x="356" y="62"/>
                  </a:lnTo>
                  <a:lnTo>
                    <a:pt x="382" y="34"/>
                  </a:lnTo>
                  <a:lnTo>
                    <a:pt x="410" y="12"/>
                  </a:lnTo>
                  <a:lnTo>
                    <a:pt x="441" y="0"/>
                  </a:lnTo>
                  <a:lnTo>
                    <a:pt x="482" y="12"/>
                  </a:lnTo>
                  <a:lnTo>
                    <a:pt x="580" y="73"/>
                  </a:lnTo>
                  <a:lnTo>
                    <a:pt x="654" y="102"/>
                  </a:lnTo>
                  <a:lnTo>
                    <a:pt x="709" y="104"/>
                  </a:lnTo>
                  <a:lnTo>
                    <a:pt x="750" y="92"/>
                  </a:lnTo>
                  <a:lnTo>
                    <a:pt x="779" y="70"/>
                  </a:lnTo>
                  <a:lnTo>
                    <a:pt x="805" y="49"/>
                  </a:lnTo>
                  <a:lnTo>
                    <a:pt x="830" y="36"/>
                  </a:lnTo>
                  <a:lnTo>
                    <a:pt x="861" y="42"/>
                  </a:lnTo>
                  <a:lnTo>
                    <a:pt x="889" y="76"/>
                  </a:lnTo>
                  <a:lnTo>
                    <a:pt x="911" y="101"/>
                  </a:lnTo>
                  <a:lnTo>
                    <a:pt x="928" y="117"/>
                  </a:lnTo>
                  <a:lnTo>
                    <a:pt x="945" y="127"/>
                  </a:lnTo>
                  <a:lnTo>
                    <a:pt x="963" y="130"/>
                  </a:lnTo>
                  <a:lnTo>
                    <a:pt x="986" y="130"/>
                  </a:lnTo>
                  <a:lnTo>
                    <a:pt x="1017" y="127"/>
                  </a:lnTo>
                  <a:lnTo>
                    <a:pt x="1059" y="126"/>
                  </a:lnTo>
                  <a:lnTo>
                    <a:pt x="1140" y="170"/>
                  </a:lnTo>
                  <a:lnTo>
                    <a:pt x="1182" y="210"/>
                  </a:lnTo>
                  <a:lnTo>
                    <a:pt x="1192" y="244"/>
                  </a:lnTo>
                  <a:lnTo>
                    <a:pt x="1179" y="276"/>
                  </a:lnTo>
                  <a:lnTo>
                    <a:pt x="1153" y="304"/>
                  </a:lnTo>
                  <a:lnTo>
                    <a:pt x="1122" y="334"/>
                  </a:lnTo>
                  <a:lnTo>
                    <a:pt x="1094" y="362"/>
                  </a:lnTo>
                  <a:lnTo>
                    <a:pt x="1083" y="395"/>
                  </a:lnTo>
                  <a:lnTo>
                    <a:pt x="1095" y="409"/>
                  </a:lnTo>
                  <a:lnTo>
                    <a:pt x="1105" y="423"/>
                  </a:lnTo>
                  <a:lnTo>
                    <a:pt x="1112" y="438"/>
                  </a:lnTo>
                  <a:lnTo>
                    <a:pt x="1118" y="456"/>
                  </a:lnTo>
                  <a:lnTo>
                    <a:pt x="1120" y="471"/>
                  </a:lnTo>
                  <a:lnTo>
                    <a:pt x="1123" y="488"/>
                  </a:lnTo>
                  <a:lnTo>
                    <a:pt x="1125" y="506"/>
                  </a:lnTo>
                  <a:lnTo>
                    <a:pt x="1128" y="524"/>
                  </a:lnTo>
                  <a:close/>
                </a:path>
              </a:pathLst>
            </a:custGeom>
            <a:solidFill>
              <a:srgbClr val="8FB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4" name="Freeform 67"/>
            <p:cNvSpPr>
              <a:spLocks/>
            </p:cNvSpPr>
            <p:nvPr/>
          </p:nvSpPr>
          <p:spPr bwMode="auto">
            <a:xfrm>
              <a:off x="3004" y="10007"/>
              <a:ext cx="311" cy="162"/>
            </a:xfrm>
            <a:custGeom>
              <a:avLst/>
              <a:gdLst>
                <a:gd name="T0" fmla="*/ 0 w 933"/>
                <a:gd name="T1" fmla="*/ 0 h 484"/>
                <a:gd name="T2" fmla="*/ 0 w 933"/>
                <a:gd name="T3" fmla="*/ 0 h 484"/>
                <a:gd name="T4" fmla="*/ 0 w 933"/>
                <a:gd name="T5" fmla="*/ 0 h 484"/>
                <a:gd name="T6" fmla="*/ 0 w 933"/>
                <a:gd name="T7" fmla="*/ 0 h 484"/>
                <a:gd name="T8" fmla="*/ 0 w 933"/>
                <a:gd name="T9" fmla="*/ 0 h 484"/>
                <a:gd name="T10" fmla="*/ 0 w 933"/>
                <a:gd name="T11" fmla="*/ 0 h 484"/>
                <a:gd name="T12" fmla="*/ 0 w 933"/>
                <a:gd name="T13" fmla="*/ 0 h 484"/>
                <a:gd name="T14" fmla="*/ 0 w 933"/>
                <a:gd name="T15" fmla="*/ 0 h 484"/>
                <a:gd name="T16" fmla="*/ 0 w 933"/>
                <a:gd name="T17" fmla="*/ 0 h 484"/>
                <a:gd name="T18" fmla="*/ 0 w 933"/>
                <a:gd name="T19" fmla="*/ 0 h 484"/>
                <a:gd name="T20" fmla="*/ 0 w 933"/>
                <a:gd name="T21" fmla="*/ 0 h 484"/>
                <a:gd name="T22" fmla="*/ 0 w 933"/>
                <a:gd name="T23" fmla="*/ 0 h 484"/>
                <a:gd name="T24" fmla="*/ 0 w 933"/>
                <a:gd name="T25" fmla="*/ 0 h 484"/>
                <a:gd name="T26" fmla="*/ 0 w 933"/>
                <a:gd name="T27" fmla="*/ 0 h 484"/>
                <a:gd name="T28" fmla="*/ 0 w 933"/>
                <a:gd name="T29" fmla="*/ 0 h 484"/>
                <a:gd name="T30" fmla="*/ 0 w 933"/>
                <a:gd name="T31" fmla="*/ 0 h 484"/>
                <a:gd name="T32" fmla="*/ 0 w 933"/>
                <a:gd name="T33" fmla="*/ 0 h 484"/>
                <a:gd name="T34" fmla="*/ 0 w 933"/>
                <a:gd name="T35" fmla="*/ 0 h 484"/>
                <a:gd name="T36" fmla="*/ 0 w 933"/>
                <a:gd name="T37" fmla="*/ 0 h 484"/>
                <a:gd name="T38" fmla="*/ 0 w 933"/>
                <a:gd name="T39" fmla="*/ 0 h 484"/>
                <a:gd name="T40" fmla="*/ 0 w 933"/>
                <a:gd name="T41" fmla="*/ 0 h 484"/>
                <a:gd name="T42" fmla="*/ 0 w 933"/>
                <a:gd name="T43" fmla="*/ 0 h 484"/>
                <a:gd name="T44" fmla="*/ 0 w 933"/>
                <a:gd name="T45" fmla="*/ 0 h 484"/>
                <a:gd name="T46" fmla="*/ 0 w 933"/>
                <a:gd name="T47" fmla="*/ 0 h 484"/>
                <a:gd name="T48" fmla="*/ 0 w 933"/>
                <a:gd name="T49" fmla="*/ 0 h 484"/>
                <a:gd name="T50" fmla="*/ 0 w 933"/>
                <a:gd name="T51" fmla="*/ 0 h 484"/>
                <a:gd name="T52" fmla="*/ 0 w 933"/>
                <a:gd name="T53" fmla="*/ 0 h 484"/>
                <a:gd name="T54" fmla="*/ 0 w 933"/>
                <a:gd name="T55" fmla="*/ 0 h 484"/>
                <a:gd name="T56" fmla="*/ 0 w 933"/>
                <a:gd name="T57" fmla="*/ 0 h 484"/>
                <a:gd name="T58" fmla="*/ 0 w 933"/>
                <a:gd name="T59" fmla="*/ 0 h 484"/>
                <a:gd name="T60" fmla="*/ 0 w 933"/>
                <a:gd name="T61" fmla="*/ 0 h 484"/>
                <a:gd name="T62" fmla="*/ 0 w 933"/>
                <a:gd name="T63" fmla="*/ 0 h 484"/>
                <a:gd name="T64" fmla="*/ 0 w 933"/>
                <a:gd name="T65" fmla="*/ 0 h 484"/>
                <a:gd name="T66" fmla="*/ 0 w 933"/>
                <a:gd name="T67" fmla="*/ 0 h 484"/>
                <a:gd name="T68" fmla="*/ 0 w 933"/>
                <a:gd name="T69" fmla="*/ 0 h 484"/>
                <a:gd name="T70" fmla="*/ 0 w 933"/>
                <a:gd name="T71" fmla="*/ 0 h 484"/>
                <a:gd name="T72" fmla="*/ 0 w 933"/>
                <a:gd name="T73" fmla="*/ 0 h 484"/>
                <a:gd name="T74" fmla="*/ 0 w 933"/>
                <a:gd name="T75" fmla="*/ 0 h 484"/>
                <a:gd name="T76" fmla="*/ 0 w 933"/>
                <a:gd name="T77" fmla="*/ 0 h 484"/>
                <a:gd name="T78" fmla="*/ 0 w 933"/>
                <a:gd name="T79" fmla="*/ 0 h 484"/>
                <a:gd name="T80" fmla="*/ 0 w 933"/>
                <a:gd name="T81" fmla="*/ 0 h 484"/>
                <a:gd name="T82" fmla="*/ 0 w 933"/>
                <a:gd name="T83" fmla="*/ 0 h 484"/>
                <a:gd name="T84" fmla="*/ 0 w 933"/>
                <a:gd name="T85" fmla="*/ 0 h 484"/>
                <a:gd name="T86" fmla="*/ 0 w 933"/>
                <a:gd name="T87" fmla="*/ 0 h 484"/>
                <a:gd name="T88" fmla="*/ 0 w 933"/>
                <a:gd name="T89" fmla="*/ 0 h 484"/>
                <a:gd name="T90" fmla="*/ 0 w 933"/>
                <a:gd name="T91" fmla="*/ 0 h 484"/>
                <a:gd name="T92" fmla="*/ 0 w 933"/>
                <a:gd name="T93" fmla="*/ 0 h 484"/>
                <a:gd name="T94" fmla="*/ 0 w 933"/>
                <a:gd name="T95" fmla="*/ 0 h 4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3"/>
                <a:gd name="T145" fmla="*/ 0 h 484"/>
                <a:gd name="T146" fmla="*/ 933 w 933"/>
                <a:gd name="T147" fmla="*/ 484 h 4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3" h="484">
                  <a:moveTo>
                    <a:pt x="933" y="224"/>
                  </a:moveTo>
                  <a:lnTo>
                    <a:pt x="932" y="227"/>
                  </a:lnTo>
                  <a:lnTo>
                    <a:pt x="932" y="235"/>
                  </a:lnTo>
                  <a:lnTo>
                    <a:pt x="932" y="244"/>
                  </a:lnTo>
                  <a:lnTo>
                    <a:pt x="932" y="258"/>
                  </a:lnTo>
                  <a:lnTo>
                    <a:pt x="930" y="268"/>
                  </a:lnTo>
                  <a:lnTo>
                    <a:pt x="929" y="280"/>
                  </a:lnTo>
                  <a:lnTo>
                    <a:pt x="926" y="288"/>
                  </a:lnTo>
                  <a:lnTo>
                    <a:pt x="925" y="296"/>
                  </a:lnTo>
                  <a:lnTo>
                    <a:pt x="874" y="288"/>
                  </a:lnTo>
                  <a:lnTo>
                    <a:pt x="832" y="286"/>
                  </a:lnTo>
                  <a:lnTo>
                    <a:pt x="795" y="287"/>
                  </a:lnTo>
                  <a:lnTo>
                    <a:pt x="765" y="293"/>
                  </a:lnTo>
                  <a:lnTo>
                    <a:pt x="734" y="302"/>
                  </a:lnTo>
                  <a:lnTo>
                    <a:pt x="703" y="316"/>
                  </a:lnTo>
                  <a:lnTo>
                    <a:pt x="669" y="336"/>
                  </a:lnTo>
                  <a:lnTo>
                    <a:pt x="631" y="362"/>
                  </a:lnTo>
                  <a:lnTo>
                    <a:pt x="606" y="359"/>
                  </a:lnTo>
                  <a:lnTo>
                    <a:pt x="586" y="352"/>
                  </a:lnTo>
                  <a:lnTo>
                    <a:pt x="568" y="343"/>
                  </a:lnTo>
                  <a:lnTo>
                    <a:pt x="551" y="334"/>
                  </a:lnTo>
                  <a:lnTo>
                    <a:pt x="532" y="327"/>
                  </a:lnTo>
                  <a:lnTo>
                    <a:pt x="509" y="327"/>
                  </a:lnTo>
                  <a:lnTo>
                    <a:pt x="482" y="333"/>
                  </a:lnTo>
                  <a:lnTo>
                    <a:pt x="450" y="352"/>
                  </a:lnTo>
                  <a:lnTo>
                    <a:pt x="435" y="370"/>
                  </a:lnTo>
                  <a:lnTo>
                    <a:pt x="423" y="387"/>
                  </a:lnTo>
                  <a:lnTo>
                    <a:pt x="415" y="402"/>
                  </a:lnTo>
                  <a:lnTo>
                    <a:pt x="411" y="417"/>
                  </a:lnTo>
                  <a:lnTo>
                    <a:pt x="407" y="430"/>
                  </a:lnTo>
                  <a:lnTo>
                    <a:pt x="405" y="445"/>
                  </a:lnTo>
                  <a:lnTo>
                    <a:pt x="402" y="461"/>
                  </a:lnTo>
                  <a:lnTo>
                    <a:pt x="401" y="480"/>
                  </a:lnTo>
                  <a:lnTo>
                    <a:pt x="393" y="482"/>
                  </a:lnTo>
                  <a:lnTo>
                    <a:pt x="386" y="483"/>
                  </a:lnTo>
                  <a:lnTo>
                    <a:pt x="377" y="483"/>
                  </a:lnTo>
                  <a:lnTo>
                    <a:pt x="370" y="484"/>
                  </a:lnTo>
                  <a:lnTo>
                    <a:pt x="322" y="445"/>
                  </a:lnTo>
                  <a:lnTo>
                    <a:pt x="276" y="426"/>
                  </a:lnTo>
                  <a:lnTo>
                    <a:pt x="231" y="420"/>
                  </a:lnTo>
                  <a:lnTo>
                    <a:pt x="192" y="426"/>
                  </a:lnTo>
                  <a:lnTo>
                    <a:pt x="154" y="434"/>
                  </a:lnTo>
                  <a:lnTo>
                    <a:pt x="123" y="445"/>
                  </a:lnTo>
                  <a:lnTo>
                    <a:pt x="99" y="449"/>
                  </a:lnTo>
                  <a:lnTo>
                    <a:pt x="85" y="446"/>
                  </a:lnTo>
                  <a:lnTo>
                    <a:pt x="82" y="409"/>
                  </a:lnTo>
                  <a:lnTo>
                    <a:pt x="87" y="384"/>
                  </a:lnTo>
                  <a:lnTo>
                    <a:pt x="92" y="364"/>
                  </a:lnTo>
                  <a:lnTo>
                    <a:pt x="95" y="349"/>
                  </a:lnTo>
                  <a:lnTo>
                    <a:pt x="91" y="334"/>
                  </a:lnTo>
                  <a:lnTo>
                    <a:pt x="77" y="321"/>
                  </a:lnTo>
                  <a:lnTo>
                    <a:pt x="47" y="303"/>
                  </a:lnTo>
                  <a:lnTo>
                    <a:pt x="0" y="281"/>
                  </a:lnTo>
                  <a:lnTo>
                    <a:pt x="0" y="235"/>
                  </a:lnTo>
                  <a:lnTo>
                    <a:pt x="9" y="203"/>
                  </a:lnTo>
                  <a:lnTo>
                    <a:pt x="25" y="181"/>
                  </a:lnTo>
                  <a:lnTo>
                    <a:pt x="50" y="169"/>
                  </a:lnTo>
                  <a:lnTo>
                    <a:pt x="78" y="160"/>
                  </a:lnTo>
                  <a:lnTo>
                    <a:pt x="113" y="154"/>
                  </a:lnTo>
                  <a:lnTo>
                    <a:pt x="151" y="148"/>
                  </a:lnTo>
                  <a:lnTo>
                    <a:pt x="193" y="140"/>
                  </a:lnTo>
                  <a:lnTo>
                    <a:pt x="207" y="122"/>
                  </a:lnTo>
                  <a:lnTo>
                    <a:pt x="223" y="106"/>
                  </a:lnTo>
                  <a:lnTo>
                    <a:pt x="240" y="88"/>
                  </a:lnTo>
                  <a:lnTo>
                    <a:pt x="256" y="75"/>
                  </a:lnTo>
                  <a:lnTo>
                    <a:pt x="273" y="63"/>
                  </a:lnTo>
                  <a:lnTo>
                    <a:pt x="294" y="59"/>
                  </a:lnTo>
                  <a:lnTo>
                    <a:pt x="317" y="63"/>
                  </a:lnTo>
                  <a:lnTo>
                    <a:pt x="342" y="78"/>
                  </a:lnTo>
                  <a:lnTo>
                    <a:pt x="377" y="70"/>
                  </a:lnTo>
                  <a:lnTo>
                    <a:pt x="418" y="56"/>
                  </a:lnTo>
                  <a:lnTo>
                    <a:pt x="461" y="35"/>
                  </a:lnTo>
                  <a:lnTo>
                    <a:pt x="506" y="16"/>
                  </a:lnTo>
                  <a:lnTo>
                    <a:pt x="550" y="1"/>
                  </a:lnTo>
                  <a:lnTo>
                    <a:pt x="595" y="0"/>
                  </a:lnTo>
                  <a:lnTo>
                    <a:pt x="635" y="14"/>
                  </a:lnTo>
                  <a:lnTo>
                    <a:pt x="672" y="54"/>
                  </a:lnTo>
                  <a:lnTo>
                    <a:pt x="682" y="56"/>
                  </a:lnTo>
                  <a:lnTo>
                    <a:pt x="690" y="57"/>
                  </a:lnTo>
                  <a:lnTo>
                    <a:pt x="697" y="57"/>
                  </a:lnTo>
                  <a:lnTo>
                    <a:pt x="708" y="59"/>
                  </a:lnTo>
                  <a:lnTo>
                    <a:pt x="720" y="47"/>
                  </a:lnTo>
                  <a:lnTo>
                    <a:pt x="735" y="45"/>
                  </a:lnTo>
                  <a:lnTo>
                    <a:pt x="750" y="48"/>
                  </a:lnTo>
                  <a:lnTo>
                    <a:pt x="767" y="57"/>
                  </a:lnTo>
                  <a:lnTo>
                    <a:pt x="784" y="67"/>
                  </a:lnTo>
                  <a:lnTo>
                    <a:pt x="801" y="79"/>
                  </a:lnTo>
                  <a:lnTo>
                    <a:pt x="818" y="91"/>
                  </a:lnTo>
                  <a:lnTo>
                    <a:pt x="835" y="101"/>
                  </a:lnTo>
                  <a:lnTo>
                    <a:pt x="845" y="125"/>
                  </a:lnTo>
                  <a:lnTo>
                    <a:pt x="859" y="140"/>
                  </a:lnTo>
                  <a:lnTo>
                    <a:pt x="874" y="147"/>
                  </a:lnTo>
                  <a:lnTo>
                    <a:pt x="892" y="154"/>
                  </a:lnTo>
                  <a:lnTo>
                    <a:pt x="906" y="162"/>
                  </a:lnTo>
                  <a:lnTo>
                    <a:pt x="920" y="174"/>
                  </a:lnTo>
                  <a:lnTo>
                    <a:pt x="929" y="191"/>
                  </a:lnTo>
                  <a:lnTo>
                    <a:pt x="933" y="224"/>
                  </a:lnTo>
                  <a:close/>
                </a:path>
              </a:pathLst>
            </a:custGeom>
            <a:solidFill>
              <a:srgbClr val="5E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5" name="Freeform 68"/>
            <p:cNvSpPr>
              <a:spLocks/>
            </p:cNvSpPr>
            <p:nvPr/>
          </p:nvSpPr>
          <p:spPr bwMode="auto">
            <a:xfrm>
              <a:off x="3052" y="10792"/>
              <a:ext cx="275" cy="402"/>
            </a:xfrm>
            <a:custGeom>
              <a:avLst/>
              <a:gdLst>
                <a:gd name="T0" fmla="*/ 0 w 823"/>
                <a:gd name="T1" fmla="*/ 0 h 1207"/>
                <a:gd name="T2" fmla="*/ 0 w 823"/>
                <a:gd name="T3" fmla="*/ 0 h 1207"/>
                <a:gd name="T4" fmla="*/ 0 w 823"/>
                <a:gd name="T5" fmla="*/ 0 h 1207"/>
                <a:gd name="T6" fmla="*/ 0 w 823"/>
                <a:gd name="T7" fmla="*/ 0 h 1207"/>
                <a:gd name="T8" fmla="*/ 0 w 823"/>
                <a:gd name="T9" fmla="*/ 0 h 1207"/>
                <a:gd name="T10" fmla="*/ 0 w 823"/>
                <a:gd name="T11" fmla="*/ 0 h 1207"/>
                <a:gd name="T12" fmla="*/ 0 w 823"/>
                <a:gd name="T13" fmla="*/ 0 h 1207"/>
                <a:gd name="T14" fmla="*/ 0 w 823"/>
                <a:gd name="T15" fmla="*/ 0 h 1207"/>
                <a:gd name="T16" fmla="*/ 0 w 823"/>
                <a:gd name="T17" fmla="*/ 0 h 1207"/>
                <a:gd name="T18" fmla="*/ 0 w 823"/>
                <a:gd name="T19" fmla="*/ 0 h 1207"/>
                <a:gd name="T20" fmla="*/ 0 w 823"/>
                <a:gd name="T21" fmla="*/ 0 h 1207"/>
                <a:gd name="T22" fmla="*/ 0 w 823"/>
                <a:gd name="T23" fmla="*/ 0 h 1207"/>
                <a:gd name="T24" fmla="*/ 0 w 823"/>
                <a:gd name="T25" fmla="*/ 0 h 1207"/>
                <a:gd name="T26" fmla="*/ 0 w 823"/>
                <a:gd name="T27" fmla="*/ 0 h 1207"/>
                <a:gd name="T28" fmla="*/ 0 w 823"/>
                <a:gd name="T29" fmla="*/ 0 h 1207"/>
                <a:gd name="T30" fmla="*/ 0 w 823"/>
                <a:gd name="T31" fmla="*/ 0 h 1207"/>
                <a:gd name="T32" fmla="*/ 0 w 823"/>
                <a:gd name="T33" fmla="*/ 0 h 1207"/>
                <a:gd name="T34" fmla="*/ 0 w 823"/>
                <a:gd name="T35" fmla="*/ 0 h 1207"/>
                <a:gd name="T36" fmla="*/ 0 w 823"/>
                <a:gd name="T37" fmla="*/ 0 h 1207"/>
                <a:gd name="T38" fmla="*/ 0 w 823"/>
                <a:gd name="T39" fmla="*/ 0 h 1207"/>
                <a:gd name="T40" fmla="*/ 0 w 823"/>
                <a:gd name="T41" fmla="*/ 0 h 1207"/>
                <a:gd name="T42" fmla="*/ 0 w 823"/>
                <a:gd name="T43" fmla="*/ 0 h 1207"/>
                <a:gd name="T44" fmla="*/ 0 w 823"/>
                <a:gd name="T45" fmla="*/ 0 h 1207"/>
                <a:gd name="T46" fmla="*/ 0 w 823"/>
                <a:gd name="T47" fmla="*/ 0 h 1207"/>
                <a:gd name="T48" fmla="*/ 0 w 823"/>
                <a:gd name="T49" fmla="*/ 0 h 1207"/>
                <a:gd name="T50" fmla="*/ 0 w 823"/>
                <a:gd name="T51" fmla="*/ 0 h 1207"/>
                <a:gd name="T52" fmla="*/ 0 w 823"/>
                <a:gd name="T53" fmla="*/ 0 h 1207"/>
                <a:gd name="T54" fmla="*/ 0 w 823"/>
                <a:gd name="T55" fmla="*/ 0 h 1207"/>
                <a:gd name="T56" fmla="*/ 0 w 823"/>
                <a:gd name="T57" fmla="*/ 0 h 1207"/>
                <a:gd name="T58" fmla="*/ 0 w 823"/>
                <a:gd name="T59" fmla="*/ 0 h 1207"/>
                <a:gd name="T60" fmla="*/ 0 w 823"/>
                <a:gd name="T61" fmla="*/ 0 h 1207"/>
                <a:gd name="T62" fmla="*/ 0 w 823"/>
                <a:gd name="T63" fmla="*/ 0 h 1207"/>
                <a:gd name="T64" fmla="*/ 0 w 823"/>
                <a:gd name="T65" fmla="*/ 0 h 1207"/>
                <a:gd name="T66" fmla="*/ 0 w 823"/>
                <a:gd name="T67" fmla="*/ 0 h 1207"/>
                <a:gd name="T68" fmla="*/ 0 w 823"/>
                <a:gd name="T69" fmla="*/ 0 h 1207"/>
                <a:gd name="T70" fmla="*/ 0 w 823"/>
                <a:gd name="T71" fmla="*/ 0 h 1207"/>
                <a:gd name="T72" fmla="*/ 0 w 823"/>
                <a:gd name="T73" fmla="*/ 0 h 1207"/>
                <a:gd name="T74" fmla="*/ 0 w 823"/>
                <a:gd name="T75" fmla="*/ 0 h 1207"/>
                <a:gd name="T76" fmla="*/ 0 w 823"/>
                <a:gd name="T77" fmla="*/ 0 h 1207"/>
                <a:gd name="T78" fmla="*/ 0 w 823"/>
                <a:gd name="T79" fmla="*/ 0 h 12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23"/>
                <a:gd name="T121" fmla="*/ 0 h 1207"/>
                <a:gd name="T122" fmla="*/ 823 w 823"/>
                <a:gd name="T123" fmla="*/ 1207 h 120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23" h="1207">
                  <a:moveTo>
                    <a:pt x="821" y="15"/>
                  </a:moveTo>
                  <a:lnTo>
                    <a:pt x="799" y="53"/>
                  </a:lnTo>
                  <a:lnTo>
                    <a:pt x="778" y="93"/>
                  </a:lnTo>
                  <a:lnTo>
                    <a:pt x="757" y="133"/>
                  </a:lnTo>
                  <a:lnTo>
                    <a:pt x="737" y="173"/>
                  </a:lnTo>
                  <a:lnTo>
                    <a:pt x="715" y="209"/>
                  </a:lnTo>
                  <a:lnTo>
                    <a:pt x="692" y="245"/>
                  </a:lnTo>
                  <a:lnTo>
                    <a:pt x="665" y="276"/>
                  </a:lnTo>
                  <a:lnTo>
                    <a:pt x="640" y="304"/>
                  </a:lnTo>
                  <a:lnTo>
                    <a:pt x="571" y="344"/>
                  </a:lnTo>
                  <a:lnTo>
                    <a:pt x="519" y="395"/>
                  </a:lnTo>
                  <a:lnTo>
                    <a:pt x="479" y="453"/>
                  </a:lnTo>
                  <a:lnTo>
                    <a:pt x="446" y="517"/>
                  </a:lnTo>
                  <a:lnTo>
                    <a:pt x="418" y="585"/>
                  </a:lnTo>
                  <a:lnTo>
                    <a:pt x="392" y="656"/>
                  </a:lnTo>
                  <a:lnTo>
                    <a:pt x="362" y="725"/>
                  </a:lnTo>
                  <a:lnTo>
                    <a:pt x="329" y="796"/>
                  </a:lnTo>
                  <a:lnTo>
                    <a:pt x="284" y="834"/>
                  </a:lnTo>
                  <a:lnTo>
                    <a:pt x="250" y="867"/>
                  </a:lnTo>
                  <a:lnTo>
                    <a:pt x="225" y="895"/>
                  </a:lnTo>
                  <a:lnTo>
                    <a:pt x="209" y="921"/>
                  </a:lnTo>
                  <a:lnTo>
                    <a:pt x="195" y="949"/>
                  </a:lnTo>
                  <a:lnTo>
                    <a:pt x="187" y="983"/>
                  </a:lnTo>
                  <a:lnTo>
                    <a:pt x="178" y="1027"/>
                  </a:lnTo>
                  <a:lnTo>
                    <a:pt x="171" y="1085"/>
                  </a:lnTo>
                  <a:lnTo>
                    <a:pt x="149" y="1101"/>
                  </a:lnTo>
                  <a:lnTo>
                    <a:pt x="128" y="1116"/>
                  </a:lnTo>
                  <a:lnTo>
                    <a:pt x="107" y="1128"/>
                  </a:lnTo>
                  <a:lnTo>
                    <a:pt x="90" y="1141"/>
                  </a:lnTo>
                  <a:lnTo>
                    <a:pt x="72" y="1153"/>
                  </a:lnTo>
                  <a:lnTo>
                    <a:pt x="56" y="1166"/>
                  </a:lnTo>
                  <a:lnTo>
                    <a:pt x="39" y="1182"/>
                  </a:lnTo>
                  <a:lnTo>
                    <a:pt x="27" y="1203"/>
                  </a:lnTo>
                  <a:lnTo>
                    <a:pt x="20" y="1204"/>
                  </a:lnTo>
                  <a:lnTo>
                    <a:pt x="9" y="1207"/>
                  </a:lnTo>
                  <a:lnTo>
                    <a:pt x="6" y="1200"/>
                  </a:lnTo>
                  <a:lnTo>
                    <a:pt x="0" y="1192"/>
                  </a:lnTo>
                  <a:lnTo>
                    <a:pt x="3" y="1173"/>
                  </a:lnTo>
                  <a:lnTo>
                    <a:pt x="11" y="1160"/>
                  </a:lnTo>
                  <a:lnTo>
                    <a:pt x="23" y="1147"/>
                  </a:lnTo>
                  <a:lnTo>
                    <a:pt x="37" y="1135"/>
                  </a:lnTo>
                  <a:lnTo>
                    <a:pt x="49" y="1120"/>
                  </a:lnTo>
                  <a:lnTo>
                    <a:pt x="63" y="1106"/>
                  </a:lnTo>
                  <a:lnTo>
                    <a:pt x="73" y="1085"/>
                  </a:lnTo>
                  <a:lnTo>
                    <a:pt x="82" y="1061"/>
                  </a:lnTo>
                  <a:lnTo>
                    <a:pt x="77" y="1026"/>
                  </a:lnTo>
                  <a:lnTo>
                    <a:pt x="74" y="995"/>
                  </a:lnTo>
                  <a:lnTo>
                    <a:pt x="76" y="967"/>
                  </a:lnTo>
                  <a:lnTo>
                    <a:pt x="82" y="943"/>
                  </a:lnTo>
                  <a:lnTo>
                    <a:pt x="90" y="921"/>
                  </a:lnTo>
                  <a:lnTo>
                    <a:pt x="108" y="904"/>
                  </a:lnTo>
                  <a:lnTo>
                    <a:pt x="132" y="886"/>
                  </a:lnTo>
                  <a:lnTo>
                    <a:pt x="167" y="871"/>
                  </a:lnTo>
                  <a:lnTo>
                    <a:pt x="191" y="843"/>
                  </a:lnTo>
                  <a:lnTo>
                    <a:pt x="219" y="811"/>
                  </a:lnTo>
                  <a:lnTo>
                    <a:pt x="247" y="772"/>
                  </a:lnTo>
                  <a:lnTo>
                    <a:pt x="279" y="734"/>
                  </a:lnTo>
                  <a:lnTo>
                    <a:pt x="308" y="691"/>
                  </a:lnTo>
                  <a:lnTo>
                    <a:pt x="334" y="652"/>
                  </a:lnTo>
                  <a:lnTo>
                    <a:pt x="357" y="612"/>
                  </a:lnTo>
                  <a:lnTo>
                    <a:pt x="375" y="578"/>
                  </a:lnTo>
                  <a:lnTo>
                    <a:pt x="383" y="515"/>
                  </a:lnTo>
                  <a:lnTo>
                    <a:pt x="393" y="464"/>
                  </a:lnTo>
                  <a:lnTo>
                    <a:pt x="407" y="423"/>
                  </a:lnTo>
                  <a:lnTo>
                    <a:pt x="425" y="392"/>
                  </a:lnTo>
                  <a:lnTo>
                    <a:pt x="449" y="363"/>
                  </a:lnTo>
                  <a:lnTo>
                    <a:pt x="482" y="335"/>
                  </a:lnTo>
                  <a:lnTo>
                    <a:pt x="525" y="304"/>
                  </a:lnTo>
                  <a:lnTo>
                    <a:pt x="581" y="270"/>
                  </a:lnTo>
                  <a:lnTo>
                    <a:pt x="608" y="242"/>
                  </a:lnTo>
                  <a:lnTo>
                    <a:pt x="636" y="212"/>
                  </a:lnTo>
                  <a:lnTo>
                    <a:pt x="663" y="180"/>
                  </a:lnTo>
                  <a:lnTo>
                    <a:pt x="692" y="148"/>
                  </a:lnTo>
                  <a:lnTo>
                    <a:pt x="719" y="111"/>
                  </a:lnTo>
                  <a:lnTo>
                    <a:pt x="745" y="74"/>
                  </a:lnTo>
                  <a:lnTo>
                    <a:pt x="772" y="37"/>
                  </a:lnTo>
                  <a:lnTo>
                    <a:pt x="799" y="0"/>
                  </a:lnTo>
                  <a:lnTo>
                    <a:pt x="807" y="0"/>
                  </a:lnTo>
                  <a:lnTo>
                    <a:pt x="817" y="0"/>
                  </a:lnTo>
                  <a:lnTo>
                    <a:pt x="823" y="9"/>
                  </a:lnTo>
                  <a:lnTo>
                    <a:pt x="821" y="15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6" name="Freeform 69"/>
            <p:cNvSpPr>
              <a:spLocks/>
            </p:cNvSpPr>
            <p:nvPr/>
          </p:nvSpPr>
          <p:spPr bwMode="auto">
            <a:xfrm>
              <a:off x="2983" y="10783"/>
              <a:ext cx="330" cy="996"/>
            </a:xfrm>
            <a:custGeom>
              <a:avLst/>
              <a:gdLst>
                <a:gd name="T0" fmla="*/ 0 w 989"/>
                <a:gd name="T1" fmla="*/ 0 h 2987"/>
                <a:gd name="T2" fmla="*/ 0 w 989"/>
                <a:gd name="T3" fmla="*/ 0 h 2987"/>
                <a:gd name="T4" fmla="*/ 0 w 989"/>
                <a:gd name="T5" fmla="*/ 0 h 2987"/>
                <a:gd name="T6" fmla="*/ 0 w 989"/>
                <a:gd name="T7" fmla="*/ 0 h 2987"/>
                <a:gd name="T8" fmla="*/ 0 w 989"/>
                <a:gd name="T9" fmla="*/ 0 h 2987"/>
                <a:gd name="T10" fmla="*/ 0 w 989"/>
                <a:gd name="T11" fmla="*/ 0 h 2987"/>
                <a:gd name="T12" fmla="*/ 0 w 989"/>
                <a:gd name="T13" fmla="*/ 0 h 2987"/>
                <a:gd name="T14" fmla="*/ 0 w 989"/>
                <a:gd name="T15" fmla="*/ 0 h 2987"/>
                <a:gd name="T16" fmla="*/ 0 w 989"/>
                <a:gd name="T17" fmla="*/ 0 h 2987"/>
                <a:gd name="T18" fmla="*/ 0 w 989"/>
                <a:gd name="T19" fmla="*/ 0 h 2987"/>
                <a:gd name="T20" fmla="*/ 0 w 989"/>
                <a:gd name="T21" fmla="*/ 0 h 2987"/>
                <a:gd name="T22" fmla="*/ 0 w 989"/>
                <a:gd name="T23" fmla="*/ 0 h 2987"/>
                <a:gd name="T24" fmla="*/ 0 w 989"/>
                <a:gd name="T25" fmla="*/ 0 h 2987"/>
                <a:gd name="T26" fmla="*/ 0 w 989"/>
                <a:gd name="T27" fmla="*/ 0 h 2987"/>
                <a:gd name="T28" fmla="*/ 0 w 989"/>
                <a:gd name="T29" fmla="*/ 0 h 2987"/>
                <a:gd name="T30" fmla="*/ 0 w 989"/>
                <a:gd name="T31" fmla="*/ 0 h 2987"/>
                <a:gd name="T32" fmla="*/ 0 w 989"/>
                <a:gd name="T33" fmla="*/ 0 h 2987"/>
                <a:gd name="T34" fmla="*/ 0 w 989"/>
                <a:gd name="T35" fmla="*/ 0 h 2987"/>
                <a:gd name="T36" fmla="*/ 0 w 989"/>
                <a:gd name="T37" fmla="*/ 0 h 2987"/>
                <a:gd name="T38" fmla="*/ 0 w 989"/>
                <a:gd name="T39" fmla="*/ 0 h 2987"/>
                <a:gd name="T40" fmla="*/ 0 w 989"/>
                <a:gd name="T41" fmla="*/ 0 h 2987"/>
                <a:gd name="T42" fmla="*/ 0 w 989"/>
                <a:gd name="T43" fmla="*/ 0 h 2987"/>
                <a:gd name="T44" fmla="*/ 0 w 989"/>
                <a:gd name="T45" fmla="*/ 0 h 2987"/>
                <a:gd name="T46" fmla="*/ 0 w 989"/>
                <a:gd name="T47" fmla="*/ 0 h 2987"/>
                <a:gd name="T48" fmla="*/ 0 w 989"/>
                <a:gd name="T49" fmla="*/ 0 h 2987"/>
                <a:gd name="T50" fmla="*/ 0 w 989"/>
                <a:gd name="T51" fmla="*/ 0 h 2987"/>
                <a:gd name="T52" fmla="*/ 0 w 989"/>
                <a:gd name="T53" fmla="*/ 0 h 2987"/>
                <a:gd name="T54" fmla="*/ 0 w 989"/>
                <a:gd name="T55" fmla="*/ 0 h 2987"/>
                <a:gd name="T56" fmla="*/ 0 w 989"/>
                <a:gd name="T57" fmla="*/ 0 h 2987"/>
                <a:gd name="T58" fmla="*/ 0 w 989"/>
                <a:gd name="T59" fmla="*/ 0 h 2987"/>
                <a:gd name="T60" fmla="*/ 0 w 989"/>
                <a:gd name="T61" fmla="*/ 0 h 2987"/>
                <a:gd name="T62" fmla="*/ 0 w 989"/>
                <a:gd name="T63" fmla="*/ 0 h 2987"/>
                <a:gd name="T64" fmla="*/ 0 w 989"/>
                <a:gd name="T65" fmla="*/ 0 h 2987"/>
                <a:gd name="T66" fmla="*/ 0 w 989"/>
                <a:gd name="T67" fmla="*/ 0 h 2987"/>
                <a:gd name="T68" fmla="*/ 0 w 989"/>
                <a:gd name="T69" fmla="*/ 0 h 2987"/>
                <a:gd name="T70" fmla="*/ 0 w 989"/>
                <a:gd name="T71" fmla="*/ 0 h 2987"/>
                <a:gd name="T72" fmla="*/ 0 w 989"/>
                <a:gd name="T73" fmla="*/ 0 h 2987"/>
                <a:gd name="T74" fmla="*/ 0 w 989"/>
                <a:gd name="T75" fmla="*/ 0 h 2987"/>
                <a:gd name="T76" fmla="*/ 0 w 989"/>
                <a:gd name="T77" fmla="*/ 0 h 2987"/>
                <a:gd name="T78" fmla="*/ 0 w 989"/>
                <a:gd name="T79" fmla="*/ 0 h 2987"/>
                <a:gd name="T80" fmla="*/ 0 w 989"/>
                <a:gd name="T81" fmla="*/ 0 h 2987"/>
                <a:gd name="T82" fmla="*/ 0 w 989"/>
                <a:gd name="T83" fmla="*/ 0 h 2987"/>
                <a:gd name="T84" fmla="*/ 0 w 989"/>
                <a:gd name="T85" fmla="*/ 0 h 29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89"/>
                <a:gd name="T130" fmla="*/ 0 h 2987"/>
                <a:gd name="T131" fmla="*/ 989 w 989"/>
                <a:gd name="T132" fmla="*/ 2987 h 29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89" h="2987">
                  <a:moveTo>
                    <a:pt x="989" y="16"/>
                  </a:moveTo>
                  <a:lnTo>
                    <a:pt x="963" y="52"/>
                  </a:lnTo>
                  <a:lnTo>
                    <a:pt x="938" y="90"/>
                  </a:lnTo>
                  <a:lnTo>
                    <a:pt x="913" y="125"/>
                  </a:lnTo>
                  <a:lnTo>
                    <a:pt x="887" y="162"/>
                  </a:lnTo>
                  <a:lnTo>
                    <a:pt x="861" y="196"/>
                  </a:lnTo>
                  <a:lnTo>
                    <a:pt x="834" y="229"/>
                  </a:lnTo>
                  <a:lnTo>
                    <a:pt x="805" y="258"/>
                  </a:lnTo>
                  <a:lnTo>
                    <a:pt x="777" y="286"/>
                  </a:lnTo>
                  <a:lnTo>
                    <a:pt x="706" y="330"/>
                  </a:lnTo>
                  <a:lnTo>
                    <a:pt x="659" y="370"/>
                  </a:lnTo>
                  <a:lnTo>
                    <a:pt x="626" y="410"/>
                  </a:lnTo>
                  <a:lnTo>
                    <a:pt x="605" y="451"/>
                  </a:lnTo>
                  <a:lnTo>
                    <a:pt x="588" y="492"/>
                  </a:lnTo>
                  <a:lnTo>
                    <a:pt x="574" y="542"/>
                  </a:lnTo>
                  <a:lnTo>
                    <a:pt x="556" y="600"/>
                  </a:lnTo>
                  <a:lnTo>
                    <a:pt x="532" y="669"/>
                  </a:lnTo>
                  <a:lnTo>
                    <a:pt x="511" y="691"/>
                  </a:lnTo>
                  <a:lnTo>
                    <a:pt x="493" y="715"/>
                  </a:lnTo>
                  <a:lnTo>
                    <a:pt x="475" y="737"/>
                  </a:lnTo>
                  <a:lnTo>
                    <a:pt x="458" y="761"/>
                  </a:lnTo>
                  <a:lnTo>
                    <a:pt x="441" y="783"/>
                  </a:lnTo>
                  <a:lnTo>
                    <a:pt x="426" y="806"/>
                  </a:lnTo>
                  <a:lnTo>
                    <a:pt x="410" y="830"/>
                  </a:lnTo>
                  <a:lnTo>
                    <a:pt x="398" y="853"/>
                  </a:lnTo>
                  <a:lnTo>
                    <a:pt x="354" y="886"/>
                  </a:lnTo>
                  <a:lnTo>
                    <a:pt x="319" y="912"/>
                  </a:lnTo>
                  <a:lnTo>
                    <a:pt x="292" y="933"/>
                  </a:lnTo>
                  <a:lnTo>
                    <a:pt x="275" y="955"/>
                  </a:lnTo>
                  <a:lnTo>
                    <a:pt x="261" y="979"/>
                  </a:lnTo>
                  <a:lnTo>
                    <a:pt x="257" y="1010"/>
                  </a:lnTo>
                  <a:lnTo>
                    <a:pt x="256" y="1049"/>
                  </a:lnTo>
                  <a:lnTo>
                    <a:pt x="261" y="1104"/>
                  </a:lnTo>
                  <a:lnTo>
                    <a:pt x="243" y="1123"/>
                  </a:lnTo>
                  <a:lnTo>
                    <a:pt x="225" y="1145"/>
                  </a:lnTo>
                  <a:lnTo>
                    <a:pt x="208" y="1166"/>
                  </a:lnTo>
                  <a:lnTo>
                    <a:pt x="197" y="1188"/>
                  </a:lnTo>
                  <a:lnTo>
                    <a:pt x="190" y="1207"/>
                  </a:lnTo>
                  <a:lnTo>
                    <a:pt x="193" y="1226"/>
                  </a:lnTo>
                  <a:lnTo>
                    <a:pt x="204" y="1243"/>
                  </a:lnTo>
                  <a:lnTo>
                    <a:pt x="231" y="1256"/>
                  </a:lnTo>
                  <a:lnTo>
                    <a:pt x="236" y="1355"/>
                  </a:lnTo>
                  <a:lnTo>
                    <a:pt x="238" y="1449"/>
                  </a:lnTo>
                  <a:lnTo>
                    <a:pt x="235" y="1537"/>
                  </a:lnTo>
                  <a:lnTo>
                    <a:pt x="229" y="1624"/>
                  </a:lnTo>
                  <a:lnTo>
                    <a:pt x="218" y="1708"/>
                  </a:lnTo>
                  <a:lnTo>
                    <a:pt x="204" y="1794"/>
                  </a:lnTo>
                  <a:lnTo>
                    <a:pt x="187" y="1881"/>
                  </a:lnTo>
                  <a:lnTo>
                    <a:pt x="167" y="1975"/>
                  </a:lnTo>
                  <a:lnTo>
                    <a:pt x="166" y="2046"/>
                  </a:lnTo>
                  <a:lnTo>
                    <a:pt x="174" y="2118"/>
                  </a:lnTo>
                  <a:lnTo>
                    <a:pt x="184" y="2187"/>
                  </a:lnTo>
                  <a:lnTo>
                    <a:pt x="197" y="2258"/>
                  </a:lnTo>
                  <a:lnTo>
                    <a:pt x="202" y="2326"/>
                  </a:lnTo>
                  <a:lnTo>
                    <a:pt x="205" y="2394"/>
                  </a:lnTo>
                  <a:lnTo>
                    <a:pt x="195" y="2458"/>
                  </a:lnTo>
                  <a:lnTo>
                    <a:pt x="176" y="2525"/>
                  </a:lnTo>
                  <a:lnTo>
                    <a:pt x="158" y="2616"/>
                  </a:lnTo>
                  <a:lnTo>
                    <a:pt x="153" y="2679"/>
                  </a:lnTo>
                  <a:lnTo>
                    <a:pt x="162" y="2721"/>
                  </a:lnTo>
                  <a:lnTo>
                    <a:pt x="184" y="2749"/>
                  </a:lnTo>
                  <a:lnTo>
                    <a:pt x="215" y="2768"/>
                  </a:lnTo>
                  <a:lnTo>
                    <a:pt x="256" y="2790"/>
                  </a:lnTo>
                  <a:lnTo>
                    <a:pt x="302" y="2819"/>
                  </a:lnTo>
                  <a:lnTo>
                    <a:pt x="357" y="2865"/>
                  </a:lnTo>
                  <a:lnTo>
                    <a:pt x="339" y="2948"/>
                  </a:lnTo>
                  <a:lnTo>
                    <a:pt x="288" y="2987"/>
                  </a:lnTo>
                  <a:lnTo>
                    <a:pt x="218" y="2986"/>
                  </a:lnTo>
                  <a:lnTo>
                    <a:pt x="142" y="2952"/>
                  </a:lnTo>
                  <a:lnTo>
                    <a:pt x="71" y="2890"/>
                  </a:lnTo>
                  <a:lnTo>
                    <a:pt x="20" y="2812"/>
                  </a:lnTo>
                  <a:lnTo>
                    <a:pt x="0" y="2718"/>
                  </a:lnTo>
                  <a:lnTo>
                    <a:pt x="27" y="2619"/>
                  </a:lnTo>
                  <a:lnTo>
                    <a:pt x="65" y="2557"/>
                  </a:lnTo>
                  <a:lnTo>
                    <a:pt x="89" y="2497"/>
                  </a:lnTo>
                  <a:lnTo>
                    <a:pt x="100" y="2433"/>
                  </a:lnTo>
                  <a:lnTo>
                    <a:pt x="106" y="2370"/>
                  </a:lnTo>
                  <a:lnTo>
                    <a:pt x="103" y="2302"/>
                  </a:lnTo>
                  <a:lnTo>
                    <a:pt x="100" y="2236"/>
                  </a:lnTo>
                  <a:lnTo>
                    <a:pt x="97" y="2164"/>
                  </a:lnTo>
                  <a:lnTo>
                    <a:pt x="100" y="2093"/>
                  </a:lnTo>
                  <a:lnTo>
                    <a:pt x="94" y="2019"/>
                  </a:lnTo>
                  <a:lnTo>
                    <a:pt x="90" y="1959"/>
                  </a:lnTo>
                  <a:lnTo>
                    <a:pt x="86" y="1909"/>
                  </a:lnTo>
                  <a:lnTo>
                    <a:pt x="87" y="1863"/>
                  </a:lnTo>
                  <a:lnTo>
                    <a:pt x="92" y="1816"/>
                  </a:lnTo>
                  <a:lnTo>
                    <a:pt x="101" y="1767"/>
                  </a:lnTo>
                  <a:lnTo>
                    <a:pt x="118" y="1708"/>
                  </a:lnTo>
                  <a:lnTo>
                    <a:pt x="145" y="1639"/>
                  </a:lnTo>
                  <a:lnTo>
                    <a:pt x="144" y="1567"/>
                  </a:lnTo>
                  <a:lnTo>
                    <a:pt x="124" y="1511"/>
                  </a:lnTo>
                  <a:lnTo>
                    <a:pt x="92" y="1462"/>
                  </a:lnTo>
                  <a:lnTo>
                    <a:pt x="61" y="1418"/>
                  </a:lnTo>
                  <a:lnTo>
                    <a:pt x="37" y="1368"/>
                  </a:lnTo>
                  <a:lnTo>
                    <a:pt x="30" y="1310"/>
                  </a:lnTo>
                  <a:lnTo>
                    <a:pt x="51" y="1235"/>
                  </a:lnTo>
                  <a:lnTo>
                    <a:pt x="108" y="1138"/>
                  </a:lnTo>
                  <a:lnTo>
                    <a:pt x="138" y="1110"/>
                  </a:lnTo>
                  <a:lnTo>
                    <a:pt x="160" y="1086"/>
                  </a:lnTo>
                  <a:lnTo>
                    <a:pt x="176" y="1064"/>
                  </a:lnTo>
                  <a:lnTo>
                    <a:pt x="188" y="1044"/>
                  </a:lnTo>
                  <a:lnTo>
                    <a:pt x="197" y="1020"/>
                  </a:lnTo>
                  <a:lnTo>
                    <a:pt x="204" y="993"/>
                  </a:lnTo>
                  <a:lnTo>
                    <a:pt x="210" y="961"/>
                  </a:lnTo>
                  <a:lnTo>
                    <a:pt x="217" y="920"/>
                  </a:lnTo>
                  <a:lnTo>
                    <a:pt x="260" y="849"/>
                  </a:lnTo>
                  <a:lnTo>
                    <a:pt x="308" y="789"/>
                  </a:lnTo>
                  <a:lnTo>
                    <a:pt x="355" y="733"/>
                  </a:lnTo>
                  <a:lnTo>
                    <a:pt x="405" y="678"/>
                  </a:lnTo>
                  <a:lnTo>
                    <a:pt x="451" y="622"/>
                  </a:lnTo>
                  <a:lnTo>
                    <a:pt x="494" y="562"/>
                  </a:lnTo>
                  <a:lnTo>
                    <a:pt x="532" y="492"/>
                  </a:lnTo>
                  <a:lnTo>
                    <a:pt x="565" y="414"/>
                  </a:lnTo>
                  <a:lnTo>
                    <a:pt x="594" y="360"/>
                  </a:lnTo>
                  <a:lnTo>
                    <a:pt x="631" y="314"/>
                  </a:lnTo>
                  <a:lnTo>
                    <a:pt x="668" y="271"/>
                  </a:lnTo>
                  <a:lnTo>
                    <a:pt x="711" y="233"/>
                  </a:lnTo>
                  <a:lnTo>
                    <a:pt x="750" y="192"/>
                  </a:lnTo>
                  <a:lnTo>
                    <a:pt x="789" y="149"/>
                  </a:lnTo>
                  <a:lnTo>
                    <a:pt x="826" y="102"/>
                  </a:lnTo>
                  <a:lnTo>
                    <a:pt x="858" y="49"/>
                  </a:lnTo>
                  <a:lnTo>
                    <a:pt x="873" y="44"/>
                  </a:lnTo>
                  <a:lnTo>
                    <a:pt x="890" y="37"/>
                  </a:lnTo>
                  <a:lnTo>
                    <a:pt x="909" y="28"/>
                  </a:lnTo>
                  <a:lnTo>
                    <a:pt x="928" y="21"/>
                  </a:lnTo>
                  <a:lnTo>
                    <a:pt x="945" y="12"/>
                  </a:lnTo>
                  <a:lnTo>
                    <a:pt x="962" y="5"/>
                  </a:lnTo>
                  <a:lnTo>
                    <a:pt x="976" y="0"/>
                  </a:lnTo>
                  <a:lnTo>
                    <a:pt x="989" y="2"/>
                  </a:lnTo>
                  <a:lnTo>
                    <a:pt x="989" y="9"/>
                  </a:lnTo>
                  <a:lnTo>
                    <a:pt x="989" y="16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7" name="Freeform 70"/>
            <p:cNvSpPr>
              <a:spLocks/>
            </p:cNvSpPr>
            <p:nvPr/>
          </p:nvSpPr>
          <p:spPr bwMode="auto">
            <a:xfrm>
              <a:off x="2976" y="10695"/>
              <a:ext cx="290" cy="540"/>
            </a:xfrm>
            <a:custGeom>
              <a:avLst/>
              <a:gdLst>
                <a:gd name="T0" fmla="*/ 0 w 870"/>
                <a:gd name="T1" fmla="*/ 0 h 1620"/>
                <a:gd name="T2" fmla="*/ 0 w 870"/>
                <a:gd name="T3" fmla="*/ 0 h 1620"/>
                <a:gd name="T4" fmla="*/ 0 w 870"/>
                <a:gd name="T5" fmla="*/ 0 h 1620"/>
                <a:gd name="T6" fmla="*/ 0 w 870"/>
                <a:gd name="T7" fmla="*/ 0 h 1620"/>
                <a:gd name="T8" fmla="*/ 0 w 870"/>
                <a:gd name="T9" fmla="*/ 0 h 1620"/>
                <a:gd name="T10" fmla="*/ 0 w 870"/>
                <a:gd name="T11" fmla="*/ 0 h 1620"/>
                <a:gd name="T12" fmla="*/ 0 w 870"/>
                <a:gd name="T13" fmla="*/ 0 h 1620"/>
                <a:gd name="T14" fmla="*/ 0 w 870"/>
                <a:gd name="T15" fmla="*/ 0 h 1620"/>
                <a:gd name="T16" fmla="*/ 0 w 870"/>
                <a:gd name="T17" fmla="*/ 0 h 1620"/>
                <a:gd name="T18" fmla="*/ 0 w 870"/>
                <a:gd name="T19" fmla="*/ 0 h 1620"/>
                <a:gd name="T20" fmla="*/ 0 w 870"/>
                <a:gd name="T21" fmla="*/ 0 h 1620"/>
                <a:gd name="T22" fmla="*/ 0 w 870"/>
                <a:gd name="T23" fmla="*/ 0 h 1620"/>
                <a:gd name="T24" fmla="*/ 0 w 870"/>
                <a:gd name="T25" fmla="*/ 0 h 1620"/>
                <a:gd name="T26" fmla="*/ 0 w 870"/>
                <a:gd name="T27" fmla="*/ 0 h 1620"/>
                <a:gd name="T28" fmla="*/ 0 w 870"/>
                <a:gd name="T29" fmla="*/ 0 h 1620"/>
                <a:gd name="T30" fmla="*/ 0 w 870"/>
                <a:gd name="T31" fmla="*/ 0 h 1620"/>
                <a:gd name="T32" fmla="*/ 0 w 870"/>
                <a:gd name="T33" fmla="*/ 0 h 1620"/>
                <a:gd name="T34" fmla="*/ 0 w 870"/>
                <a:gd name="T35" fmla="*/ 0 h 1620"/>
                <a:gd name="T36" fmla="*/ 0 w 870"/>
                <a:gd name="T37" fmla="*/ 0 h 1620"/>
                <a:gd name="T38" fmla="*/ 0 w 870"/>
                <a:gd name="T39" fmla="*/ 0 h 1620"/>
                <a:gd name="T40" fmla="*/ 0 w 870"/>
                <a:gd name="T41" fmla="*/ 0 h 1620"/>
                <a:gd name="T42" fmla="*/ 0 w 870"/>
                <a:gd name="T43" fmla="*/ 0 h 1620"/>
                <a:gd name="T44" fmla="*/ 0 w 870"/>
                <a:gd name="T45" fmla="*/ 0 h 1620"/>
                <a:gd name="T46" fmla="*/ 0 w 870"/>
                <a:gd name="T47" fmla="*/ 0 h 1620"/>
                <a:gd name="T48" fmla="*/ 0 w 870"/>
                <a:gd name="T49" fmla="*/ 0 h 1620"/>
                <a:gd name="T50" fmla="*/ 0 w 870"/>
                <a:gd name="T51" fmla="*/ 0 h 1620"/>
                <a:gd name="T52" fmla="*/ 0 w 870"/>
                <a:gd name="T53" fmla="*/ 0 h 1620"/>
                <a:gd name="T54" fmla="*/ 0 w 870"/>
                <a:gd name="T55" fmla="*/ 0 h 1620"/>
                <a:gd name="T56" fmla="*/ 0 w 870"/>
                <a:gd name="T57" fmla="*/ 0 h 1620"/>
                <a:gd name="T58" fmla="*/ 0 w 870"/>
                <a:gd name="T59" fmla="*/ 0 h 1620"/>
                <a:gd name="T60" fmla="*/ 0 w 870"/>
                <a:gd name="T61" fmla="*/ 0 h 1620"/>
                <a:gd name="T62" fmla="*/ 0 w 870"/>
                <a:gd name="T63" fmla="*/ 0 h 1620"/>
                <a:gd name="T64" fmla="*/ 0 w 870"/>
                <a:gd name="T65" fmla="*/ 0 h 1620"/>
                <a:gd name="T66" fmla="*/ 0 w 870"/>
                <a:gd name="T67" fmla="*/ 0 h 1620"/>
                <a:gd name="T68" fmla="*/ 0 w 870"/>
                <a:gd name="T69" fmla="*/ 0 h 1620"/>
                <a:gd name="T70" fmla="*/ 0 w 870"/>
                <a:gd name="T71" fmla="*/ 0 h 1620"/>
                <a:gd name="T72" fmla="*/ 0 w 870"/>
                <a:gd name="T73" fmla="*/ 0 h 1620"/>
                <a:gd name="T74" fmla="*/ 0 w 870"/>
                <a:gd name="T75" fmla="*/ 0 h 1620"/>
                <a:gd name="T76" fmla="*/ 0 w 870"/>
                <a:gd name="T77" fmla="*/ 0 h 1620"/>
                <a:gd name="T78" fmla="*/ 0 w 870"/>
                <a:gd name="T79" fmla="*/ 0 h 1620"/>
                <a:gd name="T80" fmla="*/ 0 w 870"/>
                <a:gd name="T81" fmla="*/ 0 h 1620"/>
                <a:gd name="T82" fmla="*/ 0 w 870"/>
                <a:gd name="T83" fmla="*/ 0 h 1620"/>
                <a:gd name="T84" fmla="*/ 0 w 870"/>
                <a:gd name="T85" fmla="*/ 0 h 1620"/>
                <a:gd name="T86" fmla="*/ 0 w 870"/>
                <a:gd name="T87" fmla="*/ 0 h 1620"/>
                <a:gd name="T88" fmla="*/ 0 w 870"/>
                <a:gd name="T89" fmla="*/ 0 h 1620"/>
                <a:gd name="T90" fmla="*/ 0 w 870"/>
                <a:gd name="T91" fmla="*/ 0 h 1620"/>
                <a:gd name="T92" fmla="*/ 0 w 870"/>
                <a:gd name="T93" fmla="*/ 0 h 1620"/>
                <a:gd name="T94" fmla="*/ 0 w 870"/>
                <a:gd name="T95" fmla="*/ 0 h 1620"/>
                <a:gd name="T96" fmla="*/ 0 w 870"/>
                <a:gd name="T97" fmla="*/ 0 h 1620"/>
                <a:gd name="T98" fmla="*/ 0 w 870"/>
                <a:gd name="T99" fmla="*/ 0 h 1620"/>
                <a:gd name="T100" fmla="*/ 0 w 870"/>
                <a:gd name="T101" fmla="*/ 0 h 16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70"/>
                <a:gd name="T154" fmla="*/ 0 h 1620"/>
                <a:gd name="T155" fmla="*/ 870 w 870"/>
                <a:gd name="T156" fmla="*/ 1620 h 16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70" h="1620">
                  <a:moveTo>
                    <a:pt x="870" y="139"/>
                  </a:moveTo>
                  <a:lnTo>
                    <a:pt x="859" y="220"/>
                  </a:lnTo>
                  <a:lnTo>
                    <a:pt x="848" y="286"/>
                  </a:lnTo>
                  <a:lnTo>
                    <a:pt x="832" y="338"/>
                  </a:lnTo>
                  <a:lnTo>
                    <a:pt x="813" y="384"/>
                  </a:lnTo>
                  <a:lnTo>
                    <a:pt x="785" y="422"/>
                  </a:lnTo>
                  <a:lnTo>
                    <a:pt x="749" y="462"/>
                  </a:lnTo>
                  <a:lnTo>
                    <a:pt x="703" y="503"/>
                  </a:lnTo>
                  <a:lnTo>
                    <a:pt x="646" y="554"/>
                  </a:lnTo>
                  <a:lnTo>
                    <a:pt x="622" y="585"/>
                  </a:lnTo>
                  <a:lnTo>
                    <a:pt x="603" y="618"/>
                  </a:lnTo>
                  <a:lnTo>
                    <a:pt x="587" y="647"/>
                  </a:lnTo>
                  <a:lnTo>
                    <a:pt x="574" y="677"/>
                  </a:lnTo>
                  <a:lnTo>
                    <a:pt x="561" y="706"/>
                  </a:lnTo>
                  <a:lnTo>
                    <a:pt x="550" y="737"/>
                  </a:lnTo>
                  <a:lnTo>
                    <a:pt x="540" y="770"/>
                  </a:lnTo>
                  <a:lnTo>
                    <a:pt x="532" y="805"/>
                  </a:lnTo>
                  <a:lnTo>
                    <a:pt x="481" y="865"/>
                  </a:lnTo>
                  <a:lnTo>
                    <a:pt x="431" y="921"/>
                  </a:lnTo>
                  <a:lnTo>
                    <a:pt x="379" y="974"/>
                  </a:lnTo>
                  <a:lnTo>
                    <a:pt x="331" y="1029"/>
                  </a:lnTo>
                  <a:lnTo>
                    <a:pt x="286" y="1084"/>
                  </a:lnTo>
                  <a:lnTo>
                    <a:pt x="251" y="1143"/>
                  </a:lnTo>
                  <a:lnTo>
                    <a:pt x="224" y="1210"/>
                  </a:lnTo>
                  <a:lnTo>
                    <a:pt x="212" y="1288"/>
                  </a:lnTo>
                  <a:lnTo>
                    <a:pt x="202" y="1305"/>
                  </a:lnTo>
                  <a:lnTo>
                    <a:pt x="191" y="1322"/>
                  </a:lnTo>
                  <a:lnTo>
                    <a:pt x="178" y="1337"/>
                  </a:lnTo>
                  <a:lnTo>
                    <a:pt x="166" y="1352"/>
                  </a:lnTo>
                  <a:lnTo>
                    <a:pt x="150" y="1364"/>
                  </a:lnTo>
                  <a:lnTo>
                    <a:pt x="137" y="1377"/>
                  </a:lnTo>
                  <a:lnTo>
                    <a:pt x="123" y="1389"/>
                  </a:lnTo>
                  <a:lnTo>
                    <a:pt x="112" y="1402"/>
                  </a:lnTo>
                  <a:lnTo>
                    <a:pt x="93" y="1428"/>
                  </a:lnTo>
                  <a:lnTo>
                    <a:pt x="77" y="1456"/>
                  </a:lnTo>
                  <a:lnTo>
                    <a:pt x="64" y="1481"/>
                  </a:lnTo>
                  <a:lnTo>
                    <a:pt x="55" y="1508"/>
                  </a:lnTo>
                  <a:lnTo>
                    <a:pt x="46" y="1533"/>
                  </a:lnTo>
                  <a:lnTo>
                    <a:pt x="41" y="1560"/>
                  </a:lnTo>
                  <a:lnTo>
                    <a:pt x="36" y="1588"/>
                  </a:lnTo>
                  <a:lnTo>
                    <a:pt x="36" y="1620"/>
                  </a:lnTo>
                  <a:lnTo>
                    <a:pt x="28" y="1617"/>
                  </a:lnTo>
                  <a:lnTo>
                    <a:pt x="18" y="1614"/>
                  </a:lnTo>
                  <a:lnTo>
                    <a:pt x="0" y="1555"/>
                  </a:lnTo>
                  <a:lnTo>
                    <a:pt x="3" y="1505"/>
                  </a:lnTo>
                  <a:lnTo>
                    <a:pt x="18" y="1461"/>
                  </a:lnTo>
                  <a:lnTo>
                    <a:pt x="42" y="1423"/>
                  </a:lnTo>
                  <a:lnTo>
                    <a:pt x="67" y="1386"/>
                  </a:lnTo>
                  <a:lnTo>
                    <a:pt x="90" y="1350"/>
                  </a:lnTo>
                  <a:lnTo>
                    <a:pt x="102" y="1312"/>
                  </a:lnTo>
                  <a:lnTo>
                    <a:pt x="100" y="1274"/>
                  </a:lnTo>
                  <a:lnTo>
                    <a:pt x="60" y="1184"/>
                  </a:lnTo>
                  <a:lnTo>
                    <a:pt x="57" y="1117"/>
                  </a:lnTo>
                  <a:lnTo>
                    <a:pt x="81" y="1067"/>
                  </a:lnTo>
                  <a:lnTo>
                    <a:pt x="126" y="1029"/>
                  </a:lnTo>
                  <a:lnTo>
                    <a:pt x="181" y="992"/>
                  </a:lnTo>
                  <a:lnTo>
                    <a:pt x="241" y="957"/>
                  </a:lnTo>
                  <a:lnTo>
                    <a:pt x="299" y="914"/>
                  </a:lnTo>
                  <a:lnTo>
                    <a:pt x="347" y="858"/>
                  </a:lnTo>
                  <a:lnTo>
                    <a:pt x="352" y="834"/>
                  </a:lnTo>
                  <a:lnTo>
                    <a:pt x="359" y="811"/>
                  </a:lnTo>
                  <a:lnTo>
                    <a:pt x="366" y="789"/>
                  </a:lnTo>
                  <a:lnTo>
                    <a:pt x="375" y="767"/>
                  </a:lnTo>
                  <a:lnTo>
                    <a:pt x="383" y="743"/>
                  </a:lnTo>
                  <a:lnTo>
                    <a:pt x="394" y="720"/>
                  </a:lnTo>
                  <a:lnTo>
                    <a:pt x="407" y="696"/>
                  </a:lnTo>
                  <a:lnTo>
                    <a:pt x="424" y="672"/>
                  </a:lnTo>
                  <a:lnTo>
                    <a:pt x="491" y="615"/>
                  </a:lnTo>
                  <a:lnTo>
                    <a:pt x="538" y="547"/>
                  </a:lnTo>
                  <a:lnTo>
                    <a:pt x="566" y="469"/>
                  </a:lnTo>
                  <a:lnTo>
                    <a:pt x="582" y="385"/>
                  </a:lnTo>
                  <a:lnTo>
                    <a:pt x="589" y="295"/>
                  </a:lnTo>
                  <a:lnTo>
                    <a:pt x="598" y="204"/>
                  </a:lnTo>
                  <a:lnTo>
                    <a:pt x="608" y="112"/>
                  </a:lnTo>
                  <a:lnTo>
                    <a:pt x="627" y="25"/>
                  </a:lnTo>
                  <a:lnTo>
                    <a:pt x="633" y="12"/>
                  </a:lnTo>
                  <a:lnTo>
                    <a:pt x="640" y="0"/>
                  </a:lnTo>
                  <a:lnTo>
                    <a:pt x="644" y="5"/>
                  </a:lnTo>
                  <a:lnTo>
                    <a:pt x="650" y="6"/>
                  </a:lnTo>
                  <a:lnTo>
                    <a:pt x="650" y="52"/>
                  </a:lnTo>
                  <a:lnTo>
                    <a:pt x="647" y="101"/>
                  </a:lnTo>
                  <a:lnTo>
                    <a:pt x="641" y="151"/>
                  </a:lnTo>
                  <a:lnTo>
                    <a:pt x="639" y="201"/>
                  </a:lnTo>
                  <a:lnTo>
                    <a:pt x="637" y="248"/>
                  </a:lnTo>
                  <a:lnTo>
                    <a:pt x="643" y="292"/>
                  </a:lnTo>
                  <a:lnTo>
                    <a:pt x="654" y="330"/>
                  </a:lnTo>
                  <a:lnTo>
                    <a:pt x="676" y="366"/>
                  </a:lnTo>
                  <a:lnTo>
                    <a:pt x="731" y="353"/>
                  </a:lnTo>
                  <a:lnTo>
                    <a:pt x="762" y="323"/>
                  </a:lnTo>
                  <a:lnTo>
                    <a:pt x="776" y="282"/>
                  </a:lnTo>
                  <a:lnTo>
                    <a:pt x="782" y="232"/>
                  </a:lnTo>
                  <a:lnTo>
                    <a:pt x="780" y="176"/>
                  </a:lnTo>
                  <a:lnTo>
                    <a:pt x="782" y="121"/>
                  </a:lnTo>
                  <a:lnTo>
                    <a:pt x="790" y="71"/>
                  </a:lnTo>
                  <a:lnTo>
                    <a:pt x="817" y="30"/>
                  </a:lnTo>
                  <a:lnTo>
                    <a:pt x="838" y="31"/>
                  </a:lnTo>
                  <a:lnTo>
                    <a:pt x="853" y="39"/>
                  </a:lnTo>
                  <a:lnTo>
                    <a:pt x="863" y="49"/>
                  </a:lnTo>
                  <a:lnTo>
                    <a:pt x="869" y="64"/>
                  </a:lnTo>
                  <a:lnTo>
                    <a:pt x="869" y="80"/>
                  </a:lnTo>
                  <a:lnTo>
                    <a:pt x="869" y="99"/>
                  </a:lnTo>
                  <a:lnTo>
                    <a:pt x="869" y="118"/>
                  </a:lnTo>
                  <a:lnTo>
                    <a:pt x="870" y="139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8" name="Freeform 71"/>
            <p:cNvSpPr>
              <a:spLocks/>
            </p:cNvSpPr>
            <p:nvPr/>
          </p:nvSpPr>
          <p:spPr bwMode="auto">
            <a:xfrm>
              <a:off x="3087" y="10558"/>
              <a:ext cx="158" cy="137"/>
            </a:xfrm>
            <a:custGeom>
              <a:avLst/>
              <a:gdLst>
                <a:gd name="T0" fmla="*/ 0 w 473"/>
                <a:gd name="T1" fmla="*/ 0 h 410"/>
                <a:gd name="T2" fmla="*/ 0 w 473"/>
                <a:gd name="T3" fmla="*/ 0 h 410"/>
                <a:gd name="T4" fmla="*/ 0 w 473"/>
                <a:gd name="T5" fmla="*/ 0 h 410"/>
                <a:gd name="T6" fmla="*/ 0 w 473"/>
                <a:gd name="T7" fmla="*/ 0 h 410"/>
                <a:gd name="T8" fmla="*/ 0 w 473"/>
                <a:gd name="T9" fmla="*/ 0 h 410"/>
                <a:gd name="T10" fmla="*/ 0 w 473"/>
                <a:gd name="T11" fmla="*/ 0 h 410"/>
                <a:gd name="T12" fmla="*/ 0 w 473"/>
                <a:gd name="T13" fmla="*/ 0 h 410"/>
                <a:gd name="T14" fmla="*/ 0 w 473"/>
                <a:gd name="T15" fmla="*/ 0 h 410"/>
                <a:gd name="T16" fmla="*/ 0 w 473"/>
                <a:gd name="T17" fmla="*/ 0 h 410"/>
                <a:gd name="T18" fmla="*/ 0 w 473"/>
                <a:gd name="T19" fmla="*/ 0 h 410"/>
                <a:gd name="T20" fmla="*/ 0 w 473"/>
                <a:gd name="T21" fmla="*/ 0 h 410"/>
                <a:gd name="T22" fmla="*/ 0 w 473"/>
                <a:gd name="T23" fmla="*/ 0 h 410"/>
                <a:gd name="T24" fmla="*/ 0 w 473"/>
                <a:gd name="T25" fmla="*/ 0 h 410"/>
                <a:gd name="T26" fmla="*/ 0 w 473"/>
                <a:gd name="T27" fmla="*/ 0 h 410"/>
                <a:gd name="T28" fmla="*/ 0 w 473"/>
                <a:gd name="T29" fmla="*/ 0 h 410"/>
                <a:gd name="T30" fmla="*/ 0 w 473"/>
                <a:gd name="T31" fmla="*/ 0 h 410"/>
                <a:gd name="T32" fmla="*/ 0 w 473"/>
                <a:gd name="T33" fmla="*/ 0 h 410"/>
                <a:gd name="T34" fmla="*/ 0 w 473"/>
                <a:gd name="T35" fmla="*/ 0 h 410"/>
                <a:gd name="T36" fmla="*/ 0 w 473"/>
                <a:gd name="T37" fmla="*/ 0 h 410"/>
                <a:gd name="T38" fmla="*/ 0 w 473"/>
                <a:gd name="T39" fmla="*/ 0 h 410"/>
                <a:gd name="T40" fmla="*/ 0 w 473"/>
                <a:gd name="T41" fmla="*/ 0 h 410"/>
                <a:gd name="T42" fmla="*/ 0 w 473"/>
                <a:gd name="T43" fmla="*/ 0 h 410"/>
                <a:gd name="T44" fmla="*/ 0 w 473"/>
                <a:gd name="T45" fmla="*/ 0 h 410"/>
                <a:gd name="T46" fmla="*/ 0 w 473"/>
                <a:gd name="T47" fmla="*/ 0 h 410"/>
                <a:gd name="T48" fmla="*/ 0 w 473"/>
                <a:gd name="T49" fmla="*/ 0 h 410"/>
                <a:gd name="T50" fmla="*/ 0 w 473"/>
                <a:gd name="T51" fmla="*/ 0 h 410"/>
                <a:gd name="T52" fmla="*/ 0 w 473"/>
                <a:gd name="T53" fmla="*/ 0 h 410"/>
                <a:gd name="T54" fmla="*/ 0 w 473"/>
                <a:gd name="T55" fmla="*/ 0 h 410"/>
                <a:gd name="T56" fmla="*/ 0 w 473"/>
                <a:gd name="T57" fmla="*/ 0 h 410"/>
                <a:gd name="T58" fmla="*/ 0 w 473"/>
                <a:gd name="T59" fmla="*/ 0 h 410"/>
                <a:gd name="T60" fmla="*/ 0 w 473"/>
                <a:gd name="T61" fmla="*/ 0 h 410"/>
                <a:gd name="T62" fmla="*/ 0 w 473"/>
                <a:gd name="T63" fmla="*/ 0 h 410"/>
                <a:gd name="T64" fmla="*/ 0 w 473"/>
                <a:gd name="T65" fmla="*/ 0 h 410"/>
                <a:gd name="T66" fmla="*/ 0 w 473"/>
                <a:gd name="T67" fmla="*/ 0 h 410"/>
                <a:gd name="T68" fmla="*/ 0 w 473"/>
                <a:gd name="T69" fmla="*/ 0 h 410"/>
                <a:gd name="T70" fmla="*/ 0 w 473"/>
                <a:gd name="T71" fmla="*/ 0 h 4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73"/>
                <a:gd name="T109" fmla="*/ 0 h 410"/>
                <a:gd name="T110" fmla="*/ 473 w 473"/>
                <a:gd name="T111" fmla="*/ 410 h 4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73" h="410">
                  <a:moveTo>
                    <a:pt x="473" y="280"/>
                  </a:moveTo>
                  <a:lnTo>
                    <a:pt x="446" y="299"/>
                  </a:lnTo>
                  <a:lnTo>
                    <a:pt x="414" y="324"/>
                  </a:lnTo>
                  <a:lnTo>
                    <a:pt x="375" y="348"/>
                  </a:lnTo>
                  <a:lnTo>
                    <a:pt x="334" y="372"/>
                  </a:lnTo>
                  <a:lnTo>
                    <a:pt x="291" y="389"/>
                  </a:lnTo>
                  <a:lnTo>
                    <a:pt x="251" y="404"/>
                  </a:lnTo>
                  <a:lnTo>
                    <a:pt x="216" y="410"/>
                  </a:lnTo>
                  <a:lnTo>
                    <a:pt x="189" y="407"/>
                  </a:lnTo>
                  <a:lnTo>
                    <a:pt x="173" y="386"/>
                  </a:lnTo>
                  <a:lnTo>
                    <a:pt x="159" y="369"/>
                  </a:lnTo>
                  <a:lnTo>
                    <a:pt x="145" y="352"/>
                  </a:lnTo>
                  <a:lnTo>
                    <a:pt x="131" y="339"/>
                  </a:lnTo>
                  <a:lnTo>
                    <a:pt x="114" y="326"/>
                  </a:lnTo>
                  <a:lnTo>
                    <a:pt x="98" y="317"/>
                  </a:lnTo>
                  <a:lnTo>
                    <a:pt x="81" y="310"/>
                  </a:lnTo>
                  <a:lnTo>
                    <a:pt x="63" y="308"/>
                  </a:lnTo>
                  <a:lnTo>
                    <a:pt x="43" y="282"/>
                  </a:lnTo>
                  <a:lnTo>
                    <a:pt x="28" y="251"/>
                  </a:lnTo>
                  <a:lnTo>
                    <a:pt x="14" y="217"/>
                  </a:lnTo>
                  <a:lnTo>
                    <a:pt x="6" y="183"/>
                  </a:lnTo>
                  <a:lnTo>
                    <a:pt x="0" y="146"/>
                  </a:lnTo>
                  <a:lnTo>
                    <a:pt x="3" y="111"/>
                  </a:lnTo>
                  <a:lnTo>
                    <a:pt x="13" y="77"/>
                  </a:lnTo>
                  <a:lnTo>
                    <a:pt x="31" y="47"/>
                  </a:lnTo>
                  <a:lnTo>
                    <a:pt x="51" y="66"/>
                  </a:lnTo>
                  <a:lnTo>
                    <a:pt x="62" y="93"/>
                  </a:lnTo>
                  <a:lnTo>
                    <a:pt x="67" y="122"/>
                  </a:lnTo>
                  <a:lnTo>
                    <a:pt x="73" y="155"/>
                  </a:lnTo>
                  <a:lnTo>
                    <a:pt x="77" y="184"/>
                  </a:lnTo>
                  <a:lnTo>
                    <a:pt x="86" y="214"/>
                  </a:lnTo>
                  <a:lnTo>
                    <a:pt x="101" y="236"/>
                  </a:lnTo>
                  <a:lnTo>
                    <a:pt x="126" y="251"/>
                  </a:lnTo>
                  <a:lnTo>
                    <a:pt x="163" y="236"/>
                  </a:lnTo>
                  <a:lnTo>
                    <a:pt x="182" y="212"/>
                  </a:lnTo>
                  <a:lnTo>
                    <a:pt x="188" y="183"/>
                  </a:lnTo>
                  <a:lnTo>
                    <a:pt x="185" y="149"/>
                  </a:lnTo>
                  <a:lnTo>
                    <a:pt x="175" y="112"/>
                  </a:lnTo>
                  <a:lnTo>
                    <a:pt x="167" y="75"/>
                  </a:lnTo>
                  <a:lnTo>
                    <a:pt x="160" y="40"/>
                  </a:lnTo>
                  <a:lnTo>
                    <a:pt x="161" y="10"/>
                  </a:lnTo>
                  <a:lnTo>
                    <a:pt x="170" y="5"/>
                  </a:lnTo>
                  <a:lnTo>
                    <a:pt x="180" y="0"/>
                  </a:lnTo>
                  <a:lnTo>
                    <a:pt x="194" y="21"/>
                  </a:lnTo>
                  <a:lnTo>
                    <a:pt x="202" y="47"/>
                  </a:lnTo>
                  <a:lnTo>
                    <a:pt x="206" y="75"/>
                  </a:lnTo>
                  <a:lnTo>
                    <a:pt x="211" y="105"/>
                  </a:lnTo>
                  <a:lnTo>
                    <a:pt x="216" y="127"/>
                  </a:lnTo>
                  <a:lnTo>
                    <a:pt x="227" y="146"/>
                  </a:lnTo>
                  <a:lnTo>
                    <a:pt x="248" y="156"/>
                  </a:lnTo>
                  <a:lnTo>
                    <a:pt x="284" y="156"/>
                  </a:lnTo>
                  <a:lnTo>
                    <a:pt x="302" y="146"/>
                  </a:lnTo>
                  <a:lnTo>
                    <a:pt x="317" y="139"/>
                  </a:lnTo>
                  <a:lnTo>
                    <a:pt x="327" y="133"/>
                  </a:lnTo>
                  <a:lnTo>
                    <a:pt x="335" y="131"/>
                  </a:lnTo>
                  <a:lnTo>
                    <a:pt x="344" y="128"/>
                  </a:lnTo>
                  <a:lnTo>
                    <a:pt x="351" y="128"/>
                  </a:lnTo>
                  <a:lnTo>
                    <a:pt x="351" y="142"/>
                  </a:lnTo>
                  <a:lnTo>
                    <a:pt x="351" y="156"/>
                  </a:lnTo>
                  <a:lnTo>
                    <a:pt x="289" y="208"/>
                  </a:lnTo>
                  <a:lnTo>
                    <a:pt x="257" y="254"/>
                  </a:lnTo>
                  <a:lnTo>
                    <a:pt x="250" y="288"/>
                  </a:lnTo>
                  <a:lnTo>
                    <a:pt x="264" y="310"/>
                  </a:lnTo>
                  <a:lnTo>
                    <a:pt x="295" y="316"/>
                  </a:lnTo>
                  <a:lnTo>
                    <a:pt x="341" y="305"/>
                  </a:lnTo>
                  <a:lnTo>
                    <a:pt x="396" y="274"/>
                  </a:lnTo>
                  <a:lnTo>
                    <a:pt x="460" y="223"/>
                  </a:lnTo>
                  <a:lnTo>
                    <a:pt x="466" y="226"/>
                  </a:lnTo>
                  <a:lnTo>
                    <a:pt x="469" y="227"/>
                  </a:lnTo>
                  <a:lnTo>
                    <a:pt x="470" y="240"/>
                  </a:lnTo>
                  <a:lnTo>
                    <a:pt x="472" y="254"/>
                  </a:lnTo>
                  <a:lnTo>
                    <a:pt x="472" y="265"/>
                  </a:lnTo>
                  <a:lnTo>
                    <a:pt x="473" y="280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49" name="Freeform 72"/>
            <p:cNvSpPr>
              <a:spLocks/>
            </p:cNvSpPr>
            <p:nvPr/>
          </p:nvSpPr>
          <p:spPr bwMode="auto">
            <a:xfrm>
              <a:off x="2678" y="10055"/>
              <a:ext cx="490" cy="318"/>
            </a:xfrm>
            <a:custGeom>
              <a:avLst/>
              <a:gdLst>
                <a:gd name="T0" fmla="*/ 0 w 1471"/>
                <a:gd name="T1" fmla="*/ 0 h 952"/>
                <a:gd name="T2" fmla="*/ 0 w 1471"/>
                <a:gd name="T3" fmla="*/ 0 h 952"/>
                <a:gd name="T4" fmla="*/ 0 w 1471"/>
                <a:gd name="T5" fmla="*/ 0 h 952"/>
                <a:gd name="T6" fmla="*/ 0 w 1471"/>
                <a:gd name="T7" fmla="*/ 0 h 952"/>
                <a:gd name="T8" fmla="*/ 0 w 1471"/>
                <a:gd name="T9" fmla="*/ 0 h 952"/>
                <a:gd name="T10" fmla="*/ 0 w 1471"/>
                <a:gd name="T11" fmla="*/ 0 h 952"/>
                <a:gd name="T12" fmla="*/ 0 w 1471"/>
                <a:gd name="T13" fmla="*/ 0 h 952"/>
                <a:gd name="T14" fmla="*/ 0 w 1471"/>
                <a:gd name="T15" fmla="*/ 0 h 952"/>
                <a:gd name="T16" fmla="*/ 0 w 1471"/>
                <a:gd name="T17" fmla="*/ 0 h 952"/>
                <a:gd name="T18" fmla="*/ 0 w 1471"/>
                <a:gd name="T19" fmla="*/ 0 h 952"/>
                <a:gd name="T20" fmla="*/ 0 w 1471"/>
                <a:gd name="T21" fmla="*/ 0 h 952"/>
                <a:gd name="T22" fmla="*/ 0 w 1471"/>
                <a:gd name="T23" fmla="*/ 0 h 952"/>
                <a:gd name="T24" fmla="*/ 0 w 1471"/>
                <a:gd name="T25" fmla="*/ 0 h 952"/>
                <a:gd name="T26" fmla="*/ 0 w 1471"/>
                <a:gd name="T27" fmla="*/ 0 h 952"/>
                <a:gd name="T28" fmla="*/ 0 w 1471"/>
                <a:gd name="T29" fmla="*/ 0 h 952"/>
                <a:gd name="T30" fmla="*/ 0 w 1471"/>
                <a:gd name="T31" fmla="*/ 0 h 952"/>
                <a:gd name="T32" fmla="*/ 0 w 1471"/>
                <a:gd name="T33" fmla="*/ 0 h 952"/>
                <a:gd name="T34" fmla="*/ 0 w 1471"/>
                <a:gd name="T35" fmla="*/ 0 h 952"/>
                <a:gd name="T36" fmla="*/ 0 w 1471"/>
                <a:gd name="T37" fmla="*/ 0 h 952"/>
                <a:gd name="T38" fmla="*/ 0 w 1471"/>
                <a:gd name="T39" fmla="*/ 0 h 952"/>
                <a:gd name="T40" fmla="*/ 0 w 1471"/>
                <a:gd name="T41" fmla="*/ 0 h 952"/>
                <a:gd name="T42" fmla="*/ 0 w 1471"/>
                <a:gd name="T43" fmla="*/ 0 h 952"/>
                <a:gd name="T44" fmla="*/ 0 w 1471"/>
                <a:gd name="T45" fmla="*/ 0 h 952"/>
                <a:gd name="T46" fmla="*/ 0 w 1471"/>
                <a:gd name="T47" fmla="*/ 0 h 952"/>
                <a:gd name="T48" fmla="*/ 0 w 1471"/>
                <a:gd name="T49" fmla="*/ 0 h 952"/>
                <a:gd name="T50" fmla="*/ 0 w 1471"/>
                <a:gd name="T51" fmla="*/ 0 h 952"/>
                <a:gd name="T52" fmla="*/ 0 w 1471"/>
                <a:gd name="T53" fmla="*/ 0 h 952"/>
                <a:gd name="T54" fmla="*/ 0 w 1471"/>
                <a:gd name="T55" fmla="*/ 0 h 952"/>
                <a:gd name="T56" fmla="*/ 0 w 1471"/>
                <a:gd name="T57" fmla="*/ 0 h 952"/>
                <a:gd name="T58" fmla="*/ 0 w 1471"/>
                <a:gd name="T59" fmla="*/ 0 h 952"/>
                <a:gd name="T60" fmla="*/ 0 w 1471"/>
                <a:gd name="T61" fmla="*/ 0 h 952"/>
                <a:gd name="T62" fmla="*/ 0 w 1471"/>
                <a:gd name="T63" fmla="*/ 0 h 952"/>
                <a:gd name="T64" fmla="*/ 0 w 1471"/>
                <a:gd name="T65" fmla="*/ 0 h 952"/>
                <a:gd name="T66" fmla="*/ 0 w 1471"/>
                <a:gd name="T67" fmla="*/ 0 h 952"/>
                <a:gd name="T68" fmla="*/ 0 w 1471"/>
                <a:gd name="T69" fmla="*/ 0 h 952"/>
                <a:gd name="T70" fmla="*/ 0 w 1471"/>
                <a:gd name="T71" fmla="*/ 0 h 952"/>
                <a:gd name="T72" fmla="*/ 0 w 1471"/>
                <a:gd name="T73" fmla="*/ 0 h 952"/>
                <a:gd name="T74" fmla="*/ 0 w 1471"/>
                <a:gd name="T75" fmla="*/ 0 h 952"/>
                <a:gd name="T76" fmla="*/ 0 w 1471"/>
                <a:gd name="T77" fmla="*/ 0 h 952"/>
                <a:gd name="T78" fmla="*/ 0 w 1471"/>
                <a:gd name="T79" fmla="*/ 0 h 952"/>
                <a:gd name="T80" fmla="*/ 0 w 1471"/>
                <a:gd name="T81" fmla="*/ 0 h 952"/>
                <a:gd name="T82" fmla="*/ 0 w 1471"/>
                <a:gd name="T83" fmla="*/ 0 h 952"/>
                <a:gd name="T84" fmla="*/ 0 w 1471"/>
                <a:gd name="T85" fmla="*/ 0 h 952"/>
                <a:gd name="T86" fmla="*/ 0 w 1471"/>
                <a:gd name="T87" fmla="*/ 0 h 952"/>
                <a:gd name="T88" fmla="*/ 0 w 1471"/>
                <a:gd name="T89" fmla="*/ 0 h 952"/>
                <a:gd name="T90" fmla="*/ 0 w 1471"/>
                <a:gd name="T91" fmla="*/ 0 h 952"/>
                <a:gd name="T92" fmla="*/ 0 w 1471"/>
                <a:gd name="T93" fmla="*/ 0 h 952"/>
                <a:gd name="T94" fmla="*/ 0 w 1471"/>
                <a:gd name="T95" fmla="*/ 0 h 9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1"/>
                <a:gd name="T145" fmla="*/ 0 h 952"/>
                <a:gd name="T146" fmla="*/ 1471 w 1471"/>
                <a:gd name="T147" fmla="*/ 952 h 9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1" h="952">
                  <a:moveTo>
                    <a:pt x="1471" y="809"/>
                  </a:moveTo>
                  <a:lnTo>
                    <a:pt x="1458" y="818"/>
                  </a:lnTo>
                  <a:lnTo>
                    <a:pt x="1443" y="825"/>
                  </a:lnTo>
                  <a:lnTo>
                    <a:pt x="1426" y="828"/>
                  </a:lnTo>
                  <a:lnTo>
                    <a:pt x="1410" y="833"/>
                  </a:lnTo>
                  <a:lnTo>
                    <a:pt x="1392" y="834"/>
                  </a:lnTo>
                  <a:lnTo>
                    <a:pt x="1375" y="837"/>
                  </a:lnTo>
                  <a:lnTo>
                    <a:pt x="1360" y="840"/>
                  </a:lnTo>
                  <a:lnTo>
                    <a:pt x="1350" y="847"/>
                  </a:lnTo>
                  <a:lnTo>
                    <a:pt x="1325" y="881"/>
                  </a:lnTo>
                  <a:lnTo>
                    <a:pt x="1305" y="911"/>
                  </a:lnTo>
                  <a:lnTo>
                    <a:pt x="1287" y="933"/>
                  </a:lnTo>
                  <a:lnTo>
                    <a:pt x="1269" y="948"/>
                  </a:lnTo>
                  <a:lnTo>
                    <a:pt x="1249" y="952"/>
                  </a:lnTo>
                  <a:lnTo>
                    <a:pt x="1228" y="948"/>
                  </a:lnTo>
                  <a:lnTo>
                    <a:pt x="1203" y="933"/>
                  </a:lnTo>
                  <a:lnTo>
                    <a:pt x="1173" y="908"/>
                  </a:lnTo>
                  <a:lnTo>
                    <a:pt x="1140" y="892"/>
                  </a:lnTo>
                  <a:lnTo>
                    <a:pt x="1113" y="881"/>
                  </a:lnTo>
                  <a:lnTo>
                    <a:pt x="1090" y="875"/>
                  </a:lnTo>
                  <a:lnTo>
                    <a:pt x="1074" y="877"/>
                  </a:lnTo>
                  <a:lnTo>
                    <a:pt x="1055" y="883"/>
                  </a:lnTo>
                  <a:lnTo>
                    <a:pt x="1041" y="896"/>
                  </a:lnTo>
                  <a:lnTo>
                    <a:pt x="1026" y="917"/>
                  </a:lnTo>
                  <a:lnTo>
                    <a:pt x="1010" y="946"/>
                  </a:lnTo>
                  <a:lnTo>
                    <a:pt x="996" y="945"/>
                  </a:lnTo>
                  <a:lnTo>
                    <a:pt x="985" y="943"/>
                  </a:lnTo>
                  <a:lnTo>
                    <a:pt x="974" y="940"/>
                  </a:lnTo>
                  <a:lnTo>
                    <a:pt x="965" y="939"/>
                  </a:lnTo>
                  <a:lnTo>
                    <a:pt x="956" y="934"/>
                  </a:lnTo>
                  <a:lnTo>
                    <a:pt x="947" y="931"/>
                  </a:lnTo>
                  <a:lnTo>
                    <a:pt x="939" y="927"/>
                  </a:lnTo>
                  <a:lnTo>
                    <a:pt x="930" y="923"/>
                  </a:lnTo>
                  <a:lnTo>
                    <a:pt x="916" y="868"/>
                  </a:lnTo>
                  <a:lnTo>
                    <a:pt x="897" y="840"/>
                  </a:lnTo>
                  <a:lnTo>
                    <a:pt x="869" y="830"/>
                  </a:lnTo>
                  <a:lnTo>
                    <a:pt x="839" y="834"/>
                  </a:lnTo>
                  <a:lnTo>
                    <a:pt x="805" y="843"/>
                  </a:lnTo>
                  <a:lnTo>
                    <a:pt x="776" y="853"/>
                  </a:lnTo>
                  <a:lnTo>
                    <a:pt x="749" y="859"/>
                  </a:lnTo>
                  <a:lnTo>
                    <a:pt x="731" y="856"/>
                  </a:lnTo>
                  <a:lnTo>
                    <a:pt x="731" y="844"/>
                  </a:lnTo>
                  <a:lnTo>
                    <a:pt x="732" y="833"/>
                  </a:lnTo>
                  <a:lnTo>
                    <a:pt x="734" y="819"/>
                  </a:lnTo>
                  <a:lnTo>
                    <a:pt x="737" y="806"/>
                  </a:lnTo>
                  <a:lnTo>
                    <a:pt x="738" y="791"/>
                  </a:lnTo>
                  <a:lnTo>
                    <a:pt x="740" y="777"/>
                  </a:lnTo>
                  <a:lnTo>
                    <a:pt x="740" y="762"/>
                  </a:lnTo>
                  <a:lnTo>
                    <a:pt x="741" y="747"/>
                  </a:lnTo>
                  <a:lnTo>
                    <a:pt x="716" y="737"/>
                  </a:lnTo>
                  <a:lnTo>
                    <a:pt x="695" y="732"/>
                  </a:lnTo>
                  <a:lnTo>
                    <a:pt x="676" y="731"/>
                  </a:lnTo>
                  <a:lnTo>
                    <a:pt x="662" y="735"/>
                  </a:lnTo>
                  <a:lnTo>
                    <a:pt x="648" y="738"/>
                  </a:lnTo>
                  <a:lnTo>
                    <a:pt x="634" y="743"/>
                  </a:lnTo>
                  <a:lnTo>
                    <a:pt x="617" y="747"/>
                  </a:lnTo>
                  <a:lnTo>
                    <a:pt x="601" y="752"/>
                  </a:lnTo>
                  <a:lnTo>
                    <a:pt x="581" y="727"/>
                  </a:lnTo>
                  <a:lnTo>
                    <a:pt x="575" y="697"/>
                  </a:lnTo>
                  <a:lnTo>
                    <a:pt x="577" y="665"/>
                  </a:lnTo>
                  <a:lnTo>
                    <a:pt x="581" y="634"/>
                  </a:lnTo>
                  <a:lnTo>
                    <a:pt x="577" y="604"/>
                  </a:lnTo>
                  <a:lnTo>
                    <a:pt x="564" y="582"/>
                  </a:lnTo>
                  <a:lnTo>
                    <a:pt x="533" y="566"/>
                  </a:lnTo>
                  <a:lnTo>
                    <a:pt x="478" y="563"/>
                  </a:lnTo>
                  <a:lnTo>
                    <a:pt x="421" y="594"/>
                  </a:lnTo>
                  <a:lnTo>
                    <a:pt x="387" y="609"/>
                  </a:lnTo>
                  <a:lnTo>
                    <a:pt x="366" y="607"/>
                  </a:lnTo>
                  <a:lnTo>
                    <a:pt x="356" y="595"/>
                  </a:lnTo>
                  <a:lnTo>
                    <a:pt x="348" y="573"/>
                  </a:lnTo>
                  <a:lnTo>
                    <a:pt x="337" y="548"/>
                  </a:lnTo>
                  <a:lnTo>
                    <a:pt x="316" y="519"/>
                  </a:lnTo>
                  <a:lnTo>
                    <a:pt x="281" y="492"/>
                  </a:lnTo>
                  <a:lnTo>
                    <a:pt x="269" y="492"/>
                  </a:lnTo>
                  <a:lnTo>
                    <a:pt x="259" y="492"/>
                  </a:lnTo>
                  <a:lnTo>
                    <a:pt x="248" y="492"/>
                  </a:lnTo>
                  <a:lnTo>
                    <a:pt x="238" y="492"/>
                  </a:lnTo>
                  <a:lnTo>
                    <a:pt x="227" y="492"/>
                  </a:lnTo>
                  <a:lnTo>
                    <a:pt x="219" y="492"/>
                  </a:lnTo>
                  <a:lnTo>
                    <a:pt x="208" y="492"/>
                  </a:lnTo>
                  <a:lnTo>
                    <a:pt x="199" y="492"/>
                  </a:lnTo>
                  <a:lnTo>
                    <a:pt x="184" y="458"/>
                  </a:lnTo>
                  <a:lnTo>
                    <a:pt x="168" y="429"/>
                  </a:lnTo>
                  <a:lnTo>
                    <a:pt x="147" y="402"/>
                  </a:lnTo>
                  <a:lnTo>
                    <a:pt x="126" y="382"/>
                  </a:lnTo>
                  <a:lnTo>
                    <a:pt x="98" y="364"/>
                  </a:lnTo>
                  <a:lnTo>
                    <a:pt x="69" y="355"/>
                  </a:lnTo>
                  <a:lnTo>
                    <a:pt x="36" y="351"/>
                  </a:lnTo>
                  <a:lnTo>
                    <a:pt x="0" y="355"/>
                  </a:lnTo>
                  <a:lnTo>
                    <a:pt x="1" y="270"/>
                  </a:lnTo>
                  <a:lnTo>
                    <a:pt x="11" y="217"/>
                  </a:lnTo>
                  <a:lnTo>
                    <a:pt x="24" y="184"/>
                  </a:lnTo>
                  <a:lnTo>
                    <a:pt x="43" y="167"/>
                  </a:lnTo>
                  <a:lnTo>
                    <a:pt x="67" y="152"/>
                  </a:lnTo>
                  <a:lnTo>
                    <a:pt x="97" y="139"/>
                  </a:lnTo>
                  <a:lnTo>
                    <a:pt x="129" y="114"/>
                  </a:lnTo>
                  <a:lnTo>
                    <a:pt x="167" y="71"/>
                  </a:lnTo>
                  <a:lnTo>
                    <a:pt x="185" y="31"/>
                  </a:lnTo>
                  <a:lnTo>
                    <a:pt x="213" y="9"/>
                  </a:lnTo>
                  <a:lnTo>
                    <a:pt x="250" y="0"/>
                  </a:lnTo>
                  <a:lnTo>
                    <a:pt x="290" y="3"/>
                  </a:lnTo>
                  <a:lnTo>
                    <a:pt x="331" y="12"/>
                  </a:lnTo>
                  <a:lnTo>
                    <a:pt x="373" y="28"/>
                  </a:lnTo>
                  <a:lnTo>
                    <a:pt x="412" y="44"/>
                  </a:lnTo>
                  <a:lnTo>
                    <a:pt x="448" y="62"/>
                  </a:lnTo>
                  <a:lnTo>
                    <a:pt x="484" y="53"/>
                  </a:lnTo>
                  <a:lnTo>
                    <a:pt x="525" y="46"/>
                  </a:lnTo>
                  <a:lnTo>
                    <a:pt x="567" y="38"/>
                  </a:lnTo>
                  <a:lnTo>
                    <a:pt x="610" y="35"/>
                  </a:lnTo>
                  <a:lnTo>
                    <a:pt x="651" y="37"/>
                  </a:lnTo>
                  <a:lnTo>
                    <a:pt x="689" y="50"/>
                  </a:lnTo>
                  <a:lnTo>
                    <a:pt x="721" y="74"/>
                  </a:lnTo>
                  <a:lnTo>
                    <a:pt x="745" y="114"/>
                  </a:lnTo>
                  <a:lnTo>
                    <a:pt x="782" y="140"/>
                  </a:lnTo>
                  <a:lnTo>
                    <a:pt x="818" y="153"/>
                  </a:lnTo>
                  <a:lnTo>
                    <a:pt x="853" y="158"/>
                  </a:lnTo>
                  <a:lnTo>
                    <a:pt x="888" y="162"/>
                  </a:lnTo>
                  <a:lnTo>
                    <a:pt x="921" y="167"/>
                  </a:lnTo>
                  <a:lnTo>
                    <a:pt x="954" y="180"/>
                  </a:lnTo>
                  <a:lnTo>
                    <a:pt x="988" y="205"/>
                  </a:lnTo>
                  <a:lnTo>
                    <a:pt x="1024" y="251"/>
                  </a:lnTo>
                  <a:lnTo>
                    <a:pt x="1040" y="296"/>
                  </a:lnTo>
                  <a:lnTo>
                    <a:pt x="1064" y="323"/>
                  </a:lnTo>
                  <a:lnTo>
                    <a:pt x="1095" y="332"/>
                  </a:lnTo>
                  <a:lnTo>
                    <a:pt x="1133" y="335"/>
                  </a:lnTo>
                  <a:lnTo>
                    <a:pt x="1175" y="333"/>
                  </a:lnTo>
                  <a:lnTo>
                    <a:pt x="1221" y="336"/>
                  </a:lnTo>
                  <a:lnTo>
                    <a:pt x="1269" y="348"/>
                  </a:lnTo>
                  <a:lnTo>
                    <a:pt x="1322" y="379"/>
                  </a:lnTo>
                  <a:lnTo>
                    <a:pt x="1360" y="389"/>
                  </a:lnTo>
                  <a:lnTo>
                    <a:pt x="1387" y="419"/>
                  </a:lnTo>
                  <a:lnTo>
                    <a:pt x="1405" y="457"/>
                  </a:lnTo>
                  <a:lnTo>
                    <a:pt x="1415" y="506"/>
                  </a:lnTo>
                  <a:lnTo>
                    <a:pt x="1417" y="554"/>
                  </a:lnTo>
                  <a:lnTo>
                    <a:pt x="1419" y="604"/>
                  </a:lnTo>
                  <a:lnTo>
                    <a:pt x="1417" y="648"/>
                  </a:lnTo>
                  <a:lnTo>
                    <a:pt x="1417" y="685"/>
                  </a:lnTo>
                  <a:lnTo>
                    <a:pt x="1429" y="702"/>
                  </a:lnTo>
                  <a:lnTo>
                    <a:pt x="1439" y="716"/>
                  </a:lnTo>
                  <a:lnTo>
                    <a:pt x="1447" y="731"/>
                  </a:lnTo>
                  <a:lnTo>
                    <a:pt x="1455" y="746"/>
                  </a:lnTo>
                  <a:lnTo>
                    <a:pt x="1460" y="759"/>
                  </a:lnTo>
                  <a:lnTo>
                    <a:pt x="1465" y="774"/>
                  </a:lnTo>
                  <a:lnTo>
                    <a:pt x="1468" y="790"/>
                  </a:lnTo>
                  <a:lnTo>
                    <a:pt x="1471" y="809"/>
                  </a:lnTo>
                  <a:close/>
                </a:path>
              </a:pathLst>
            </a:custGeom>
            <a:solidFill>
              <a:srgbClr val="5E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0" name="Freeform 73"/>
            <p:cNvSpPr>
              <a:spLocks/>
            </p:cNvSpPr>
            <p:nvPr/>
          </p:nvSpPr>
          <p:spPr bwMode="auto">
            <a:xfrm>
              <a:off x="3104" y="10670"/>
              <a:ext cx="55" cy="63"/>
            </a:xfrm>
            <a:custGeom>
              <a:avLst/>
              <a:gdLst>
                <a:gd name="T0" fmla="*/ 0 w 164"/>
                <a:gd name="T1" fmla="*/ 0 h 187"/>
                <a:gd name="T2" fmla="*/ 0 w 164"/>
                <a:gd name="T3" fmla="*/ 0 h 187"/>
                <a:gd name="T4" fmla="*/ 0 w 164"/>
                <a:gd name="T5" fmla="*/ 0 h 187"/>
                <a:gd name="T6" fmla="*/ 0 w 164"/>
                <a:gd name="T7" fmla="*/ 0 h 187"/>
                <a:gd name="T8" fmla="*/ 0 w 164"/>
                <a:gd name="T9" fmla="*/ 0 h 187"/>
                <a:gd name="T10" fmla="*/ 0 w 164"/>
                <a:gd name="T11" fmla="*/ 0 h 187"/>
                <a:gd name="T12" fmla="*/ 0 w 164"/>
                <a:gd name="T13" fmla="*/ 0 h 187"/>
                <a:gd name="T14" fmla="*/ 0 w 164"/>
                <a:gd name="T15" fmla="*/ 0 h 187"/>
                <a:gd name="T16" fmla="*/ 0 w 164"/>
                <a:gd name="T17" fmla="*/ 0 h 187"/>
                <a:gd name="T18" fmla="*/ 0 w 164"/>
                <a:gd name="T19" fmla="*/ 0 h 187"/>
                <a:gd name="T20" fmla="*/ 0 w 164"/>
                <a:gd name="T21" fmla="*/ 0 h 187"/>
                <a:gd name="T22" fmla="*/ 0 w 164"/>
                <a:gd name="T23" fmla="*/ 0 h 187"/>
                <a:gd name="T24" fmla="*/ 0 w 164"/>
                <a:gd name="T25" fmla="*/ 0 h 187"/>
                <a:gd name="T26" fmla="*/ 0 w 164"/>
                <a:gd name="T27" fmla="*/ 0 h 187"/>
                <a:gd name="T28" fmla="*/ 0 w 164"/>
                <a:gd name="T29" fmla="*/ 0 h 187"/>
                <a:gd name="T30" fmla="*/ 0 w 164"/>
                <a:gd name="T31" fmla="*/ 0 h 187"/>
                <a:gd name="T32" fmla="*/ 0 w 164"/>
                <a:gd name="T33" fmla="*/ 0 h 187"/>
                <a:gd name="T34" fmla="*/ 0 w 164"/>
                <a:gd name="T35" fmla="*/ 0 h 187"/>
                <a:gd name="T36" fmla="*/ 0 w 164"/>
                <a:gd name="T37" fmla="*/ 0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187"/>
                <a:gd name="T59" fmla="*/ 164 w 164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187">
                  <a:moveTo>
                    <a:pt x="164" y="124"/>
                  </a:moveTo>
                  <a:lnTo>
                    <a:pt x="126" y="167"/>
                  </a:lnTo>
                  <a:lnTo>
                    <a:pt x="88" y="187"/>
                  </a:lnTo>
                  <a:lnTo>
                    <a:pt x="53" y="187"/>
                  </a:lnTo>
                  <a:lnTo>
                    <a:pt x="27" y="171"/>
                  </a:lnTo>
                  <a:lnTo>
                    <a:pt x="6" y="140"/>
                  </a:lnTo>
                  <a:lnTo>
                    <a:pt x="0" y="99"/>
                  </a:lnTo>
                  <a:lnTo>
                    <a:pt x="8" y="52"/>
                  </a:lnTo>
                  <a:lnTo>
                    <a:pt x="38" y="0"/>
                  </a:lnTo>
                  <a:lnTo>
                    <a:pt x="55" y="9"/>
                  </a:lnTo>
                  <a:lnTo>
                    <a:pt x="70" y="22"/>
                  </a:lnTo>
                  <a:lnTo>
                    <a:pt x="83" y="36"/>
                  </a:lnTo>
                  <a:lnTo>
                    <a:pt x="95" y="52"/>
                  </a:lnTo>
                  <a:lnTo>
                    <a:pt x="108" y="66"/>
                  </a:lnTo>
                  <a:lnTo>
                    <a:pt x="123" y="81"/>
                  </a:lnTo>
                  <a:lnTo>
                    <a:pt x="140" y="93"/>
                  </a:lnTo>
                  <a:lnTo>
                    <a:pt x="164" y="105"/>
                  </a:lnTo>
                  <a:lnTo>
                    <a:pt x="164" y="112"/>
                  </a:lnTo>
                  <a:lnTo>
                    <a:pt x="164" y="124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1" name="Freeform 74"/>
            <p:cNvSpPr>
              <a:spLocks/>
            </p:cNvSpPr>
            <p:nvPr/>
          </p:nvSpPr>
          <p:spPr bwMode="auto">
            <a:xfrm>
              <a:off x="3044" y="11197"/>
              <a:ext cx="131" cy="576"/>
            </a:xfrm>
            <a:custGeom>
              <a:avLst/>
              <a:gdLst>
                <a:gd name="T0" fmla="*/ 0 w 394"/>
                <a:gd name="T1" fmla="*/ 0 h 1729"/>
                <a:gd name="T2" fmla="*/ 0 w 394"/>
                <a:gd name="T3" fmla="*/ 0 h 1729"/>
                <a:gd name="T4" fmla="*/ 0 w 394"/>
                <a:gd name="T5" fmla="*/ 0 h 1729"/>
                <a:gd name="T6" fmla="*/ 0 w 394"/>
                <a:gd name="T7" fmla="*/ 0 h 1729"/>
                <a:gd name="T8" fmla="*/ 0 w 394"/>
                <a:gd name="T9" fmla="*/ 0 h 1729"/>
                <a:gd name="T10" fmla="*/ 0 w 394"/>
                <a:gd name="T11" fmla="*/ 0 h 1729"/>
                <a:gd name="T12" fmla="*/ 0 w 394"/>
                <a:gd name="T13" fmla="*/ 0 h 1729"/>
                <a:gd name="T14" fmla="*/ 0 w 394"/>
                <a:gd name="T15" fmla="*/ 0 h 1729"/>
                <a:gd name="T16" fmla="*/ 0 w 394"/>
                <a:gd name="T17" fmla="*/ 0 h 1729"/>
                <a:gd name="T18" fmla="*/ 0 w 394"/>
                <a:gd name="T19" fmla="*/ 0 h 1729"/>
                <a:gd name="T20" fmla="*/ 0 w 394"/>
                <a:gd name="T21" fmla="*/ 0 h 1729"/>
                <a:gd name="T22" fmla="*/ 0 w 394"/>
                <a:gd name="T23" fmla="*/ 0 h 1729"/>
                <a:gd name="T24" fmla="*/ 0 w 394"/>
                <a:gd name="T25" fmla="*/ 0 h 1729"/>
                <a:gd name="T26" fmla="*/ 0 w 394"/>
                <a:gd name="T27" fmla="*/ 0 h 1729"/>
                <a:gd name="T28" fmla="*/ 0 w 394"/>
                <a:gd name="T29" fmla="*/ 0 h 1729"/>
                <a:gd name="T30" fmla="*/ 0 w 394"/>
                <a:gd name="T31" fmla="*/ 0 h 1729"/>
                <a:gd name="T32" fmla="*/ 0 w 394"/>
                <a:gd name="T33" fmla="*/ 0 h 1729"/>
                <a:gd name="T34" fmla="*/ 0 w 394"/>
                <a:gd name="T35" fmla="*/ 0 h 1729"/>
                <a:gd name="T36" fmla="*/ 0 w 394"/>
                <a:gd name="T37" fmla="*/ 0 h 1729"/>
                <a:gd name="T38" fmla="*/ 0 w 394"/>
                <a:gd name="T39" fmla="*/ 0 h 1729"/>
                <a:gd name="T40" fmla="*/ 0 w 394"/>
                <a:gd name="T41" fmla="*/ 0 h 1729"/>
                <a:gd name="T42" fmla="*/ 0 w 394"/>
                <a:gd name="T43" fmla="*/ 0 h 1729"/>
                <a:gd name="T44" fmla="*/ 0 w 394"/>
                <a:gd name="T45" fmla="*/ 0 h 1729"/>
                <a:gd name="T46" fmla="*/ 0 w 394"/>
                <a:gd name="T47" fmla="*/ 0 h 1729"/>
                <a:gd name="T48" fmla="*/ 0 w 394"/>
                <a:gd name="T49" fmla="*/ 0 h 1729"/>
                <a:gd name="T50" fmla="*/ 0 w 394"/>
                <a:gd name="T51" fmla="*/ 0 h 1729"/>
                <a:gd name="T52" fmla="*/ 0 w 394"/>
                <a:gd name="T53" fmla="*/ 0 h 1729"/>
                <a:gd name="T54" fmla="*/ 0 w 394"/>
                <a:gd name="T55" fmla="*/ 0 h 1729"/>
                <a:gd name="T56" fmla="*/ 0 w 394"/>
                <a:gd name="T57" fmla="*/ 0 h 1729"/>
                <a:gd name="T58" fmla="*/ 0 w 394"/>
                <a:gd name="T59" fmla="*/ 0 h 1729"/>
                <a:gd name="T60" fmla="*/ 0 w 394"/>
                <a:gd name="T61" fmla="*/ 0 h 1729"/>
                <a:gd name="T62" fmla="*/ 0 w 394"/>
                <a:gd name="T63" fmla="*/ 0 h 1729"/>
                <a:gd name="T64" fmla="*/ 0 w 394"/>
                <a:gd name="T65" fmla="*/ 0 h 17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4"/>
                <a:gd name="T100" fmla="*/ 0 h 1729"/>
                <a:gd name="T101" fmla="*/ 394 w 394"/>
                <a:gd name="T102" fmla="*/ 1729 h 17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4" h="1729">
                  <a:moveTo>
                    <a:pt x="394" y="1699"/>
                  </a:moveTo>
                  <a:lnTo>
                    <a:pt x="391" y="1714"/>
                  </a:lnTo>
                  <a:lnTo>
                    <a:pt x="386" y="1729"/>
                  </a:lnTo>
                  <a:lnTo>
                    <a:pt x="345" y="1717"/>
                  </a:lnTo>
                  <a:lnTo>
                    <a:pt x="297" y="1692"/>
                  </a:lnTo>
                  <a:lnTo>
                    <a:pt x="243" y="1658"/>
                  </a:lnTo>
                  <a:lnTo>
                    <a:pt x="187" y="1620"/>
                  </a:lnTo>
                  <a:lnTo>
                    <a:pt x="130" y="1577"/>
                  </a:lnTo>
                  <a:lnTo>
                    <a:pt x="81" y="1536"/>
                  </a:lnTo>
                  <a:lnTo>
                    <a:pt x="42" y="1497"/>
                  </a:lnTo>
                  <a:lnTo>
                    <a:pt x="15" y="1468"/>
                  </a:lnTo>
                  <a:lnTo>
                    <a:pt x="11" y="1455"/>
                  </a:lnTo>
                  <a:lnTo>
                    <a:pt x="8" y="1443"/>
                  </a:lnTo>
                  <a:lnTo>
                    <a:pt x="4" y="1430"/>
                  </a:lnTo>
                  <a:lnTo>
                    <a:pt x="3" y="1419"/>
                  </a:lnTo>
                  <a:lnTo>
                    <a:pt x="0" y="1406"/>
                  </a:lnTo>
                  <a:lnTo>
                    <a:pt x="0" y="1394"/>
                  </a:lnTo>
                  <a:lnTo>
                    <a:pt x="0" y="1381"/>
                  </a:lnTo>
                  <a:lnTo>
                    <a:pt x="3" y="1368"/>
                  </a:lnTo>
                  <a:lnTo>
                    <a:pt x="35" y="1270"/>
                  </a:lnTo>
                  <a:lnTo>
                    <a:pt x="48" y="1182"/>
                  </a:lnTo>
                  <a:lnTo>
                    <a:pt x="46" y="1099"/>
                  </a:lnTo>
                  <a:lnTo>
                    <a:pt x="35" y="1020"/>
                  </a:lnTo>
                  <a:lnTo>
                    <a:pt x="19" y="939"/>
                  </a:lnTo>
                  <a:lnTo>
                    <a:pt x="7" y="856"/>
                  </a:lnTo>
                  <a:lnTo>
                    <a:pt x="3" y="768"/>
                  </a:lnTo>
                  <a:lnTo>
                    <a:pt x="11" y="672"/>
                  </a:lnTo>
                  <a:lnTo>
                    <a:pt x="19" y="635"/>
                  </a:lnTo>
                  <a:lnTo>
                    <a:pt x="29" y="600"/>
                  </a:lnTo>
                  <a:lnTo>
                    <a:pt x="38" y="562"/>
                  </a:lnTo>
                  <a:lnTo>
                    <a:pt x="48" y="525"/>
                  </a:lnTo>
                  <a:lnTo>
                    <a:pt x="55" y="485"/>
                  </a:lnTo>
                  <a:lnTo>
                    <a:pt x="62" y="447"/>
                  </a:lnTo>
                  <a:lnTo>
                    <a:pt x="67" y="405"/>
                  </a:lnTo>
                  <a:lnTo>
                    <a:pt x="74" y="366"/>
                  </a:lnTo>
                  <a:lnTo>
                    <a:pt x="73" y="329"/>
                  </a:lnTo>
                  <a:lnTo>
                    <a:pt x="73" y="276"/>
                  </a:lnTo>
                  <a:lnTo>
                    <a:pt x="71" y="211"/>
                  </a:lnTo>
                  <a:lnTo>
                    <a:pt x="76" y="143"/>
                  </a:lnTo>
                  <a:lnTo>
                    <a:pt x="81" y="80"/>
                  </a:lnTo>
                  <a:lnTo>
                    <a:pt x="92" y="30"/>
                  </a:lnTo>
                  <a:lnTo>
                    <a:pt x="109" y="0"/>
                  </a:lnTo>
                  <a:lnTo>
                    <a:pt x="133" y="2"/>
                  </a:lnTo>
                  <a:lnTo>
                    <a:pt x="136" y="35"/>
                  </a:lnTo>
                  <a:lnTo>
                    <a:pt x="139" y="71"/>
                  </a:lnTo>
                  <a:lnTo>
                    <a:pt x="137" y="105"/>
                  </a:lnTo>
                  <a:lnTo>
                    <a:pt x="137" y="139"/>
                  </a:lnTo>
                  <a:lnTo>
                    <a:pt x="135" y="171"/>
                  </a:lnTo>
                  <a:lnTo>
                    <a:pt x="132" y="203"/>
                  </a:lnTo>
                  <a:lnTo>
                    <a:pt x="129" y="234"/>
                  </a:lnTo>
                  <a:lnTo>
                    <a:pt x="129" y="265"/>
                  </a:lnTo>
                  <a:lnTo>
                    <a:pt x="112" y="351"/>
                  </a:lnTo>
                  <a:lnTo>
                    <a:pt x="101" y="486"/>
                  </a:lnTo>
                  <a:lnTo>
                    <a:pt x="97" y="654"/>
                  </a:lnTo>
                  <a:lnTo>
                    <a:pt x="98" y="840"/>
                  </a:lnTo>
                  <a:lnTo>
                    <a:pt x="105" y="1023"/>
                  </a:lnTo>
                  <a:lnTo>
                    <a:pt x="119" y="1189"/>
                  </a:lnTo>
                  <a:lnTo>
                    <a:pt x="140" y="1322"/>
                  </a:lnTo>
                  <a:lnTo>
                    <a:pt x="170" y="1406"/>
                  </a:lnTo>
                  <a:lnTo>
                    <a:pt x="196" y="1430"/>
                  </a:lnTo>
                  <a:lnTo>
                    <a:pt x="230" y="1462"/>
                  </a:lnTo>
                  <a:lnTo>
                    <a:pt x="267" y="1500"/>
                  </a:lnTo>
                  <a:lnTo>
                    <a:pt x="304" y="1543"/>
                  </a:lnTo>
                  <a:lnTo>
                    <a:pt x="338" y="1584"/>
                  </a:lnTo>
                  <a:lnTo>
                    <a:pt x="368" y="1627"/>
                  </a:lnTo>
                  <a:lnTo>
                    <a:pt x="386" y="1665"/>
                  </a:lnTo>
                  <a:lnTo>
                    <a:pt x="394" y="1699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2" name="Freeform 75"/>
            <p:cNvSpPr>
              <a:spLocks/>
            </p:cNvSpPr>
            <p:nvPr/>
          </p:nvSpPr>
          <p:spPr bwMode="auto">
            <a:xfrm>
              <a:off x="3081" y="10696"/>
              <a:ext cx="50" cy="61"/>
            </a:xfrm>
            <a:custGeom>
              <a:avLst/>
              <a:gdLst>
                <a:gd name="T0" fmla="*/ 0 w 149"/>
                <a:gd name="T1" fmla="*/ 0 h 182"/>
                <a:gd name="T2" fmla="*/ 0 w 149"/>
                <a:gd name="T3" fmla="*/ 0 h 182"/>
                <a:gd name="T4" fmla="*/ 0 w 149"/>
                <a:gd name="T5" fmla="*/ 0 h 182"/>
                <a:gd name="T6" fmla="*/ 0 w 149"/>
                <a:gd name="T7" fmla="*/ 0 h 182"/>
                <a:gd name="T8" fmla="*/ 0 w 149"/>
                <a:gd name="T9" fmla="*/ 0 h 182"/>
                <a:gd name="T10" fmla="*/ 0 w 149"/>
                <a:gd name="T11" fmla="*/ 0 h 182"/>
                <a:gd name="T12" fmla="*/ 0 w 149"/>
                <a:gd name="T13" fmla="*/ 0 h 182"/>
                <a:gd name="T14" fmla="*/ 0 w 149"/>
                <a:gd name="T15" fmla="*/ 0 h 182"/>
                <a:gd name="T16" fmla="*/ 0 w 149"/>
                <a:gd name="T17" fmla="*/ 0 h 182"/>
                <a:gd name="T18" fmla="*/ 0 w 149"/>
                <a:gd name="T19" fmla="*/ 0 h 182"/>
                <a:gd name="T20" fmla="*/ 0 w 149"/>
                <a:gd name="T21" fmla="*/ 0 h 182"/>
                <a:gd name="T22" fmla="*/ 0 w 149"/>
                <a:gd name="T23" fmla="*/ 0 h 182"/>
                <a:gd name="T24" fmla="*/ 0 w 149"/>
                <a:gd name="T25" fmla="*/ 0 h 182"/>
                <a:gd name="T26" fmla="*/ 0 w 149"/>
                <a:gd name="T27" fmla="*/ 0 h 182"/>
                <a:gd name="T28" fmla="*/ 0 w 149"/>
                <a:gd name="T29" fmla="*/ 0 h 182"/>
                <a:gd name="T30" fmla="*/ 0 w 149"/>
                <a:gd name="T31" fmla="*/ 0 h 182"/>
                <a:gd name="T32" fmla="*/ 0 w 149"/>
                <a:gd name="T33" fmla="*/ 0 h 182"/>
                <a:gd name="T34" fmla="*/ 0 w 149"/>
                <a:gd name="T35" fmla="*/ 0 h 182"/>
                <a:gd name="T36" fmla="*/ 0 w 149"/>
                <a:gd name="T37" fmla="*/ 0 h 182"/>
                <a:gd name="T38" fmla="*/ 0 w 149"/>
                <a:gd name="T39" fmla="*/ 0 h 182"/>
                <a:gd name="T40" fmla="*/ 0 w 149"/>
                <a:gd name="T41" fmla="*/ 0 h 182"/>
                <a:gd name="T42" fmla="*/ 0 w 149"/>
                <a:gd name="T43" fmla="*/ 0 h 182"/>
                <a:gd name="T44" fmla="*/ 0 w 149"/>
                <a:gd name="T45" fmla="*/ 0 h 182"/>
                <a:gd name="T46" fmla="*/ 0 w 149"/>
                <a:gd name="T47" fmla="*/ 0 h 182"/>
                <a:gd name="T48" fmla="*/ 0 w 149"/>
                <a:gd name="T49" fmla="*/ 0 h 1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9"/>
                <a:gd name="T76" fmla="*/ 0 h 182"/>
                <a:gd name="T77" fmla="*/ 149 w 149"/>
                <a:gd name="T78" fmla="*/ 182 h 1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9" h="182">
                  <a:moveTo>
                    <a:pt x="149" y="145"/>
                  </a:moveTo>
                  <a:lnTo>
                    <a:pt x="95" y="168"/>
                  </a:lnTo>
                  <a:lnTo>
                    <a:pt x="60" y="182"/>
                  </a:lnTo>
                  <a:lnTo>
                    <a:pt x="35" y="182"/>
                  </a:lnTo>
                  <a:lnTo>
                    <a:pt x="21" y="171"/>
                  </a:lnTo>
                  <a:lnTo>
                    <a:pt x="11" y="148"/>
                  </a:lnTo>
                  <a:lnTo>
                    <a:pt x="7" y="114"/>
                  </a:lnTo>
                  <a:lnTo>
                    <a:pt x="4" y="70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5" y="3"/>
                  </a:lnTo>
                  <a:lnTo>
                    <a:pt x="52" y="25"/>
                  </a:lnTo>
                  <a:lnTo>
                    <a:pt x="59" y="47"/>
                  </a:lnTo>
                  <a:lnTo>
                    <a:pt x="67" y="67"/>
                  </a:lnTo>
                  <a:lnTo>
                    <a:pt x="77" y="87"/>
                  </a:lnTo>
                  <a:lnTo>
                    <a:pt x="88" y="103"/>
                  </a:lnTo>
                  <a:lnTo>
                    <a:pt x="102" y="118"/>
                  </a:lnTo>
                  <a:lnTo>
                    <a:pt x="120" y="129"/>
                  </a:lnTo>
                  <a:lnTo>
                    <a:pt x="144" y="136"/>
                  </a:lnTo>
                  <a:lnTo>
                    <a:pt x="144" y="140"/>
                  </a:lnTo>
                  <a:lnTo>
                    <a:pt x="149" y="145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3" name="Freeform 76"/>
            <p:cNvSpPr>
              <a:spLocks/>
            </p:cNvSpPr>
            <p:nvPr/>
          </p:nvSpPr>
          <p:spPr bwMode="auto">
            <a:xfrm>
              <a:off x="2855" y="9899"/>
              <a:ext cx="248" cy="207"/>
            </a:xfrm>
            <a:custGeom>
              <a:avLst/>
              <a:gdLst>
                <a:gd name="T0" fmla="*/ 0 w 744"/>
                <a:gd name="T1" fmla="*/ 0 h 621"/>
                <a:gd name="T2" fmla="*/ 0 w 744"/>
                <a:gd name="T3" fmla="*/ 0 h 621"/>
                <a:gd name="T4" fmla="*/ 0 w 744"/>
                <a:gd name="T5" fmla="*/ 0 h 621"/>
                <a:gd name="T6" fmla="*/ 0 w 744"/>
                <a:gd name="T7" fmla="*/ 0 h 621"/>
                <a:gd name="T8" fmla="*/ 0 w 744"/>
                <a:gd name="T9" fmla="*/ 0 h 621"/>
                <a:gd name="T10" fmla="*/ 0 w 744"/>
                <a:gd name="T11" fmla="*/ 0 h 621"/>
                <a:gd name="T12" fmla="*/ 0 w 744"/>
                <a:gd name="T13" fmla="*/ 0 h 621"/>
                <a:gd name="T14" fmla="*/ 0 w 744"/>
                <a:gd name="T15" fmla="*/ 0 h 621"/>
                <a:gd name="T16" fmla="*/ 0 w 744"/>
                <a:gd name="T17" fmla="*/ 0 h 621"/>
                <a:gd name="T18" fmla="*/ 0 w 744"/>
                <a:gd name="T19" fmla="*/ 0 h 621"/>
                <a:gd name="T20" fmla="*/ 0 w 744"/>
                <a:gd name="T21" fmla="*/ 0 h 621"/>
                <a:gd name="T22" fmla="*/ 0 w 744"/>
                <a:gd name="T23" fmla="*/ 0 h 621"/>
                <a:gd name="T24" fmla="*/ 0 w 744"/>
                <a:gd name="T25" fmla="*/ 0 h 621"/>
                <a:gd name="T26" fmla="*/ 0 w 744"/>
                <a:gd name="T27" fmla="*/ 0 h 621"/>
                <a:gd name="T28" fmla="*/ 0 w 744"/>
                <a:gd name="T29" fmla="*/ 0 h 621"/>
                <a:gd name="T30" fmla="*/ 0 w 744"/>
                <a:gd name="T31" fmla="*/ 0 h 621"/>
                <a:gd name="T32" fmla="*/ 0 w 744"/>
                <a:gd name="T33" fmla="*/ 0 h 621"/>
                <a:gd name="T34" fmla="*/ 0 w 744"/>
                <a:gd name="T35" fmla="*/ 0 h 621"/>
                <a:gd name="T36" fmla="*/ 0 w 744"/>
                <a:gd name="T37" fmla="*/ 0 h 621"/>
                <a:gd name="T38" fmla="*/ 0 w 744"/>
                <a:gd name="T39" fmla="*/ 0 h 621"/>
                <a:gd name="T40" fmla="*/ 0 w 744"/>
                <a:gd name="T41" fmla="*/ 0 h 621"/>
                <a:gd name="T42" fmla="*/ 0 w 744"/>
                <a:gd name="T43" fmla="*/ 0 h 621"/>
                <a:gd name="T44" fmla="*/ 0 w 744"/>
                <a:gd name="T45" fmla="*/ 0 h 621"/>
                <a:gd name="T46" fmla="*/ 0 w 744"/>
                <a:gd name="T47" fmla="*/ 0 h 621"/>
                <a:gd name="T48" fmla="*/ 0 w 744"/>
                <a:gd name="T49" fmla="*/ 0 h 621"/>
                <a:gd name="T50" fmla="*/ 0 w 744"/>
                <a:gd name="T51" fmla="*/ 0 h 621"/>
                <a:gd name="T52" fmla="*/ 0 w 744"/>
                <a:gd name="T53" fmla="*/ 0 h 621"/>
                <a:gd name="T54" fmla="*/ 0 w 744"/>
                <a:gd name="T55" fmla="*/ 0 h 621"/>
                <a:gd name="T56" fmla="*/ 0 w 744"/>
                <a:gd name="T57" fmla="*/ 0 h 621"/>
                <a:gd name="T58" fmla="*/ 0 w 744"/>
                <a:gd name="T59" fmla="*/ 0 h 621"/>
                <a:gd name="T60" fmla="*/ 0 w 744"/>
                <a:gd name="T61" fmla="*/ 0 h 621"/>
                <a:gd name="T62" fmla="*/ 0 w 744"/>
                <a:gd name="T63" fmla="*/ 0 h 6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4"/>
                <a:gd name="T97" fmla="*/ 0 h 621"/>
                <a:gd name="T98" fmla="*/ 744 w 744"/>
                <a:gd name="T99" fmla="*/ 621 h 6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4" h="621">
                  <a:moveTo>
                    <a:pt x="744" y="326"/>
                  </a:moveTo>
                  <a:lnTo>
                    <a:pt x="708" y="341"/>
                  </a:lnTo>
                  <a:lnTo>
                    <a:pt x="678" y="363"/>
                  </a:lnTo>
                  <a:lnTo>
                    <a:pt x="650" y="387"/>
                  </a:lnTo>
                  <a:lnTo>
                    <a:pt x="626" y="410"/>
                  </a:lnTo>
                  <a:lnTo>
                    <a:pt x="601" y="428"/>
                  </a:lnTo>
                  <a:lnTo>
                    <a:pt x="577" y="443"/>
                  </a:lnTo>
                  <a:lnTo>
                    <a:pt x="550" y="447"/>
                  </a:lnTo>
                  <a:lnTo>
                    <a:pt x="524" y="441"/>
                  </a:lnTo>
                  <a:lnTo>
                    <a:pt x="483" y="445"/>
                  </a:lnTo>
                  <a:lnTo>
                    <a:pt x="452" y="454"/>
                  </a:lnTo>
                  <a:lnTo>
                    <a:pt x="427" y="468"/>
                  </a:lnTo>
                  <a:lnTo>
                    <a:pt x="410" y="487"/>
                  </a:lnTo>
                  <a:lnTo>
                    <a:pt x="396" y="509"/>
                  </a:lnTo>
                  <a:lnTo>
                    <a:pt x="388" y="535"/>
                  </a:lnTo>
                  <a:lnTo>
                    <a:pt x="383" y="566"/>
                  </a:lnTo>
                  <a:lnTo>
                    <a:pt x="383" y="602"/>
                  </a:lnTo>
                  <a:lnTo>
                    <a:pt x="330" y="621"/>
                  </a:lnTo>
                  <a:lnTo>
                    <a:pt x="292" y="618"/>
                  </a:lnTo>
                  <a:lnTo>
                    <a:pt x="264" y="599"/>
                  </a:lnTo>
                  <a:lnTo>
                    <a:pt x="244" y="569"/>
                  </a:lnTo>
                  <a:lnTo>
                    <a:pt x="226" y="534"/>
                  </a:lnTo>
                  <a:lnTo>
                    <a:pt x="209" y="499"/>
                  </a:lnTo>
                  <a:lnTo>
                    <a:pt x="187" y="471"/>
                  </a:lnTo>
                  <a:lnTo>
                    <a:pt x="157" y="454"/>
                  </a:lnTo>
                  <a:lnTo>
                    <a:pt x="119" y="450"/>
                  </a:lnTo>
                  <a:lnTo>
                    <a:pt x="91" y="448"/>
                  </a:lnTo>
                  <a:lnTo>
                    <a:pt x="70" y="445"/>
                  </a:lnTo>
                  <a:lnTo>
                    <a:pt x="56" y="445"/>
                  </a:lnTo>
                  <a:lnTo>
                    <a:pt x="45" y="444"/>
                  </a:lnTo>
                  <a:lnTo>
                    <a:pt x="39" y="443"/>
                  </a:lnTo>
                  <a:lnTo>
                    <a:pt x="35" y="441"/>
                  </a:lnTo>
                  <a:lnTo>
                    <a:pt x="31" y="441"/>
                  </a:lnTo>
                  <a:lnTo>
                    <a:pt x="31" y="413"/>
                  </a:lnTo>
                  <a:lnTo>
                    <a:pt x="35" y="391"/>
                  </a:lnTo>
                  <a:lnTo>
                    <a:pt x="39" y="373"/>
                  </a:lnTo>
                  <a:lnTo>
                    <a:pt x="44" y="360"/>
                  </a:lnTo>
                  <a:lnTo>
                    <a:pt x="42" y="345"/>
                  </a:lnTo>
                  <a:lnTo>
                    <a:pt x="38" y="330"/>
                  </a:lnTo>
                  <a:lnTo>
                    <a:pt x="23" y="311"/>
                  </a:lnTo>
                  <a:lnTo>
                    <a:pt x="0" y="289"/>
                  </a:lnTo>
                  <a:lnTo>
                    <a:pt x="4" y="248"/>
                  </a:lnTo>
                  <a:lnTo>
                    <a:pt x="20" y="201"/>
                  </a:lnTo>
                  <a:lnTo>
                    <a:pt x="42" y="149"/>
                  </a:lnTo>
                  <a:lnTo>
                    <a:pt x="73" y="102"/>
                  </a:lnTo>
                  <a:lnTo>
                    <a:pt x="107" y="56"/>
                  </a:lnTo>
                  <a:lnTo>
                    <a:pt x="146" y="22"/>
                  </a:lnTo>
                  <a:lnTo>
                    <a:pt x="188" y="2"/>
                  </a:lnTo>
                  <a:lnTo>
                    <a:pt x="235" y="0"/>
                  </a:lnTo>
                  <a:lnTo>
                    <a:pt x="271" y="46"/>
                  </a:lnTo>
                  <a:lnTo>
                    <a:pt x="316" y="74"/>
                  </a:lnTo>
                  <a:lnTo>
                    <a:pt x="365" y="86"/>
                  </a:lnTo>
                  <a:lnTo>
                    <a:pt x="417" y="95"/>
                  </a:lnTo>
                  <a:lnTo>
                    <a:pt x="465" y="101"/>
                  </a:lnTo>
                  <a:lnTo>
                    <a:pt x="507" y="118"/>
                  </a:lnTo>
                  <a:lnTo>
                    <a:pt x="536" y="149"/>
                  </a:lnTo>
                  <a:lnTo>
                    <a:pt x="555" y="204"/>
                  </a:lnTo>
                  <a:lnTo>
                    <a:pt x="542" y="248"/>
                  </a:lnTo>
                  <a:lnTo>
                    <a:pt x="550" y="269"/>
                  </a:lnTo>
                  <a:lnTo>
                    <a:pt x="573" y="272"/>
                  </a:lnTo>
                  <a:lnTo>
                    <a:pt x="607" y="269"/>
                  </a:lnTo>
                  <a:lnTo>
                    <a:pt x="643" y="263"/>
                  </a:lnTo>
                  <a:lnTo>
                    <a:pt x="682" y="266"/>
                  </a:lnTo>
                  <a:lnTo>
                    <a:pt x="717" y="283"/>
                  </a:lnTo>
                  <a:lnTo>
                    <a:pt x="744" y="326"/>
                  </a:lnTo>
                  <a:close/>
                </a:path>
              </a:pathLst>
            </a:custGeom>
            <a:solidFill>
              <a:srgbClr val="8FB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4" name="Freeform 77"/>
            <p:cNvSpPr>
              <a:spLocks/>
            </p:cNvSpPr>
            <p:nvPr/>
          </p:nvSpPr>
          <p:spPr bwMode="auto">
            <a:xfrm>
              <a:off x="3061" y="10708"/>
              <a:ext cx="25" cy="65"/>
            </a:xfrm>
            <a:custGeom>
              <a:avLst/>
              <a:gdLst>
                <a:gd name="T0" fmla="*/ 0 w 75"/>
                <a:gd name="T1" fmla="*/ 0 h 194"/>
                <a:gd name="T2" fmla="*/ 0 w 75"/>
                <a:gd name="T3" fmla="*/ 0 h 194"/>
                <a:gd name="T4" fmla="*/ 0 w 75"/>
                <a:gd name="T5" fmla="*/ 0 h 194"/>
                <a:gd name="T6" fmla="*/ 0 w 75"/>
                <a:gd name="T7" fmla="*/ 0 h 194"/>
                <a:gd name="T8" fmla="*/ 0 w 75"/>
                <a:gd name="T9" fmla="*/ 0 h 194"/>
                <a:gd name="T10" fmla="*/ 0 w 75"/>
                <a:gd name="T11" fmla="*/ 0 h 194"/>
                <a:gd name="T12" fmla="*/ 0 w 75"/>
                <a:gd name="T13" fmla="*/ 0 h 194"/>
                <a:gd name="T14" fmla="*/ 0 w 75"/>
                <a:gd name="T15" fmla="*/ 0 h 194"/>
                <a:gd name="T16" fmla="*/ 0 w 75"/>
                <a:gd name="T17" fmla="*/ 0 h 194"/>
                <a:gd name="T18" fmla="*/ 0 w 75"/>
                <a:gd name="T19" fmla="*/ 0 h 194"/>
                <a:gd name="T20" fmla="*/ 0 w 75"/>
                <a:gd name="T21" fmla="*/ 0 h 194"/>
                <a:gd name="T22" fmla="*/ 0 w 75"/>
                <a:gd name="T23" fmla="*/ 0 h 194"/>
                <a:gd name="T24" fmla="*/ 0 w 75"/>
                <a:gd name="T25" fmla="*/ 0 h 194"/>
                <a:gd name="T26" fmla="*/ 0 w 75"/>
                <a:gd name="T27" fmla="*/ 0 h 194"/>
                <a:gd name="T28" fmla="*/ 0 w 75"/>
                <a:gd name="T29" fmla="*/ 0 h 194"/>
                <a:gd name="T30" fmla="*/ 0 w 75"/>
                <a:gd name="T31" fmla="*/ 0 h 194"/>
                <a:gd name="T32" fmla="*/ 0 w 75"/>
                <a:gd name="T33" fmla="*/ 0 h 194"/>
                <a:gd name="T34" fmla="*/ 0 w 75"/>
                <a:gd name="T35" fmla="*/ 0 h 194"/>
                <a:gd name="T36" fmla="*/ 0 w 75"/>
                <a:gd name="T37" fmla="*/ 0 h 194"/>
                <a:gd name="T38" fmla="*/ 0 w 75"/>
                <a:gd name="T39" fmla="*/ 0 h 194"/>
                <a:gd name="T40" fmla="*/ 0 w 75"/>
                <a:gd name="T41" fmla="*/ 0 h 194"/>
                <a:gd name="T42" fmla="*/ 0 w 75"/>
                <a:gd name="T43" fmla="*/ 0 h 194"/>
                <a:gd name="T44" fmla="*/ 0 w 75"/>
                <a:gd name="T45" fmla="*/ 0 h 194"/>
                <a:gd name="T46" fmla="*/ 0 w 75"/>
                <a:gd name="T47" fmla="*/ 0 h 194"/>
                <a:gd name="T48" fmla="*/ 0 w 75"/>
                <a:gd name="T49" fmla="*/ 0 h 194"/>
                <a:gd name="T50" fmla="*/ 0 w 75"/>
                <a:gd name="T51" fmla="*/ 0 h 194"/>
                <a:gd name="T52" fmla="*/ 0 w 75"/>
                <a:gd name="T53" fmla="*/ 0 h 194"/>
                <a:gd name="T54" fmla="*/ 0 w 75"/>
                <a:gd name="T55" fmla="*/ 0 h 194"/>
                <a:gd name="T56" fmla="*/ 0 w 75"/>
                <a:gd name="T57" fmla="*/ 0 h 1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194"/>
                <a:gd name="T89" fmla="*/ 75 w 75"/>
                <a:gd name="T90" fmla="*/ 194 h 1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194">
                  <a:moveTo>
                    <a:pt x="75" y="166"/>
                  </a:moveTo>
                  <a:lnTo>
                    <a:pt x="65" y="171"/>
                  </a:lnTo>
                  <a:lnTo>
                    <a:pt x="58" y="177"/>
                  </a:lnTo>
                  <a:lnTo>
                    <a:pt x="51" y="179"/>
                  </a:lnTo>
                  <a:lnTo>
                    <a:pt x="47" y="182"/>
                  </a:lnTo>
                  <a:lnTo>
                    <a:pt x="41" y="184"/>
                  </a:lnTo>
                  <a:lnTo>
                    <a:pt x="35" y="187"/>
                  </a:lnTo>
                  <a:lnTo>
                    <a:pt x="27" y="190"/>
                  </a:lnTo>
                  <a:lnTo>
                    <a:pt x="20" y="194"/>
                  </a:lnTo>
                  <a:lnTo>
                    <a:pt x="16" y="172"/>
                  </a:lnTo>
                  <a:lnTo>
                    <a:pt x="13" y="151"/>
                  </a:lnTo>
                  <a:lnTo>
                    <a:pt x="9" y="131"/>
                  </a:lnTo>
                  <a:lnTo>
                    <a:pt x="6" y="112"/>
                  </a:lnTo>
                  <a:lnTo>
                    <a:pt x="2" y="90"/>
                  </a:lnTo>
                  <a:lnTo>
                    <a:pt x="0" y="69"/>
                  </a:lnTo>
                  <a:lnTo>
                    <a:pt x="0" y="45"/>
                  </a:lnTo>
                  <a:lnTo>
                    <a:pt x="2" y="23"/>
                  </a:lnTo>
                  <a:lnTo>
                    <a:pt x="7" y="16"/>
                  </a:lnTo>
                  <a:lnTo>
                    <a:pt x="16" y="11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35" y="6"/>
                  </a:lnTo>
                  <a:lnTo>
                    <a:pt x="41" y="22"/>
                  </a:lnTo>
                  <a:lnTo>
                    <a:pt x="47" y="45"/>
                  </a:lnTo>
                  <a:lnTo>
                    <a:pt x="55" y="75"/>
                  </a:lnTo>
                  <a:lnTo>
                    <a:pt x="61" y="103"/>
                  </a:lnTo>
                  <a:lnTo>
                    <a:pt x="68" y="131"/>
                  </a:lnTo>
                  <a:lnTo>
                    <a:pt x="72" y="151"/>
                  </a:lnTo>
                  <a:lnTo>
                    <a:pt x="75" y="166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5" name="Freeform 78"/>
            <p:cNvSpPr>
              <a:spLocks/>
            </p:cNvSpPr>
            <p:nvPr/>
          </p:nvSpPr>
          <p:spPr bwMode="auto">
            <a:xfrm>
              <a:off x="3001" y="10718"/>
              <a:ext cx="62" cy="231"/>
            </a:xfrm>
            <a:custGeom>
              <a:avLst/>
              <a:gdLst>
                <a:gd name="T0" fmla="*/ 0 w 185"/>
                <a:gd name="T1" fmla="*/ 0 h 695"/>
                <a:gd name="T2" fmla="*/ 0 w 185"/>
                <a:gd name="T3" fmla="*/ 0 h 695"/>
                <a:gd name="T4" fmla="*/ 0 w 185"/>
                <a:gd name="T5" fmla="*/ 0 h 695"/>
                <a:gd name="T6" fmla="*/ 0 w 185"/>
                <a:gd name="T7" fmla="*/ 0 h 695"/>
                <a:gd name="T8" fmla="*/ 0 w 185"/>
                <a:gd name="T9" fmla="*/ 0 h 695"/>
                <a:gd name="T10" fmla="*/ 0 w 185"/>
                <a:gd name="T11" fmla="*/ 0 h 695"/>
                <a:gd name="T12" fmla="*/ 0 w 185"/>
                <a:gd name="T13" fmla="*/ 0 h 695"/>
                <a:gd name="T14" fmla="*/ 0 w 185"/>
                <a:gd name="T15" fmla="*/ 0 h 695"/>
                <a:gd name="T16" fmla="*/ 0 w 185"/>
                <a:gd name="T17" fmla="*/ 0 h 695"/>
                <a:gd name="T18" fmla="*/ 0 w 185"/>
                <a:gd name="T19" fmla="*/ 0 h 695"/>
                <a:gd name="T20" fmla="*/ 0 w 185"/>
                <a:gd name="T21" fmla="*/ 0 h 695"/>
                <a:gd name="T22" fmla="*/ 0 w 185"/>
                <a:gd name="T23" fmla="*/ 0 h 695"/>
                <a:gd name="T24" fmla="*/ 0 w 185"/>
                <a:gd name="T25" fmla="*/ 0 h 695"/>
                <a:gd name="T26" fmla="*/ 0 w 185"/>
                <a:gd name="T27" fmla="*/ 0 h 695"/>
                <a:gd name="T28" fmla="*/ 0 w 185"/>
                <a:gd name="T29" fmla="*/ 0 h 695"/>
                <a:gd name="T30" fmla="*/ 0 w 185"/>
                <a:gd name="T31" fmla="*/ 0 h 695"/>
                <a:gd name="T32" fmla="*/ 0 w 185"/>
                <a:gd name="T33" fmla="*/ 0 h 695"/>
                <a:gd name="T34" fmla="*/ 0 w 185"/>
                <a:gd name="T35" fmla="*/ 0 h 695"/>
                <a:gd name="T36" fmla="*/ 0 w 185"/>
                <a:gd name="T37" fmla="*/ 0 h 695"/>
                <a:gd name="T38" fmla="*/ 0 w 185"/>
                <a:gd name="T39" fmla="*/ 0 h 695"/>
                <a:gd name="T40" fmla="*/ 0 w 185"/>
                <a:gd name="T41" fmla="*/ 0 h 695"/>
                <a:gd name="T42" fmla="*/ 0 w 185"/>
                <a:gd name="T43" fmla="*/ 0 h 695"/>
                <a:gd name="T44" fmla="*/ 0 w 185"/>
                <a:gd name="T45" fmla="*/ 0 h 695"/>
                <a:gd name="T46" fmla="*/ 0 w 185"/>
                <a:gd name="T47" fmla="*/ 0 h 695"/>
                <a:gd name="T48" fmla="*/ 0 w 185"/>
                <a:gd name="T49" fmla="*/ 0 h 695"/>
                <a:gd name="T50" fmla="*/ 0 w 185"/>
                <a:gd name="T51" fmla="*/ 0 h 695"/>
                <a:gd name="T52" fmla="*/ 0 w 185"/>
                <a:gd name="T53" fmla="*/ 0 h 695"/>
                <a:gd name="T54" fmla="*/ 0 w 185"/>
                <a:gd name="T55" fmla="*/ 0 h 695"/>
                <a:gd name="T56" fmla="*/ 0 w 185"/>
                <a:gd name="T57" fmla="*/ 0 h 695"/>
                <a:gd name="T58" fmla="*/ 0 w 185"/>
                <a:gd name="T59" fmla="*/ 0 h 695"/>
                <a:gd name="T60" fmla="*/ 0 w 185"/>
                <a:gd name="T61" fmla="*/ 0 h 695"/>
                <a:gd name="T62" fmla="*/ 0 w 185"/>
                <a:gd name="T63" fmla="*/ 0 h 695"/>
                <a:gd name="T64" fmla="*/ 0 w 185"/>
                <a:gd name="T65" fmla="*/ 0 h 695"/>
                <a:gd name="T66" fmla="*/ 0 w 185"/>
                <a:gd name="T67" fmla="*/ 0 h 695"/>
                <a:gd name="T68" fmla="*/ 0 w 185"/>
                <a:gd name="T69" fmla="*/ 0 h 695"/>
                <a:gd name="T70" fmla="*/ 0 w 185"/>
                <a:gd name="T71" fmla="*/ 0 h 695"/>
                <a:gd name="T72" fmla="*/ 0 w 185"/>
                <a:gd name="T73" fmla="*/ 0 h 695"/>
                <a:gd name="T74" fmla="*/ 0 w 185"/>
                <a:gd name="T75" fmla="*/ 0 h 695"/>
                <a:gd name="T76" fmla="*/ 0 w 185"/>
                <a:gd name="T77" fmla="*/ 0 h 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695"/>
                <a:gd name="T119" fmla="*/ 185 w 185"/>
                <a:gd name="T120" fmla="*/ 695 h 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695">
                  <a:moveTo>
                    <a:pt x="185" y="256"/>
                  </a:moveTo>
                  <a:lnTo>
                    <a:pt x="170" y="312"/>
                  </a:lnTo>
                  <a:lnTo>
                    <a:pt x="154" y="370"/>
                  </a:lnTo>
                  <a:lnTo>
                    <a:pt x="137" y="426"/>
                  </a:lnTo>
                  <a:lnTo>
                    <a:pt x="122" y="483"/>
                  </a:lnTo>
                  <a:lnTo>
                    <a:pt x="105" y="536"/>
                  </a:lnTo>
                  <a:lnTo>
                    <a:pt x="92" y="591"/>
                  </a:lnTo>
                  <a:lnTo>
                    <a:pt x="80" y="644"/>
                  </a:lnTo>
                  <a:lnTo>
                    <a:pt x="73" y="695"/>
                  </a:lnTo>
                  <a:lnTo>
                    <a:pt x="24" y="676"/>
                  </a:lnTo>
                  <a:lnTo>
                    <a:pt x="3" y="626"/>
                  </a:lnTo>
                  <a:lnTo>
                    <a:pt x="0" y="551"/>
                  </a:lnTo>
                  <a:lnTo>
                    <a:pt x="12" y="464"/>
                  </a:lnTo>
                  <a:lnTo>
                    <a:pt x="31" y="373"/>
                  </a:lnTo>
                  <a:lnTo>
                    <a:pt x="53" y="290"/>
                  </a:lnTo>
                  <a:lnTo>
                    <a:pt x="71" y="224"/>
                  </a:lnTo>
                  <a:lnTo>
                    <a:pt x="81" y="185"/>
                  </a:lnTo>
                  <a:lnTo>
                    <a:pt x="81" y="163"/>
                  </a:lnTo>
                  <a:lnTo>
                    <a:pt x="81" y="141"/>
                  </a:lnTo>
                  <a:lnTo>
                    <a:pt x="81" y="119"/>
                  </a:lnTo>
                  <a:lnTo>
                    <a:pt x="81" y="98"/>
                  </a:lnTo>
                  <a:lnTo>
                    <a:pt x="81" y="76"/>
                  </a:lnTo>
                  <a:lnTo>
                    <a:pt x="83" y="54"/>
                  </a:lnTo>
                  <a:lnTo>
                    <a:pt x="84" y="32"/>
                  </a:lnTo>
                  <a:lnTo>
                    <a:pt x="87" y="10"/>
                  </a:lnTo>
                  <a:lnTo>
                    <a:pt x="91" y="6"/>
                  </a:lnTo>
                  <a:lnTo>
                    <a:pt x="101" y="4"/>
                  </a:lnTo>
                  <a:lnTo>
                    <a:pt x="108" y="3"/>
                  </a:lnTo>
                  <a:lnTo>
                    <a:pt x="119" y="3"/>
                  </a:lnTo>
                  <a:lnTo>
                    <a:pt x="133" y="1"/>
                  </a:lnTo>
                  <a:lnTo>
                    <a:pt x="154" y="0"/>
                  </a:lnTo>
                  <a:lnTo>
                    <a:pt x="154" y="6"/>
                  </a:lnTo>
                  <a:lnTo>
                    <a:pt x="156" y="13"/>
                  </a:lnTo>
                  <a:lnTo>
                    <a:pt x="157" y="25"/>
                  </a:lnTo>
                  <a:lnTo>
                    <a:pt x="161" y="45"/>
                  </a:lnTo>
                  <a:lnTo>
                    <a:pt x="163" y="75"/>
                  </a:lnTo>
                  <a:lnTo>
                    <a:pt x="168" y="118"/>
                  </a:lnTo>
                  <a:lnTo>
                    <a:pt x="175" y="177"/>
                  </a:lnTo>
                  <a:lnTo>
                    <a:pt x="185" y="256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6" name="Freeform 79"/>
            <p:cNvSpPr>
              <a:spLocks/>
            </p:cNvSpPr>
            <p:nvPr/>
          </p:nvSpPr>
          <p:spPr bwMode="auto">
            <a:xfrm>
              <a:off x="2523" y="10240"/>
              <a:ext cx="493" cy="290"/>
            </a:xfrm>
            <a:custGeom>
              <a:avLst/>
              <a:gdLst>
                <a:gd name="T0" fmla="*/ 0 w 1481"/>
                <a:gd name="T1" fmla="*/ 0 h 871"/>
                <a:gd name="T2" fmla="*/ 0 w 1481"/>
                <a:gd name="T3" fmla="*/ 0 h 871"/>
                <a:gd name="T4" fmla="*/ 0 w 1481"/>
                <a:gd name="T5" fmla="*/ 0 h 871"/>
                <a:gd name="T6" fmla="*/ 0 w 1481"/>
                <a:gd name="T7" fmla="*/ 0 h 871"/>
                <a:gd name="T8" fmla="*/ 0 w 1481"/>
                <a:gd name="T9" fmla="*/ 0 h 871"/>
                <a:gd name="T10" fmla="*/ 0 w 1481"/>
                <a:gd name="T11" fmla="*/ 0 h 871"/>
                <a:gd name="T12" fmla="*/ 0 w 1481"/>
                <a:gd name="T13" fmla="*/ 0 h 871"/>
                <a:gd name="T14" fmla="*/ 0 w 1481"/>
                <a:gd name="T15" fmla="*/ 0 h 871"/>
                <a:gd name="T16" fmla="*/ 0 w 1481"/>
                <a:gd name="T17" fmla="*/ 0 h 871"/>
                <a:gd name="T18" fmla="*/ 0 w 1481"/>
                <a:gd name="T19" fmla="*/ 0 h 871"/>
                <a:gd name="T20" fmla="*/ 0 w 1481"/>
                <a:gd name="T21" fmla="*/ 0 h 871"/>
                <a:gd name="T22" fmla="*/ 0 w 1481"/>
                <a:gd name="T23" fmla="*/ 0 h 871"/>
                <a:gd name="T24" fmla="*/ 0 w 1481"/>
                <a:gd name="T25" fmla="*/ 0 h 871"/>
                <a:gd name="T26" fmla="*/ 0 w 1481"/>
                <a:gd name="T27" fmla="*/ 0 h 871"/>
                <a:gd name="T28" fmla="*/ 0 w 1481"/>
                <a:gd name="T29" fmla="*/ 0 h 871"/>
                <a:gd name="T30" fmla="*/ 0 w 1481"/>
                <a:gd name="T31" fmla="*/ 0 h 871"/>
                <a:gd name="T32" fmla="*/ 0 w 1481"/>
                <a:gd name="T33" fmla="*/ 0 h 871"/>
                <a:gd name="T34" fmla="*/ 0 w 1481"/>
                <a:gd name="T35" fmla="*/ 0 h 871"/>
                <a:gd name="T36" fmla="*/ 0 w 1481"/>
                <a:gd name="T37" fmla="*/ 0 h 871"/>
                <a:gd name="T38" fmla="*/ 0 w 1481"/>
                <a:gd name="T39" fmla="*/ 0 h 871"/>
                <a:gd name="T40" fmla="*/ 0 w 1481"/>
                <a:gd name="T41" fmla="*/ 0 h 871"/>
                <a:gd name="T42" fmla="*/ 0 w 1481"/>
                <a:gd name="T43" fmla="*/ 0 h 871"/>
                <a:gd name="T44" fmla="*/ 0 w 1481"/>
                <a:gd name="T45" fmla="*/ 0 h 871"/>
                <a:gd name="T46" fmla="*/ 0 w 1481"/>
                <a:gd name="T47" fmla="*/ 0 h 871"/>
                <a:gd name="T48" fmla="*/ 0 w 1481"/>
                <a:gd name="T49" fmla="*/ 0 h 871"/>
                <a:gd name="T50" fmla="*/ 0 w 1481"/>
                <a:gd name="T51" fmla="*/ 0 h 871"/>
                <a:gd name="T52" fmla="*/ 0 w 1481"/>
                <a:gd name="T53" fmla="*/ 0 h 871"/>
                <a:gd name="T54" fmla="*/ 0 w 1481"/>
                <a:gd name="T55" fmla="*/ 0 h 871"/>
                <a:gd name="T56" fmla="*/ 0 w 1481"/>
                <a:gd name="T57" fmla="*/ 0 h 871"/>
                <a:gd name="T58" fmla="*/ 0 w 1481"/>
                <a:gd name="T59" fmla="*/ 0 h 871"/>
                <a:gd name="T60" fmla="*/ 0 w 1481"/>
                <a:gd name="T61" fmla="*/ 0 h 871"/>
                <a:gd name="T62" fmla="*/ 0 w 1481"/>
                <a:gd name="T63" fmla="*/ 0 h 871"/>
                <a:gd name="T64" fmla="*/ 0 w 1481"/>
                <a:gd name="T65" fmla="*/ 0 h 871"/>
                <a:gd name="T66" fmla="*/ 0 w 1481"/>
                <a:gd name="T67" fmla="*/ 0 h 871"/>
                <a:gd name="T68" fmla="*/ 0 w 1481"/>
                <a:gd name="T69" fmla="*/ 0 h 871"/>
                <a:gd name="T70" fmla="*/ 0 w 1481"/>
                <a:gd name="T71" fmla="*/ 0 h 871"/>
                <a:gd name="T72" fmla="*/ 0 w 1481"/>
                <a:gd name="T73" fmla="*/ 0 h 871"/>
                <a:gd name="T74" fmla="*/ 0 w 1481"/>
                <a:gd name="T75" fmla="*/ 0 h 871"/>
                <a:gd name="T76" fmla="*/ 0 w 1481"/>
                <a:gd name="T77" fmla="*/ 0 h 871"/>
                <a:gd name="T78" fmla="*/ 0 w 1481"/>
                <a:gd name="T79" fmla="*/ 0 h 871"/>
                <a:gd name="T80" fmla="*/ 0 w 1481"/>
                <a:gd name="T81" fmla="*/ 0 h 871"/>
                <a:gd name="T82" fmla="*/ 0 w 1481"/>
                <a:gd name="T83" fmla="*/ 0 h 871"/>
                <a:gd name="T84" fmla="*/ 0 w 1481"/>
                <a:gd name="T85" fmla="*/ 0 h 871"/>
                <a:gd name="T86" fmla="*/ 0 w 1481"/>
                <a:gd name="T87" fmla="*/ 0 h 871"/>
                <a:gd name="T88" fmla="*/ 0 w 1481"/>
                <a:gd name="T89" fmla="*/ 0 h 871"/>
                <a:gd name="T90" fmla="*/ 0 w 1481"/>
                <a:gd name="T91" fmla="*/ 0 h 871"/>
                <a:gd name="T92" fmla="*/ 0 w 1481"/>
                <a:gd name="T93" fmla="*/ 0 h 8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81"/>
                <a:gd name="T142" fmla="*/ 0 h 871"/>
                <a:gd name="T143" fmla="*/ 1481 w 1481"/>
                <a:gd name="T144" fmla="*/ 871 h 8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81" h="871">
                  <a:moveTo>
                    <a:pt x="1481" y="569"/>
                  </a:moveTo>
                  <a:lnTo>
                    <a:pt x="1477" y="589"/>
                  </a:lnTo>
                  <a:lnTo>
                    <a:pt x="1474" y="610"/>
                  </a:lnTo>
                  <a:lnTo>
                    <a:pt x="1470" y="628"/>
                  </a:lnTo>
                  <a:lnTo>
                    <a:pt x="1466" y="645"/>
                  </a:lnTo>
                  <a:lnTo>
                    <a:pt x="1459" y="658"/>
                  </a:lnTo>
                  <a:lnTo>
                    <a:pt x="1452" y="673"/>
                  </a:lnTo>
                  <a:lnTo>
                    <a:pt x="1443" y="686"/>
                  </a:lnTo>
                  <a:lnTo>
                    <a:pt x="1435" y="701"/>
                  </a:lnTo>
                  <a:lnTo>
                    <a:pt x="1432" y="719"/>
                  </a:lnTo>
                  <a:lnTo>
                    <a:pt x="1430" y="737"/>
                  </a:lnTo>
                  <a:lnTo>
                    <a:pt x="1430" y="751"/>
                  </a:lnTo>
                  <a:lnTo>
                    <a:pt x="1432" y="768"/>
                  </a:lnTo>
                  <a:lnTo>
                    <a:pt x="1432" y="781"/>
                  </a:lnTo>
                  <a:lnTo>
                    <a:pt x="1432" y="796"/>
                  </a:lnTo>
                  <a:lnTo>
                    <a:pt x="1429" y="809"/>
                  </a:lnTo>
                  <a:lnTo>
                    <a:pt x="1426" y="824"/>
                  </a:lnTo>
                  <a:lnTo>
                    <a:pt x="1388" y="818"/>
                  </a:lnTo>
                  <a:lnTo>
                    <a:pt x="1360" y="807"/>
                  </a:lnTo>
                  <a:lnTo>
                    <a:pt x="1336" y="793"/>
                  </a:lnTo>
                  <a:lnTo>
                    <a:pt x="1315" y="779"/>
                  </a:lnTo>
                  <a:lnTo>
                    <a:pt x="1292" y="769"/>
                  </a:lnTo>
                  <a:lnTo>
                    <a:pt x="1268" y="768"/>
                  </a:lnTo>
                  <a:lnTo>
                    <a:pt x="1237" y="778"/>
                  </a:lnTo>
                  <a:lnTo>
                    <a:pt x="1200" y="804"/>
                  </a:lnTo>
                  <a:lnTo>
                    <a:pt x="1190" y="804"/>
                  </a:lnTo>
                  <a:lnTo>
                    <a:pt x="1182" y="804"/>
                  </a:lnTo>
                  <a:lnTo>
                    <a:pt x="1174" y="804"/>
                  </a:lnTo>
                  <a:lnTo>
                    <a:pt x="1165" y="804"/>
                  </a:lnTo>
                  <a:lnTo>
                    <a:pt x="1134" y="788"/>
                  </a:lnTo>
                  <a:lnTo>
                    <a:pt x="1110" y="785"/>
                  </a:lnTo>
                  <a:lnTo>
                    <a:pt x="1089" y="788"/>
                  </a:lnTo>
                  <a:lnTo>
                    <a:pt x="1073" y="798"/>
                  </a:lnTo>
                  <a:lnTo>
                    <a:pt x="1056" y="810"/>
                  </a:lnTo>
                  <a:lnTo>
                    <a:pt x="1039" y="822"/>
                  </a:lnTo>
                  <a:lnTo>
                    <a:pt x="1022" y="829"/>
                  </a:lnTo>
                  <a:lnTo>
                    <a:pt x="1002" y="834"/>
                  </a:lnTo>
                  <a:lnTo>
                    <a:pt x="988" y="810"/>
                  </a:lnTo>
                  <a:lnTo>
                    <a:pt x="967" y="801"/>
                  </a:lnTo>
                  <a:lnTo>
                    <a:pt x="939" y="803"/>
                  </a:lnTo>
                  <a:lnTo>
                    <a:pt x="908" y="815"/>
                  </a:lnTo>
                  <a:lnTo>
                    <a:pt x="876" y="828"/>
                  </a:lnTo>
                  <a:lnTo>
                    <a:pt x="848" y="844"/>
                  </a:lnTo>
                  <a:lnTo>
                    <a:pt x="826" y="859"/>
                  </a:lnTo>
                  <a:lnTo>
                    <a:pt x="813" y="871"/>
                  </a:lnTo>
                  <a:lnTo>
                    <a:pt x="796" y="869"/>
                  </a:lnTo>
                  <a:lnTo>
                    <a:pt x="782" y="868"/>
                  </a:lnTo>
                  <a:lnTo>
                    <a:pt x="767" y="866"/>
                  </a:lnTo>
                  <a:lnTo>
                    <a:pt x="754" y="866"/>
                  </a:lnTo>
                  <a:lnTo>
                    <a:pt x="741" y="863"/>
                  </a:lnTo>
                  <a:lnTo>
                    <a:pt x="729" y="862"/>
                  </a:lnTo>
                  <a:lnTo>
                    <a:pt x="716" y="862"/>
                  </a:lnTo>
                  <a:lnTo>
                    <a:pt x="705" y="862"/>
                  </a:lnTo>
                  <a:lnTo>
                    <a:pt x="689" y="843"/>
                  </a:lnTo>
                  <a:lnTo>
                    <a:pt x="675" y="829"/>
                  </a:lnTo>
                  <a:lnTo>
                    <a:pt x="659" y="821"/>
                  </a:lnTo>
                  <a:lnTo>
                    <a:pt x="643" y="818"/>
                  </a:lnTo>
                  <a:lnTo>
                    <a:pt x="625" y="815"/>
                  </a:lnTo>
                  <a:lnTo>
                    <a:pt x="607" y="816"/>
                  </a:lnTo>
                  <a:lnTo>
                    <a:pt x="587" y="819"/>
                  </a:lnTo>
                  <a:lnTo>
                    <a:pt x="569" y="824"/>
                  </a:lnTo>
                  <a:lnTo>
                    <a:pt x="567" y="768"/>
                  </a:lnTo>
                  <a:lnTo>
                    <a:pt x="564" y="717"/>
                  </a:lnTo>
                  <a:lnTo>
                    <a:pt x="557" y="669"/>
                  </a:lnTo>
                  <a:lnTo>
                    <a:pt x="545" y="629"/>
                  </a:lnTo>
                  <a:lnTo>
                    <a:pt x="522" y="595"/>
                  </a:lnTo>
                  <a:lnTo>
                    <a:pt x="487" y="573"/>
                  </a:lnTo>
                  <a:lnTo>
                    <a:pt x="440" y="561"/>
                  </a:lnTo>
                  <a:lnTo>
                    <a:pt x="375" y="564"/>
                  </a:lnTo>
                  <a:lnTo>
                    <a:pt x="338" y="574"/>
                  </a:lnTo>
                  <a:lnTo>
                    <a:pt x="308" y="579"/>
                  </a:lnTo>
                  <a:lnTo>
                    <a:pt x="280" y="579"/>
                  </a:lnTo>
                  <a:lnTo>
                    <a:pt x="254" y="577"/>
                  </a:lnTo>
                  <a:lnTo>
                    <a:pt x="229" y="576"/>
                  </a:lnTo>
                  <a:lnTo>
                    <a:pt x="204" y="577"/>
                  </a:lnTo>
                  <a:lnTo>
                    <a:pt x="177" y="585"/>
                  </a:lnTo>
                  <a:lnTo>
                    <a:pt x="149" y="601"/>
                  </a:lnTo>
                  <a:lnTo>
                    <a:pt x="83" y="589"/>
                  </a:lnTo>
                  <a:lnTo>
                    <a:pt x="40" y="566"/>
                  </a:lnTo>
                  <a:lnTo>
                    <a:pt x="11" y="529"/>
                  </a:lnTo>
                  <a:lnTo>
                    <a:pt x="0" y="485"/>
                  </a:lnTo>
                  <a:lnTo>
                    <a:pt x="0" y="433"/>
                  </a:lnTo>
                  <a:lnTo>
                    <a:pt x="11" y="378"/>
                  </a:lnTo>
                  <a:lnTo>
                    <a:pt x="31" y="322"/>
                  </a:lnTo>
                  <a:lnTo>
                    <a:pt x="59" y="271"/>
                  </a:lnTo>
                  <a:lnTo>
                    <a:pt x="87" y="246"/>
                  </a:lnTo>
                  <a:lnTo>
                    <a:pt x="114" y="213"/>
                  </a:lnTo>
                  <a:lnTo>
                    <a:pt x="138" y="179"/>
                  </a:lnTo>
                  <a:lnTo>
                    <a:pt x="164" y="147"/>
                  </a:lnTo>
                  <a:lnTo>
                    <a:pt x="191" y="119"/>
                  </a:lnTo>
                  <a:lnTo>
                    <a:pt x="222" y="103"/>
                  </a:lnTo>
                  <a:lnTo>
                    <a:pt x="260" y="98"/>
                  </a:lnTo>
                  <a:lnTo>
                    <a:pt x="308" y="115"/>
                  </a:lnTo>
                  <a:lnTo>
                    <a:pt x="336" y="146"/>
                  </a:lnTo>
                  <a:lnTo>
                    <a:pt x="367" y="174"/>
                  </a:lnTo>
                  <a:lnTo>
                    <a:pt x="397" y="196"/>
                  </a:lnTo>
                  <a:lnTo>
                    <a:pt x="430" y="209"/>
                  </a:lnTo>
                  <a:lnTo>
                    <a:pt x="461" y="212"/>
                  </a:lnTo>
                  <a:lnTo>
                    <a:pt x="491" y="202"/>
                  </a:lnTo>
                  <a:lnTo>
                    <a:pt x="521" y="178"/>
                  </a:lnTo>
                  <a:lnTo>
                    <a:pt x="550" y="138"/>
                  </a:lnTo>
                  <a:lnTo>
                    <a:pt x="566" y="95"/>
                  </a:lnTo>
                  <a:lnTo>
                    <a:pt x="586" y="60"/>
                  </a:lnTo>
                  <a:lnTo>
                    <a:pt x="608" y="32"/>
                  </a:lnTo>
                  <a:lnTo>
                    <a:pt x="636" y="14"/>
                  </a:lnTo>
                  <a:lnTo>
                    <a:pt x="666" y="3"/>
                  </a:lnTo>
                  <a:lnTo>
                    <a:pt x="701" y="0"/>
                  </a:lnTo>
                  <a:lnTo>
                    <a:pt x="740" y="7"/>
                  </a:lnTo>
                  <a:lnTo>
                    <a:pt x="786" y="25"/>
                  </a:lnTo>
                  <a:lnTo>
                    <a:pt x="809" y="67"/>
                  </a:lnTo>
                  <a:lnTo>
                    <a:pt x="833" y="85"/>
                  </a:lnTo>
                  <a:lnTo>
                    <a:pt x="856" y="85"/>
                  </a:lnTo>
                  <a:lnTo>
                    <a:pt x="883" y="78"/>
                  </a:lnTo>
                  <a:lnTo>
                    <a:pt x="910" y="66"/>
                  </a:lnTo>
                  <a:lnTo>
                    <a:pt x="941" y="62"/>
                  </a:lnTo>
                  <a:lnTo>
                    <a:pt x="973" y="69"/>
                  </a:lnTo>
                  <a:lnTo>
                    <a:pt x="1011" y="100"/>
                  </a:lnTo>
                  <a:lnTo>
                    <a:pt x="1015" y="150"/>
                  </a:lnTo>
                  <a:lnTo>
                    <a:pt x="1023" y="184"/>
                  </a:lnTo>
                  <a:lnTo>
                    <a:pt x="1033" y="203"/>
                  </a:lnTo>
                  <a:lnTo>
                    <a:pt x="1049" y="215"/>
                  </a:lnTo>
                  <a:lnTo>
                    <a:pt x="1067" y="219"/>
                  </a:lnTo>
                  <a:lnTo>
                    <a:pt x="1091" y="227"/>
                  </a:lnTo>
                  <a:lnTo>
                    <a:pt x="1120" y="235"/>
                  </a:lnTo>
                  <a:lnTo>
                    <a:pt x="1160" y="256"/>
                  </a:lnTo>
                  <a:lnTo>
                    <a:pt x="1167" y="294"/>
                  </a:lnTo>
                  <a:lnTo>
                    <a:pt x="1178" y="319"/>
                  </a:lnTo>
                  <a:lnTo>
                    <a:pt x="1192" y="331"/>
                  </a:lnTo>
                  <a:lnTo>
                    <a:pt x="1210" y="337"/>
                  </a:lnTo>
                  <a:lnTo>
                    <a:pt x="1231" y="334"/>
                  </a:lnTo>
                  <a:lnTo>
                    <a:pt x="1256" y="331"/>
                  </a:lnTo>
                  <a:lnTo>
                    <a:pt x="1286" y="327"/>
                  </a:lnTo>
                  <a:lnTo>
                    <a:pt x="1322" y="327"/>
                  </a:lnTo>
                  <a:lnTo>
                    <a:pt x="1348" y="352"/>
                  </a:lnTo>
                  <a:lnTo>
                    <a:pt x="1373" y="378"/>
                  </a:lnTo>
                  <a:lnTo>
                    <a:pt x="1397" y="405"/>
                  </a:lnTo>
                  <a:lnTo>
                    <a:pt x="1422" y="434"/>
                  </a:lnTo>
                  <a:lnTo>
                    <a:pt x="1443" y="462"/>
                  </a:lnTo>
                  <a:lnTo>
                    <a:pt x="1460" y="495"/>
                  </a:lnTo>
                  <a:lnTo>
                    <a:pt x="1473" y="529"/>
                  </a:lnTo>
                  <a:lnTo>
                    <a:pt x="1481" y="569"/>
                  </a:lnTo>
                  <a:close/>
                </a:path>
              </a:pathLst>
            </a:custGeom>
            <a:solidFill>
              <a:srgbClr val="A1C2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7" name="Freeform 80"/>
            <p:cNvSpPr>
              <a:spLocks/>
            </p:cNvSpPr>
            <p:nvPr/>
          </p:nvSpPr>
          <p:spPr bwMode="auto">
            <a:xfrm>
              <a:off x="2959" y="10721"/>
              <a:ext cx="66" cy="287"/>
            </a:xfrm>
            <a:custGeom>
              <a:avLst/>
              <a:gdLst>
                <a:gd name="T0" fmla="*/ 0 w 200"/>
                <a:gd name="T1" fmla="*/ 0 h 861"/>
                <a:gd name="T2" fmla="*/ 0 w 200"/>
                <a:gd name="T3" fmla="*/ 0 h 861"/>
                <a:gd name="T4" fmla="*/ 0 w 200"/>
                <a:gd name="T5" fmla="*/ 0 h 861"/>
                <a:gd name="T6" fmla="*/ 0 w 200"/>
                <a:gd name="T7" fmla="*/ 0 h 861"/>
                <a:gd name="T8" fmla="*/ 0 w 200"/>
                <a:gd name="T9" fmla="*/ 0 h 861"/>
                <a:gd name="T10" fmla="*/ 0 w 200"/>
                <a:gd name="T11" fmla="*/ 0 h 861"/>
                <a:gd name="T12" fmla="*/ 0 w 200"/>
                <a:gd name="T13" fmla="*/ 0 h 861"/>
                <a:gd name="T14" fmla="*/ 0 w 200"/>
                <a:gd name="T15" fmla="*/ 0 h 861"/>
                <a:gd name="T16" fmla="*/ 0 w 200"/>
                <a:gd name="T17" fmla="*/ 0 h 861"/>
                <a:gd name="T18" fmla="*/ 0 w 200"/>
                <a:gd name="T19" fmla="*/ 0 h 861"/>
                <a:gd name="T20" fmla="*/ 0 w 200"/>
                <a:gd name="T21" fmla="*/ 0 h 861"/>
                <a:gd name="T22" fmla="*/ 0 w 200"/>
                <a:gd name="T23" fmla="*/ 0 h 861"/>
                <a:gd name="T24" fmla="*/ 0 w 200"/>
                <a:gd name="T25" fmla="*/ 0 h 861"/>
                <a:gd name="T26" fmla="*/ 0 w 200"/>
                <a:gd name="T27" fmla="*/ 0 h 861"/>
                <a:gd name="T28" fmla="*/ 0 w 200"/>
                <a:gd name="T29" fmla="*/ 0 h 861"/>
                <a:gd name="T30" fmla="*/ 0 w 200"/>
                <a:gd name="T31" fmla="*/ 0 h 861"/>
                <a:gd name="T32" fmla="*/ 0 w 200"/>
                <a:gd name="T33" fmla="*/ 0 h 861"/>
                <a:gd name="T34" fmla="*/ 0 w 200"/>
                <a:gd name="T35" fmla="*/ 0 h 861"/>
                <a:gd name="T36" fmla="*/ 0 w 200"/>
                <a:gd name="T37" fmla="*/ 0 h 861"/>
                <a:gd name="T38" fmla="*/ 0 w 200"/>
                <a:gd name="T39" fmla="*/ 0 h 861"/>
                <a:gd name="T40" fmla="*/ 0 w 200"/>
                <a:gd name="T41" fmla="*/ 0 h 861"/>
                <a:gd name="T42" fmla="*/ 0 w 200"/>
                <a:gd name="T43" fmla="*/ 0 h 861"/>
                <a:gd name="T44" fmla="*/ 0 w 200"/>
                <a:gd name="T45" fmla="*/ 0 h 861"/>
                <a:gd name="T46" fmla="*/ 0 w 200"/>
                <a:gd name="T47" fmla="*/ 0 h 861"/>
                <a:gd name="T48" fmla="*/ 0 w 200"/>
                <a:gd name="T49" fmla="*/ 0 h 861"/>
                <a:gd name="T50" fmla="*/ 0 w 200"/>
                <a:gd name="T51" fmla="*/ 0 h 861"/>
                <a:gd name="T52" fmla="*/ 0 w 200"/>
                <a:gd name="T53" fmla="*/ 0 h 861"/>
                <a:gd name="T54" fmla="*/ 0 w 200"/>
                <a:gd name="T55" fmla="*/ 0 h 861"/>
                <a:gd name="T56" fmla="*/ 0 w 200"/>
                <a:gd name="T57" fmla="*/ 0 h 861"/>
                <a:gd name="T58" fmla="*/ 0 w 200"/>
                <a:gd name="T59" fmla="*/ 0 h 861"/>
                <a:gd name="T60" fmla="*/ 0 w 200"/>
                <a:gd name="T61" fmla="*/ 0 h 861"/>
                <a:gd name="T62" fmla="*/ 0 w 200"/>
                <a:gd name="T63" fmla="*/ 0 h 861"/>
                <a:gd name="T64" fmla="*/ 0 w 200"/>
                <a:gd name="T65" fmla="*/ 0 h 861"/>
                <a:gd name="T66" fmla="*/ 0 w 200"/>
                <a:gd name="T67" fmla="*/ 0 h 861"/>
                <a:gd name="T68" fmla="*/ 0 w 200"/>
                <a:gd name="T69" fmla="*/ 0 h 861"/>
                <a:gd name="T70" fmla="*/ 0 w 200"/>
                <a:gd name="T71" fmla="*/ 0 h 861"/>
                <a:gd name="T72" fmla="*/ 0 w 200"/>
                <a:gd name="T73" fmla="*/ 0 h 861"/>
                <a:gd name="T74" fmla="*/ 0 w 200"/>
                <a:gd name="T75" fmla="*/ 0 h 861"/>
                <a:gd name="T76" fmla="*/ 0 w 200"/>
                <a:gd name="T77" fmla="*/ 0 h 861"/>
                <a:gd name="T78" fmla="*/ 0 w 200"/>
                <a:gd name="T79" fmla="*/ 0 h 861"/>
                <a:gd name="T80" fmla="*/ 0 w 200"/>
                <a:gd name="T81" fmla="*/ 0 h 861"/>
                <a:gd name="T82" fmla="*/ 0 w 200"/>
                <a:gd name="T83" fmla="*/ 0 h 861"/>
                <a:gd name="T84" fmla="*/ 0 w 200"/>
                <a:gd name="T85" fmla="*/ 0 h 8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"/>
                <a:gd name="T130" fmla="*/ 0 h 861"/>
                <a:gd name="T131" fmla="*/ 200 w 200"/>
                <a:gd name="T132" fmla="*/ 861 h 8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" h="861">
                  <a:moveTo>
                    <a:pt x="200" y="71"/>
                  </a:moveTo>
                  <a:lnTo>
                    <a:pt x="193" y="143"/>
                  </a:lnTo>
                  <a:lnTo>
                    <a:pt x="181" y="212"/>
                  </a:lnTo>
                  <a:lnTo>
                    <a:pt x="165" y="277"/>
                  </a:lnTo>
                  <a:lnTo>
                    <a:pt x="149" y="340"/>
                  </a:lnTo>
                  <a:lnTo>
                    <a:pt x="132" y="401"/>
                  </a:lnTo>
                  <a:lnTo>
                    <a:pt x="120" y="463"/>
                  </a:lnTo>
                  <a:lnTo>
                    <a:pt x="113" y="525"/>
                  </a:lnTo>
                  <a:lnTo>
                    <a:pt x="114" y="591"/>
                  </a:lnTo>
                  <a:lnTo>
                    <a:pt x="130" y="635"/>
                  </a:lnTo>
                  <a:lnTo>
                    <a:pt x="146" y="671"/>
                  </a:lnTo>
                  <a:lnTo>
                    <a:pt x="160" y="696"/>
                  </a:lnTo>
                  <a:lnTo>
                    <a:pt x="172" y="719"/>
                  </a:lnTo>
                  <a:lnTo>
                    <a:pt x="177" y="741"/>
                  </a:lnTo>
                  <a:lnTo>
                    <a:pt x="179" y="769"/>
                  </a:lnTo>
                  <a:lnTo>
                    <a:pt x="173" y="808"/>
                  </a:lnTo>
                  <a:lnTo>
                    <a:pt x="163" y="861"/>
                  </a:lnTo>
                  <a:lnTo>
                    <a:pt x="156" y="859"/>
                  </a:lnTo>
                  <a:lnTo>
                    <a:pt x="155" y="856"/>
                  </a:lnTo>
                  <a:lnTo>
                    <a:pt x="142" y="821"/>
                  </a:lnTo>
                  <a:lnTo>
                    <a:pt x="134" y="797"/>
                  </a:lnTo>
                  <a:lnTo>
                    <a:pt x="124" y="780"/>
                  </a:lnTo>
                  <a:lnTo>
                    <a:pt x="114" y="768"/>
                  </a:lnTo>
                  <a:lnTo>
                    <a:pt x="100" y="756"/>
                  </a:lnTo>
                  <a:lnTo>
                    <a:pt x="85" y="746"/>
                  </a:lnTo>
                  <a:lnTo>
                    <a:pt x="62" y="732"/>
                  </a:lnTo>
                  <a:lnTo>
                    <a:pt x="37" y="715"/>
                  </a:lnTo>
                  <a:lnTo>
                    <a:pt x="6" y="644"/>
                  </a:lnTo>
                  <a:lnTo>
                    <a:pt x="0" y="563"/>
                  </a:lnTo>
                  <a:lnTo>
                    <a:pt x="12" y="473"/>
                  </a:lnTo>
                  <a:lnTo>
                    <a:pt x="35" y="379"/>
                  </a:lnTo>
                  <a:lnTo>
                    <a:pt x="65" y="280"/>
                  </a:lnTo>
                  <a:lnTo>
                    <a:pt x="94" y="184"/>
                  </a:lnTo>
                  <a:lnTo>
                    <a:pt x="118" y="88"/>
                  </a:lnTo>
                  <a:lnTo>
                    <a:pt x="132" y="0"/>
                  </a:lnTo>
                  <a:lnTo>
                    <a:pt x="153" y="0"/>
                  </a:lnTo>
                  <a:lnTo>
                    <a:pt x="170" y="0"/>
                  </a:lnTo>
                  <a:lnTo>
                    <a:pt x="180" y="3"/>
                  </a:lnTo>
                  <a:lnTo>
                    <a:pt x="187" y="9"/>
                  </a:lnTo>
                  <a:lnTo>
                    <a:pt x="190" y="16"/>
                  </a:lnTo>
                  <a:lnTo>
                    <a:pt x="193" y="29"/>
                  </a:lnTo>
                  <a:lnTo>
                    <a:pt x="194" y="47"/>
                  </a:lnTo>
                  <a:lnTo>
                    <a:pt x="200" y="71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8" name="Freeform 81"/>
            <p:cNvSpPr>
              <a:spLocks/>
            </p:cNvSpPr>
            <p:nvPr/>
          </p:nvSpPr>
          <p:spPr bwMode="auto">
            <a:xfrm>
              <a:off x="2996" y="11273"/>
              <a:ext cx="22" cy="47"/>
            </a:xfrm>
            <a:custGeom>
              <a:avLst/>
              <a:gdLst>
                <a:gd name="T0" fmla="*/ 0 w 66"/>
                <a:gd name="T1" fmla="*/ 0 h 142"/>
                <a:gd name="T2" fmla="*/ 0 w 66"/>
                <a:gd name="T3" fmla="*/ 0 h 142"/>
                <a:gd name="T4" fmla="*/ 0 w 66"/>
                <a:gd name="T5" fmla="*/ 0 h 142"/>
                <a:gd name="T6" fmla="*/ 0 w 66"/>
                <a:gd name="T7" fmla="*/ 0 h 142"/>
                <a:gd name="T8" fmla="*/ 0 w 66"/>
                <a:gd name="T9" fmla="*/ 0 h 142"/>
                <a:gd name="T10" fmla="*/ 0 w 66"/>
                <a:gd name="T11" fmla="*/ 0 h 142"/>
                <a:gd name="T12" fmla="*/ 0 w 66"/>
                <a:gd name="T13" fmla="*/ 0 h 142"/>
                <a:gd name="T14" fmla="*/ 0 w 66"/>
                <a:gd name="T15" fmla="*/ 0 h 142"/>
                <a:gd name="T16" fmla="*/ 0 w 66"/>
                <a:gd name="T17" fmla="*/ 0 h 142"/>
                <a:gd name="T18" fmla="*/ 0 w 66"/>
                <a:gd name="T19" fmla="*/ 0 h 142"/>
                <a:gd name="T20" fmla="*/ 0 w 66"/>
                <a:gd name="T21" fmla="*/ 0 h 142"/>
                <a:gd name="T22" fmla="*/ 0 w 66"/>
                <a:gd name="T23" fmla="*/ 0 h 142"/>
                <a:gd name="T24" fmla="*/ 0 w 66"/>
                <a:gd name="T25" fmla="*/ 0 h 142"/>
                <a:gd name="T26" fmla="*/ 0 w 66"/>
                <a:gd name="T27" fmla="*/ 0 h 142"/>
                <a:gd name="T28" fmla="*/ 0 w 66"/>
                <a:gd name="T29" fmla="*/ 0 h 142"/>
                <a:gd name="T30" fmla="*/ 0 w 66"/>
                <a:gd name="T31" fmla="*/ 0 h 142"/>
                <a:gd name="T32" fmla="*/ 0 w 66"/>
                <a:gd name="T33" fmla="*/ 0 h 142"/>
                <a:gd name="T34" fmla="*/ 0 w 66"/>
                <a:gd name="T35" fmla="*/ 0 h 142"/>
                <a:gd name="T36" fmla="*/ 0 w 66"/>
                <a:gd name="T37" fmla="*/ 0 h 142"/>
                <a:gd name="T38" fmla="*/ 0 w 66"/>
                <a:gd name="T39" fmla="*/ 0 h 142"/>
                <a:gd name="T40" fmla="*/ 0 w 66"/>
                <a:gd name="T41" fmla="*/ 0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42"/>
                <a:gd name="T65" fmla="*/ 66 w 66"/>
                <a:gd name="T66" fmla="*/ 142 h 1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42">
                  <a:moveTo>
                    <a:pt x="66" y="114"/>
                  </a:moveTo>
                  <a:lnTo>
                    <a:pt x="61" y="127"/>
                  </a:lnTo>
                  <a:lnTo>
                    <a:pt x="56" y="138"/>
                  </a:lnTo>
                  <a:lnTo>
                    <a:pt x="49" y="140"/>
                  </a:lnTo>
                  <a:lnTo>
                    <a:pt x="44" y="142"/>
                  </a:lnTo>
                  <a:lnTo>
                    <a:pt x="38" y="124"/>
                  </a:lnTo>
                  <a:lnTo>
                    <a:pt x="30" y="108"/>
                  </a:lnTo>
                  <a:lnTo>
                    <a:pt x="20" y="89"/>
                  </a:lnTo>
                  <a:lnTo>
                    <a:pt x="10" y="70"/>
                  </a:lnTo>
                  <a:lnTo>
                    <a:pt x="3" y="49"/>
                  </a:lnTo>
                  <a:lnTo>
                    <a:pt x="0" y="31"/>
                  </a:lnTo>
                  <a:lnTo>
                    <a:pt x="3" y="14"/>
                  </a:lnTo>
                  <a:lnTo>
                    <a:pt x="16" y="0"/>
                  </a:lnTo>
                  <a:lnTo>
                    <a:pt x="26" y="14"/>
                  </a:lnTo>
                  <a:lnTo>
                    <a:pt x="35" y="27"/>
                  </a:lnTo>
                  <a:lnTo>
                    <a:pt x="42" y="39"/>
                  </a:lnTo>
                  <a:lnTo>
                    <a:pt x="51" y="52"/>
                  </a:lnTo>
                  <a:lnTo>
                    <a:pt x="55" y="65"/>
                  </a:lnTo>
                  <a:lnTo>
                    <a:pt x="61" y="79"/>
                  </a:lnTo>
                  <a:lnTo>
                    <a:pt x="63" y="95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59" name="Freeform 82"/>
            <p:cNvSpPr>
              <a:spLocks/>
            </p:cNvSpPr>
            <p:nvPr/>
          </p:nvSpPr>
          <p:spPr bwMode="auto">
            <a:xfrm>
              <a:off x="2931" y="10713"/>
              <a:ext cx="76" cy="333"/>
            </a:xfrm>
            <a:custGeom>
              <a:avLst/>
              <a:gdLst>
                <a:gd name="T0" fmla="*/ 0 w 229"/>
                <a:gd name="T1" fmla="*/ 0 h 998"/>
                <a:gd name="T2" fmla="*/ 0 w 229"/>
                <a:gd name="T3" fmla="*/ 0 h 998"/>
                <a:gd name="T4" fmla="*/ 0 w 229"/>
                <a:gd name="T5" fmla="*/ 0 h 998"/>
                <a:gd name="T6" fmla="*/ 0 w 229"/>
                <a:gd name="T7" fmla="*/ 0 h 998"/>
                <a:gd name="T8" fmla="*/ 0 w 229"/>
                <a:gd name="T9" fmla="*/ 0 h 998"/>
                <a:gd name="T10" fmla="*/ 0 w 229"/>
                <a:gd name="T11" fmla="*/ 0 h 998"/>
                <a:gd name="T12" fmla="*/ 0 w 229"/>
                <a:gd name="T13" fmla="*/ 0 h 998"/>
                <a:gd name="T14" fmla="*/ 0 w 229"/>
                <a:gd name="T15" fmla="*/ 0 h 998"/>
                <a:gd name="T16" fmla="*/ 0 w 229"/>
                <a:gd name="T17" fmla="*/ 0 h 998"/>
                <a:gd name="T18" fmla="*/ 0 w 229"/>
                <a:gd name="T19" fmla="*/ 0 h 998"/>
                <a:gd name="T20" fmla="*/ 0 w 229"/>
                <a:gd name="T21" fmla="*/ 0 h 998"/>
                <a:gd name="T22" fmla="*/ 0 w 229"/>
                <a:gd name="T23" fmla="*/ 0 h 998"/>
                <a:gd name="T24" fmla="*/ 0 w 229"/>
                <a:gd name="T25" fmla="*/ 0 h 998"/>
                <a:gd name="T26" fmla="*/ 0 w 229"/>
                <a:gd name="T27" fmla="*/ 0 h 998"/>
                <a:gd name="T28" fmla="*/ 0 w 229"/>
                <a:gd name="T29" fmla="*/ 0 h 998"/>
                <a:gd name="T30" fmla="*/ 0 w 229"/>
                <a:gd name="T31" fmla="*/ 0 h 998"/>
                <a:gd name="T32" fmla="*/ 0 w 229"/>
                <a:gd name="T33" fmla="*/ 0 h 998"/>
                <a:gd name="T34" fmla="*/ 0 w 229"/>
                <a:gd name="T35" fmla="*/ 0 h 998"/>
                <a:gd name="T36" fmla="*/ 0 w 229"/>
                <a:gd name="T37" fmla="*/ 0 h 998"/>
                <a:gd name="T38" fmla="*/ 0 w 229"/>
                <a:gd name="T39" fmla="*/ 0 h 998"/>
                <a:gd name="T40" fmla="*/ 0 w 229"/>
                <a:gd name="T41" fmla="*/ 0 h 998"/>
                <a:gd name="T42" fmla="*/ 0 w 229"/>
                <a:gd name="T43" fmla="*/ 0 h 998"/>
                <a:gd name="T44" fmla="*/ 0 w 229"/>
                <a:gd name="T45" fmla="*/ 0 h 998"/>
                <a:gd name="T46" fmla="*/ 0 w 229"/>
                <a:gd name="T47" fmla="*/ 0 h 998"/>
                <a:gd name="T48" fmla="*/ 0 w 229"/>
                <a:gd name="T49" fmla="*/ 0 h 998"/>
                <a:gd name="T50" fmla="*/ 0 w 229"/>
                <a:gd name="T51" fmla="*/ 0 h 998"/>
                <a:gd name="T52" fmla="*/ 0 w 229"/>
                <a:gd name="T53" fmla="*/ 0 h 998"/>
                <a:gd name="T54" fmla="*/ 0 w 229"/>
                <a:gd name="T55" fmla="*/ 0 h 998"/>
                <a:gd name="T56" fmla="*/ 0 w 229"/>
                <a:gd name="T57" fmla="*/ 0 h 998"/>
                <a:gd name="T58" fmla="*/ 0 w 229"/>
                <a:gd name="T59" fmla="*/ 0 h 998"/>
                <a:gd name="T60" fmla="*/ 0 w 229"/>
                <a:gd name="T61" fmla="*/ 0 h 998"/>
                <a:gd name="T62" fmla="*/ 0 w 229"/>
                <a:gd name="T63" fmla="*/ 0 h 998"/>
                <a:gd name="T64" fmla="*/ 0 w 229"/>
                <a:gd name="T65" fmla="*/ 0 h 998"/>
                <a:gd name="T66" fmla="*/ 0 w 229"/>
                <a:gd name="T67" fmla="*/ 0 h 998"/>
                <a:gd name="T68" fmla="*/ 0 w 229"/>
                <a:gd name="T69" fmla="*/ 0 h 998"/>
                <a:gd name="T70" fmla="*/ 0 w 229"/>
                <a:gd name="T71" fmla="*/ 0 h 998"/>
                <a:gd name="T72" fmla="*/ 0 w 229"/>
                <a:gd name="T73" fmla="*/ 0 h 998"/>
                <a:gd name="T74" fmla="*/ 0 w 229"/>
                <a:gd name="T75" fmla="*/ 0 h 998"/>
                <a:gd name="T76" fmla="*/ 0 w 229"/>
                <a:gd name="T77" fmla="*/ 0 h 998"/>
                <a:gd name="T78" fmla="*/ 0 w 229"/>
                <a:gd name="T79" fmla="*/ 0 h 998"/>
                <a:gd name="T80" fmla="*/ 0 w 229"/>
                <a:gd name="T81" fmla="*/ 0 h 998"/>
                <a:gd name="T82" fmla="*/ 0 w 229"/>
                <a:gd name="T83" fmla="*/ 0 h 998"/>
                <a:gd name="T84" fmla="*/ 0 w 229"/>
                <a:gd name="T85" fmla="*/ 0 h 998"/>
                <a:gd name="T86" fmla="*/ 0 w 229"/>
                <a:gd name="T87" fmla="*/ 0 h 998"/>
                <a:gd name="T88" fmla="*/ 0 w 229"/>
                <a:gd name="T89" fmla="*/ 0 h 998"/>
                <a:gd name="T90" fmla="*/ 0 w 229"/>
                <a:gd name="T91" fmla="*/ 0 h 998"/>
                <a:gd name="T92" fmla="*/ 0 w 229"/>
                <a:gd name="T93" fmla="*/ 0 h 998"/>
                <a:gd name="T94" fmla="*/ 0 w 229"/>
                <a:gd name="T95" fmla="*/ 0 h 998"/>
                <a:gd name="T96" fmla="*/ 0 w 229"/>
                <a:gd name="T97" fmla="*/ 0 h 9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9"/>
                <a:gd name="T148" fmla="*/ 0 h 998"/>
                <a:gd name="T149" fmla="*/ 229 w 229"/>
                <a:gd name="T150" fmla="*/ 998 h 9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9" h="998">
                  <a:moveTo>
                    <a:pt x="229" y="932"/>
                  </a:moveTo>
                  <a:lnTo>
                    <a:pt x="225" y="938"/>
                  </a:lnTo>
                  <a:lnTo>
                    <a:pt x="221" y="945"/>
                  </a:lnTo>
                  <a:lnTo>
                    <a:pt x="216" y="954"/>
                  </a:lnTo>
                  <a:lnTo>
                    <a:pt x="214" y="963"/>
                  </a:lnTo>
                  <a:lnTo>
                    <a:pt x="209" y="972"/>
                  </a:lnTo>
                  <a:lnTo>
                    <a:pt x="205" y="980"/>
                  </a:lnTo>
                  <a:lnTo>
                    <a:pt x="201" y="989"/>
                  </a:lnTo>
                  <a:lnTo>
                    <a:pt x="198" y="998"/>
                  </a:lnTo>
                  <a:lnTo>
                    <a:pt x="124" y="980"/>
                  </a:lnTo>
                  <a:lnTo>
                    <a:pt x="72" y="935"/>
                  </a:lnTo>
                  <a:lnTo>
                    <a:pt x="34" y="865"/>
                  </a:lnTo>
                  <a:lnTo>
                    <a:pt x="13" y="783"/>
                  </a:lnTo>
                  <a:lnTo>
                    <a:pt x="2" y="692"/>
                  </a:lnTo>
                  <a:lnTo>
                    <a:pt x="0" y="602"/>
                  </a:lnTo>
                  <a:lnTo>
                    <a:pt x="6" y="519"/>
                  </a:lnTo>
                  <a:lnTo>
                    <a:pt x="17" y="454"/>
                  </a:lnTo>
                  <a:lnTo>
                    <a:pt x="37" y="398"/>
                  </a:lnTo>
                  <a:lnTo>
                    <a:pt x="58" y="344"/>
                  </a:lnTo>
                  <a:lnTo>
                    <a:pt x="75" y="289"/>
                  </a:lnTo>
                  <a:lnTo>
                    <a:pt x="93" y="235"/>
                  </a:lnTo>
                  <a:lnTo>
                    <a:pt x="107" y="177"/>
                  </a:lnTo>
                  <a:lnTo>
                    <a:pt x="119" y="121"/>
                  </a:lnTo>
                  <a:lnTo>
                    <a:pt x="129" y="61"/>
                  </a:lnTo>
                  <a:lnTo>
                    <a:pt x="139" y="0"/>
                  </a:lnTo>
                  <a:lnTo>
                    <a:pt x="183" y="31"/>
                  </a:lnTo>
                  <a:lnTo>
                    <a:pt x="198" y="90"/>
                  </a:lnTo>
                  <a:lnTo>
                    <a:pt x="191" y="168"/>
                  </a:lnTo>
                  <a:lnTo>
                    <a:pt x="170" y="257"/>
                  </a:lnTo>
                  <a:lnTo>
                    <a:pt x="139" y="344"/>
                  </a:lnTo>
                  <a:lnTo>
                    <a:pt x="110" y="426"/>
                  </a:lnTo>
                  <a:lnTo>
                    <a:pt x="84" y="491"/>
                  </a:lnTo>
                  <a:lnTo>
                    <a:pt x="72" y="535"/>
                  </a:lnTo>
                  <a:lnTo>
                    <a:pt x="70" y="590"/>
                  </a:lnTo>
                  <a:lnTo>
                    <a:pt x="70" y="634"/>
                  </a:lnTo>
                  <a:lnTo>
                    <a:pt x="73" y="668"/>
                  </a:lnTo>
                  <a:lnTo>
                    <a:pt x="80" y="697"/>
                  </a:lnTo>
                  <a:lnTo>
                    <a:pt x="91" y="721"/>
                  </a:lnTo>
                  <a:lnTo>
                    <a:pt x="112" y="745"/>
                  </a:lnTo>
                  <a:lnTo>
                    <a:pt x="142" y="767"/>
                  </a:lnTo>
                  <a:lnTo>
                    <a:pt x="184" y="795"/>
                  </a:lnTo>
                  <a:lnTo>
                    <a:pt x="192" y="809"/>
                  </a:lnTo>
                  <a:lnTo>
                    <a:pt x="201" y="826"/>
                  </a:lnTo>
                  <a:lnTo>
                    <a:pt x="208" y="843"/>
                  </a:lnTo>
                  <a:lnTo>
                    <a:pt x="216" y="863"/>
                  </a:lnTo>
                  <a:lnTo>
                    <a:pt x="221" y="880"/>
                  </a:lnTo>
                  <a:lnTo>
                    <a:pt x="225" y="899"/>
                  </a:lnTo>
                  <a:lnTo>
                    <a:pt x="228" y="916"/>
                  </a:lnTo>
                  <a:lnTo>
                    <a:pt x="229" y="932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0" name="Freeform 83"/>
            <p:cNvSpPr>
              <a:spLocks/>
            </p:cNvSpPr>
            <p:nvPr/>
          </p:nvSpPr>
          <p:spPr bwMode="auto">
            <a:xfrm>
              <a:off x="2979" y="11295"/>
              <a:ext cx="31" cy="71"/>
            </a:xfrm>
            <a:custGeom>
              <a:avLst/>
              <a:gdLst>
                <a:gd name="T0" fmla="*/ 0 w 93"/>
                <a:gd name="T1" fmla="*/ 0 h 212"/>
                <a:gd name="T2" fmla="*/ 0 w 93"/>
                <a:gd name="T3" fmla="*/ 0 h 212"/>
                <a:gd name="T4" fmla="*/ 0 w 93"/>
                <a:gd name="T5" fmla="*/ 0 h 212"/>
                <a:gd name="T6" fmla="*/ 0 w 93"/>
                <a:gd name="T7" fmla="*/ 0 h 212"/>
                <a:gd name="T8" fmla="*/ 0 w 93"/>
                <a:gd name="T9" fmla="*/ 0 h 212"/>
                <a:gd name="T10" fmla="*/ 0 w 93"/>
                <a:gd name="T11" fmla="*/ 0 h 212"/>
                <a:gd name="T12" fmla="*/ 0 w 93"/>
                <a:gd name="T13" fmla="*/ 0 h 212"/>
                <a:gd name="T14" fmla="*/ 0 w 93"/>
                <a:gd name="T15" fmla="*/ 0 h 212"/>
                <a:gd name="T16" fmla="*/ 0 w 93"/>
                <a:gd name="T17" fmla="*/ 0 h 212"/>
                <a:gd name="T18" fmla="*/ 0 w 93"/>
                <a:gd name="T19" fmla="*/ 0 h 212"/>
                <a:gd name="T20" fmla="*/ 0 w 93"/>
                <a:gd name="T21" fmla="*/ 0 h 212"/>
                <a:gd name="T22" fmla="*/ 0 w 93"/>
                <a:gd name="T23" fmla="*/ 0 h 212"/>
                <a:gd name="T24" fmla="*/ 0 w 93"/>
                <a:gd name="T25" fmla="*/ 0 h 212"/>
                <a:gd name="T26" fmla="*/ 0 w 93"/>
                <a:gd name="T27" fmla="*/ 0 h 212"/>
                <a:gd name="T28" fmla="*/ 0 w 93"/>
                <a:gd name="T29" fmla="*/ 0 h 212"/>
                <a:gd name="T30" fmla="*/ 0 w 93"/>
                <a:gd name="T31" fmla="*/ 0 h 212"/>
                <a:gd name="T32" fmla="*/ 0 w 93"/>
                <a:gd name="T33" fmla="*/ 0 h 212"/>
                <a:gd name="T34" fmla="*/ 0 w 93"/>
                <a:gd name="T35" fmla="*/ 0 h 212"/>
                <a:gd name="T36" fmla="*/ 0 w 93"/>
                <a:gd name="T37" fmla="*/ 0 h 212"/>
                <a:gd name="T38" fmla="*/ 0 w 93"/>
                <a:gd name="T39" fmla="*/ 0 h 212"/>
                <a:gd name="T40" fmla="*/ 0 w 93"/>
                <a:gd name="T41" fmla="*/ 0 h 212"/>
                <a:gd name="T42" fmla="*/ 0 w 93"/>
                <a:gd name="T43" fmla="*/ 0 h 212"/>
                <a:gd name="T44" fmla="*/ 0 w 93"/>
                <a:gd name="T45" fmla="*/ 0 h 212"/>
                <a:gd name="T46" fmla="*/ 0 w 93"/>
                <a:gd name="T47" fmla="*/ 0 h 212"/>
                <a:gd name="T48" fmla="*/ 0 w 93"/>
                <a:gd name="T49" fmla="*/ 0 h 212"/>
                <a:gd name="T50" fmla="*/ 0 w 93"/>
                <a:gd name="T51" fmla="*/ 0 h 212"/>
                <a:gd name="T52" fmla="*/ 0 w 93"/>
                <a:gd name="T53" fmla="*/ 0 h 2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3"/>
                <a:gd name="T82" fmla="*/ 0 h 212"/>
                <a:gd name="T83" fmla="*/ 93 w 93"/>
                <a:gd name="T84" fmla="*/ 212 h 2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3" h="212">
                  <a:moveTo>
                    <a:pt x="93" y="141"/>
                  </a:moveTo>
                  <a:lnTo>
                    <a:pt x="90" y="156"/>
                  </a:lnTo>
                  <a:lnTo>
                    <a:pt x="89" y="168"/>
                  </a:lnTo>
                  <a:lnTo>
                    <a:pt x="87" y="177"/>
                  </a:lnTo>
                  <a:lnTo>
                    <a:pt x="87" y="185"/>
                  </a:lnTo>
                  <a:lnTo>
                    <a:pt x="84" y="191"/>
                  </a:lnTo>
                  <a:lnTo>
                    <a:pt x="83" y="197"/>
                  </a:lnTo>
                  <a:lnTo>
                    <a:pt x="80" y="203"/>
                  </a:lnTo>
                  <a:lnTo>
                    <a:pt x="79" y="212"/>
                  </a:lnTo>
                  <a:lnTo>
                    <a:pt x="68" y="212"/>
                  </a:lnTo>
                  <a:lnTo>
                    <a:pt x="60" y="212"/>
                  </a:lnTo>
                  <a:lnTo>
                    <a:pt x="45" y="191"/>
                  </a:lnTo>
                  <a:lnTo>
                    <a:pt x="31" y="165"/>
                  </a:lnTo>
                  <a:lnTo>
                    <a:pt x="16" y="134"/>
                  </a:lnTo>
                  <a:lnTo>
                    <a:pt x="6" y="101"/>
                  </a:lnTo>
                  <a:lnTo>
                    <a:pt x="0" y="68"/>
                  </a:lnTo>
                  <a:lnTo>
                    <a:pt x="4" y="38"/>
                  </a:lnTo>
                  <a:lnTo>
                    <a:pt x="18" y="15"/>
                  </a:lnTo>
                  <a:lnTo>
                    <a:pt x="48" y="0"/>
                  </a:lnTo>
                  <a:lnTo>
                    <a:pt x="58" y="17"/>
                  </a:lnTo>
                  <a:lnTo>
                    <a:pt x="68" y="35"/>
                  </a:lnTo>
                  <a:lnTo>
                    <a:pt x="75" y="53"/>
                  </a:lnTo>
                  <a:lnTo>
                    <a:pt x="82" y="71"/>
                  </a:lnTo>
                  <a:lnTo>
                    <a:pt x="84" y="88"/>
                  </a:lnTo>
                  <a:lnTo>
                    <a:pt x="89" y="106"/>
                  </a:lnTo>
                  <a:lnTo>
                    <a:pt x="91" y="124"/>
                  </a:lnTo>
                  <a:lnTo>
                    <a:pt x="93" y="141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1" name="Freeform 84"/>
            <p:cNvSpPr>
              <a:spLocks/>
            </p:cNvSpPr>
            <p:nvPr/>
          </p:nvSpPr>
          <p:spPr bwMode="auto">
            <a:xfrm>
              <a:off x="2892" y="11447"/>
              <a:ext cx="121" cy="388"/>
            </a:xfrm>
            <a:custGeom>
              <a:avLst/>
              <a:gdLst>
                <a:gd name="T0" fmla="*/ 0 w 363"/>
                <a:gd name="T1" fmla="*/ 0 h 1164"/>
                <a:gd name="T2" fmla="*/ 0 w 363"/>
                <a:gd name="T3" fmla="*/ 0 h 1164"/>
                <a:gd name="T4" fmla="*/ 0 w 363"/>
                <a:gd name="T5" fmla="*/ 0 h 1164"/>
                <a:gd name="T6" fmla="*/ 0 w 363"/>
                <a:gd name="T7" fmla="*/ 0 h 1164"/>
                <a:gd name="T8" fmla="*/ 0 w 363"/>
                <a:gd name="T9" fmla="*/ 0 h 1164"/>
                <a:gd name="T10" fmla="*/ 0 w 363"/>
                <a:gd name="T11" fmla="*/ 0 h 1164"/>
                <a:gd name="T12" fmla="*/ 0 w 363"/>
                <a:gd name="T13" fmla="*/ 0 h 1164"/>
                <a:gd name="T14" fmla="*/ 0 w 363"/>
                <a:gd name="T15" fmla="*/ 0 h 1164"/>
                <a:gd name="T16" fmla="*/ 0 w 363"/>
                <a:gd name="T17" fmla="*/ 0 h 1164"/>
                <a:gd name="T18" fmla="*/ 0 w 363"/>
                <a:gd name="T19" fmla="*/ 0 h 1164"/>
                <a:gd name="T20" fmla="*/ 0 w 363"/>
                <a:gd name="T21" fmla="*/ 0 h 1164"/>
                <a:gd name="T22" fmla="*/ 0 w 363"/>
                <a:gd name="T23" fmla="*/ 0 h 1164"/>
                <a:gd name="T24" fmla="*/ 0 w 363"/>
                <a:gd name="T25" fmla="*/ 0 h 1164"/>
                <a:gd name="T26" fmla="*/ 0 w 363"/>
                <a:gd name="T27" fmla="*/ 0 h 1164"/>
                <a:gd name="T28" fmla="*/ 0 w 363"/>
                <a:gd name="T29" fmla="*/ 0 h 1164"/>
                <a:gd name="T30" fmla="*/ 0 w 363"/>
                <a:gd name="T31" fmla="*/ 0 h 1164"/>
                <a:gd name="T32" fmla="*/ 0 w 363"/>
                <a:gd name="T33" fmla="*/ 0 h 1164"/>
                <a:gd name="T34" fmla="*/ 0 w 363"/>
                <a:gd name="T35" fmla="*/ 0 h 1164"/>
                <a:gd name="T36" fmla="*/ 0 w 363"/>
                <a:gd name="T37" fmla="*/ 0 h 1164"/>
                <a:gd name="T38" fmla="*/ 0 w 363"/>
                <a:gd name="T39" fmla="*/ 0 h 1164"/>
                <a:gd name="T40" fmla="*/ 0 w 363"/>
                <a:gd name="T41" fmla="*/ 0 h 1164"/>
                <a:gd name="T42" fmla="*/ 0 w 363"/>
                <a:gd name="T43" fmla="*/ 0 h 1164"/>
                <a:gd name="T44" fmla="*/ 0 w 363"/>
                <a:gd name="T45" fmla="*/ 0 h 1164"/>
                <a:gd name="T46" fmla="*/ 0 w 363"/>
                <a:gd name="T47" fmla="*/ 0 h 1164"/>
                <a:gd name="T48" fmla="*/ 0 w 363"/>
                <a:gd name="T49" fmla="*/ 0 h 1164"/>
                <a:gd name="T50" fmla="*/ 0 w 363"/>
                <a:gd name="T51" fmla="*/ 0 h 1164"/>
                <a:gd name="T52" fmla="*/ 0 w 363"/>
                <a:gd name="T53" fmla="*/ 0 h 1164"/>
                <a:gd name="T54" fmla="*/ 0 w 363"/>
                <a:gd name="T55" fmla="*/ 0 h 1164"/>
                <a:gd name="T56" fmla="*/ 0 w 363"/>
                <a:gd name="T57" fmla="*/ 0 h 1164"/>
                <a:gd name="T58" fmla="*/ 0 w 363"/>
                <a:gd name="T59" fmla="*/ 0 h 1164"/>
                <a:gd name="T60" fmla="*/ 0 w 363"/>
                <a:gd name="T61" fmla="*/ 0 h 1164"/>
                <a:gd name="T62" fmla="*/ 0 w 363"/>
                <a:gd name="T63" fmla="*/ 0 h 1164"/>
                <a:gd name="T64" fmla="*/ 0 w 363"/>
                <a:gd name="T65" fmla="*/ 0 h 1164"/>
                <a:gd name="T66" fmla="*/ 0 w 363"/>
                <a:gd name="T67" fmla="*/ 0 h 1164"/>
                <a:gd name="T68" fmla="*/ 0 w 363"/>
                <a:gd name="T69" fmla="*/ 0 h 1164"/>
                <a:gd name="T70" fmla="*/ 0 w 363"/>
                <a:gd name="T71" fmla="*/ 0 h 1164"/>
                <a:gd name="T72" fmla="*/ 0 w 363"/>
                <a:gd name="T73" fmla="*/ 0 h 1164"/>
                <a:gd name="T74" fmla="*/ 0 w 363"/>
                <a:gd name="T75" fmla="*/ 0 h 1164"/>
                <a:gd name="T76" fmla="*/ 0 w 363"/>
                <a:gd name="T77" fmla="*/ 0 h 1164"/>
                <a:gd name="T78" fmla="*/ 0 w 363"/>
                <a:gd name="T79" fmla="*/ 0 h 1164"/>
                <a:gd name="T80" fmla="*/ 0 w 363"/>
                <a:gd name="T81" fmla="*/ 0 h 1164"/>
                <a:gd name="T82" fmla="*/ 0 w 363"/>
                <a:gd name="T83" fmla="*/ 0 h 1164"/>
                <a:gd name="T84" fmla="*/ 0 w 363"/>
                <a:gd name="T85" fmla="*/ 0 h 1164"/>
                <a:gd name="T86" fmla="*/ 0 w 363"/>
                <a:gd name="T87" fmla="*/ 0 h 1164"/>
                <a:gd name="T88" fmla="*/ 0 w 363"/>
                <a:gd name="T89" fmla="*/ 0 h 1164"/>
                <a:gd name="T90" fmla="*/ 0 w 363"/>
                <a:gd name="T91" fmla="*/ 0 h 1164"/>
                <a:gd name="T92" fmla="*/ 0 w 363"/>
                <a:gd name="T93" fmla="*/ 0 h 1164"/>
                <a:gd name="T94" fmla="*/ 0 w 363"/>
                <a:gd name="T95" fmla="*/ 0 h 1164"/>
                <a:gd name="T96" fmla="*/ 0 w 363"/>
                <a:gd name="T97" fmla="*/ 0 h 1164"/>
                <a:gd name="T98" fmla="*/ 0 w 363"/>
                <a:gd name="T99" fmla="*/ 0 h 1164"/>
                <a:gd name="T100" fmla="*/ 0 w 363"/>
                <a:gd name="T101" fmla="*/ 0 h 1164"/>
                <a:gd name="T102" fmla="*/ 0 w 363"/>
                <a:gd name="T103" fmla="*/ 0 h 1164"/>
                <a:gd name="T104" fmla="*/ 0 w 363"/>
                <a:gd name="T105" fmla="*/ 0 h 1164"/>
                <a:gd name="T106" fmla="*/ 0 w 363"/>
                <a:gd name="T107" fmla="*/ 0 h 1164"/>
                <a:gd name="T108" fmla="*/ 0 w 363"/>
                <a:gd name="T109" fmla="*/ 0 h 1164"/>
                <a:gd name="T110" fmla="*/ 0 w 363"/>
                <a:gd name="T111" fmla="*/ 0 h 1164"/>
                <a:gd name="T112" fmla="*/ 0 w 363"/>
                <a:gd name="T113" fmla="*/ 0 h 1164"/>
                <a:gd name="T114" fmla="*/ 0 w 363"/>
                <a:gd name="T115" fmla="*/ 0 h 1164"/>
                <a:gd name="T116" fmla="*/ 0 w 363"/>
                <a:gd name="T117" fmla="*/ 0 h 1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3"/>
                <a:gd name="T178" fmla="*/ 0 h 1164"/>
                <a:gd name="T179" fmla="*/ 363 w 363"/>
                <a:gd name="T180" fmla="*/ 1164 h 1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3" h="1164">
                  <a:moveTo>
                    <a:pt x="363" y="439"/>
                  </a:moveTo>
                  <a:lnTo>
                    <a:pt x="349" y="498"/>
                  </a:lnTo>
                  <a:lnTo>
                    <a:pt x="331" y="545"/>
                  </a:lnTo>
                  <a:lnTo>
                    <a:pt x="307" y="583"/>
                  </a:lnTo>
                  <a:lnTo>
                    <a:pt x="285" y="622"/>
                  </a:lnTo>
                  <a:lnTo>
                    <a:pt x="265" y="660"/>
                  </a:lnTo>
                  <a:lnTo>
                    <a:pt x="254" y="704"/>
                  </a:lnTo>
                  <a:lnTo>
                    <a:pt x="252" y="760"/>
                  </a:lnTo>
                  <a:lnTo>
                    <a:pt x="269" y="832"/>
                  </a:lnTo>
                  <a:lnTo>
                    <a:pt x="289" y="893"/>
                  </a:lnTo>
                  <a:lnTo>
                    <a:pt x="301" y="953"/>
                  </a:lnTo>
                  <a:lnTo>
                    <a:pt x="303" y="1009"/>
                  </a:lnTo>
                  <a:lnTo>
                    <a:pt x="293" y="1062"/>
                  </a:lnTo>
                  <a:lnTo>
                    <a:pt x="269" y="1105"/>
                  </a:lnTo>
                  <a:lnTo>
                    <a:pt x="234" y="1139"/>
                  </a:lnTo>
                  <a:lnTo>
                    <a:pt x="184" y="1158"/>
                  </a:lnTo>
                  <a:lnTo>
                    <a:pt x="120" y="1164"/>
                  </a:lnTo>
                  <a:lnTo>
                    <a:pt x="50" y="1121"/>
                  </a:lnTo>
                  <a:lnTo>
                    <a:pt x="12" y="1065"/>
                  </a:lnTo>
                  <a:lnTo>
                    <a:pt x="0" y="1000"/>
                  </a:lnTo>
                  <a:lnTo>
                    <a:pt x="7" y="930"/>
                  </a:lnTo>
                  <a:lnTo>
                    <a:pt x="28" y="855"/>
                  </a:lnTo>
                  <a:lnTo>
                    <a:pt x="59" y="782"/>
                  </a:lnTo>
                  <a:lnTo>
                    <a:pt x="94" y="714"/>
                  </a:lnTo>
                  <a:lnTo>
                    <a:pt x="129" y="657"/>
                  </a:lnTo>
                  <a:lnTo>
                    <a:pt x="147" y="591"/>
                  </a:lnTo>
                  <a:lnTo>
                    <a:pt x="158" y="529"/>
                  </a:lnTo>
                  <a:lnTo>
                    <a:pt x="161" y="467"/>
                  </a:lnTo>
                  <a:lnTo>
                    <a:pt x="164" y="406"/>
                  </a:lnTo>
                  <a:lnTo>
                    <a:pt x="164" y="345"/>
                  </a:lnTo>
                  <a:lnTo>
                    <a:pt x="170" y="283"/>
                  </a:lnTo>
                  <a:lnTo>
                    <a:pt x="184" y="218"/>
                  </a:lnTo>
                  <a:lnTo>
                    <a:pt x="210" y="152"/>
                  </a:lnTo>
                  <a:lnTo>
                    <a:pt x="221" y="132"/>
                  </a:lnTo>
                  <a:lnTo>
                    <a:pt x="233" y="115"/>
                  </a:lnTo>
                  <a:lnTo>
                    <a:pt x="245" y="96"/>
                  </a:lnTo>
                  <a:lnTo>
                    <a:pt x="258" y="78"/>
                  </a:lnTo>
                  <a:lnTo>
                    <a:pt x="269" y="59"/>
                  </a:lnTo>
                  <a:lnTo>
                    <a:pt x="282" y="41"/>
                  </a:lnTo>
                  <a:lnTo>
                    <a:pt x="296" y="22"/>
                  </a:lnTo>
                  <a:lnTo>
                    <a:pt x="310" y="4"/>
                  </a:lnTo>
                  <a:lnTo>
                    <a:pt x="322" y="3"/>
                  </a:lnTo>
                  <a:lnTo>
                    <a:pt x="337" y="0"/>
                  </a:lnTo>
                  <a:lnTo>
                    <a:pt x="346" y="22"/>
                  </a:lnTo>
                  <a:lnTo>
                    <a:pt x="352" y="53"/>
                  </a:lnTo>
                  <a:lnTo>
                    <a:pt x="353" y="88"/>
                  </a:lnTo>
                  <a:lnTo>
                    <a:pt x="353" y="126"/>
                  </a:lnTo>
                  <a:lnTo>
                    <a:pt x="349" y="163"/>
                  </a:lnTo>
                  <a:lnTo>
                    <a:pt x="346" y="199"/>
                  </a:lnTo>
                  <a:lnTo>
                    <a:pt x="342" y="230"/>
                  </a:lnTo>
                  <a:lnTo>
                    <a:pt x="341" y="255"/>
                  </a:lnTo>
                  <a:lnTo>
                    <a:pt x="341" y="277"/>
                  </a:lnTo>
                  <a:lnTo>
                    <a:pt x="344" y="300"/>
                  </a:lnTo>
                  <a:lnTo>
                    <a:pt x="348" y="324"/>
                  </a:lnTo>
                  <a:lnTo>
                    <a:pt x="352" y="349"/>
                  </a:lnTo>
                  <a:lnTo>
                    <a:pt x="355" y="371"/>
                  </a:lnTo>
                  <a:lnTo>
                    <a:pt x="359" y="395"/>
                  </a:lnTo>
                  <a:lnTo>
                    <a:pt x="362" y="417"/>
                  </a:lnTo>
                  <a:lnTo>
                    <a:pt x="363" y="439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2" name="Freeform 85"/>
            <p:cNvSpPr>
              <a:spLocks/>
            </p:cNvSpPr>
            <p:nvPr/>
          </p:nvSpPr>
          <p:spPr bwMode="auto">
            <a:xfrm>
              <a:off x="2870" y="10510"/>
              <a:ext cx="106" cy="143"/>
            </a:xfrm>
            <a:custGeom>
              <a:avLst/>
              <a:gdLst>
                <a:gd name="T0" fmla="*/ 0 w 316"/>
                <a:gd name="T1" fmla="*/ 0 h 431"/>
                <a:gd name="T2" fmla="*/ 0 w 316"/>
                <a:gd name="T3" fmla="*/ 0 h 431"/>
                <a:gd name="T4" fmla="*/ 0 w 316"/>
                <a:gd name="T5" fmla="*/ 0 h 431"/>
                <a:gd name="T6" fmla="*/ 0 w 316"/>
                <a:gd name="T7" fmla="*/ 0 h 431"/>
                <a:gd name="T8" fmla="*/ 0 w 316"/>
                <a:gd name="T9" fmla="*/ 0 h 431"/>
                <a:gd name="T10" fmla="*/ 0 w 316"/>
                <a:gd name="T11" fmla="*/ 0 h 431"/>
                <a:gd name="T12" fmla="*/ 0 w 316"/>
                <a:gd name="T13" fmla="*/ 0 h 431"/>
                <a:gd name="T14" fmla="*/ 0 w 316"/>
                <a:gd name="T15" fmla="*/ 0 h 431"/>
                <a:gd name="T16" fmla="*/ 0 w 316"/>
                <a:gd name="T17" fmla="*/ 0 h 431"/>
                <a:gd name="T18" fmla="*/ 0 w 316"/>
                <a:gd name="T19" fmla="*/ 0 h 431"/>
                <a:gd name="T20" fmla="*/ 0 w 316"/>
                <a:gd name="T21" fmla="*/ 0 h 431"/>
                <a:gd name="T22" fmla="*/ 0 w 316"/>
                <a:gd name="T23" fmla="*/ 0 h 431"/>
                <a:gd name="T24" fmla="*/ 0 w 316"/>
                <a:gd name="T25" fmla="*/ 0 h 431"/>
                <a:gd name="T26" fmla="*/ 0 w 316"/>
                <a:gd name="T27" fmla="*/ 0 h 431"/>
                <a:gd name="T28" fmla="*/ 0 w 316"/>
                <a:gd name="T29" fmla="*/ 0 h 431"/>
                <a:gd name="T30" fmla="*/ 0 w 316"/>
                <a:gd name="T31" fmla="*/ 0 h 431"/>
                <a:gd name="T32" fmla="*/ 0 w 316"/>
                <a:gd name="T33" fmla="*/ 0 h 431"/>
                <a:gd name="T34" fmla="*/ 0 w 316"/>
                <a:gd name="T35" fmla="*/ 0 h 431"/>
                <a:gd name="T36" fmla="*/ 0 w 316"/>
                <a:gd name="T37" fmla="*/ 0 h 431"/>
                <a:gd name="T38" fmla="*/ 0 w 316"/>
                <a:gd name="T39" fmla="*/ 0 h 431"/>
                <a:gd name="T40" fmla="*/ 0 w 316"/>
                <a:gd name="T41" fmla="*/ 0 h 431"/>
                <a:gd name="T42" fmla="*/ 0 w 316"/>
                <a:gd name="T43" fmla="*/ 0 h 431"/>
                <a:gd name="T44" fmla="*/ 0 w 316"/>
                <a:gd name="T45" fmla="*/ 0 h 431"/>
                <a:gd name="T46" fmla="*/ 0 w 316"/>
                <a:gd name="T47" fmla="*/ 0 h 431"/>
                <a:gd name="T48" fmla="*/ 0 w 316"/>
                <a:gd name="T49" fmla="*/ 0 h 431"/>
                <a:gd name="T50" fmla="*/ 0 w 316"/>
                <a:gd name="T51" fmla="*/ 0 h 431"/>
                <a:gd name="T52" fmla="*/ 0 w 316"/>
                <a:gd name="T53" fmla="*/ 0 h 431"/>
                <a:gd name="T54" fmla="*/ 0 w 316"/>
                <a:gd name="T55" fmla="*/ 0 h 431"/>
                <a:gd name="T56" fmla="*/ 0 w 316"/>
                <a:gd name="T57" fmla="*/ 0 h 431"/>
                <a:gd name="T58" fmla="*/ 0 w 316"/>
                <a:gd name="T59" fmla="*/ 0 h 431"/>
                <a:gd name="T60" fmla="*/ 0 w 316"/>
                <a:gd name="T61" fmla="*/ 0 h 431"/>
                <a:gd name="T62" fmla="*/ 0 w 316"/>
                <a:gd name="T63" fmla="*/ 0 h 431"/>
                <a:gd name="T64" fmla="*/ 0 w 316"/>
                <a:gd name="T65" fmla="*/ 0 h 431"/>
                <a:gd name="T66" fmla="*/ 0 w 316"/>
                <a:gd name="T67" fmla="*/ 0 h 431"/>
                <a:gd name="T68" fmla="*/ 0 w 316"/>
                <a:gd name="T69" fmla="*/ 0 h 431"/>
                <a:gd name="T70" fmla="*/ 0 w 316"/>
                <a:gd name="T71" fmla="*/ 0 h 431"/>
                <a:gd name="T72" fmla="*/ 0 w 316"/>
                <a:gd name="T73" fmla="*/ 0 h 431"/>
                <a:gd name="T74" fmla="*/ 0 w 316"/>
                <a:gd name="T75" fmla="*/ 0 h 431"/>
                <a:gd name="T76" fmla="*/ 0 w 316"/>
                <a:gd name="T77" fmla="*/ 0 h 431"/>
                <a:gd name="T78" fmla="*/ 0 w 316"/>
                <a:gd name="T79" fmla="*/ 0 h 431"/>
                <a:gd name="T80" fmla="*/ 0 w 316"/>
                <a:gd name="T81" fmla="*/ 0 h 4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6"/>
                <a:gd name="T124" fmla="*/ 0 h 431"/>
                <a:gd name="T125" fmla="*/ 316 w 316"/>
                <a:gd name="T126" fmla="*/ 431 h 4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6" h="431">
                  <a:moveTo>
                    <a:pt x="316" y="208"/>
                  </a:moveTo>
                  <a:lnTo>
                    <a:pt x="305" y="236"/>
                  </a:lnTo>
                  <a:lnTo>
                    <a:pt x="293" y="266"/>
                  </a:lnTo>
                  <a:lnTo>
                    <a:pt x="282" y="294"/>
                  </a:lnTo>
                  <a:lnTo>
                    <a:pt x="274" y="322"/>
                  </a:lnTo>
                  <a:lnTo>
                    <a:pt x="263" y="348"/>
                  </a:lnTo>
                  <a:lnTo>
                    <a:pt x="256" y="376"/>
                  </a:lnTo>
                  <a:lnTo>
                    <a:pt x="250" y="403"/>
                  </a:lnTo>
                  <a:lnTo>
                    <a:pt x="249" y="431"/>
                  </a:lnTo>
                  <a:lnTo>
                    <a:pt x="180" y="425"/>
                  </a:lnTo>
                  <a:lnTo>
                    <a:pt x="121" y="392"/>
                  </a:lnTo>
                  <a:lnTo>
                    <a:pt x="70" y="339"/>
                  </a:lnTo>
                  <a:lnTo>
                    <a:pt x="34" y="273"/>
                  </a:lnTo>
                  <a:lnTo>
                    <a:pt x="9" y="199"/>
                  </a:lnTo>
                  <a:lnTo>
                    <a:pt x="0" y="130"/>
                  </a:lnTo>
                  <a:lnTo>
                    <a:pt x="6" y="70"/>
                  </a:lnTo>
                  <a:lnTo>
                    <a:pt x="31" y="28"/>
                  </a:lnTo>
                  <a:lnTo>
                    <a:pt x="46" y="68"/>
                  </a:lnTo>
                  <a:lnTo>
                    <a:pt x="59" y="121"/>
                  </a:lnTo>
                  <a:lnTo>
                    <a:pt x="70" y="177"/>
                  </a:lnTo>
                  <a:lnTo>
                    <a:pt x="86" y="230"/>
                  </a:lnTo>
                  <a:lnTo>
                    <a:pt x="103" y="270"/>
                  </a:lnTo>
                  <a:lnTo>
                    <a:pt x="129" y="294"/>
                  </a:lnTo>
                  <a:lnTo>
                    <a:pt x="164" y="289"/>
                  </a:lnTo>
                  <a:lnTo>
                    <a:pt x="212" y="255"/>
                  </a:lnTo>
                  <a:lnTo>
                    <a:pt x="222" y="224"/>
                  </a:lnTo>
                  <a:lnTo>
                    <a:pt x="230" y="195"/>
                  </a:lnTo>
                  <a:lnTo>
                    <a:pt x="235" y="164"/>
                  </a:lnTo>
                  <a:lnTo>
                    <a:pt x="237" y="133"/>
                  </a:lnTo>
                  <a:lnTo>
                    <a:pt x="237" y="99"/>
                  </a:lnTo>
                  <a:lnTo>
                    <a:pt x="237" y="67"/>
                  </a:lnTo>
                  <a:lnTo>
                    <a:pt x="235" y="33"/>
                  </a:lnTo>
                  <a:lnTo>
                    <a:pt x="235" y="0"/>
                  </a:lnTo>
                  <a:lnTo>
                    <a:pt x="263" y="8"/>
                  </a:lnTo>
                  <a:lnTo>
                    <a:pt x="284" y="27"/>
                  </a:lnTo>
                  <a:lnTo>
                    <a:pt x="298" y="52"/>
                  </a:lnTo>
                  <a:lnTo>
                    <a:pt x="309" y="84"/>
                  </a:lnTo>
                  <a:lnTo>
                    <a:pt x="313" y="117"/>
                  </a:lnTo>
                  <a:lnTo>
                    <a:pt x="315" y="151"/>
                  </a:lnTo>
                  <a:lnTo>
                    <a:pt x="315" y="180"/>
                  </a:lnTo>
                  <a:lnTo>
                    <a:pt x="316" y="208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3" name="Freeform 86"/>
            <p:cNvSpPr>
              <a:spLocks/>
            </p:cNvSpPr>
            <p:nvPr/>
          </p:nvSpPr>
          <p:spPr bwMode="auto">
            <a:xfrm>
              <a:off x="2862" y="10807"/>
              <a:ext cx="133" cy="687"/>
            </a:xfrm>
            <a:custGeom>
              <a:avLst/>
              <a:gdLst>
                <a:gd name="T0" fmla="*/ 0 w 400"/>
                <a:gd name="T1" fmla="*/ 0 h 2059"/>
                <a:gd name="T2" fmla="*/ 0 w 400"/>
                <a:gd name="T3" fmla="*/ 0 h 2059"/>
                <a:gd name="T4" fmla="*/ 0 w 400"/>
                <a:gd name="T5" fmla="*/ 0 h 2059"/>
                <a:gd name="T6" fmla="*/ 0 w 400"/>
                <a:gd name="T7" fmla="*/ 0 h 2059"/>
                <a:gd name="T8" fmla="*/ 0 w 400"/>
                <a:gd name="T9" fmla="*/ 0 h 2059"/>
                <a:gd name="T10" fmla="*/ 0 w 400"/>
                <a:gd name="T11" fmla="*/ 0 h 2059"/>
                <a:gd name="T12" fmla="*/ 0 w 400"/>
                <a:gd name="T13" fmla="*/ 0 h 2059"/>
                <a:gd name="T14" fmla="*/ 0 w 400"/>
                <a:gd name="T15" fmla="*/ 0 h 2059"/>
                <a:gd name="T16" fmla="*/ 0 w 400"/>
                <a:gd name="T17" fmla="*/ 0 h 2059"/>
                <a:gd name="T18" fmla="*/ 0 w 400"/>
                <a:gd name="T19" fmla="*/ 0 h 2059"/>
                <a:gd name="T20" fmla="*/ 0 w 400"/>
                <a:gd name="T21" fmla="*/ 0 h 2059"/>
                <a:gd name="T22" fmla="*/ 0 w 400"/>
                <a:gd name="T23" fmla="*/ 0 h 2059"/>
                <a:gd name="T24" fmla="*/ 0 w 400"/>
                <a:gd name="T25" fmla="*/ 0 h 2059"/>
                <a:gd name="T26" fmla="*/ 0 w 400"/>
                <a:gd name="T27" fmla="*/ 0 h 2059"/>
                <a:gd name="T28" fmla="*/ 0 w 400"/>
                <a:gd name="T29" fmla="*/ 0 h 2059"/>
                <a:gd name="T30" fmla="*/ 0 w 400"/>
                <a:gd name="T31" fmla="*/ 0 h 2059"/>
                <a:gd name="T32" fmla="*/ 0 w 400"/>
                <a:gd name="T33" fmla="*/ 0 h 2059"/>
                <a:gd name="T34" fmla="*/ 0 w 400"/>
                <a:gd name="T35" fmla="*/ 0 h 2059"/>
                <a:gd name="T36" fmla="*/ 0 w 400"/>
                <a:gd name="T37" fmla="*/ 0 h 2059"/>
                <a:gd name="T38" fmla="*/ 0 w 400"/>
                <a:gd name="T39" fmla="*/ 0 h 2059"/>
                <a:gd name="T40" fmla="*/ 0 w 400"/>
                <a:gd name="T41" fmla="*/ 0 h 2059"/>
                <a:gd name="T42" fmla="*/ 0 w 400"/>
                <a:gd name="T43" fmla="*/ 0 h 2059"/>
                <a:gd name="T44" fmla="*/ 0 w 400"/>
                <a:gd name="T45" fmla="*/ 0 h 2059"/>
                <a:gd name="T46" fmla="*/ 0 w 400"/>
                <a:gd name="T47" fmla="*/ 0 h 2059"/>
                <a:gd name="T48" fmla="*/ 0 w 400"/>
                <a:gd name="T49" fmla="*/ 0 h 2059"/>
                <a:gd name="T50" fmla="*/ 0 w 400"/>
                <a:gd name="T51" fmla="*/ 0 h 2059"/>
                <a:gd name="T52" fmla="*/ 0 w 400"/>
                <a:gd name="T53" fmla="*/ 0 h 2059"/>
                <a:gd name="T54" fmla="*/ 0 w 400"/>
                <a:gd name="T55" fmla="*/ 0 h 2059"/>
                <a:gd name="T56" fmla="*/ 0 w 400"/>
                <a:gd name="T57" fmla="*/ 0 h 2059"/>
                <a:gd name="T58" fmla="*/ 0 w 400"/>
                <a:gd name="T59" fmla="*/ 0 h 2059"/>
                <a:gd name="T60" fmla="*/ 0 w 400"/>
                <a:gd name="T61" fmla="*/ 0 h 2059"/>
                <a:gd name="T62" fmla="*/ 0 w 400"/>
                <a:gd name="T63" fmla="*/ 0 h 2059"/>
                <a:gd name="T64" fmla="*/ 0 w 400"/>
                <a:gd name="T65" fmla="*/ 0 h 2059"/>
                <a:gd name="T66" fmla="*/ 0 w 400"/>
                <a:gd name="T67" fmla="*/ 0 h 2059"/>
                <a:gd name="T68" fmla="*/ 0 w 400"/>
                <a:gd name="T69" fmla="*/ 0 h 2059"/>
                <a:gd name="T70" fmla="*/ 0 w 400"/>
                <a:gd name="T71" fmla="*/ 0 h 20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0"/>
                <a:gd name="T109" fmla="*/ 0 h 2059"/>
                <a:gd name="T110" fmla="*/ 400 w 400"/>
                <a:gd name="T111" fmla="*/ 2059 h 20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0" h="2059">
                  <a:moveTo>
                    <a:pt x="400" y="1392"/>
                  </a:moveTo>
                  <a:lnTo>
                    <a:pt x="369" y="1446"/>
                  </a:lnTo>
                  <a:lnTo>
                    <a:pt x="344" y="1493"/>
                  </a:lnTo>
                  <a:lnTo>
                    <a:pt x="323" y="1535"/>
                  </a:lnTo>
                  <a:lnTo>
                    <a:pt x="311" y="1574"/>
                  </a:lnTo>
                  <a:lnTo>
                    <a:pt x="307" y="1611"/>
                  </a:lnTo>
                  <a:lnTo>
                    <a:pt x="317" y="1649"/>
                  </a:lnTo>
                  <a:lnTo>
                    <a:pt x="338" y="1692"/>
                  </a:lnTo>
                  <a:lnTo>
                    <a:pt x="377" y="1742"/>
                  </a:lnTo>
                  <a:lnTo>
                    <a:pt x="384" y="1782"/>
                  </a:lnTo>
                  <a:lnTo>
                    <a:pt x="386" y="1829"/>
                  </a:lnTo>
                  <a:lnTo>
                    <a:pt x="377" y="1878"/>
                  </a:lnTo>
                  <a:lnTo>
                    <a:pt x="366" y="1928"/>
                  </a:lnTo>
                  <a:lnTo>
                    <a:pt x="347" y="1974"/>
                  </a:lnTo>
                  <a:lnTo>
                    <a:pt x="323" y="2014"/>
                  </a:lnTo>
                  <a:lnTo>
                    <a:pt x="296" y="2042"/>
                  </a:lnTo>
                  <a:lnTo>
                    <a:pt x="268" y="2059"/>
                  </a:lnTo>
                  <a:lnTo>
                    <a:pt x="262" y="2015"/>
                  </a:lnTo>
                  <a:lnTo>
                    <a:pt x="260" y="1974"/>
                  </a:lnTo>
                  <a:lnTo>
                    <a:pt x="255" y="1931"/>
                  </a:lnTo>
                  <a:lnTo>
                    <a:pt x="251" y="1891"/>
                  </a:lnTo>
                  <a:lnTo>
                    <a:pt x="244" y="1848"/>
                  </a:lnTo>
                  <a:lnTo>
                    <a:pt x="237" y="1807"/>
                  </a:lnTo>
                  <a:lnTo>
                    <a:pt x="227" y="1764"/>
                  </a:lnTo>
                  <a:lnTo>
                    <a:pt x="215" y="1723"/>
                  </a:lnTo>
                  <a:lnTo>
                    <a:pt x="161" y="1626"/>
                  </a:lnTo>
                  <a:lnTo>
                    <a:pt x="133" y="1542"/>
                  </a:lnTo>
                  <a:lnTo>
                    <a:pt x="123" y="1462"/>
                  </a:lnTo>
                  <a:lnTo>
                    <a:pt x="129" y="1389"/>
                  </a:lnTo>
                  <a:lnTo>
                    <a:pt x="143" y="1311"/>
                  </a:lnTo>
                  <a:lnTo>
                    <a:pt x="163" y="1228"/>
                  </a:lnTo>
                  <a:lnTo>
                    <a:pt x="179" y="1137"/>
                  </a:lnTo>
                  <a:lnTo>
                    <a:pt x="192" y="1032"/>
                  </a:lnTo>
                  <a:lnTo>
                    <a:pt x="178" y="958"/>
                  </a:lnTo>
                  <a:lnTo>
                    <a:pt x="161" y="886"/>
                  </a:lnTo>
                  <a:lnTo>
                    <a:pt x="142" y="812"/>
                  </a:lnTo>
                  <a:lnTo>
                    <a:pt x="119" y="742"/>
                  </a:lnTo>
                  <a:lnTo>
                    <a:pt x="92" y="669"/>
                  </a:lnTo>
                  <a:lnTo>
                    <a:pt x="67" y="597"/>
                  </a:lnTo>
                  <a:lnTo>
                    <a:pt x="39" y="526"/>
                  </a:lnTo>
                  <a:lnTo>
                    <a:pt x="11" y="456"/>
                  </a:lnTo>
                  <a:lnTo>
                    <a:pt x="5" y="410"/>
                  </a:lnTo>
                  <a:lnTo>
                    <a:pt x="1" y="354"/>
                  </a:lnTo>
                  <a:lnTo>
                    <a:pt x="0" y="288"/>
                  </a:lnTo>
                  <a:lnTo>
                    <a:pt x="1" y="220"/>
                  </a:lnTo>
                  <a:lnTo>
                    <a:pt x="5" y="152"/>
                  </a:lnTo>
                  <a:lnTo>
                    <a:pt x="14" y="90"/>
                  </a:lnTo>
                  <a:lnTo>
                    <a:pt x="28" y="37"/>
                  </a:lnTo>
                  <a:lnTo>
                    <a:pt x="48" y="0"/>
                  </a:lnTo>
                  <a:lnTo>
                    <a:pt x="70" y="34"/>
                  </a:lnTo>
                  <a:lnTo>
                    <a:pt x="91" y="86"/>
                  </a:lnTo>
                  <a:lnTo>
                    <a:pt x="107" y="145"/>
                  </a:lnTo>
                  <a:lnTo>
                    <a:pt x="121" y="211"/>
                  </a:lnTo>
                  <a:lnTo>
                    <a:pt x="129" y="277"/>
                  </a:lnTo>
                  <a:lnTo>
                    <a:pt x="136" y="341"/>
                  </a:lnTo>
                  <a:lnTo>
                    <a:pt x="142" y="397"/>
                  </a:lnTo>
                  <a:lnTo>
                    <a:pt x="147" y="441"/>
                  </a:lnTo>
                  <a:lnTo>
                    <a:pt x="178" y="532"/>
                  </a:lnTo>
                  <a:lnTo>
                    <a:pt x="223" y="615"/>
                  </a:lnTo>
                  <a:lnTo>
                    <a:pt x="272" y="690"/>
                  </a:lnTo>
                  <a:lnTo>
                    <a:pt x="318" y="764"/>
                  </a:lnTo>
                  <a:lnTo>
                    <a:pt x="354" y="837"/>
                  </a:lnTo>
                  <a:lnTo>
                    <a:pt x="372" y="919"/>
                  </a:lnTo>
                  <a:lnTo>
                    <a:pt x="363" y="1008"/>
                  </a:lnTo>
                  <a:lnTo>
                    <a:pt x="323" y="1113"/>
                  </a:lnTo>
                  <a:lnTo>
                    <a:pt x="318" y="1163"/>
                  </a:lnTo>
                  <a:lnTo>
                    <a:pt x="324" y="1206"/>
                  </a:lnTo>
                  <a:lnTo>
                    <a:pt x="335" y="1241"/>
                  </a:lnTo>
                  <a:lnTo>
                    <a:pt x="351" y="1274"/>
                  </a:lnTo>
                  <a:lnTo>
                    <a:pt x="366" y="1300"/>
                  </a:lnTo>
                  <a:lnTo>
                    <a:pt x="382" y="1328"/>
                  </a:lnTo>
                  <a:lnTo>
                    <a:pt x="393" y="1358"/>
                  </a:lnTo>
                  <a:lnTo>
                    <a:pt x="400" y="1392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4" name="Freeform 87"/>
            <p:cNvSpPr>
              <a:spLocks/>
            </p:cNvSpPr>
            <p:nvPr/>
          </p:nvSpPr>
          <p:spPr bwMode="auto">
            <a:xfrm>
              <a:off x="2971" y="11325"/>
              <a:ext cx="24" cy="49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w 72"/>
                <a:gd name="T11" fmla="*/ 0 h 146"/>
                <a:gd name="T12" fmla="*/ 0 w 72"/>
                <a:gd name="T13" fmla="*/ 0 h 146"/>
                <a:gd name="T14" fmla="*/ 0 w 72"/>
                <a:gd name="T15" fmla="*/ 0 h 146"/>
                <a:gd name="T16" fmla="*/ 0 w 72"/>
                <a:gd name="T17" fmla="*/ 0 h 146"/>
                <a:gd name="T18" fmla="*/ 0 w 72"/>
                <a:gd name="T19" fmla="*/ 0 h 146"/>
                <a:gd name="T20" fmla="*/ 0 w 72"/>
                <a:gd name="T21" fmla="*/ 0 h 146"/>
                <a:gd name="T22" fmla="*/ 0 w 72"/>
                <a:gd name="T23" fmla="*/ 0 h 146"/>
                <a:gd name="T24" fmla="*/ 0 w 72"/>
                <a:gd name="T25" fmla="*/ 0 h 146"/>
                <a:gd name="T26" fmla="*/ 0 w 72"/>
                <a:gd name="T27" fmla="*/ 0 h 146"/>
                <a:gd name="T28" fmla="*/ 0 w 72"/>
                <a:gd name="T29" fmla="*/ 0 h 146"/>
                <a:gd name="T30" fmla="*/ 0 w 72"/>
                <a:gd name="T31" fmla="*/ 0 h 146"/>
                <a:gd name="T32" fmla="*/ 0 w 72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146"/>
                <a:gd name="T53" fmla="*/ 72 w 72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146">
                  <a:moveTo>
                    <a:pt x="72" y="146"/>
                  </a:moveTo>
                  <a:lnTo>
                    <a:pt x="52" y="134"/>
                  </a:lnTo>
                  <a:lnTo>
                    <a:pt x="35" y="121"/>
                  </a:lnTo>
                  <a:lnTo>
                    <a:pt x="20" y="104"/>
                  </a:lnTo>
                  <a:lnTo>
                    <a:pt x="10" y="88"/>
                  </a:lnTo>
                  <a:lnTo>
                    <a:pt x="3" y="67"/>
                  </a:lnTo>
                  <a:lnTo>
                    <a:pt x="0" y="45"/>
                  </a:lnTo>
                  <a:lnTo>
                    <a:pt x="3" y="22"/>
                  </a:lnTo>
                  <a:lnTo>
                    <a:pt x="13" y="0"/>
                  </a:lnTo>
                  <a:lnTo>
                    <a:pt x="17" y="17"/>
                  </a:lnTo>
                  <a:lnTo>
                    <a:pt x="24" y="37"/>
                  </a:lnTo>
                  <a:lnTo>
                    <a:pt x="33" y="54"/>
                  </a:lnTo>
                  <a:lnTo>
                    <a:pt x="41" y="73"/>
                  </a:lnTo>
                  <a:lnTo>
                    <a:pt x="49" y="91"/>
                  </a:lnTo>
                  <a:lnTo>
                    <a:pt x="58" y="109"/>
                  </a:lnTo>
                  <a:lnTo>
                    <a:pt x="65" y="126"/>
                  </a:lnTo>
                  <a:lnTo>
                    <a:pt x="72" y="146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5" name="Freeform 88"/>
            <p:cNvSpPr>
              <a:spLocks/>
            </p:cNvSpPr>
            <p:nvPr/>
          </p:nvSpPr>
          <p:spPr bwMode="auto">
            <a:xfrm>
              <a:off x="2893" y="10680"/>
              <a:ext cx="72" cy="100"/>
            </a:xfrm>
            <a:custGeom>
              <a:avLst/>
              <a:gdLst>
                <a:gd name="T0" fmla="*/ 0 w 217"/>
                <a:gd name="T1" fmla="*/ 0 h 301"/>
                <a:gd name="T2" fmla="*/ 0 w 217"/>
                <a:gd name="T3" fmla="*/ 0 h 301"/>
                <a:gd name="T4" fmla="*/ 0 w 217"/>
                <a:gd name="T5" fmla="*/ 0 h 301"/>
                <a:gd name="T6" fmla="*/ 0 w 217"/>
                <a:gd name="T7" fmla="*/ 0 h 301"/>
                <a:gd name="T8" fmla="*/ 0 w 217"/>
                <a:gd name="T9" fmla="*/ 0 h 301"/>
                <a:gd name="T10" fmla="*/ 0 w 217"/>
                <a:gd name="T11" fmla="*/ 0 h 301"/>
                <a:gd name="T12" fmla="*/ 0 w 217"/>
                <a:gd name="T13" fmla="*/ 0 h 301"/>
                <a:gd name="T14" fmla="*/ 0 w 217"/>
                <a:gd name="T15" fmla="*/ 0 h 301"/>
                <a:gd name="T16" fmla="*/ 0 w 217"/>
                <a:gd name="T17" fmla="*/ 0 h 301"/>
                <a:gd name="T18" fmla="*/ 0 w 217"/>
                <a:gd name="T19" fmla="*/ 0 h 301"/>
                <a:gd name="T20" fmla="*/ 0 w 217"/>
                <a:gd name="T21" fmla="*/ 0 h 301"/>
                <a:gd name="T22" fmla="*/ 0 w 217"/>
                <a:gd name="T23" fmla="*/ 0 h 301"/>
                <a:gd name="T24" fmla="*/ 0 w 217"/>
                <a:gd name="T25" fmla="*/ 0 h 301"/>
                <a:gd name="T26" fmla="*/ 0 w 217"/>
                <a:gd name="T27" fmla="*/ 0 h 301"/>
                <a:gd name="T28" fmla="*/ 0 w 217"/>
                <a:gd name="T29" fmla="*/ 0 h 301"/>
                <a:gd name="T30" fmla="*/ 0 w 217"/>
                <a:gd name="T31" fmla="*/ 0 h 301"/>
                <a:gd name="T32" fmla="*/ 0 w 217"/>
                <a:gd name="T33" fmla="*/ 0 h 301"/>
                <a:gd name="T34" fmla="*/ 0 w 217"/>
                <a:gd name="T35" fmla="*/ 0 h 301"/>
                <a:gd name="T36" fmla="*/ 0 w 217"/>
                <a:gd name="T37" fmla="*/ 0 h 301"/>
                <a:gd name="T38" fmla="*/ 0 w 217"/>
                <a:gd name="T39" fmla="*/ 0 h 301"/>
                <a:gd name="T40" fmla="*/ 0 w 217"/>
                <a:gd name="T41" fmla="*/ 0 h 301"/>
                <a:gd name="T42" fmla="*/ 0 w 217"/>
                <a:gd name="T43" fmla="*/ 0 h 301"/>
                <a:gd name="T44" fmla="*/ 0 w 217"/>
                <a:gd name="T45" fmla="*/ 0 h 301"/>
                <a:gd name="T46" fmla="*/ 0 w 217"/>
                <a:gd name="T47" fmla="*/ 0 h 301"/>
                <a:gd name="T48" fmla="*/ 0 w 217"/>
                <a:gd name="T49" fmla="*/ 0 h 301"/>
                <a:gd name="T50" fmla="*/ 0 w 217"/>
                <a:gd name="T51" fmla="*/ 0 h 301"/>
                <a:gd name="T52" fmla="*/ 0 w 217"/>
                <a:gd name="T53" fmla="*/ 0 h 301"/>
                <a:gd name="T54" fmla="*/ 0 w 217"/>
                <a:gd name="T55" fmla="*/ 0 h 301"/>
                <a:gd name="T56" fmla="*/ 0 w 217"/>
                <a:gd name="T57" fmla="*/ 0 h 301"/>
                <a:gd name="T58" fmla="*/ 0 w 217"/>
                <a:gd name="T59" fmla="*/ 0 h 301"/>
                <a:gd name="T60" fmla="*/ 0 w 217"/>
                <a:gd name="T61" fmla="*/ 0 h 301"/>
                <a:gd name="T62" fmla="*/ 0 w 217"/>
                <a:gd name="T63" fmla="*/ 0 h 301"/>
                <a:gd name="T64" fmla="*/ 0 w 217"/>
                <a:gd name="T65" fmla="*/ 0 h 301"/>
                <a:gd name="T66" fmla="*/ 0 w 217"/>
                <a:gd name="T67" fmla="*/ 0 h 301"/>
                <a:gd name="T68" fmla="*/ 0 w 217"/>
                <a:gd name="T69" fmla="*/ 0 h 301"/>
                <a:gd name="T70" fmla="*/ 0 w 217"/>
                <a:gd name="T71" fmla="*/ 0 h 301"/>
                <a:gd name="T72" fmla="*/ 0 w 217"/>
                <a:gd name="T73" fmla="*/ 0 h 301"/>
                <a:gd name="T74" fmla="*/ 0 w 217"/>
                <a:gd name="T75" fmla="*/ 0 h 301"/>
                <a:gd name="T76" fmla="*/ 0 w 217"/>
                <a:gd name="T77" fmla="*/ 0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7"/>
                <a:gd name="T118" fmla="*/ 0 h 301"/>
                <a:gd name="T119" fmla="*/ 217 w 217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7" h="301">
                  <a:moveTo>
                    <a:pt x="217" y="237"/>
                  </a:moveTo>
                  <a:lnTo>
                    <a:pt x="212" y="251"/>
                  </a:lnTo>
                  <a:lnTo>
                    <a:pt x="210" y="265"/>
                  </a:lnTo>
                  <a:lnTo>
                    <a:pt x="207" y="279"/>
                  </a:lnTo>
                  <a:lnTo>
                    <a:pt x="204" y="293"/>
                  </a:lnTo>
                  <a:lnTo>
                    <a:pt x="166" y="301"/>
                  </a:lnTo>
                  <a:lnTo>
                    <a:pt x="135" y="293"/>
                  </a:lnTo>
                  <a:lnTo>
                    <a:pt x="109" y="274"/>
                  </a:lnTo>
                  <a:lnTo>
                    <a:pt x="87" y="246"/>
                  </a:lnTo>
                  <a:lnTo>
                    <a:pt x="66" y="212"/>
                  </a:lnTo>
                  <a:lnTo>
                    <a:pt x="45" y="179"/>
                  </a:lnTo>
                  <a:lnTo>
                    <a:pt x="24" y="146"/>
                  </a:lnTo>
                  <a:lnTo>
                    <a:pt x="0" y="124"/>
                  </a:lnTo>
                  <a:lnTo>
                    <a:pt x="0" y="84"/>
                  </a:lnTo>
                  <a:lnTo>
                    <a:pt x="0" y="55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22" y="22"/>
                  </a:lnTo>
                  <a:lnTo>
                    <a:pt x="40" y="47"/>
                  </a:lnTo>
                  <a:lnTo>
                    <a:pt x="61" y="72"/>
                  </a:lnTo>
                  <a:lnTo>
                    <a:pt x="83" y="96"/>
                  </a:lnTo>
                  <a:lnTo>
                    <a:pt x="106" y="112"/>
                  </a:lnTo>
                  <a:lnTo>
                    <a:pt x="132" y="120"/>
                  </a:lnTo>
                  <a:lnTo>
                    <a:pt x="159" y="117"/>
                  </a:lnTo>
                  <a:lnTo>
                    <a:pt x="190" y="100"/>
                  </a:lnTo>
                  <a:lnTo>
                    <a:pt x="197" y="100"/>
                  </a:lnTo>
                  <a:lnTo>
                    <a:pt x="208" y="100"/>
                  </a:lnTo>
                  <a:lnTo>
                    <a:pt x="208" y="117"/>
                  </a:lnTo>
                  <a:lnTo>
                    <a:pt x="208" y="134"/>
                  </a:lnTo>
                  <a:lnTo>
                    <a:pt x="208" y="152"/>
                  </a:lnTo>
                  <a:lnTo>
                    <a:pt x="210" y="170"/>
                  </a:lnTo>
                  <a:lnTo>
                    <a:pt x="211" y="186"/>
                  </a:lnTo>
                  <a:lnTo>
                    <a:pt x="212" y="204"/>
                  </a:lnTo>
                  <a:lnTo>
                    <a:pt x="214" y="220"/>
                  </a:lnTo>
                  <a:lnTo>
                    <a:pt x="217" y="237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6" name="Freeform 89"/>
            <p:cNvSpPr>
              <a:spLocks/>
            </p:cNvSpPr>
            <p:nvPr/>
          </p:nvSpPr>
          <p:spPr bwMode="auto">
            <a:xfrm>
              <a:off x="2890" y="10630"/>
              <a:ext cx="71" cy="81"/>
            </a:xfrm>
            <a:custGeom>
              <a:avLst/>
              <a:gdLst>
                <a:gd name="T0" fmla="*/ 0 w 212"/>
                <a:gd name="T1" fmla="*/ 0 h 245"/>
                <a:gd name="T2" fmla="*/ 0 w 212"/>
                <a:gd name="T3" fmla="*/ 0 h 245"/>
                <a:gd name="T4" fmla="*/ 0 w 212"/>
                <a:gd name="T5" fmla="*/ 0 h 245"/>
                <a:gd name="T6" fmla="*/ 0 w 212"/>
                <a:gd name="T7" fmla="*/ 0 h 245"/>
                <a:gd name="T8" fmla="*/ 0 w 212"/>
                <a:gd name="T9" fmla="*/ 0 h 245"/>
                <a:gd name="T10" fmla="*/ 0 w 212"/>
                <a:gd name="T11" fmla="*/ 0 h 245"/>
                <a:gd name="T12" fmla="*/ 0 w 212"/>
                <a:gd name="T13" fmla="*/ 0 h 245"/>
                <a:gd name="T14" fmla="*/ 0 w 212"/>
                <a:gd name="T15" fmla="*/ 0 h 245"/>
                <a:gd name="T16" fmla="*/ 0 w 212"/>
                <a:gd name="T17" fmla="*/ 0 h 245"/>
                <a:gd name="T18" fmla="*/ 0 w 212"/>
                <a:gd name="T19" fmla="*/ 0 h 245"/>
                <a:gd name="T20" fmla="*/ 0 w 212"/>
                <a:gd name="T21" fmla="*/ 0 h 245"/>
                <a:gd name="T22" fmla="*/ 0 w 212"/>
                <a:gd name="T23" fmla="*/ 0 h 245"/>
                <a:gd name="T24" fmla="*/ 0 w 212"/>
                <a:gd name="T25" fmla="*/ 0 h 245"/>
                <a:gd name="T26" fmla="*/ 0 w 212"/>
                <a:gd name="T27" fmla="*/ 0 h 245"/>
                <a:gd name="T28" fmla="*/ 0 w 212"/>
                <a:gd name="T29" fmla="*/ 0 h 245"/>
                <a:gd name="T30" fmla="*/ 0 w 212"/>
                <a:gd name="T31" fmla="*/ 0 h 245"/>
                <a:gd name="T32" fmla="*/ 0 w 212"/>
                <a:gd name="T33" fmla="*/ 0 h 245"/>
                <a:gd name="T34" fmla="*/ 0 w 212"/>
                <a:gd name="T35" fmla="*/ 0 h 245"/>
                <a:gd name="T36" fmla="*/ 0 w 212"/>
                <a:gd name="T37" fmla="*/ 0 h 245"/>
                <a:gd name="T38" fmla="*/ 0 w 212"/>
                <a:gd name="T39" fmla="*/ 0 h 245"/>
                <a:gd name="T40" fmla="*/ 0 w 212"/>
                <a:gd name="T41" fmla="*/ 0 h 245"/>
                <a:gd name="T42" fmla="*/ 0 w 212"/>
                <a:gd name="T43" fmla="*/ 0 h 245"/>
                <a:gd name="T44" fmla="*/ 0 w 212"/>
                <a:gd name="T45" fmla="*/ 0 h 245"/>
                <a:gd name="T46" fmla="*/ 0 w 212"/>
                <a:gd name="T47" fmla="*/ 0 h 245"/>
                <a:gd name="T48" fmla="*/ 0 w 212"/>
                <a:gd name="T49" fmla="*/ 0 h 2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5"/>
                <a:gd name="T77" fmla="*/ 212 w 212"/>
                <a:gd name="T78" fmla="*/ 245 h 2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5">
                  <a:moveTo>
                    <a:pt x="212" y="227"/>
                  </a:moveTo>
                  <a:lnTo>
                    <a:pt x="160" y="245"/>
                  </a:lnTo>
                  <a:lnTo>
                    <a:pt x="117" y="243"/>
                  </a:lnTo>
                  <a:lnTo>
                    <a:pt x="79" y="224"/>
                  </a:lnTo>
                  <a:lnTo>
                    <a:pt x="51" y="194"/>
                  </a:lnTo>
                  <a:lnTo>
                    <a:pt x="28" y="152"/>
                  </a:lnTo>
                  <a:lnTo>
                    <a:pt x="13" y="103"/>
                  </a:lnTo>
                  <a:lnTo>
                    <a:pt x="3" y="51"/>
                  </a:lnTo>
                  <a:lnTo>
                    <a:pt x="0" y="0"/>
                  </a:lnTo>
                  <a:lnTo>
                    <a:pt x="21" y="26"/>
                  </a:lnTo>
                  <a:lnTo>
                    <a:pt x="39" y="46"/>
                  </a:lnTo>
                  <a:lnTo>
                    <a:pt x="58" y="59"/>
                  </a:lnTo>
                  <a:lnTo>
                    <a:pt x="76" y="69"/>
                  </a:lnTo>
                  <a:lnTo>
                    <a:pt x="95" y="75"/>
                  </a:lnTo>
                  <a:lnTo>
                    <a:pt x="119" y="81"/>
                  </a:lnTo>
                  <a:lnTo>
                    <a:pt x="147" y="85"/>
                  </a:lnTo>
                  <a:lnTo>
                    <a:pt x="184" y="94"/>
                  </a:lnTo>
                  <a:lnTo>
                    <a:pt x="187" y="110"/>
                  </a:lnTo>
                  <a:lnTo>
                    <a:pt x="190" y="128"/>
                  </a:lnTo>
                  <a:lnTo>
                    <a:pt x="194" y="144"/>
                  </a:lnTo>
                  <a:lnTo>
                    <a:pt x="198" y="162"/>
                  </a:lnTo>
                  <a:lnTo>
                    <a:pt x="201" y="177"/>
                  </a:lnTo>
                  <a:lnTo>
                    <a:pt x="204" y="194"/>
                  </a:lnTo>
                  <a:lnTo>
                    <a:pt x="208" y="209"/>
                  </a:lnTo>
                  <a:lnTo>
                    <a:pt x="212" y="227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7" name="Freeform 90"/>
            <p:cNvSpPr>
              <a:spLocks/>
            </p:cNvSpPr>
            <p:nvPr/>
          </p:nvSpPr>
          <p:spPr bwMode="auto">
            <a:xfrm>
              <a:off x="2896" y="10729"/>
              <a:ext cx="61" cy="143"/>
            </a:xfrm>
            <a:custGeom>
              <a:avLst/>
              <a:gdLst>
                <a:gd name="T0" fmla="*/ 0 w 185"/>
                <a:gd name="T1" fmla="*/ 0 h 430"/>
                <a:gd name="T2" fmla="*/ 0 w 185"/>
                <a:gd name="T3" fmla="*/ 0 h 430"/>
                <a:gd name="T4" fmla="*/ 0 w 185"/>
                <a:gd name="T5" fmla="*/ 0 h 430"/>
                <a:gd name="T6" fmla="*/ 0 w 185"/>
                <a:gd name="T7" fmla="*/ 0 h 430"/>
                <a:gd name="T8" fmla="*/ 0 w 185"/>
                <a:gd name="T9" fmla="*/ 0 h 430"/>
                <a:gd name="T10" fmla="*/ 0 w 185"/>
                <a:gd name="T11" fmla="*/ 0 h 430"/>
                <a:gd name="T12" fmla="*/ 0 w 185"/>
                <a:gd name="T13" fmla="*/ 0 h 430"/>
                <a:gd name="T14" fmla="*/ 0 w 185"/>
                <a:gd name="T15" fmla="*/ 0 h 430"/>
                <a:gd name="T16" fmla="*/ 0 w 185"/>
                <a:gd name="T17" fmla="*/ 0 h 430"/>
                <a:gd name="T18" fmla="*/ 0 w 185"/>
                <a:gd name="T19" fmla="*/ 0 h 430"/>
                <a:gd name="T20" fmla="*/ 0 w 185"/>
                <a:gd name="T21" fmla="*/ 0 h 430"/>
                <a:gd name="T22" fmla="*/ 0 w 185"/>
                <a:gd name="T23" fmla="*/ 0 h 430"/>
                <a:gd name="T24" fmla="*/ 0 w 185"/>
                <a:gd name="T25" fmla="*/ 0 h 430"/>
                <a:gd name="T26" fmla="*/ 0 w 185"/>
                <a:gd name="T27" fmla="*/ 0 h 430"/>
                <a:gd name="T28" fmla="*/ 0 w 185"/>
                <a:gd name="T29" fmla="*/ 0 h 430"/>
                <a:gd name="T30" fmla="*/ 0 w 185"/>
                <a:gd name="T31" fmla="*/ 0 h 430"/>
                <a:gd name="T32" fmla="*/ 0 w 185"/>
                <a:gd name="T33" fmla="*/ 0 h 430"/>
                <a:gd name="T34" fmla="*/ 0 w 185"/>
                <a:gd name="T35" fmla="*/ 0 h 430"/>
                <a:gd name="T36" fmla="*/ 0 w 185"/>
                <a:gd name="T37" fmla="*/ 0 h 430"/>
                <a:gd name="T38" fmla="*/ 0 w 185"/>
                <a:gd name="T39" fmla="*/ 0 h 430"/>
                <a:gd name="T40" fmla="*/ 0 w 185"/>
                <a:gd name="T41" fmla="*/ 0 h 430"/>
                <a:gd name="T42" fmla="*/ 0 w 185"/>
                <a:gd name="T43" fmla="*/ 0 h 430"/>
                <a:gd name="T44" fmla="*/ 0 w 185"/>
                <a:gd name="T45" fmla="*/ 0 h 430"/>
                <a:gd name="T46" fmla="*/ 0 w 185"/>
                <a:gd name="T47" fmla="*/ 0 h 430"/>
                <a:gd name="T48" fmla="*/ 0 w 185"/>
                <a:gd name="T49" fmla="*/ 0 h 430"/>
                <a:gd name="T50" fmla="*/ 0 w 185"/>
                <a:gd name="T51" fmla="*/ 0 h 430"/>
                <a:gd name="T52" fmla="*/ 0 w 185"/>
                <a:gd name="T53" fmla="*/ 0 h 430"/>
                <a:gd name="T54" fmla="*/ 0 w 185"/>
                <a:gd name="T55" fmla="*/ 0 h 430"/>
                <a:gd name="T56" fmla="*/ 0 w 185"/>
                <a:gd name="T57" fmla="*/ 0 h 4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430"/>
                <a:gd name="T89" fmla="*/ 185 w 185"/>
                <a:gd name="T90" fmla="*/ 430 h 4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430">
                  <a:moveTo>
                    <a:pt x="185" y="188"/>
                  </a:moveTo>
                  <a:lnTo>
                    <a:pt x="174" y="216"/>
                  </a:lnTo>
                  <a:lnTo>
                    <a:pt x="166" y="240"/>
                  </a:lnTo>
                  <a:lnTo>
                    <a:pt x="156" y="259"/>
                  </a:lnTo>
                  <a:lnTo>
                    <a:pt x="147" y="283"/>
                  </a:lnTo>
                  <a:lnTo>
                    <a:pt x="135" y="306"/>
                  </a:lnTo>
                  <a:lnTo>
                    <a:pt x="121" y="337"/>
                  </a:lnTo>
                  <a:lnTo>
                    <a:pt x="101" y="377"/>
                  </a:lnTo>
                  <a:lnTo>
                    <a:pt x="77" y="430"/>
                  </a:lnTo>
                  <a:lnTo>
                    <a:pt x="67" y="430"/>
                  </a:lnTo>
                  <a:lnTo>
                    <a:pt x="59" y="430"/>
                  </a:lnTo>
                  <a:lnTo>
                    <a:pt x="36" y="380"/>
                  </a:lnTo>
                  <a:lnTo>
                    <a:pt x="21" y="330"/>
                  </a:lnTo>
                  <a:lnTo>
                    <a:pt x="11" y="277"/>
                  </a:lnTo>
                  <a:lnTo>
                    <a:pt x="6" y="225"/>
                  </a:lnTo>
                  <a:lnTo>
                    <a:pt x="1" y="169"/>
                  </a:lnTo>
                  <a:lnTo>
                    <a:pt x="1" y="115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7" y="25"/>
                  </a:lnTo>
                  <a:lnTo>
                    <a:pt x="45" y="53"/>
                  </a:lnTo>
                  <a:lnTo>
                    <a:pt x="59" y="81"/>
                  </a:lnTo>
                  <a:lnTo>
                    <a:pt x="71" y="109"/>
                  </a:lnTo>
                  <a:lnTo>
                    <a:pt x="86" y="132"/>
                  </a:lnTo>
                  <a:lnTo>
                    <a:pt x="107" y="153"/>
                  </a:lnTo>
                  <a:lnTo>
                    <a:pt x="137" y="168"/>
                  </a:lnTo>
                  <a:lnTo>
                    <a:pt x="181" y="175"/>
                  </a:lnTo>
                  <a:lnTo>
                    <a:pt x="184" y="179"/>
                  </a:lnTo>
                  <a:lnTo>
                    <a:pt x="185" y="188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8" name="Freeform 91"/>
            <p:cNvSpPr>
              <a:spLocks/>
            </p:cNvSpPr>
            <p:nvPr/>
          </p:nvSpPr>
          <p:spPr bwMode="auto">
            <a:xfrm>
              <a:off x="2764" y="10535"/>
              <a:ext cx="174" cy="1278"/>
            </a:xfrm>
            <a:custGeom>
              <a:avLst/>
              <a:gdLst>
                <a:gd name="T0" fmla="*/ 0 w 521"/>
                <a:gd name="T1" fmla="*/ 0 h 3834"/>
                <a:gd name="T2" fmla="*/ 0 w 521"/>
                <a:gd name="T3" fmla="*/ 0 h 3834"/>
                <a:gd name="T4" fmla="*/ 0 w 521"/>
                <a:gd name="T5" fmla="*/ 0 h 3834"/>
                <a:gd name="T6" fmla="*/ 0 w 521"/>
                <a:gd name="T7" fmla="*/ 0 h 3834"/>
                <a:gd name="T8" fmla="*/ 0 w 521"/>
                <a:gd name="T9" fmla="*/ 0 h 3834"/>
                <a:gd name="T10" fmla="*/ 0 w 521"/>
                <a:gd name="T11" fmla="*/ 0 h 3834"/>
                <a:gd name="T12" fmla="*/ 0 w 521"/>
                <a:gd name="T13" fmla="*/ 0 h 3834"/>
                <a:gd name="T14" fmla="*/ 0 w 521"/>
                <a:gd name="T15" fmla="*/ 0 h 3834"/>
                <a:gd name="T16" fmla="*/ 0 w 521"/>
                <a:gd name="T17" fmla="*/ 0 h 3834"/>
                <a:gd name="T18" fmla="*/ 0 w 521"/>
                <a:gd name="T19" fmla="*/ 0 h 3834"/>
                <a:gd name="T20" fmla="*/ 0 w 521"/>
                <a:gd name="T21" fmla="*/ 0 h 3834"/>
                <a:gd name="T22" fmla="*/ 0 w 521"/>
                <a:gd name="T23" fmla="*/ 0 h 3834"/>
                <a:gd name="T24" fmla="*/ 0 w 521"/>
                <a:gd name="T25" fmla="*/ 0 h 3834"/>
                <a:gd name="T26" fmla="*/ 0 w 521"/>
                <a:gd name="T27" fmla="*/ 0 h 3834"/>
                <a:gd name="T28" fmla="*/ 0 w 521"/>
                <a:gd name="T29" fmla="*/ 0 h 3834"/>
                <a:gd name="T30" fmla="*/ 0 w 521"/>
                <a:gd name="T31" fmla="*/ 0 h 3834"/>
                <a:gd name="T32" fmla="*/ 0 w 521"/>
                <a:gd name="T33" fmla="*/ 0 h 3834"/>
                <a:gd name="T34" fmla="*/ 0 w 521"/>
                <a:gd name="T35" fmla="*/ 0 h 3834"/>
                <a:gd name="T36" fmla="*/ 0 w 521"/>
                <a:gd name="T37" fmla="*/ 0 h 3834"/>
                <a:gd name="T38" fmla="*/ 0 w 521"/>
                <a:gd name="T39" fmla="*/ 0 h 3834"/>
                <a:gd name="T40" fmla="*/ 0 w 521"/>
                <a:gd name="T41" fmla="*/ 0 h 3834"/>
                <a:gd name="T42" fmla="*/ 0 w 521"/>
                <a:gd name="T43" fmla="*/ 0 h 3834"/>
                <a:gd name="T44" fmla="*/ 0 w 521"/>
                <a:gd name="T45" fmla="*/ 0 h 3834"/>
                <a:gd name="T46" fmla="*/ 0 w 521"/>
                <a:gd name="T47" fmla="*/ 0 h 3834"/>
                <a:gd name="T48" fmla="*/ 0 w 521"/>
                <a:gd name="T49" fmla="*/ 0 h 3834"/>
                <a:gd name="T50" fmla="*/ 0 w 521"/>
                <a:gd name="T51" fmla="*/ 0 h 3834"/>
                <a:gd name="T52" fmla="*/ 0 w 521"/>
                <a:gd name="T53" fmla="*/ 0 h 3834"/>
                <a:gd name="T54" fmla="*/ 0 w 521"/>
                <a:gd name="T55" fmla="*/ 0 h 3834"/>
                <a:gd name="T56" fmla="*/ 0 w 521"/>
                <a:gd name="T57" fmla="*/ 0 h 3834"/>
                <a:gd name="T58" fmla="*/ 0 w 521"/>
                <a:gd name="T59" fmla="*/ 0 h 3834"/>
                <a:gd name="T60" fmla="*/ 0 w 521"/>
                <a:gd name="T61" fmla="*/ 0 h 3834"/>
                <a:gd name="T62" fmla="*/ 0 w 521"/>
                <a:gd name="T63" fmla="*/ 0 h 3834"/>
                <a:gd name="T64" fmla="*/ 0 w 521"/>
                <a:gd name="T65" fmla="*/ 0 h 3834"/>
                <a:gd name="T66" fmla="*/ 0 w 521"/>
                <a:gd name="T67" fmla="*/ 0 h 3834"/>
                <a:gd name="T68" fmla="*/ 0 w 521"/>
                <a:gd name="T69" fmla="*/ 0 h 3834"/>
                <a:gd name="T70" fmla="*/ 0 w 521"/>
                <a:gd name="T71" fmla="*/ 0 h 3834"/>
                <a:gd name="T72" fmla="*/ 0 w 521"/>
                <a:gd name="T73" fmla="*/ 0 h 3834"/>
                <a:gd name="T74" fmla="*/ 0 w 521"/>
                <a:gd name="T75" fmla="*/ 0 h 3834"/>
                <a:gd name="T76" fmla="*/ 0 w 521"/>
                <a:gd name="T77" fmla="*/ 0 h 3834"/>
                <a:gd name="T78" fmla="*/ 0 w 521"/>
                <a:gd name="T79" fmla="*/ 0 h 3834"/>
                <a:gd name="T80" fmla="*/ 0 w 521"/>
                <a:gd name="T81" fmla="*/ 0 h 3834"/>
                <a:gd name="T82" fmla="*/ 0 w 521"/>
                <a:gd name="T83" fmla="*/ 0 h 3834"/>
                <a:gd name="T84" fmla="*/ 0 w 521"/>
                <a:gd name="T85" fmla="*/ 0 h 3834"/>
                <a:gd name="T86" fmla="*/ 0 w 521"/>
                <a:gd name="T87" fmla="*/ 0 h 3834"/>
                <a:gd name="T88" fmla="*/ 0 w 521"/>
                <a:gd name="T89" fmla="*/ 0 h 3834"/>
                <a:gd name="T90" fmla="*/ 0 w 521"/>
                <a:gd name="T91" fmla="*/ 0 h 3834"/>
                <a:gd name="T92" fmla="*/ 0 w 521"/>
                <a:gd name="T93" fmla="*/ 0 h 3834"/>
                <a:gd name="T94" fmla="*/ 0 w 521"/>
                <a:gd name="T95" fmla="*/ 0 h 3834"/>
                <a:gd name="T96" fmla="*/ 0 w 521"/>
                <a:gd name="T97" fmla="*/ 0 h 3834"/>
                <a:gd name="T98" fmla="*/ 0 w 521"/>
                <a:gd name="T99" fmla="*/ 0 h 3834"/>
                <a:gd name="T100" fmla="*/ 0 w 521"/>
                <a:gd name="T101" fmla="*/ 0 h 3834"/>
                <a:gd name="T102" fmla="*/ 0 w 521"/>
                <a:gd name="T103" fmla="*/ 0 h 3834"/>
                <a:gd name="T104" fmla="*/ 0 w 521"/>
                <a:gd name="T105" fmla="*/ 0 h 3834"/>
                <a:gd name="T106" fmla="*/ 0 w 521"/>
                <a:gd name="T107" fmla="*/ 0 h 3834"/>
                <a:gd name="T108" fmla="*/ 0 w 521"/>
                <a:gd name="T109" fmla="*/ 0 h 3834"/>
                <a:gd name="T110" fmla="*/ 0 w 521"/>
                <a:gd name="T111" fmla="*/ 0 h 3834"/>
                <a:gd name="T112" fmla="*/ 0 w 521"/>
                <a:gd name="T113" fmla="*/ 0 h 3834"/>
                <a:gd name="T114" fmla="*/ 0 w 521"/>
                <a:gd name="T115" fmla="*/ 0 h 3834"/>
                <a:gd name="T116" fmla="*/ 0 w 521"/>
                <a:gd name="T117" fmla="*/ 0 h 3834"/>
                <a:gd name="T118" fmla="*/ 0 w 521"/>
                <a:gd name="T119" fmla="*/ 0 h 3834"/>
                <a:gd name="T120" fmla="*/ 0 w 521"/>
                <a:gd name="T121" fmla="*/ 0 h 3834"/>
                <a:gd name="T122" fmla="*/ 0 w 521"/>
                <a:gd name="T123" fmla="*/ 0 h 3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1"/>
                <a:gd name="T187" fmla="*/ 0 h 3834"/>
                <a:gd name="T188" fmla="*/ 521 w 521"/>
                <a:gd name="T189" fmla="*/ 3834 h 3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1" h="3834">
                  <a:moveTo>
                    <a:pt x="521" y="2826"/>
                  </a:moveTo>
                  <a:lnTo>
                    <a:pt x="518" y="2888"/>
                  </a:lnTo>
                  <a:lnTo>
                    <a:pt x="518" y="2954"/>
                  </a:lnTo>
                  <a:lnTo>
                    <a:pt x="517" y="3022"/>
                  </a:lnTo>
                  <a:lnTo>
                    <a:pt x="516" y="3092"/>
                  </a:lnTo>
                  <a:lnTo>
                    <a:pt x="511" y="3160"/>
                  </a:lnTo>
                  <a:lnTo>
                    <a:pt x="509" y="3226"/>
                  </a:lnTo>
                  <a:lnTo>
                    <a:pt x="502" y="3288"/>
                  </a:lnTo>
                  <a:lnTo>
                    <a:pt x="495" y="3346"/>
                  </a:lnTo>
                  <a:lnTo>
                    <a:pt x="452" y="3428"/>
                  </a:lnTo>
                  <a:lnTo>
                    <a:pt x="419" y="3493"/>
                  </a:lnTo>
                  <a:lnTo>
                    <a:pt x="389" y="3545"/>
                  </a:lnTo>
                  <a:lnTo>
                    <a:pt x="370" y="3592"/>
                  </a:lnTo>
                  <a:lnTo>
                    <a:pt x="354" y="3638"/>
                  </a:lnTo>
                  <a:lnTo>
                    <a:pt x="346" y="3689"/>
                  </a:lnTo>
                  <a:lnTo>
                    <a:pt x="344" y="3753"/>
                  </a:lnTo>
                  <a:lnTo>
                    <a:pt x="350" y="3834"/>
                  </a:lnTo>
                  <a:lnTo>
                    <a:pt x="316" y="3828"/>
                  </a:lnTo>
                  <a:lnTo>
                    <a:pt x="284" y="3812"/>
                  </a:lnTo>
                  <a:lnTo>
                    <a:pt x="253" y="3785"/>
                  </a:lnTo>
                  <a:lnTo>
                    <a:pt x="226" y="3754"/>
                  </a:lnTo>
                  <a:lnTo>
                    <a:pt x="204" y="3716"/>
                  </a:lnTo>
                  <a:lnTo>
                    <a:pt x="189" y="3676"/>
                  </a:lnTo>
                  <a:lnTo>
                    <a:pt x="179" y="3635"/>
                  </a:lnTo>
                  <a:lnTo>
                    <a:pt x="179" y="3596"/>
                  </a:lnTo>
                  <a:lnTo>
                    <a:pt x="193" y="3530"/>
                  </a:lnTo>
                  <a:lnTo>
                    <a:pt x="211" y="3464"/>
                  </a:lnTo>
                  <a:lnTo>
                    <a:pt x="231" y="3397"/>
                  </a:lnTo>
                  <a:lnTo>
                    <a:pt x="252" y="3333"/>
                  </a:lnTo>
                  <a:lnTo>
                    <a:pt x="271" y="3265"/>
                  </a:lnTo>
                  <a:lnTo>
                    <a:pt x="291" y="3197"/>
                  </a:lnTo>
                  <a:lnTo>
                    <a:pt x="308" y="3128"/>
                  </a:lnTo>
                  <a:lnTo>
                    <a:pt x="323" y="3057"/>
                  </a:lnTo>
                  <a:lnTo>
                    <a:pt x="319" y="2938"/>
                  </a:lnTo>
                  <a:lnTo>
                    <a:pt x="309" y="2820"/>
                  </a:lnTo>
                  <a:lnTo>
                    <a:pt x="295" y="2700"/>
                  </a:lnTo>
                  <a:lnTo>
                    <a:pt x="283" y="2584"/>
                  </a:lnTo>
                  <a:lnTo>
                    <a:pt x="267" y="2465"/>
                  </a:lnTo>
                  <a:lnTo>
                    <a:pt x="257" y="2347"/>
                  </a:lnTo>
                  <a:lnTo>
                    <a:pt x="252" y="2226"/>
                  </a:lnTo>
                  <a:lnTo>
                    <a:pt x="256" y="2106"/>
                  </a:lnTo>
                  <a:lnTo>
                    <a:pt x="277" y="1997"/>
                  </a:lnTo>
                  <a:lnTo>
                    <a:pt x="295" y="1903"/>
                  </a:lnTo>
                  <a:lnTo>
                    <a:pt x="306" y="1819"/>
                  </a:lnTo>
                  <a:lnTo>
                    <a:pt x="311" y="1741"/>
                  </a:lnTo>
                  <a:lnTo>
                    <a:pt x="304" y="1663"/>
                  </a:lnTo>
                  <a:lnTo>
                    <a:pt x="284" y="1580"/>
                  </a:lnTo>
                  <a:lnTo>
                    <a:pt x="250" y="1490"/>
                  </a:lnTo>
                  <a:lnTo>
                    <a:pt x="201" y="1387"/>
                  </a:lnTo>
                  <a:lnTo>
                    <a:pt x="176" y="1314"/>
                  </a:lnTo>
                  <a:lnTo>
                    <a:pt x="153" y="1231"/>
                  </a:lnTo>
                  <a:lnTo>
                    <a:pt x="131" y="1143"/>
                  </a:lnTo>
                  <a:lnTo>
                    <a:pt x="113" y="1051"/>
                  </a:lnTo>
                  <a:lnTo>
                    <a:pt x="96" y="957"/>
                  </a:lnTo>
                  <a:lnTo>
                    <a:pt x="85" y="867"/>
                  </a:lnTo>
                  <a:lnTo>
                    <a:pt x="78" y="782"/>
                  </a:lnTo>
                  <a:lnTo>
                    <a:pt x="79" y="705"/>
                  </a:lnTo>
                  <a:lnTo>
                    <a:pt x="103" y="605"/>
                  </a:lnTo>
                  <a:lnTo>
                    <a:pt x="120" y="518"/>
                  </a:lnTo>
                  <a:lnTo>
                    <a:pt x="127" y="441"/>
                  </a:lnTo>
                  <a:lnTo>
                    <a:pt x="127" y="372"/>
                  </a:lnTo>
                  <a:lnTo>
                    <a:pt x="114" y="301"/>
                  </a:lnTo>
                  <a:lnTo>
                    <a:pt x="90" y="227"/>
                  </a:lnTo>
                  <a:lnTo>
                    <a:pt x="54" y="146"/>
                  </a:lnTo>
                  <a:lnTo>
                    <a:pt x="3" y="52"/>
                  </a:lnTo>
                  <a:lnTo>
                    <a:pt x="0" y="45"/>
                  </a:lnTo>
                  <a:lnTo>
                    <a:pt x="3" y="33"/>
                  </a:lnTo>
                  <a:lnTo>
                    <a:pt x="17" y="52"/>
                  </a:lnTo>
                  <a:lnTo>
                    <a:pt x="30" y="73"/>
                  </a:lnTo>
                  <a:lnTo>
                    <a:pt x="40" y="92"/>
                  </a:lnTo>
                  <a:lnTo>
                    <a:pt x="51" y="109"/>
                  </a:lnTo>
                  <a:lnTo>
                    <a:pt x="62" y="123"/>
                  </a:lnTo>
                  <a:lnTo>
                    <a:pt x="78" y="136"/>
                  </a:lnTo>
                  <a:lnTo>
                    <a:pt x="97" y="145"/>
                  </a:lnTo>
                  <a:lnTo>
                    <a:pt x="125" y="152"/>
                  </a:lnTo>
                  <a:lnTo>
                    <a:pt x="127" y="137"/>
                  </a:lnTo>
                  <a:lnTo>
                    <a:pt x="128" y="121"/>
                  </a:lnTo>
                  <a:lnTo>
                    <a:pt x="127" y="102"/>
                  </a:lnTo>
                  <a:lnTo>
                    <a:pt x="127" y="84"/>
                  </a:lnTo>
                  <a:lnTo>
                    <a:pt x="124" y="64"/>
                  </a:lnTo>
                  <a:lnTo>
                    <a:pt x="121" y="46"/>
                  </a:lnTo>
                  <a:lnTo>
                    <a:pt x="120" y="27"/>
                  </a:lnTo>
                  <a:lnTo>
                    <a:pt x="120" y="9"/>
                  </a:lnTo>
                  <a:lnTo>
                    <a:pt x="123" y="5"/>
                  </a:lnTo>
                  <a:lnTo>
                    <a:pt x="125" y="0"/>
                  </a:lnTo>
                  <a:lnTo>
                    <a:pt x="155" y="49"/>
                  </a:lnTo>
                  <a:lnTo>
                    <a:pt x="179" y="121"/>
                  </a:lnTo>
                  <a:lnTo>
                    <a:pt x="196" y="208"/>
                  </a:lnTo>
                  <a:lnTo>
                    <a:pt x="208" y="305"/>
                  </a:lnTo>
                  <a:lnTo>
                    <a:pt x="217" y="401"/>
                  </a:lnTo>
                  <a:lnTo>
                    <a:pt x="222" y="491"/>
                  </a:lnTo>
                  <a:lnTo>
                    <a:pt x="228" y="566"/>
                  </a:lnTo>
                  <a:lnTo>
                    <a:pt x="233" y="621"/>
                  </a:lnTo>
                  <a:lnTo>
                    <a:pt x="245" y="684"/>
                  </a:lnTo>
                  <a:lnTo>
                    <a:pt x="256" y="749"/>
                  </a:lnTo>
                  <a:lnTo>
                    <a:pt x="263" y="814"/>
                  </a:lnTo>
                  <a:lnTo>
                    <a:pt x="270" y="879"/>
                  </a:lnTo>
                  <a:lnTo>
                    <a:pt x="271" y="942"/>
                  </a:lnTo>
                  <a:lnTo>
                    <a:pt x="271" y="1007"/>
                  </a:lnTo>
                  <a:lnTo>
                    <a:pt x="267" y="1072"/>
                  </a:lnTo>
                  <a:lnTo>
                    <a:pt x="260" y="1137"/>
                  </a:lnTo>
                  <a:lnTo>
                    <a:pt x="269" y="1197"/>
                  </a:lnTo>
                  <a:lnTo>
                    <a:pt x="283" y="1258"/>
                  </a:lnTo>
                  <a:lnTo>
                    <a:pt x="299" y="1315"/>
                  </a:lnTo>
                  <a:lnTo>
                    <a:pt x="321" y="1372"/>
                  </a:lnTo>
                  <a:lnTo>
                    <a:pt x="342" y="1427"/>
                  </a:lnTo>
                  <a:lnTo>
                    <a:pt x="363" y="1482"/>
                  </a:lnTo>
                  <a:lnTo>
                    <a:pt x="384" y="1538"/>
                  </a:lnTo>
                  <a:lnTo>
                    <a:pt x="405" y="1595"/>
                  </a:lnTo>
                  <a:lnTo>
                    <a:pt x="416" y="1682"/>
                  </a:lnTo>
                  <a:lnTo>
                    <a:pt x="423" y="1765"/>
                  </a:lnTo>
                  <a:lnTo>
                    <a:pt x="424" y="1843"/>
                  </a:lnTo>
                  <a:lnTo>
                    <a:pt x="423" y="1921"/>
                  </a:lnTo>
                  <a:lnTo>
                    <a:pt x="416" y="1996"/>
                  </a:lnTo>
                  <a:lnTo>
                    <a:pt x="408" y="2073"/>
                  </a:lnTo>
                  <a:lnTo>
                    <a:pt x="396" y="2151"/>
                  </a:lnTo>
                  <a:lnTo>
                    <a:pt x="386" y="2233"/>
                  </a:lnTo>
                  <a:lnTo>
                    <a:pt x="391" y="2314"/>
                  </a:lnTo>
                  <a:lnTo>
                    <a:pt x="405" y="2391"/>
                  </a:lnTo>
                  <a:lnTo>
                    <a:pt x="424" y="2463"/>
                  </a:lnTo>
                  <a:lnTo>
                    <a:pt x="450" y="2532"/>
                  </a:lnTo>
                  <a:lnTo>
                    <a:pt x="473" y="2600"/>
                  </a:lnTo>
                  <a:lnTo>
                    <a:pt x="496" y="2671"/>
                  </a:lnTo>
                  <a:lnTo>
                    <a:pt x="511" y="2745"/>
                  </a:lnTo>
                  <a:lnTo>
                    <a:pt x="521" y="2826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69" name="Freeform 92"/>
            <p:cNvSpPr>
              <a:spLocks/>
            </p:cNvSpPr>
            <p:nvPr/>
          </p:nvSpPr>
          <p:spPr bwMode="auto">
            <a:xfrm>
              <a:off x="2490" y="9971"/>
              <a:ext cx="374" cy="217"/>
            </a:xfrm>
            <a:custGeom>
              <a:avLst/>
              <a:gdLst>
                <a:gd name="T0" fmla="*/ 0 w 1122"/>
                <a:gd name="T1" fmla="*/ 0 h 650"/>
                <a:gd name="T2" fmla="*/ 0 w 1122"/>
                <a:gd name="T3" fmla="*/ 0 h 650"/>
                <a:gd name="T4" fmla="*/ 0 w 1122"/>
                <a:gd name="T5" fmla="*/ 0 h 650"/>
                <a:gd name="T6" fmla="*/ 0 w 1122"/>
                <a:gd name="T7" fmla="*/ 0 h 650"/>
                <a:gd name="T8" fmla="*/ 0 w 1122"/>
                <a:gd name="T9" fmla="*/ 0 h 650"/>
                <a:gd name="T10" fmla="*/ 0 w 1122"/>
                <a:gd name="T11" fmla="*/ 0 h 650"/>
                <a:gd name="T12" fmla="*/ 0 w 1122"/>
                <a:gd name="T13" fmla="*/ 0 h 650"/>
                <a:gd name="T14" fmla="*/ 0 w 1122"/>
                <a:gd name="T15" fmla="*/ 0 h 650"/>
                <a:gd name="T16" fmla="*/ 0 w 1122"/>
                <a:gd name="T17" fmla="*/ 0 h 650"/>
                <a:gd name="T18" fmla="*/ 0 w 1122"/>
                <a:gd name="T19" fmla="*/ 0 h 650"/>
                <a:gd name="T20" fmla="*/ 0 w 1122"/>
                <a:gd name="T21" fmla="*/ 0 h 650"/>
                <a:gd name="T22" fmla="*/ 0 w 1122"/>
                <a:gd name="T23" fmla="*/ 0 h 650"/>
                <a:gd name="T24" fmla="*/ 0 w 1122"/>
                <a:gd name="T25" fmla="*/ 0 h 650"/>
                <a:gd name="T26" fmla="*/ 0 w 1122"/>
                <a:gd name="T27" fmla="*/ 0 h 650"/>
                <a:gd name="T28" fmla="*/ 0 w 1122"/>
                <a:gd name="T29" fmla="*/ 0 h 650"/>
                <a:gd name="T30" fmla="*/ 0 w 1122"/>
                <a:gd name="T31" fmla="*/ 0 h 650"/>
                <a:gd name="T32" fmla="*/ 0 w 1122"/>
                <a:gd name="T33" fmla="*/ 0 h 650"/>
                <a:gd name="T34" fmla="*/ 0 w 1122"/>
                <a:gd name="T35" fmla="*/ 0 h 650"/>
                <a:gd name="T36" fmla="*/ 0 w 1122"/>
                <a:gd name="T37" fmla="*/ 0 h 650"/>
                <a:gd name="T38" fmla="*/ 0 w 1122"/>
                <a:gd name="T39" fmla="*/ 0 h 650"/>
                <a:gd name="T40" fmla="*/ 0 w 1122"/>
                <a:gd name="T41" fmla="*/ 0 h 650"/>
                <a:gd name="T42" fmla="*/ 0 w 1122"/>
                <a:gd name="T43" fmla="*/ 0 h 650"/>
                <a:gd name="T44" fmla="*/ 0 w 1122"/>
                <a:gd name="T45" fmla="*/ 0 h 650"/>
                <a:gd name="T46" fmla="*/ 0 w 1122"/>
                <a:gd name="T47" fmla="*/ 0 h 650"/>
                <a:gd name="T48" fmla="*/ 0 w 1122"/>
                <a:gd name="T49" fmla="*/ 0 h 650"/>
                <a:gd name="T50" fmla="*/ 0 w 1122"/>
                <a:gd name="T51" fmla="*/ 0 h 650"/>
                <a:gd name="T52" fmla="*/ 0 w 1122"/>
                <a:gd name="T53" fmla="*/ 0 h 650"/>
                <a:gd name="T54" fmla="*/ 0 w 1122"/>
                <a:gd name="T55" fmla="*/ 0 h 650"/>
                <a:gd name="T56" fmla="*/ 0 w 1122"/>
                <a:gd name="T57" fmla="*/ 0 h 650"/>
                <a:gd name="T58" fmla="*/ 0 w 1122"/>
                <a:gd name="T59" fmla="*/ 0 h 650"/>
                <a:gd name="T60" fmla="*/ 0 w 1122"/>
                <a:gd name="T61" fmla="*/ 0 h 650"/>
                <a:gd name="T62" fmla="*/ 0 w 1122"/>
                <a:gd name="T63" fmla="*/ 0 h 650"/>
                <a:gd name="T64" fmla="*/ 0 w 1122"/>
                <a:gd name="T65" fmla="*/ 0 h 650"/>
                <a:gd name="T66" fmla="*/ 0 w 1122"/>
                <a:gd name="T67" fmla="*/ 0 h 650"/>
                <a:gd name="T68" fmla="*/ 0 w 1122"/>
                <a:gd name="T69" fmla="*/ 0 h 650"/>
                <a:gd name="T70" fmla="*/ 0 w 1122"/>
                <a:gd name="T71" fmla="*/ 0 h 650"/>
                <a:gd name="T72" fmla="*/ 0 w 1122"/>
                <a:gd name="T73" fmla="*/ 0 h 650"/>
                <a:gd name="T74" fmla="*/ 0 w 1122"/>
                <a:gd name="T75" fmla="*/ 0 h 650"/>
                <a:gd name="T76" fmla="*/ 0 w 1122"/>
                <a:gd name="T77" fmla="*/ 0 h 650"/>
                <a:gd name="T78" fmla="*/ 0 w 1122"/>
                <a:gd name="T79" fmla="*/ 0 h 650"/>
                <a:gd name="T80" fmla="*/ 0 w 1122"/>
                <a:gd name="T81" fmla="*/ 0 h 650"/>
                <a:gd name="T82" fmla="*/ 0 w 1122"/>
                <a:gd name="T83" fmla="*/ 0 h 650"/>
                <a:gd name="T84" fmla="*/ 0 w 1122"/>
                <a:gd name="T85" fmla="*/ 0 h 650"/>
                <a:gd name="T86" fmla="*/ 0 w 1122"/>
                <a:gd name="T87" fmla="*/ 0 h 650"/>
                <a:gd name="T88" fmla="*/ 0 w 1122"/>
                <a:gd name="T89" fmla="*/ 0 h 650"/>
                <a:gd name="T90" fmla="*/ 0 w 1122"/>
                <a:gd name="T91" fmla="*/ 0 h 650"/>
                <a:gd name="T92" fmla="*/ 0 w 1122"/>
                <a:gd name="T93" fmla="*/ 0 h 650"/>
                <a:gd name="T94" fmla="*/ 0 w 1122"/>
                <a:gd name="T95" fmla="*/ 0 h 650"/>
                <a:gd name="T96" fmla="*/ 0 w 1122"/>
                <a:gd name="T97" fmla="*/ 0 h 650"/>
                <a:gd name="T98" fmla="*/ 0 w 1122"/>
                <a:gd name="T99" fmla="*/ 0 h 650"/>
                <a:gd name="T100" fmla="*/ 0 w 1122"/>
                <a:gd name="T101" fmla="*/ 0 h 650"/>
                <a:gd name="T102" fmla="*/ 0 w 1122"/>
                <a:gd name="T103" fmla="*/ 0 h 650"/>
                <a:gd name="T104" fmla="*/ 0 w 1122"/>
                <a:gd name="T105" fmla="*/ 0 h 650"/>
                <a:gd name="T106" fmla="*/ 0 w 1122"/>
                <a:gd name="T107" fmla="*/ 0 h 650"/>
                <a:gd name="T108" fmla="*/ 0 w 1122"/>
                <a:gd name="T109" fmla="*/ 0 h 650"/>
                <a:gd name="T110" fmla="*/ 0 w 1122"/>
                <a:gd name="T111" fmla="*/ 0 h 6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2"/>
                <a:gd name="T169" fmla="*/ 0 h 650"/>
                <a:gd name="T170" fmla="*/ 1122 w 1122"/>
                <a:gd name="T171" fmla="*/ 650 h 6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2" h="650">
                  <a:moveTo>
                    <a:pt x="1122" y="158"/>
                  </a:moveTo>
                  <a:lnTo>
                    <a:pt x="1113" y="172"/>
                  </a:lnTo>
                  <a:lnTo>
                    <a:pt x="1109" y="184"/>
                  </a:lnTo>
                  <a:lnTo>
                    <a:pt x="1104" y="193"/>
                  </a:lnTo>
                  <a:lnTo>
                    <a:pt x="1102" y="203"/>
                  </a:lnTo>
                  <a:lnTo>
                    <a:pt x="1099" y="211"/>
                  </a:lnTo>
                  <a:lnTo>
                    <a:pt x="1101" y="221"/>
                  </a:lnTo>
                  <a:lnTo>
                    <a:pt x="1102" y="231"/>
                  </a:lnTo>
                  <a:lnTo>
                    <a:pt x="1108" y="248"/>
                  </a:lnTo>
                  <a:lnTo>
                    <a:pt x="1071" y="270"/>
                  </a:lnTo>
                  <a:lnTo>
                    <a:pt x="1043" y="282"/>
                  </a:lnTo>
                  <a:lnTo>
                    <a:pt x="1022" y="283"/>
                  </a:lnTo>
                  <a:lnTo>
                    <a:pt x="1005" y="277"/>
                  </a:lnTo>
                  <a:lnTo>
                    <a:pt x="989" y="262"/>
                  </a:lnTo>
                  <a:lnTo>
                    <a:pt x="972" y="243"/>
                  </a:lnTo>
                  <a:lnTo>
                    <a:pt x="952" y="220"/>
                  </a:lnTo>
                  <a:lnTo>
                    <a:pt x="928" y="195"/>
                  </a:lnTo>
                  <a:lnTo>
                    <a:pt x="850" y="186"/>
                  </a:lnTo>
                  <a:lnTo>
                    <a:pt x="795" y="195"/>
                  </a:lnTo>
                  <a:lnTo>
                    <a:pt x="757" y="214"/>
                  </a:lnTo>
                  <a:lnTo>
                    <a:pt x="729" y="243"/>
                  </a:lnTo>
                  <a:lnTo>
                    <a:pt x="705" y="274"/>
                  </a:lnTo>
                  <a:lnTo>
                    <a:pt x="681" y="307"/>
                  </a:lnTo>
                  <a:lnTo>
                    <a:pt x="650" y="333"/>
                  </a:lnTo>
                  <a:lnTo>
                    <a:pt x="607" y="351"/>
                  </a:lnTo>
                  <a:lnTo>
                    <a:pt x="563" y="386"/>
                  </a:lnTo>
                  <a:lnTo>
                    <a:pt x="539" y="422"/>
                  </a:lnTo>
                  <a:lnTo>
                    <a:pt x="528" y="454"/>
                  </a:lnTo>
                  <a:lnTo>
                    <a:pt x="530" y="486"/>
                  </a:lnTo>
                  <a:lnTo>
                    <a:pt x="532" y="517"/>
                  </a:lnTo>
                  <a:lnTo>
                    <a:pt x="537" y="550"/>
                  </a:lnTo>
                  <a:lnTo>
                    <a:pt x="537" y="585"/>
                  </a:lnTo>
                  <a:lnTo>
                    <a:pt x="527" y="625"/>
                  </a:lnTo>
                  <a:lnTo>
                    <a:pt x="497" y="635"/>
                  </a:lnTo>
                  <a:lnTo>
                    <a:pt x="478" y="640"/>
                  </a:lnTo>
                  <a:lnTo>
                    <a:pt x="462" y="638"/>
                  </a:lnTo>
                  <a:lnTo>
                    <a:pt x="452" y="632"/>
                  </a:lnTo>
                  <a:lnTo>
                    <a:pt x="442" y="620"/>
                  </a:lnTo>
                  <a:lnTo>
                    <a:pt x="434" y="607"/>
                  </a:lnTo>
                  <a:lnTo>
                    <a:pt x="424" y="590"/>
                  </a:lnTo>
                  <a:lnTo>
                    <a:pt x="413" y="573"/>
                  </a:lnTo>
                  <a:lnTo>
                    <a:pt x="379" y="576"/>
                  </a:lnTo>
                  <a:lnTo>
                    <a:pt x="350" y="585"/>
                  </a:lnTo>
                  <a:lnTo>
                    <a:pt x="322" y="598"/>
                  </a:lnTo>
                  <a:lnTo>
                    <a:pt x="297" y="615"/>
                  </a:lnTo>
                  <a:lnTo>
                    <a:pt x="271" y="628"/>
                  </a:lnTo>
                  <a:lnTo>
                    <a:pt x="250" y="641"/>
                  </a:lnTo>
                  <a:lnTo>
                    <a:pt x="231" y="648"/>
                  </a:lnTo>
                  <a:lnTo>
                    <a:pt x="215" y="650"/>
                  </a:lnTo>
                  <a:lnTo>
                    <a:pt x="202" y="623"/>
                  </a:lnTo>
                  <a:lnTo>
                    <a:pt x="191" y="607"/>
                  </a:lnTo>
                  <a:lnTo>
                    <a:pt x="179" y="595"/>
                  </a:lnTo>
                  <a:lnTo>
                    <a:pt x="167" y="591"/>
                  </a:lnTo>
                  <a:lnTo>
                    <a:pt x="152" y="590"/>
                  </a:lnTo>
                  <a:lnTo>
                    <a:pt x="135" y="592"/>
                  </a:lnTo>
                  <a:lnTo>
                    <a:pt x="114" y="598"/>
                  </a:lnTo>
                  <a:lnTo>
                    <a:pt x="89" y="607"/>
                  </a:lnTo>
                  <a:lnTo>
                    <a:pt x="48" y="569"/>
                  </a:lnTo>
                  <a:lnTo>
                    <a:pt x="21" y="535"/>
                  </a:lnTo>
                  <a:lnTo>
                    <a:pt x="6" y="503"/>
                  </a:lnTo>
                  <a:lnTo>
                    <a:pt x="0" y="470"/>
                  </a:lnTo>
                  <a:lnTo>
                    <a:pt x="0" y="433"/>
                  </a:lnTo>
                  <a:lnTo>
                    <a:pt x="6" y="394"/>
                  </a:lnTo>
                  <a:lnTo>
                    <a:pt x="13" y="348"/>
                  </a:lnTo>
                  <a:lnTo>
                    <a:pt x="21" y="295"/>
                  </a:lnTo>
                  <a:lnTo>
                    <a:pt x="31" y="276"/>
                  </a:lnTo>
                  <a:lnTo>
                    <a:pt x="42" y="258"/>
                  </a:lnTo>
                  <a:lnTo>
                    <a:pt x="52" y="242"/>
                  </a:lnTo>
                  <a:lnTo>
                    <a:pt x="65" y="228"/>
                  </a:lnTo>
                  <a:lnTo>
                    <a:pt x="78" y="214"/>
                  </a:lnTo>
                  <a:lnTo>
                    <a:pt x="94" y="199"/>
                  </a:lnTo>
                  <a:lnTo>
                    <a:pt x="114" y="184"/>
                  </a:lnTo>
                  <a:lnTo>
                    <a:pt x="138" y="171"/>
                  </a:lnTo>
                  <a:lnTo>
                    <a:pt x="169" y="174"/>
                  </a:lnTo>
                  <a:lnTo>
                    <a:pt x="204" y="183"/>
                  </a:lnTo>
                  <a:lnTo>
                    <a:pt x="239" y="193"/>
                  </a:lnTo>
                  <a:lnTo>
                    <a:pt x="274" y="199"/>
                  </a:lnTo>
                  <a:lnTo>
                    <a:pt x="304" y="196"/>
                  </a:lnTo>
                  <a:lnTo>
                    <a:pt x="329" y="183"/>
                  </a:lnTo>
                  <a:lnTo>
                    <a:pt x="346" y="152"/>
                  </a:lnTo>
                  <a:lnTo>
                    <a:pt x="354" y="100"/>
                  </a:lnTo>
                  <a:lnTo>
                    <a:pt x="370" y="88"/>
                  </a:lnTo>
                  <a:lnTo>
                    <a:pt x="388" y="77"/>
                  </a:lnTo>
                  <a:lnTo>
                    <a:pt x="409" y="65"/>
                  </a:lnTo>
                  <a:lnTo>
                    <a:pt x="431" y="59"/>
                  </a:lnTo>
                  <a:lnTo>
                    <a:pt x="452" y="55"/>
                  </a:lnTo>
                  <a:lnTo>
                    <a:pt x="476" y="56"/>
                  </a:lnTo>
                  <a:lnTo>
                    <a:pt x="497" y="63"/>
                  </a:lnTo>
                  <a:lnTo>
                    <a:pt x="521" y="81"/>
                  </a:lnTo>
                  <a:lnTo>
                    <a:pt x="542" y="69"/>
                  </a:lnTo>
                  <a:lnTo>
                    <a:pt x="567" y="55"/>
                  </a:lnTo>
                  <a:lnTo>
                    <a:pt x="595" y="35"/>
                  </a:lnTo>
                  <a:lnTo>
                    <a:pt x="625" y="19"/>
                  </a:lnTo>
                  <a:lnTo>
                    <a:pt x="654" y="4"/>
                  </a:lnTo>
                  <a:lnTo>
                    <a:pt x="688" y="0"/>
                  </a:lnTo>
                  <a:lnTo>
                    <a:pt x="719" y="6"/>
                  </a:lnTo>
                  <a:lnTo>
                    <a:pt x="751" y="29"/>
                  </a:lnTo>
                  <a:lnTo>
                    <a:pt x="764" y="65"/>
                  </a:lnTo>
                  <a:lnTo>
                    <a:pt x="786" y="77"/>
                  </a:lnTo>
                  <a:lnTo>
                    <a:pt x="812" y="71"/>
                  </a:lnTo>
                  <a:lnTo>
                    <a:pt x="843" y="59"/>
                  </a:lnTo>
                  <a:lnTo>
                    <a:pt x="873" y="44"/>
                  </a:lnTo>
                  <a:lnTo>
                    <a:pt x="904" y="40"/>
                  </a:lnTo>
                  <a:lnTo>
                    <a:pt x="935" y="49"/>
                  </a:lnTo>
                  <a:lnTo>
                    <a:pt x="963" y="85"/>
                  </a:lnTo>
                  <a:lnTo>
                    <a:pt x="984" y="85"/>
                  </a:lnTo>
                  <a:lnTo>
                    <a:pt x="1010" y="87"/>
                  </a:lnTo>
                  <a:lnTo>
                    <a:pt x="1035" y="87"/>
                  </a:lnTo>
                  <a:lnTo>
                    <a:pt x="1061" y="93"/>
                  </a:lnTo>
                  <a:lnTo>
                    <a:pt x="1083" y="99"/>
                  </a:lnTo>
                  <a:lnTo>
                    <a:pt x="1102" y="112"/>
                  </a:lnTo>
                  <a:lnTo>
                    <a:pt x="1115" y="130"/>
                  </a:lnTo>
                  <a:lnTo>
                    <a:pt x="1122" y="158"/>
                  </a:lnTo>
                  <a:close/>
                </a:path>
              </a:pathLst>
            </a:custGeom>
            <a:solidFill>
              <a:srgbClr val="5E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0" name="Freeform 93"/>
            <p:cNvSpPr>
              <a:spLocks/>
            </p:cNvSpPr>
            <p:nvPr/>
          </p:nvSpPr>
          <p:spPr bwMode="auto">
            <a:xfrm>
              <a:off x="2619" y="10705"/>
              <a:ext cx="237" cy="1112"/>
            </a:xfrm>
            <a:custGeom>
              <a:avLst/>
              <a:gdLst>
                <a:gd name="T0" fmla="*/ 0 w 711"/>
                <a:gd name="T1" fmla="*/ 0 h 3335"/>
                <a:gd name="T2" fmla="*/ 0 w 711"/>
                <a:gd name="T3" fmla="*/ 0 h 3335"/>
                <a:gd name="T4" fmla="*/ 0 w 711"/>
                <a:gd name="T5" fmla="*/ 0 h 3335"/>
                <a:gd name="T6" fmla="*/ 0 w 711"/>
                <a:gd name="T7" fmla="*/ 0 h 3335"/>
                <a:gd name="T8" fmla="*/ 0 w 711"/>
                <a:gd name="T9" fmla="*/ 0 h 3335"/>
                <a:gd name="T10" fmla="*/ 0 w 711"/>
                <a:gd name="T11" fmla="*/ 0 h 3335"/>
                <a:gd name="T12" fmla="*/ 0 w 711"/>
                <a:gd name="T13" fmla="*/ 0 h 3335"/>
                <a:gd name="T14" fmla="*/ 0 w 711"/>
                <a:gd name="T15" fmla="*/ 0 h 3335"/>
                <a:gd name="T16" fmla="*/ 0 w 711"/>
                <a:gd name="T17" fmla="*/ 0 h 3335"/>
                <a:gd name="T18" fmla="*/ 0 w 711"/>
                <a:gd name="T19" fmla="*/ 0 h 3335"/>
                <a:gd name="T20" fmla="*/ 0 w 711"/>
                <a:gd name="T21" fmla="*/ 0 h 3335"/>
                <a:gd name="T22" fmla="*/ 0 w 711"/>
                <a:gd name="T23" fmla="*/ 0 h 3335"/>
                <a:gd name="T24" fmla="*/ 0 w 711"/>
                <a:gd name="T25" fmla="*/ 0 h 3335"/>
                <a:gd name="T26" fmla="*/ 0 w 711"/>
                <a:gd name="T27" fmla="*/ 0 h 3335"/>
                <a:gd name="T28" fmla="*/ 0 w 711"/>
                <a:gd name="T29" fmla="*/ 0 h 3335"/>
                <a:gd name="T30" fmla="*/ 0 w 711"/>
                <a:gd name="T31" fmla="*/ 0 h 3335"/>
                <a:gd name="T32" fmla="*/ 0 w 711"/>
                <a:gd name="T33" fmla="*/ 0 h 3335"/>
                <a:gd name="T34" fmla="*/ 0 w 711"/>
                <a:gd name="T35" fmla="*/ 0 h 3335"/>
                <a:gd name="T36" fmla="*/ 0 w 711"/>
                <a:gd name="T37" fmla="*/ 0 h 3335"/>
                <a:gd name="T38" fmla="*/ 0 w 711"/>
                <a:gd name="T39" fmla="*/ 0 h 3335"/>
                <a:gd name="T40" fmla="*/ 0 w 711"/>
                <a:gd name="T41" fmla="*/ 0 h 3335"/>
                <a:gd name="T42" fmla="*/ 0 w 711"/>
                <a:gd name="T43" fmla="*/ 0 h 3335"/>
                <a:gd name="T44" fmla="*/ 0 w 711"/>
                <a:gd name="T45" fmla="*/ 0 h 3335"/>
                <a:gd name="T46" fmla="*/ 0 w 711"/>
                <a:gd name="T47" fmla="*/ 0 h 3335"/>
                <a:gd name="T48" fmla="*/ 0 w 711"/>
                <a:gd name="T49" fmla="*/ 0 h 3335"/>
                <a:gd name="T50" fmla="*/ 0 w 711"/>
                <a:gd name="T51" fmla="*/ 0 h 3335"/>
                <a:gd name="T52" fmla="*/ 0 w 711"/>
                <a:gd name="T53" fmla="*/ 0 h 3335"/>
                <a:gd name="T54" fmla="*/ 0 w 711"/>
                <a:gd name="T55" fmla="*/ 0 h 3335"/>
                <a:gd name="T56" fmla="*/ 0 w 711"/>
                <a:gd name="T57" fmla="*/ 0 h 3335"/>
                <a:gd name="T58" fmla="*/ 0 w 711"/>
                <a:gd name="T59" fmla="*/ 0 h 3335"/>
                <a:gd name="T60" fmla="*/ 0 w 711"/>
                <a:gd name="T61" fmla="*/ 0 h 3335"/>
                <a:gd name="T62" fmla="*/ 0 w 711"/>
                <a:gd name="T63" fmla="*/ 0 h 3335"/>
                <a:gd name="T64" fmla="*/ 0 w 711"/>
                <a:gd name="T65" fmla="*/ 0 h 3335"/>
                <a:gd name="T66" fmla="*/ 0 w 711"/>
                <a:gd name="T67" fmla="*/ 0 h 3335"/>
                <a:gd name="T68" fmla="*/ 0 w 711"/>
                <a:gd name="T69" fmla="*/ 0 h 3335"/>
                <a:gd name="T70" fmla="*/ 0 w 711"/>
                <a:gd name="T71" fmla="*/ 0 h 3335"/>
                <a:gd name="T72" fmla="*/ 0 w 711"/>
                <a:gd name="T73" fmla="*/ 0 h 3335"/>
                <a:gd name="T74" fmla="*/ 0 w 711"/>
                <a:gd name="T75" fmla="*/ 0 h 3335"/>
                <a:gd name="T76" fmla="*/ 0 w 711"/>
                <a:gd name="T77" fmla="*/ 0 h 3335"/>
                <a:gd name="T78" fmla="*/ 0 w 711"/>
                <a:gd name="T79" fmla="*/ 0 h 3335"/>
                <a:gd name="T80" fmla="*/ 0 w 711"/>
                <a:gd name="T81" fmla="*/ 0 h 3335"/>
                <a:gd name="T82" fmla="*/ 0 w 711"/>
                <a:gd name="T83" fmla="*/ 0 h 3335"/>
                <a:gd name="T84" fmla="*/ 0 w 711"/>
                <a:gd name="T85" fmla="*/ 0 h 3335"/>
                <a:gd name="T86" fmla="*/ 0 w 711"/>
                <a:gd name="T87" fmla="*/ 0 h 3335"/>
                <a:gd name="T88" fmla="*/ 0 w 711"/>
                <a:gd name="T89" fmla="*/ 0 h 3335"/>
                <a:gd name="T90" fmla="*/ 0 w 711"/>
                <a:gd name="T91" fmla="*/ 0 h 3335"/>
                <a:gd name="T92" fmla="*/ 0 w 711"/>
                <a:gd name="T93" fmla="*/ 0 h 3335"/>
                <a:gd name="T94" fmla="*/ 0 w 711"/>
                <a:gd name="T95" fmla="*/ 0 h 3335"/>
                <a:gd name="T96" fmla="*/ 0 w 711"/>
                <a:gd name="T97" fmla="*/ 0 h 3335"/>
                <a:gd name="T98" fmla="*/ 0 w 711"/>
                <a:gd name="T99" fmla="*/ 0 h 3335"/>
                <a:gd name="T100" fmla="*/ 0 w 711"/>
                <a:gd name="T101" fmla="*/ 0 h 3335"/>
                <a:gd name="T102" fmla="*/ 0 w 711"/>
                <a:gd name="T103" fmla="*/ 0 h 3335"/>
                <a:gd name="T104" fmla="*/ 0 w 711"/>
                <a:gd name="T105" fmla="*/ 0 h 3335"/>
                <a:gd name="T106" fmla="*/ 0 w 711"/>
                <a:gd name="T107" fmla="*/ 0 h 3335"/>
                <a:gd name="T108" fmla="*/ 0 w 711"/>
                <a:gd name="T109" fmla="*/ 0 h 3335"/>
                <a:gd name="T110" fmla="*/ 0 w 711"/>
                <a:gd name="T111" fmla="*/ 0 h 33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1"/>
                <a:gd name="T169" fmla="*/ 0 h 3335"/>
                <a:gd name="T170" fmla="*/ 711 w 711"/>
                <a:gd name="T171" fmla="*/ 3335 h 33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1" h="3335">
                  <a:moveTo>
                    <a:pt x="699" y="1353"/>
                  </a:moveTo>
                  <a:lnTo>
                    <a:pt x="688" y="1394"/>
                  </a:lnTo>
                  <a:lnTo>
                    <a:pt x="680" y="1428"/>
                  </a:lnTo>
                  <a:lnTo>
                    <a:pt x="673" y="1454"/>
                  </a:lnTo>
                  <a:lnTo>
                    <a:pt x="667" y="1479"/>
                  </a:lnTo>
                  <a:lnTo>
                    <a:pt x="660" y="1502"/>
                  </a:lnTo>
                  <a:lnTo>
                    <a:pt x="653" y="1528"/>
                  </a:lnTo>
                  <a:lnTo>
                    <a:pt x="643" y="1559"/>
                  </a:lnTo>
                  <a:lnTo>
                    <a:pt x="632" y="1599"/>
                  </a:lnTo>
                  <a:lnTo>
                    <a:pt x="650" y="1824"/>
                  </a:lnTo>
                  <a:lnTo>
                    <a:pt x="675" y="2032"/>
                  </a:lnTo>
                  <a:lnTo>
                    <a:pt x="697" y="2227"/>
                  </a:lnTo>
                  <a:lnTo>
                    <a:pt x="711" y="2412"/>
                  </a:lnTo>
                  <a:lnTo>
                    <a:pt x="706" y="2594"/>
                  </a:lnTo>
                  <a:lnTo>
                    <a:pt x="681" y="2779"/>
                  </a:lnTo>
                  <a:lnTo>
                    <a:pt x="625" y="2974"/>
                  </a:lnTo>
                  <a:lnTo>
                    <a:pt x="532" y="3185"/>
                  </a:lnTo>
                  <a:lnTo>
                    <a:pt x="510" y="3211"/>
                  </a:lnTo>
                  <a:lnTo>
                    <a:pt x="486" y="3239"/>
                  </a:lnTo>
                  <a:lnTo>
                    <a:pt x="459" y="3264"/>
                  </a:lnTo>
                  <a:lnTo>
                    <a:pt x="433" y="3288"/>
                  </a:lnTo>
                  <a:lnTo>
                    <a:pt x="405" y="3305"/>
                  </a:lnTo>
                  <a:lnTo>
                    <a:pt x="377" y="3322"/>
                  </a:lnTo>
                  <a:lnTo>
                    <a:pt x="347" y="3331"/>
                  </a:lnTo>
                  <a:lnTo>
                    <a:pt x="320" y="3335"/>
                  </a:lnTo>
                  <a:lnTo>
                    <a:pt x="305" y="3298"/>
                  </a:lnTo>
                  <a:lnTo>
                    <a:pt x="298" y="3257"/>
                  </a:lnTo>
                  <a:lnTo>
                    <a:pt x="294" y="3208"/>
                  </a:lnTo>
                  <a:lnTo>
                    <a:pt x="298" y="3161"/>
                  </a:lnTo>
                  <a:lnTo>
                    <a:pt x="305" y="3111"/>
                  </a:lnTo>
                  <a:lnTo>
                    <a:pt x="319" y="3064"/>
                  </a:lnTo>
                  <a:lnTo>
                    <a:pt x="337" y="3020"/>
                  </a:lnTo>
                  <a:lnTo>
                    <a:pt x="361" y="2981"/>
                  </a:lnTo>
                  <a:lnTo>
                    <a:pt x="472" y="2825"/>
                  </a:lnTo>
                  <a:lnTo>
                    <a:pt x="544" y="2653"/>
                  </a:lnTo>
                  <a:lnTo>
                    <a:pt x="579" y="2464"/>
                  </a:lnTo>
                  <a:lnTo>
                    <a:pt x="586" y="2266"/>
                  </a:lnTo>
                  <a:lnTo>
                    <a:pt x="569" y="2063"/>
                  </a:lnTo>
                  <a:lnTo>
                    <a:pt x="535" y="1863"/>
                  </a:lnTo>
                  <a:lnTo>
                    <a:pt x="490" y="1667"/>
                  </a:lnTo>
                  <a:lnTo>
                    <a:pt x="442" y="1485"/>
                  </a:lnTo>
                  <a:lnTo>
                    <a:pt x="454" y="1412"/>
                  </a:lnTo>
                  <a:lnTo>
                    <a:pt x="479" y="1353"/>
                  </a:lnTo>
                  <a:lnTo>
                    <a:pt x="510" y="1300"/>
                  </a:lnTo>
                  <a:lnTo>
                    <a:pt x="542" y="1253"/>
                  </a:lnTo>
                  <a:lnTo>
                    <a:pt x="565" y="1202"/>
                  </a:lnTo>
                  <a:lnTo>
                    <a:pt x="574" y="1146"/>
                  </a:lnTo>
                  <a:lnTo>
                    <a:pt x="562" y="1079"/>
                  </a:lnTo>
                  <a:lnTo>
                    <a:pt x="524" y="998"/>
                  </a:lnTo>
                  <a:lnTo>
                    <a:pt x="487" y="958"/>
                  </a:lnTo>
                  <a:lnTo>
                    <a:pt x="441" y="912"/>
                  </a:lnTo>
                  <a:lnTo>
                    <a:pt x="389" y="860"/>
                  </a:lnTo>
                  <a:lnTo>
                    <a:pt x="339" y="809"/>
                  </a:lnTo>
                  <a:lnTo>
                    <a:pt x="289" y="754"/>
                  </a:lnTo>
                  <a:lnTo>
                    <a:pt x="249" y="703"/>
                  </a:lnTo>
                  <a:lnTo>
                    <a:pt x="222" y="653"/>
                  </a:lnTo>
                  <a:lnTo>
                    <a:pt x="212" y="610"/>
                  </a:lnTo>
                  <a:lnTo>
                    <a:pt x="254" y="539"/>
                  </a:lnTo>
                  <a:lnTo>
                    <a:pt x="264" y="483"/>
                  </a:lnTo>
                  <a:lnTo>
                    <a:pt x="250" y="433"/>
                  </a:lnTo>
                  <a:lnTo>
                    <a:pt x="221" y="392"/>
                  </a:lnTo>
                  <a:lnTo>
                    <a:pt x="180" y="351"/>
                  </a:lnTo>
                  <a:lnTo>
                    <a:pt x="141" y="311"/>
                  </a:lnTo>
                  <a:lnTo>
                    <a:pt x="107" y="267"/>
                  </a:lnTo>
                  <a:lnTo>
                    <a:pt x="90" y="216"/>
                  </a:lnTo>
                  <a:lnTo>
                    <a:pt x="73" y="191"/>
                  </a:lnTo>
                  <a:lnTo>
                    <a:pt x="56" y="168"/>
                  </a:lnTo>
                  <a:lnTo>
                    <a:pt x="40" y="141"/>
                  </a:lnTo>
                  <a:lnTo>
                    <a:pt x="24" y="116"/>
                  </a:lnTo>
                  <a:lnTo>
                    <a:pt x="10" y="88"/>
                  </a:lnTo>
                  <a:lnTo>
                    <a:pt x="3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34" y="7"/>
                  </a:lnTo>
                  <a:lnTo>
                    <a:pt x="55" y="35"/>
                  </a:lnTo>
                  <a:lnTo>
                    <a:pt x="73" y="74"/>
                  </a:lnTo>
                  <a:lnTo>
                    <a:pt x="93" y="116"/>
                  </a:lnTo>
                  <a:lnTo>
                    <a:pt x="114" y="150"/>
                  </a:lnTo>
                  <a:lnTo>
                    <a:pt x="141" y="171"/>
                  </a:lnTo>
                  <a:lnTo>
                    <a:pt x="173" y="166"/>
                  </a:lnTo>
                  <a:lnTo>
                    <a:pt x="217" y="132"/>
                  </a:lnTo>
                  <a:lnTo>
                    <a:pt x="217" y="122"/>
                  </a:lnTo>
                  <a:lnTo>
                    <a:pt x="219" y="110"/>
                  </a:lnTo>
                  <a:lnTo>
                    <a:pt x="221" y="97"/>
                  </a:lnTo>
                  <a:lnTo>
                    <a:pt x="226" y="85"/>
                  </a:lnTo>
                  <a:lnTo>
                    <a:pt x="232" y="72"/>
                  </a:lnTo>
                  <a:lnTo>
                    <a:pt x="242" y="65"/>
                  </a:lnTo>
                  <a:lnTo>
                    <a:pt x="254" y="59"/>
                  </a:lnTo>
                  <a:lnTo>
                    <a:pt x="271" y="60"/>
                  </a:lnTo>
                  <a:lnTo>
                    <a:pt x="268" y="104"/>
                  </a:lnTo>
                  <a:lnTo>
                    <a:pt x="259" y="147"/>
                  </a:lnTo>
                  <a:lnTo>
                    <a:pt x="245" y="184"/>
                  </a:lnTo>
                  <a:lnTo>
                    <a:pt x="231" y="221"/>
                  </a:lnTo>
                  <a:lnTo>
                    <a:pt x="219" y="253"/>
                  </a:lnTo>
                  <a:lnTo>
                    <a:pt x="218" y="286"/>
                  </a:lnTo>
                  <a:lnTo>
                    <a:pt x="229" y="317"/>
                  </a:lnTo>
                  <a:lnTo>
                    <a:pt x="257" y="349"/>
                  </a:lnTo>
                  <a:lnTo>
                    <a:pt x="278" y="411"/>
                  </a:lnTo>
                  <a:lnTo>
                    <a:pt x="292" y="477"/>
                  </a:lnTo>
                  <a:lnTo>
                    <a:pt x="301" y="545"/>
                  </a:lnTo>
                  <a:lnTo>
                    <a:pt x="315" y="610"/>
                  </a:lnTo>
                  <a:lnTo>
                    <a:pt x="334" y="664"/>
                  </a:lnTo>
                  <a:lnTo>
                    <a:pt x="372" y="710"/>
                  </a:lnTo>
                  <a:lnTo>
                    <a:pt x="428" y="738"/>
                  </a:lnTo>
                  <a:lnTo>
                    <a:pt x="514" y="747"/>
                  </a:lnTo>
                  <a:lnTo>
                    <a:pt x="562" y="822"/>
                  </a:lnTo>
                  <a:lnTo>
                    <a:pt x="603" y="894"/>
                  </a:lnTo>
                  <a:lnTo>
                    <a:pt x="632" y="964"/>
                  </a:lnTo>
                  <a:lnTo>
                    <a:pt x="657" y="1034"/>
                  </a:lnTo>
                  <a:lnTo>
                    <a:pt x="674" y="1104"/>
                  </a:lnTo>
                  <a:lnTo>
                    <a:pt x="687" y="1180"/>
                  </a:lnTo>
                  <a:lnTo>
                    <a:pt x="694" y="1261"/>
                  </a:lnTo>
                  <a:lnTo>
                    <a:pt x="699" y="1353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1" name="Freeform 94"/>
            <p:cNvSpPr>
              <a:spLocks/>
            </p:cNvSpPr>
            <p:nvPr/>
          </p:nvSpPr>
          <p:spPr bwMode="auto">
            <a:xfrm>
              <a:off x="2697" y="10948"/>
              <a:ext cx="110" cy="202"/>
            </a:xfrm>
            <a:custGeom>
              <a:avLst/>
              <a:gdLst>
                <a:gd name="T0" fmla="*/ 0 w 330"/>
                <a:gd name="T1" fmla="*/ 0 h 606"/>
                <a:gd name="T2" fmla="*/ 0 w 330"/>
                <a:gd name="T3" fmla="*/ 0 h 606"/>
                <a:gd name="T4" fmla="*/ 0 w 330"/>
                <a:gd name="T5" fmla="*/ 0 h 606"/>
                <a:gd name="T6" fmla="*/ 0 w 330"/>
                <a:gd name="T7" fmla="*/ 0 h 606"/>
                <a:gd name="T8" fmla="*/ 0 w 330"/>
                <a:gd name="T9" fmla="*/ 0 h 606"/>
                <a:gd name="T10" fmla="*/ 0 w 330"/>
                <a:gd name="T11" fmla="*/ 0 h 606"/>
                <a:gd name="T12" fmla="*/ 0 w 330"/>
                <a:gd name="T13" fmla="*/ 0 h 606"/>
                <a:gd name="T14" fmla="*/ 0 w 330"/>
                <a:gd name="T15" fmla="*/ 0 h 606"/>
                <a:gd name="T16" fmla="*/ 0 w 330"/>
                <a:gd name="T17" fmla="*/ 0 h 606"/>
                <a:gd name="T18" fmla="*/ 0 w 330"/>
                <a:gd name="T19" fmla="*/ 0 h 606"/>
                <a:gd name="T20" fmla="*/ 0 w 330"/>
                <a:gd name="T21" fmla="*/ 0 h 606"/>
                <a:gd name="T22" fmla="*/ 0 w 330"/>
                <a:gd name="T23" fmla="*/ 0 h 606"/>
                <a:gd name="T24" fmla="*/ 0 w 330"/>
                <a:gd name="T25" fmla="*/ 0 h 606"/>
                <a:gd name="T26" fmla="*/ 0 w 330"/>
                <a:gd name="T27" fmla="*/ 0 h 606"/>
                <a:gd name="T28" fmla="*/ 0 w 330"/>
                <a:gd name="T29" fmla="*/ 0 h 606"/>
                <a:gd name="T30" fmla="*/ 0 w 330"/>
                <a:gd name="T31" fmla="*/ 0 h 606"/>
                <a:gd name="T32" fmla="*/ 0 w 330"/>
                <a:gd name="T33" fmla="*/ 0 h 606"/>
                <a:gd name="T34" fmla="*/ 0 w 330"/>
                <a:gd name="T35" fmla="*/ 0 h 606"/>
                <a:gd name="T36" fmla="*/ 0 w 330"/>
                <a:gd name="T37" fmla="*/ 0 h 606"/>
                <a:gd name="T38" fmla="*/ 0 w 330"/>
                <a:gd name="T39" fmla="*/ 0 h 606"/>
                <a:gd name="T40" fmla="*/ 0 w 330"/>
                <a:gd name="T41" fmla="*/ 0 h 606"/>
                <a:gd name="T42" fmla="*/ 0 w 330"/>
                <a:gd name="T43" fmla="*/ 0 h 606"/>
                <a:gd name="T44" fmla="*/ 0 w 330"/>
                <a:gd name="T45" fmla="*/ 0 h 606"/>
                <a:gd name="T46" fmla="*/ 0 w 330"/>
                <a:gd name="T47" fmla="*/ 0 h 606"/>
                <a:gd name="T48" fmla="*/ 0 w 330"/>
                <a:gd name="T49" fmla="*/ 0 h 606"/>
                <a:gd name="T50" fmla="*/ 0 w 330"/>
                <a:gd name="T51" fmla="*/ 0 h 606"/>
                <a:gd name="T52" fmla="*/ 0 w 330"/>
                <a:gd name="T53" fmla="*/ 0 h 606"/>
                <a:gd name="T54" fmla="*/ 0 w 330"/>
                <a:gd name="T55" fmla="*/ 0 h 606"/>
                <a:gd name="T56" fmla="*/ 0 w 330"/>
                <a:gd name="T57" fmla="*/ 0 h 606"/>
                <a:gd name="T58" fmla="*/ 0 w 330"/>
                <a:gd name="T59" fmla="*/ 0 h 606"/>
                <a:gd name="T60" fmla="*/ 0 w 330"/>
                <a:gd name="T61" fmla="*/ 0 h 606"/>
                <a:gd name="T62" fmla="*/ 0 w 330"/>
                <a:gd name="T63" fmla="*/ 0 h 606"/>
                <a:gd name="T64" fmla="*/ 0 w 330"/>
                <a:gd name="T65" fmla="*/ 0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606"/>
                <a:gd name="T101" fmla="*/ 330 w 330"/>
                <a:gd name="T102" fmla="*/ 606 h 6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606">
                  <a:moveTo>
                    <a:pt x="330" y="441"/>
                  </a:moveTo>
                  <a:lnTo>
                    <a:pt x="320" y="466"/>
                  </a:lnTo>
                  <a:lnTo>
                    <a:pt x="310" y="491"/>
                  </a:lnTo>
                  <a:lnTo>
                    <a:pt x="296" y="516"/>
                  </a:lnTo>
                  <a:lnTo>
                    <a:pt x="282" y="542"/>
                  </a:lnTo>
                  <a:lnTo>
                    <a:pt x="265" y="563"/>
                  </a:lnTo>
                  <a:lnTo>
                    <a:pt x="248" y="582"/>
                  </a:lnTo>
                  <a:lnTo>
                    <a:pt x="230" y="595"/>
                  </a:lnTo>
                  <a:lnTo>
                    <a:pt x="212" y="606"/>
                  </a:lnTo>
                  <a:lnTo>
                    <a:pt x="222" y="536"/>
                  </a:lnTo>
                  <a:lnTo>
                    <a:pt x="229" y="482"/>
                  </a:lnTo>
                  <a:lnTo>
                    <a:pt x="230" y="435"/>
                  </a:lnTo>
                  <a:lnTo>
                    <a:pt x="227" y="395"/>
                  </a:lnTo>
                  <a:lnTo>
                    <a:pt x="216" y="355"/>
                  </a:lnTo>
                  <a:lnTo>
                    <a:pt x="196" y="314"/>
                  </a:lnTo>
                  <a:lnTo>
                    <a:pt x="167" y="265"/>
                  </a:lnTo>
                  <a:lnTo>
                    <a:pt x="126" y="208"/>
                  </a:lnTo>
                  <a:lnTo>
                    <a:pt x="105" y="186"/>
                  </a:lnTo>
                  <a:lnTo>
                    <a:pt x="83" y="165"/>
                  </a:lnTo>
                  <a:lnTo>
                    <a:pt x="60" y="141"/>
                  </a:lnTo>
                  <a:lnTo>
                    <a:pt x="40" y="118"/>
                  </a:lnTo>
                  <a:lnTo>
                    <a:pt x="21" y="90"/>
                  </a:lnTo>
                  <a:lnTo>
                    <a:pt x="8" y="62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3" y="40"/>
                  </a:lnTo>
                  <a:lnTo>
                    <a:pt x="95" y="87"/>
                  </a:lnTo>
                  <a:lnTo>
                    <a:pt x="149" y="137"/>
                  </a:lnTo>
                  <a:lnTo>
                    <a:pt x="203" y="193"/>
                  </a:lnTo>
                  <a:lnTo>
                    <a:pt x="251" y="249"/>
                  </a:lnTo>
                  <a:lnTo>
                    <a:pt x="290" y="311"/>
                  </a:lnTo>
                  <a:lnTo>
                    <a:pt x="317" y="374"/>
                  </a:lnTo>
                  <a:lnTo>
                    <a:pt x="330" y="441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2" name="Freeform 95"/>
            <p:cNvSpPr>
              <a:spLocks/>
            </p:cNvSpPr>
            <p:nvPr/>
          </p:nvSpPr>
          <p:spPr bwMode="auto">
            <a:xfrm>
              <a:off x="2738" y="10660"/>
              <a:ext cx="47" cy="119"/>
            </a:xfrm>
            <a:custGeom>
              <a:avLst/>
              <a:gdLst>
                <a:gd name="T0" fmla="*/ 0 w 140"/>
                <a:gd name="T1" fmla="*/ 0 h 359"/>
                <a:gd name="T2" fmla="*/ 0 w 140"/>
                <a:gd name="T3" fmla="*/ 0 h 359"/>
                <a:gd name="T4" fmla="*/ 0 w 140"/>
                <a:gd name="T5" fmla="*/ 0 h 359"/>
                <a:gd name="T6" fmla="*/ 0 w 140"/>
                <a:gd name="T7" fmla="*/ 0 h 359"/>
                <a:gd name="T8" fmla="*/ 0 w 140"/>
                <a:gd name="T9" fmla="*/ 0 h 359"/>
                <a:gd name="T10" fmla="*/ 0 w 140"/>
                <a:gd name="T11" fmla="*/ 0 h 359"/>
                <a:gd name="T12" fmla="*/ 0 w 140"/>
                <a:gd name="T13" fmla="*/ 0 h 359"/>
                <a:gd name="T14" fmla="*/ 0 w 140"/>
                <a:gd name="T15" fmla="*/ 0 h 359"/>
                <a:gd name="T16" fmla="*/ 0 w 140"/>
                <a:gd name="T17" fmla="*/ 0 h 359"/>
                <a:gd name="T18" fmla="*/ 0 w 140"/>
                <a:gd name="T19" fmla="*/ 0 h 359"/>
                <a:gd name="T20" fmla="*/ 0 w 140"/>
                <a:gd name="T21" fmla="*/ 0 h 359"/>
                <a:gd name="T22" fmla="*/ 0 w 140"/>
                <a:gd name="T23" fmla="*/ 0 h 359"/>
                <a:gd name="T24" fmla="*/ 0 w 140"/>
                <a:gd name="T25" fmla="*/ 0 h 359"/>
                <a:gd name="T26" fmla="*/ 0 w 140"/>
                <a:gd name="T27" fmla="*/ 0 h 359"/>
                <a:gd name="T28" fmla="*/ 0 w 140"/>
                <a:gd name="T29" fmla="*/ 0 h 359"/>
                <a:gd name="T30" fmla="*/ 0 w 140"/>
                <a:gd name="T31" fmla="*/ 0 h 359"/>
                <a:gd name="T32" fmla="*/ 0 w 140"/>
                <a:gd name="T33" fmla="*/ 0 h 359"/>
                <a:gd name="T34" fmla="*/ 0 w 140"/>
                <a:gd name="T35" fmla="*/ 0 h 359"/>
                <a:gd name="T36" fmla="*/ 0 w 140"/>
                <a:gd name="T37" fmla="*/ 0 h 359"/>
                <a:gd name="T38" fmla="*/ 0 w 140"/>
                <a:gd name="T39" fmla="*/ 0 h 359"/>
                <a:gd name="T40" fmla="*/ 0 w 140"/>
                <a:gd name="T41" fmla="*/ 0 h 359"/>
                <a:gd name="T42" fmla="*/ 0 w 140"/>
                <a:gd name="T43" fmla="*/ 0 h 359"/>
                <a:gd name="T44" fmla="*/ 0 w 140"/>
                <a:gd name="T45" fmla="*/ 0 h 359"/>
                <a:gd name="T46" fmla="*/ 0 w 140"/>
                <a:gd name="T47" fmla="*/ 0 h 359"/>
                <a:gd name="T48" fmla="*/ 0 w 140"/>
                <a:gd name="T49" fmla="*/ 0 h 359"/>
                <a:gd name="T50" fmla="*/ 0 w 140"/>
                <a:gd name="T51" fmla="*/ 0 h 359"/>
                <a:gd name="T52" fmla="*/ 0 w 140"/>
                <a:gd name="T53" fmla="*/ 0 h 359"/>
                <a:gd name="T54" fmla="*/ 0 w 140"/>
                <a:gd name="T55" fmla="*/ 0 h 359"/>
                <a:gd name="T56" fmla="*/ 0 w 140"/>
                <a:gd name="T57" fmla="*/ 0 h 359"/>
                <a:gd name="T58" fmla="*/ 0 w 140"/>
                <a:gd name="T59" fmla="*/ 0 h 359"/>
                <a:gd name="T60" fmla="*/ 0 w 140"/>
                <a:gd name="T61" fmla="*/ 0 h 359"/>
                <a:gd name="T62" fmla="*/ 0 w 140"/>
                <a:gd name="T63" fmla="*/ 0 h 359"/>
                <a:gd name="T64" fmla="*/ 0 w 140"/>
                <a:gd name="T65" fmla="*/ 0 h 359"/>
                <a:gd name="T66" fmla="*/ 0 w 140"/>
                <a:gd name="T67" fmla="*/ 0 h 359"/>
                <a:gd name="T68" fmla="*/ 0 w 140"/>
                <a:gd name="T69" fmla="*/ 0 h 3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0"/>
                <a:gd name="T106" fmla="*/ 0 h 359"/>
                <a:gd name="T107" fmla="*/ 140 w 140"/>
                <a:gd name="T108" fmla="*/ 359 h 3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0" h="359">
                  <a:moveTo>
                    <a:pt x="140" y="264"/>
                  </a:moveTo>
                  <a:lnTo>
                    <a:pt x="133" y="283"/>
                  </a:lnTo>
                  <a:lnTo>
                    <a:pt x="129" y="299"/>
                  </a:lnTo>
                  <a:lnTo>
                    <a:pt x="125" y="311"/>
                  </a:lnTo>
                  <a:lnTo>
                    <a:pt x="122" y="321"/>
                  </a:lnTo>
                  <a:lnTo>
                    <a:pt x="118" y="328"/>
                  </a:lnTo>
                  <a:lnTo>
                    <a:pt x="114" y="337"/>
                  </a:lnTo>
                  <a:lnTo>
                    <a:pt x="108" y="346"/>
                  </a:lnTo>
                  <a:lnTo>
                    <a:pt x="104" y="359"/>
                  </a:lnTo>
                  <a:lnTo>
                    <a:pt x="97" y="359"/>
                  </a:lnTo>
                  <a:lnTo>
                    <a:pt x="90" y="359"/>
                  </a:lnTo>
                  <a:lnTo>
                    <a:pt x="71" y="318"/>
                  </a:lnTo>
                  <a:lnTo>
                    <a:pt x="59" y="287"/>
                  </a:lnTo>
                  <a:lnTo>
                    <a:pt x="49" y="262"/>
                  </a:lnTo>
                  <a:lnTo>
                    <a:pt x="43" y="243"/>
                  </a:lnTo>
                  <a:lnTo>
                    <a:pt x="39" y="219"/>
                  </a:lnTo>
                  <a:lnTo>
                    <a:pt x="38" y="193"/>
                  </a:lnTo>
                  <a:lnTo>
                    <a:pt x="36" y="159"/>
                  </a:lnTo>
                  <a:lnTo>
                    <a:pt x="36" y="113"/>
                  </a:lnTo>
                  <a:lnTo>
                    <a:pt x="31" y="98"/>
                  </a:lnTo>
                  <a:lnTo>
                    <a:pt x="27" y="84"/>
                  </a:lnTo>
                  <a:lnTo>
                    <a:pt x="22" y="69"/>
                  </a:lnTo>
                  <a:lnTo>
                    <a:pt x="18" y="56"/>
                  </a:lnTo>
                  <a:lnTo>
                    <a:pt x="13" y="41"/>
                  </a:lnTo>
                  <a:lnTo>
                    <a:pt x="8" y="26"/>
                  </a:lnTo>
                  <a:lnTo>
                    <a:pt x="4" y="13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50" y="38"/>
                  </a:lnTo>
                  <a:lnTo>
                    <a:pt x="73" y="72"/>
                  </a:lnTo>
                  <a:lnTo>
                    <a:pt x="94" y="113"/>
                  </a:lnTo>
                  <a:lnTo>
                    <a:pt x="111" y="155"/>
                  </a:lnTo>
                  <a:lnTo>
                    <a:pt x="125" y="196"/>
                  </a:lnTo>
                  <a:lnTo>
                    <a:pt x="135" y="233"/>
                  </a:lnTo>
                  <a:lnTo>
                    <a:pt x="140" y="264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3" name="Freeform 96"/>
            <p:cNvSpPr>
              <a:spLocks/>
            </p:cNvSpPr>
            <p:nvPr/>
          </p:nvSpPr>
          <p:spPr bwMode="auto">
            <a:xfrm>
              <a:off x="2702" y="11387"/>
              <a:ext cx="101" cy="252"/>
            </a:xfrm>
            <a:custGeom>
              <a:avLst/>
              <a:gdLst>
                <a:gd name="T0" fmla="*/ 0 w 302"/>
                <a:gd name="T1" fmla="*/ 0 h 757"/>
                <a:gd name="T2" fmla="*/ 0 w 302"/>
                <a:gd name="T3" fmla="*/ 0 h 757"/>
                <a:gd name="T4" fmla="*/ 0 w 302"/>
                <a:gd name="T5" fmla="*/ 0 h 757"/>
                <a:gd name="T6" fmla="*/ 0 w 302"/>
                <a:gd name="T7" fmla="*/ 0 h 757"/>
                <a:gd name="T8" fmla="*/ 0 w 302"/>
                <a:gd name="T9" fmla="*/ 0 h 757"/>
                <a:gd name="T10" fmla="*/ 0 w 302"/>
                <a:gd name="T11" fmla="*/ 0 h 757"/>
                <a:gd name="T12" fmla="*/ 0 w 302"/>
                <a:gd name="T13" fmla="*/ 0 h 757"/>
                <a:gd name="T14" fmla="*/ 0 w 302"/>
                <a:gd name="T15" fmla="*/ 0 h 757"/>
                <a:gd name="T16" fmla="*/ 0 w 302"/>
                <a:gd name="T17" fmla="*/ 0 h 757"/>
                <a:gd name="T18" fmla="*/ 0 w 302"/>
                <a:gd name="T19" fmla="*/ 0 h 757"/>
                <a:gd name="T20" fmla="*/ 0 w 302"/>
                <a:gd name="T21" fmla="*/ 0 h 757"/>
                <a:gd name="T22" fmla="*/ 0 w 302"/>
                <a:gd name="T23" fmla="*/ 0 h 757"/>
                <a:gd name="T24" fmla="*/ 0 w 302"/>
                <a:gd name="T25" fmla="*/ 0 h 757"/>
                <a:gd name="T26" fmla="*/ 0 w 302"/>
                <a:gd name="T27" fmla="*/ 0 h 757"/>
                <a:gd name="T28" fmla="*/ 0 w 302"/>
                <a:gd name="T29" fmla="*/ 0 h 757"/>
                <a:gd name="T30" fmla="*/ 0 w 302"/>
                <a:gd name="T31" fmla="*/ 0 h 757"/>
                <a:gd name="T32" fmla="*/ 0 w 302"/>
                <a:gd name="T33" fmla="*/ 0 h 757"/>
                <a:gd name="T34" fmla="*/ 0 w 302"/>
                <a:gd name="T35" fmla="*/ 0 h 757"/>
                <a:gd name="T36" fmla="*/ 0 w 302"/>
                <a:gd name="T37" fmla="*/ 0 h 757"/>
                <a:gd name="T38" fmla="*/ 0 w 302"/>
                <a:gd name="T39" fmla="*/ 0 h 757"/>
                <a:gd name="T40" fmla="*/ 0 w 302"/>
                <a:gd name="T41" fmla="*/ 0 h 757"/>
                <a:gd name="T42" fmla="*/ 0 w 302"/>
                <a:gd name="T43" fmla="*/ 0 h 757"/>
                <a:gd name="T44" fmla="*/ 0 w 302"/>
                <a:gd name="T45" fmla="*/ 0 h 757"/>
                <a:gd name="T46" fmla="*/ 0 w 302"/>
                <a:gd name="T47" fmla="*/ 0 h 757"/>
                <a:gd name="T48" fmla="*/ 0 w 302"/>
                <a:gd name="T49" fmla="*/ 0 h 757"/>
                <a:gd name="T50" fmla="*/ 0 w 302"/>
                <a:gd name="T51" fmla="*/ 0 h 757"/>
                <a:gd name="T52" fmla="*/ 0 w 302"/>
                <a:gd name="T53" fmla="*/ 0 h 757"/>
                <a:gd name="T54" fmla="*/ 0 w 302"/>
                <a:gd name="T55" fmla="*/ 0 h 757"/>
                <a:gd name="T56" fmla="*/ 0 w 302"/>
                <a:gd name="T57" fmla="*/ 0 h 757"/>
                <a:gd name="T58" fmla="*/ 0 w 302"/>
                <a:gd name="T59" fmla="*/ 0 h 757"/>
                <a:gd name="T60" fmla="*/ 0 w 302"/>
                <a:gd name="T61" fmla="*/ 0 h 757"/>
                <a:gd name="T62" fmla="*/ 0 w 302"/>
                <a:gd name="T63" fmla="*/ 0 h 757"/>
                <a:gd name="T64" fmla="*/ 0 w 302"/>
                <a:gd name="T65" fmla="*/ 0 h 757"/>
                <a:gd name="T66" fmla="*/ 0 w 302"/>
                <a:gd name="T67" fmla="*/ 0 h 757"/>
                <a:gd name="T68" fmla="*/ 0 w 302"/>
                <a:gd name="T69" fmla="*/ 0 h 7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2"/>
                <a:gd name="T106" fmla="*/ 0 h 757"/>
                <a:gd name="T107" fmla="*/ 302 w 302"/>
                <a:gd name="T108" fmla="*/ 757 h 7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2" h="757">
                  <a:moveTo>
                    <a:pt x="302" y="439"/>
                  </a:moveTo>
                  <a:lnTo>
                    <a:pt x="289" y="517"/>
                  </a:lnTo>
                  <a:lnTo>
                    <a:pt x="271" y="584"/>
                  </a:lnTo>
                  <a:lnTo>
                    <a:pt x="245" y="638"/>
                  </a:lnTo>
                  <a:lnTo>
                    <a:pt x="213" y="684"/>
                  </a:lnTo>
                  <a:lnTo>
                    <a:pt x="171" y="715"/>
                  </a:lnTo>
                  <a:lnTo>
                    <a:pt x="123" y="738"/>
                  </a:lnTo>
                  <a:lnTo>
                    <a:pt x="64" y="752"/>
                  </a:lnTo>
                  <a:lnTo>
                    <a:pt x="0" y="757"/>
                  </a:lnTo>
                  <a:lnTo>
                    <a:pt x="1" y="741"/>
                  </a:lnTo>
                  <a:lnTo>
                    <a:pt x="4" y="729"/>
                  </a:lnTo>
                  <a:lnTo>
                    <a:pt x="7" y="718"/>
                  </a:lnTo>
                  <a:lnTo>
                    <a:pt x="12" y="707"/>
                  </a:lnTo>
                  <a:lnTo>
                    <a:pt x="18" y="693"/>
                  </a:lnTo>
                  <a:lnTo>
                    <a:pt x="29" y="673"/>
                  </a:lnTo>
                  <a:lnTo>
                    <a:pt x="42" y="650"/>
                  </a:lnTo>
                  <a:lnTo>
                    <a:pt x="59" y="619"/>
                  </a:lnTo>
                  <a:lnTo>
                    <a:pt x="81" y="544"/>
                  </a:lnTo>
                  <a:lnTo>
                    <a:pt x="104" y="469"/>
                  </a:lnTo>
                  <a:lnTo>
                    <a:pt x="122" y="393"/>
                  </a:lnTo>
                  <a:lnTo>
                    <a:pt x="140" y="318"/>
                  </a:lnTo>
                  <a:lnTo>
                    <a:pt x="153" y="240"/>
                  </a:lnTo>
                  <a:lnTo>
                    <a:pt x="167" y="162"/>
                  </a:lnTo>
                  <a:lnTo>
                    <a:pt x="175" y="81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208" y="0"/>
                  </a:lnTo>
                  <a:lnTo>
                    <a:pt x="231" y="47"/>
                  </a:lnTo>
                  <a:lnTo>
                    <a:pt x="252" y="100"/>
                  </a:lnTo>
                  <a:lnTo>
                    <a:pt x="268" y="155"/>
                  </a:lnTo>
                  <a:lnTo>
                    <a:pt x="281" y="214"/>
                  </a:lnTo>
                  <a:lnTo>
                    <a:pt x="289" y="271"/>
                  </a:lnTo>
                  <a:lnTo>
                    <a:pt x="295" y="329"/>
                  </a:lnTo>
                  <a:lnTo>
                    <a:pt x="297" y="385"/>
                  </a:lnTo>
                  <a:lnTo>
                    <a:pt x="302" y="439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4" name="Freeform 97"/>
            <p:cNvSpPr>
              <a:spLocks/>
            </p:cNvSpPr>
            <p:nvPr/>
          </p:nvSpPr>
          <p:spPr bwMode="auto">
            <a:xfrm>
              <a:off x="2762" y="11271"/>
              <a:ext cx="36" cy="146"/>
            </a:xfrm>
            <a:custGeom>
              <a:avLst/>
              <a:gdLst>
                <a:gd name="T0" fmla="*/ 0 w 109"/>
                <a:gd name="T1" fmla="*/ 0 h 436"/>
                <a:gd name="T2" fmla="*/ 0 w 109"/>
                <a:gd name="T3" fmla="*/ 0 h 436"/>
                <a:gd name="T4" fmla="*/ 0 w 109"/>
                <a:gd name="T5" fmla="*/ 0 h 436"/>
                <a:gd name="T6" fmla="*/ 0 w 109"/>
                <a:gd name="T7" fmla="*/ 0 h 436"/>
                <a:gd name="T8" fmla="*/ 0 w 109"/>
                <a:gd name="T9" fmla="*/ 0 h 436"/>
                <a:gd name="T10" fmla="*/ 0 w 109"/>
                <a:gd name="T11" fmla="*/ 0 h 436"/>
                <a:gd name="T12" fmla="*/ 0 w 109"/>
                <a:gd name="T13" fmla="*/ 0 h 436"/>
                <a:gd name="T14" fmla="*/ 0 w 109"/>
                <a:gd name="T15" fmla="*/ 0 h 436"/>
                <a:gd name="T16" fmla="*/ 0 w 109"/>
                <a:gd name="T17" fmla="*/ 0 h 436"/>
                <a:gd name="T18" fmla="*/ 0 w 109"/>
                <a:gd name="T19" fmla="*/ 0 h 436"/>
                <a:gd name="T20" fmla="*/ 0 w 109"/>
                <a:gd name="T21" fmla="*/ 0 h 436"/>
                <a:gd name="T22" fmla="*/ 0 w 109"/>
                <a:gd name="T23" fmla="*/ 0 h 436"/>
                <a:gd name="T24" fmla="*/ 0 w 109"/>
                <a:gd name="T25" fmla="*/ 0 h 436"/>
                <a:gd name="T26" fmla="*/ 0 w 109"/>
                <a:gd name="T27" fmla="*/ 0 h 436"/>
                <a:gd name="T28" fmla="*/ 0 w 109"/>
                <a:gd name="T29" fmla="*/ 0 h 436"/>
                <a:gd name="T30" fmla="*/ 0 w 109"/>
                <a:gd name="T31" fmla="*/ 0 h 436"/>
                <a:gd name="T32" fmla="*/ 0 w 109"/>
                <a:gd name="T33" fmla="*/ 0 h 4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436"/>
                <a:gd name="T53" fmla="*/ 109 w 109"/>
                <a:gd name="T54" fmla="*/ 436 h 4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436">
                  <a:moveTo>
                    <a:pt x="109" y="436"/>
                  </a:moveTo>
                  <a:lnTo>
                    <a:pt x="85" y="374"/>
                  </a:lnTo>
                  <a:lnTo>
                    <a:pt x="65" y="321"/>
                  </a:lnTo>
                  <a:lnTo>
                    <a:pt x="47" y="274"/>
                  </a:lnTo>
                  <a:lnTo>
                    <a:pt x="33" y="228"/>
                  </a:lnTo>
                  <a:lnTo>
                    <a:pt x="19" y="179"/>
                  </a:lnTo>
                  <a:lnTo>
                    <a:pt x="10" y="128"/>
                  </a:lnTo>
                  <a:lnTo>
                    <a:pt x="3" y="67"/>
                  </a:lnTo>
                  <a:lnTo>
                    <a:pt x="0" y="0"/>
                  </a:lnTo>
                  <a:lnTo>
                    <a:pt x="34" y="20"/>
                  </a:lnTo>
                  <a:lnTo>
                    <a:pt x="59" y="66"/>
                  </a:lnTo>
                  <a:lnTo>
                    <a:pt x="78" y="129"/>
                  </a:lnTo>
                  <a:lnTo>
                    <a:pt x="92" y="203"/>
                  </a:lnTo>
                  <a:lnTo>
                    <a:pt x="99" y="275"/>
                  </a:lnTo>
                  <a:lnTo>
                    <a:pt x="103" y="344"/>
                  </a:lnTo>
                  <a:lnTo>
                    <a:pt x="106" y="400"/>
                  </a:lnTo>
                  <a:lnTo>
                    <a:pt x="109" y="436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5" name="Freeform 98"/>
            <p:cNvSpPr>
              <a:spLocks/>
            </p:cNvSpPr>
            <p:nvPr/>
          </p:nvSpPr>
          <p:spPr bwMode="auto">
            <a:xfrm>
              <a:off x="2709" y="10994"/>
              <a:ext cx="64" cy="126"/>
            </a:xfrm>
            <a:custGeom>
              <a:avLst/>
              <a:gdLst>
                <a:gd name="T0" fmla="*/ 0 w 190"/>
                <a:gd name="T1" fmla="*/ 0 h 379"/>
                <a:gd name="T2" fmla="*/ 0 w 190"/>
                <a:gd name="T3" fmla="*/ 0 h 379"/>
                <a:gd name="T4" fmla="*/ 0 w 190"/>
                <a:gd name="T5" fmla="*/ 0 h 379"/>
                <a:gd name="T6" fmla="*/ 0 w 190"/>
                <a:gd name="T7" fmla="*/ 0 h 379"/>
                <a:gd name="T8" fmla="*/ 0 w 190"/>
                <a:gd name="T9" fmla="*/ 0 h 379"/>
                <a:gd name="T10" fmla="*/ 0 w 190"/>
                <a:gd name="T11" fmla="*/ 0 h 379"/>
                <a:gd name="T12" fmla="*/ 0 w 190"/>
                <a:gd name="T13" fmla="*/ 0 h 379"/>
                <a:gd name="T14" fmla="*/ 0 w 190"/>
                <a:gd name="T15" fmla="*/ 0 h 379"/>
                <a:gd name="T16" fmla="*/ 0 w 190"/>
                <a:gd name="T17" fmla="*/ 0 h 379"/>
                <a:gd name="T18" fmla="*/ 0 w 190"/>
                <a:gd name="T19" fmla="*/ 0 h 379"/>
                <a:gd name="T20" fmla="*/ 0 w 190"/>
                <a:gd name="T21" fmla="*/ 0 h 379"/>
                <a:gd name="T22" fmla="*/ 0 w 190"/>
                <a:gd name="T23" fmla="*/ 0 h 379"/>
                <a:gd name="T24" fmla="*/ 0 w 190"/>
                <a:gd name="T25" fmla="*/ 0 h 379"/>
                <a:gd name="T26" fmla="*/ 0 w 190"/>
                <a:gd name="T27" fmla="*/ 0 h 379"/>
                <a:gd name="T28" fmla="*/ 0 w 190"/>
                <a:gd name="T29" fmla="*/ 0 h 379"/>
                <a:gd name="T30" fmla="*/ 0 w 190"/>
                <a:gd name="T31" fmla="*/ 0 h 379"/>
                <a:gd name="T32" fmla="*/ 0 w 190"/>
                <a:gd name="T33" fmla="*/ 0 h 379"/>
                <a:gd name="T34" fmla="*/ 0 w 190"/>
                <a:gd name="T35" fmla="*/ 0 h 379"/>
                <a:gd name="T36" fmla="*/ 0 w 190"/>
                <a:gd name="T37" fmla="*/ 0 h 379"/>
                <a:gd name="T38" fmla="*/ 0 w 190"/>
                <a:gd name="T39" fmla="*/ 0 h 379"/>
                <a:gd name="T40" fmla="*/ 0 w 190"/>
                <a:gd name="T41" fmla="*/ 0 h 379"/>
                <a:gd name="T42" fmla="*/ 0 w 190"/>
                <a:gd name="T43" fmla="*/ 0 h 379"/>
                <a:gd name="T44" fmla="*/ 0 w 190"/>
                <a:gd name="T45" fmla="*/ 0 h 379"/>
                <a:gd name="T46" fmla="*/ 0 w 190"/>
                <a:gd name="T47" fmla="*/ 0 h 379"/>
                <a:gd name="T48" fmla="*/ 0 w 190"/>
                <a:gd name="T49" fmla="*/ 0 h 3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0"/>
                <a:gd name="T76" fmla="*/ 0 h 379"/>
                <a:gd name="T77" fmla="*/ 190 w 190"/>
                <a:gd name="T78" fmla="*/ 379 h 3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0" h="379">
                  <a:moveTo>
                    <a:pt x="190" y="312"/>
                  </a:moveTo>
                  <a:lnTo>
                    <a:pt x="186" y="326"/>
                  </a:lnTo>
                  <a:lnTo>
                    <a:pt x="183" y="336"/>
                  </a:lnTo>
                  <a:lnTo>
                    <a:pt x="180" y="343"/>
                  </a:lnTo>
                  <a:lnTo>
                    <a:pt x="180" y="352"/>
                  </a:lnTo>
                  <a:lnTo>
                    <a:pt x="177" y="358"/>
                  </a:lnTo>
                  <a:lnTo>
                    <a:pt x="176" y="364"/>
                  </a:lnTo>
                  <a:lnTo>
                    <a:pt x="173" y="370"/>
                  </a:lnTo>
                  <a:lnTo>
                    <a:pt x="171" y="379"/>
                  </a:lnTo>
                  <a:lnTo>
                    <a:pt x="155" y="323"/>
                  </a:lnTo>
                  <a:lnTo>
                    <a:pt x="132" y="273"/>
                  </a:lnTo>
                  <a:lnTo>
                    <a:pt x="107" y="225"/>
                  </a:lnTo>
                  <a:lnTo>
                    <a:pt x="80" y="181"/>
                  </a:lnTo>
                  <a:lnTo>
                    <a:pt x="52" y="137"/>
                  </a:lnTo>
                  <a:lnTo>
                    <a:pt x="30" y="93"/>
                  </a:lnTo>
                  <a:lnTo>
                    <a:pt x="10" y="47"/>
                  </a:lnTo>
                  <a:lnTo>
                    <a:pt x="0" y="0"/>
                  </a:lnTo>
                  <a:lnTo>
                    <a:pt x="33" y="31"/>
                  </a:lnTo>
                  <a:lnTo>
                    <a:pt x="66" y="66"/>
                  </a:lnTo>
                  <a:lnTo>
                    <a:pt x="97" y="102"/>
                  </a:lnTo>
                  <a:lnTo>
                    <a:pt x="127" y="141"/>
                  </a:lnTo>
                  <a:lnTo>
                    <a:pt x="150" y="181"/>
                  </a:lnTo>
                  <a:lnTo>
                    <a:pt x="170" y="222"/>
                  </a:lnTo>
                  <a:lnTo>
                    <a:pt x="183" y="267"/>
                  </a:lnTo>
                  <a:lnTo>
                    <a:pt x="190" y="312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6" name="Freeform 99"/>
            <p:cNvSpPr>
              <a:spLocks/>
            </p:cNvSpPr>
            <p:nvPr/>
          </p:nvSpPr>
          <p:spPr bwMode="auto">
            <a:xfrm>
              <a:off x="2684" y="10571"/>
              <a:ext cx="60" cy="153"/>
            </a:xfrm>
            <a:custGeom>
              <a:avLst/>
              <a:gdLst>
                <a:gd name="T0" fmla="*/ 0 w 181"/>
                <a:gd name="T1" fmla="*/ 0 h 459"/>
                <a:gd name="T2" fmla="*/ 0 w 181"/>
                <a:gd name="T3" fmla="*/ 0 h 459"/>
                <a:gd name="T4" fmla="*/ 0 w 181"/>
                <a:gd name="T5" fmla="*/ 0 h 459"/>
                <a:gd name="T6" fmla="*/ 0 w 181"/>
                <a:gd name="T7" fmla="*/ 0 h 459"/>
                <a:gd name="T8" fmla="*/ 0 w 181"/>
                <a:gd name="T9" fmla="*/ 0 h 459"/>
                <a:gd name="T10" fmla="*/ 0 w 181"/>
                <a:gd name="T11" fmla="*/ 0 h 459"/>
                <a:gd name="T12" fmla="*/ 0 w 181"/>
                <a:gd name="T13" fmla="*/ 0 h 459"/>
                <a:gd name="T14" fmla="*/ 0 w 181"/>
                <a:gd name="T15" fmla="*/ 0 h 459"/>
                <a:gd name="T16" fmla="*/ 0 w 181"/>
                <a:gd name="T17" fmla="*/ 0 h 459"/>
                <a:gd name="T18" fmla="*/ 0 w 181"/>
                <a:gd name="T19" fmla="*/ 0 h 459"/>
                <a:gd name="T20" fmla="*/ 0 w 181"/>
                <a:gd name="T21" fmla="*/ 0 h 459"/>
                <a:gd name="T22" fmla="*/ 0 w 181"/>
                <a:gd name="T23" fmla="*/ 0 h 459"/>
                <a:gd name="T24" fmla="*/ 0 w 181"/>
                <a:gd name="T25" fmla="*/ 0 h 459"/>
                <a:gd name="T26" fmla="*/ 0 w 181"/>
                <a:gd name="T27" fmla="*/ 0 h 459"/>
                <a:gd name="T28" fmla="*/ 0 w 181"/>
                <a:gd name="T29" fmla="*/ 0 h 459"/>
                <a:gd name="T30" fmla="*/ 0 w 181"/>
                <a:gd name="T31" fmla="*/ 0 h 459"/>
                <a:gd name="T32" fmla="*/ 0 w 181"/>
                <a:gd name="T33" fmla="*/ 0 h 459"/>
                <a:gd name="T34" fmla="*/ 0 w 181"/>
                <a:gd name="T35" fmla="*/ 0 h 459"/>
                <a:gd name="T36" fmla="*/ 0 w 181"/>
                <a:gd name="T37" fmla="*/ 0 h 459"/>
                <a:gd name="T38" fmla="*/ 0 w 181"/>
                <a:gd name="T39" fmla="*/ 0 h 459"/>
                <a:gd name="T40" fmla="*/ 0 w 181"/>
                <a:gd name="T41" fmla="*/ 0 h 459"/>
                <a:gd name="T42" fmla="*/ 0 w 181"/>
                <a:gd name="T43" fmla="*/ 0 h 459"/>
                <a:gd name="T44" fmla="*/ 0 w 181"/>
                <a:gd name="T45" fmla="*/ 0 h 459"/>
                <a:gd name="T46" fmla="*/ 0 w 181"/>
                <a:gd name="T47" fmla="*/ 0 h 459"/>
                <a:gd name="T48" fmla="*/ 0 w 181"/>
                <a:gd name="T49" fmla="*/ 0 h 459"/>
                <a:gd name="T50" fmla="*/ 0 w 181"/>
                <a:gd name="T51" fmla="*/ 0 h 459"/>
                <a:gd name="T52" fmla="*/ 0 w 181"/>
                <a:gd name="T53" fmla="*/ 0 h 459"/>
                <a:gd name="T54" fmla="*/ 0 w 181"/>
                <a:gd name="T55" fmla="*/ 0 h 459"/>
                <a:gd name="T56" fmla="*/ 0 w 181"/>
                <a:gd name="T57" fmla="*/ 0 h 459"/>
                <a:gd name="T58" fmla="*/ 0 w 181"/>
                <a:gd name="T59" fmla="*/ 0 h 459"/>
                <a:gd name="T60" fmla="*/ 0 w 181"/>
                <a:gd name="T61" fmla="*/ 0 h 459"/>
                <a:gd name="T62" fmla="*/ 0 w 181"/>
                <a:gd name="T63" fmla="*/ 0 h 459"/>
                <a:gd name="T64" fmla="*/ 0 w 181"/>
                <a:gd name="T65" fmla="*/ 0 h 459"/>
                <a:gd name="T66" fmla="*/ 0 w 181"/>
                <a:gd name="T67" fmla="*/ 0 h 459"/>
                <a:gd name="T68" fmla="*/ 0 w 181"/>
                <a:gd name="T69" fmla="*/ 0 h 459"/>
                <a:gd name="T70" fmla="*/ 0 w 181"/>
                <a:gd name="T71" fmla="*/ 0 h 459"/>
                <a:gd name="T72" fmla="*/ 0 w 181"/>
                <a:gd name="T73" fmla="*/ 0 h 459"/>
                <a:gd name="T74" fmla="*/ 0 w 181"/>
                <a:gd name="T75" fmla="*/ 0 h 459"/>
                <a:gd name="T76" fmla="*/ 0 w 181"/>
                <a:gd name="T77" fmla="*/ 0 h 459"/>
                <a:gd name="T78" fmla="*/ 0 w 181"/>
                <a:gd name="T79" fmla="*/ 0 h 459"/>
                <a:gd name="T80" fmla="*/ 0 w 181"/>
                <a:gd name="T81" fmla="*/ 0 h 459"/>
                <a:gd name="T82" fmla="*/ 0 w 181"/>
                <a:gd name="T83" fmla="*/ 0 h 459"/>
                <a:gd name="T84" fmla="*/ 0 w 181"/>
                <a:gd name="T85" fmla="*/ 0 h 459"/>
                <a:gd name="T86" fmla="*/ 0 w 181"/>
                <a:gd name="T87" fmla="*/ 0 h 459"/>
                <a:gd name="T88" fmla="*/ 0 w 181"/>
                <a:gd name="T89" fmla="*/ 0 h 4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1"/>
                <a:gd name="T136" fmla="*/ 0 h 459"/>
                <a:gd name="T137" fmla="*/ 181 w 181"/>
                <a:gd name="T138" fmla="*/ 459 h 4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1" h="459">
                  <a:moveTo>
                    <a:pt x="181" y="403"/>
                  </a:moveTo>
                  <a:lnTo>
                    <a:pt x="177" y="416"/>
                  </a:lnTo>
                  <a:lnTo>
                    <a:pt x="174" y="431"/>
                  </a:lnTo>
                  <a:lnTo>
                    <a:pt x="171" y="444"/>
                  </a:lnTo>
                  <a:lnTo>
                    <a:pt x="171" y="459"/>
                  </a:lnTo>
                  <a:lnTo>
                    <a:pt x="159" y="457"/>
                  </a:lnTo>
                  <a:lnTo>
                    <a:pt x="149" y="454"/>
                  </a:lnTo>
                  <a:lnTo>
                    <a:pt x="138" y="449"/>
                  </a:lnTo>
                  <a:lnTo>
                    <a:pt x="129" y="444"/>
                  </a:lnTo>
                  <a:lnTo>
                    <a:pt x="121" y="437"/>
                  </a:lnTo>
                  <a:lnTo>
                    <a:pt x="112" y="432"/>
                  </a:lnTo>
                  <a:lnTo>
                    <a:pt x="104" y="426"/>
                  </a:lnTo>
                  <a:lnTo>
                    <a:pt x="95" y="422"/>
                  </a:lnTo>
                  <a:lnTo>
                    <a:pt x="90" y="387"/>
                  </a:lnTo>
                  <a:lnTo>
                    <a:pt x="87" y="359"/>
                  </a:lnTo>
                  <a:lnTo>
                    <a:pt x="83" y="334"/>
                  </a:lnTo>
                  <a:lnTo>
                    <a:pt x="79" y="313"/>
                  </a:lnTo>
                  <a:lnTo>
                    <a:pt x="69" y="292"/>
                  </a:lnTo>
                  <a:lnTo>
                    <a:pt x="56" y="273"/>
                  </a:lnTo>
                  <a:lnTo>
                    <a:pt x="37" y="251"/>
                  </a:lnTo>
                  <a:lnTo>
                    <a:pt x="10" y="227"/>
                  </a:lnTo>
                  <a:lnTo>
                    <a:pt x="10" y="201"/>
                  </a:lnTo>
                  <a:lnTo>
                    <a:pt x="10" y="174"/>
                  </a:lnTo>
                  <a:lnTo>
                    <a:pt x="10" y="146"/>
                  </a:lnTo>
                  <a:lnTo>
                    <a:pt x="11" y="120"/>
                  </a:lnTo>
                  <a:lnTo>
                    <a:pt x="10" y="90"/>
                  </a:lnTo>
                  <a:lnTo>
                    <a:pt x="8" y="62"/>
                  </a:lnTo>
                  <a:lnTo>
                    <a:pt x="4" y="31"/>
                  </a:lnTo>
                  <a:lnTo>
                    <a:pt x="0" y="0"/>
                  </a:lnTo>
                  <a:lnTo>
                    <a:pt x="32" y="6"/>
                  </a:lnTo>
                  <a:lnTo>
                    <a:pt x="53" y="28"/>
                  </a:lnTo>
                  <a:lnTo>
                    <a:pt x="63" y="61"/>
                  </a:lnTo>
                  <a:lnTo>
                    <a:pt x="69" y="101"/>
                  </a:lnTo>
                  <a:lnTo>
                    <a:pt x="69" y="140"/>
                  </a:lnTo>
                  <a:lnTo>
                    <a:pt x="70" y="179"/>
                  </a:lnTo>
                  <a:lnTo>
                    <a:pt x="72" y="211"/>
                  </a:lnTo>
                  <a:lnTo>
                    <a:pt x="81" y="236"/>
                  </a:lnTo>
                  <a:lnTo>
                    <a:pt x="107" y="248"/>
                  </a:lnTo>
                  <a:lnTo>
                    <a:pt x="129" y="264"/>
                  </a:lnTo>
                  <a:lnTo>
                    <a:pt x="145" y="280"/>
                  </a:lnTo>
                  <a:lnTo>
                    <a:pt x="157" y="301"/>
                  </a:lnTo>
                  <a:lnTo>
                    <a:pt x="166" y="322"/>
                  </a:lnTo>
                  <a:lnTo>
                    <a:pt x="171" y="347"/>
                  </a:lnTo>
                  <a:lnTo>
                    <a:pt x="176" y="372"/>
                  </a:lnTo>
                  <a:lnTo>
                    <a:pt x="181" y="403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7" name="Freeform 100"/>
            <p:cNvSpPr>
              <a:spLocks/>
            </p:cNvSpPr>
            <p:nvPr/>
          </p:nvSpPr>
          <p:spPr bwMode="auto">
            <a:xfrm>
              <a:off x="2397" y="10452"/>
              <a:ext cx="342" cy="247"/>
            </a:xfrm>
            <a:custGeom>
              <a:avLst/>
              <a:gdLst>
                <a:gd name="T0" fmla="*/ 0 w 1027"/>
                <a:gd name="T1" fmla="*/ 0 h 740"/>
                <a:gd name="T2" fmla="*/ 0 w 1027"/>
                <a:gd name="T3" fmla="*/ 0 h 740"/>
                <a:gd name="T4" fmla="*/ 0 w 1027"/>
                <a:gd name="T5" fmla="*/ 0 h 740"/>
                <a:gd name="T6" fmla="*/ 0 w 1027"/>
                <a:gd name="T7" fmla="*/ 0 h 740"/>
                <a:gd name="T8" fmla="*/ 0 w 1027"/>
                <a:gd name="T9" fmla="*/ 0 h 740"/>
                <a:gd name="T10" fmla="*/ 0 w 1027"/>
                <a:gd name="T11" fmla="*/ 0 h 740"/>
                <a:gd name="T12" fmla="*/ 0 w 1027"/>
                <a:gd name="T13" fmla="*/ 0 h 740"/>
                <a:gd name="T14" fmla="*/ 0 w 1027"/>
                <a:gd name="T15" fmla="*/ 0 h 740"/>
                <a:gd name="T16" fmla="*/ 0 w 1027"/>
                <a:gd name="T17" fmla="*/ 0 h 740"/>
                <a:gd name="T18" fmla="*/ 0 w 1027"/>
                <a:gd name="T19" fmla="*/ 0 h 740"/>
                <a:gd name="T20" fmla="*/ 0 w 1027"/>
                <a:gd name="T21" fmla="*/ 0 h 740"/>
                <a:gd name="T22" fmla="*/ 0 w 1027"/>
                <a:gd name="T23" fmla="*/ 0 h 740"/>
                <a:gd name="T24" fmla="*/ 0 w 1027"/>
                <a:gd name="T25" fmla="*/ 0 h 740"/>
                <a:gd name="T26" fmla="*/ 0 w 1027"/>
                <a:gd name="T27" fmla="*/ 0 h 740"/>
                <a:gd name="T28" fmla="*/ 0 w 1027"/>
                <a:gd name="T29" fmla="*/ 0 h 740"/>
                <a:gd name="T30" fmla="*/ 0 w 1027"/>
                <a:gd name="T31" fmla="*/ 0 h 740"/>
                <a:gd name="T32" fmla="*/ 0 w 1027"/>
                <a:gd name="T33" fmla="*/ 0 h 740"/>
                <a:gd name="T34" fmla="*/ 0 w 1027"/>
                <a:gd name="T35" fmla="*/ 0 h 740"/>
                <a:gd name="T36" fmla="*/ 0 w 1027"/>
                <a:gd name="T37" fmla="*/ 0 h 740"/>
                <a:gd name="T38" fmla="*/ 0 w 1027"/>
                <a:gd name="T39" fmla="*/ 0 h 740"/>
                <a:gd name="T40" fmla="*/ 0 w 1027"/>
                <a:gd name="T41" fmla="*/ 0 h 740"/>
                <a:gd name="T42" fmla="*/ 0 w 1027"/>
                <a:gd name="T43" fmla="*/ 0 h 740"/>
                <a:gd name="T44" fmla="*/ 0 w 1027"/>
                <a:gd name="T45" fmla="*/ 0 h 740"/>
                <a:gd name="T46" fmla="*/ 0 w 1027"/>
                <a:gd name="T47" fmla="*/ 0 h 740"/>
                <a:gd name="T48" fmla="*/ 0 w 1027"/>
                <a:gd name="T49" fmla="*/ 0 h 740"/>
                <a:gd name="T50" fmla="*/ 0 w 1027"/>
                <a:gd name="T51" fmla="*/ 0 h 740"/>
                <a:gd name="T52" fmla="*/ 0 w 1027"/>
                <a:gd name="T53" fmla="*/ 0 h 740"/>
                <a:gd name="T54" fmla="*/ 0 w 1027"/>
                <a:gd name="T55" fmla="*/ 0 h 740"/>
                <a:gd name="T56" fmla="*/ 0 w 1027"/>
                <a:gd name="T57" fmla="*/ 0 h 740"/>
                <a:gd name="T58" fmla="*/ 0 w 1027"/>
                <a:gd name="T59" fmla="*/ 0 h 740"/>
                <a:gd name="T60" fmla="*/ 0 w 1027"/>
                <a:gd name="T61" fmla="*/ 0 h 740"/>
                <a:gd name="T62" fmla="*/ 0 w 1027"/>
                <a:gd name="T63" fmla="*/ 0 h 740"/>
                <a:gd name="T64" fmla="*/ 0 w 1027"/>
                <a:gd name="T65" fmla="*/ 0 h 740"/>
                <a:gd name="T66" fmla="*/ 0 w 1027"/>
                <a:gd name="T67" fmla="*/ 0 h 740"/>
                <a:gd name="T68" fmla="*/ 0 w 1027"/>
                <a:gd name="T69" fmla="*/ 0 h 740"/>
                <a:gd name="T70" fmla="*/ 0 w 1027"/>
                <a:gd name="T71" fmla="*/ 0 h 740"/>
                <a:gd name="T72" fmla="*/ 0 w 1027"/>
                <a:gd name="T73" fmla="*/ 0 h 740"/>
                <a:gd name="T74" fmla="*/ 0 w 1027"/>
                <a:gd name="T75" fmla="*/ 0 h 740"/>
                <a:gd name="T76" fmla="*/ 0 w 1027"/>
                <a:gd name="T77" fmla="*/ 0 h 740"/>
                <a:gd name="T78" fmla="*/ 0 w 1027"/>
                <a:gd name="T79" fmla="*/ 0 h 740"/>
                <a:gd name="T80" fmla="*/ 0 w 1027"/>
                <a:gd name="T81" fmla="*/ 0 h 740"/>
                <a:gd name="T82" fmla="*/ 0 w 1027"/>
                <a:gd name="T83" fmla="*/ 0 h 740"/>
                <a:gd name="T84" fmla="*/ 0 w 1027"/>
                <a:gd name="T85" fmla="*/ 0 h 740"/>
                <a:gd name="T86" fmla="*/ 0 w 1027"/>
                <a:gd name="T87" fmla="*/ 0 h 740"/>
                <a:gd name="T88" fmla="*/ 0 w 1027"/>
                <a:gd name="T89" fmla="*/ 0 h 740"/>
                <a:gd name="T90" fmla="*/ 0 w 1027"/>
                <a:gd name="T91" fmla="*/ 0 h 740"/>
                <a:gd name="T92" fmla="*/ 0 w 1027"/>
                <a:gd name="T93" fmla="*/ 0 h 740"/>
                <a:gd name="T94" fmla="*/ 0 w 1027"/>
                <a:gd name="T95" fmla="*/ 0 h 740"/>
                <a:gd name="T96" fmla="*/ 0 w 1027"/>
                <a:gd name="T97" fmla="*/ 0 h 740"/>
                <a:gd name="T98" fmla="*/ 0 w 1027"/>
                <a:gd name="T99" fmla="*/ 0 h 740"/>
                <a:gd name="T100" fmla="*/ 0 w 1027"/>
                <a:gd name="T101" fmla="*/ 0 h 7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7"/>
                <a:gd name="T154" fmla="*/ 0 h 740"/>
                <a:gd name="T155" fmla="*/ 1027 w 1027"/>
                <a:gd name="T156" fmla="*/ 740 h 7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7" h="740">
                  <a:moveTo>
                    <a:pt x="1027" y="280"/>
                  </a:moveTo>
                  <a:lnTo>
                    <a:pt x="1010" y="309"/>
                  </a:lnTo>
                  <a:lnTo>
                    <a:pt x="989" y="326"/>
                  </a:lnTo>
                  <a:lnTo>
                    <a:pt x="965" y="331"/>
                  </a:lnTo>
                  <a:lnTo>
                    <a:pt x="940" y="330"/>
                  </a:lnTo>
                  <a:lnTo>
                    <a:pt x="912" y="321"/>
                  </a:lnTo>
                  <a:lnTo>
                    <a:pt x="884" y="314"/>
                  </a:lnTo>
                  <a:lnTo>
                    <a:pt x="856" y="308"/>
                  </a:lnTo>
                  <a:lnTo>
                    <a:pt x="829" y="309"/>
                  </a:lnTo>
                  <a:lnTo>
                    <a:pt x="821" y="323"/>
                  </a:lnTo>
                  <a:lnTo>
                    <a:pt x="811" y="337"/>
                  </a:lnTo>
                  <a:lnTo>
                    <a:pt x="749" y="352"/>
                  </a:lnTo>
                  <a:lnTo>
                    <a:pt x="710" y="370"/>
                  </a:lnTo>
                  <a:lnTo>
                    <a:pt x="687" y="389"/>
                  </a:lnTo>
                  <a:lnTo>
                    <a:pt x="679" y="412"/>
                  </a:lnTo>
                  <a:lnTo>
                    <a:pt x="679" y="439"/>
                  </a:lnTo>
                  <a:lnTo>
                    <a:pt x="685" y="470"/>
                  </a:lnTo>
                  <a:lnTo>
                    <a:pt x="692" y="508"/>
                  </a:lnTo>
                  <a:lnTo>
                    <a:pt x="697" y="555"/>
                  </a:lnTo>
                  <a:lnTo>
                    <a:pt x="685" y="564"/>
                  </a:lnTo>
                  <a:lnTo>
                    <a:pt x="676" y="575"/>
                  </a:lnTo>
                  <a:lnTo>
                    <a:pt x="666" y="583"/>
                  </a:lnTo>
                  <a:lnTo>
                    <a:pt x="659" y="594"/>
                  </a:lnTo>
                  <a:lnTo>
                    <a:pt x="651" y="603"/>
                  </a:lnTo>
                  <a:lnTo>
                    <a:pt x="644" y="611"/>
                  </a:lnTo>
                  <a:lnTo>
                    <a:pt x="638" y="620"/>
                  </a:lnTo>
                  <a:lnTo>
                    <a:pt x="634" y="631"/>
                  </a:lnTo>
                  <a:lnTo>
                    <a:pt x="626" y="631"/>
                  </a:lnTo>
                  <a:lnTo>
                    <a:pt x="617" y="631"/>
                  </a:lnTo>
                  <a:lnTo>
                    <a:pt x="607" y="631"/>
                  </a:lnTo>
                  <a:lnTo>
                    <a:pt x="599" y="632"/>
                  </a:lnTo>
                  <a:lnTo>
                    <a:pt x="584" y="631"/>
                  </a:lnTo>
                  <a:lnTo>
                    <a:pt x="567" y="631"/>
                  </a:lnTo>
                  <a:lnTo>
                    <a:pt x="543" y="631"/>
                  </a:lnTo>
                  <a:lnTo>
                    <a:pt x="513" y="631"/>
                  </a:lnTo>
                  <a:lnTo>
                    <a:pt x="511" y="622"/>
                  </a:lnTo>
                  <a:lnTo>
                    <a:pt x="509" y="613"/>
                  </a:lnTo>
                  <a:lnTo>
                    <a:pt x="506" y="604"/>
                  </a:lnTo>
                  <a:lnTo>
                    <a:pt x="506" y="595"/>
                  </a:lnTo>
                  <a:lnTo>
                    <a:pt x="504" y="586"/>
                  </a:lnTo>
                  <a:lnTo>
                    <a:pt x="504" y="578"/>
                  </a:lnTo>
                  <a:lnTo>
                    <a:pt x="504" y="569"/>
                  </a:lnTo>
                  <a:lnTo>
                    <a:pt x="504" y="560"/>
                  </a:lnTo>
                  <a:lnTo>
                    <a:pt x="474" y="544"/>
                  </a:lnTo>
                  <a:lnTo>
                    <a:pt x="449" y="536"/>
                  </a:lnTo>
                  <a:lnTo>
                    <a:pt x="425" y="535"/>
                  </a:lnTo>
                  <a:lnTo>
                    <a:pt x="407" y="542"/>
                  </a:lnTo>
                  <a:lnTo>
                    <a:pt x="391" y="554"/>
                  </a:lnTo>
                  <a:lnTo>
                    <a:pt x="381" y="573"/>
                  </a:lnTo>
                  <a:lnTo>
                    <a:pt x="377" y="597"/>
                  </a:lnTo>
                  <a:lnTo>
                    <a:pt x="381" y="626"/>
                  </a:lnTo>
                  <a:lnTo>
                    <a:pt x="373" y="629"/>
                  </a:lnTo>
                  <a:lnTo>
                    <a:pt x="366" y="632"/>
                  </a:lnTo>
                  <a:lnTo>
                    <a:pt x="360" y="634"/>
                  </a:lnTo>
                  <a:lnTo>
                    <a:pt x="356" y="635"/>
                  </a:lnTo>
                  <a:lnTo>
                    <a:pt x="346" y="632"/>
                  </a:lnTo>
                  <a:lnTo>
                    <a:pt x="341" y="631"/>
                  </a:lnTo>
                  <a:lnTo>
                    <a:pt x="317" y="597"/>
                  </a:lnTo>
                  <a:lnTo>
                    <a:pt x="294" y="583"/>
                  </a:lnTo>
                  <a:lnTo>
                    <a:pt x="269" y="583"/>
                  </a:lnTo>
                  <a:lnTo>
                    <a:pt x="248" y="597"/>
                  </a:lnTo>
                  <a:lnTo>
                    <a:pt x="230" y="616"/>
                  </a:lnTo>
                  <a:lnTo>
                    <a:pt x="220" y="641"/>
                  </a:lnTo>
                  <a:lnTo>
                    <a:pt x="217" y="667"/>
                  </a:lnTo>
                  <a:lnTo>
                    <a:pt x="228" y="692"/>
                  </a:lnTo>
                  <a:lnTo>
                    <a:pt x="224" y="704"/>
                  </a:lnTo>
                  <a:lnTo>
                    <a:pt x="220" y="715"/>
                  </a:lnTo>
                  <a:lnTo>
                    <a:pt x="214" y="722"/>
                  </a:lnTo>
                  <a:lnTo>
                    <a:pt x="209" y="729"/>
                  </a:lnTo>
                  <a:lnTo>
                    <a:pt x="200" y="732"/>
                  </a:lnTo>
                  <a:lnTo>
                    <a:pt x="193" y="737"/>
                  </a:lnTo>
                  <a:lnTo>
                    <a:pt x="185" y="738"/>
                  </a:lnTo>
                  <a:lnTo>
                    <a:pt x="179" y="740"/>
                  </a:lnTo>
                  <a:lnTo>
                    <a:pt x="174" y="729"/>
                  </a:lnTo>
                  <a:lnTo>
                    <a:pt x="169" y="720"/>
                  </a:lnTo>
                  <a:lnTo>
                    <a:pt x="164" y="712"/>
                  </a:lnTo>
                  <a:lnTo>
                    <a:pt x="158" y="704"/>
                  </a:lnTo>
                  <a:lnTo>
                    <a:pt x="150" y="695"/>
                  </a:lnTo>
                  <a:lnTo>
                    <a:pt x="141" y="691"/>
                  </a:lnTo>
                  <a:lnTo>
                    <a:pt x="133" y="688"/>
                  </a:lnTo>
                  <a:lnTo>
                    <a:pt x="125" y="688"/>
                  </a:lnTo>
                  <a:lnTo>
                    <a:pt x="125" y="678"/>
                  </a:lnTo>
                  <a:lnTo>
                    <a:pt x="127" y="670"/>
                  </a:lnTo>
                  <a:lnTo>
                    <a:pt x="130" y="663"/>
                  </a:lnTo>
                  <a:lnTo>
                    <a:pt x="133" y="657"/>
                  </a:lnTo>
                  <a:lnTo>
                    <a:pt x="134" y="650"/>
                  </a:lnTo>
                  <a:lnTo>
                    <a:pt x="136" y="642"/>
                  </a:lnTo>
                  <a:lnTo>
                    <a:pt x="137" y="634"/>
                  </a:lnTo>
                  <a:lnTo>
                    <a:pt x="139" y="626"/>
                  </a:lnTo>
                  <a:lnTo>
                    <a:pt x="129" y="616"/>
                  </a:lnTo>
                  <a:lnTo>
                    <a:pt x="120" y="607"/>
                  </a:lnTo>
                  <a:lnTo>
                    <a:pt x="111" y="600"/>
                  </a:lnTo>
                  <a:lnTo>
                    <a:pt x="101" y="594"/>
                  </a:lnTo>
                  <a:lnTo>
                    <a:pt x="89" y="588"/>
                  </a:lnTo>
                  <a:lnTo>
                    <a:pt x="81" y="583"/>
                  </a:lnTo>
                  <a:lnTo>
                    <a:pt x="70" y="578"/>
                  </a:lnTo>
                  <a:lnTo>
                    <a:pt x="61" y="573"/>
                  </a:lnTo>
                  <a:lnTo>
                    <a:pt x="57" y="566"/>
                  </a:lnTo>
                  <a:lnTo>
                    <a:pt x="57" y="555"/>
                  </a:lnTo>
                  <a:lnTo>
                    <a:pt x="92" y="517"/>
                  </a:lnTo>
                  <a:lnTo>
                    <a:pt x="95" y="491"/>
                  </a:lnTo>
                  <a:lnTo>
                    <a:pt x="75" y="468"/>
                  </a:lnTo>
                  <a:lnTo>
                    <a:pt x="46" y="449"/>
                  </a:lnTo>
                  <a:lnTo>
                    <a:pt x="16" y="424"/>
                  </a:lnTo>
                  <a:lnTo>
                    <a:pt x="0" y="395"/>
                  </a:lnTo>
                  <a:lnTo>
                    <a:pt x="7" y="352"/>
                  </a:lnTo>
                  <a:lnTo>
                    <a:pt x="53" y="295"/>
                  </a:lnTo>
                  <a:lnTo>
                    <a:pt x="59" y="259"/>
                  </a:lnTo>
                  <a:lnTo>
                    <a:pt x="60" y="228"/>
                  </a:lnTo>
                  <a:lnTo>
                    <a:pt x="60" y="197"/>
                  </a:lnTo>
                  <a:lnTo>
                    <a:pt x="64" y="172"/>
                  </a:lnTo>
                  <a:lnTo>
                    <a:pt x="74" y="149"/>
                  </a:lnTo>
                  <a:lnTo>
                    <a:pt x="95" y="131"/>
                  </a:lnTo>
                  <a:lnTo>
                    <a:pt x="132" y="118"/>
                  </a:lnTo>
                  <a:lnTo>
                    <a:pt x="188" y="115"/>
                  </a:lnTo>
                  <a:lnTo>
                    <a:pt x="230" y="156"/>
                  </a:lnTo>
                  <a:lnTo>
                    <a:pt x="258" y="184"/>
                  </a:lnTo>
                  <a:lnTo>
                    <a:pt x="278" y="197"/>
                  </a:lnTo>
                  <a:lnTo>
                    <a:pt x="294" y="202"/>
                  </a:lnTo>
                  <a:lnTo>
                    <a:pt x="313" y="197"/>
                  </a:lnTo>
                  <a:lnTo>
                    <a:pt x="342" y="188"/>
                  </a:lnTo>
                  <a:lnTo>
                    <a:pt x="384" y="177"/>
                  </a:lnTo>
                  <a:lnTo>
                    <a:pt x="450" y="166"/>
                  </a:lnTo>
                  <a:lnTo>
                    <a:pt x="468" y="156"/>
                  </a:lnTo>
                  <a:lnTo>
                    <a:pt x="488" y="143"/>
                  </a:lnTo>
                  <a:lnTo>
                    <a:pt x="508" y="127"/>
                  </a:lnTo>
                  <a:lnTo>
                    <a:pt x="529" y="113"/>
                  </a:lnTo>
                  <a:lnTo>
                    <a:pt x="548" y="102"/>
                  </a:lnTo>
                  <a:lnTo>
                    <a:pt x="572" y="96"/>
                  </a:lnTo>
                  <a:lnTo>
                    <a:pt x="596" y="97"/>
                  </a:lnTo>
                  <a:lnTo>
                    <a:pt x="626" y="110"/>
                  </a:lnTo>
                  <a:lnTo>
                    <a:pt x="655" y="107"/>
                  </a:lnTo>
                  <a:lnTo>
                    <a:pt x="676" y="106"/>
                  </a:lnTo>
                  <a:lnTo>
                    <a:pt x="690" y="103"/>
                  </a:lnTo>
                  <a:lnTo>
                    <a:pt x="701" y="97"/>
                  </a:lnTo>
                  <a:lnTo>
                    <a:pt x="708" y="84"/>
                  </a:lnTo>
                  <a:lnTo>
                    <a:pt x="718" y="66"/>
                  </a:lnTo>
                  <a:lnTo>
                    <a:pt x="728" y="40"/>
                  </a:lnTo>
                  <a:lnTo>
                    <a:pt x="744" y="6"/>
                  </a:lnTo>
                  <a:lnTo>
                    <a:pt x="780" y="0"/>
                  </a:lnTo>
                  <a:lnTo>
                    <a:pt x="818" y="1"/>
                  </a:lnTo>
                  <a:lnTo>
                    <a:pt x="853" y="7"/>
                  </a:lnTo>
                  <a:lnTo>
                    <a:pt x="884" y="22"/>
                  </a:lnTo>
                  <a:lnTo>
                    <a:pt x="908" y="41"/>
                  </a:lnTo>
                  <a:lnTo>
                    <a:pt x="923" y="69"/>
                  </a:lnTo>
                  <a:lnTo>
                    <a:pt x="927" y="104"/>
                  </a:lnTo>
                  <a:lnTo>
                    <a:pt x="919" y="149"/>
                  </a:lnTo>
                  <a:lnTo>
                    <a:pt x="922" y="181"/>
                  </a:lnTo>
                  <a:lnTo>
                    <a:pt x="934" y="200"/>
                  </a:lnTo>
                  <a:lnTo>
                    <a:pt x="948" y="209"/>
                  </a:lnTo>
                  <a:lnTo>
                    <a:pt x="967" y="214"/>
                  </a:lnTo>
                  <a:lnTo>
                    <a:pt x="985" y="216"/>
                  </a:lnTo>
                  <a:lnTo>
                    <a:pt x="1002" y="227"/>
                  </a:lnTo>
                  <a:lnTo>
                    <a:pt x="1016" y="244"/>
                  </a:lnTo>
                  <a:lnTo>
                    <a:pt x="1027" y="280"/>
                  </a:lnTo>
                  <a:close/>
                </a:path>
              </a:pathLst>
            </a:custGeom>
            <a:solidFill>
              <a:srgbClr val="6EA6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8" name="Freeform 101"/>
            <p:cNvSpPr>
              <a:spLocks/>
            </p:cNvSpPr>
            <p:nvPr/>
          </p:nvSpPr>
          <p:spPr bwMode="auto">
            <a:xfrm>
              <a:off x="2324" y="10179"/>
              <a:ext cx="403" cy="335"/>
            </a:xfrm>
            <a:custGeom>
              <a:avLst/>
              <a:gdLst>
                <a:gd name="T0" fmla="*/ 0 w 1209"/>
                <a:gd name="T1" fmla="*/ 0 h 1007"/>
                <a:gd name="T2" fmla="*/ 0 w 1209"/>
                <a:gd name="T3" fmla="*/ 0 h 1007"/>
                <a:gd name="T4" fmla="*/ 0 w 1209"/>
                <a:gd name="T5" fmla="*/ 0 h 1007"/>
                <a:gd name="T6" fmla="*/ 0 w 1209"/>
                <a:gd name="T7" fmla="*/ 0 h 1007"/>
                <a:gd name="T8" fmla="*/ 0 w 1209"/>
                <a:gd name="T9" fmla="*/ 0 h 1007"/>
                <a:gd name="T10" fmla="*/ 0 w 1209"/>
                <a:gd name="T11" fmla="*/ 0 h 1007"/>
                <a:gd name="T12" fmla="*/ 0 w 1209"/>
                <a:gd name="T13" fmla="*/ 0 h 1007"/>
                <a:gd name="T14" fmla="*/ 0 w 1209"/>
                <a:gd name="T15" fmla="*/ 0 h 1007"/>
                <a:gd name="T16" fmla="*/ 0 w 1209"/>
                <a:gd name="T17" fmla="*/ 0 h 1007"/>
                <a:gd name="T18" fmla="*/ 0 w 1209"/>
                <a:gd name="T19" fmla="*/ 0 h 1007"/>
                <a:gd name="T20" fmla="*/ 0 w 1209"/>
                <a:gd name="T21" fmla="*/ 0 h 1007"/>
                <a:gd name="T22" fmla="*/ 0 w 1209"/>
                <a:gd name="T23" fmla="*/ 0 h 1007"/>
                <a:gd name="T24" fmla="*/ 0 w 1209"/>
                <a:gd name="T25" fmla="*/ 0 h 1007"/>
                <a:gd name="T26" fmla="*/ 0 w 1209"/>
                <a:gd name="T27" fmla="*/ 0 h 1007"/>
                <a:gd name="T28" fmla="*/ 0 w 1209"/>
                <a:gd name="T29" fmla="*/ 0 h 1007"/>
                <a:gd name="T30" fmla="*/ 0 w 1209"/>
                <a:gd name="T31" fmla="*/ 0 h 1007"/>
                <a:gd name="T32" fmla="*/ 0 w 1209"/>
                <a:gd name="T33" fmla="*/ 0 h 1007"/>
                <a:gd name="T34" fmla="*/ 0 w 1209"/>
                <a:gd name="T35" fmla="*/ 0 h 1007"/>
                <a:gd name="T36" fmla="*/ 0 w 1209"/>
                <a:gd name="T37" fmla="*/ 0 h 1007"/>
                <a:gd name="T38" fmla="*/ 0 w 1209"/>
                <a:gd name="T39" fmla="*/ 0 h 1007"/>
                <a:gd name="T40" fmla="*/ 0 w 1209"/>
                <a:gd name="T41" fmla="*/ 0 h 1007"/>
                <a:gd name="T42" fmla="*/ 0 w 1209"/>
                <a:gd name="T43" fmla="*/ 0 h 1007"/>
                <a:gd name="T44" fmla="*/ 0 w 1209"/>
                <a:gd name="T45" fmla="*/ 0 h 1007"/>
                <a:gd name="T46" fmla="*/ 0 w 1209"/>
                <a:gd name="T47" fmla="*/ 0 h 1007"/>
                <a:gd name="T48" fmla="*/ 0 w 1209"/>
                <a:gd name="T49" fmla="*/ 0 h 1007"/>
                <a:gd name="T50" fmla="*/ 0 w 1209"/>
                <a:gd name="T51" fmla="*/ 0 h 1007"/>
                <a:gd name="T52" fmla="*/ 0 w 1209"/>
                <a:gd name="T53" fmla="*/ 0 h 1007"/>
                <a:gd name="T54" fmla="*/ 0 w 1209"/>
                <a:gd name="T55" fmla="*/ 0 h 1007"/>
                <a:gd name="T56" fmla="*/ 0 w 1209"/>
                <a:gd name="T57" fmla="*/ 0 h 1007"/>
                <a:gd name="T58" fmla="*/ 0 w 1209"/>
                <a:gd name="T59" fmla="*/ 0 h 1007"/>
                <a:gd name="T60" fmla="*/ 0 w 1209"/>
                <a:gd name="T61" fmla="*/ 0 h 1007"/>
                <a:gd name="T62" fmla="*/ 0 w 1209"/>
                <a:gd name="T63" fmla="*/ 0 h 1007"/>
                <a:gd name="T64" fmla="*/ 0 w 1209"/>
                <a:gd name="T65" fmla="*/ 0 h 1007"/>
                <a:gd name="T66" fmla="*/ 0 w 1209"/>
                <a:gd name="T67" fmla="*/ 0 h 1007"/>
                <a:gd name="T68" fmla="*/ 0 w 1209"/>
                <a:gd name="T69" fmla="*/ 0 h 1007"/>
                <a:gd name="T70" fmla="*/ 0 w 1209"/>
                <a:gd name="T71" fmla="*/ 0 h 1007"/>
                <a:gd name="T72" fmla="*/ 0 w 1209"/>
                <a:gd name="T73" fmla="*/ 0 h 1007"/>
                <a:gd name="T74" fmla="*/ 0 w 1209"/>
                <a:gd name="T75" fmla="*/ 0 h 1007"/>
                <a:gd name="T76" fmla="*/ 0 w 1209"/>
                <a:gd name="T77" fmla="*/ 0 h 1007"/>
                <a:gd name="T78" fmla="*/ 0 w 1209"/>
                <a:gd name="T79" fmla="*/ 0 h 1007"/>
                <a:gd name="T80" fmla="*/ 0 w 1209"/>
                <a:gd name="T81" fmla="*/ 0 h 1007"/>
                <a:gd name="T82" fmla="*/ 0 w 1209"/>
                <a:gd name="T83" fmla="*/ 0 h 1007"/>
                <a:gd name="T84" fmla="*/ 0 w 1209"/>
                <a:gd name="T85" fmla="*/ 0 h 1007"/>
                <a:gd name="T86" fmla="*/ 0 w 1209"/>
                <a:gd name="T87" fmla="*/ 0 h 1007"/>
                <a:gd name="T88" fmla="*/ 0 w 1209"/>
                <a:gd name="T89" fmla="*/ 0 h 1007"/>
                <a:gd name="T90" fmla="*/ 0 w 1209"/>
                <a:gd name="T91" fmla="*/ 0 h 1007"/>
                <a:gd name="T92" fmla="*/ 0 w 1209"/>
                <a:gd name="T93" fmla="*/ 0 h 1007"/>
                <a:gd name="T94" fmla="*/ 0 w 1209"/>
                <a:gd name="T95" fmla="*/ 0 h 1007"/>
                <a:gd name="T96" fmla="*/ 0 w 1209"/>
                <a:gd name="T97" fmla="*/ 0 h 1007"/>
                <a:gd name="T98" fmla="*/ 0 w 1209"/>
                <a:gd name="T99" fmla="*/ 0 h 1007"/>
                <a:gd name="T100" fmla="*/ 0 w 1209"/>
                <a:gd name="T101" fmla="*/ 0 h 1007"/>
                <a:gd name="T102" fmla="*/ 0 w 1209"/>
                <a:gd name="T103" fmla="*/ 0 h 1007"/>
                <a:gd name="T104" fmla="*/ 0 w 1209"/>
                <a:gd name="T105" fmla="*/ 0 h 1007"/>
                <a:gd name="T106" fmla="*/ 0 w 1209"/>
                <a:gd name="T107" fmla="*/ 0 h 1007"/>
                <a:gd name="T108" fmla="*/ 0 w 1209"/>
                <a:gd name="T109" fmla="*/ 0 h 1007"/>
                <a:gd name="T110" fmla="*/ 0 w 1209"/>
                <a:gd name="T111" fmla="*/ 0 h 1007"/>
                <a:gd name="T112" fmla="*/ 0 w 1209"/>
                <a:gd name="T113" fmla="*/ 0 h 1007"/>
                <a:gd name="T114" fmla="*/ 0 w 1209"/>
                <a:gd name="T115" fmla="*/ 0 h 1007"/>
                <a:gd name="T116" fmla="*/ 0 w 1209"/>
                <a:gd name="T117" fmla="*/ 0 h 1007"/>
                <a:gd name="T118" fmla="*/ 0 w 1209"/>
                <a:gd name="T119" fmla="*/ 0 h 1007"/>
                <a:gd name="T120" fmla="*/ 0 w 1209"/>
                <a:gd name="T121" fmla="*/ 0 h 10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9"/>
                <a:gd name="T184" fmla="*/ 0 h 1007"/>
                <a:gd name="T185" fmla="*/ 1209 w 1209"/>
                <a:gd name="T186" fmla="*/ 1007 h 10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9" h="1007">
                  <a:moveTo>
                    <a:pt x="1209" y="150"/>
                  </a:moveTo>
                  <a:lnTo>
                    <a:pt x="1182" y="181"/>
                  </a:lnTo>
                  <a:lnTo>
                    <a:pt x="1159" y="222"/>
                  </a:lnTo>
                  <a:lnTo>
                    <a:pt x="1137" y="267"/>
                  </a:lnTo>
                  <a:lnTo>
                    <a:pt x="1113" y="308"/>
                  </a:lnTo>
                  <a:lnTo>
                    <a:pt x="1082" y="339"/>
                  </a:lnTo>
                  <a:lnTo>
                    <a:pt x="1047" y="357"/>
                  </a:lnTo>
                  <a:lnTo>
                    <a:pt x="1002" y="354"/>
                  </a:lnTo>
                  <a:lnTo>
                    <a:pt x="948" y="326"/>
                  </a:lnTo>
                  <a:lnTo>
                    <a:pt x="908" y="283"/>
                  </a:lnTo>
                  <a:lnTo>
                    <a:pt x="862" y="253"/>
                  </a:lnTo>
                  <a:lnTo>
                    <a:pt x="813" y="237"/>
                  </a:lnTo>
                  <a:lnTo>
                    <a:pt x="766" y="236"/>
                  </a:lnTo>
                  <a:lnTo>
                    <a:pt x="726" y="245"/>
                  </a:lnTo>
                  <a:lnTo>
                    <a:pt x="698" y="271"/>
                  </a:lnTo>
                  <a:lnTo>
                    <a:pt x="685" y="309"/>
                  </a:lnTo>
                  <a:lnTo>
                    <a:pt x="695" y="364"/>
                  </a:lnTo>
                  <a:lnTo>
                    <a:pt x="684" y="390"/>
                  </a:lnTo>
                  <a:lnTo>
                    <a:pt x="670" y="407"/>
                  </a:lnTo>
                  <a:lnTo>
                    <a:pt x="649" y="413"/>
                  </a:lnTo>
                  <a:lnTo>
                    <a:pt x="627" y="418"/>
                  </a:lnTo>
                  <a:lnTo>
                    <a:pt x="605" y="424"/>
                  </a:lnTo>
                  <a:lnTo>
                    <a:pt x="587" y="438"/>
                  </a:lnTo>
                  <a:lnTo>
                    <a:pt x="573" y="461"/>
                  </a:lnTo>
                  <a:lnTo>
                    <a:pt x="569" y="501"/>
                  </a:lnTo>
                  <a:lnTo>
                    <a:pt x="580" y="554"/>
                  </a:lnTo>
                  <a:lnTo>
                    <a:pt x="583" y="607"/>
                  </a:lnTo>
                  <a:lnTo>
                    <a:pt x="578" y="659"/>
                  </a:lnTo>
                  <a:lnTo>
                    <a:pt x="580" y="706"/>
                  </a:lnTo>
                  <a:lnTo>
                    <a:pt x="588" y="746"/>
                  </a:lnTo>
                  <a:lnTo>
                    <a:pt x="615" y="780"/>
                  </a:lnTo>
                  <a:lnTo>
                    <a:pt x="663" y="802"/>
                  </a:lnTo>
                  <a:lnTo>
                    <a:pt x="740" y="813"/>
                  </a:lnTo>
                  <a:lnTo>
                    <a:pt x="766" y="797"/>
                  </a:lnTo>
                  <a:lnTo>
                    <a:pt x="795" y="785"/>
                  </a:lnTo>
                  <a:lnTo>
                    <a:pt x="820" y="777"/>
                  </a:lnTo>
                  <a:lnTo>
                    <a:pt x="844" y="775"/>
                  </a:lnTo>
                  <a:lnTo>
                    <a:pt x="863" y="780"/>
                  </a:lnTo>
                  <a:lnTo>
                    <a:pt x="879" y="793"/>
                  </a:lnTo>
                  <a:lnTo>
                    <a:pt x="890" y="816"/>
                  </a:lnTo>
                  <a:lnTo>
                    <a:pt x="898" y="855"/>
                  </a:lnTo>
                  <a:lnTo>
                    <a:pt x="884" y="869"/>
                  </a:lnTo>
                  <a:lnTo>
                    <a:pt x="870" y="884"/>
                  </a:lnTo>
                  <a:lnTo>
                    <a:pt x="842" y="878"/>
                  </a:lnTo>
                  <a:lnTo>
                    <a:pt x="818" y="867"/>
                  </a:lnTo>
                  <a:lnTo>
                    <a:pt x="796" y="852"/>
                  </a:lnTo>
                  <a:lnTo>
                    <a:pt x="776" y="841"/>
                  </a:lnTo>
                  <a:lnTo>
                    <a:pt x="757" y="837"/>
                  </a:lnTo>
                  <a:lnTo>
                    <a:pt x="741" y="849"/>
                  </a:lnTo>
                  <a:lnTo>
                    <a:pt x="726" y="881"/>
                  </a:lnTo>
                  <a:lnTo>
                    <a:pt x="713" y="940"/>
                  </a:lnTo>
                  <a:lnTo>
                    <a:pt x="692" y="952"/>
                  </a:lnTo>
                  <a:lnTo>
                    <a:pt x="665" y="964"/>
                  </a:lnTo>
                  <a:lnTo>
                    <a:pt x="633" y="974"/>
                  </a:lnTo>
                  <a:lnTo>
                    <a:pt x="599" y="984"/>
                  </a:lnTo>
                  <a:lnTo>
                    <a:pt x="566" y="992"/>
                  </a:lnTo>
                  <a:lnTo>
                    <a:pt x="535" y="998"/>
                  </a:lnTo>
                  <a:lnTo>
                    <a:pt x="508" y="1002"/>
                  </a:lnTo>
                  <a:lnTo>
                    <a:pt x="491" y="1007"/>
                  </a:lnTo>
                  <a:lnTo>
                    <a:pt x="469" y="977"/>
                  </a:lnTo>
                  <a:lnTo>
                    <a:pt x="453" y="952"/>
                  </a:lnTo>
                  <a:lnTo>
                    <a:pt x="439" y="927"/>
                  </a:lnTo>
                  <a:lnTo>
                    <a:pt x="427" y="906"/>
                  </a:lnTo>
                  <a:lnTo>
                    <a:pt x="411" y="887"/>
                  </a:lnTo>
                  <a:lnTo>
                    <a:pt x="393" y="874"/>
                  </a:lnTo>
                  <a:lnTo>
                    <a:pt x="366" y="864"/>
                  </a:lnTo>
                  <a:lnTo>
                    <a:pt x="334" y="861"/>
                  </a:lnTo>
                  <a:lnTo>
                    <a:pt x="296" y="883"/>
                  </a:lnTo>
                  <a:lnTo>
                    <a:pt x="257" y="912"/>
                  </a:lnTo>
                  <a:lnTo>
                    <a:pt x="218" y="942"/>
                  </a:lnTo>
                  <a:lnTo>
                    <a:pt x="181" y="965"/>
                  </a:lnTo>
                  <a:lnTo>
                    <a:pt x="146" y="974"/>
                  </a:lnTo>
                  <a:lnTo>
                    <a:pt x="118" y="965"/>
                  </a:lnTo>
                  <a:lnTo>
                    <a:pt x="98" y="930"/>
                  </a:lnTo>
                  <a:lnTo>
                    <a:pt x="90" y="865"/>
                  </a:lnTo>
                  <a:lnTo>
                    <a:pt x="27" y="818"/>
                  </a:lnTo>
                  <a:lnTo>
                    <a:pt x="0" y="771"/>
                  </a:lnTo>
                  <a:lnTo>
                    <a:pt x="0" y="721"/>
                  </a:lnTo>
                  <a:lnTo>
                    <a:pt x="17" y="672"/>
                  </a:lnTo>
                  <a:lnTo>
                    <a:pt x="39" y="620"/>
                  </a:lnTo>
                  <a:lnTo>
                    <a:pt x="58" y="572"/>
                  </a:lnTo>
                  <a:lnTo>
                    <a:pt x="63" y="523"/>
                  </a:lnTo>
                  <a:lnTo>
                    <a:pt x="49" y="477"/>
                  </a:lnTo>
                  <a:lnTo>
                    <a:pt x="60" y="411"/>
                  </a:lnTo>
                  <a:lnTo>
                    <a:pt x="88" y="377"/>
                  </a:lnTo>
                  <a:lnTo>
                    <a:pt x="126" y="361"/>
                  </a:lnTo>
                  <a:lnTo>
                    <a:pt x="171" y="358"/>
                  </a:lnTo>
                  <a:lnTo>
                    <a:pt x="215" y="352"/>
                  </a:lnTo>
                  <a:lnTo>
                    <a:pt x="256" y="337"/>
                  </a:lnTo>
                  <a:lnTo>
                    <a:pt x="286" y="299"/>
                  </a:lnTo>
                  <a:lnTo>
                    <a:pt x="306" y="231"/>
                  </a:lnTo>
                  <a:lnTo>
                    <a:pt x="316" y="209"/>
                  </a:lnTo>
                  <a:lnTo>
                    <a:pt x="327" y="190"/>
                  </a:lnTo>
                  <a:lnTo>
                    <a:pt x="338" y="171"/>
                  </a:lnTo>
                  <a:lnTo>
                    <a:pt x="352" y="156"/>
                  </a:lnTo>
                  <a:lnTo>
                    <a:pt x="366" y="138"/>
                  </a:lnTo>
                  <a:lnTo>
                    <a:pt x="385" y="125"/>
                  </a:lnTo>
                  <a:lnTo>
                    <a:pt x="406" y="112"/>
                  </a:lnTo>
                  <a:lnTo>
                    <a:pt x="432" y="103"/>
                  </a:lnTo>
                  <a:lnTo>
                    <a:pt x="473" y="109"/>
                  </a:lnTo>
                  <a:lnTo>
                    <a:pt x="510" y="99"/>
                  </a:lnTo>
                  <a:lnTo>
                    <a:pt x="542" y="75"/>
                  </a:lnTo>
                  <a:lnTo>
                    <a:pt x="574" y="50"/>
                  </a:lnTo>
                  <a:lnTo>
                    <a:pt x="604" y="26"/>
                  </a:lnTo>
                  <a:lnTo>
                    <a:pt x="633" y="15"/>
                  </a:lnTo>
                  <a:lnTo>
                    <a:pt x="664" y="22"/>
                  </a:lnTo>
                  <a:lnTo>
                    <a:pt x="699" y="56"/>
                  </a:lnTo>
                  <a:lnTo>
                    <a:pt x="730" y="53"/>
                  </a:lnTo>
                  <a:lnTo>
                    <a:pt x="761" y="43"/>
                  </a:lnTo>
                  <a:lnTo>
                    <a:pt x="792" y="28"/>
                  </a:lnTo>
                  <a:lnTo>
                    <a:pt x="823" y="15"/>
                  </a:lnTo>
                  <a:lnTo>
                    <a:pt x="852" y="3"/>
                  </a:lnTo>
                  <a:lnTo>
                    <a:pt x="882" y="0"/>
                  </a:lnTo>
                  <a:lnTo>
                    <a:pt x="910" y="7"/>
                  </a:lnTo>
                  <a:lnTo>
                    <a:pt x="938" y="32"/>
                  </a:lnTo>
                  <a:lnTo>
                    <a:pt x="960" y="35"/>
                  </a:lnTo>
                  <a:lnTo>
                    <a:pt x="999" y="34"/>
                  </a:lnTo>
                  <a:lnTo>
                    <a:pt x="1044" y="32"/>
                  </a:lnTo>
                  <a:lnTo>
                    <a:pt x="1095" y="35"/>
                  </a:lnTo>
                  <a:lnTo>
                    <a:pt x="1140" y="44"/>
                  </a:lnTo>
                  <a:lnTo>
                    <a:pt x="1179" y="63"/>
                  </a:lnTo>
                  <a:lnTo>
                    <a:pt x="1203" y="97"/>
                  </a:lnTo>
                  <a:lnTo>
                    <a:pt x="1209" y="150"/>
                  </a:lnTo>
                  <a:close/>
                </a:path>
              </a:pathLst>
            </a:custGeom>
            <a:solidFill>
              <a:srgbClr val="8FB8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79" name="Freeform 102"/>
            <p:cNvSpPr>
              <a:spLocks/>
            </p:cNvSpPr>
            <p:nvPr/>
          </p:nvSpPr>
          <p:spPr bwMode="auto">
            <a:xfrm>
              <a:off x="2623" y="11639"/>
              <a:ext cx="148" cy="96"/>
            </a:xfrm>
            <a:custGeom>
              <a:avLst/>
              <a:gdLst>
                <a:gd name="T0" fmla="*/ 0 w 444"/>
                <a:gd name="T1" fmla="*/ 0 h 288"/>
                <a:gd name="T2" fmla="*/ 0 w 444"/>
                <a:gd name="T3" fmla="*/ 0 h 288"/>
                <a:gd name="T4" fmla="*/ 0 w 444"/>
                <a:gd name="T5" fmla="*/ 0 h 288"/>
                <a:gd name="T6" fmla="*/ 0 w 444"/>
                <a:gd name="T7" fmla="*/ 0 h 288"/>
                <a:gd name="T8" fmla="*/ 0 w 444"/>
                <a:gd name="T9" fmla="*/ 0 h 288"/>
                <a:gd name="T10" fmla="*/ 0 w 444"/>
                <a:gd name="T11" fmla="*/ 0 h 288"/>
                <a:gd name="T12" fmla="*/ 0 w 444"/>
                <a:gd name="T13" fmla="*/ 0 h 288"/>
                <a:gd name="T14" fmla="*/ 0 w 444"/>
                <a:gd name="T15" fmla="*/ 0 h 288"/>
                <a:gd name="T16" fmla="*/ 0 w 444"/>
                <a:gd name="T17" fmla="*/ 0 h 288"/>
                <a:gd name="T18" fmla="*/ 0 w 444"/>
                <a:gd name="T19" fmla="*/ 0 h 288"/>
                <a:gd name="T20" fmla="*/ 0 w 444"/>
                <a:gd name="T21" fmla="*/ 0 h 288"/>
                <a:gd name="T22" fmla="*/ 0 w 444"/>
                <a:gd name="T23" fmla="*/ 0 h 288"/>
                <a:gd name="T24" fmla="*/ 0 w 444"/>
                <a:gd name="T25" fmla="*/ 0 h 288"/>
                <a:gd name="T26" fmla="*/ 0 w 444"/>
                <a:gd name="T27" fmla="*/ 0 h 288"/>
                <a:gd name="T28" fmla="*/ 0 w 444"/>
                <a:gd name="T29" fmla="*/ 0 h 288"/>
                <a:gd name="T30" fmla="*/ 0 w 444"/>
                <a:gd name="T31" fmla="*/ 0 h 288"/>
                <a:gd name="T32" fmla="*/ 0 w 444"/>
                <a:gd name="T33" fmla="*/ 0 h 288"/>
                <a:gd name="T34" fmla="*/ 0 w 444"/>
                <a:gd name="T35" fmla="*/ 0 h 288"/>
                <a:gd name="T36" fmla="*/ 0 w 444"/>
                <a:gd name="T37" fmla="*/ 0 h 288"/>
                <a:gd name="T38" fmla="*/ 0 w 444"/>
                <a:gd name="T39" fmla="*/ 0 h 288"/>
                <a:gd name="T40" fmla="*/ 0 w 444"/>
                <a:gd name="T41" fmla="*/ 0 h 288"/>
                <a:gd name="T42" fmla="*/ 0 w 444"/>
                <a:gd name="T43" fmla="*/ 0 h 288"/>
                <a:gd name="T44" fmla="*/ 0 w 444"/>
                <a:gd name="T45" fmla="*/ 0 h 288"/>
                <a:gd name="T46" fmla="*/ 0 w 444"/>
                <a:gd name="T47" fmla="*/ 0 h 288"/>
                <a:gd name="T48" fmla="*/ 0 w 444"/>
                <a:gd name="T49" fmla="*/ 0 h 288"/>
                <a:gd name="T50" fmla="*/ 0 w 444"/>
                <a:gd name="T51" fmla="*/ 0 h 288"/>
                <a:gd name="T52" fmla="*/ 0 w 444"/>
                <a:gd name="T53" fmla="*/ 0 h 288"/>
                <a:gd name="T54" fmla="*/ 0 w 444"/>
                <a:gd name="T55" fmla="*/ 0 h 288"/>
                <a:gd name="T56" fmla="*/ 0 w 444"/>
                <a:gd name="T57" fmla="*/ 0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4"/>
                <a:gd name="T88" fmla="*/ 0 h 288"/>
                <a:gd name="T89" fmla="*/ 444 w 444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4" h="288">
                  <a:moveTo>
                    <a:pt x="444" y="24"/>
                  </a:moveTo>
                  <a:lnTo>
                    <a:pt x="415" y="73"/>
                  </a:lnTo>
                  <a:lnTo>
                    <a:pt x="372" y="121"/>
                  </a:lnTo>
                  <a:lnTo>
                    <a:pt x="316" y="165"/>
                  </a:lnTo>
                  <a:lnTo>
                    <a:pt x="253" y="205"/>
                  </a:lnTo>
                  <a:lnTo>
                    <a:pt x="185" y="238"/>
                  </a:lnTo>
                  <a:lnTo>
                    <a:pt x="121" y="263"/>
                  </a:lnTo>
                  <a:lnTo>
                    <a:pt x="59" y="279"/>
                  </a:lnTo>
                  <a:lnTo>
                    <a:pt x="10" y="288"/>
                  </a:lnTo>
                  <a:lnTo>
                    <a:pt x="0" y="260"/>
                  </a:lnTo>
                  <a:lnTo>
                    <a:pt x="11" y="227"/>
                  </a:lnTo>
                  <a:lnTo>
                    <a:pt x="38" y="189"/>
                  </a:lnTo>
                  <a:lnTo>
                    <a:pt x="77" y="152"/>
                  </a:lnTo>
                  <a:lnTo>
                    <a:pt x="119" y="112"/>
                  </a:lnTo>
                  <a:lnTo>
                    <a:pt x="163" y="79"/>
                  </a:lnTo>
                  <a:lnTo>
                    <a:pt x="201" y="49"/>
                  </a:lnTo>
                  <a:lnTo>
                    <a:pt x="232" y="28"/>
                  </a:lnTo>
                  <a:lnTo>
                    <a:pt x="254" y="25"/>
                  </a:lnTo>
                  <a:lnTo>
                    <a:pt x="278" y="23"/>
                  </a:lnTo>
                  <a:lnTo>
                    <a:pt x="303" y="18"/>
                  </a:lnTo>
                  <a:lnTo>
                    <a:pt x="330" y="15"/>
                  </a:lnTo>
                  <a:lnTo>
                    <a:pt x="355" y="11"/>
                  </a:lnTo>
                  <a:lnTo>
                    <a:pt x="382" y="8"/>
                  </a:lnTo>
                  <a:lnTo>
                    <a:pt x="408" y="3"/>
                  </a:lnTo>
                  <a:lnTo>
                    <a:pt x="438" y="0"/>
                  </a:lnTo>
                  <a:lnTo>
                    <a:pt x="441" y="2"/>
                  </a:lnTo>
                  <a:lnTo>
                    <a:pt x="442" y="6"/>
                  </a:lnTo>
                  <a:lnTo>
                    <a:pt x="442" y="12"/>
                  </a:lnTo>
                  <a:lnTo>
                    <a:pt x="444" y="24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80" name="Freeform 103"/>
            <p:cNvSpPr>
              <a:spLocks/>
            </p:cNvSpPr>
            <p:nvPr/>
          </p:nvSpPr>
          <p:spPr bwMode="auto">
            <a:xfrm>
              <a:off x="2670" y="10651"/>
              <a:ext cx="41" cy="54"/>
            </a:xfrm>
            <a:custGeom>
              <a:avLst/>
              <a:gdLst>
                <a:gd name="T0" fmla="*/ 0 w 122"/>
                <a:gd name="T1" fmla="*/ 0 h 164"/>
                <a:gd name="T2" fmla="*/ 0 w 122"/>
                <a:gd name="T3" fmla="*/ 0 h 164"/>
                <a:gd name="T4" fmla="*/ 0 w 122"/>
                <a:gd name="T5" fmla="*/ 0 h 164"/>
                <a:gd name="T6" fmla="*/ 0 w 122"/>
                <a:gd name="T7" fmla="*/ 0 h 164"/>
                <a:gd name="T8" fmla="*/ 0 w 122"/>
                <a:gd name="T9" fmla="*/ 0 h 164"/>
                <a:gd name="T10" fmla="*/ 0 w 122"/>
                <a:gd name="T11" fmla="*/ 0 h 164"/>
                <a:gd name="T12" fmla="*/ 0 w 122"/>
                <a:gd name="T13" fmla="*/ 0 h 164"/>
                <a:gd name="T14" fmla="*/ 0 w 122"/>
                <a:gd name="T15" fmla="*/ 0 h 164"/>
                <a:gd name="T16" fmla="*/ 0 w 122"/>
                <a:gd name="T17" fmla="*/ 0 h 164"/>
                <a:gd name="T18" fmla="*/ 0 w 122"/>
                <a:gd name="T19" fmla="*/ 0 h 164"/>
                <a:gd name="T20" fmla="*/ 0 w 122"/>
                <a:gd name="T21" fmla="*/ 0 h 164"/>
                <a:gd name="T22" fmla="*/ 0 w 122"/>
                <a:gd name="T23" fmla="*/ 0 h 164"/>
                <a:gd name="T24" fmla="*/ 0 w 122"/>
                <a:gd name="T25" fmla="*/ 0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64"/>
                <a:gd name="T41" fmla="*/ 122 w 122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64">
                  <a:moveTo>
                    <a:pt x="122" y="121"/>
                  </a:moveTo>
                  <a:lnTo>
                    <a:pt x="118" y="130"/>
                  </a:lnTo>
                  <a:lnTo>
                    <a:pt x="118" y="142"/>
                  </a:lnTo>
                  <a:lnTo>
                    <a:pt x="115" y="152"/>
                  </a:lnTo>
                  <a:lnTo>
                    <a:pt x="114" y="164"/>
                  </a:lnTo>
                  <a:lnTo>
                    <a:pt x="51" y="151"/>
                  </a:lnTo>
                  <a:lnTo>
                    <a:pt x="16" y="117"/>
                  </a:lnTo>
                  <a:lnTo>
                    <a:pt x="0" y="72"/>
                  </a:lnTo>
                  <a:lnTo>
                    <a:pt x="6" y="31"/>
                  </a:lnTo>
                  <a:lnTo>
                    <a:pt x="23" y="2"/>
                  </a:lnTo>
                  <a:lnTo>
                    <a:pt x="51" y="0"/>
                  </a:lnTo>
                  <a:lnTo>
                    <a:pt x="86" y="34"/>
                  </a:lnTo>
                  <a:lnTo>
                    <a:pt x="122" y="121"/>
                  </a:lnTo>
                  <a:close/>
                </a:path>
              </a:pathLst>
            </a:custGeom>
            <a:solidFill>
              <a:srgbClr val="9E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81" name="Freeform 104"/>
            <p:cNvSpPr>
              <a:spLocks/>
            </p:cNvSpPr>
            <p:nvPr/>
          </p:nvSpPr>
          <p:spPr bwMode="auto">
            <a:xfrm>
              <a:off x="2645" y="10807"/>
              <a:ext cx="57" cy="95"/>
            </a:xfrm>
            <a:custGeom>
              <a:avLst/>
              <a:gdLst>
                <a:gd name="T0" fmla="*/ 0 w 171"/>
                <a:gd name="T1" fmla="*/ 0 h 285"/>
                <a:gd name="T2" fmla="*/ 0 w 171"/>
                <a:gd name="T3" fmla="*/ 0 h 285"/>
                <a:gd name="T4" fmla="*/ 0 w 171"/>
                <a:gd name="T5" fmla="*/ 0 h 285"/>
                <a:gd name="T6" fmla="*/ 0 w 171"/>
                <a:gd name="T7" fmla="*/ 0 h 285"/>
                <a:gd name="T8" fmla="*/ 0 w 171"/>
                <a:gd name="T9" fmla="*/ 0 h 285"/>
                <a:gd name="T10" fmla="*/ 0 w 171"/>
                <a:gd name="T11" fmla="*/ 0 h 285"/>
                <a:gd name="T12" fmla="*/ 0 w 171"/>
                <a:gd name="T13" fmla="*/ 0 h 285"/>
                <a:gd name="T14" fmla="*/ 0 w 171"/>
                <a:gd name="T15" fmla="*/ 0 h 285"/>
                <a:gd name="T16" fmla="*/ 0 w 171"/>
                <a:gd name="T17" fmla="*/ 0 h 285"/>
                <a:gd name="T18" fmla="*/ 0 w 171"/>
                <a:gd name="T19" fmla="*/ 0 h 285"/>
                <a:gd name="T20" fmla="*/ 0 w 171"/>
                <a:gd name="T21" fmla="*/ 0 h 285"/>
                <a:gd name="T22" fmla="*/ 0 w 171"/>
                <a:gd name="T23" fmla="*/ 0 h 285"/>
                <a:gd name="T24" fmla="*/ 0 w 171"/>
                <a:gd name="T25" fmla="*/ 0 h 285"/>
                <a:gd name="T26" fmla="*/ 0 w 171"/>
                <a:gd name="T27" fmla="*/ 0 h 285"/>
                <a:gd name="T28" fmla="*/ 0 w 171"/>
                <a:gd name="T29" fmla="*/ 0 h 285"/>
                <a:gd name="T30" fmla="*/ 0 w 171"/>
                <a:gd name="T31" fmla="*/ 0 h 285"/>
                <a:gd name="T32" fmla="*/ 0 w 171"/>
                <a:gd name="T33" fmla="*/ 0 h 285"/>
                <a:gd name="T34" fmla="*/ 0 w 171"/>
                <a:gd name="T35" fmla="*/ 0 h 285"/>
                <a:gd name="T36" fmla="*/ 0 w 171"/>
                <a:gd name="T37" fmla="*/ 0 h 285"/>
                <a:gd name="T38" fmla="*/ 0 w 171"/>
                <a:gd name="T39" fmla="*/ 0 h 285"/>
                <a:gd name="T40" fmla="*/ 0 w 171"/>
                <a:gd name="T41" fmla="*/ 0 h 285"/>
                <a:gd name="T42" fmla="*/ 0 w 171"/>
                <a:gd name="T43" fmla="*/ 0 h 285"/>
                <a:gd name="T44" fmla="*/ 0 w 171"/>
                <a:gd name="T45" fmla="*/ 0 h 285"/>
                <a:gd name="T46" fmla="*/ 0 w 171"/>
                <a:gd name="T47" fmla="*/ 0 h 285"/>
                <a:gd name="T48" fmla="*/ 0 w 171"/>
                <a:gd name="T49" fmla="*/ 0 h 285"/>
                <a:gd name="T50" fmla="*/ 0 w 171"/>
                <a:gd name="T51" fmla="*/ 0 h 285"/>
                <a:gd name="T52" fmla="*/ 0 w 171"/>
                <a:gd name="T53" fmla="*/ 0 h 2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"/>
                <a:gd name="T82" fmla="*/ 0 h 285"/>
                <a:gd name="T83" fmla="*/ 171 w 171"/>
                <a:gd name="T84" fmla="*/ 285 h 2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" h="285">
                  <a:moveTo>
                    <a:pt x="171" y="195"/>
                  </a:moveTo>
                  <a:lnTo>
                    <a:pt x="165" y="211"/>
                  </a:lnTo>
                  <a:lnTo>
                    <a:pt x="160" y="227"/>
                  </a:lnTo>
                  <a:lnTo>
                    <a:pt x="153" y="241"/>
                  </a:lnTo>
                  <a:lnTo>
                    <a:pt x="147" y="255"/>
                  </a:lnTo>
                  <a:lnTo>
                    <a:pt x="139" y="266"/>
                  </a:lnTo>
                  <a:lnTo>
                    <a:pt x="130" y="274"/>
                  </a:lnTo>
                  <a:lnTo>
                    <a:pt x="120" y="280"/>
                  </a:lnTo>
                  <a:lnTo>
                    <a:pt x="112" y="285"/>
                  </a:lnTo>
                  <a:lnTo>
                    <a:pt x="95" y="245"/>
                  </a:lnTo>
                  <a:lnTo>
                    <a:pt x="91" y="210"/>
                  </a:lnTo>
                  <a:lnTo>
                    <a:pt x="91" y="177"/>
                  </a:lnTo>
                  <a:lnTo>
                    <a:pt x="92" y="146"/>
                  </a:lnTo>
                  <a:lnTo>
                    <a:pt x="87" y="115"/>
                  </a:lnTo>
                  <a:lnTo>
                    <a:pt x="74" y="86"/>
                  </a:lnTo>
                  <a:lnTo>
                    <a:pt x="46" y="55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25" y="0"/>
                  </a:lnTo>
                  <a:lnTo>
                    <a:pt x="53" y="8"/>
                  </a:lnTo>
                  <a:lnTo>
                    <a:pt x="80" y="28"/>
                  </a:lnTo>
                  <a:lnTo>
                    <a:pt x="108" y="59"/>
                  </a:lnTo>
                  <a:lnTo>
                    <a:pt x="131" y="95"/>
                  </a:lnTo>
                  <a:lnTo>
                    <a:pt x="151" y="132"/>
                  </a:lnTo>
                  <a:lnTo>
                    <a:pt x="164" y="165"/>
                  </a:lnTo>
                  <a:lnTo>
                    <a:pt x="171" y="195"/>
                  </a:lnTo>
                  <a:close/>
                </a:path>
              </a:pathLst>
            </a:custGeom>
            <a:solidFill>
              <a:srgbClr val="943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82" name="Freeform 105"/>
            <p:cNvSpPr>
              <a:spLocks/>
            </p:cNvSpPr>
            <p:nvPr/>
          </p:nvSpPr>
          <p:spPr bwMode="auto">
            <a:xfrm>
              <a:off x="2630" y="10656"/>
              <a:ext cx="51" cy="48"/>
            </a:xfrm>
            <a:custGeom>
              <a:avLst/>
              <a:gdLst>
                <a:gd name="T0" fmla="*/ 0 w 152"/>
                <a:gd name="T1" fmla="*/ 0 h 143"/>
                <a:gd name="T2" fmla="*/ 0 w 152"/>
                <a:gd name="T3" fmla="*/ 0 h 143"/>
                <a:gd name="T4" fmla="*/ 0 w 152"/>
                <a:gd name="T5" fmla="*/ 0 h 143"/>
                <a:gd name="T6" fmla="*/ 0 w 152"/>
                <a:gd name="T7" fmla="*/ 0 h 143"/>
                <a:gd name="T8" fmla="*/ 0 w 152"/>
                <a:gd name="T9" fmla="*/ 0 h 143"/>
                <a:gd name="T10" fmla="*/ 0 w 152"/>
                <a:gd name="T11" fmla="*/ 0 h 143"/>
                <a:gd name="T12" fmla="*/ 0 w 152"/>
                <a:gd name="T13" fmla="*/ 0 h 143"/>
                <a:gd name="T14" fmla="*/ 0 w 152"/>
                <a:gd name="T15" fmla="*/ 0 h 143"/>
                <a:gd name="T16" fmla="*/ 0 w 152"/>
                <a:gd name="T17" fmla="*/ 0 h 143"/>
                <a:gd name="T18" fmla="*/ 0 w 152"/>
                <a:gd name="T19" fmla="*/ 0 h 143"/>
                <a:gd name="T20" fmla="*/ 0 w 152"/>
                <a:gd name="T21" fmla="*/ 0 h 143"/>
                <a:gd name="T22" fmla="*/ 0 w 152"/>
                <a:gd name="T23" fmla="*/ 0 h 143"/>
                <a:gd name="T24" fmla="*/ 0 w 152"/>
                <a:gd name="T25" fmla="*/ 0 h 143"/>
                <a:gd name="T26" fmla="*/ 0 w 152"/>
                <a:gd name="T27" fmla="*/ 0 h 143"/>
                <a:gd name="T28" fmla="*/ 0 w 152"/>
                <a:gd name="T29" fmla="*/ 0 h 143"/>
                <a:gd name="T30" fmla="*/ 0 w 152"/>
                <a:gd name="T31" fmla="*/ 0 h 143"/>
                <a:gd name="T32" fmla="*/ 0 w 152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143"/>
                <a:gd name="T53" fmla="*/ 152 w 152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143">
                  <a:moveTo>
                    <a:pt x="152" y="143"/>
                  </a:moveTo>
                  <a:lnTo>
                    <a:pt x="69" y="127"/>
                  </a:lnTo>
                  <a:lnTo>
                    <a:pt x="21" y="101"/>
                  </a:lnTo>
                  <a:lnTo>
                    <a:pt x="0" y="67"/>
                  </a:lnTo>
                  <a:lnTo>
                    <a:pt x="1" y="36"/>
                  </a:lnTo>
                  <a:lnTo>
                    <a:pt x="18" y="11"/>
                  </a:lnTo>
                  <a:lnTo>
                    <a:pt x="48" y="0"/>
                  </a:lnTo>
                  <a:lnTo>
                    <a:pt x="83" y="11"/>
                  </a:lnTo>
                  <a:lnTo>
                    <a:pt x="119" y="48"/>
                  </a:lnTo>
                  <a:lnTo>
                    <a:pt x="124" y="59"/>
                  </a:lnTo>
                  <a:lnTo>
                    <a:pt x="129" y="70"/>
                  </a:lnTo>
                  <a:lnTo>
                    <a:pt x="132" y="79"/>
                  </a:lnTo>
                  <a:lnTo>
                    <a:pt x="136" y="87"/>
                  </a:lnTo>
                  <a:lnTo>
                    <a:pt x="139" y="96"/>
                  </a:lnTo>
                  <a:lnTo>
                    <a:pt x="142" y="108"/>
                  </a:lnTo>
                  <a:lnTo>
                    <a:pt x="146" y="123"/>
                  </a:lnTo>
                  <a:lnTo>
                    <a:pt x="152" y="143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83" name="Freeform 106"/>
            <p:cNvSpPr>
              <a:spLocks/>
            </p:cNvSpPr>
            <p:nvPr/>
          </p:nvSpPr>
          <p:spPr bwMode="auto">
            <a:xfrm>
              <a:off x="2576" y="10799"/>
              <a:ext cx="97" cy="75"/>
            </a:xfrm>
            <a:custGeom>
              <a:avLst/>
              <a:gdLst>
                <a:gd name="T0" fmla="*/ 0 w 293"/>
                <a:gd name="T1" fmla="*/ 0 h 224"/>
                <a:gd name="T2" fmla="*/ 0 w 293"/>
                <a:gd name="T3" fmla="*/ 0 h 224"/>
                <a:gd name="T4" fmla="*/ 0 w 293"/>
                <a:gd name="T5" fmla="*/ 0 h 224"/>
                <a:gd name="T6" fmla="*/ 0 w 293"/>
                <a:gd name="T7" fmla="*/ 0 h 224"/>
                <a:gd name="T8" fmla="*/ 0 w 293"/>
                <a:gd name="T9" fmla="*/ 0 h 224"/>
                <a:gd name="T10" fmla="*/ 0 w 293"/>
                <a:gd name="T11" fmla="*/ 0 h 224"/>
                <a:gd name="T12" fmla="*/ 0 w 293"/>
                <a:gd name="T13" fmla="*/ 0 h 224"/>
                <a:gd name="T14" fmla="*/ 0 w 293"/>
                <a:gd name="T15" fmla="*/ 0 h 224"/>
                <a:gd name="T16" fmla="*/ 0 w 293"/>
                <a:gd name="T17" fmla="*/ 0 h 224"/>
                <a:gd name="T18" fmla="*/ 0 w 293"/>
                <a:gd name="T19" fmla="*/ 0 h 224"/>
                <a:gd name="T20" fmla="*/ 0 w 293"/>
                <a:gd name="T21" fmla="*/ 0 h 224"/>
                <a:gd name="T22" fmla="*/ 0 w 293"/>
                <a:gd name="T23" fmla="*/ 0 h 224"/>
                <a:gd name="T24" fmla="*/ 0 w 293"/>
                <a:gd name="T25" fmla="*/ 0 h 224"/>
                <a:gd name="T26" fmla="*/ 0 w 293"/>
                <a:gd name="T27" fmla="*/ 0 h 224"/>
                <a:gd name="T28" fmla="*/ 0 w 293"/>
                <a:gd name="T29" fmla="*/ 0 h 224"/>
                <a:gd name="T30" fmla="*/ 0 w 293"/>
                <a:gd name="T31" fmla="*/ 0 h 224"/>
                <a:gd name="T32" fmla="*/ 0 w 293"/>
                <a:gd name="T33" fmla="*/ 0 h 224"/>
                <a:gd name="T34" fmla="*/ 0 w 293"/>
                <a:gd name="T35" fmla="*/ 0 h 224"/>
                <a:gd name="T36" fmla="*/ 0 w 293"/>
                <a:gd name="T37" fmla="*/ 0 h 224"/>
                <a:gd name="T38" fmla="*/ 0 w 293"/>
                <a:gd name="T39" fmla="*/ 0 h 224"/>
                <a:gd name="T40" fmla="*/ 0 w 293"/>
                <a:gd name="T41" fmla="*/ 0 h 2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3"/>
                <a:gd name="T64" fmla="*/ 0 h 224"/>
                <a:gd name="T65" fmla="*/ 293 w 293"/>
                <a:gd name="T66" fmla="*/ 224 h 2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3" h="224">
                  <a:moveTo>
                    <a:pt x="293" y="201"/>
                  </a:moveTo>
                  <a:lnTo>
                    <a:pt x="290" y="213"/>
                  </a:lnTo>
                  <a:lnTo>
                    <a:pt x="288" y="224"/>
                  </a:lnTo>
                  <a:lnTo>
                    <a:pt x="261" y="217"/>
                  </a:lnTo>
                  <a:lnTo>
                    <a:pt x="226" y="199"/>
                  </a:lnTo>
                  <a:lnTo>
                    <a:pt x="184" y="173"/>
                  </a:lnTo>
                  <a:lnTo>
                    <a:pt x="140" y="142"/>
                  </a:lnTo>
                  <a:lnTo>
                    <a:pt x="95" y="108"/>
                  </a:lnTo>
                  <a:lnTo>
                    <a:pt x="56" y="77"/>
                  </a:lnTo>
                  <a:lnTo>
                    <a:pt x="24" y="50"/>
                  </a:lnTo>
                  <a:lnTo>
                    <a:pt x="4" y="36"/>
                  </a:lnTo>
                  <a:lnTo>
                    <a:pt x="3" y="2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57" y="6"/>
                  </a:lnTo>
                  <a:lnTo>
                    <a:pt x="104" y="22"/>
                  </a:lnTo>
                  <a:lnTo>
                    <a:pt x="156" y="49"/>
                  </a:lnTo>
                  <a:lnTo>
                    <a:pt x="205" y="80"/>
                  </a:lnTo>
                  <a:lnTo>
                    <a:pt x="248" y="117"/>
                  </a:lnTo>
                  <a:lnTo>
                    <a:pt x="279" y="157"/>
                  </a:lnTo>
                  <a:lnTo>
                    <a:pt x="293" y="201"/>
                  </a:lnTo>
                  <a:close/>
                </a:path>
              </a:pathLst>
            </a:custGeom>
            <a:solidFill>
              <a:srgbClr val="7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84" name="Freeform 107"/>
            <p:cNvSpPr>
              <a:spLocks/>
            </p:cNvSpPr>
            <p:nvPr/>
          </p:nvSpPr>
          <p:spPr bwMode="auto">
            <a:xfrm>
              <a:off x="2353" y="10653"/>
              <a:ext cx="250" cy="180"/>
            </a:xfrm>
            <a:custGeom>
              <a:avLst/>
              <a:gdLst>
                <a:gd name="T0" fmla="*/ 0 w 749"/>
                <a:gd name="T1" fmla="*/ 0 h 540"/>
                <a:gd name="T2" fmla="*/ 0 w 749"/>
                <a:gd name="T3" fmla="*/ 0 h 540"/>
                <a:gd name="T4" fmla="*/ 0 w 749"/>
                <a:gd name="T5" fmla="*/ 0 h 540"/>
                <a:gd name="T6" fmla="*/ 0 w 749"/>
                <a:gd name="T7" fmla="*/ 0 h 540"/>
                <a:gd name="T8" fmla="*/ 0 w 749"/>
                <a:gd name="T9" fmla="*/ 0 h 540"/>
                <a:gd name="T10" fmla="*/ 0 w 749"/>
                <a:gd name="T11" fmla="*/ 0 h 540"/>
                <a:gd name="T12" fmla="*/ 0 w 749"/>
                <a:gd name="T13" fmla="*/ 0 h 540"/>
                <a:gd name="T14" fmla="*/ 0 w 749"/>
                <a:gd name="T15" fmla="*/ 0 h 540"/>
                <a:gd name="T16" fmla="*/ 0 w 749"/>
                <a:gd name="T17" fmla="*/ 0 h 540"/>
                <a:gd name="T18" fmla="*/ 0 w 749"/>
                <a:gd name="T19" fmla="*/ 0 h 540"/>
                <a:gd name="T20" fmla="*/ 0 w 749"/>
                <a:gd name="T21" fmla="*/ 0 h 540"/>
                <a:gd name="T22" fmla="*/ 0 w 749"/>
                <a:gd name="T23" fmla="*/ 0 h 540"/>
                <a:gd name="T24" fmla="*/ 0 w 749"/>
                <a:gd name="T25" fmla="*/ 0 h 540"/>
                <a:gd name="T26" fmla="*/ 0 w 749"/>
                <a:gd name="T27" fmla="*/ 0 h 540"/>
                <a:gd name="T28" fmla="*/ 0 w 749"/>
                <a:gd name="T29" fmla="*/ 0 h 540"/>
                <a:gd name="T30" fmla="*/ 0 w 749"/>
                <a:gd name="T31" fmla="*/ 0 h 540"/>
                <a:gd name="T32" fmla="*/ 0 w 749"/>
                <a:gd name="T33" fmla="*/ 0 h 540"/>
                <a:gd name="T34" fmla="*/ 0 w 749"/>
                <a:gd name="T35" fmla="*/ 0 h 540"/>
                <a:gd name="T36" fmla="*/ 0 w 749"/>
                <a:gd name="T37" fmla="*/ 0 h 540"/>
                <a:gd name="T38" fmla="*/ 0 w 749"/>
                <a:gd name="T39" fmla="*/ 0 h 540"/>
                <a:gd name="T40" fmla="*/ 0 w 749"/>
                <a:gd name="T41" fmla="*/ 0 h 540"/>
                <a:gd name="T42" fmla="*/ 0 w 749"/>
                <a:gd name="T43" fmla="*/ 0 h 540"/>
                <a:gd name="T44" fmla="*/ 0 w 749"/>
                <a:gd name="T45" fmla="*/ 0 h 540"/>
                <a:gd name="T46" fmla="*/ 0 w 749"/>
                <a:gd name="T47" fmla="*/ 0 h 540"/>
                <a:gd name="T48" fmla="*/ 0 w 749"/>
                <a:gd name="T49" fmla="*/ 0 h 540"/>
                <a:gd name="T50" fmla="*/ 0 w 749"/>
                <a:gd name="T51" fmla="*/ 0 h 540"/>
                <a:gd name="T52" fmla="*/ 0 w 749"/>
                <a:gd name="T53" fmla="*/ 0 h 540"/>
                <a:gd name="T54" fmla="*/ 0 w 749"/>
                <a:gd name="T55" fmla="*/ 0 h 540"/>
                <a:gd name="T56" fmla="*/ 0 w 749"/>
                <a:gd name="T57" fmla="*/ 0 h 540"/>
                <a:gd name="T58" fmla="*/ 0 w 749"/>
                <a:gd name="T59" fmla="*/ 0 h 540"/>
                <a:gd name="T60" fmla="*/ 0 w 749"/>
                <a:gd name="T61" fmla="*/ 0 h 540"/>
                <a:gd name="T62" fmla="*/ 0 w 749"/>
                <a:gd name="T63" fmla="*/ 0 h 540"/>
                <a:gd name="T64" fmla="*/ 0 w 749"/>
                <a:gd name="T65" fmla="*/ 0 h 540"/>
                <a:gd name="T66" fmla="*/ 0 w 749"/>
                <a:gd name="T67" fmla="*/ 0 h 540"/>
                <a:gd name="T68" fmla="*/ 0 w 749"/>
                <a:gd name="T69" fmla="*/ 0 h 540"/>
                <a:gd name="T70" fmla="*/ 0 w 749"/>
                <a:gd name="T71" fmla="*/ 0 h 540"/>
                <a:gd name="T72" fmla="*/ 0 w 749"/>
                <a:gd name="T73" fmla="*/ 0 h 540"/>
                <a:gd name="T74" fmla="*/ 0 w 749"/>
                <a:gd name="T75" fmla="*/ 0 h 540"/>
                <a:gd name="T76" fmla="*/ 0 w 749"/>
                <a:gd name="T77" fmla="*/ 0 h 540"/>
                <a:gd name="T78" fmla="*/ 0 w 749"/>
                <a:gd name="T79" fmla="*/ 0 h 540"/>
                <a:gd name="T80" fmla="*/ 0 w 749"/>
                <a:gd name="T81" fmla="*/ 0 h 540"/>
                <a:gd name="T82" fmla="*/ 0 w 749"/>
                <a:gd name="T83" fmla="*/ 0 h 540"/>
                <a:gd name="T84" fmla="*/ 0 w 749"/>
                <a:gd name="T85" fmla="*/ 0 h 540"/>
                <a:gd name="T86" fmla="*/ 0 w 749"/>
                <a:gd name="T87" fmla="*/ 0 h 540"/>
                <a:gd name="T88" fmla="*/ 0 w 749"/>
                <a:gd name="T89" fmla="*/ 0 h 540"/>
                <a:gd name="T90" fmla="*/ 0 w 749"/>
                <a:gd name="T91" fmla="*/ 0 h 540"/>
                <a:gd name="T92" fmla="*/ 0 w 749"/>
                <a:gd name="T93" fmla="*/ 0 h 5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9"/>
                <a:gd name="T142" fmla="*/ 0 h 540"/>
                <a:gd name="T143" fmla="*/ 749 w 749"/>
                <a:gd name="T144" fmla="*/ 540 h 5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9" h="540">
                  <a:moveTo>
                    <a:pt x="749" y="188"/>
                  </a:moveTo>
                  <a:lnTo>
                    <a:pt x="739" y="209"/>
                  </a:lnTo>
                  <a:lnTo>
                    <a:pt x="731" y="230"/>
                  </a:lnTo>
                  <a:lnTo>
                    <a:pt x="720" y="247"/>
                  </a:lnTo>
                  <a:lnTo>
                    <a:pt x="709" y="265"/>
                  </a:lnTo>
                  <a:lnTo>
                    <a:pt x="694" y="280"/>
                  </a:lnTo>
                  <a:lnTo>
                    <a:pt x="682" y="296"/>
                  </a:lnTo>
                  <a:lnTo>
                    <a:pt x="669" y="311"/>
                  </a:lnTo>
                  <a:lnTo>
                    <a:pt x="658" y="325"/>
                  </a:lnTo>
                  <a:lnTo>
                    <a:pt x="652" y="372"/>
                  </a:lnTo>
                  <a:lnTo>
                    <a:pt x="644" y="406"/>
                  </a:lnTo>
                  <a:lnTo>
                    <a:pt x="631" y="428"/>
                  </a:lnTo>
                  <a:lnTo>
                    <a:pt x="619" y="446"/>
                  </a:lnTo>
                  <a:lnTo>
                    <a:pt x="602" y="458"/>
                  </a:lnTo>
                  <a:lnTo>
                    <a:pt x="585" y="474"/>
                  </a:lnTo>
                  <a:lnTo>
                    <a:pt x="567" y="495"/>
                  </a:lnTo>
                  <a:lnTo>
                    <a:pt x="550" y="524"/>
                  </a:lnTo>
                  <a:lnTo>
                    <a:pt x="522" y="523"/>
                  </a:lnTo>
                  <a:lnTo>
                    <a:pt x="498" y="520"/>
                  </a:lnTo>
                  <a:lnTo>
                    <a:pt x="476" y="512"/>
                  </a:lnTo>
                  <a:lnTo>
                    <a:pt x="459" y="507"/>
                  </a:lnTo>
                  <a:lnTo>
                    <a:pt x="442" y="498"/>
                  </a:lnTo>
                  <a:lnTo>
                    <a:pt x="426" y="492"/>
                  </a:lnTo>
                  <a:lnTo>
                    <a:pt x="411" y="486"/>
                  </a:lnTo>
                  <a:lnTo>
                    <a:pt x="397" y="486"/>
                  </a:lnTo>
                  <a:lnTo>
                    <a:pt x="344" y="526"/>
                  </a:lnTo>
                  <a:lnTo>
                    <a:pt x="303" y="540"/>
                  </a:lnTo>
                  <a:lnTo>
                    <a:pt x="271" y="535"/>
                  </a:lnTo>
                  <a:lnTo>
                    <a:pt x="244" y="517"/>
                  </a:lnTo>
                  <a:lnTo>
                    <a:pt x="220" y="489"/>
                  </a:lnTo>
                  <a:lnTo>
                    <a:pt x="198" y="459"/>
                  </a:lnTo>
                  <a:lnTo>
                    <a:pt x="172" y="431"/>
                  </a:lnTo>
                  <a:lnTo>
                    <a:pt x="144" y="415"/>
                  </a:lnTo>
                  <a:lnTo>
                    <a:pt x="95" y="408"/>
                  </a:lnTo>
                  <a:lnTo>
                    <a:pt x="64" y="402"/>
                  </a:lnTo>
                  <a:lnTo>
                    <a:pt x="42" y="390"/>
                  </a:lnTo>
                  <a:lnTo>
                    <a:pt x="31" y="375"/>
                  </a:lnTo>
                  <a:lnTo>
                    <a:pt x="22" y="352"/>
                  </a:lnTo>
                  <a:lnTo>
                    <a:pt x="17" y="322"/>
                  </a:lnTo>
                  <a:lnTo>
                    <a:pt x="10" y="284"/>
                  </a:lnTo>
                  <a:lnTo>
                    <a:pt x="0" y="235"/>
                  </a:lnTo>
                  <a:lnTo>
                    <a:pt x="5" y="190"/>
                  </a:lnTo>
                  <a:lnTo>
                    <a:pt x="21" y="168"/>
                  </a:lnTo>
                  <a:lnTo>
                    <a:pt x="42" y="162"/>
                  </a:lnTo>
                  <a:lnTo>
                    <a:pt x="67" y="168"/>
                  </a:lnTo>
                  <a:lnTo>
                    <a:pt x="92" y="176"/>
                  </a:lnTo>
                  <a:lnTo>
                    <a:pt x="119" y="185"/>
                  </a:lnTo>
                  <a:lnTo>
                    <a:pt x="144" y="187"/>
                  </a:lnTo>
                  <a:lnTo>
                    <a:pt x="167" y="175"/>
                  </a:lnTo>
                  <a:lnTo>
                    <a:pt x="168" y="159"/>
                  </a:lnTo>
                  <a:lnTo>
                    <a:pt x="172" y="144"/>
                  </a:lnTo>
                  <a:lnTo>
                    <a:pt x="175" y="135"/>
                  </a:lnTo>
                  <a:lnTo>
                    <a:pt x="179" y="126"/>
                  </a:lnTo>
                  <a:lnTo>
                    <a:pt x="185" y="119"/>
                  </a:lnTo>
                  <a:lnTo>
                    <a:pt x="193" y="113"/>
                  </a:lnTo>
                  <a:lnTo>
                    <a:pt x="196" y="112"/>
                  </a:lnTo>
                  <a:lnTo>
                    <a:pt x="203" y="112"/>
                  </a:lnTo>
                  <a:lnTo>
                    <a:pt x="210" y="110"/>
                  </a:lnTo>
                  <a:lnTo>
                    <a:pt x="219" y="110"/>
                  </a:lnTo>
                  <a:lnTo>
                    <a:pt x="227" y="109"/>
                  </a:lnTo>
                  <a:lnTo>
                    <a:pt x="237" y="109"/>
                  </a:lnTo>
                  <a:lnTo>
                    <a:pt x="248" y="109"/>
                  </a:lnTo>
                  <a:lnTo>
                    <a:pt x="261" y="113"/>
                  </a:lnTo>
                  <a:lnTo>
                    <a:pt x="286" y="145"/>
                  </a:lnTo>
                  <a:lnTo>
                    <a:pt x="310" y="163"/>
                  </a:lnTo>
                  <a:lnTo>
                    <a:pt x="330" y="165"/>
                  </a:lnTo>
                  <a:lnTo>
                    <a:pt x="349" y="157"/>
                  </a:lnTo>
                  <a:lnTo>
                    <a:pt x="367" y="137"/>
                  </a:lnTo>
                  <a:lnTo>
                    <a:pt x="387" y="112"/>
                  </a:lnTo>
                  <a:lnTo>
                    <a:pt x="408" y="81"/>
                  </a:lnTo>
                  <a:lnTo>
                    <a:pt x="433" y="47"/>
                  </a:lnTo>
                  <a:lnTo>
                    <a:pt x="471" y="48"/>
                  </a:lnTo>
                  <a:lnTo>
                    <a:pt x="498" y="47"/>
                  </a:lnTo>
                  <a:lnTo>
                    <a:pt x="513" y="39"/>
                  </a:lnTo>
                  <a:lnTo>
                    <a:pt x="526" y="32"/>
                  </a:lnTo>
                  <a:lnTo>
                    <a:pt x="534" y="20"/>
                  </a:lnTo>
                  <a:lnTo>
                    <a:pt x="546" y="10"/>
                  </a:lnTo>
                  <a:lnTo>
                    <a:pt x="561" y="3"/>
                  </a:lnTo>
                  <a:lnTo>
                    <a:pt x="586" y="0"/>
                  </a:lnTo>
                  <a:lnTo>
                    <a:pt x="605" y="11"/>
                  </a:lnTo>
                  <a:lnTo>
                    <a:pt x="616" y="22"/>
                  </a:lnTo>
                  <a:lnTo>
                    <a:pt x="621" y="31"/>
                  </a:lnTo>
                  <a:lnTo>
                    <a:pt x="629" y="39"/>
                  </a:lnTo>
                  <a:lnTo>
                    <a:pt x="636" y="44"/>
                  </a:lnTo>
                  <a:lnTo>
                    <a:pt x="652" y="50"/>
                  </a:lnTo>
                  <a:lnTo>
                    <a:pt x="679" y="53"/>
                  </a:lnTo>
                  <a:lnTo>
                    <a:pt x="721" y="56"/>
                  </a:lnTo>
                  <a:lnTo>
                    <a:pt x="725" y="70"/>
                  </a:lnTo>
                  <a:lnTo>
                    <a:pt x="731" y="87"/>
                  </a:lnTo>
                  <a:lnTo>
                    <a:pt x="735" y="103"/>
                  </a:lnTo>
                  <a:lnTo>
                    <a:pt x="739" y="119"/>
                  </a:lnTo>
                  <a:lnTo>
                    <a:pt x="741" y="135"/>
                  </a:lnTo>
                  <a:lnTo>
                    <a:pt x="744" y="153"/>
                  </a:lnTo>
                  <a:lnTo>
                    <a:pt x="746" y="171"/>
                  </a:lnTo>
                  <a:lnTo>
                    <a:pt x="749" y="188"/>
                  </a:lnTo>
                  <a:close/>
                </a:path>
              </a:pathLst>
            </a:custGeom>
            <a:solidFill>
              <a:srgbClr val="5E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85" name="Freeform 108"/>
            <p:cNvSpPr>
              <a:spLocks/>
            </p:cNvSpPr>
            <p:nvPr/>
          </p:nvSpPr>
          <p:spPr bwMode="auto">
            <a:xfrm>
              <a:off x="2311" y="10583"/>
              <a:ext cx="110" cy="129"/>
            </a:xfrm>
            <a:custGeom>
              <a:avLst/>
              <a:gdLst>
                <a:gd name="T0" fmla="*/ 0 w 328"/>
                <a:gd name="T1" fmla="*/ 0 h 385"/>
                <a:gd name="T2" fmla="*/ 0 w 328"/>
                <a:gd name="T3" fmla="*/ 0 h 385"/>
                <a:gd name="T4" fmla="*/ 0 w 328"/>
                <a:gd name="T5" fmla="*/ 0 h 385"/>
                <a:gd name="T6" fmla="*/ 0 w 328"/>
                <a:gd name="T7" fmla="*/ 0 h 385"/>
                <a:gd name="T8" fmla="*/ 0 w 328"/>
                <a:gd name="T9" fmla="*/ 0 h 385"/>
                <a:gd name="T10" fmla="*/ 0 w 328"/>
                <a:gd name="T11" fmla="*/ 0 h 385"/>
                <a:gd name="T12" fmla="*/ 0 w 328"/>
                <a:gd name="T13" fmla="*/ 0 h 385"/>
                <a:gd name="T14" fmla="*/ 0 w 328"/>
                <a:gd name="T15" fmla="*/ 0 h 385"/>
                <a:gd name="T16" fmla="*/ 0 w 328"/>
                <a:gd name="T17" fmla="*/ 0 h 385"/>
                <a:gd name="T18" fmla="*/ 0 w 328"/>
                <a:gd name="T19" fmla="*/ 0 h 385"/>
                <a:gd name="T20" fmla="*/ 0 w 328"/>
                <a:gd name="T21" fmla="*/ 0 h 385"/>
                <a:gd name="T22" fmla="*/ 0 w 328"/>
                <a:gd name="T23" fmla="*/ 0 h 385"/>
                <a:gd name="T24" fmla="*/ 0 w 328"/>
                <a:gd name="T25" fmla="*/ 0 h 385"/>
                <a:gd name="T26" fmla="*/ 0 w 328"/>
                <a:gd name="T27" fmla="*/ 0 h 385"/>
                <a:gd name="T28" fmla="*/ 0 w 328"/>
                <a:gd name="T29" fmla="*/ 0 h 385"/>
                <a:gd name="T30" fmla="*/ 0 w 328"/>
                <a:gd name="T31" fmla="*/ 0 h 385"/>
                <a:gd name="T32" fmla="*/ 0 w 328"/>
                <a:gd name="T33" fmla="*/ 0 h 385"/>
                <a:gd name="T34" fmla="*/ 0 w 328"/>
                <a:gd name="T35" fmla="*/ 0 h 385"/>
                <a:gd name="T36" fmla="*/ 0 w 328"/>
                <a:gd name="T37" fmla="*/ 0 h 385"/>
                <a:gd name="T38" fmla="*/ 0 w 328"/>
                <a:gd name="T39" fmla="*/ 0 h 385"/>
                <a:gd name="T40" fmla="*/ 0 w 328"/>
                <a:gd name="T41" fmla="*/ 0 h 385"/>
                <a:gd name="T42" fmla="*/ 0 w 328"/>
                <a:gd name="T43" fmla="*/ 0 h 385"/>
                <a:gd name="T44" fmla="*/ 0 w 328"/>
                <a:gd name="T45" fmla="*/ 0 h 385"/>
                <a:gd name="T46" fmla="*/ 0 w 328"/>
                <a:gd name="T47" fmla="*/ 0 h 385"/>
                <a:gd name="T48" fmla="*/ 0 w 328"/>
                <a:gd name="T49" fmla="*/ 0 h 385"/>
                <a:gd name="T50" fmla="*/ 0 w 328"/>
                <a:gd name="T51" fmla="*/ 0 h 385"/>
                <a:gd name="T52" fmla="*/ 0 w 328"/>
                <a:gd name="T53" fmla="*/ 0 h 385"/>
                <a:gd name="T54" fmla="*/ 0 w 328"/>
                <a:gd name="T55" fmla="*/ 0 h 385"/>
                <a:gd name="T56" fmla="*/ 0 w 328"/>
                <a:gd name="T57" fmla="*/ 0 h 385"/>
                <a:gd name="T58" fmla="*/ 0 w 328"/>
                <a:gd name="T59" fmla="*/ 0 h 385"/>
                <a:gd name="T60" fmla="*/ 0 w 328"/>
                <a:gd name="T61" fmla="*/ 0 h 385"/>
                <a:gd name="T62" fmla="*/ 0 w 328"/>
                <a:gd name="T63" fmla="*/ 0 h 385"/>
                <a:gd name="T64" fmla="*/ 0 w 328"/>
                <a:gd name="T65" fmla="*/ 0 h 385"/>
                <a:gd name="T66" fmla="*/ 0 w 328"/>
                <a:gd name="T67" fmla="*/ 0 h 385"/>
                <a:gd name="T68" fmla="*/ 0 w 328"/>
                <a:gd name="T69" fmla="*/ 0 h 385"/>
                <a:gd name="T70" fmla="*/ 0 w 328"/>
                <a:gd name="T71" fmla="*/ 0 h 385"/>
                <a:gd name="T72" fmla="*/ 0 w 328"/>
                <a:gd name="T73" fmla="*/ 0 h 385"/>
                <a:gd name="T74" fmla="*/ 0 w 328"/>
                <a:gd name="T75" fmla="*/ 0 h 385"/>
                <a:gd name="T76" fmla="*/ 0 w 328"/>
                <a:gd name="T77" fmla="*/ 0 h 385"/>
                <a:gd name="T78" fmla="*/ 0 w 328"/>
                <a:gd name="T79" fmla="*/ 0 h 385"/>
                <a:gd name="T80" fmla="*/ 0 w 328"/>
                <a:gd name="T81" fmla="*/ 0 h 385"/>
                <a:gd name="T82" fmla="*/ 0 w 328"/>
                <a:gd name="T83" fmla="*/ 0 h 385"/>
                <a:gd name="T84" fmla="*/ 0 w 328"/>
                <a:gd name="T85" fmla="*/ 0 h 385"/>
                <a:gd name="T86" fmla="*/ 0 w 328"/>
                <a:gd name="T87" fmla="*/ 0 h 385"/>
                <a:gd name="T88" fmla="*/ 0 w 328"/>
                <a:gd name="T89" fmla="*/ 0 h 385"/>
                <a:gd name="T90" fmla="*/ 0 w 328"/>
                <a:gd name="T91" fmla="*/ 0 h 385"/>
                <a:gd name="T92" fmla="*/ 0 w 328"/>
                <a:gd name="T93" fmla="*/ 0 h 385"/>
                <a:gd name="T94" fmla="*/ 0 w 328"/>
                <a:gd name="T95" fmla="*/ 0 h 385"/>
                <a:gd name="T96" fmla="*/ 0 w 328"/>
                <a:gd name="T97" fmla="*/ 0 h 385"/>
                <a:gd name="T98" fmla="*/ 0 w 328"/>
                <a:gd name="T99" fmla="*/ 0 h 385"/>
                <a:gd name="T100" fmla="*/ 0 w 328"/>
                <a:gd name="T101" fmla="*/ 0 h 385"/>
                <a:gd name="T102" fmla="*/ 0 w 328"/>
                <a:gd name="T103" fmla="*/ 0 h 385"/>
                <a:gd name="T104" fmla="*/ 0 w 328"/>
                <a:gd name="T105" fmla="*/ 0 h 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8"/>
                <a:gd name="T160" fmla="*/ 0 h 385"/>
                <a:gd name="T161" fmla="*/ 328 w 328"/>
                <a:gd name="T162" fmla="*/ 385 h 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8" h="385">
                  <a:moveTo>
                    <a:pt x="328" y="261"/>
                  </a:moveTo>
                  <a:lnTo>
                    <a:pt x="321" y="271"/>
                  </a:lnTo>
                  <a:lnTo>
                    <a:pt x="314" y="286"/>
                  </a:lnTo>
                  <a:lnTo>
                    <a:pt x="304" y="302"/>
                  </a:lnTo>
                  <a:lnTo>
                    <a:pt x="296" y="320"/>
                  </a:lnTo>
                  <a:lnTo>
                    <a:pt x="286" y="335"/>
                  </a:lnTo>
                  <a:lnTo>
                    <a:pt x="278" y="350"/>
                  </a:lnTo>
                  <a:lnTo>
                    <a:pt x="271" y="360"/>
                  </a:lnTo>
                  <a:lnTo>
                    <a:pt x="269" y="366"/>
                  </a:lnTo>
                  <a:lnTo>
                    <a:pt x="241" y="360"/>
                  </a:lnTo>
                  <a:lnTo>
                    <a:pt x="219" y="354"/>
                  </a:lnTo>
                  <a:lnTo>
                    <a:pt x="199" y="345"/>
                  </a:lnTo>
                  <a:lnTo>
                    <a:pt x="182" y="341"/>
                  </a:lnTo>
                  <a:lnTo>
                    <a:pt x="165" y="338"/>
                  </a:lnTo>
                  <a:lnTo>
                    <a:pt x="149" y="345"/>
                  </a:lnTo>
                  <a:lnTo>
                    <a:pt x="129" y="358"/>
                  </a:lnTo>
                  <a:lnTo>
                    <a:pt x="106" y="385"/>
                  </a:lnTo>
                  <a:lnTo>
                    <a:pt x="87" y="381"/>
                  </a:lnTo>
                  <a:lnTo>
                    <a:pt x="74" y="376"/>
                  </a:lnTo>
                  <a:lnTo>
                    <a:pt x="64" y="367"/>
                  </a:lnTo>
                  <a:lnTo>
                    <a:pt x="59" y="360"/>
                  </a:lnTo>
                  <a:lnTo>
                    <a:pt x="53" y="347"/>
                  </a:lnTo>
                  <a:lnTo>
                    <a:pt x="50" y="335"/>
                  </a:lnTo>
                  <a:lnTo>
                    <a:pt x="46" y="320"/>
                  </a:lnTo>
                  <a:lnTo>
                    <a:pt x="43" y="304"/>
                  </a:lnTo>
                  <a:lnTo>
                    <a:pt x="11" y="273"/>
                  </a:lnTo>
                  <a:lnTo>
                    <a:pt x="0" y="235"/>
                  </a:lnTo>
                  <a:lnTo>
                    <a:pt x="4" y="187"/>
                  </a:lnTo>
                  <a:lnTo>
                    <a:pt x="21" y="140"/>
                  </a:lnTo>
                  <a:lnTo>
                    <a:pt x="46" y="93"/>
                  </a:lnTo>
                  <a:lnTo>
                    <a:pt x="80" y="52"/>
                  </a:lnTo>
                  <a:lnTo>
                    <a:pt x="116" y="19"/>
                  </a:lnTo>
                  <a:lnTo>
                    <a:pt x="156" y="0"/>
                  </a:lnTo>
                  <a:lnTo>
                    <a:pt x="165" y="0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96" y="0"/>
                  </a:lnTo>
                  <a:lnTo>
                    <a:pt x="209" y="15"/>
                  </a:lnTo>
                  <a:lnTo>
                    <a:pt x="226" y="30"/>
                  </a:lnTo>
                  <a:lnTo>
                    <a:pt x="243" y="45"/>
                  </a:lnTo>
                  <a:lnTo>
                    <a:pt x="262" y="59"/>
                  </a:lnTo>
                  <a:lnTo>
                    <a:pt x="278" y="73"/>
                  </a:lnTo>
                  <a:lnTo>
                    <a:pt x="293" y="86"/>
                  </a:lnTo>
                  <a:lnTo>
                    <a:pt x="303" y="98"/>
                  </a:lnTo>
                  <a:lnTo>
                    <a:pt x="310" y="109"/>
                  </a:lnTo>
                  <a:lnTo>
                    <a:pt x="290" y="140"/>
                  </a:lnTo>
                  <a:lnTo>
                    <a:pt x="285" y="164"/>
                  </a:lnTo>
                  <a:lnTo>
                    <a:pt x="286" y="180"/>
                  </a:lnTo>
                  <a:lnTo>
                    <a:pt x="295" y="193"/>
                  </a:lnTo>
                  <a:lnTo>
                    <a:pt x="304" y="204"/>
                  </a:lnTo>
                  <a:lnTo>
                    <a:pt x="316" y="218"/>
                  </a:lnTo>
                  <a:lnTo>
                    <a:pt x="324" y="236"/>
                  </a:lnTo>
                  <a:lnTo>
                    <a:pt x="328" y="261"/>
                  </a:lnTo>
                  <a:close/>
                </a:path>
              </a:pathLst>
            </a:custGeom>
            <a:solidFill>
              <a:srgbClr val="5E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37359" name="Freeform 111"/>
          <p:cNvSpPr>
            <a:spLocks/>
          </p:cNvSpPr>
          <p:nvPr/>
        </p:nvSpPr>
        <p:spPr bwMode="auto">
          <a:xfrm>
            <a:off x="1074738" y="3198813"/>
            <a:ext cx="5848350" cy="1960562"/>
          </a:xfrm>
          <a:custGeom>
            <a:avLst/>
            <a:gdLst>
              <a:gd name="T0" fmla="*/ 0 w 5825"/>
              <a:gd name="T1" fmla="*/ 0 h 1953"/>
              <a:gd name="T2" fmla="*/ 2147483647 w 5825"/>
              <a:gd name="T3" fmla="*/ 2147483647 h 1953"/>
              <a:gd name="T4" fmla="*/ 0 60000 65536"/>
              <a:gd name="T5" fmla="*/ 0 60000 65536"/>
              <a:gd name="T6" fmla="*/ 0 w 5825"/>
              <a:gd name="T7" fmla="*/ 0 h 1953"/>
              <a:gd name="T8" fmla="*/ 5825 w 5825"/>
              <a:gd name="T9" fmla="*/ 1953 h 19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5" h="1953">
                <a:moveTo>
                  <a:pt x="0" y="0"/>
                </a:moveTo>
                <a:lnTo>
                  <a:pt x="5825" y="1953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462" name="Group 126"/>
          <p:cNvGrpSpPr>
            <a:grpSpLocks/>
          </p:cNvGrpSpPr>
          <p:nvPr/>
        </p:nvGrpSpPr>
        <p:grpSpPr bwMode="auto">
          <a:xfrm>
            <a:off x="539750" y="1906588"/>
            <a:ext cx="8074025" cy="1987550"/>
            <a:chOff x="340" y="1201"/>
            <a:chExt cx="5086" cy="1252"/>
          </a:xfrm>
        </p:grpSpPr>
        <p:grpSp>
          <p:nvGrpSpPr>
            <p:cNvPr id="19478" name="Group 11"/>
            <p:cNvGrpSpPr>
              <a:grpSpLocks/>
            </p:cNvGrpSpPr>
            <p:nvPr/>
          </p:nvGrpSpPr>
          <p:grpSpPr bwMode="auto">
            <a:xfrm>
              <a:off x="4361" y="1201"/>
              <a:ext cx="868" cy="1241"/>
              <a:chOff x="2293" y="9886"/>
              <a:chExt cx="1371" cy="1962"/>
            </a:xfrm>
          </p:grpSpPr>
          <p:sp>
            <p:nvSpPr>
              <p:cNvPr id="19490" name="Freeform 12"/>
              <p:cNvSpPr>
                <a:spLocks noEditPoints="1"/>
              </p:cNvSpPr>
              <p:nvPr/>
            </p:nvSpPr>
            <p:spPr bwMode="auto">
              <a:xfrm>
                <a:off x="2293" y="9886"/>
                <a:ext cx="1371" cy="1962"/>
              </a:xfrm>
              <a:custGeom>
                <a:avLst/>
                <a:gdLst>
                  <a:gd name="T0" fmla="*/ 0 w 4115"/>
                  <a:gd name="T1" fmla="*/ 0 h 5886"/>
                  <a:gd name="T2" fmla="*/ 0 w 4115"/>
                  <a:gd name="T3" fmla="*/ 0 h 5886"/>
                  <a:gd name="T4" fmla="*/ 0 w 4115"/>
                  <a:gd name="T5" fmla="*/ 0 h 5886"/>
                  <a:gd name="T6" fmla="*/ 0 w 4115"/>
                  <a:gd name="T7" fmla="*/ 0 h 5886"/>
                  <a:gd name="T8" fmla="*/ 0 w 4115"/>
                  <a:gd name="T9" fmla="*/ 0 h 5886"/>
                  <a:gd name="T10" fmla="*/ 0 w 4115"/>
                  <a:gd name="T11" fmla="*/ 0 h 5886"/>
                  <a:gd name="T12" fmla="*/ 0 w 4115"/>
                  <a:gd name="T13" fmla="*/ 0 h 5886"/>
                  <a:gd name="T14" fmla="*/ 0 w 4115"/>
                  <a:gd name="T15" fmla="*/ 0 h 5886"/>
                  <a:gd name="T16" fmla="*/ 0 w 4115"/>
                  <a:gd name="T17" fmla="*/ 0 h 5886"/>
                  <a:gd name="T18" fmla="*/ 0 w 4115"/>
                  <a:gd name="T19" fmla="*/ 0 h 5886"/>
                  <a:gd name="T20" fmla="*/ 0 w 4115"/>
                  <a:gd name="T21" fmla="*/ 0 h 5886"/>
                  <a:gd name="T22" fmla="*/ 0 w 4115"/>
                  <a:gd name="T23" fmla="*/ 0 h 5886"/>
                  <a:gd name="T24" fmla="*/ 0 w 4115"/>
                  <a:gd name="T25" fmla="*/ 0 h 5886"/>
                  <a:gd name="T26" fmla="*/ 0 w 4115"/>
                  <a:gd name="T27" fmla="*/ 0 h 5886"/>
                  <a:gd name="T28" fmla="*/ 0 w 4115"/>
                  <a:gd name="T29" fmla="*/ 0 h 5886"/>
                  <a:gd name="T30" fmla="*/ 0 w 4115"/>
                  <a:gd name="T31" fmla="*/ 0 h 5886"/>
                  <a:gd name="T32" fmla="*/ 0 w 4115"/>
                  <a:gd name="T33" fmla="*/ 0 h 5886"/>
                  <a:gd name="T34" fmla="*/ 0 w 4115"/>
                  <a:gd name="T35" fmla="*/ 0 h 5886"/>
                  <a:gd name="T36" fmla="*/ 0 w 4115"/>
                  <a:gd name="T37" fmla="*/ 0 h 5886"/>
                  <a:gd name="T38" fmla="*/ 0 w 4115"/>
                  <a:gd name="T39" fmla="*/ 0 h 5886"/>
                  <a:gd name="T40" fmla="*/ 0 w 4115"/>
                  <a:gd name="T41" fmla="*/ 0 h 5886"/>
                  <a:gd name="T42" fmla="*/ 0 w 4115"/>
                  <a:gd name="T43" fmla="*/ 0 h 5886"/>
                  <a:gd name="T44" fmla="*/ 0 w 4115"/>
                  <a:gd name="T45" fmla="*/ 0 h 5886"/>
                  <a:gd name="T46" fmla="*/ 0 w 4115"/>
                  <a:gd name="T47" fmla="*/ 0 h 5886"/>
                  <a:gd name="T48" fmla="*/ 0 w 4115"/>
                  <a:gd name="T49" fmla="*/ 0 h 5886"/>
                  <a:gd name="T50" fmla="*/ 0 w 4115"/>
                  <a:gd name="T51" fmla="*/ 0 h 5886"/>
                  <a:gd name="T52" fmla="*/ 0 w 4115"/>
                  <a:gd name="T53" fmla="*/ 0 h 5886"/>
                  <a:gd name="T54" fmla="*/ 0 w 4115"/>
                  <a:gd name="T55" fmla="*/ 0 h 5886"/>
                  <a:gd name="T56" fmla="*/ 0 w 4115"/>
                  <a:gd name="T57" fmla="*/ 0 h 5886"/>
                  <a:gd name="T58" fmla="*/ 0 w 4115"/>
                  <a:gd name="T59" fmla="*/ 0 h 5886"/>
                  <a:gd name="T60" fmla="*/ 0 w 4115"/>
                  <a:gd name="T61" fmla="*/ 0 h 5886"/>
                  <a:gd name="T62" fmla="*/ 0 w 4115"/>
                  <a:gd name="T63" fmla="*/ 0 h 5886"/>
                  <a:gd name="T64" fmla="*/ 0 w 4115"/>
                  <a:gd name="T65" fmla="*/ 0 h 5886"/>
                  <a:gd name="T66" fmla="*/ 0 w 4115"/>
                  <a:gd name="T67" fmla="*/ 0 h 5886"/>
                  <a:gd name="T68" fmla="*/ 0 w 4115"/>
                  <a:gd name="T69" fmla="*/ 0 h 5886"/>
                  <a:gd name="T70" fmla="*/ 0 w 4115"/>
                  <a:gd name="T71" fmla="*/ 0 h 5886"/>
                  <a:gd name="T72" fmla="*/ 0 w 4115"/>
                  <a:gd name="T73" fmla="*/ 0 h 5886"/>
                  <a:gd name="T74" fmla="*/ 0 w 4115"/>
                  <a:gd name="T75" fmla="*/ 0 h 5886"/>
                  <a:gd name="T76" fmla="*/ 0 w 4115"/>
                  <a:gd name="T77" fmla="*/ 0 h 5886"/>
                  <a:gd name="T78" fmla="*/ 0 w 4115"/>
                  <a:gd name="T79" fmla="*/ 0 h 5886"/>
                  <a:gd name="T80" fmla="*/ 0 w 4115"/>
                  <a:gd name="T81" fmla="*/ 0 h 5886"/>
                  <a:gd name="T82" fmla="*/ 0 w 4115"/>
                  <a:gd name="T83" fmla="*/ 0 h 5886"/>
                  <a:gd name="T84" fmla="*/ 0 w 4115"/>
                  <a:gd name="T85" fmla="*/ 0 h 5886"/>
                  <a:gd name="T86" fmla="*/ 0 w 4115"/>
                  <a:gd name="T87" fmla="*/ 0 h 5886"/>
                  <a:gd name="T88" fmla="*/ 0 w 4115"/>
                  <a:gd name="T89" fmla="*/ 0 h 5886"/>
                  <a:gd name="T90" fmla="*/ 0 w 4115"/>
                  <a:gd name="T91" fmla="*/ 0 h 5886"/>
                  <a:gd name="T92" fmla="*/ 0 w 4115"/>
                  <a:gd name="T93" fmla="*/ 0 h 5886"/>
                  <a:gd name="T94" fmla="*/ 0 w 4115"/>
                  <a:gd name="T95" fmla="*/ 0 h 5886"/>
                  <a:gd name="T96" fmla="*/ 0 w 4115"/>
                  <a:gd name="T97" fmla="*/ 0 h 5886"/>
                  <a:gd name="T98" fmla="*/ 0 w 4115"/>
                  <a:gd name="T99" fmla="*/ 0 h 5886"/>
                  <a:gd name="T100" fmla="*/ 0 w 4115"/>
                  <a:gd name="T101" fmla="*/ 0 h 5886"/>
                  <a:gd name="T102" fmla="*/ 0 w 4115"/>
                  <a:gd name="T103" fmla="*/ 0 h 5886"/>
                  <a:gd name="T104" fmla="*/ 0 w 4115"/>
                  <a:gd name="T105" fmla="*/ 0 h 5886"/>
                  <a:gd name="T106" fmla="*/ 0 w 4115"/>
                  <a:gd name="T107" fmla="*/ 0 h 5886"/>
                  <a:gd name="T108" fmla="*/ 0 w 4115"/>
                  <a:gd name="T109" fmla="*/ 0 h 5886"/>
                  <a:gd name="T110" fmla="*/ 0 w 4115"/>
                  <a:gd name="T111" fmla="*/ 0 h 5886"/>
                  <a:gd name="T112" fmla="*/ 0 w 4115"/>
                  <a:gd name="T113" fmla="*/ 0 h 5886"/>
                  <a:gd name="T114" fmla="*/ 0 w 4115"/>
                  <a:gd name="T115" fmla="*/ 0 h 5886"/>
                  <a:gd name="T116" fmla="*/ 0 w 4115"/>
                  <a:gd name="T117" fmla="*/ 0 h 5886"/>
                  <a:gd name="T118" fmla="*/ 0 w 4115"/>
                  <a:gd name="T119" fmla="*/ 0 h 5886"/>
                  <a:gd name="T120" fmla="*/ 0 w 4115"/>
                  <a:gd name="T121" fmla="*/ 0 h 58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15"/>
                  <a:gd name="T184" fmla="*/ 0 h 5886"/>
                  <a:gd name="T185" fmla="*/ 4115 w 4115"/>
                  <a:gd name="T186" fmla="*/ 5886 h 588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15" h="5886">
                    <a:moveTo>
                      <a:pt x="4115" y="1979"/>
                    </a:moveTo>
                    <a:lnTo>
                      <a:pt x="4104" y="2011"/>
                    </a:lnTo>
                    <a:lnTo>
                      <a:pt x="4094" y="2033"/>
                    </a:lnTo>
                    <a:lnTo>
                      <a:pt x="4083" y="2045"/>
                    </a:lnTo>
                    <a:lnTo>
                      <a:pt x="4072" y="2053"/>
                    </a:lnTo>
                    <a:lnTo>
                      <a:pt x="4057" y="2055"/>
                    </a:lnTo>
                    <a:lnTo>
                      <a:pt x="4045" y="2058"/>
                    </a:lnTo>
                    <a:lnTo>
                      <a:pt x="4031" y="2063"/>
                    </a:lnTo>
                    <a:lnTo>
                      <a:pt x="4015" y="2075"/>
                    </a:lnTo>
                    <a:lnTo>
                      <a:pt x="4015" y="2097"/>
                    </a:lnTo>
                    <a:lnTo>
                      <a:pt x="4021" y="2116"/>
                    </a:lnTo>
                    <a:lnTo>
                      <a:pt x="4027" y="2132"/>
                    </a:lnTo>
                    <a:lnTo>
                      <a:pt x="4035" y="2150"/>
                    </a:lnTo>
                    <a:lnTo>
                      <a:pt x="4042" y="2165"/>
                    </a:lnTo>
                    <a:lnTo>
                      <a:pt x="4049" y="2181"/>
                    </a:lnTo>
                    <a:lnTo>
                      <a:pt x="4053" y="2197"/>
                    </a:lnTo>
                    <a:lnTo>
                      <a:pt x="4056" y="2216"/>
                    </a:lnTo>
                    <a:lnTo>
                      <a:pt x="4035" y="2231"/>
                    </a:lnTo>
                    <a:lnTo>
                      <a:pt x="4018" y="2241"/>
                    </a:lnTo>
                    <a:lnTo>
                      <a:pt x="4000" y="2246"/>
                    </a:lnTo>
                    <a:lnTo>
                      <a:pt x="3985" y="2250"/>
                    </a:lnTo>
                    <a:lnTo>
                      <a:pt x="3968" y="2251"/>
                    </a:lnTo>
                    <a:lnTo>
                      <a:pt x="3955" y="2254"/>
                    </a:lnTo>
                    <a:lnTo>
                      <a:pt x="3941" y="2259"/>
                    </a:lnTo>
                    <a:lnTo>
                      <a:pt x="3930" y="2268"/>
                    </a:lnTo>
                    <a:lnTo>
                      <a:pt x="3930" y="2305"/>
                    </a:lnTo>
                    <a:lnTo>
                      <a:pt x="3930" y="2337"/>
                    </a:lnTo>
                    <a:lnTo>
                      <a:pt x="3928" y="2365"/>
                    </a:lnTo>
                    <a:lnTo>
                      <a:pt x="3926" y="2391"/>
                    </a:lnTo>
                    <a:lnTo>
                      <a:pt x="3919" y="2415"/>
                    </a:lnTo>
                    <a:lnTo>
                      <a:pt x="3906" y="2439"/>
                    </a:lnTo>
                    <a:lnTo>
                      <a:pt x="3888" y="2461"/>
                    </a:lnTo>
                    <a:lnTo>
                      <a:pt x="3862" y="2486"/>
                    </a:lnTo>
                    <a:lnTo>
                      <a:pt x="3869" y="2529"/>
                    </a:lnTo>
                    <a:lnTo>
                      <a:pt x="3871" y="2564"/>
                    </a:lnTo>
                    <a:lnTo>
                      <a:pt x="3865" y="2595"/>
                    </a:lnTo>
                    <a:lnTo>
                      <a:pt x="3854" y="2621"/>
                    </a:lnTo>
                    <a:lnTo>
                      <a:pt x="3837" y="2644"/>
                    </a:lnTo>
                    <a:lnTo>
                      <a:pt x="3816" y="2666"/>
                    </a:lnTo>
                    <a:lnTo>
                      <a:pt x="3791" y="2688"/>
                    </a:lnTo>
                    <a:lnTo>
                      <a:pt x="3763" y="2713"/>
                    </a:lnTo>
                    <a:lnTo>
                      <a:pt x="3761" y="2750"/>
                    </a:lnTo>
                    <a:lnTo>
                      <a:pt x="3759" y="2779"/>
                    </a:lnTo>
                    <a:lnTo>
                      <a:pt x="3752" y="2801"/>
                    </a:lnTo>
                    <a:lnTo>
                      <a:pt x="3743" y="2820"/>
                    </a:lnTo>
                    <a:lnTo>
                      <a:pt x="3728" y="2834"/>
                    </a:lnTo>
                    <a:lnTo>
                      <a:pt x="3709" y="2844"/>
                    </a:lnTo>
                    <a:lnTo>
                      <a:pt x="3683" y="2854"/>
                    </a:lnTo>
                    <a:lnTo>
                      <a:pt x="3650" y="2865"/>
                    </a:lnTo>
                    <a:lnTo>
                      <a:pt x="3603" y="2866"/>
                    </a:lnTo>
                    <a:lnTo>
                      <a:pt x="3556" y="2873"/>
                    </a:lnTo>
                    <a:lnTo>
                      <a:pt x="3510" y="2879"/>
                    </a:lnTo>
                    <a:lnTo>
                      <a:pt x="3467" y="2882"/>
                    </a:lnTo>
                    <a:lnTo>
                      <a:pt x="3423" y="2879"/>
                    </a:lnTo>
                    <a:lnTo>
                      <a:pt x="3382" y="2869"/>
                    </a:lnTo>
                    <a:lnTo>
                      <a:pt x="3346" y="2847"/>
                    </a:lnTo>
                    <a:lnTo>
                      <a:pt x="3316" y="2813"/>
                    </a:lnTo>
                    <a:lnTo>
                      <a:pt x="3286" y="2814"/>
                    </a:lnTo>
                    <a:lnTo>
                      <a:pt x="3260" y="2819"/>
                    </a:lnTo>
                    <a:lnTo>
                      <a:pt x="3234" y="2823"/>
                    </a:lnTo>
                    <a:lnTo>
                      <a:pt x="3213" y="2829"/>
                    </a:lnTo>
                    <a:lnTo>
                      <a:pt x="3189" y="2829"/>
                    </a:lnTo>
                    <a:lnTo>
                      <a:pt x="3168" y="2828"/>
                    </a:lnTo>
                    <a:lnTo>
                      <a:pt x="3145" y="2820"/>
                    </a:lnTo>
                    <a:lnTo>
                      <a:pt x="3123" y="2807"/>
                    </a:lnTo>
                    <a:lnTo>
                      <a:pt x="3118" y="2795"/>
                    </a:lnTo>
                    <a:lnTo>
                      <a:pt x="3117" y="2789"/>
                    </a:lnTo>
                    <a:lnTo>
                      <a:pt x="3113" y="2785"/>
                    </a:lnTo>
                    <a:lnTo>
                      <a:pt x="3109" y="2784"/>
                    </a:lnTo>
                    <a:lnTo>
                      <a:pt x="3081" y="2812"/>
                    </a:lnTo>
                    <a:lnTo>
                      <a:pt x="3055" y="2844"/>
                    </a:lnTo>
                    <a:lnTo>
                      <a:pt x="3031" y="2879"/>
                    </a:lnTo>
                    <a:lnTo>
                      <a:pt x="3010" y="2919"/>
                    </a:lnTo>
                    <a:lnTo>
                      <a:pt x="2988" y="2956"/>
                    </a:lnTo>
                    <a:lnTo>
                      <a:pt x="2965" y="2994"/>
                    </a:lnTo>
                    <a:lnTo>
                      <a:pt x="2943" y="3030"/>
                    </a:lnTo>
                    <a:lnTo>
                      <a:pt x="2919" y="3064"/>
                    </a:lnTo>
                    <a:lnTo>
                      <a:pt x="2869" y="3102"/>
                    </a:lnTo>
                    <a:lnTo>
                      <a:pt x="2827" y="3150"/>
                    </a:lnTo>
                    <a:lnTo>
                      <a:pt x="2791" y="3202"/>
                    </a:lnTo>
                    <a:lnTo>
                      <a:pt x="2762" y="3260"/>
                    </a:lnTo>
                    <a:lnTo>
                      <a:pt x="2734" y="3317"/>
                    </a:lnTo>
                    <a:lnTo>
                      <a:pt x="2707" y="3376"/>
                    </a:lnTo>
                    <a:lnTo>
                      <a:pt x="2681" y="3432"/>
                    </a:lnTo>
                    <a:lnTo>
                      <a:pt x="2654" y="3489"/>
                    </a:lnTo>
                    <a:lnTo>
                      <a:pt x="2542" y="3671"/>
                    </a:lnTo>
                    <a:lnTo>
                      <a:pt x="2463" y="3871"/>
                    </a:lnTo>
                    <a:lnTo>
                      <a:pt x="2411" y="4086"/>
                    </a:lnTo>
                    <a:lnTo>
                      <a:pt x="2384" y="4312"/>
                    </a:lnTo>
                    <a:lnTo>
                      <a:pt x="2375" y="4539"/>
                    </a:lnTo>
                    <a:lnTo>
                      <a:pt x="2382" y="4767"/>
                    </a:lnTo>
                    <a:lnTo>
                      <a:pt x="2396" y="4988"/>
                    </a:lnTo>
                    <a:lnTo>
                      <a:pt x="2418" y="5198"/>
                    </a:lnTo>
                    <a:lnTo>
                      <a:pt x="2448" y="5262"/>
                    </a:lnTo>
                    <a:lnTo>
                      <a:pt x="2497" y="5332"/>
                    </a:lnTo>
                    <a:lnTo>
                      <a:pt x="2554" y="5401"/>
                    </a:lnTo>
                    <a:lnTo>
                      <a:pt x="2615" y="5472"/>
                    </a:lnTo>
                    <a:lnTo>
                      <a:pt x="2664" y="5538"/>
                    </a:lnTo>
                    <a:lnTo>
                      <a:pt x="2699" y="5601"/>
                    </a:lnTo>
                    <a:lnTo>
                      <a:pt x="2709" y="5657"/>
                    </a:lnTo>
                    <a:lnTo>
                      <a:pt x="2685" y="5709"/>
                    </a:lnTo>
                    <a:lnTo>
                      <a:pt x="2651" y="5702"/>
                    </a:lnTo>
                    <a:lnTo>
                      <a:pt x="2619" y="5691"/>
                    </a:lnTo>
                    <a:lnTo>
                      <a:pt x="2587" y="5678"/>
                    </a:lnTo>
                    <a:lnTo>
                      <a:pt x="2557" y="5666"/>
                    </a:lnTo>
                    <a:lnTo>
                      <a:pt x="2526" y="5656"/>
                    </a:lnTo>
                    <a:lnTo>
                      <a:pt x="2497" y="5650"/>
                    </a:lnTo>
                    <a:lnTo>
                      <a:pt x="2466" y="5651"/>
                    </a:lnTo>
                    <a:lnTo>
                      <a:pt x="2436" y="5662"/>
                    </a:lnTo>
                    <a:lnTo>
                      <a:pt x="2389" y="5699"/>
                    </a:lnTo>
                    <a:lnTo>
                      <a:pt x="2344" y="5718"/>
                    </a:lnTo>
                    <a:lnTo>
                      <a:pt x="2300" y="5722"/>
                    </a:lnTo>
                    <a:lnTo>
                      <a:pt x="2259" y="5722"/>
                    </a:lnTo>
                    <a:lnTo>
                      <a:pt x="2220" y="5716"/>
                    </a:lnTo>
                    <a:lnTo>
                      <a:pt x="2185" y="5716"/>
                    </a:lnTo>
                    <a:lnTo>
                      <a:pt x="2153" y="5725"/>
                    </a:lnTo>
                    <a:lnTo>
                      <a:pt x="2125" y="5752"/>
                    </a:lnTo>
                    <a:lnTo>
                      <a:pt x="2064" y="5842"/>
                    </a:lnTo>
                    <a:lnTo>
                      <a:pt x="1998" y="5884"/>
                    </a:lnTo>
                    <a:lnTo>
                      <a:pt x="1925" y="5886"/>
                    </a:lnTo>
                    <a:lnTo>
                      <a:pt x="1851" y="5862"/>
                    </a:lnTo>
                    <a:lnTo>
                      <a:pt x="1772" y="5821"/>
                    </a:lnTo>
                    <a:lnTo>
                      <a:pt x="1694" y="5775"/>
                    </a:lnTo>
                    <a:lnTo>
                      <a:pt x="1615" y="5737"/>
                    </a:lnTo>
                    <a:lnTo>
                      <a:pt x="1539" y="5718"/>
                    </a:lnTo>
                    <a:lnTo>
                      <a:pt x="1492" y="5733"/>
                    </a:lnTo>
                    <a:lnTo>
                      <a:pt x="1437" y="5765"/>
                    </a:lnTo>
                    <a:lnTo>
                      <a:pt x="1377" y="5803"/>
                    </a:lnTo>
                    <a:lnTo>
                      <a:pt x="1318" y="5840"/>
                    </a:lnTo>
                    <a:lnTo>
                      <a:pt x="1263" y="5864"/>
                    </a:lnTo>
                    <a:lnTo>
                      <a:pt x="1218" y="5868"/>
                    </a:lnTo>
                    <a:lnTo>
                      <a:pt x="1186" y="5843"/>
                    </a:lnTo>
                    <a:lnTo>
                      <a:pt x="1173" y="5780"/>
                    </a:lnTo>
                    <a:lnTo>
                      <a:pt x="1180" y="5749"/>
                    </a:lnTo>
                    <a:lnTo>
                      <a:pt x="1190" y="5719"/>
                    </a:lnTo>
                    <a:lnTo>
                      <a:pt x="1200" y="5687"/>
                    </a:lnTo>
                    <a:lnTo>
                      <a:pt x="1210" y="5656"/>
                    </a:lnTo>
                    <a:lnTo>
                      <a:pt x="1214" y="5622"/>
                    </a:lnTo>
                    <a:lnTo>
                      <a:pt x="1215" y="5590"/>
                    </a:lnTo>
                    <a:lnTo>
                      <a:pt x="1210" y="5556"/>
                    </a:lnTo>
                    <a:lnTo>
                      <a:pt x="1196" y="5523"/>
                    </a:lnTo>
                    <a:lnTo>
                      <a:pt x="1155" y="5528"/>
                    </a:lnTo>
                    <a:lnTo>
                      <a:pt x="1117" y="5539"/>
                    </a:lnTo>
                    <a:lnTo>
                      <a:pt x="1080" y="5553"/>
                    </a:lnTo>
                    <a:lnTo>
                      <a:pt x="1047" y="5570"/>
                    </a:lnTo>
                    <a:lnTo>
                      <a:pt x="1012" y="5585"/>
                    </a:lnTo>
                    <a:lnTo>
                      <a:pt x="977" y="5601"/>
                    </a:lnTo>
                    <a:lnTo>
                      <a:pt x="941" y="5612"/>
                    </a:lnTo>
                    <a:lnTo>
                      <a:pt x="906" y="5619"/>
                    </a:lnTo>
                    <a:lnTo>
                      <a:pt x="861" y="5582"/>
                    </a:lnTo>
                    <a:lnTo>
                      <a:pt x="859" y="5541"/>
                    </a:lnTo>
                    <a:lnTo>
                      <a:pt x="883" y="5495"/>
                    </a:lnTo>
                    <a:lnTo>
                      <a:pt x="929" y="5451"/>
                    </a:lnTo>
                    <a:lnTo>
                      <a:pt x="984" y="5408"/>
                    </a:lnTo>
                    <a:lnTo>
                      <a:pt x="1041" y="5370"/>
                    </a:lnTo>
                    <a:lnTo>
                      <a:pt x="1089" y="5339"/>
                    </a:lnTo>
                    <a:lnTo>
                      <a:pt x="1120" y="5320"/>
                    </a:lnTo>
                    <a:lnTo>
                      <a:pt x="1226" y="5142"/>
                    </a:lnTo>
                    <a:lnTo>
                      <a:pt x="1299" y="4943"/>
                    </a:lnTo>
                    <a:lnTo>
                      <a:pt x="1344" y="4727"/>
                    </a:lnTo>
                    <a:lnTo>
                      <a:pt x="1367" y="4503"/>
                    </a:lnTo>
                    <a:lnTo>
                      <a:pt x="1371" y="4273"/>
                    </a:lnTo>
                    <a:lnTo>
                      <a:pt x="1363" y="4045"/>
                    </a:lnTo>
                    <a:lnTo>
                      <a:pt x="1347" y="3824"/>
                    </a:lnTo>
                    <a:lnTo>
                      <a:pt x="1332" y="3616"/>
                    </a:lnTo>
                    <a:lnTo>
                      <a:pt x="1320" y="3585"/>
                    </a:lnTo>
                    <a:lnTo>
                      <a:pt x="1309" y="3556"/>
                    </a:lnTo>
                    <a:lnTo>
                      <a:pt x="1295" y="3526"/>
                    </a:lnTo>
                    <a:lnTo>
                      <a:pt x="1281" y="3497"/>
                    </a:lnTo>
                    <a:lnTo>
                      <a:pt x="1264" y="3466"/>
                    </a:lnTo>
                    <a:lnTo>
                      <a:pt x="1249" y="3438"/>
                    </a:lnTo>
                    <a:lnTo>
                      <a:pt x="1232" y="3410"/>
                    </a:lnTo>
                    <a:lnTo>
                      <a:pt x="1218" y="3385"/>
                    </a:lnTo>
                    <a:lnTo>
                      <a:pt x="1186" y="3302"/>
                    </a:lnTo>
                    <a:lnTo>
                      <a:pt x="1155" y="3214"/>
                    </a:lnTo>
                    <a:lnTo>
                      <a:pt x="1117" y="3122"/>
                    </a:lnTo>
                    <a:lnTo>
                      <a:pt x="1075" y="3037"/>
                    </a:lnTo>
                    <a:lnTo>
                      <a:pt x="1021" y="2957"/>
                    </a:lnTo>
                    <a:lnTo>
                      <a:pt x="958" y="2897"/>
                    </a:lnTo>
                    <a:lnTo>
                      <a:pt x="881" y="2857"/>
                    </a:lnTo>
                    <a:lnTo>
                      <a:pt x="790" y="2845"/>
                    </a:lnTo>
                    <a:lnTo>
                      <a:pt x="739" y="2866"/>
                    </a:lnTo>
                    <a:lnTo>
                      <a:pt x="685" y="2882"/>
                    </a:lnTo>
                    <a:lnTo>
                      <a:pt x="626" y="2893"/>
                    </a:lnTo>
                    <a:lnTo>
                      <a:pt x="568" y="2898"/>
                    </a:lnTo>
                    <a:lnTo>
                      <a:pt x="509" y="2896"/>
                    </a:lnTo>
                    <a:lnTo>
                      <a:pt x="453" y="2885"/>
                    </a:lnTo>
                    <a:lnTo>
                      <a:pt x="401" y="2868"/>
                    </a:lnTo>
                    <a:lnTo>
                      <a:pt x="356" y="2841"/>
                    </a:lnTo>
                    <a:lnTo>
                      <a:pt x="335" y="2801"/>
                    </a:lnTo>
                    <a:lnTo>
                      <a:pt x="322" y="2776"/>
                    </a:lnTo>
                    <a:lnTo>
                      <a:pt x="311" y="2760"/>
                    </a:lnTo>
                    <a:lnTo>
                      <a:pt x="303" y="2753"/>
                    </a:lnTo>
                    <a:lnTo>
                      <a:pt x="289" y="2747"/>
                    </a:lnTo>
                    <a:lnTo>
                      <a:pt x="272" y="2741"/>
                    </a:lnTo>
                    <a:lnTo>
                      <a:pt x="245" y="2729"/>
                    </a:lnTo>
                    <a:lnTo>
                      <a:pt x="207" y="2713"/>
                    </a:lnTo>
                    <a:lnTo>
                      <a:pt x="191" y="2691"/>
                    </a:lnTo>
                    <a:lnTo>
                      <a:pt x="181" y="2673"/>
                    </a:lnTo>
                    <a:lnTo>
                      <a:pt x="174" y="2652"/>
                    </a:lnTo>
                    <a:lnTo>
                      <a:pt x="171" y="2633"/>
                    </a:lnTo>
                    <a:lnTo>
                      <a:pt x="167" y="2611"/>
                    </a:lnTo>
                    <a:lnTo>
                      <a:pt x="164" y="2589"/>
                    </a:lnTo>
                    <a:lnTo>
                      <a:pt x="157" y="2564"/>
                    </a:lnTo>
                    <a:lnTo>
                      <a:pt x="148" y="2537"/>
                    </a:lnTo>
                    <a:lnTo>
                      <a:pt x="101" y="2529"/>
                    </a:lnTo>
                    <a:lnTo>
                      <a:pt x="74" y="2520"/>
                    </a:lnTo>
                    <a:lnTo>
                      <a:pt x="61" y="2506"/>
                    </a:lnTo>
                    <a:lnTo>
                      <a:pt x="60" y="2492"/>
                    </a:lnTo>
                    <a:lnTo>
                      <a:pt x="63" y="2473"/>
                    </a:lnTo>
                    <a:lnTo>
                      <a:pt x="70" y="2455"/>
                    </a:lnTo>
                    <a:lnTo>
                      <a:pt x="74" y="2434"/>
                    </a:lnTo>
                    <a:lnTo>
                      <a:pt x="73" y="2415"/>
                    </a:lnTo>
                    <a:lnTo>
                      <a:pt x="21" y="2389"/>
                    </a:lnTo>
                    <a:lnTo>
                      <a:pt x="0" y="2361"/>
                    </a:lnTo>
                    <a:lnTo>
                      <a:pt x="0" y="2330"/>
                    </a:lnTo>
                    <a:lnTo>
                      <a:pt x="16" y="2299"/>
                    </a:lnTo>
                    <a:lnTo>
                      <a:pt x="36" y="2263"/>
                    </a:lnTo>
                    <a:lnTo>
                      <a:pt x="57" y="2228"/>
                    </a:lnTo>
                    <a:lnTo>
                      <a:pt x="68" y="2191"/>
                    </a:lnTo>
                    <a:lnTo>
                      <a:pt x="63" y="2154"/>
                    </a:lnTo>
                    <a:lnTo>
                      <a:pt x="66" y="2120"/>
                    </a:lnTo>
                    <a:lnTo>
                      <a:pt x="78" y="2092"/>
                    </a:lnTo>
                    <a:lnTo>
                      <a:pt x="99" y="2069"/>
                    </a:lnTo>
                    <a:lnTo>
                      <a:pt x="127" y="2051"/>
                    </a:lnTo>
                    <a:lnTo>
                      <a:pt x="158" y="2038"/>
                    </a:lnTo>
                    <a:lnTo>
                      <a:pt x="192" y="2032"/>
                    </a:lnTo>
                    <a:lnTo>
                      <a:pt x="224" y="2033"/>
                    </a:lnTo>
                    <a:lnTo>
                      <a:pt x="258" y="2045"/>
                    </a:lnTo>
                    <a:lnTo>
                      <a:pt x="285" y="2038"/>
                    </a:lnTo>
                    <a:lnTo>
                      <a:pt x="308" y="2022"/>
                    </a:lnTo>
                    <a:lnTo>
                      <a:pt x="327" y="1998"/>
                    </a:lnTo>
                    <a:lnTo>
                      <a:pt x="339" y="1970"/>
                    </a:lnTo>
                    <a:lnTo>
                      <a:pt x="344" y="1938"/>
                    </a:lnTo>
                    <a:lnTo>
                      <a:pt x="342" y="1907"/>
                    </a:lnTo>
                    <a:lnTo>
                      <a:pt x="331" y="1877"/>
                    </a:lnTo>
                    <a:lnTo>
                      <a:pt x="311" y="1857"/>
                    </a:lnTo>
                    <a:lnTo>
                      <a:pt x="272" y="1865"/>
                    </a:lnTo>
                    <a:lnTo>
                      <a:pt x="241" y="1870"/>
                    </a:lnTo>
                    <a:lnTo>
                      <a:pt x="216" y="1865"/>
                    </a:lnTo>
                    <a:lnTo>
                      <a:pt x="196" y="1855"/>
                    </a:lnTo>
                    <a:lnTo>
                      <a:pt x="181" y="1837"/>
                    </a:lnTo>
                    <a:lnTo>
                      <a:pt x="169" y="1815"/>
                    </a:lnTo>
                    <a:lnTo>
                      <a:pt x="161" y="1786"/>
                    </a:lnTo>
                    <a:lnTo>
                      <a:pt x="158" y="1752"/>
                    </a:lnTo>
                    <a:lnTo>
                      <a:pt x="120" y="1725"/>
                    </a:lnTo>
                    <a:lnTo>
                      <a:pt x="88" y="1697"/>
                    </a:lnTo>
                    <a:lnTo>
                      <a:pt x="61" y="1666"/>
                    </a:lnTo>
                    <a:lnTo>
                      <a:pt x="45" y="1633"/>
                    </a:lnTo>
                    <a:lnTo>
                      <a:pt x="35" y="1596"/>
                    </a:lnTo>
                    <a:lnTo>
                      <a:pt x="38" y="1559"/>
                    </a:lnTo>
                    <a:lnTo>
                      <a:pt x="56" y="1521"/>
                    </a:lnTo>
                    <a:lnTo>
                      <a:pt x="91" y="1482"/>
                    </a:lnTo>
                    <a:lnTo>
                      <a:pt x="130" y="1451"/>
                    </a:lnTo>
                    <a:lnTo>
                      <a:pt x="141" y="1420"/>
                    </a:lnTo>
                    <a:lnTo>
                      <a:pt x="136" y="1388"/>
                    </a:lnTo>
                    <a:lnTo>
                      <a:pt x="122" y="1355"/>
                    </a:lnTo>
                    <a:lnTo>
                      <a:pt x="106" y="1319"/>
                    </a:lnTo>
                    <a:lnTo>
                      <a:pt x="103" y="1279"/>
                    </a:lnTo>
                    <a:lnTo>
                      <a:pt x="119" y="1235"/>
                    </a:lnTo>
                    <a:lnTo>
                      <a:pt x="167" y="1189"/>
                    </a:lnTo>
                    <a:lnTo>
                      <a:pt x="189" y="1183"/>
                    </a:lnTo>
                    <a:lnTo>
                      <a:pt x="210" y="1183"/>
                    </a:lnTo>
                    <a:lnTo>
                      <a:pt x="230" y="1186"/>
                    </a:lnTo>
                    <a:lnTo>
                      <a:pt x="249" y="1192"/>
                    </a:lnTo>
                    <a:lnTo>
                      <a:pt x="268" y="1198"/>
                    </a:lnTo>
                    <a:lnTo>
                      <a:pt x="287" y="1204"/>
                    </a:lnTo>
                    <a:lnTo>
                      <a:pt x="308" y="1207"/>
                    </a:lnTo>
                    <a:lnTo>
                      <a:pt x="334" y="1208"/>
                    </a:lnTo>
                    <a:lnTo>
                      <a:pt x="352" y="1173"/>
                    </a:lnTo>
                    <a:lnTo>
                      <a:pt x="363" y="1131"/>
                    </a:lnTo>
                    <a:lnTo>
                      <a:pt x="370" y="1086"/>
                    </a:lnTo>
                    <a:lnTo>
                      <a:pt x="380" y="1042"/>
                    </a:lnTo>
                    <a:lnTo>
                      <a:pt x="394" y="999"/>
                    </a:lnTo>
                    <a:lnTo>
                      <a:pt x="422" y="965"/>
                    </a:lnTo>
                    <a:lnTo>
                      <a:pt x="467" y="943"/>
                    </a:lnTo>
                    <a:lnTo>
                      <a:pt x="533" y="938"/>
                    </a:lnTo>
                    <a:lnTo>
                      <a:pt x="539" y="943"/>
                    </a:lnTo>
                    <a:lnTo>
                      <a:pt x="544" y="947"/>
                    </a:lnTo>
                    <a:lnTo>
                      <a:pt x="548" y="952"/>
                    </a:lnTo>
                    <a:lnTo>
                      <a:pt x="555" y="962"/>
                    </a:lnTo>
                    <a:lnTo>
                      <a:pt x="565" y="960"/>
                    </a:lnTo>
                    <a:lnTo>
                      <a:pt x="578" y="959"/>
                    </a:lnTo>
                    <a:lnTo>
                      <a:pt x="591" y="958"/>
                    </a:lnTo>
                    <a:lnTo>
                      <a:pt x="605" y="958"/>
                    </a:lnTo>
                    <a:lnTo>
                      <a:pt x="610" y="949"/>
                    </a:lnTo>
                    <a:lnTo>
                      <a:pt x="616" y="941"/>
                    </a:lnTo>
                    <a:lnTo>
                      <a:pt x="620" y="932"/>
                    </a:lnTo>
                    <a:lnTo>
                      <a:pt x="624" y="925"/>
                    </a:lnTo>
                    <a:lnTo>
                      <a:pt x="626" y="913"/>
                    </a:lnTo>
                    <a:lnTo>
                      <a:pt x="628" y="902"/>
                    </a:lnTo>
                    <a:lnTo>
                      <a:pt x="630" y="887"/>
                    </a:lnTo>
                    <a:lnTo>
                      <a:pt x="631" y="872"/>
                    </a:lnTo>
                    <a:lnTo>
                      <a:pt x="588" y="823"/>
                    </a:lnTo>
                    <a:lnTo>
                      <a:pt x="564" y="785"/>
                    </a:lnTo>
                    <a:lnTo>
                      <a:pt x="551" y="750"/>
                    </a:lnTo>
                    <a:lnTo>
                      <a:pt x="551" y="716"/>
                    </a:lnTo>
                    <a:lnTo>
                      <a:pt x="555" y="678"/>
                    </a:lnTo>
                    <a:lnTo>
                      <a:pt x="564" y="636"/>
                    </a:lnTo>
                    <a:lnTo>
                      <a:pt x="571" y="585"/>
                    </a:lnTo>
                    <a:lnTo>
                      <a:pt x="574" y="521"/>
                    </a:lnTo>
                    <a:lnTo>
                      <a:pt x="606" y="451"/>
                    </a:lnTo>
                    <a:lnTo>
                      <a:pt x="644" y="415"/>
                    </a:lnTo>
                    <a:lnTo>
                      <a:pt x="686" y="403"/>
                    </a:lnTo>
                    <a:lnTo>
                      <a:pt x="734" y="408"/>
                    </a:lnTo>
                    <a:lnTo>
                      <a:pt x="781" y="418"/>
                    </a:lnTo>
                    <a:lnTo>
                      <a:pt x="832" y="427"/>
                    </a:lnTo>
                    <a:lnTo>
                      <a:pt x="881" y="426"/>
                    </a:lnTo>
                    <a:lnTo>
                      <a:pt x="930" y="408"/>
                    </a:lnTo>
                    <a:lnTo>
                      <a:pt x="929" y="397"/>
                    </a:lnTo>
                    <a:lnTo>
                      <a:pt x="927" y="389"/>
                    </a:lnTo>
                    <a:lnTo>
                      <a:pt x="926" y="380"/>
                    </a:lnTo>
                    <a:lnTo>
                      <a:pt x="925" y="371"/>
                    </a:lnTo>
                    <a:lnTo>
                      <a:pt x="922" y="361"/>
                    </a:lnTo>
                    <a:lnTo>
                      <a:pt x="919" y="352"/>
                    </a:lnTo>
                    <a:lnTo>
                      <a:pt x="916" y="341"/>
                    </a:lnTo>
                    <a:lnTo>
                      <a:pt x="916" y="333"/>
                    </a:lnTo>
                    <a:lnTo>
                      <a:pt x="936" y="309"/>
                    </a:lnTo>
                    <a:lnTo>
                      <a:pt x="960" y="290"/>
                    </a:lnTo>
                    <a:lnTo>
                      <a:pt x="984" y="272"/>
                    </a:lnTo>
                    <a:lnTo>
                      <a:pt x="1010" y="262"/>
                    </a:lnTo>
                    <a:lnTo>
                      <a:pt x="1035" y="256"/>
                    </a:lnTo>
                    <a:lnTo>
                      <a:pt x="1064" y="262"/>
                    </a:lnTo>
                    <a:lnTo>
                      <a:pt x="1092" y="278"/>
                    </a:lnTo>
                    <a:lnTo>
                      <a:pt x="1120" y="309"/>
                    </a:lnTo>
                    <a:lnTo>
                      <a:pt x="1142" y="297"/>
                    </a:lnTo>
                    <a:lnTo>
                      <a:pt x="1176" y="274"/>
                    </a:lnTo>
                    <a:lnTo>
                      <a:pt x="1214" y="244"/>
                    </a:lnTo>
                    <a:lnTo>
                      <a:pt x="1256" y="219"/>
                    </a:lnTo>
                    <a:lnTo>
                      <a:pt x="1294" y="203"/>
                    </a:lnTo>
                    <a:lnTo>
                      <a:pt x="1329" y="209"/>
                    </a:lnTo>
                    <a:lnTo>
                      <a:pt x="1356" y="238"/>
                    </a:lnTo>
                    <a:lnTo>
                      <a:pt x="1372" y="305"/>
                    </a:lnTo>
                    <a:lnTo>
                      <a:pt x="1388" y="297"/>
                    </a:lnTo>
                    <a:lnTo>
                      <a:pt x="1413" y="283"/>
                    </a:lnTo>
                    <a:lnTo>
                      <a:pt x="1441" y="262"/>
                    </a:lnTo>
                    <a:lnTo>
                      <a:pt x="1473" y="247"/>
                    </a:lnTo>
                    <a:lnTo>
                      <a:pt x="1503" y="238"/>
                    </a:lnTo>
                    <a:lnTo>
                      <a:pt x="1532" y="246"/>
                    </a:lnTo>
                    <a:lnTo>
                      <a:pt x="1555" y="271"/>
                    </a:lnTo>
                    <a:lnTo>
                      <a:pt x="1574" y="324"/>
                    </a:lnTo>
                    <a:lnTo>
                      <a:pt x="1580" y="324"/>
                    </a:lnTo>
                    <a:lnTo>
                      <a:pt x="1587" y="324"/>
                    </a:lnTo>
                    <a:lnTo>
                      <a:pt x="1596" y="324"/>
                    </a:lnTo>
                    <a:lnTo>
                      <a:pt x="1604" y="325"/>
                    </a:lnTo>
                    <a:lnTo>
                      <a:pt x="1618" y="327"/>
                    </a:lnTo>
                    <a:lnTo>
                      <a:pt x="1633" y="328"/>
                    </a:lnTo>
                    <a:lnTo>
                      <a:pt x="1635" y="272"/>
                    </a:lnTo>
                    <a:lnTo>
                      <a:pt x="1646" y="229"/>
                    </a:lnTo>
                    <a:lnTo>
                      <a:pt x="1663" y="197"/>
                    </a:lnTo>
                    <a:lnTo>
                      <a:pt x="1684" y="172"/>
                    </a:lnTo>
                    <a:lnTo>
                      <a:pt x="1708" y="147"/>
                    </a:lnTo>
                    <a:lnTo>
                      <a:pt x="1732" y="120"/>
                    </a:lnTo>
                    <a:lnTo>
                      <a:pt x="1754" y="87"/>
                    </a:lnTo>
                    <a:lnTo>
                      <a:pt x="1774" y="44"/>
                    </a:lnTo>
                    <a:lnTo>
                      <a:pt x="1806" y="20"/>
                    </a:lnTo>
                    <a:lnTo>
                      <a:pt x="1837" y="5"/>
                    </a:lnTo>
                    <a:lnTo>
                      <a:pt x="1864" y="0"/>
                    </a:lnTo>
                    <a:lnTo>
                      <a:pt x="1889" y="3"/>
                    </a:lnTo>
                    <a:lnTo>
                      <a:pt x="1911" y="13"/>
                    </a:lnTo>
                    <a:lnTo>
                      <a:pt x="1934" y="33"/>
                    </a:lnTo>
                    <a:lnTo>
                      <a:pt x="1955" y="61"/>
                    </a:lnTo>
                    <a:lnTo>
                      <a:pt x="1976" y="101"/>
                    </a:lnTo>
                    <a:lnTo>
                      <a:pt x="2017" y="95"/>
                    </a:lnTo>
                    <a:lnTo>
                      <a:pt x="2063" y="91"/>
                    </a:lnTo>
                    <a:lnTo>
                      <a:pt x="2111" y="87"/>
                    </a:lnTo>
                    <a:lnTo>
                      <a:pt x="2157" y="89"/>
                    </a:lnTo>
                    <a:lnTo>
                      <a:pt x="2199" y="98"/>
                    </a:lnTo>
                    <a:lnTo>
                      <a:pt x="2236" y="120"/>
                    </a:lnTo>
                    <a:lnTo>
                      <a:pt x="2264" y="159"/>
                    </a:lnTo>
                    <a:lnTo>
                      <a:pt x="2279" y="215"/>
                    </a:lnTo>
                    <a:lnTo>
                      <a:pt x="2273" y="225"/>
                    </a:lnTo>
                    <a:lnTo>
                      <a:pt x="2269" y="237"/>
                    </a:lnTo>
                    <a:lnTo>
                      <a:pt x="2265" y="246"/>
                    </a:lnTo>
                    <a:lnTo>
                      <a:pt x="2262" y="256"/>
                    </a:lnTo>
                    <a:lnTo>
                      <a:pt x="2258" y="265"/>
                    </a:lnTo>
                    <a:lnTo>
                      <a:pt x="2257" y="274"/>
                    </a:lnTo>
                    <a:lnTo>
                      <a:pt x="2257" y="281"/>
                    </a:lnTo>
                    <a:lnTo>
                      <a:pt x="2257" y="290"/>
                    </a:lnTo>
                    <a:lnTo>
                      <a:pt x="2273" y="290"/>
                    </a:lnTo>
                    <a:lnTo>
                      <a:pt x="2295" y="281"/>
                    </a:lnTo>
                    <a:lnTo>
                      <a:pt x="2318" y="266"/>
                    </a:lnTo>
                    <a:lnTo>
                      <a:pt x="2348" y="255"/>
                    </a:lnTo>
                    <a:lnTo>
                      <a:pt x="2377" y="247"/>
                    </a:lnTo>
                    <a:lnTo>
                      <a:pt x="2410" y="252"/>
                    </a:lnTo>
                    <a:lnTo>
                      <a:pt x="2443" y="271"/>
                    </a:lnTo>
                    <a:lnTo>
                      <a:pt x="2477" y="313"/>
                    </a:lnTo>
                    <a:lnTo>
                      <a:pt x="2481" y="330"/>
                    </a:lnTo>
                    <a:lnTo>
                      <a:pt x="2487" y="344"/>
                    </a:lnTo>
                    <a:lnTo>
                      <a:pt x="2491" y="358"/>
                    </a:lnTo>
                    <a:lnTo>
                      <a:pt x="2495" y="369"/>
                    </a:lnTo>
                    <a:lnTo>
                      <a:pt x="2499" y="378"/>
                    </a:lnTo>
                    <a:lnTo>
                      <a:pt x="2508" y="387"/>
                    </a:lnTo>
                    <a:lnTo>
                      <a:pt x="2518" y="393"/>
                    </a:lnTo>
                    <a:lnTo>
                      <a:pt x="2532" y="399"/>
                    </a:lnTo>
                    <a:lnTo>
                      <a:pt x="2554" y="377"/>
                    </a:lnTo>
                    <a:lnTo>
                      <a:pt x="2587" y="358"/>
                    </a:lnTo>
                    <a:lnTo>
                      <a:pt x="2623" y="343"/>
                    </a:lnTo>
                    <a:lnTo>
                      <a:pt x="2664" y="336"/>
                    </a:lnTo>
                    <a:lnTo>
                      <a:pt x="2703" y="333"/>
                    </a:lnTo>
                    <a:lnTo>
                      <a:pt x="2739" y="341"/>
                    </a:lnTo>
                    <a:lnTo>
                      <a:pt x="2768" y="361"/>
                    </a:lnTo>
                    <a:lnTo>
                      <a:pt x="2789" y="395"/>
                    </a:lnTo>
                    <a:lnTo>
                      <a:pt x="2831" y="381"/>
                    </a:lnTo>
                    <a:lnTo>
                      <a:pt x="2871" y="371"/>
                    </a:lnTo>
                    <a:lnTo>
                      <a:pt x="2905" y="365"/>
                    </a:lnTo>
                    <a:lnTo>
                      <a:pt x="2937" y="368"/>
                    </a:lnTo>
                    <a:lnTo>
                      <a:pt x="2961" y="377"/>
                    </a:lnTo>
                    <a:lnTo>
                      <a:pt x="2981" y="399"/>
                    </a:lnTo>
                    <a:lnTo>
                      <a:pt x="2995" y="433"/>
                    </a:lnTo>
                    <a:lnTo>
                      <a:pt x="3005" y="484"/>
                    </a:lnTo>
                    <a:lnTo>
                      <a:pt x="3029" y="493"/>
                    </a:lnTo>
                    <a:lnTo>
                      <a:pt x="3050" y="502"/>
                    </a:lnTo>
                    <a:lnTo>
                      <a:pt x="3064" y="511"/>
                    </a:lnTo>
                    <a:lnTo>
                      <a:pt x="3076" y="521"/>
                    </a:lnTo>
                    <a:lnTo>
                      <a:pt x="3083" y="533"/>
                    </a:lnTo>
                    <a:lnTo>
                      <a:pt x="3089" y="551"/>
                    </a:lnTo>
                    <a:lnTo>
                      <a:pt x="3092" y="573"/>
                    </a:lnTo>
                    <a:lnTo>
                      <a:pt x="3096" y="602"/>
                    </a:lnTo>
                    <a:lnTo>
                      <a:pt x="3124" y="585"/>
                    </a:lnTo>
                    <a:lnTo>
                      <a:pt x="3156" y="568"/>
                    </a:lnTo>
                    <a:lnTo>
                      <a:pt x="3186" y="555"/>
                    </a:lnTo>
                    <a:lnTo>
                      <a:pt x="3217" y="548"/>
                    </a:lnTo>
                    <a:lnTo>
                      <a:pt x="3245" y="548"/>
                    </a:lnTo>
                    <a:lnTo>
                      <a:pt x="3269" y="560"/>
                    </a:lnTo>
                    <a:lnTo>
                      <a:pt x="3288" y="583"/>
                    </a:lnTo>
                    <a:lnTo>
                      <a:pt x="3304" y="626"/>
                    </a:lnTo>
                    <a:lnTo>
                      <a:pt x="3344" y="624"/>
                    </a:lnTo>
                    <a:lnTo>
                      <a:pt x="3380" y="629"/>
                    </a:lnTo>
                    <a:lnTo>
                      <a:pt x="3408" y="636"/>
                    </a:lnTo>
                    <a:lnTo>
                      <a:pt x="3433" y="651"/>
                    </a:lnTo>
                    <a:lnTo>
                      <a:pt x="3451" y="669"/>
                    </a:lnTo>
                    <a:lnTo>
                      <a:pt x="3468" y="697"/>
                    </a:lnTo>
                    <a:lnTo>
                      <a:pt x="3481" y="731"/>
                    </a:lnTo>
                    <a:lnTo>
                      <a:pt x="3493" y="773"/>
                    </a:lnTo>
                    <a:lnTo>
                      <a:pt x="3531" y="798"/>
                    </a:lnTo>
                    <a:lnTo>
                      <a:pt x="3563" y="823"/>
                    </a:lnTo>
                    <a:lnTo>
                      <a:pt x="3586" y="848"/>
                    </a:lnTo>
                    <a:lnTo>
                      <a:pt x="3601" y="875"/>
                    </a:lnTo>
                    <a:lnTo>
                      <a:pt x="3606" y="902"/>
                    </a:lnTo>
                    <a:lnTo>
                      <a:pt x="3601" y="931"/>
                    </a:lnTo>
                    <a:lnTo>
                      <a:pt x="3584" y="963"/>
                    </a:lnTo>
                    <a:lnTo>
                      <a:pt x="3556" y="1000"/>
                    </a:lnTo>
                    <a:lnTo>
                      <a:pt x="3556" y="1006"/>
                    </a:lnTo>
                    <a:lnTo>
                      <a:pt x="3556" y="1014"/>
                    </a:lnTo>
                    <a:lnTo>
                      <a:pt x="3575" y="1021"/>
                    </a:lnTo>
                    <a:lnTo>
                      <a:pt x="3591" y="1028"/>
                    </a:lnTo>
                    <a:lnTo>
                      <a:pt x="3606" y="1036"/>
                    </a:lnTo>
                    <a:lnTo>
                      <a:pt x="3620" y="1044"/>
                    </a:lnTo>
                    <a:lnTo>
                      <a:pt x="3628" y="1053"/>
                    </a:lnTo>
                    <a:lnTo>
                      <a:pt x="3636" y="1067"/>
                    </a:lnTo>
                    <a:lnTo>
                      <a:pt x="3642" y="1081"/>
                    </a:lnTo>
                    <a:lnTo>
                      <a:pt x="3646" y="1103"/>
                    </a:lnTo>
                    <a:lnTo>
                      <a:pt x="3631" y="1145"/>
                    </a:lnTo>
                    <a:lnTo>
                      <a:pt x="3652" y="1174"/>
                    </a:lnTo>
                    <a:lnTo>
                      <a:pt x="3693" y="1196"/>
                    </a:lnTo>
                    <a:lnTo>
                      <a:pt x="3743" y="1217"/>
                    </a:lnTo>
                    <a:lnTo>
                      <a:pt x="3787" y="1238"/>
                    </a:lnTo>
                    <a:lnTo>
                      <a:pt x="3812" y="1267"/>
                    </a:lnTo>
                    <a:lnTo>
                      <a:pt x="3805" y="1307"/>
                    </a:lnTo>
                    <a:lnTo>
                      <a:pt x="3754" y="1364"/>
                    </a:lnTo>
                    <a:lnTo>
                      <a:pt x="3757" y="1383"/>
                    </a:lnTo>
                    <a:lnTo>
                      <a:pt x="3764" y="1404"/>
                    </a:lnTo>
                    <a:lnTo>
                      <a:pt x="3773" y="1423"/>
                    </a:lnTo>
                    <a:lnTo>
                      <a:pt x="3784" y="1444"/>
                    </a:lnTo>
                    <a:lnTo>
                      <a:pt x="3794" y="1462"/>
                    </a:lnTo>
                    <a:lnTo>
                      <a:pt x="3805" y="1479"/>
                    </a:lnTo>
                    <a:lnTo>
                      <a:pt x="3816" y="1497"/>
                    </a:lnTo>
                    <a:lnTo>
                      <a:pt x="3826" y="1516"/>
                    </a:lnTo>
                    <a:lnTo>
                      <a:pt x="3860" y="1528"/>
                    </a:lnTo>
                    <a:lnTo>
                      <a:pt x="3896" y="1550"/>
                    </a:lnTo>
                    <a:lnTo>
                      <a:pt x="3931" y="1577"/>
                    </a:lnTo>
                    <a:lnTo>
                      <a:pt x="3962" y="1609"/>
                    </a:lnTo>
                    <a:lnTo>
                      <a:pt x="3985" y="1643"/>
                    </a:lnTo>
                    <a:lnTo>
                      <a:pt x="3996" y="1680"/>
                    </a:lnTo>
                    <a:lnTo>
                      <a:pt x="3992" y="1718"/>
                    </a:lnTo>
                    <a:lnTo>
                      <a:pt x="3970" y="1756"/>
                    </a:lnTo>
                    <a:lnTo>
                      <a:pt x="3970" y="1775"/>
                    </a:lnTo>
                    <a:lnTo>
                      <a:pt x="3976" y="1792"/>
                    </a:lnTo>
                    <a:lnTo>
                      <a:pt x="3983" y="1803"/>
                    </a:lnTo>
                    <a:lnTo>
                      <a:pt x="3994" y="1814"/>
                    </a:lnTo>
                    <a:lnTo>
                      <a:pt x="4007" y="1818"/>
                    </a:lnTo>
                    <a:lnTo>
                      <a:pt x="4024" y="1824"/>
                    </a:lnTo>
                    <a:lnTo>
                      <a:pt x="4042" y="1829"/>
                    </a:lnTo>
                    <a:lnTo>
                      <a:pt x="4066" y="1833"/>
                    </a:lnTo>
                    <a:lnTo>
                      <a:pt x="4077" y="1851"/>
                    </a:lnTo>
                    <a:lnTo>
                      <a:pt x="4087" y="1870"/>
                    </a:lnTo>
                    <a:lnTo>
                      <a:pt x="4094" y="1886"/>
                    </a:lnTo>
                    <a:lnTo>
                      <a:pt x="4101" y="1904"/>
                    </a:lnTo>
                    <a:lnTo>
                      <a:pt x="4104" y="1920"/>
                    </a:lnTo>
                    <a:lnTo>
                      <a:pt x="4108" y="1938"/>
                    </a:lnTo>
                    <a:lnTo>
                      <a:pt x="4111" y="1955"/>
                    </a:lnTo>
                    <a:lnTo>
                      <a:pt x="4115" y="1979"/>
                    </a:lnTo>
                    <a:close/>
                    <a:moveTo>
                      <a:pt x="2613" y="2698"/>
                    </a:moveTo>
                    <a:lnTo>
                      <a:pt x="2610" y="2686"/>
                    </a:lnTo>
                    <a:lnTo>
                      <a:pt x="2610" y="2666"/>
                    </a:lnTo>
                    <a:lnTo>
                      <a:pt x="2609" y="2639"/>
                    </a:lnTo>
                    <a:lnTo>
                      <a:pt x="2609" y="2611"/>
                    </a:lnTo>
                    <a:lnTo>
                      <a:pt x="2608" y="2580"/>
                    </a:lnTo>
                    <a:lnTo>
                      <a:pt x="2606" y="2554"/>
                    </a:lnTo>
                    <a:lnTo>
                      <a:pt x="2602" y="2533"/>
                    </a:lnTo>
                    <a:lnTo>
                      <a:pt x="2599" y="2524"/>
                    </a:lnTo>
                    <a:lnTo>
                      <a:pt x="2544" y="2571"/>
                    </a:lnTo>
                    <a:lnTo>
                      <a:pt x="2498" y="2608"/>
                    </a:lnTo>
                    <a:lnTo>
                      <a:pt x="2455" y="2636"/>
                    </a:lnTo>
                    <a:lnTo>
                      <a:pt x="2419" y="2663"/>
                    </a:lnTo>
                    <a:lnTo>
                      <a:pt x="2386" y="2691"/>
                    </a:lnTo>
                    <a:lnTo>
                      <a:pt x="2361" y="2729"/>
                    </a:lnTo>
                    <a:lnTo>
                      <a:pt x="2339" y="2781"/>
                    </a:lnTo>
                    <a:lnTo>
                      <a:pt x="2324" y="2850"/>
                    </a:lnTo>
                    <a:lnTo>
                      <a:pt x="2309" y="2898"/>
                    </a:lnTo>
                    <a:lnTo>
                      <a:pt x="2289" y="2960"/>
                    </a:lnTo>
                    <a:lnTo>
                      <a:pt x="2266" y="3030"/>
                    </a:lnTo>
                    <a:lnTo>
                      <a:pt x="2245" y="3105"/>
                    </a:lnTo>
                    <a:lnTo>
                      <a:pt x="2229" y="3177"/>
                    </a:lnTo>
                    <a:lnTo>
                      <a:pt x="2220" y="3245"/>
                    </a:lnTo>
                    <a:lnTo>
                      <a:pt x="2223" y="3302"/>
                    </a:lnTo>
                    <a:lnTo>
                      <a:pt x="2243" y="3346"/>
                    </a:lnTo>
                    <a:lnTo>
                      <a:pt x="2282" y="3338"/>
                    </a:lnTo>
                    <a:lnTo>
                      <a:pt x="2314" y="3320"/>
                    </a:lnTo>
                    <a:lnTo>
                      <a:pt x="2339" y="3292"/>
                    </a:lnTo>
                    <a:lnTo>
                      <a:pt x="2362" y="3260"/>
                    </a:lnTo>
                    <a:lnTo>
                      <a:pt x="2379" y="3220"/>
                    </a:lnTo>
                    <a:lnTo>
                      <a:pt x="2397" y="3180"/>
                    </a:lnTo>
                    <a:lnTo>
                      <a:pt x="2417" y="3137"/>
                    </a:lnTo>
                    <a:lnTo>
                      <a:pt x="2442" y="3096"/>
                    </a:lnTo>
                    <a:lnTo>
                      <a:pt x="2491" y="3053"/>
                    </a:lnTo>
                    <a:lnTo>
                      <a:pt x="2530" y="3013"/>
                    </a:lnTo>
                    <a:lnTo>
                      <a:pt x="2560" y="2974"/>
                    </a:lnTo>
                    <a:lnTo>
                      <a:pt x="2581" y="2934"/>
                    </a:lnTo>
                    <a:lnTo>
                      <a:pt x="2594" y="2887"/>
                    </a:lnTo>
                    <a:lnTo>
                      <a:pt x="2603" y="2835"/>
                    </a:lnTo>
                    <a:lnTo>
                      <a:pt x="2608" y="2772"/>
                    </a:lnTo>
                    <a:lnTo>
                      <a:pt x="2613" y="2698"/>
                    </a:lnTo>
                    <a:close/>
                    <a:moveTo>
                      <a:pt x="2811" y="2657"/>
                    </a:moveTo>
                    <a:lnTo>
                      <a:pt x="2807" y="2624"/>
                    </a:lnTo>
                    <a:lnTo>
                      <a:pt x="2804" y="2592"/>
                    </a:lnTo>
                    <a:lnTo>
                      <a:pt x="2800" y="2558"/>
                    </a:lnTo>
                    <a:lnTo>
                      <a:pt x="2796" y="2524"/>
                    </a:lnTo>
                    <a:lnTo>
                      <a:pt x="2790" y="2489"/>
                    </a:lnTo>
                    <a:lnTo>
                      <a:pt x="2784" y="2455"/>
                    </a:lnTo>
                    <a:lnTo>
                      <a:pt x="2779" y="2419"/>
                    </a:lnTo>
                    <a:lnTo>
                      <a:pt x="2775" y="2387"/>
                    </a:lnTo>
                    <a:lnTo>
                      <a:pt x="2745" y="2396"/>
                    </a:lnTo>
                    <a:lnTo>
                      <a:pt x="2727" y="2428"/>
                    </a:lnTo>
                    <a:lnTo>
                      <a:pt x="2716" y="2478"/>
                    </a:lnTo>
                    <a:lnTo>
                      <a:pt x="2713" y="2537"/>
                    </a:lnTo>
                    <a:lnTo>
                      <a:pt x="2714" y="2599"/>
                    </a:lnTo>
                    <a:lnTo>
                      <a:pt x="2721" y="2657"/>
                    </a:lnTo>
                    <a:lnTo>
                      <a:pt x="2732" y="2705"/>
                    </a:lnTo>
                    <a:lnTo>
                      <a:pt x="2748" y="2736"/>
                    </a:lnTo>
                    <a:lnTo>
                      <a:pt x="2762" y="2732"/>
                    </a:lnTo>
                    <a:lnTo>
                      <a:pt x="2773" y="2728"/>
                    </a:lnTo>
                    <a:lnTo>
                      <a:pt x="2780" y="2722"/>
                    </a:lnTo>
                    <a:lnTo>
                      <a:pt x="2787" y="2714"/>
                    </a:lnTo>
                    <a:lnTo>
                      <a:pt x="2791" y="2704"/>
                    </a:lnTo>
                    <a:lnTo>
                      <a:pt x="2797" y="2691"/>
                    </a:lnTo>
                    <a:lnTo>
                      <a:pt x="2803" y="2674"/>
                    </a:lnTo>
                    <a:lnTo>
                      <a:pt x="2811" y="2657"/>
                    </a:lnTo>
                    <a:close/>
                    <a:moveTo>
                      <a:pt x="3100" y="2529"/>
                    </a:moveTo>
                    <a:lnTo>
                      <a:pt x="3096" y="2520"/>
                    </a:lnTo>
                    <a:lnTo>
                      <a:pt x="3096" y="2511"/>
                    </a:lnTo>
                    <a:lnTo>
                      <a:pt x="3096" y="2502"/>
                    </a:lnTo>
                    <a:lnTo>
                      <a:pt x="3096" y="2495"/>
                    </a:lnTo>
                    <a:lnTo>
                      <a:pt x="3079" y="2489"/>
                    </a:lnTo>
                    <a:lnTo>
                      <a:pt x="3061" y="2487"/>
                    </a:lnTo>
                    <a:lnTo>
                      <a:pt x="3040" y="2490"/>
                    </a:lnTo>
                    <a:lnTo>
                      <a:pt x="3020" y="2498"/>
                    </a:lnTo>
                    <a:lnTo>
                      <a:pt x="2999" y="2504"/>
                    </a:lnTo>
                    <a:lnTo>
                      <a:pt x="2980" y="2511"/>
                    </a:lnTo>
                    <a:lnTo>
                      <a:pt x="2961" y="2515"/>
                    </a:lnTo>
                    <a:lnTo>
                      <a:pt x="2947" y="2518"/>
                    </a:lnTo>
                    <a:lnTo>
                      <a:pt x="2944" y="2540"/>
                    </a:lnTo>
                    <a:lnTo>
                      <a:pt x="2942" y="2567"/>
                    </a:lnTo>
                    <a:lnTo>
                      <a:pt x="2937" y="2595"/>
                    </a:lnTo>
                    <a:lnTo>
                      <a:pt x="2937" y="2624"/>
                    </a:lnTo>
                    <a:lnTo>
                      <a:pt x="2936" y="2649"/>
                    </a:lnTo>
                    <a:lnTo>
                      <a:pt x="2940" y="2674"/>
                    </a:lnTo>
                    <a:lnTo>
                      <a:pt x="2946" y="2694"/>
                    </a:lnTo>
                    <a:lnTo>
                      <a:pt x="2956" y="2708"/>
                    </a:lnTo>
                    <a:lnTo>
                      <a:pt x="2981" y="2697"/>
                    </a:lnTo>
                    <a:lnTo>
                      <a:pt x="3002" y="2682"/>
                    </a:lnTo>
                    <a:lnTo>
                      <a:pt x="3019" y="2663"/>
                    </a:lnTo>
                    <a:lnTo>
                      <a:pt x="3036" y="2641"/>
                    </a:lnTo>
                    <a:lnTo>
                      <a:pt x="3050" y="2614"/>
                    </a:lnTo>
                    <a:lnTo>
                      <a:pt x="3064" y="2586"/>
                    </a:lnTo>
                    <a:lnTo>
                      <a:pt x="3081" y="2557"/>
                    </a:lnTo>
                    <a:lnTo>
                      <a:pt x="3100" y="2529"/>
                    </a:lnTo>
                    <a:close/>
                    <a:moveTo>
                      <a:pt x="2401" y="2358"/>
                    </a:moveTo>
                    <a:lnTo>
                      <a:pt x="2396" y="2334"/>
                    </a:lnTo>
                    <a:lnTo>
                      <a:pt x="2389" y="2310"/>
                    </a:lnTo>
                    <a:lnTo>
                      <a:pt x="2380" y="2285"/>
                    </a:lnTo>
                    <a:lnTo>
                      <a:pt x="2372" y="2260"/>
                    </a:lnTo>
                    <a:lnTo>
                      <a:pt x="2362" y="2234"/>
                    </a:lnTo>
                    <a:lnTo>
                      <a:pt x="2355" y="2207"/>
                    </a:lnTo>
                    <a:lnTo>
                      <a:pt x="2346" y="2181"/>
                    </a:lnTo>
                    <a:lnTo>
                      <a:pt x="2342" y="2154"/>
                    </a:lnTo>
                    <a:lnTo>
                      <a:pt x="2335" y="2151"/>
                    </a:lnTo>
                    <a:lnTo>
                      <a:pt x="2332" y="2150"/>
                    </a:lnTo>
                    <a:lnTo>
                      <a:pt x="2293" y="2167"/>
                    </a:lnTo>
                    <a:lnTo>
                      <a:pt x="2257" y="2176"/>
                    </a:lnTo>
                    <a:lnTo>
                      <a:pt x="2223" y="2176"/>
                    </a:lnTo>
                    <a:lnTo>
                      <a:pt x="2193" y="2167"/>
                    </a:lnTo>
                    <a:lnTo>
                      <a:pt x="2168" y="2150"/>
                    </a:lnTo>
                    <a:lnTo>
                      <a:pt x="2149" y="2123"/>
                    </a:lnTo>
                    <a:lnTo>
                      <a:pt x="2135" y="2088"/>
                    </a:lnTo>
                    <a:lnTo>
                      <a:pt x="2130" y="2045"/>
                    </a:lnTo>
                    <a:lnTo>
                      <a:pt x="2140" y="2002"/>
                    </a:lnTo>
                    <a:lnTo>
                      <a:pt x="2147" y="1973"/>
                    </a:lnTo>
                    <a:lnTo>
                      <a:pt x="2149" y="1951"/>
                    </a:lnTo>
                    <a:lnTo>
                      <a:pt x="2146" y="1938"/>
                    </a:lnTo>
                    <a:lnTo>
                      <a:pt x="2135" y="1926"/>
                    </a:lnTo>
                    <a:lnTo>
                      <a:pt x="2116" y="1920"/>
                    </a:lnTo>
                    <a:lnTo>
                      <a:pt x="2091" y="1914"/>
                    </a:lnTo>
                    <a:lnTo>
                      <a:pt x="2057" y="1908"/>
                    </a:lnTo>
                    <a:lnTo>
                      <a:pt x="2066" y="1964"/>
                    </a:lnTo>
                    <a:lnTo>
                      <a:pt x="2073" y="2011"/>
                    </a:lnTo>
                    <a:lnTo>
                      <a:pt x="2076" y="2053"/>
                    </a:lnTo>
                    <a:lnTo>
                      <a:pt x="2074" y="2089"/>
                    </a:lnTo>
                    <a:lnTo>
                      <a:pt x="2067" y="2125"/>
                    </a:lnTo>
                    <a:lnTo>
                      <a:pt x="2056" y="2163"/>
                    </a:lnTo>
                    <a:lnTo>
                      <a:pt x="2038" y="2204"/>
                    </a:lnTo>
                    <a:lnTo>
                      <a:pt x="2017" y="2254"/>
                    </a:lnTo>
                    <a:lnTo>
                      <a:pt x="2019" y="2337"/>
                    </a:lnTo>
                    <a:lnTo>
                      <a:pt x="2043" y="2396"/>
                    </a:lnTo>
                    <a:lnTo>
                      <a:pt x="2083" y="2431"/>
                    </a:lnTo>
                    <a:lnTo>
                      <a:pt x="2135" y="2450"/>
                    </a:lnTo>
                    <a:lnTo>
                      <a:pt x="2193" y="2453"/>
                    </a:lnTo>
                    <a:lnTo>
                      <a:pt x="2258" y="2445"/>
                    </a:lnTo>
                    <a:lnTo>
                      <a:pt x="2325" y="2427"/>
                    </a:lnTo>
                    <a:lnTo>
                      <a:pt x="2391" y="2405"/>
                    </a:lnTo>
                    <a:lnTo>
                      <a:pt x="2391" y="2393"/>
                    </a:lnTo>
                    <a:lnTo>
                      <a:pt x="2394" y="2383"/>
                    </a:lnTo>
                    <a:lnTo>
                      <a:pt x="2397" y="2369"/>
                    </a:lnTo>
                    <a:lnTo>
                      <a:pt x="2401" y="2358"/>
                    </a:lnTo>
                    <a:close/>
                    <a:moveTo>
                      <a:pt x="2721" y="2107"/>
                    </a:moveTo>
                    <a:lnTo>
                      <a:pt x="2716" y="2085"/>
                    </a:lnTo>
                    <a:lnTo>
                      <a:pt x="2711" y="2064"/>
                    </a:lnTo>
                    <a:lnTo>
                      <a:pt x="2704" y="2042"/>
                    </a:lnTo>
                    <a:lnTo>
                      <a:pt x="2697" y="2022"/>
                    </a:lnTo>
                    <a:lnTo>
                      <a:pt x="2686" y="2002"/>
                    </a:lnTo>
                    <a:lnTo>
                      <a:pt x="2674" y="1986"/>
                    </a:lnTo>
                    <a:lnTo>
                      <a:pt x="2657" y="1974"/>
                    </a:lnTo>
                    <a:lnTo>
                      <a:pt x="2636" y="1970"/>
                    </a:lnTo>
                    <a:lnTo>
                      <a:pt x="2619" y="1988"/>
                    </a:lnTo>
                    <a:lnTo>
                      <a:pt x="2610" y="2010"/>
                    </a:lnTo>
                    <a:lnTo>
                      <a:pt x="2606" y="2033"/>
                    </a:lnTo>
                    <a:lnTo>
                      <a:pt x="2608" y="2060"/>
                    </a:lnTo>
                    <a:lnTo>
                      <a:pt x="2610" y="2083"/>
                    </a:lnTo>
                    <a:lnTo>
                      <a:pt x="2619" y="2107"/>
                    </a:lnTo>
                    <a:lnTo>
                      <a:pt x="2626" y="2129"/>
                    </a:lnTo>
                    <a:lnTo>
                      <a:pt x="2636" y="2150"/>
                    </a:lnTo>
                    <a:lnTo>
                      <a:pt x="2644" y="2148"/>
                    </a:lnTo>
                    <a:lnTo>
                      <a:pt x="2652" y="2148"/>
                    </a:lnTo>
                    <a:lnTo>
                      <a:pt x="2662" y="2145"/>
                    </a:lnTo>
                    <a:lnTo>
                      <a:pt x="2674" y="2142"/>
                    </a:lnTo>
                    <a:lnTo>
                      <a:pt x="2685" y="2135"/>
                    </a:lnTo>
                    <a:lnTo>
                      <a:pt x="2696" y="2128"/>
                    </a:lnTo>
                    <a:lnTo>
                      <a:pt x="2709" y="2117"/>
                    </a:lnTo>
                    <a:lnTo>
                      <a:pt x="2721" y="2107"/>
                    </a:lnTo>
                    <a:close/>
                    <a:moveTo>
                      <a:pt x="1931" y="2022"/>
                    </a:moveTo>
                    <a:lnTo>
                      <a:pt x="1928" y="1995"/>
                    </a:lnTo>
                    <a:lnTo>
                      <a:pt x="1927" y="1976"/>
                    </a:lnTo>
                    <a:lnTo>
                      <a:pt x="1927" y="1960"/>
                    </a:lnTo>
                    <a:lnTo>
                      <a:pt x="1927" y="1946"/>
                    </a:lnTo>
                    <a:lnTo>
                      <a:pt x="1925" y="1932"/>
                    </a:lnTo>
                    <a:lnTo>
                      <a:pt x="1924" y="1918"/>
                    </a:lnTo>
                    <a:lnTo>
                      <a:pt x="1923" y="1901"/>
                    </a:lnTo>
                    <a:lnTo>
                      <a:pt x="1923" y="1880"/>
                    </a:lnTo>
                    <a:lnTo>
                      <a:pt x="1909" y="1885"/>
                    </a:lnTo>
                    <a:lnTo>
                      <a:pt x="1897" y="1890"/>
                    </a:lnTo>
                    <a:lnTo>
                      <a:pt x="1886" y="1893"/>
                    </a:lnTo>
                    <a:lnTo>
                      <a:pt x="1878" y="1896"/>
                    </a:lnTo>
                    <a:lnTo>
                      <a:pt x="1866" y="1896"/>
                    </a:lnTo>
                    <a:lnTo>
                      <a:pt x="1857" y="1896"/>
                    </a:lnTo>
                    <a:lnTo>
                      <a:pt x="1847" y="1895"/>
                    </a:lnTo>
                    <a:lnTo>
                      <a:pt x="1837" y="1895"/>
                    </a:lnTo>
                    <a:lnTo>
                      <a:pt x="1837" y="1915"/>
                    </a:lnTo>
                    <a:lnTo>
                      <a:pt x="1837" y="1941"/>
                    </a:lnTo>
                    <a:lnTo>
                      <a:pt x="1837" y="1967"/>
                    </a:lnTo>
                    <a:lnTo>
                      <a:pt x="1841" y="1995"/>
                    </a:lnTo>
                    <a:lnTo>
                      <a:pt x="1845" y="2020"/>
                    </a:lnTo>
                    <a:lnTo>
                      <a:pt x="1852" y="2044"/>
                    </a:lnTo>
                    <a:lnTo>
                      <a:pt x="1862" y="2061"/>
                    </a:lnTo>
                    <a:lnTo>
                      <a:pt x="1878" y="2075"/>
                    </a:lnTo>
                    <a:lnTo>
                      <a:pt x="1887" y="2072"/>
                    </a:lnTo>
                    <a:lnTo>
                      <a:pt x="1896" y="2070"/>
                    </a:lnTo>
                    <a:lnTo>
                      <a:pt x="1903" y="2069"/>
                    </a:lnTo>
                    <a:lnTo>
                      <a:pt x="1910" y="2066"/>
                    </a:lnTo>
                    <a:lnTo>
                      <a:pt x="1914" y="2060"/>
                    </a:lnTo>
                    <a:lnTo>
                      <a:pt x="1920" y="2051"/>
                    </a:lnTo>
                    <a:lnTo>
                      <a:pt x="1925" y="2038"/>
                    </a:lnTo>
                    <a:lnTo>
                      <a:pt x="1931" y="2022"/>
                    </a:lnTo>
                    <a:close/>
                    <a:moveTo>
                      <a:pt x="1778" y="2462"/>
                    </a:moveTo>
                    <a:lnTo>
                      <a:pt x="1772" y="2390"/>
                    </a:lnTo>
                    <a:lnTo>
                      <a:pt x="1767" y="2318"/>
                    </a:lnTo>
                    <a:lnTo>
                      <a:pt x="1757" y="2247"/>
                    </a:lnTo>
                    <a:lnTo>
                      <a:pt x="1747" y="2176"/>
                    </a:lnTo>
                    <a:lnTo>
                      <a:pt x="1730" y="2106"/>
                    </a:lnTo>
                    <a:lnTo>
                      <a:pt x="1713" y="2035"/>
                    </a:lnTo>
                    <a:lnTo>
                      <a:pt x="1691" y="1966"/>
                    </a:lnTo>
                    <a:lnTo>
                      <a:pt x="1666" y="1899"/>
                    </a:lnTo>
                    <a:lnTo>
                      <a:pt x="1653" y="1899"/>
                    </a:lnTo>
                    <a:lnTo>
                      <a:pt x="1640" y="1899"/>
                    </a:lnTo>
                    <a:lnTo>
                      <a:pt x="1628" y="1899"/>
                    </a:lnTo>
                    <a:lnTo>
                      <a:pt x="1615" y="1902"/>
                    </a:lnTo>
                    <a:lnTo>
                      <a:pt x="1603" y="1902"/>
                    </a:lnTo>
                    <a:lnTo>
                      <a:pt x="1593" y="1905"/>
                    </a:lnTo>
                    <a:lnTo>
                      <a:pt x="1583" y="1908"/>
                    </a:lnTo>
                    <a:lnTo>
                      <a:pt x="1574" y="1913"/>
                    </a:lnTo>
                    <a:lnTo>
                      <a:pt x="1574" y="1923"/>
                    </a:lnTo>
                    <a:lnTo>
                      <a:pt x="1577" y="1935"/>
                    </a:lnTo>
                    <a:lnTo>
                      <a:pt x="1580" y="1948"/>
                    </a:lnTo>
                    <a:lnTo>
                      <a:pt x="1587" y="1969"/>
                    </a:lnTo>
                    <a:lnTo>
                      <a:pt x="1596" y="1995"/>
                    </a:lnTo>
                    <a:lnTo>
                      <a:pt x="1608" y="2035"/>
                    </a:lnTo>
                    <a:lnTo>
                      <a:pt x="1626" y="2088"/>
                    </a:lnTo>
                    <a:lnTo>
                      <a:pt x="1652" y="2159"/>
                    </a:lnTo>
                    <a:lnTo>
                      <a:pt x="1656" y="2206"/>
                    </a:lnTo>
                    <a:lnTo>
                      <a:pt x="1660" y="2262"/>
                    </a:lnTo>
                    <a:lnTo>
                      <a:pt x="1663" y="2321"/>
                    </a:lnTo>
                    <a:lnTo>
                      <a:pt x="1667" y="2384"/>
                    </a:lnTo>
                    <a:lnTo>
                      <a:pt x="1673" y="2443"/>
                    </a:lnTo>
                    <a:lnTo>
                      <a:pt x="1683" y="2499"/>
                    </a:lnTo>
                    <a:lnTo>
                      <a:pt x="1695" y="2545"/>
                    </a:lnTo>
                    <a:lnTo>
                      <a:pt x="1715" y="2580"/>
                    </a:lnTo>
                    <a:lnTo>
                      <a:pt x="1732" y="2574"/>
                    </a:lnTo>
                    <a:lnTo>
                      <a:pt x="1746" y="2567"/>
                    </a:lnTo>
                    <a:lnTo>
                      <a:pt x="1754" y="2557"/>
                    </a:lnTo>
                    <a:lnTo>
                      <a:pt x="1763" y="2545"/>
                    </a:lnTo>
                    <a:lnTo>
                      <a:pt x="1767" y="2529"/>
                    </a:lnTo>
                    <a:lnTo>
                      <a:pt x="1771" y="2509"/>
                    </a:lnTo>
                    <a:lnTo>
                      <a:pt x="1774" y="2487"/>
                    </a:lnTo>
                    <a:lnTo>
                      <a:pt x="1778" y="2462"/>
                    </a:lnTo>
                    <a:close/>
                    <a:moveTo>
                      <a:pt x="1511" y="2344"/>
                    </a:moveTo>
                    <a:lnTo>
                      <a:pt x="1507" y="2299"/>
                    </a:lnTo>
                    <a:lnTo>
                      <a:pt x="1499" y="2257"/>
                    </a:lnTo>
                    <a:lnTo>
                      <a:pt x="1487" y="2221"/>
                    </a:lnTo>
                    <a:lnTo>
                      <a:pt x="1473" y="2185"/>
                    </a:lnTo>
                    <a:lnTo>
                      <a:pt x="1455" y="2150"/>
                    </a:lnTo>
                    <a:lnTo>
                      <a:pt x="1436" y="2114"/>
                    </a:lnTo>
                    <a:lnTo>
                      <a:pt x="1413" y="2078"/>
                    </a:lnTo>
                    <a:lnTo>
                      <a:pt x="1389" y="2036"/>
                    </a:lnTo>
                    <a:lnTo>
                      <a:pt x="1382" y="2036"/>
                    </a:lnTo>
                    <a:lnTo>
                      <a:pt x="1381" y="2036"/>
                    </a:lnTo>
                    <a:lnTo>
                      <a:pt x="1367" y="2048"/>
                    </a:lnTo>
                    <a:lnTo>
                      <a:pt x="1357" y="2060"/>
                    </a:lnTo>
                    <a:lnTo>
                      <a:pt x="1346" y="2069"/>
                    </a:lnTo>
                    <a:lnTo>
                      <a:pt x="1337" y="2078"/>
                    </a:lnTo>
                    <a:lnTo>
                      <a:pt x="1327" y="2082"/>
                    </a:lnTo>
                    <a:lnTo>
                      <a:pt x="1318" y="2088"/>
                    </a:lnTo>
                    <a:lnTo>
                      <a:pt x="1306" y="2092"/>
                    </a:lnTo>
                    <a:lnTo>
                      <a:pt x="1295" y="2098"/>
                    </a:lnTo>
                    <a:lnTo>
                      <a:pt x="1295" y="2119"/>
                    </a:lnTo>
                    <a:lnTo>
                      <a:pt x="1295" y="2139"/>
                    </a:lnTo>
                    <a:lnTo>
                      <a:pt x="1295" y="2160"/>
                    </a:lnTo>
                    <a:lnTo>
                      <a:pt x="1295" y="2182"/>
                    </a:lnTo>
                    <a:lnTo>
                      <a:pt x="1295" y="2203"/>
                    </a:lnTo>
                    <a:lnTo>
                      <a:pt x="1295" y="2225"/>
                    </a:lnTo>
                    <a:lnTo>
                      <a:pt x="1295" y="2246"/>
                    </a:lnTo>
                    <a:lnTo>
                      <a:pt x="1295" y="2268"/>
                    </a:lnTo>
                    <a:lnTo>
                      <a:pt x="1351" y="2272"/>
                    </a:lnTo>
                    <a:lnTo>
                      <a:pt x="1388" y="2282"/>
                    </a:lnTo>
                    <a:lnTo>
                      <a:pt x="1407" y="2294"/>
                    </a:lnTo>
                    <a:lnTo>
                      <a:pt x="1419" y="2310"/>
                    </a:lnTo>
                    <a:lnTo>
                      <a:pt x="1424" y="2330"/>
                    </a:lnTo>
                    <a:lnTo>
                      <a:pt x="1433" y="2355"/>
                    </a:lnTo>
                    <a:lnTo>
                      <a:pt x="1448" y="2386"/>
                    </a:lnTo>
                    <a:lnTo>
                      <a:pt x="1476" y="2424"/>
                    </a:lnTo>
                    <a:lnTo>
                      <a:pt x="1485" y="2421"/>
                    </a:lnTo>
                    <a:lnTo>
                      <a:pt x="1499" y="2419"/>
                    </a:lnTo>
                    <a:lnTo>
                      <a:pt x="1503" y="2409"/>
                    </a:lnTo>
                    <a:lnTo>
                      <a:pt x="1506" y="2399"/>
                    </a:lnTo>
                    <a:lnTo>
                      <a:pt x="1506" y="2389"/>
                    </a:lnTo>
                    <a:lnTo>
                      <a:pt x="1507" y="2378"/>
                    </a:lnTo>
                    <a:lnTo>
                      <a:pt x="1509" y="2363"/>
                    </a:lnTo>
                    <a:lnTo>
                      <a:pt x="1511" y="2344"/>
                    </a:lnTo>
                    <a:close/>
                    <a:moveTo>
                      <a:pt x="1485" y="3006"/>
                    </a:moveTo>
                    <a:lnTo>
                      <a:pt x="1478" y="2959"/>
                    </a:lnTo>
                    <a:lnTo>
                      <a:pt x="1466" y="2897"/>
                    </a:lnTo>
                    <a:lnTo>
                      <a:pt x="1450" y="2825"/>
                    </a:lnTo>
                    <a:lnTo>
                      <a:pt x="1429" y="2750"/>
                    </a:lnTo>
                    <a:lnTo>
                      <a:pt x="1402" y="2677"/>
                    </a:lnTo>
                    <a:lnTo>
                      <a:pt x="1372" y="2617"/>
                    </a:lnTo>
                    <a:lnTo>
                      <a:pt x="1341" y="2571"/>
                    </a:lnTo>
                    <a:lnTo>
                      <a:pt x="1309" y="2552"/>
                    </a:lnTo>
                    <a:lnTo>
                      <a:pt x="1294" y="2613"/>
                    </a:lnTo>
                    <a:lnTo>
                      <a:pt x="1284" y="2669"/>
                    </a:lnTo>
                    <a:lnTo>
                      <a:pt x="1278" y="2717"/>
                    </a:lnTo>
                    <a:lnTo>
                      <a:pt x="1278" y="2767"/>
                    </a:lnTo>
                    <a:lnTo>
                      <a:pt x="1280" y="2813"/>
                    </a:lnTo>
                    <a:lnTo>
                      <a:pt x="1284" y="2863"/>
                    </a:lnTo>
                    <a:lnTo>
                      <a:pt x="1288" y="2915"/>
                    </a:lnTo>
                    <a:lnTo>
                      <a:pt x="1295" y="2974"/>
                    </a:lnTo>
                    <a:lnTo>
                      <a:pt x="1309" y="3024"/>
                    </a:lnTo>
                    <a:lnTo>
                      <a:pt x="1333" y="3069"/>
                    </a:lnTo>
                    <a:lnTo>
                      <a:pt x="1361" y="3105"/>
                    </a:lnTo>
                    <a:lnTo>
                      <a:pt x="1392" y="3127"/>
                    </a:lnTo>
                    <a:lnTo>
                      <a:pt x="1421" y="3130"/>
                    </a:lnTo>
                    <a:lnTo>
                      <a:pt x="1448" y="3114"/>
                    </a:lnTo>
                    <a:lnTo>
                      <a:pt x="1471" y="3072"/>
                    </a:lnTo>
                    <a:lnTo>
                      <a:pt x="1485" y="30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Freeform 13"/>
              <p:cNvSpPr>
                <a:spLocks noEditPoints="1"/>
              </p:cNvSpPr>
              <p:nvPr/>
            </p:nvSpPr>
            <p:spPr bwMode="auto">
              <a:xfrm>
                <a:off x="2581" y="10404"/>
                <a:ext cx="1066" cy="402"/>
              </a:xfrm>
              <a:custGeom>
                <a:avLst/>
                <a:gdLst>
                  <a:gd name="T0" fmla="*/ 0 w 3196"/>
                  <a:gd name="T1" fmla="*/ 0 h 1208"/>
                  <a:gd name="T2" fmla="*/ 0 w 3196"/>
                  <a:gd name="T3" fmla="*/ 0 h 1208"/>
                  <a:gd name="T4" fmla="*/ 0 w 3196"/>
                  <a:gd name="T5" fmla="*/ 0 h 1208"/>
                  <a:gd name="T6" fmla="*/ 0 w 3196"/>
                  <a:gd name="T7" fmla="*/ 0 h 1208"/>
                  <a:gd name="T8" fmla="*/ 0 w 3196"/>
                  <a:gd name="T9" fmla="*/ 0 h 1208"/>
                  <a:gd name="T10" fmla="*/ 0 w 3196"/>
                  <a:gd name="T11" fmla="*/ 0 h 1208"/>
                  <a:gd name="T12" fmla="*/ 0 w 3196"/>
                  <a:gd name="T13" fmla="*/ 0 h 1208"/>
                  <a:gd name="T14" fmla="*/ 0 w 3196"/>
                  <a:gd name="T15" fmla="*/ 0 h 1208"/>
                  <a:gd name="T16" fmla="*/ 0 w 3196"/>
                  <a:gd name="T17" fmla="*/ 0 h 1208"/>
                  <a:gd name="T18" fmla="*/ 0 w 3196"/>
                  <a:gd name="T19" fmla="*/ 0 h 1208"/>
                  <a:gd name="T20" fmla="*/ 0 w 3196"/>
                  <a:gd name="T21" fmla="*/ 0 h 1208"/>
                  <a:gd name="T22" fmla="*/ 0 w 3196"/>
                  <a:gd name="T23" fmla="*/ 0 h 1208"/>
                  <a:gd name="T24" fmla="*/ 0 w 3196"/>
                  <a:gd name="T25" fmla="*/ 0 h 1208"/>
                  <a:gd name="T26" fmla="*/ 0 w 3196"/>
                  <a:gd name="T27" fmla="*/ 0 h 1208"/>
                  <a:gd name="T28" fmla="*/ 0 w 3196"/>
                  <a:gd name="T29" fmla="*/ 0 h 1208"/>
                  <a:gd name="T30" fmla="*/ 0 w 3196"/>
                  <a:gd name="T31" fmla="*/ 0 h 1208"/>
                  <a:gd name="T32" fmla="*/ 0 w 3196"/>
                  <a:gd name="T33" fmla="*/ 0 h 1208"/>
                  <a:gd name="T34" fmla="*/ 0 w 3196"/>
                  <a:gd name="T35" fmla="*/ 0 h 1208"/>
                  <a:gd name="T36" fmla="*/ 0 w 3196"/>
                  <a:gd name="T37" fmla="*/ 0 h 1208"/>
                  <a:gd name="T38" fmla="*/ 0 w 3196"/>
                  <a:gd name="T39" fmla="*/ 0 h 1208"/>
                  <a:gd name="T40" fmla="*/ 0 w 3196"/>
                  <a:gd name="T41" fmla="*/ 0 h 1208"/>
                  <a:gd name="T42" fmla="*/ 0 w 3196"/>
                  <a:gd name="T43" fmla="*/ 0 h 1208"/>
                  <a:gd name="T44" fmla="*/ 0 w 3196"/>
                  <a:gd name="T45" fmla="*/ 0 h 1208"/>
                  <a:gd name="T46" fmla="*/ 0 w 3196"/>
                  <a:gd name="T47" fmla="*/ 0 h 1208"/>
                  <a:gd name="T48" fmla="*/ 0 w 3196"/>
                  <a:gd name="T49" fmla="*/ 0 h 1208"/>
                  <a:gd name="T50" fmla="*/ 0 w 3196"/>
                  <a:gd name="T51" fmla="*/ 0 h 1208"/>
                  <a:gd name="T52" fmla="*/ 0 w 3196"/>
                  <a:gd name="T53" fmla="*/ 0 h 1208"/>
                  <a:gd name="T54" fmla="*/ 0 w 3196"/>
                  <a:gd name="T55" fmla="*/ 0 h 1208"/>
                  <a:gd name="T56" fmla="*/ 0 w 3196"/>
                  <a:gd name="T57" fmla="*/ 0 h 1208"/>
                  <a:gd name="T58" fmla="*/ 0 w 3196"/>
                  <a:gd name="T59" fmla="*/ 0 h 1208"/>
                  <a:gd name="T60" fmla="*/ 0 w 3196"/>
                  <a:gd name="T61" fmla="*/ 0 h 1208"/>
                  <a:gd name="T62" fmla="*/ 0 w 3196"/>
                  <a:gd name="T63" fmla="*/ 0 h 1208"/>
                  <a:gd name="T64" fmla="*/ 0 w 3196"/>
                  <a:gd name="T65" fmla="*/ 0 h 1208"/>
                  <a:gd name="T66" fmla="*/ 0 w 3196"/>
                  <a:gd name="T67" fmla="*/ 0 h 1208"/>
                  <a:gd name="T68" fmla="*/ 0 w 3196"/>
                  <a:gd name="T69" fmla="*/ 0 h 1208"/>
                  <a:gd name="T70" fmla="*/ 0 w 3196"/>
                  <a:gd name="T71" fmla="*/ 0 h 1208"/>
                  <a:gd name="T72" fmla="*/ 0 w 3196"/>
                  <a:gd name="T73" fmla="*/ 0 h 1208"/>
                  <a:gd name="T74" fmla="*/ 0 w 3196"/>
                  <a:gd name="T75" fmla="*/ 0 h 1208"/>
                  <a:gd name="T76" fmla="*/ 0 w 3196"/>
                  <a:gd name="T77" fmla="*/ 0 h 1208"/>
                  <a:gd name="T78" fmla="*/ 0 w 3196"/>
                  <a:gd name="T79" fmla="*/ 0 h 1208"/>
                  <a:gd name="T80" fmla="*/ 0 w 3196"/>
                  <a:gd name="T81" fmla="*/ 0 h 1208"/>
                  <a:gd name="T82" fmla="*/ 0 w 3196"/>
                  <a:gd name="T83" fmla="*/ 0 h 1208"/>
                  <a:gd name="T84" fmla="*/ 0 w 3196"/>
                  <a:gd name="T85" fmla="*/ 0 h 1208"/>
                  <a:gd name="T86" fmla="*/ 0 w 3196"/>
                  <a:gd name="T87" fmla="*/ 0 h 1208"/>
                  <a:gd name="T88" fmla="*/ 0 w 3196"/>
                  <a:gd name="T89" fmla="*/ 0 h 1208"/>
                  <a:gd name="T90" fmla="*/ 0 w 3196"/>
                  <a:gd name="T91" fmla="*/ 0 h 1208"/>
                  <a:gd name="T92" fmla="*/ 0 w 3196"/>
                  <a:gd name="T93" fmla="*/ 0 h 1208"/>
                  <a:gd name="T94" fmla="*/ 0 w 3196"/>
                  <a:gd name="T95" fmla="*/ 0 h 1208"/>
                  <a:gd name="T96" fmla="*/ 0 w 3196"/>
                  <a:gd name="T97" fmla="*/ 0 h 1208"/>
                  <a:gd name="T98" fmla="*/ 0 w 3196"/>
                  <a:gd name="T99" fmla="*/ 0 h 1208"/>
                  <a:gd name="T100" fmla="*/ 0 w 3196"/>
                  <a:gd name="T101" fmla="*/ 0 h 1208"/>
                  <a:gd name="T102" fmla="*/ 0 w 3196"/>
                  <a:gd name="T103" fmla="*/ 0 h 12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96"/>
                  <a:gd name="T157" fmla="*/ 0 h 1208"/>
                  <a:gd name="T158" fmla="*/ 3196 w 3196"/>
                  <a:gd name="T159" fmla="*/ 1208 h 12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96" h="1208">
                    <a:moveTo>
                      <a:pt x="181" y="1194"/>
                    </a:moveTo>
                    <a:lnTo>
                      <a:pt x="178" y="1167"/>
                    </a:lnTo>
                    <a:lnTo>
                      <a:pt x="172" y="1141"/>
                    </a:lnTo>
                    <a:lnTo>
                      <a:pt x="164" y="1111"/>
                    </a:lnTo>
                    <a:lnTo>
                      <a:pt x="154" y="1085"/>
                    </a:lnTo>
                    <a:lnTo>
                      <a:pt x="140" y="1055"/>
                    </a:lnTo>
                    <a:lnTo>
                      <a:pt x="125" y="1032"/>
                    </a:lnTo>
                    <a:lnTo>
                      <a:pt x="108" y="1009"/>
                    </a:lnTo>
                    <a:lnTo>
                      <a:pt x="91" y="995"/>
                    </a:lnTo>
                    <a:lnTo>
                      <a:pt x="67" y="1012"/>
                    </a:lnTo>
                    <a:lnTo>
                      <a:pt x="47" y="1030"/>
                    </a:lnTo>
                    <a:lnTo>
                      <a:pt x="29" y="1045"/>
                    </a:lnTo>
                    <a:lnTo>
                      <a:pt x="17" y="1063"/>
                    </a:lnTo>
                    <a:lnTo>
                      <a:pt x="5" y="1079"/>
                    </a:lnTo>
                    <a:lnTo>
                      <a:pt x="1" y="1099"/>
                    </a:lnTo>
                    <a:lnTo>
                      <a:pt x="0" y="1121"/>
                    </a:lnTo>
                    <a:lnTo>
                      <a:pt x="5" y="1151"/>
                    </a:lnTo>
                    <a:lnTo>
                      <a:pt x="24" y="1160"/>
                    </a:lnTo>
                    <a:lnTo>
                      <a:pt x="45" y="1173"/>
                    </a:lnTo>
                    <a:lnTo>
                      <a:pt x="67" y="1185"/>
                    </a:lnTo>
                    <a:lnTo>
                      <a:pt x="91" y="1198"/>
                    </a:lnTo>
                    <a:lnTo>
                      <a:pt x="113" y="1205"/>
                    </a:lnTo>
                    <a:lnTo>
                      <a:pt x="137" y="1208"/>
                    </a:lnTo>
                    <a:lnTo>
                      <a:pt x="158" y="1205"/>
                    </a:lnTo>
                    <a:lnTo>
                      <a:pt x="181" y="1194"/>
                    </a:lnTo>
                    <a:close/>
                    <a:moveTo>
                      <a:pt x="294" y="648"/>
                    </a:moveTo>
                    <a:lnTo>
                      <a:pt x="293" y="634"/>
                    </a:lnTo>
                    <a:lnTo>
                      <a:pt x="293" y="620"/>
                    </a:lnTo>
                    <a:lnTo>
                      <a:pt x="292" y="607"/>
                    </a:lnTo>
                    <a:lnTo>
                      <a:pt x="292" y="595"/>
                    </a:lnTo>
                    <a:lnTo>
                      <a:pt x="289" y="581"/>
                    </a:lnTo>
                    <a:lnTo>
                      <a:pt x="287" y="567"/>
                    </a:lnTo>
                    <a:lnTo>
                      <a:pt x="283" y="551"/>
                    </a:lnTo>
                    <a:lnTo>
                      <a:pt x="280" y="535"/>
                    </a:lnTo>
                    <a:lnTo>
                      <a:pt x="198" y="523"/>
                    </a:lnTo>
                    <a:lnTo>
                      <a:pt x="155" y="542"/>
                    </a:lnTo>
                    <a:lnTo>
                      <a:pt x="146" y="579"/>
                    </a:lnTo>
                    <a:lnTo>
                      <a:pt x="161" y="625"/>
                    </a:lnTo>
                    <a:lnTo>
                      <a:pt x="191" y="665"/>
                    </a:lnTo>
                    <a:lnTo>
                      <a:pt x="228" y="691"/>
                    </a:lnTo>
                    <a:lnTo>
                      <a:pt x="265" y="688"/>
                    </a:lnTo>
                    <a:lnTo>
                      <a:pt x="294" y="648"/>
                    </a:lnTo>
                    <a:close/>
                    <a:moveTo>
                      <a:pt x="294" y="980"/>
                    </a:moveTo>
                    <a:lnTo>
                      <a:pt x="293" y="968"/>
                    </a:lnTo>
                    <a:lnTo>
                      <a:pt x="289" y="956"/>
                    </a:lnTo>
                    <a:lnTo>
                      <a:pt x="279" y="953"/>
                    </a:lnTo>
                    <a:lnTo>
                      <a:pt x="271" y="951"/>
                    </a:lnTo>
                    <a:lnTo>
                      <a:pt x="261" y="948"/>
                    </a:lnTo>
                    <a:lnTo>
                      <a:pt x="252" y="946"/>
                    </a:lnTo>
                    <a:lnTo>
                      <a:pt x="242" y="943"/>
                    </a:lnTo>
                    <a:lnTo>
                      <a:pt x="234" y="940"/>
                    </a:lnTo>
                    <a:lnTo>
                      <a:pt x="226" y="937"/>
                    </a:lnTo>
                    <a:lnTo>
                      <a:pt x="217" y="937"/>
                    </a:lnTo>
                    <a:lnTo>
                      <a:pt x="214" y="949"/>
                    </a:lnTo>
                    <a:lnTo>
                      <a:pt x="216" y="961"/>
                    </a:lnTo>
                    <a:lnTo>
                      <a:pt x="216" y="971"/>
                    </a:lnTo>
                    <a:lnTo>
                      <a:pt x="220" y="981"/>
                    </a:lnTo>
                    <a:lnTo>
                      <a:pt x="221" y="989"/>
                    </a:lnTo>
                    <a:lnTo>
                      <a:pt x="227" y="998"/>
                    </a:lnTo>
                    <a:lnTo>
                      <a:pt x="231" y="1007"/>
                    </a:lnTo>
                    <a:lnTo>
                      <a:pt x="240" y="1018"/>
                    </a:lnTo>
                    <a:lnTo>
                      <a:pt x="247" y="1018"/>
                    </a:lnTo>
                    <a:lnTo>
                      <a:pt x="255" y="1018"/>
                    </a:lnTo>
                    <a:lnTo>
                      <a:pt x="262" y="1018"/>
                    </a:lnTo>
                    <a:lnTo>
                      <a:pt x="271" y="1018"/>
                    </a:lnTo>
                    <a:lnTo>
                      <a:pt x="278" y="1008"/>
                    </a:lnTo>
                    <a:lnTo>
                      <a:pt x="283" y="1002"/>
                    </a:lnTo>
                    <a:lnTo>
                      <a:pt x="285" y="998"/>
                    </a:lnTo>
                    <a:lnTo>
                      <a:pt x="287" y="993"/>
                    </a:lnTo>
                    <a:lnTo>
                      <a:pt x="290" y="987"/>
                    </a:lnTo>
                    <a:lnTo>
                      <a:pt x="294" y="980"/>
                    </a:lnTo>
                    <a:close/>
                    <a:moveTo>
                      <a:pt x="641" y="479"/>
                    </a:moveTo>
                    <a:lnTo>
                      <a:pt x="640" y="470"/>
                    </a:lnTo>
                    <a:lnTo>
                      <a:pt x="638" y="461"/>
                    </a:lnTo>
                    <a:lnTo>
                      <a:pt x="637" y="454"/>
                    </a:lnTo>
                    <a:lnTo>
                      <a:pt x="635" y="446"/>
                    </a:lnTo>
                    <a:lnTo>
                      <a:pt x="631" y="438"/>
                    </a:lnTo>
                    <a:lnTo>
                      <a:pt x="628" y="430"/>
                    </a:lnTo>
                    <a:lnTo>
                      <a:pt x="626" y="421"/>
                    </a:lnTo>
                    <a:lnTo>
                      <a:pt x="623" y="413"/>
                    </a:lnTo>
                    <a:lnTo>
                      <a:pt x="609" y="408"/>
                    </a:lnTo>
                    <a:lnTo>
                      <a:pt x="595" y="405"/>
                    </a:lnTo>
                    <a:lnTo>
                      <a:pt x="582" y="401"/>
                    </a:lnTo>
                    <a:lnTo>
                      <a:pt x="570" y="398"/>
                    </a:lnTo>
                    <a:lnTo>
                      <a:pt x="571" y="402"/>
                    </a:lnTo>
                    <a:lnTo>
                      <a:pt x="574" y="408"/>
                    </a:lnTo>
                    <a:lnTo>
                      <a:pt x="577" y="414"/>
                    </a:lnTo>
                    <a:lnTo>
                      <a:pt x="581" y="423"/>
                    </a:lnTo>
                    <a:lnTo>
                      <a:pt x="585" y="430"/>
                    </a:lnTo>
                    <a:lnTo>
                      <a:pt x="593" y="444"/>
                    </a:lnTo>
                    <a:lnTo>
                      <a:pt x="603" y="460"/>
                    </a:lnTo>
                    <a:lnTo>
                      <a:pt x="619" y="483"/>
                    </a:lnTo>
                    <a:lnTo>
                      <a:pt x="627" y="480"/>
                    </a:lnTo>
                    <a:lnTo>
                      <a:pt x="641" y="479"/>
                    </a:lnTo>
                    <a:close/>
                    <a:moveTo>
                      <a:pt x="1684" y="640"/>
                    </a:moveTo>
                    <a:lnTo>
                      <a:pt x="1680" y="612"/>
                    </a:lnTo>
                    <a:lnTo>
                      <a:pt x="1676" y="579"/>
                    </a:lnTo>
                    <a:lnTo>
                      <a:pt x="1669" y="542"/>
                    </a:lnTo>
                    <a:lnTo>
                      <a:pt x="1659" y="508"/>
                    </a:lnTo>
                    <a:lnTo>
                      <a:pt x="1645" y="476"/>
                    </a:lnTo>
                    <a:lnTo>
                      <a:pt x="1626" y="452"/>
                    </a:lnTo>
                    <a:lnTo>
                      <a:pt x="1604" y="441"/>
                    </a:lnTo>
                    <a:lnTo>
                      <a:pt x="1576" y="445"/>
                    </a:lnTo>
                    <a:lnTo>
                      <a:pt x="1570" y="460"/>
                    </a:lnTo>
                    <a:lnTo>
                      <a:pt x="1575" y="488"/>
                    </a:lnTo>
                    <a:lnTo>
                      <a:pt x="1582" y="525"/>
                    </a:lnTo>
                    <a:lnTo>
                      <a:pt x="1593" y="567"/>
                    </a:lnTo>
                    <a:lnTo>
                      <a:pt x="1605" y="607"/>
                    </a:lnTo>
                    <a:lnTo>
                      <a:pt x="1618" y="644"/>
                    </a:lnTo>
                    <a:lnTo>
                      <a:pt x="1629" y="672"/>
                    </a:lnTo>
                    <a:lnTo>
                      <a:pt x="1639" y="687"/>
                    </a:lnTo>
                    <a:lnTo>
                      <a:pt x="1646" y="685"/>
                    </a:lnTo>
                    <a:lnTo>
                      <a:pt x="1653" y="685"/>
                    </a:lnTo>
                    <a:lnTo>
                      <a:pt x="1659" y="684"/>
                    </a:lnTo>
                    <a:lnTo>
                      <a:pt x="1664" y="681"/>
                    </a:lnTo>
                    <a:lnTo>
                      <a:pt x="1667" y="675"/>
                    </a:lnTo>
                    <a:lnTo>
                      <a:pt x="1671" y="666"/>
                    </a:lnTo>
                    <a:lnTo>
                      <a:pt x="1677" y="654"/>
                    </a:lnTo>
                    <a:lnTo>
                      <a:pt x="1684" y="640"/>
                    </a:lnTo>
                    <a:close/>
                    <a:moveTo>
                      <a:pt x="1959" y="672"/>
                    </a:moveTo>
                    <a:lnTo>
                      <a:pt x="1959" y="665"/>
                    </a:lnTo>
                    <a:lnTo>
                      <a:pt x="1959" y="654"/>
                    </a:lnTo>
                    <a:lnTo>
                      <a:pt x="1925" y="648"/>
                    </a:lnTo>
                    <a:lnTo>
                      <a:pt x="1892" y="653"/>
                    </a:lnTo>
                    <a:lnTo>
                      <a:pt x="1858" y="663"/>
                    </a:lnTo>
                    <a:lnTo>
                      <a:pt x="1830" y="681"/>
                    </a:lnTo>
                    <a:lnTo>
                      <a:pt x="1806" y="698"/>
                    </a:lnTo>
                    <a:lnTo>
                      <a:pt x="1792" y="721"/>
                    </a:lnTo>
                    <a:lnTo>
                      <a:pt x="1789" y="741"/>
                    </a:lnTo>
                    <a:lnTo>
                      <a:pt x="1801" y="762"/>
                    </a:lnTo>
                    <a:lnTo>
                      <a:pt x="1822" y="759"/>
                    </a:lnTo>
                    <a:lnTo>
                      <a:pt x="1843" y="754"/>
                    </a:lnTo>
                    <a:lnTo>
                      <a:pt x="1862" y="746"/>
                    </a:lnTo>
                    <a:lnTo>
                      <a:pt x="1882" y="737"/>
                    </a:lnTo>
                    <a:lnTo>
                      <a:pt x="1900" y="722"/>
                    </a:lnTo>
                    <a:lnTo>
                      <a:pt x="1920" y="707"/>
                    </a:lnTo>
                    <a:lnTo>
                      <a:pt x="1939" y="690"/>
                    </a:lnTo>
                    <a:lnTo>
                      <a:pt x="1959" y="672"/>
                    </a:lnTo>
                    <a:close/>
                    <a:moveTo>
                      <a:pt x="3196" y="398"/>
                    </a:moveTo>
                    <a:lnTo>
                      <a:pt x="3189" y="424"/>
                    </a:lnTo>
                    <a:lnTo>
                      <a:pt x="3183" y="445"/>
                    </a:lnTo>
                    <a:lnTo>
                      <a:pt x="3175" y="460"/>
                    </a:lnTo>
                    <a:lnTo>
                      <a:pt x="3166" y="470"/>
                    </a:lnTo>
                    <a:lnTo>
                      <a:pt x="3155" y="477"/>
                    </a:lnTo>
                    <a:lnTo>
                      <a:pt x="3144" y="486"/>
                    </a:lnTo>
                    <a:lnTo>
                      <a:pt x="3131" y="497"/>
                    </a:lnTo>
                    <a:lnTo>
                      <a:pt x="3119" y="511"/>
                    </a:lnTo>
                    <a:lnTo>
                      <a:pt x="3117" y="560"/>
                    </a:lnTo>
                    <a:lnTo>
                      <a:pt x="3116" y="600"/>
                    </a:lnTo>
                    <a:lnTo>
                      <a:pt x="3109" y="632"/>
                    </a:lnTo>
                    <a:lnTo>
                      <a:pt x="3097" y="659"/>
                    </a:lnTo>
                    <a:lnTo>
                      <a:pt x="3078" y="675"/>
                    </a:lnTo>
                    <a:lnTo>
                      <a:pt x="3053" y="687"/>
                    </a:lnTo>
                    <a:lnTo>
                      <a:pt x="3016" y="691"/>
                    </a:lnTo>
                    <a:lnTo>
                      <a:pt x="2970" y="691"/>
                    </a:lnTo>
                    <a:lnTo>
                      <a:pt x="2958" y="700"/>
                    </a:lnTo>
                    <a:lnTo>
                      <a:pt x="2951" y="703"/>
                    </a:lnTo>
                    <a:lnTo>
                      <a:pt x="2947" y="703"/>
                    </a:lnTo>
                    <a:lnTo>
                      <a:pt x="2943" y="706"/>
                    </a:lnTo>
                    <a:lnTo>
                      <a:pt x="2944" y="668"/>
                    </a:lnTo>
                    <a:lnTo>
                      <a:pt x="2953" y="626"/>
                    </a:lnTo>
                    <a:lnTo>
                      <a:pt x="2963" y="584"/>
                    </a:lnTo>
                    <a:lnTo>
                      <a:pt x="2971" y="545"/>
                    </a:lnTo>
                    <a:lnTo>
                      <a:pt x="2968" y="508"/>
                    </a:lnTo>
                    <a:lnTo>
                      <a:pt x="2956" y="479"/>
                    </a:lnTo>
                    <a:lnTo>
                      <a:pt x="2925" y="458"/>
                    </a:lnTo>
                    <a:lnTo>
                      <a:pt x="2874" y="449"/>
                    </a:lnTo>
                    <a:lnTo>
                      <a:pt x="2864" y="457"/>
                    </a:lnTo>
                    <a:lnTo>
                      <a:pt x="2856" y="466"/>
                    </a:lnTo>
                    <a:lnTo>
                      <a:pt x="2848" y="474"/>
                    </a:lnTo>
                    <a:lnTo>
                      <a:pt x="2839" y="483"/>
                    </a:lnTo>
                    <a:lnTo>
                      <a:pt x="2817" y="476"/>
                    </a:lnTo>
                    <a:lnTo>
                      <a:pt x="2801" y="463"/>
                    </a:lnTo>
                    <a:lnTo>
                      <a:pt x="2787" y="444"/>
                    </a:lnTo>
                    <a:lnTo>
                      <a:pt x="2775" y="423"/>
                    </a:lnTo>
                    <a:lnTo>
                      <a:pt x="2759" y="398"/>
                    </a:lnTo>
                    <a:lnTo>
                      <a:pt x="2742" y="376"/>
                    </a:lnTo>
                    <a:lnTo>
                      <a:pt x="2718" y="357"/>
                    </a:lnTo>
                    <a:lnTo>
                      <a:pt x="2690" y="342"/>
                    </a:lnTo>
                    <a:lnTo>
                      <a:pt x="2662" y="290"/>
                    </a:lnTo>
                    <a:lnTo>
                      <a:pt x="2665" y="258"/>
                    </a:lnTo>
                    <a:lnTo>
                      <a:pt x="2689" y="237"/>
                    </a:lnTo>
                    <a:lnTo>
                      <a:pt x="2731" y="227"/>
                    </a:lnTo>
                    <a:lnTo>
                      <a:pt x="2777" y="218"/>
                    </a:lnTo>
                    <a:lnTo>
                      <a:pt x="2824" y="208"/>
                    </a:lnTo>
                    <a:lnTo>
                      <a:pt x="2863" y="190"/>
                    </a:lnTo>
                    <a:lnTo>
                      <a:pt x="2888" y="162"/>
                    </a:lnTo>
                    <a:lnTo>
                      <a:pt x="2886" y="144"/>
                    </a:lnTo>
                    <a:lnTo>
                      <a:pt x="2884" y="130"/>
                    </a:lnTo>
                    <a:lnTo>
                      <a:pt x="2883" y="112"/>
                    </a:lnTo>
                    <a:lnTo>
                      <a:pt x="2881" y="97"/>
                    </a:lnTo>
                    <a:lnTo>
                      <a:pt x="2878" y="81"/>
                    </a:lnTo>
                    <a:lnTo>
                      <a:pt x="2877" y="65"/>
                    </a:lnTo>
                    <a:lnTo>
                      <a:pt x="2876" y="49"/>
                    </a:lnTo>
                    <a:lnTo>
                      <a:pt x="2874" y="34"/>
                    </a:lnTo>
                    <a:lnTo>
                      <a:pt x="2930" y="3"/>
                    </a:lnTo>
                    <a:lnTo>
                      <a:pt x="2977" y="0"/>
                    </a:lnTo>
                    <a:lnTo>
                      <a:pt x="3013" y="16"/>
                    </a:lnTo>
                    <a:lnTo>
                      <a:pt x="3043" y="49"/>
                    </a:lnTo>
                    <a:lnTo>
                      <a:pt x="3062" y="90"/>
                    </a:lnTo>
                    <a:lnTo>
                      <a:pt x="3075" y="138"/>
                    </a:lnTo>
                    <a:lnTo>
                      <a:pt x="3079" y="189"/>
                    </a:lnTo>
                    <a:lnTo>
                      <a:pt x="3078" y="237"/>
                    </a:lnTo>
                    <a:lnTo>
                      <a:pt x="3097" y="259"/>
                    </a:lnTo>
                    <a:lnTo>
                      <a:pt x="3117" y="276"/>
                    </a:lnTo>
                    <a:lnTo>
                      <a:pt x="3133" y="289"/>
                    </a:lnTo>
                    <a:lnTo>
                      <a:pt x="3148" y="302"/>
                    </a:lnTo>
                    <a:lnTo>
                      <a:pt x="3161" y="317"/>
                    </a:lnTo>
                    <a:lnTo>
                      <a:pt x="3173" y="336"/>
                    </a:lnTo>
                    <a:lnTo>
                      <a:pt x="3184" y="361"/>
                    </a:lnTo>
                    <a:lnTo>
                      <a:pt x="3196" y="398"/>
                    </a:lnTo>
                    <a:close/>
                  </a:path>
                </a:pathLst>
              </a:custGeom>
              <a:solidFill>
                <a:srgbClr val="6EA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2" name="Freeform 14"/>
              <p:cNvSpPr>
                <a:spLocks/>
              </p:cNvSpPr>
              <p:nvPr/>
            </p:nvSpPr>
            <p:spPr bwMode="auto">
              <a:xfrm>
                <a:off x="3248" y="10518"/>
                <a:ext cx="344" cy="316"/>
              </a:xfrm>
              <a:custGeom>
                <a:avLst/>
                <a:gdLst>
                  <a:gd name="T0" fmla="*/ 0 w 1033"/>
                  <a:gd name="T1" fmla="*/ 0 h 949"/>
                  <a:gd name="T2" fmla="*/ 0 w 1033"/>
                  <a:gd name="T3" fmla="*/ 0 h 949"/>
                  <a:gd name="T4" fmla="*/ 0 w 1033"/>
                  <a:gd name="T5" fmla="*/ 0 h 949"/>
                  <a:gd name="T6" fmla="*/ 0 w 1033"/>
                  <a:gd name="T7" fmla="*/ 0 h 949"/>
                  <a:gd name="T8" fmla="*/ 0 w 1033"/>
                  <a:gd name="T9" fmla="*/ 0 h 949"/>
                  <a:gd name="T10" fmla="*/ 0 w 1033"/>
                  <a:gd name="T11" fmla="*/ 0 h 949"/>
                  <a:gd name="T12" fmla="*/ 0 w 1033"/>
                  <a:gd name="T13" fmla="*/ 0 h 949"/>
                  <a:gd name="T14" fmla="*/ 0 w 1033"/>
                  <a:gd name="T15" fmla="*/ 0 h 949"/>
                  <a:gd name="T16" fmla="*/ 0 w 1033"/>
                  <a:gd name="T17" fmla="*/ 0 h 949"/>
                  <a:gd name="T18" fmla="*/ 0 w 1033"/>
                  <a:gd name="T19" fmla="*/ 0 h 949"/>
                  <a:gd name="T20" fmla="*/ 0 w 1033"/>
                  <a:gd name="T21" fmla="*/ 0 h 949"/>
                  <a:gd name="T22" fmla="*/ 0 w 1033"/>
                  <a:gd name="T23" fmla="*/ 0 h 949"/>
                  <a:gd name="T24" fmla="*/ 0 w 1033"/>
                  <a:gd name="T25" fmla="*/ 0 h 949"/>
                  <a:gd name="T26" fmla="*/ 0 w 1033"/>
                  <a:gd name="T27" fmla="*/ 0 h 949"/>
                  <a:gd name="T28" fmla="*/ 0 w 1033"/>
                  <a:gd name="T29" fmla="*/ 0 h 949"/>
                  <a:gd name="T30" fmla="*/ 0 w 1033"/>
                  <a:gd name="T31" fmla="*/ 0 h 949"/>
                  <a:gd name="T32" fmla="*/ 0 w 1033"/>
                  <a:gd name="T33" fmla="*/ 0 h 949"/>
                  <a:gd name="T34" fmla="*/ 0 w 1033"/>
                  <a:gd name="T35" fmla="*/ 0 h 949"/>
                  <a:gd name="T36" fmla="*/ 0 w 1033"/>
                  <a:gd name="T37" fmla="*/ 0 h 949"/>
                  <a:gd name="T38" fmla="*/ 0 w 1033"/>
                  <a:gd name="T39" fmla="*/ 0 h 949"/>
                  <a:gd name="T40" fmla="*/ 0 w 1033"/>
                  <a:gd name="T41" fmla="*/ 0 h 949"/>
                  <a:gd name="T42" fmla="*/ 0 w 1033"/>
                  <a:gd name="T43" fmla="*/ 0 h 949"/>
                  <a:gd name="T44" fmla="*/ 0 w 1033"/>
                  <a:gd name="T45" fmla="*/ 0 h 949"/>
                  <a:gd name="T46" fmla="*/ 0 w 1033"/>
                  <a:gd name="T47" fmla="*/ 0 h 949"/>
                  <a:gd name="T48" fmla="*/ 0 w 1033"/>
                  <a:gd name="T49" fmla="*/ 0 h 949"/>
                  <a:gd name="T50" fmla="*/ 0 w 1033"/>
                  <a:gd name="T51" fmla="*/ 0 h 949"/>
                  <a:gd name="T52" fmla="*/ 0 w 1033"/>
                  <a:gd name="T53" fmla="*/ 0 h 949"/>
                  <a:gd name="T54" fmla="*/ 0 w 1033"/>
                  <a:gd name="T55" fmla="*/ 0 h 949"/>
                  <a:gd name="T56" fmla="*/ 0 w 1033"/>
                  <a:gd name="T57" fmla="*/ 0 h 949"/>
                  <a:gd name="T58" fmla="*/ 0 w 1033"/>
                  <a:gd name="T59" fmla="*/ 0 h 949"/>
                  <a:gd name="T60" fmla="*/ 0 w 1033"/>
                  <a:gd name="T61" fmla="*/ 0 h 949"/>
                  <a:gd name="T62" fmla="*/ 0 w 1033"/>
                  <a:gd name="T63" fmla="*/ 0 h 949"/>
                  <a:gd name="T64" fmla="*/ 0 w 1033"/>
                  <a:gd name="T65" fmla="*/ 0 h 949"/>
                  <a:gd name="T66" fmla="*/ 0 w 1033"/>
                  <a:gd name="T67" fmla="*/ 0 h 949"/>
                  <a:gd name="T68" fmla="*/ 0 w 1033"/>
                  <a:gd name="T69" fmla="*/ 0 h 949"/>
                  <a:gd name="T70" fmla="*/ 0 w 1033"/>
                  <a:gd name="T71" fmla="*/ 0 h 949"/>
                  <a:gd name="T72" fmla="*/ 0 w 1033"/>
                  <a:gd name="T73" fmla="*/ 0 h 949"/>
                  <a:gd name="T74" fmla="*/ 0 w 1033"/>
                  <a:gd name="T75" fmla="*/ 0 h 949"/>
                  <a:gd name="T76" fmla="*/ 0 w 1033"/>
                  <a:gd name="T77" fmla="*/ 0 h 949"/>
                  <a:gd name="T78" fmla="*/ 0 w 1033"/>
                  <a:gd name="T79" fmla="*/ 0 h 949"/>
                  <a:gd name="T80" fmla="*/ 0 w 1033"/>
                  <a:gd name="T81" fmla="*/ 0 h 949"/>
                  <a:gd name="T82" fmla="*/ 0 w 1033"/>
                  <a:gd name="T83" fmla="*/ 0 h 949"/>
                  <a:gd name="T84" fmla="*/ 0 w 1033"/>
                  <a:gd name="T85" fmla="*/ 0 h 949"/>
                  <a:gd name="T86" fmla="*/ 0 w 1033"/>
                  <a:gd name="T87" fmla="*/ 0 h 949"/>
                  <a:gd name="T88" fmla="*/ 0 w 1033"/>
                  <a:gd name="T89" fmla="*/ 0 h 949"/>
                  <a:gd name="T90" fmla="*/ 0 w 1033"/>
                  <a:gd name="T91" fmla="*/ 0 h 949"/>
                  <a:gd name="T92" fmla="*/ 0 w 1033"/>
                  <a:gd name="T93" fmla="*/ 0 h 949"/>
                  <a:gd name="T94" fmla="*/ 0 w 1033"/>
                  <a:gd name="T95" fmla="*/ 0 h 949"/>
                  <a:gd name="T96" fmla="*/ 0 w 1033"/>
                  <a:gd name="T97" fmla="*/ 0 h 949"/>
                  <a:gd name="T98" fmla="*/ 0 w 1033"/>
                  <a:gd name="T99" fmla="*/ 0 h 949"/>
                  <a:gd name="T100" fmla="*/ 0 w 1033"/>
                  <a:gd name="T101" fmla="*/ 0 h 949"/>
                  <a:gd name="T102" fmla="*/ 0 w 1033"/>
                  <a:gd name="T103" fmla="*/ 0 h 949"/>
                  <a:gd name="T104" fmla="*/ 0 w 1033"/>
                  <a:gd name="T105" fmla="*/ 0 h 949"/>
                  <a:gd name="T106" fmla="*/ 0 w 1033"/>
                  <a:gd name="T107" fmla="*/ 0 h 94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33"/>
                  <a:gd name="T163" fmla="*/ 0 h 949"/>
                  <a:gd name="T164" fmla="*/ 1033 w 1033"/>
                  <a:gd name="T165" fmla="*/ 949 h 94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33" h="949">
                    <a:moveTo>
                      <a:pt x="1033" y="510"/>
                    </a:moveTo>
                    <a:lnTo>
                      <a:pt x="1022" y="520"/>
                    </a:lnTo>
                    <a:lnTo>
                      <a:pt x="1013" y="530"/>
                    </a:lnTo>
                    <a:lnTo>
                      <a:pt x="1005" y="539"/>
                    </a:lnTo>
                    <a:lnTo>
                      <a:pt x="996" y="548"/>
                    </a:lnTo>
                    <a:lnTo>
                      <a:pt x="988" y="554"/>
                    </a:lnTo>
                    <a:lnTo>
                      <a:pt x="981" y="561"/>
                    </a:lnTo>
                    <a:lnTo>
                      <a:pt x="973" y="566"/>
                    </a:lnTo>
                    <a:lnTo>
                      <a:pt x="966" y="572"/>
                    </a:lnTo>
                    <a:lnTo>
                      <a:pt x="967" y="625"/>
                    </a:lnTo>
                    <a:lnTo>
                      <a:pt x="951" y="688"/>
                    </a:lnTo>
                    <a:lnTo>
                      <a:pt x="922" y="753"/>
                    </a:lnTo>
                    <a:lnTo>
                      <a:pt x="883" y="816"/>
                    </a:lnTo>
                    <a:lnTo>
                      <a:pt x="835" y="869"/>
                    </a:lnTo>
                    <a:lnTo>
                      <a:pt x="783" y="909"/>
                    </a:lnTo>
                    <a:lnTo>
                      <a:pt x="730" y="927"/>
                    </a:lnTo>
                    <a:lnTo>
                      <a:pt x="681" y="918"/>
                    </a:lnTo>
                    <a:lnTo>
                      <a:pt x="644" y="924"/>
                    </a:lnTo>
                    <a:lnTo>
                      <a:pt x="617" y="933"/>
                    </a:lnTo>
                    <a:lnTo>
                      <a:pt x="595" y="942"/>
                    </a:lnTo>
                    <a:lnTo>
                      <a:pt x="577" y="949"/>
                    </a:lnTo>
                    <a:lnTo>
                      <a:pt x="556" y="949"/>
                    </a:lnTo>
                    <a:lnTo>
                      <a:pt x="533" y="945"/>
                    </a:lnTo>
                    <a:lnTo>
                      <a:pt x="507" y="928"/>
                    </a:lnTo>
                    <a:lnTo>
                      <a:pt x="473" y="903"/>
                    </a:lnTo>
                    <a:lnTo>
                      <a:pt x="429" y="891"/>
                    </a:lnTo>
                    <a:lnTo>
                      <a:pt x="397" y="890"/>
                    </a:lnTo>
                    <a:lnTo>
                      <a:pt x="370" y="891"/>
                    </a:lnTo>
                    <a:lnTo>
                      <a:pt x="351" y="894"/>
                    </a:lnTo>
                    <a:lnTo>
                      <a:pt x="332" y="889"/>
                    </a:lnTo>
                    <a:lnTo>
                      <a:pt x="318" y="874"/>
                    </a:lnTo>
                    <a:lnTo>
                      <a:pt x="304" y="841"/>
                    </a:lnTo>
                    <a:lnTo>
                      <a:pt x="288" y="790"/>
                    </a:lnTo>
                    <a:lnTo>
                      <a:pt x="262" y="753"/>
                    </a:lnTo>
                    <a:lnTo>
                      <a:pt x="254" y="716"/>
                    </a:lnTo>
                    <a:lnTo>
                      <a:pt x="252" y="676"/>
                    </a:lnTo>
                    <a:lnTo>
                      <a:pt x="254" y="642"/>
                    </a:lnTo>
                    <a:lnTo>
                      <a:pt x="251" y="610"/>
                    </a:lnTo>
                    <a:lnTo>
                      <a:pt x="243" y="586"/>
                    </a:lnTo>
                    <a:lnTo>
                      <a:pt x="217" y="570"/>
                    </a:lnTo>
                    <a:lnTo>
                      <a:pt x="175" y="567"/>
                    </a:lnTo>
                    <a:lnTo>
                      <a:pt x="147" y="578"/>
                    </a:lnTo>
                    <a:lnTo>
                      <a:pt x="118" y="578"/>
                    </a:lnTo>
                    <a:lnTo>
                      <a:pt x="88" y="567"/>
                    </a:lnTo>
                    <a:lnTo>
                      <a:pt x="62" y="551"/>
                    </a:lnTo>
                    <a:lnTo>
                      <a:pt x="36" y="526"/>
                    </a:lnTo>
                    <a:lnTo>
                      <a:pt x="17" y="499"/>
                    </a:lnTo>
                    <a:lnTo>
                      <a:pt x="4" y="468"/>
                    </a:lnTo>
                    <a:lnTo>
                      <a:pt x="0" y="439"/>
                    </a:lnTo>
                    <a:lnTo>
                      <a:pt x="21" y="423"/>
                    </a:lnTo>
                    <a:lnTo>
                      <a:pt x="46" y="417"/>
                    </a:lnTo>
                    <a:lnTo>
                      <a:pt x="70" y="415"/>
                    </a:lnTo>
                    <a:lnTo>
                      <a:pt x="95" y="414"/>
                    </a:lnTo>
                    <a:lnTo>
                      <a:pt x="118" y="407"/>
                    </a:lnTo>
                    <a:lnTo>
                      <a:pt x="142" y="393"/>
                    </a:lnTo>
                    <a:lnTo>
                      <a:pt x="164" y="367"/>
                    </a:lnTo>
                    <a:lnTo>
                      <a:pt x="185" y="326"/>
                    </a:lnTo>
                    <a:lnTo>
                      <a:pt x="222" y="323"/>
                    </a:lnTo>
                    <a:lnTo>
                      <a:pt x="261" y="321"/>
                    </a:lnTo>
                    <a:lnTo>
                      <a:pt x="299" y="317"/>
                    </a:lnTo>
                    <a:lnTo>
                      <a:pt x="337" y="308"/>
                    </a:lnTo>
                    <a:lnTo>
                      <a:pt x="369" y="293"/>
                    </a:lnTo>
                    <a:lnTo>
                      <a:pt x="400" y="270"/>
                    </a:lnTo>
                    <a:lnTo>
                      <a:pt x="424" y="237"/>
                    </a:lnTo>
                    <a:lnTo>
                      <a:pt x="442" y="193"/>
                    </a:lnTo>
                    <a:lnTo>
                      <a:pt x="432" y="158"/>
                    </a:lnTo>
                    <a:lnTo>
                      <a:pt x="425" y="132"/>
                    </a:lnTo>
                    <a:lnTo>
                      <a:pt x="421" y="112"/>
                    </a:lnTo>
                    <a:lnTo>
                      <a:pt x="422" y="96"/>
                    </a:lnTo>
                    <a:lnTo>
                      <a:pt x="427" y="78"/>
                    </a:lnTo>
                    <a:lnTo>
                      <a:pt x="436" y="59"/>
                    </a:lnTo>
                    <a:lnTo>
                      <a:pt x="450" y="32"/>
                    </a:lnTo>
                    <a:lnTo>
                      <a:pt x="473" y="0"/>
                    </a:lnTo>
                    <a:lnTo>
                      <a:pt x="504" y="6"/>
                    </a:lnTo>
                    <a:lnTo>
                      <a:pt x="532" y="25"/>
                    </a:lnTo>
                    <a:lnTo>
                      <a:pt x="553" y="48"/>
                    </a:lnTo>
                    <a:lnTo>
                      <a:pt x="575" y="72"/>
                    </a:lnTo>
                    <a:lnTo>
                      <a:pt x="595" y="87"/>
                    </a:lnTo>
                    <a:lnTo>
                      <a:pt x="622" y="90"/>
                    </a:lnTo>
                    <a:lnTo>
                      <a:pt x="653" y="74"/>
                    </a:lnTo>
                    <a:lnTo>
                      <a:pt x="695" y="32"/>
                    </a:lnTo>
                    <a:lnTo>
                      <a:pt x="727" y="41"/>
                    </a:lnTo>
                    <a:lnTo>
                      <a:pt x="747" y="60"/>
                    </a:lnTo>
                    <a:lnTo>
                      <a:pt x="759" y="84"/>
                    </a:lnTo>
                    <a:lnTo>
                      <a:pt x="770" y="109"/>
                    </a:lnTo>
                    <a:lnTo>
                      <a:pt x="783" y="132"/>
                    </a:lnTo>
                    <a:lnTo>
                      <a:pt x="804" y="153"/>
                    </a:lnTo>
                    <a:lnTo>
                      <a:pt x="836" y="165"/>
                    </a:lnTo>
                    <a:lnTo>
                      <a:pt x="888" y="169"/>
                    </a:lnTo>
                    <a:lnTo>
                      <a:pt x="912" y="199"/>
                    </a:lnTo>
                    <a:lnTo>
                      <a:pt x="921" y="234"/>
                    </a:lnTo>
                    <a:lnTo>
                      <a:pt x="919" y="268"/>
                    </a:lnTo>
                    <a:lnTo>
                      <a:pt x="914" y="303"/>
                    </a:lnTo>
                    <a:lnTo>
                      <a:pt x="908" y="334"/>
                    </a:lnTo>
                    <a:lnTo>
                      <a:pt x="911" y="362"/>
                    </a:lnTo>
                    <a:lnTo>
                      <a:pt x="926" y="383"/>
                    </a:lnTo>
                    <a:lnTo>
                      <a:pt x="960" y="396"/>
                    </a:lnTo>
                    <a:lnTo>
                      <a:pt x="967" y="386"/>
                    </a:lnTo>
                    <a:lnTo>
                      <a:pt x="974" y="377"/>
                    </a:lnTo>
                    <a:lnTo>
                      <a:pt x="982" y="377"/>
                    </a:lnTo>
                    <a:lnTo>
                      <a:pt x="996" y="377"/>
                    </a:lnTo>
                    <a:lnTo>
                      <a:pt x="1008" y="393"/>
                    </a:lnTo>
                    <a:lnTo>
                      <a:pt x="1016" y="410"/>
                    </a:lnTo>
                    <a:lnTo>
                      <a:pt x="1020" y="424"/>
                    </a:lnTo>
                    <a:lnTo>
                      <a:pt x="1026" y="440"/>
                    </a:lnTo>
                    <a:lnTo>
                      <a:pt x="1027" y="454"/>
                    </a:lnTo>
                    <a:lnTo>
                      <a:pt x="1029" y="471"/>
                    </a:lnTo>
                    <a:lnTo>
                      <a:pt x="1030" y="489"/>
                    </a:lnTo>
                    <a:lnTo>
                      <a:pt x="1033" y="510"/>
                    </a:lnTo>
                    <a:close/>
                  </a:path>
                </a:pathLst>
              </a:custGeom>
              <a:solidFill>
                <a:srgbClr val="5E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3" name="Freeform 15"/>
              <p:cNvSpPr>
                <a:spLocks/>
              </p:cNvSpPr>
              <p:nvPr/>
            </p:nvSpPr>
            <p:spPr bwMode="auto">
              <a:xfrm>
                <a:off x="3147" y="10111"/>
                <a:ext cx="399" cy="416"/>
              </a:xfrm>
              <a:custGeom>
                <a:avLst/>
                <a:gdLst>
                  <a:gd name="T0" fmla="*/ 0 w 1195"/>
                  <a:gd name="T1" fmla="*/ 0 h 1247"/>
                  <a:gd name="T2" fmla="*/ 0 w 1195"/>
                  <a:gd name="T3" fmla="*/ 0 h 1247"/>
                  <a:gd name="T4" fmla="*/ 0 w 1195"/>
                  <a:gd name="T5" fmla="*/ 0 h 1247"/>
                  <a:gd name="T6" fmla="*/ 0 w 1195"/>
                  <a:gd name="T7" fmla="*/ 0 h 1247"/>
                  <a:gd name="T8" fmla="*/ 0 w 1195"/>
                  <a:gd name="T9" fmla="*/ 0 h 1247"/>
                  <a:gd name="T10" fmla="*/ 0 w 1195"/>
                  <a:gd name="T11" fmla="*/ 0 h 1247"/>
                  <a:gd name="T12" fmla="*/ 0 w 1195"/>
                  <a:gd name="T13" fmla="*/ 0 h 1247"/>
                  <a:gd name="T14" fmla="*/ 0 w 1195"/>
                  <a:gd name="T15" fmla="*/ 0 h 1247"/>
                  <a:gd name="T16" fmla="*/ 0 w 1195"/>
                  <a:gd name="T17" fmla="*/ 0 h 1247"/>
                  <a:gd name="T18" fmla="*/ 0 w 1195"/>
                  <a:gd name="T19" fmla="*/ 0 h 1247"/>
                  <a:gd name="T20" fmla="*/ 0 w 1195"/>
                  <a:gd name="T21" fmla="*/ 0 h 1247"/>
                  <a:gd name="T22" fmla="*/ 0 w 1195"/>
                  <a:gd name="T23" fmla="*/ 0 h 1247"/>
                  <a:gd name="T24" fmla="*/ 0 w 1195"/>
                  <a:gd name="T25" fmla="*/ 0 h 1247"/>
                  <a:gd name="T26" fmla="*/ 0 w 1195"/>
                  <a:gd name="T27" fmla="*/ 0 h 1247"/>
                  <a:gd name="T28" fmla="*/ 0 w 1195"/>
                  <a:gd name="T29" fmla="*/ 0 h 1247"/>
                  <a:gd name="T30" fmla="*/ 0 w 1195"/>
                  <a:gd name="T31" fmla="*/ 0 h 1247"/>
                  <a:gd name="T32" fmla="*/ 0 w 1195"/>
                  <a:gd name="T33" fmla="*/ 0 h 1247"/>
                  <a:gd name="T34" fmla="*/ 0 w 1195"/>
                  <a:gd name="T35" fmla="*/ 0 h 1247"/>
                  <a:gd name="T36" fmla="*/ 0 w 1195"/>
                  <a:gd name="T37" fmla="*/ 0 h 1247"/>
                  <a:gd name="T38" fmla="*/ 0 w 1195"/>
                  <a:gd name="T39" fmla="*/ 0 h 1247"/>
                  <a:gd name="T40" fmla="*/ 0 w 1195"/>
                  <a:gd name="T41" fmla="*/ 0 h 1247"/>
                  <a:gd name="T42" fmla="*/ 0 w 1195"/>
                  <a:gd name="T43" fmla="*/ 0 h 1247"/>
                  <a:gd name="T44" fmla="*/ 0 w 1195"/>
                  <a:gd name="T45" fmla="*/ 0 h 1247"/>
                  <a:gd name="T46" fmla="*/ 0 w 1195"/>
                  <a:gd name="T47" fmla="*/ 0 h 1247"/>
                  <a:gd name="T48" fmla="*/ 0 w 1195"/>
                  <a:gd name="T49" fmla="*/ 0 h 1247"/>
                  <a:gd name="T50" fmla="*/ 0 w 1195"/>
                  <a:gd name="T51" fmla="*/ 0 h 1247"/>
                  <a:gd name="T52" fmla="*/ 0 w 1195"/>
                  <a:gd name="T53" fmla="*/ 0 h 1247"/>
                  <a:gd name="T54" fmla="*/ 0 w 1195"/>
                  <a:gd name="T55" fmla="*/ 0 h 1247"/>
                  <a:gd name="T56" fmla="*/ 0 w 1195"/>
                  <a:gd name="T57" fmla="*/ 0 h 1247"/>
                  <a:gd name="T58" fmla="*/ 0 w 1195"/>
                  <a:gd name="T59" fmla="*/ 0 h 1247"/>
                  <a:gd name="T60" fmla="*/ 0 w 1195"/>
                  <a:gd name="T61" fmla="*/ 0 h 1247"/>
                  <a:gd name="T62" fmla="*/ 0 w 1195"/>
                  <a:gd name="T63" fmla="*/ 0 h 1247"/>
                  <a:gd name="T64" fmla="*/ 0 w 1195"/>
                  <a:gd name="T65" fmla="*/ 0 h 1247"/>
                  <a:gd name="T66" fmla="*/ 0 w 1195"/>
                  <a:gd name="T67" fmla="*/ 0 h 1247"/>
                  <a:gd name="T68" fmla="*/ 0 w 1195"/>
                  <a:gd name="T69" fmla="*/ 0 h 1247"/>
                  <a:gd name="T70" fmla="*/ 0 w 1195"/>
                  <a:gd name="T71" fmla="*/ 0 h 1247"/>
                  <a:gd name="T72" fmla="*/ 0 w 1195"/>
                  <a:gd name="T73" fmla="*/ 0 h 1247"/>
                  <a:gd name="T74" fmla="*/ 0 w 1195"/>
                  <a:gd name="T75" fmla="*/ 0 h 1247"/>
                  <a:gd name="T76" fmla="*/ 0 w 1195"/>
                  <a:gd name="T77" fmla="*/ 0 h 1247"/>
                  <a:gd name="T78" fmla="*/ 0 w 1195"/>
                  <a:gd name="T79" fmla="*/ 0 h 1247"/>
                  <a:gd name="T80" fmla="*/ 0 w 1195"/>
                  <a:gd name="T81" fmla="*/ 0 h 1247"/>
                  <a:gd name="T82" fmla="*/ 0 w 1195"/>
                  <a:gd name="T83" fmla="*/ 0 h 1247"/>
                  <a:gd name="T84" fmla="*/ 0 w 1195"/>
                  <a:gd name="T85" fmla="*/ 0 h 1247"/>
                  <a:gd name="T86" fmla="*/ 0 w 1195"/>
                  <a:gd name="T87" fmla="*/ 0 h 1247"/>
                  <a:gd name="T88" fmla="*/ 0 w 1195"/>
                  <a:gd name="T89" fmla="*/ 0 h 12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95"/>
                  <a:gd name="T136" fmla="*/ 0 h 1247"/>
                  <a:gd name="T137" fmla="*/ 1195 w 1195"/>
                  <a:gd name="T138" fmla="*/ 1247 h 12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95" h="1247">
                    <a:moveTo>
                      <a:pt x="1195" y="778"/>
                    </a:moveTo>
                    <a:lnTo>
                      <a:pt x="1189" y="811"/>
                    </a:lnTo>
                    <a:lnTo>
                      <a:pt x="1180" y="847"/>
                    </a:lnTo>
                    <a:lnTo>
                      <a:pt x="1168" y="887"/>
                    </a:lnTo>
                    <a:lnTo>
                      <a:pt x="1157" y="930"/>
                    </a:lnTo>
                    <a:lnTo>
                      <a:pt x="1141" y="968"/>
                    </a:lnTo>
                    <a:lnTo>
                      <a:pt x="1126" y="1004"/>
                    </a:lnTo>
                    <a:lnTo>
                      <a:pt x="1110" y="1033"/>
                    </a:lnTo>
                    <a:lnTo>
                      <a:pt x="1096" y="1057"/>
                    </a:lnTo>
                    <a:lnTo>
                      <a:pt x="1043" y="1073"/>
                    </a:lnTo>
                    <a:lnTo>
                      <a:pt x="1004" y="1086"/>
                    </a:lnTo>
                    <a:lnTo>
                      <a:pt x="974" y="1095"/>
                    </a:lnTo>
                    <a:lnTo>
                      <a:pt x="953" y="1107"/>
                    </a:lnTo>
                    <a:lnTo>
                      <a:pt x="939" y="1120"/>
                    </a:lnTo>
                    <a:lnTo>
                      <a:pt x="931" y="1142"/>
                    </a:lnTo>
                    <a:lnTo>
                      <a:pt x="925" y="1173"/>
                    </a:lnTo>
                    <a:lnTo>
                      <a:pt x="924" y="1219"/>
                    </a:lnTo>
                    <a:lnTo>
                      <a:pt x="914" y="1228"/>
                    </a:lnTo>
                    <a:lnTo>
                      <a:pt x="905" y="1235"/>
                    </a:lnTo>
                    <a:lnTo>
                      <a:pt x="898" y="1239"/>
                    </a:lnTo>
                    <a:lnTo>
                      <a:pt x="893" y="1244"/>
                    </a:lnTo>
                    <a:lnTo>
                      <a:pt x="882" y="1245"/>
                    </a:lnTo>
                    <a:lnTo>
                      <a:pt x="870" y="1247"/>
                    </a:lnTo>
                    <a:lnTo>
                      <a:pt x="860" y="1232"/>
                    </a:lnTo>
                    <a:lnTo>
                      <a:pt x="852" y="1222"/>
                    </a:lnTo>
                    <a:lnTo>
                      <a:pt x="841" y="1213"/>
                    </a:lnTo>
                    <a:lnTo>
                      <a:pt x="831" y="1207"/>
                    </a:lnTo>
                    <a:lnTo>
                      <a:pt x="818" y="1200"/>
                    </a:lnTo>
                    <a:lnTo>
                      <a:pt x="806" y="1195"/>
                    </a:lnTo>
                    <a:lnTo>
                      <a:pt x="792" y="1192"/>
                    </a:lnTo>
                    <a:lnTo>
                      <a:pt x="779" y="1189"/>
                    </a:lnTo>
                    <a:lnTo>
                      <a:pt x="776" y="1170"/>
                    </a:lnTo>
                    <a:lnTo>
                      <a:pt x="773" y="1155"/>
                    </a:lnTo>
                    <a:lnTo>
                      <a:pt x="766" y="1142"/>
                    </a:lnTo>
                    <a:lnTo>
                      <a:pt x="759" y="1133"/>
                    </a:lnTo>
                    <a:lnTo>
                      <a:pt x="750" y="1122"/>
                    </a:lnTo>
                    <a:lnTo>
                      <a:pt x="738" y="1113"/>
                    </a:lnTo>
                    <a:lnTo>
                      <a:pt x="724" y="1104"/>
                    </a:lnTo>
                    <a:lnTo>
                      <a:pt x="712" y="1095"/>
                    </a:lnTo>
                    <a:lnTo>
                      <a:pt x="709" y="1088"/>
                    </a:lnTo>
                    <a:lnTo>
                      <a:pt x="707" y="1080"/>
                    </a:lnTo>
                    <a:lnTo>
                      <a:pt x="747" y="1017"/>
                    </a:lnTo>
                    <a:lnTo>
                      <a:pt x="764" y="954"/>
                    </a:lnTo>
                    <a:lnTo>
                      <a:pt x="761" y="892"/>
                    </a:lnTo>
                    <a:lnTo>
                      <a:pt x="741" y="840"/>
                    </a:lnTo>
                    <a:lnTo>
                      <a:pt x="706" y="799"/>
                    </a:lnTo>
                    <a:lnTo>
                      <a:pt x="664" y="780"/>
                    </a:lnTo>
                    <a:lnTo>
                      <a:pt x="615" y="783"/>
                    </a:lnTo>
                    <a:lnTo>
                      <a:pt x="563" y="817"/>
                    </a:lnTo>
                    <a:lnTo>
                      <a:pt x="549" y="814"/>
                    </a:lnTo>
                    <a:lnTo>
                      <a:pt x="540" y="811"/>
                    </a:lnTo>
                    <a:lnTo>
                      <a:pt x="504" y="722"/>
                    </a:lnTo>
                    <a:lnTo>
                      <a:pt x="467" y="681"/>
                    </a:lnTo>
                    <a:lnTo>
                      <a:pt x="430" y="675"/>
                    </a:lnTo>
                    <a:lnTo>
                      <a:pt x="394" y="696"/>
                    </a:lnTo>
                    <a:lnTo>
                      <a:pt x="358" y="728"/>
                    </a:lnTo>
                    <a:lnTo>
                      <a:pt x="326" y="765"/>
                    </a:lnTo>
                    <a:lnTo>
                      <a:pt x="295" y="796"/>
                    </a:lnTo>
                    <a:lnTo>
                      <a:pt x="270" y="811"/>
                    </a:lnTo>
                    <a:lnTo>
                      <a:pt x="246" y="790"/>
                    </a:lnTo>
                    <a:lnTo>
                      <a:pt x="223" y="771"/>
                    </a:lnTo>
                    <a:lnTo>
                      <a:pt x="202" y="750"/>
                    </a:lnTo>
                    <a:lnTo>
                      <a:pt x="183" y="731"/>
                    </a:lnTo>
                    <a:lnTo>
                      <a:pt x="160" y="712"/>
                    </a:lnTo>
                    <a:lnTo>
                      <a:pt x="138" y="693"/>
                    </a:lnTo>
                    <a:lnTo>
                      <a:pt x="114" y="675"/>
                    </a:lnTo>
                    <a:lnTo>
                      <a:pt x="90" y="660"/>
                    </a:lnTo>
                    <a:lnTo>
                      <a:pt x="86" y="629"/>
                    </a:lnTo>
                    <a:lnTo>
                      <a:pt x="79" y="604"/>
                    </a:lnTo>
                    <a:lnTo>
                      <a:pt x="69" y="581"/>
                    </a:lnTo>
                    <a:lnTo>
                      <a:pt x="60" y="560"/>
                    </a:lnTo>
                    <a:lnTo>
                      <a:pt x="51" y="538"/>
                    </a:lnTo>
                    <a:lnTo>
                      <a:pt x="44" y="517"/>
                    </a:lnTo>
                    <a:lnTo>
                      <a:pt x="39" y="495"/>
                    </a:lnTo>
                    <a:lnTo>
                      <a:pt x="39" y="475"/>
                    </a:lnTo>
                    <a:lnTo>
                      <a:pt x="67" y="439"/>
                    </a:lnTo>
                    <a:lnTo>
                      <a:pt x="76" y="395"/>
                    </a:lnTo>
                    <a:lnTo>
                      <a:pt x="67" y="345"/>
                    </a:lnTo>
                    <a:lnTo>
                      <a:pt x="52" y="295"/>
                    </a:lnTo>
                    <a:lnTo>
                      <a:pt x="30" y="246"/>
                    </a:lnTo>
                    <a:lnTo>
                      <a:pt x="11" y="208"/>
                    </a:lnTo>
                    <a:lnTo>
                      <a:pt x="0" y="181"/>
                    </a:lnTo>
                    <a:lnTo>
                      <a:pt x="4" y="172"/>
                    </a:lnTo>
                    <a:lnTo>
                      <a:pt x="6" y="139"/>
                    </a:lnTo>
                    <a:lnTo>
                      <a:pt x="17" y="111"/>
                    </a:lnTo>
                    <a:lnTo>
                      <a:pt x="32" y="86"/>
                    </a:lnTo>
                    <a:lnTo>
                      <a:pt x="56" y="69"/>
                    </a:lnTo>
                    <a:lnTo>
                      <a:pt x="83" y="59"/>
                    </a:lnTo>
                    <a:lnTo>
                      <a:pt x="112" y="58"/>
                    </a:lnTo>
                    <a:lnTo>
                      <a:pt x="143" y="63"/>
                    </a:lnTo>
                    <a:lnTo>
                      <a:pt x="175" y="83"/>
                    </a:lnTo>
                    <a:lnTo>
                      <a:pt x="218" y="68"/>
                    </a:lnTo>
                    <a:lnTo>
                      <a:pt x="263" y="46"/>
                    </a:lnTo>
                    <a:lnTo>
                      <a:pt x="307" y="24"/>
                    </a:lnTo>
                    <a:lnTo>
                      <a:pt x="352" y="7"/>
                    </a:lnTo>
                    <a:lnTo>
                      <a:pt x="394" y="0"/>
                    </a:lnTo>
                    <a:lnTo>
                      <a:pt x="438" y="10"/>
                    </a:lnTo>
                    <a:lnTo>
                      <a:pt x="479" y="43"/>
                    </a:lnTo>
                    <a:lnTo>
                      <a:pt x="518" y="106"/>
                    </a:lnTo>
                    <a:lnTo>
                      <a:pt x="571" y="136"/>
                    </a:lnTo>
                    <a:lnTo>
                      <a:pt x="612" y="174"/>
                    </a:lnTo>
                    <a:lnTo>
                      <a:pt x="640" y="215"/>
                    </a:lnTo>
                    <a:lnTo>
                      <a:pt x="665" y="256"/>
                    </a:lnTo>
                    <a:lnTo>
                      <a:pt x="689" y="289"/>
                    </a:lnTo>
                    <a:lnTo>
                      <a:pt x="717" y="310"/>
                    </a:lnTo>
                    <a:lnTo>
                      <a:pt x="757" y="312"/>
                    </a:lnTo>
                    <a:lnTo>
                      <a:pt x="811" y="295"/>
                    </a:lnTo>
                    <a:lnTo>
                      <a:pt x="832" y="292"/>
                    </a:lnTo>
                    <a:lnTo>
                      <a:pt x="853" y="293"/>
                    </a:lnTo>
                    <a:lnTo>
                      <a:pt x="872" y="296"/>
                    </a:lnTo>
                    <a:lnTo>
                      <a:pt x="890" y="305"/>
                    </a:lnTo>
                    <a:lnTo>
                      <a:pt x="904" y="315"/>
                    </a:lnTo>
                    <a:lnTo>
                      <a:pt x="917" y="332"/>
                    </a:lnTo>
                    <a:lnTo>
                      <a:pt x="925" y="351"/>
                    </a:lnTo>
                    <a:lnTo>
                      <a:pt x="933" y="376"/>
                    </a:lnTo>
                    <a:lnTo>
                      <a:pt x="966" y="388"/>
                    </a:lnTo>
                    <a:lnTo>
                      <a:pt x="991" y="404"/>
                    </a:lnTo>
                    <a:lnTo>
                      <a:pt x="1008" y="420"/>
                    </a:lnTo>
                    <a:lnTo>
                      <a:pt x="1022" y="439"/>
                    </a:lnTo>
                    <a:lnTo>
                      <a:pt x="1033" y="458"/>
                    </a:lnTo>
                    <a:lnTo>
                      <a:pt x="1046" y="482"/>
                    </a:lnTo>
                    <a:lnTo>
                      <a:pt x="1060" y="506"/>
                    </a:lnTo>
                    <a:lnTo>
                      <a:pt x="1082" y="532"/>
                    </a:lnTo>
                    <a:lnTo>
                      <a:pt x="1122" y="550"/>
                    </a:lnTo>
                    <a:lnTo>
                      <a:pt x="1147" y="570"/>
                    </a:lnTo>
                    <a:lnTo>
                      <a:pt x="1159" y="592"/>
                    </a:lnTo>
                    <a:lnTo>
                      <a:pt x="1165" y="619"/>
                    </a:lnTo>
                    <a:lnTo>
                      <a:pt x="1164" y="644"/>
                    </a:lnTo>
                    <a:lnTo>
                      <a:pt x="1164" y="674"/>
                    </a:lnTo>
                    <a:lnTo>
                      <a:pt x="1165" y="703"/>
                    </a:lnTo>
                    <a:lnTo>
                      <a:pt x="1172" y="735"/>
                    </a:lnTo>
                    <a:lnTo>
                      <a:pt x="1179" y="743"/>
                    </a:lnTo>
                    <a:lnTo>
                      <a:pt x="1186" y="755"/>
                    </a:lnTo>
                    <a:lnTo>
                      <a:pt x="1192" y="766"/>
                    </a:lnTo>
                    <a:lnTo>
                      <a:pt x="1195" y="778"/>
                    </a:lnTo>
                    <a:close/>
                  </a:path>
                </a:pathLst>
              </a:custGeom>
              <a:solidFill>
                <a:srgbClr val="8FB8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4" name="Freeform 16"/>
              <p:cNvSpPr>
                <a:spLocks/>
              </p:cNvSpPr>
              <p:nvPr/>
            </p:nvSpPr>
            <p:spPr bwMode="auto">
              <a:xfrm>
                <a:off x="3329" y="10095"/>
                <a:ext cx="147" cy="110"/>
              </a:xfrm>
              <a:custGeom>
                <a:avLst/>
                <a:gdLst>
                  <a:gd name="T0" fmla="*/ 0 w 442"/>
                  <a:gd name="T1" fmla="*/ 0 h 332"/>
                  <a:gd name="T2" fmla="*/ 0 w 442"/>
                  <a:gd name="T3" fmla="*/ 0 h 332"/>
                  <a:gd name="T4" fmla="*/ 0 w 442"/>
                  <a:gd name="T5" fmla="*/ 0 h 332"/>
                  <a:gd name="T6" fmla="*/ 0 w 442"/>
                  <a:gd name="T7" fmla="*/ 0 h 332"/>
                  <a:gd name="T8" fmla="*/ 0 w 442"/>
                  <a:gd name="T9" fmla="*/ 0 h 332"/>
                  <a:gd name="T10" fmla="*/ 0 w 442"/>
                  <a:gd name="T11" fmla="*/ 0 h 332"/>
                  <a:gd name="T12" fmla="*/ 0 w 442"/>
                  <a:gd name="T13" fmla="*/ 0 h 332"/>
                  <a:gd name="T14" fmla="*/ 0 w 442"/>
                  <a:gd name="T15" fmla="*/ 0 h 332"/>
                  <a:gd name="T16" fmla="*/ 0 w 442"/>
                  <a:gd name="T17" fmla="*/ 0 h 332"/>
                  <a:gd name="T18" fmla="*/ 0 w 442"/>
                  <a:gd name="T19" fmla="*/ 0 h 332"/>
                  <a:gd name="T20" fmla="*/ 0 w 442"/>
                  <a:gd name="T21" fmla="*/ 0 h 332"/>
                  <a:gd name="T22" fmla="*/ 0 w 442"/>
                  <a:gd name="T23" fmla="*/ 0 h 332"/>
                  <a:gd name="T24" fmla="*/ 0 w 442"/>
                  <a:gd name="T25" fmla="*/ 0 h 332"/>
                  <a:gd name="T26" fmla="*/ 0 w 442"/>
                  <a:gd name="T27" fmla="*/ 0 h 332"/>
                  <a:gd name="T28" fmla="*/ 0 w 442"/>
                  <a:gd name="T29" fmla="*/ 0 h 332"/>
                  <a:gd name="T30" fmla="*/ 0 w 442"/>
                  <a:gd name="T31" fmla="*/ 0 h 332"/>
                  <a:gd name="T32" fmla="*/ 0 w 442"/>
                  <a:gd name="T33" fmla="*/ 0 h 332"/>
                  <a:gd name="T34" fmla="*/ 0 w 442"/>
                  <a:gd name="T35" fmla="*/ 0 h 332"/>
                  <a:gd name="T36" fmla="*/ 0 w 442"/>
                  <a:gd name="T37" fmla="*/ 0 h 332"/>
                  <a:gd name="T38" fmla="*/ 0 w 442"/>
                  <a:gd name="T39" fmla="*/ 0 h 332"/>
                  <a:gd name="T40" fmla="*/ 0 w 442"/>
                  <a:gd name="T41" fmla="*/ 0 h 332"/>
                  <a:gd name="T42" fmla="*/ 0 w 442"/>
                  <a:gd name="T43" fmla="*/ 0 h 332"/>
                  <a:gd name="T44" fmla="*/ 0 w 442"/>
                  <a:gd name="T45" fmla="*/ 0 h 332"/>
                  <a:gd name="T46" fmla="*/ 0 w 442"/>
                  <a:gd name="T47" fmla="*/ 0 h 332"/>
                  <a:gd name="T48" fmla="*/ 0 w 442"/>
                  <a:gd name="T49" fmla="*/ 0 h 332"/>
                  <a:gd name="T50" fmla="*/ 0 w 442"/>
                  <a:gd name="T51" fmla="*/ 0 h 332"/>
                  <a:gd name="T52" fmla="*/ 0 w 442"/>
                  <a:gd name="T53" fmla="*/ 0 h 332"/>
                  <a:gd name="T54" fmla="*/ 0 w 442"/>
                  <a:gd name="T55" fmla="*/ 0 h 332"/>
                  <a:gd name="T56" fmla="*/ 0 w 442"/>
                  <a:gd name="T57" fmla="*/ 0 h 332"/>
                  <a:gd name="T58" fmla="*/ 0 w 442"/>
                  <a:gd name="T59" fmla="*/ 0 h 332"/>
                  <a:gd name="T60" fmla="*/ 0 w 442"/>
                  <a:gd name="T61" fmla="*/ 0 h 332"/>
                  <a:gd name="T62" fmla="*/ 0 w 442"/>
                  <a:gd name="T63" fmla="*/ 0 h 332"/>
                  <a:gd name="T64" fmla="*/ 0 w 442"/>
                  <a:gd name="T65" fmla="*/ 0 h 332"/>
                  <a:gd name="T66" fmla="*/ 0 w 442"/>
                  <a:gd name="T67" fmla="*/ 0 h 332"/>
                  <a:gd name="T68" fmla="*/ 0 w 442"/>
                  <a:gd name="T69" fmla="*/ 0 h 332"/>
                  <a:gd name="T70" fmla="*/ 0 w 442"/>
                  <a:gd name="T71" fmla="*/ 0 h 332"/>
                  <a:gd name="T72" fmla="*/ 0 w 442"/>
                  <a:gd name="T73" fmla="*/ 0 h 332"/>
                  <a:gd name="T74" fmla="*/ 0 w 442"/>
                  <a:gd name="T75" fmla="*/ 0 h 332"/>
                  <a:gd name="T76" fmla="*/ 0 w 442"/>
                  <a:gd name="T77" fmla="*/ 0 h 332"/>
                  <a:gd name="T78" fmla="*/ 0 w 442"/>
                  <a:gd name="T79" fmla="*/ 0 h 332"/>
                  <a:gd name="T80" fmla="*/ 0 w 442"/>
                  <a:gd name="T81" fmla="*/ 0 h 332"/>
                  <a:gd name="T82" fmla="*/ 0 w 442"/>
                  <a:gd name="T83" fmla="*/ 0 h 332"/>
                  <a:gd name="T84" fmla="*/ 0 w 442"/>
                  <a:gd name="T85" fmla="*/ 0 h 332"/>
                  <a:gd name="T86" fmla="*/ 0 w 442"/>
                  <a:gd name="T87" fmla="*/ 0 h 332"/>
                  <a:gd name="T88" fmla="*/ 0 w 442"/>
                  <a:gd name="T89" fmla="*/ 0 h 332"/>
                  <a:gd name="T90" fmla="*/ 0 w 442"/>
                  <a:gd name="T91" fmla="*/ 0 h 332"/>
                  <a:gd name="T92" fmla="*/ 0 w 442"/>
                  <a:gd name="T93" fmla="*/ 0 h 3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2"/>
                  <a:gd name="T142" fmla="*/ 0 h 332"/>
                  <a:gd name="T143" fmla="*/ 442 w 442"/>
                  <a:gd name="T144" fmla="*/ 332 h 3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2" h="332">
                    <a:moveTo>
                      <a:pt x="442" y="308"/>
                    </a:moveTo>
                    <a:lnTo>
                      <a:pt x="436" y="314"/>
                    </a:lnTo>
                    <a:lnTo>
                      <a:pt x="432" y="320"/>
                    </a:lnTo>
                    <a:lnTo>
                      <a:pt x="428" y="323"/>
                    </a:lnTo>
                    <a:lnTo>
                      <a:pt x="425" y="326"/>
                    </a:lnTo>
                    <a:lnTo>
                      <a:pt x="419" y="326"/>
                    </a:lnTo>
                    <a:lnTo>
                      <a:pt x="419" y="327"/>
                    </a:lnTo>
                    <a:lnTo>
                      <a:pt x="363" y="289"/>
                    </a:lnTo>
                    <a:lnTo>
                      <a:pt x="313" y="283"/>
                    </a:lnTo>
                    <a:lnTo>
                      <a:pt x="266" y="295"/>
                    </a:lnTo>
                    <a:lnTo>
                      <a:pt x="227" y="317"/>
                    </a:lnTo>
                    <a:lnTo>
                      <a:pt x="191" y="332"/>
                    </a:lnTo>
                    <a:lnTo>
                      <a:pt x="162" y="329"/>
                    </a:lnTo>
                    <a:lnTo>
                      <a:pt x="140" y="296"/>
                    </a:lnTo>
                    <a:lnTo>
                      <a:pt x="126" y="222"/>
                    </a:lnTo>
                    <a:lnTo>
                      <a:pt x="115" y="202"/>
                    </a:lnTo>
                    <a:lnTo>
                      <a:pt x="101" y="187"/>
                    </a:lnTo>
                    <a:lnTo>
                      <a:pt x="84" y="175"/>
                    </a:lnTo>
                    <a:lnTo>
                      <a:pt x="68" y="168"/>
                    </a:lnTo>
                    <a:lnTo>
                      <a:pt x="50" y="159"/>
                    </a:lnTo>
                    <a:lnTo>
                      <a:pt x="32" y="152"/>
                    </a:lnTo>
                    <a:lnTo>
                      <a:pt x="15" y="141"/>
                    </a:lnTo>
                    <a:lnTo>
                      <a:pt x="0" y="133"/>
                    </a:lnTo>
                    <a:lnTo>
                      <a:pt x="9" y="60"/>
                    </a:lnTo>
                    <a:lnTo>
                      <a:pt x="29" y="19"/>
                    </a:lnTo>
                    <a:lnTo>
                      <a:pt x="56" y="0"/>
                    </a:lnTo>
                    <a:lnTo>
                      <a:pt x="89" y="0"/>
                    </a:lnTo>
                    <a:lnTo>
                      <a:pt x="126" y="7"/>
                    </a:lnTo>
                    <a:lnTo>
                      <a:pt x="168" y="21"/>
                    </a:lnTo>
                    <a:lnTo>
                      <a:pt x="210" y="32"/>
                    </a:lnTo>
                    <a:lnTo>
                      <a:pt x="252" y="38"/>
                    </a:lnTo>
                    <a:lnTo>
                      <a:pt x="269" y="52"/>
                    </a:lnTo>
                    <a:lnTo>
                      <a:pt x="286" y="65"/>
                    </a:lnTo>
                    <a:lnTo>
                      <a:pt x="299" y="78"/>
                    </a:lnTo>
                    <a:lnTo>
                      <a:pt x="310" y="96"/>
                    </a:lnTo>
                    <a:lnTo>
                      <a:pt x="317" y="110"/>
                    </a:lnTo>
                    <a:lnTo>
                      <a:pt x="324" y="130"/>
                    </a:lnTo>
                    <a:lnTo>
                      <a:pt x="328" y="150"/>
                    </a:lnTo>
                    <a:lnTo>
                      <a:pt x="334" y="175"/>
                    </a:lnTo>
                    <a:lnTo>
                      <a:pt x="353" y="192"/>
                    </a:lnTo>
                    <a:lnTo>
                      <a:pt x="374" y="203"/>
                    </a:lnTo>
                    <a:lnTo>
                      <a:pt x="391" y="212"/>
                    </a:lnTo>
                    <a:lnTo>
                      <a:pt x="408" y="222"/>
                    </a:lnTo>
                    <a:lnTo>
                      <a:pt x="419" y="233"/>
                    </a:lnTo>
                    <a:lnTo>
                      <a:pt x="431" y="249"/>
                    </a:lnTo>
                    <a:lnTo>
                      <a:pt x="438" y="273"/>
                    </a:lnTo>
                    <a:lnTo>
                      <a:pt x="442" y="308"/>
                    </a:lnTo>
                    <a:close/>
                  </a:path>
                </a:pathLst>
              </a:custGeom>
              <a:solidFill>
                <a:srgbClr val="8FB8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5" name="Freeform 17"/>
              <p:cNvSpPr>
                <a:spLocks/>
              </p:cNvSpPr>
              <p:nvPr/>
            </p:nvSpPr>
            <p:spPr bwMode="auto">
              <a:xfrm>
                <a:off x="3012" y="10346"/>
                <a:ext cx="397" cy="294"/>
              </a:xfrm>
              <a:custGeom>
                <a:avLst/>
                <a:gdLst>
                  <a:gd name="T0" fmla="*/ 0 w 1192"/>
                  <a:gd name="T1" fmla="*/ 0 h 883"/>
                  <a:gd name="T2" fmla="*/ 0 w 1192"/>
                  <a:gd name="T3" fmla="*/ 0 h 883"/>
                  <a:gd name="T4" fmla="*/ 0 w 1192"/>
                  <a:gd name="T5" fmla="*/ 0 h 883"/>
                  <a:gd name="T6" fmla="*/ 0 w 1192"/>
                  <a:gd name="T7" fmla="*/ 0 h 883"/>
                  <a:gd name="T8" fmla="*/ 0 w 1192"/>
                  <a:gd name="T9" fmla="*/ 0 h 883"/>
                  <a:gd name="T10" fmla="*/ 0 w 1192"/>
                  <a:gd name="T11" fmla="*/ 0 h 883"/>
                  <a:gd name="T12" fmla="*/ 0 w 1192"/>
                  <a:gd name="T13" fmla="*/ 0 h 883"/>
                  <a:gd name="T14" fmla="*/ 0 w 1192"/>
                  <a:gd name="T15" fmla="*/ 0 h 883"/>
                  <a:gd name="T16" fmla="*/ 0 w 1192"/>
                  <a:gd name="T17" fmla="*/ 0 h 883"/>
                  <a:gd name="T18" fmla="*/ 0 w 1192"/>
                  <a:gd name="T19" fmla="*/ 0 h 883"/>
                  <a:gd name="T20" fmla="*/ 0 w 1192"/>
                  <a:gd name="T21" fmla="*/ 0 h 883"/>
                  <a:gd name="T22" fmla="*/ 0 w 1192"/>
                  <a:gd name="T23" fmla="*/ 0 h 883"/>
                  <a:gd name="T24" fmla="*/ 0 w 1192"/>
                  <a:gd name="T25" fmla="*/ 0 h 883"/>
                  <a:gd name="T26" fmla="*/ 0 w 1192"/>
                  <a:gd name="T27" fmla="*/ 0 h 883"/>
                  <a:gd name="T28" fmla="*/ 0 w 1192"/>
                  <a:gd name="T29" fmla="*/ 0 h 883"/>
                  <a:gd name="T30" fmla="*/ 0 w 1192"/>
                  <a:gd name="T31" fmla="*/ 0 h 883"/>
                  <a:gd name="T32" fmla="*/ 0 w 1192"/>
                  <a:gd name="T33" fmla="*/ 0 h 883"/>
                  <a:gd name="T34" fmla="*/ 0 w 1192"/>
                  <a:gd name="T35" fmla="*/ 0 h 883"/>
                  <a:gd name="T36" fmla="*/ 0 w 1192"/>
                  <a:gd name="T37" fmla="*/ 0 h 883"/>
                  <a:gd name="T38" fmla="*/ 0 w 1192"/>
                  <a:gd name="T39" fmla="*/ 0 h 883"/>
                  <a:gd name="T40" fmla="*/ 0 w 1192"/>
                  <a:gd name="T41" fmla="*/ 0 h 883"/>
                  <a:gd name="T42" fmla="*/ 0 w 1192"/>
                  <a:gd name="T43" fmla="*/ 0 h 883"/>
                  <a:gd name="T44" fmla="*/ 0 w 1192"/>
                  <a:gd name="T45" fmla="*/ 0 h 883"/>
                  <a:gd name="T46" fmla="*/ 0 w 1192"/>
                  <a:gd name="T47" fmla="*/ 0 h 883"/>
                  <a:gd name="T48" fmla="*/ 0 w 1192"/>
                  <a:gd name="T49" fmla="*/ 0 h 883"/>
                  <a:gd name="T50" fmla="*/ 0 w 1192"/>
                  <a:gd name="T51" fmla="*/ 0 h 883"/>
                  <a:gd name="T52" fmla="*/ 0 w 1192"/>
                  <a:gd name="T53" fmla="*/ 0 h 883"/>
                  <a:gd name="T54" fmla="*/ 0 w 1192"/>
                  <a:gd name="T55" fmla="*/ 0 h 883"/>
                  <a:gd name="T56" fmla="*/ 0 w 1192"/>
                  <a:gd name="T57" fmla="*/ 0 h 883"/>
                  <a:gd name="T58" fmla="*/ 0 w 1192"/>
                  <a:gd name="T59" fmla="*/ 0 h 883"/>
                  <a:gd name="T60" fmla="*/ 0 w 1192"/>
                  <a:gd name="T61" fmla="*/ 0 h 883"/>
                  <a:gd name="T62" fmla="*/ 0 w 1192"/>
                  <a:gd name="T63" fmla="*/ 0 h 883"/>
                  <a:gd name="T64" fmla="*/ 0 w 1192"/>
                  <a:gd name="T65" fmla="*/ 0 h 883"/>
                  <a:gd name="T66" fmla="*/ 0 w 1192"/>
                  <a:gd name="T67" fmla="*/ 0 h 883"/>
                  <a:gd name="T68" fmla="*/ 0 w 1192"/>
                  <a:gd name="T69" fmla="*/ 0 h 883"/>
                  <a:gd name="T70" fmla="*/ 0 w 1192"/>
                  <a:gd name="T71" fmla="*/ 0 h 883"/>
                  <a:gd name="T72" fmla="*/ 0 w 1192"/>
                  <a:gd name="T73" fmla="*/ 0 h 883"/>
                  <a:gd name="T74" fmla="*/ 0 w 1192"/>
                  <a:gd name="T75" fmla="*/ 0 h 883"/>
                  <a:gd name="T76" fmla="*/ 0 w 1192"/>
                  <a:gd name="T77" fmla="*/ 0 h 883"/>
                  <a:gd name="T78" fmla="*/ 0 w 1192"/>
                  <a:gd name="T79" fmla="*/ 0 h 883"/>
                  <a:gd name="T80" fmla="*/ 0 w 1192"/>
                  <a:gd name="T81" fmla="*/ 0 h 883"/>
                  <a:gd name="T82" fmla="*/ 0 w 1192"/>
                  <a:gd name="T83" fmla="*/ 0 h 883"/>
                  <a:gd name="T84" fmla="*/ 0 w 1192"/>
                  <a:gd name="T85" fmla="*/ 0 h 883"/>
                  <a:gd name="T86" fmla="*/ 0 w 1192"/>
                  <a:gd name="T87" fmla="*/ 0 h 883"/>
                  <a:gd name="T88" fmla="*/ 0 w 1192"/>
                  <a:gd name="T89" fmla="*/ 0 h 883"/>
                  <a:gd name="T90" fmla="*/ 0 w 1192"/>
                  <a:gd name="T91" fmla="*/ 0 h 883"/>
                  <a:gd name="T92" fmla="*/ 0 w 1192"/>
                  <a:gd name="T93" fmla="*/ 0 h 883"/>
                  <a:gd name="T94" fmla="*/ 0 w 1192"/>
                  <a:gd name="T95" fmla="*/ 0 h 88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92"/>
                  <a:gd name="T145" fmla="*/ 0 h 883"/>
                  <a:gd name="T146" fmla="*/ 1192 w 1192"/>
                  <a:gd name="T147" fmla="*/ 883 h 88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92" h="883">
                    <a:moveTo>
                      <a:pt x="1128" y="524"/>
                    </a:moveTo>
                    <a:lnTo>
                      <a:pt x="1108" y="591"/>
                    </a:lnTo>
                    <a:lnTo>
                      <a:pt x="1097" y="652"/>
                    </a:lnTo>
                    <a:lnTo>
                      <a:pt x="1084" y="701"/>
                    </a:lnTo>
                    <a:lnTo>
                      <a:pt x="1067" y="742"/>
                    </a:lnTo>
                    <a:lnTo>
                      <a:pt x="1040" y="773"/>
                    </a:lnTo>
                    <a:lnTo>
                      <a:pt x="1001" y="795"/>
                    </a:lnTo>
                    <a:lnTo>
                      <a:pt x="942" y="808"/>
                    </a:lnTo>
                    <a:lnTo>
                      <a:pt x="861" y="813"/>
                    </a:lnTo>
                    <a:lnTo>
                      <a:pt x="833" y="848"/>
                    </a:lnTo>
                    <a:lnTo>
                      <a:pt x="806" y="871"/>
                    </a:lnTo>
                    <a:lnTo>
                      <a:pt x="779" y="882"/>
                    </a:lnTo>
                    <a:lnTo>
                      <a:pt x="756" y="883"/>
                    </a:lnTo>
                    <a:lnTo>
                      <a:pt x="730" y="871"/>
                    </a:lnTo>
                    <a:lnTo>
                      <a:pt x="706" y="854"/>
                    </a:lnTo>
                    <a:lnTo>
                      <a:pt x="685" y="826"/>
                    </a:lnTo>
                    <a:lnTo>
                      <a:pt x="667" y="793"/>
                    </a:lnTo>
                    <a:lnTo>
                      <a:pt x="636" y="771"/>
                    </a:lnTo>
                    <a:lnTo>
                      <a:pt x="618" y="733"/>
                    </a:lnTo>
                    <a:lnTo>
                      <a:pt x="604" y="686"/>
                    </a:lnTo>
                    <a:lnTo>
                      <a:pt x="591" y="637"/>
                    </a:lnTo>
                    <a:lnTo>
                      <a:pt x="570" y="591"/>
                    </a:lnTo>
                    <a:lnTo>
                      <a:pt x="538" y="559"/>
                    </a:lnTo>
                    <a:lnTo>
                      <a:pt x="487" y="544"/>
                    </a:lnTo>
                    <a:lnTo>
                      <a:pt x="414" y="558"/>
                    </a:lnTo>
                    <a:lnTo>
                      <a:pt x="396" y="565"/>
                    </a:lnTo>
                    <a:lnTo>
                      <a:pt x="379" y="566"/>
                    </a:lnTo>
                    <a:lnTo>
                      <a:pt x="361" y="565"/>
                    </a:lnTo>
                    <a:lnTo>
                      <a:pt x="343" y="563"/>
                    </a:lnTo>
                    <a:lnTo>
                      <a:pt x="323" y="561"/>
                    </a:lnTo>
                    <a:lnTo>
                      <a:pt x="304" y="562"/>
                    </a:lnTo>
                    <a:lnTo>
                      <a:pt x="284" y="569"/>
                    </a:lnTo>
                    <a:lnTo>
                      <a:pt x="266" y="586"/>
                    </a:lnTo>
                    <a:lnTo>
                      <a:pt x="211" y="686"/>
                    </a:lnTo>
                    <a:lnTo>
                      <a:pt x="155" y="742"/>
                    </a:lnTo>
                    <a:lnTo>
                      <a:pt x="101" y="758"/>
                    </a:lnTo>
                    <a:lnTo>
                      <a:pt x="55" y="742"/>
                    </a:lnTo>
                    <a:lnTo>
                      <a:pt x="19" y="699"/>
                    </a:lnTo>
                    <a:lnTo>
                      <a:pt x="0" y="639"/>
                    </a:lnTo>
                    <a:lnTo>
                      <a:pt x="2" y="566"/>
                    </a:lnTo>
                    <a:lnTo>
                      <a:pt x="30" y="491"/>
                    </a:lnTo>
                    <a:lnTo>
                      <a:pt x="24" y="450"/>
                    </a:lnTo>
                    <a:lnTo>
                      <a:pt x="17" y="428"/>
                    </a:lnTo>
                    <a:lnTo>
                      <a:pt x="10" y="415"/>
                    </a:lnTo>
                    <a:lnTo>
                      <a:pt x="6" y="406"/>
                    </a:lnTo>
                    <a:lnTo>
                      <a:pt x="6" y="394"/>
                    </a:lnTo>
                    <a:lnTo>
                      <a:pt x="13" y="378"/>
                    </a:lnTo>
                    <a:lnTo>
                      <a:pt x="31" y="345"/>
                    </a:lnTo>
                    <a:lnTo>
                      <a:pt x="62" y="297"/>
                    </a:lnTo>
                    <a:lnTo>
                      <a:pt x="59" y="242"/>
                    </a:lnTo>
                    <a:lnTo>
                      <a:pt x="50" y="198"/>
                    </a:lnTo>
                    <a:lnTo>
                      <a:pt x="38" y="161"/>
                    </a:lnTo>
                    <a:lnTo>
                      <a:pt x="33" y="132"/>
                    </a:lnTo>
                    <a:lnTo>
                      <a:pt x="34" y="105"/>
                    </a:lnTo>
                    <a:lnTo>
                      <a:pt x="52" y="85"/>
                    </a:lnTo>
                    <a:lnTo>
                      <a:pt x="92" y="67"/>
                    </a:lnTo>
                    <a:lnTo>
                      <a:pt x="158" y="55"/>
                    </a:lnTo>
                    <a:lnTo>
                      <a:pt x="228" y="89"/>
                    </a:lnTo>
                    <a:lnTo>
                      <a:pt x="283" y="96"/>
                    </a:lnTo>
                    <a:lnTo>
                      <a:pt x="323" y="85"/>
                    </a:lnTo>
                    <a:lnTo>
                      <a:pt x="356" y="62"/>
                    </a:lnTo>
                    <a:lnTo>
                      <a:pt x="382" y="34"/>
                    </a:lnTo>
                    <a:lnTo>
                      <a:pt x="410" y="12"/>
                    </a:lnTo>
                    <a:lnTo>
                      <a:pt x="441" y="0"/>
                    </a:lnTo>
                    <a:lnTo>
                      <a:pt x="482" y="12"/>
                    </a:lnTo>
                    <a:lnTo>
                      <a:pt x="580" y="73"/>
                    </a:lnTo>
                    <a:lnTo>
                      <a:pt x="654" y="102"/>
                    </a:lnTo>
                    <a:lnTo>
                      <a:pt x="709" y="104"/>
                    </a:lnTo>
                    <a:lnTo>
                      <a:pt x="750" y="92"/>
                    </a:lnTo>
                    <a:lnTo>
                      <a:pt x="779" y="70"/>
                    </a:lnTo>
                    <a:lnTo>
                      <a:pt x="805" y="49"/>
                    </a:lnTo>
                    <a:lnTo>
                      <a:pt x="830" y="36"/>
                    </a:lnTo>
                    <a:lnTo>
                      <a:pt x="861" y="42"/>
                    </a:lnTo>
                    <a:lnTo>
                      <a:pt x="889" y="76"/>
                    </a:lnTo>
                    <a:lnTo>
                      <a:pt x="911" y="101"/>
                    </a:lnTo>
                    <a:lnTo>
                      <a:pt x="928" y="117"/>
                    </a:lnTo>
                    <a:lnTo>
                      <a:pt x="945" y="127"/>
                    </a:lnTo>
                    <a:lnTo>
                      <a:pt x="963" y="130"/>
                    </a:lnTo>
                    <a:lnTo>
                      <a:pt x="986" y="130"/>
                    </a:lnTo>
                    <a:lnTo>
                      <a:pt x="1017" y="127"/>
                    </a:lnTo>
                    <a:lnTo>
                      <a:pt x="1059" y="126"/>
                    </a:lnTo>
                    <a:lnTo>
                      <a:pt x="1140" y="170"/>
                    </a:lnTo>
                    <a:lnTo>
                      <a:pt x="1182" y="210"/>
                    </a:lnTo>
                    <a:lnTo>
                      <a:pt x="1192" y="244"/>
                    </a:lnTo>
                    <a:lnTo>
                      <a:pt x="1179" y="276"/>
                    </a:lnTo>
                    <a:lnTo>
                      <a:pt x="1153" y="304"/>
                    </a:lnTo>
                    <a:lnTo>
                      <a:pt x="1122" y="334"/>
                    </a:lnTo>
                    <a:lnTo>
                      <a:pt x="1094" y="362"/>
                    </a:lnTo>
                    <a:lnTo>
                      <a:pt x="1083" y="395"/>
                    </a:lnTo>
                    <a:lnTo>
                      <a:pt x="1095" y="409"/>
                    </a:lnTo>
                    <a:lnTo>
                      <a:pt x="1105" y="423"/>
                    </a:lnTo>
                    <a:lnTo>
                      <a:pt x="1112" y="438"/>
                    </a:lnTo>
                    <a:lnTo>
                      <a:pt x="1118" y="456"/>
                    </a:lnTo>
                    <a:lnTo>
                      <a:pt x="1120" y="471"/>
                    </a:lnTo>
                    <a:lnTo>
                      <a:pt x="1123" y="488"/>
                    </a:lnTo>
                    <a:lnTo>
                      <a:pt x="1125" y="506"/>
                    </a:lnTo>
                    <a:lnTo>
                      <a:pt x="1128" y="524"/>
                    </a:lnTo>
                    <a:close/>
                  </a:path>
                </a:pathLst>
              </a:custGeom>
              <a:solidFill>
                <a:srgbClr val="8FB8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6" name="Freeform 18"/>
              <p:cNvSpPr>
                <a:spLocks/>
              </p:cNvSpPr>
              <p:nvPr/>
            </p:nvSpPr>
            <p:spPr bwMode="auto">
              <a:xfrm>
                <a:off x="3004" y="10007"/>
                <a:ext cx="311" cy="162"/>
              </a:xfrm>
              <a:custGeom>
                <a:avLst/>
                <a:gdLst>
                  <a:gd name="T0" fmla="*/ 0 w 933"/>
                  <a:gd name="T1" fmla="*/ 0 h 484"/>
                  <a:gd name="T2" fmla="*/ 0 w 933"/>
                  <a:gd name="T3" fmla="*/ 0 h 484"/>
                  <a:gd name="T4" fmla="*/ 0 w 933"/>
                  <a:gd name="T5" fmla="*/ 0 h 484"/>
                  <a:gd name="T6" fmla="*/ 0 w 933"/>
                  <a:gd name="T7" fmla="*/ 0 h 484"/>
                  <a:gd name="T8" fmla="*/ 0 w 933"/>
                  <a:gd name="T9" fmla="*/ 0 h 484"/>
                  <a:gd name="T10" fmla="*/ 0 w 933"/>
                  <a:gd name="T11" fmla="*/ 0 h 484"/>
                  <a:gd name="T12" fmla="*/ 0 w 933"/>
                  <a:gd name="T13" fmla="*/ 0 h 484"/>
                  <a:gd name="T14" fmla="*/ 0 w 933"/>
                  <a:gd name="T15" fmla="*/ 0 h 484"/>
                  <a:gd name="T16" fmla="*/ 0 w 933"/>
                  <a:gd name="T17" fmla="*/ 0 h 484"/>
                  <a:gd name="T18" fmla="*/ 0 w 933"/>
                  <a:gd name="T19" fmla="*/ 0 h 484"/>
                  <a:gd name="T20" fmla="*/ 0 w 933"/>
                  <a:gd name="T21" fmla="*/ 0 h 484"/>
                  <a:gd name="T22" fmla="*/ 0 w 933"/>
                  <a:gd name="T23" fmla="*/ 0 h 484"/>
                  <a:gd name="T24" fmla="*/ 0 w 933"/>
                  <a:gd name="T25" fmla="*/ 0 h 484"/>
                  <a:gd name="T26" fmla="*/ 0 w 933"/>
                  <a:gd name="T27" fmla="*/ 0 h 484"/>
                  <a:gd name="T28" fmla="*/ 0 w 933"/>
                  <a:gd name="T29" fmla="*/ 0 h 484"/>
                  <a:gd name="T30" fmla="*/ 0 w 933"/>
                  <a:gd name="T31" fmla="*/ 0 h 484"/>
                  <a:gd name="T32" fmla="*/ 0 w 933"/>
                  <a:gd name="T33" fmla="*/ 0 h 484"/>
                  <a:gd name="T34" fmla="*/ 0 w 933"/>
                  <a:gd name="T35" fmla="*/ 0 h 484"/>
                  <a:gd name="T36" fmla="*/ 0 w 933"/>
                  <a:gd name="T37" fmla="*/ 0 h 484"/>
                  <a:gd name="T38" fmla="*/ 0 w 933"/>
                  <a:gd name="T39" fmla="*/ 0 h 484"/>
                  <a:gd name="T40" fmla="*/ 0 w 933"/>
                  <a:gd name="T41" fmla="*/ 0 h 484"/>
                  <a:gd name="T42" fmla="*/ 0 w 933"/>
                  <a:gd name="T43" fmla="*/ 0 h 484"/>
                  <a:gd name="T44" fmla="*/ 0 w 933"/>
                  <a:gd name="T45" fmla="*/ 0 h 484"/>
                  <a:gd name="T46" fmla="*/ 0 w 933"/>
                  <a:gd name="T47" fmla="*/ 0 h 484"/>
                  <a:gd name="T48" fmla="*/ 0 w 933"/>
                  <a:gd name="T49" fmla="*/ 0 h 484"/>
                  <a:gd name="T50" fmla="*/ 0 w 933"/>
                  <a:gd name="T51" fmla="*/ 0 h 484"/>
                  <a:gd name="T52" fmla="*/ 0 w 933"/>
                  <a:gd name="T53" fmla="*/ 0 h 484"/>
                  <a:gd name="T54" fmla="*/ 0 w 933"/>
                  <a:gd name="T55" fmla="*/ 0 h 484"/>
                  <a:gd name="T56" fmla="*/ 0 w 933"/>
                  <a:gd name="T57" fmla="*/ 0 h 484"/>
                  <a:gd name="T58" fmla="*/ 0 w 933"/>
                  <a:gd name="T59" fmla="*/ 0 h 484"/>
                  <a:gd name="T60" fmla="*/ 0 w 933"/>
                  <a:gd name="T61" fmla="*/ 0 h 484"/>
                  <a:gd name="T62" fmla="*/ 0 w 933"/>
                  <a:gd name="T63" fmla="*/ 0 h 484"/>
                  <a:gd name="T64" fmla="*/ 0 w 933"/>
                  <a:gd name="T65" fmla="*/ 0 h 484"/>
                  <a:gd name="T66" fmla="*/ 0 w 933"/>
                  <a:gd name="T67" fmla="*/ 0 h 484"/>
                  <a:gd name="T68" fmla="*/ 0 w 933"/>
                  <a:gd name="T69" fmla="*/ 0 h 484"/>
                  <a:gd name="T70" fmla="*/ 0 w 933"/>
                  <a:gd name="T71" fmla="*/ 0 h 484"/>
                  <a:gd name="T72" fmla="*/ 0 w 933"/>
                  <a:gd name="T73" fmla="*/ 0 h 484"/>
                  <a:gd name="T74" fmla="*/ 0 w 933"/>
                  <a:gd name="T75" fmla="*/ 0 h 484"/>
                  <a:gd name="T76" fmla="*/ 0 w 933"/>
                  <a:gd name="T77" fmla="*/ 0 h 484"/>
                  <a:gd name="T78" fmla="*/ 0 w 933"/>
                  <a:gd name="T79" fmla="*/ 0 h 484"/>
                  <a:gd name="T80" fmla="*/ 0 w 933"/>
                  <a:gd name="T81" fmla="*/ 0 h 484"/>
                  <a:gd name="T82" fmla="*/ 0 w 933"/>
                  <a:gd name="T83" fmla="*/ 0 h 484"/>
                  <a:gd name="T84" fmla="*/ 0 w 933"/>
                  <a:gd name="T85" fmla="*/ 0 h 484"/>
                  <a:gd name="T86" fmla="*/ 0 w 933"/>
                  <a:gd name="T87" fmla="*/ 0 h 484"/>
                  <a:gd name="T88" fmla="*/ 0 w 933"/>
                  <a:gd name="T89" fmla="*/ 0 h 484"/>
                  <a:gd name="T90" fmla="*/ 0 w 933"/>
                  <a:gd name="T91" fmla="*/ 0 h 484"/>
                  <a:gd name="T92" fmla="*/ 0 w 933"/>
                  <a:gd name="T93" fmla="*/ 0 h 484"/>
                  <a:gd name="T94" fmla="*/ 0 w 933"/>
                  <a:gd name="T95" fmla="*/ 0 h 4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3"/>
                  <a:gd name="T145" fmla="*/ 0 h 484"/>
                  <a:gd name="T146" fmla="*/ 933 w 933"/>
                  <a:gd name="T147" fmla="*/ 484 h 48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3" h="484">
                    <a:moveTo>
                      <a:pt x="933" y="224"/>
                    </a:moveTo>
                    <a:lnTo>
                      <a:pt x="932" y="227"/>
                    </a:lnTo>
                    <a:lnTo>
                      <a:pt x="932" y="235"/>
                    </a:lnTo>
                    <a:lnTo>
                      <a:pt x="932" y="244"/>
                    </a:lnTo>
                    <a:lnTo>
                      <a:pt x="932" y="258"/>
                    </a:lnTo>
                    <a:lnTo>
                      <a:pt x="930" y="268"/>
                    </a:lnTo>
                    <a:lnTo>
                      <a:pt x="929" y="280"/>
                    </a:lnTo>
                    <a:lnTo>
                      <a:pt x="926" y="288"/>
                    </a:lnTo>
                    <a:lnTo>
                      <a:pt x="925" y="296"/>
                    </a:lnTo>
                    <a:lnTo>
                      <a:pt x="874" y="288"/>
                    </a:lnTo>
                    <a:lnTo>
                      <a:pt x="832" y="286"/>
                    </a:lnTo>
                    <a:lnTo>
                      <a:pt x="795" y="287"/>
                    </a:lnTo>
                    <a:lnTo>
                      <a:pt x="765" y="293"/>
                    </a:lnTo>
                    <a:lnTo>
                      <a:pt x="734" y="302"/>
                    </a:lnTo>
                    <a:lnTo>
                      <a:pt x="703" y="316"/>
                    </a:lnTo>
                    <a:lnTo>
                      <a:pt x="669" y="336"/>
                    </a:lnTo>
                    <a:lnTo>
                      <a:pt x="631" y="362"/>
                    </a:lnTo>
                    <a:lnTo>
                      <a:pt x="606" y="359"/>
                    </a:lnTo>
                    <a:lnTo>
                      <a:pt x="586" y="352"/>
                    </a:lnTo>
                    <a:lnTo>
                      <a:pt x="568" y="343"/>
                    </a:lnTo>
                    <a:lnTo>
                      <a:pt x="551" y="334"/>
                    </a:lnTo>
                    <a:lnTo>
                      <a:pt x="532" y="327"/>
                    </a:lnTo>
                    <a:lnTo>
                      <a:pt x="509" y="327"/>
                    </a:lnTo>
                    <a:lnTo>
                      <a:pt x="482" y="333"/>
                    </a:lnTo>
                    <a:lnTo>
                      <a:pt x="450" y="352"/>
                    </a:lnTo>
                    <a:lnTo>
                      <a:pt x="435" y="370"/>
                    </a:lnTo>
                    <a:lnTo>
                      <a:pt x="423" y="387"/>
                    </a:lnTo>
                    <a:lnTo>
                      <a:pt x="415" y="402"/>
                    </a:lnTo>
                    <a:lnTo>
                      <a:pt x="411" y="417"/>
                    </a:lnTo>
                    <a:lnTo>
                      <a:pt x="407" y="430"/>
                    </a:lnTo>
                    <a:lnTo>
                      <a:pt x="405" y="445"/>
                    </a:lnTo>
                    <a:lnTo>
                      <a:pt x="402" y="461"/>
                    </a:lnTo>
                    <a:lnTo>
                      <a:pt x="401" y="480"/>
                    </a:lnTo>
                    <a:lnTo>
                      <a:pt x="393" y="482"/>
                    </a:lnTo>
                    <a:lnTo>
                      <a:pt x="386" y="483"/>
                    </a:lnTo>
                    <a:lnTo>
                      <a:pt x="377" y="483"/>
                    </a:lnTo>
                    <a:lnTo>
                      <a:pt x="370" y="484"/>
                    </a:lnTo>
                    <a:lnTo>
                      <a:pt x="322" y="445"/>
                    </a:lnTo>
                    <a:lnTo>
                      <a:pt x="276" y="426"/>
                    </a:lnTo>
                    <a:lnTo>
                      <a:pt x="231" y="420"/>
                    </a:lnTo>
                    <a:lnTo>
                      <a:pt x="192" y="426"/>
                    </a:lnTo>
                    <a:lnTo>
                      <a:pt x="154" y="434"/>
                    </a:lnTo>
                    <a:lnTo>
                      <a:pt x="123" y="445"/>
                    </a:lnTo>
                    <a:lnTo>
                      <a:pt x="99" y="449"/>
                    </a:lnTo>
                    <a:lnTo>
                      <a:pt x="85" y="446"/>
                    </a:lnTo>
                    <a:lnTo>
                      <a:pt x="82" y="409"/>
                    </a:lnTo>
                    <a:lnTo>
                      <a:pt x="87" y="384"/>
                    </a:lnTo>
                    <a:lnTo>
                      <a:pt x="92" y="364"/>
                    </a:lnTo>
                    <a:lnTo>
                      <a:pt x="95" y="349"/>
                    </a:lnTo>
                    <a:lnTo>
                      <a:pt x="91" y="334"/>
                    </a:lnTo>
                    <a:lnTo>
                      <a:pt x="77" y="321"/>
                    </a:lnTo>
                    <a:lnTo>
                      <a:pt x="47" y="303"/>
                    </a:lnTo>
                    <a:lnTo>
                      <a:pt x="0" y="281"/>
                    </a:lnTo>
                    <a:lnTo>
                      <a:pt x="0" y="235"/>
                    </a:lnTo>
                    <a:lnTo>
                      <a:pt x="9" y="203"/>
                    </a:lnTo>
                    <a:lnTo>
                      <a:pt x="25" y="181"/>
                    </a:lnTo>
                    <a:lnTo>
                      <a:pt x="50" y="169"/>
                    </a:lnTo>
                    <a:lnTo>
                      <a:pt x="78" y="160"/>
                    </a:lnTo>
                    <a:lnTo>
                      <a:pt x="113" y="154"/>
                    </a:lnTo>
                    <a:lnTo>
                      <a:pt x="151" y="148"/>
                    </a:lnTo>
                    <a:lnTo>
                      <a:pt x="193" y="140"/>
                    </a:lnTo>
                    <a:lnTo>
                      <a:pt x="207" y="122"/>
                    </a:lnTo>
                    <a:lnTo>
                      <a:pt x="223" y="106"/>
                    </a:lnTo>
                    <a:lnTo>
                      <a:pt x="240" y="88"/>
                    </a:lnTo>
                    <a:lnTo>
                      <a:pt x="256" y="75"/>
                    </a:lnTo>
                    <a:lnTo>
                      <a:pt x="273" y="63"/>
                    </a:lnTo>
                    <a:lnTo>
                      <a:pt x="294" y="59"/>
                    </a:lnTo>
                    <a:lnTo>
                      <a:pt x="317" y="63"/>
                    </a:lnTo>
                    <a:lnTo>
                      <a:pt x="342" y="78"/>
                    </a:lnTo>
                    <a:lnTo>
                      <a:pt x="377" y="70"/>
                    </a:lnTo>
                    <a:lnTo>
                      <a:pt x="418" y="56"/>
                    </a:lnTo>
                    <a:lnTo>
                      <a:pt x="461" y="35"/>
                    </a:lnTo>
                    <a:lnTo>
                      <a:pt x="506" y="16"/>
                    </a:lnTo>
                    <a:lnTo>
                      <a:pt x="550" y="1"/>
                    </a:lnTo>
                    <a:lnTo>
                      <a:pt x="595" y="0"/>
                    </a:lnTo>
                    <a:lnTo>
                      <a:pt x="635" y="14"/>
                    </a:lnTo>
                    <a:lnTo>
                      <a:pt x="672" y="54"/>
                    </a:lnTo>
                    <a:lnTo>
                      <a:pt x="682" y="56"/>
                    </a:lnTo>
                    <a:lnTo>
                      <a:pt x="690" y="57"/>
                    </a:lnTo>
                    <a:lnTo>
                      <a:pt x="697" y="57"/>
                    </a:lnTo>
                    <a:lnTo>
                      <a:pt x="708" y="59"/>
                    </a:lnTo>
                    <a:lnTo>
                      <a:pt x="720" y="47"/>
                    </a:lnTo>
                    <a:lnTo>
                      <a:pt x="735" y="45"/>
                    </a:lnTo>
                    <a:lnTo>
                      <a:pt x="750" y="48"/>
                    </a:lnTo>
                    <a:lnTo>
                      <a:pt x="767" y="57"/>
                    </a:lnTo>
                    <a:lnTo>
                      <a:pt x="784" y="67"/>
                    </a:lnTo>
                    <a:lnTo>
                      <a:pt x="801" y="79"/>
                    </a:lnTo>
                    <a:lnTo>
                      <a:pt x="818" y="91"/>
                    </a:lnTo>
                    <a:lnTo>
                      <a:pt x="835" y="101"/>
                    </a:lnTo>
                    <a:lnTo>
                      <a:pt x="845" y="125"/>
                    </a:lnTo>
                    <a:lnTo>
                      <a:pt x="859" y="140"/>
                    </a:lnTo>
                    <a:lnTo>
                      <a:pt x="874" y="147"/>
                    </a:lnTo>
                    <a:lnTo>
                      <a:pt x="892" y="154"/>
                    </a:lnTo>
                    <a:lnTo>
                      <a:pt x="906" y="162"/>
                    </a:lnTo>
                    <a:lnTo>
                      <a:pt x="920" y="174"/>
                    </a:lnTo>
                    <a:lnTo>
                      <a:pt x="929" y="191"/>
                    </a:lnTo>
                    <a:lnTo>
                      <a:pt x="933" y="224"/>
                    </a:lnTo>
                    <a:close/>
                  </a:path>
                </a:pathLst>
              </a:custGeom>
              <a:solidFill>
                <a:srgbClr val="5E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7" name="Freeform 19"/>
              <p:cNvSpPr>
                <a:spLocks/>
              </p:cNvSpPr>
              <p:nvPr/>
            </p:nvSpPr>
            <p:spPr bwMode="auto">
              <a:xfrm>
                <a:off x="3052" y="10792"/>
                <a:ext cx="275" cy="402"/>
              </a:xfrm>
              <a:custGeom>
                <a:avLst/>
                <a:gdLst>
                  <a:gd name="T0" fmla="*/ 0 w 823"/>
                  <a:gd name="T1" fmla="*/ 0 h 1207"/>
                  <a:gd name="T2" fmla="*/ 0 w 823"/>
                  <a:gd name="T3" fmla="*/ 0 h 1207"/>
                  <a:gd name="T4" fmla="*/ 0 w 823"/>
                  <a:gd name="T5" fmla="*/ 0 h 1207"/>
                  <a:gd name="T6" fmla="*/ 0 w 823"/>
                  <a:gd name="T7" fmla="*/ 0 h 1207"/>
                  <a:gd name="T8" fmla="*/ 0 w 823"/>
                  <a:gd name="T9" fmla="*/ 0 h 1207"/>
                  <a:gd name="T10" fmla="*/ 0 w 823"/>
                  <a:gd name="T11" fmla="*/ 0 h 1207"/>
                  <a:gd name="T12" fmla="*/ 0 w 823"/>
                  <a:gd name="T13" fmla="*/ 0 h 1207"/>
                  <a:gd name="T14" fmla="*/ 0 w 823"/>
                  <a:gd name="T15" fmla="*/ 0 h 1207"/>
                  <a:gd name="T16" fmla="*/ 0 w 823"/>
                  <a:gd name="T17" fmla="*/ 0 h 1207"/>
                  <a:gd name="T18" fmla="*/ 0 w 823"/>
                  <a:gd name="T19" fmla="*/ 0 h 1207"/>
                  <a:gd name="T20" fmla="*/ 0 w 823"/>
                  <a:gd name="T21" fmla="*/ 0 h 1207"/>
                  <a:gd name="T22" fmla="*/ 0 w 823"/>
                  <a:gd name="T23" fmla="*/ 0 h 1207"/>
                  <a:gd name="T24" fmla="*/ 0 w 823"/>
                  <a:gd name="T25" fmla="*/ 0 h 1207"/>
                  <a:gd name="T26" fmla="*/ 0 w 823"/>
                  <a:gd name="T27" fmla="*/ 0 h 1207"/>
                  <a:gd name="T28" fmla="*/ 0 w 823"/>
                  <a:gd name="T29" fmla="*/ 0 h 1207"/>
                  <a:gd name="T30" fmla="*/ 0 w 823"/>
                  <a:gd name="T31" fmla="*/ 0 h 1207"/>
                  <a:gd name="T32" fmla="*/ 0 w 823"/>
                  <a:gd name="T33" fmla="*/ 0 h 1207"/>
                  <a:gd name="T34" fmla="*/ 0 w 823"/>
                  <a:gd name="T35" fmla="*/ 0 h 1207"/>
                  <a:gd name="T36" fmla="*/ 0 w 823"/>
                  <a:gd name="T37" fmla="*/ 0 h 1207"/>
                  <a:gd name="T38" fmla="*/ 0 w 823"/>
                  <a:gd name="T39" fmla="*/ 0 h 1207"/>
                  <a:gd name="T40" fmla="*/ 0 w 823"/>
                  <a:gd name="T41" fmla="*/ 0 h 1207"/>
                  <a:gd name="T42" fmla="*/ 0 w 823"/>
                  <a:gd name="T43" fmla="*/ 0 h 1207"/>
                  <a:gd name="T44" fmla="*/ 0 w 823"/>
                  <a:gd name="T45" fmla="*/ 0 h 1207"/>
                  <a:gd name="T46" fmla="*/ 0 w 823"/>
                  <a:gd name="T47" fmla="*/ 0 h 1207"/>
                  <a:gd name="T48" fmla="*/ 0 w 823"/>
                  <a:gd name="T49" fmla="*/ 0 h 1207"/>
                  <a:gd name="T50" fmla="*/ 0 w 823"/>
                  <a:gd name="T51" fmla="*/ 0 h 1207"/>
                  <a:gd name="T52" fmla="*/ 0 w 823"/>
                  <a:gd name="T53" fmla="*/ 0 h 1207"/>
                  <a:gd name="T54" fmla="*/ 0 w 823"/>
                  <a:gd name="T55" fmla="*/ 0 h 1207"/>
                  <a:gd name="T56" fmla="*/ 0 w 823"/>
                  <a:gd name="T57" fmla="*/ 0 h 1207"/>
                  <a:gd name="T58" fmla="*/ 0 w 823"/>
                  <a:gd name="T59" fmla="*/ 0 h 1207"/>
                  <a:gd name="T60" fmla="*/ 0 w 823"/>
                  <a:gd name="T61" fmla="*/ 0 h 1207"/>
                  <a:gd name="T62" fmla="*/ 0 w 823"/>
                  <a:gd name="T63" fmla="*/ 0 h 1207"/>
                  <a:gd name="T64" fmla="*/ 0 w 823"/>
                  <a:gd name="T65" fmla="*/ 0 h 1207"/>
                  <a:gd name="T66" fmla="*/ 0 w 823"/>
                  <a:gd name="T67" fmla="*/ 0 h 1207"/>
                  <a:gd name="T68" fmla="*/ 0 w 823"/>
                  <a:gd name="T69" fmla="*/ 0 h 1207"/>
                  <a:gd name="T70" fmla="*/ 0 w 823"/>
                  <a:gd name="T71" fmla="*/ 0 h 1207"/>
                  <a:gd name="T72" fmla="*/ 0 w 823"/>
                  <a:gd name="T73" fmla="*/ 0 h 1207"/>
                  <a:gd name="T74" fmla="*/ 0 w 823"/>
                  <a:gd name="T75" fmla="*/ 0 h 1207"/>
                  <a:gd name="T76" fmla="*/ 0 w 823"/>
                  <a:gd name="T77" fmla="*/ 0 h 1207"/>
                  <a:gd name="T78" fmla="*/ 0 w 823"/>
                  <a:gd name="T79" fmla="*/ 0 h 12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23"/>
                  <a:gd name="T121" fmla="*/ 0 h 1207"/>
                  <a:gd name="T122" fmla="*/ 823 w 823"/>
                  <a:gd name="T123" fmla="*/ 1207 h 12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23" h="1207">
                    <a:moveTo>
                      <a:pt x="821" y="15"/>
                    </a:moveTo>
                    <a:lnTo>
                      <a:pt x="799" y="53"/>
                    </a:lnTo>
                    <a:lnTo>
                      <a:pt x="778" y="93"/>
                    </a:lnTo>
                    <a:lnTo>
                      <a:pt x="757" y="133"/>
                    </a:lnTo>
                    <a:lnTo>
                      <a:pt x="737" y="173"/>
                    </a:lnTo>
                    <a:lnTo>
                      <a:pt x="715" y="209"/>
                    </a:lnTo>
                    <a:lnTo>
                      <a:pt x="692" y="245"/>
                    </a:lnTo>
                    <a:lnTo>
                      <a:pt x="665" y="276"/>
                    </a:lnTo>
                    <a:lnTo>
                      <a:pt x="640" y="304"/>
                    </a:lnTo>
                    <a:lnTo>
                      <a:pt x="571" y="344"/>
                    </a:lnTo>
                    <a:lnTo>
                      <a:pt x="519" y="395"/>
                    </a:lnTo>
                    <a:lnTo>
                      <a:pt x="479" y="453"/>
                    </a:lnTo>
                    <a:lnTo>
                      <a:pt x="446" y="517"/>
                    </a:lnTo>
                    <a:lnTo>
                      <a:pt x="418" y="585"/>
                    </a:lnTo>
                    <a:lnTo>
                      <a:pt x="392" y="656"/>
                    </a:lnTo>
                    <a:lnTo>
                      <a:pt x="362" y="725"/>
                    </a:lnTo>
                    <a:lnTo>
                      <a:pt x="329" y="796"/>
                    </a:lnTo>
                    <a:lnTo>
                      <a:pt x="284" y="834"/>
                    </a:lnTo>
                    <a:lnTo>
                      <a:pt x="250" y="867"/>
                    </a:lnTo>
                    <a:lnTo>
                      <a:pt x="225" y="895"/>
                    </a:lnTo>
                    <a:lnTo>
                      <a:pt x="209" y="921"/>
                    </a:lnTo>
                    <a:lnTo>
                      <a:pt x="195" y="949"/>
                    </a:lnTo>
                    <a:lnTo>
                      <a:pt x="187" y="983"/>
                    </a:lnTo>
                    <a:lnTo>
                      <a:pt x="178" y="1027"/>
                    </a:lnTo>
                    <a:lnTo>
                      <a:pt x="171" y="1085"/>
                    </a:lnTo>
                    <a:lnTo>
                      <a:pt x="149" y="1101"/>
                    </a:lnTo>
                    <a:lnTo>
                      <a:pt x="128" y="1116"/>
                    </a:lnTo>
                    <a:lnTo>
                      <a:pt x="107" y="1128"/>
                    </a:lnTo>
                    <a:lnTo>
                      <a:pt x="90" y="1141"/>
                    </a:lnTo>
                    <a:lnTo>
                      <a:pt x="72" y="1153"/>
                    </a:lnTo>
                    <a:lnTo>
                      <a:pt x="56" y="1166"/>
                    </a:lnTo>
                    <a:lnTo>
                      <a:pt x="39" y="1182"/>
                    </a:lnTo>
                    <a:lnTo>
                      <a:pt x="27" y="1203"/>
                    </a:lnTo>
                    <a:lnTo>
                      <a:pt x="20" y="1204"/>
                    </a:lnTo>
                    <a:lnTo>
                      <a:pt x="9" y="1207"/>
                    </a:lnTo>
                    <a:lnTo>
                      <a:pt x="6" y="1200"/>
                    </a:lnTo>
                    <a:lnTo>
                      <a:pt x="0" y="1192"/>
                    </a:lnTo>
                    <a:lnTo>
                      <a:pt x="3" y="1173"/>
                    </a:lnTo>
                    <a:lnTo>
                      <a:pt x="11" y="1160"/>
                    </a:lnTo>
                    <a:lnTo>
                      <a:pt x="23" y="1147"/>
                    </a:lnTo>
                    <a:lnTo>
                      <a:pt x="37" y="1135"/>
                    </a:lnTo>
                    <a:lnTo>
                      <a:pt x="49" y="1120"/>
                    </a:lnTo>
                    <a:lnTo>
                      <a:pt x="63" y="1106"/>
                    </a:lnTo>
                    <a:lnTo>
                      <a:pt x="73" y="1085"/>
                    </a:lnTo>
                    <a:lnTo>
                      <a:pt x="82" y="1061"/>
                    </a:lnTo>
                    <a:lnTo>
                      <a:pt x="77" y="1026"/>
                    </a:lnTo>
                    <a:lnTo>
                      <a:pt x="74" y="995"/>
                    </a:lnTo>
                    <a:lnTo>
                      <a:pt x="76" y="967"/>
                    </a:lnTo>
                    <a:lnTo>
                      <a:pt x="82" y="943"/>
                    </a:lnTo>
                    <a:lnTo>
                      <a:pt x="90" y="921"/>
                    </a:lnTo>
                    <a:lnTo>
                      <a:pt x="108" y="904"/>
                    </a:lnTo>
                    <a:lnTo>
                      <a:pt x="132" y="886"/>
                    </a:lnTo>
                    <a:lnTo>
                      <a:pt x="167" y="871"/>
                    </a:lnTo>
                    <a:lnTo>
                      <a:pt x="191" y="843"/>
                    </a:lnTo>
                    <a:lnTo>
                      <a:pt x="219" y="811"/>
                    </a:lnTo>
                    <a:lnTo>
                      <a:pt x="247" y="772"/>
                    </a:lnTo>
                    <a:lnTo>
                      <a:pt x="279" y="734"/>
                    </a:lnTo>
                    <a:lnTo>
                      <a:pt x="308" y="691"/>
                    </a:lnTo>
                    <a:lnTo>
                      <a:pt x="334" y="652"/>
                    </a:lnTo>
                    <a:lnTo>
                      <a:pt x="357" y="612"/>
                    </a:lnTo>
                    <a:lnTo>
                      <a:pt x="375" y="578"/>
                    </a:lnTo>
                    <a:lnTo>
                      <a:pt x="383" y="515"/>
                    </a:lnTo>
                    <a:lnTo>
                      <a:pt x="393" y="464"/>
                    </a:lnTo>
                    <a:lnTo>
                      <a:pt x="407" y="423"/>
                    </a:lnTo>
                    <a:lnTo>
                      <a:pt x="425" y="392"/>
                    </a:lnTo>
                    <a:lnTo>
                      <a:pt x="449" y="363"/>
                    </a:lnTo>
                    <a:lnTo>
                      <a:pt x="482" y="335"/>
                    </a:lnTo>
                    <a:lnTo>
                      <a:pt x="525" y="304"/>
                    </a:lnTo>
                    <a:lnTo>
                      <a:pt x="581" y="270"/>
                    </a:lnTo>
                    <a:lnTo>
                      <a:pt x="608" y="242"/>
                    </a:lnTo>
                    <a:lnTo>
                      <a:pt x="636" y="212"/>
                    </a:lnTo>
                    <a:lnTo>
                      <a:pt x="663" y="180"/>
                    </a:lnTo>
                    <a:lnTo>
                      <a:pt x="692" y="148"/>
                    </a:lnTo>
                    <a:lnTo>
                      <a:pt x="719" y="111"/>
                    </a:lnTo>
                    <a:lnTo>
                      <a:pt x="745" y="74"/>
                    </a:lnTo>
                    <a:lnTo>
                      <a:pt x="772" y="37"/>
                    </a:lnTo>
                    <a:lnTo>
                      <a:pt x="799" y="0"/>
                    </a:lnTo>
                    <a:lnTo>
                      <a:pt x="807" y="0"/>
                    </a:lnTo>
                    <a:lnTo>
                      <a:pt x="817" y="0"/>
                    </a:lnTo>
                    <a:lnTo>
                      <a:pt x="823" y="9"/>
                    </a:lnTo>
                    <a:lnTo>
                      <a:pt x="821" y="15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20"/>
              <p:cNvSpPr>
                <a:spLocks/>
              </p:cNvSpPr>
              <p:nvPr/>
            </p:nvSpPr>
            <p:spPr bwMode="auto">
              <a:xfrm>
                <a:off x="2983" y="10783"/>
                <a:ext cx="330" cy="996"/>
              </a:xfrm>
              <a:custGeom>
                <a:avLst/>
                <a:gdLst>
                  <a:gd name="T0" fmla="*/ 0 w 989"/>
                  <a:gd name="T1" fmla="*/ 0 h 2987"/>
                  <a:gd name="T2" fmla="*/ 0 w 989"/>
                  <a:gd name="T3" fmla="*/ 0 h 2987"/>
                  <a:gd name="T4" fmla="*/ 0 w 989"/>
                  <a:gd name="T5" fmla="*/ 0 h 2987"/>
                  <a:gd name="T6" fmla="*/ 0 w 989"/>
                  <a:gd name="T7" fmla="*/ 0 h 2987"/>
                  <a:gd name="T8" fmla="*/ 0 w 989"/>
                  <a:gd name="T9" fmla="*/ 0 h 2987"/>
                  <a:gd name="T10" fmla="*/ 0 w 989"/>
                  <a:gd name="T11" fmla="*/ 0 h 2987"/>
                  <a:gd name="T12" fmla="*/ 0 w 989"/>
                  <a:gd name="T13" fmla="*/ 0 h 2987"/>
                  <a:gd name="T14" fmla="*/ 0 w 989"/>
                  <a:gd name="T15" fmla="*/ 0 h 2987"/>
                  <a:gd name="T16" fmla="*/ 0 w 989"/>
                  <a:gd name="T17" fmla="*/ 0 h 2987"/>
                  <a:gd name="T18" fmla="*/ 0 w 989"/>
                  <a:gd name="T19" fmla="*/ 0 h 2987"/>
                  <a:gd name="T20" fmla="*/ 0 w 989"/>
                  <a:gd name="T21" fmla="*/ 0 h 2987"/>
                  <a:gd name="T22" fmla="*/ 0 w 989"/>
                  <a:gd name="T23" fmla="*/ 0 h 2987"/>
                  <a:gd name="T24" fmla="*/ 0 w 989"/>
                  <a:gd name="T25" fmla="*/ 0 h 2987"/>
                  <a:gd name="T26" fmla="*/ 0 w 989"/>
                  <a:gd name="T27" fmla="*/ 0 h 2987"/>
                  <a:gd name="T28" fmla="*/ 0 w 989"/>
                  <a:gd name="T29" fmla="*/ 0 h 2987"/>
                  <a:gd name="T30" fmla="*/ 0 w 989"/>
                  <a:gd name="T31" fmla="*/ 0 h 2987"/>
                  <a:gd name="T32" fmla="*/ 0 w 989"/>
                  <a:gd name="T33" fmla="*/ 0 h 2987"/>
                  <a:gd name="T34" fmla="*/ 0 w 989"/>
                  <a:gd name="T35" fmla="*/ 0 h 2987"/>
                  <a:gd name="T36" fmla="*/ 0 w 989"/>
                  <a:gd name="T37" fmla="*/ 0 h 2987"/>
                  <a:gd name="T38" fmla="*/ 0 w 989"/>
                  <a:gd name="T39" fmla="*/ 0 h 2987"/>
                  <a:gd name="T40" fmla="*/ 0 w 989"/>
                  <a:gd name="T41" fmla="*/ 0 h 2987"/>
                  <a:gd name="T42" fmla="*/ 0 w 989"/>
                  <a:gd name="T43" fmla="*/ 0 h 2987"/>
                  <a:gd name="T44" fmla="*/ 0 w 989"/>
                  <a:gd name="T45" fmla="*/ 0 h 2987"/>
                  <a:gd name="T46" fmla="*/ 0 w 989"/>
                  <a:gd name="T47" fmla="*/ 0 h 2987"/>
                  <a:gd name="T48" fmla="*/ 0 w 989"/>
                  <a:gd name="T49" fmla="*/ 0 h 2987"/>
                  <a:gd name="T50" fmla="*/ 0 w 989"/>
                  <a:gd name="T51" fmla="*/ 0 h 2987"/>
                  <a:gd name="T52" fmla="*/ 0 w 989"/>
                  <a:gd name="T53" fmla="*/ 0 h 2987"/>
                  <a:gd name="T54" fmla="*/ 0 w 989"/>
                  <a:gd name="T55" fmla="*/ 0 h 2987"/>
                  <a:gd name="T56" fmla="*/ 0 w 989"/>
                  <a:gd name="T57" fmla="*/ 0 h 2987"/>
                  <a:gd name="T58" fmla="*/ 0 w 989"/>
                  <a:gd name="T59" fmla="*/ 0 h 2987"/>
                  <a:gd name="T60" fmla="*/ 0 w 989"/>
                  <a:gd name="T61" fmla="*/ 0 h 2987"/>
                  <a:gd name="T62" fmla="*/ 0 w 989"/>
                  <a:gd name="T63" fmla="*/ 0 h 2987"/>
                  <a:gd name="T64" fmla="*/ 0 w 989"/>
                  <a:gd name="T65" fmla="*/ 0 h 2987"/>
                  <a:gd name="T66" fmla="*/ 0 w 989"/>
                  <a:gd name="T67" fmla="*/ 0 h 2987"/>
                  <a:gd name="T68" fmla="*/ 0 w 989"/>
                  <a:gd name="T69" fmla="*/ 0 h 2987"/>
                  <a:gd name="T70" fmla="*/ 0 w 989"/>
                  <a:gd name="T71" fmla="*/ 0 h 2987"/>
                  <a:gd name="T72" fmla="*/ 0 w 989"/>
                  <a:gd name="T73" fmla="*/ 0 h 2987"/>
                  <a:gd name="T74" fmla="*/ 0 w 989"/>
                  <a:gd name="T75" fmla="*/ 0 h 2987"/>
                  <a:gd name="T76" fmla="*/ 0 w 989"/>
                  <a:gd name="T77" fmla="*/ 0 h 2987"/>
                  <a:gd name="T78" fmla="*/ 0 w 989"/>
                  <a:gd name="T79" fmla="*/ 0 h 2987"/>
                  <a:gd name="T80" fmla="*/ 0 w 989"/>
                  <a:gd name="T81" fmla="*/ 0 h 2987"/>
                  <a:gd name="T82" fmla="*/ 0 w 989"/>
                  <a:gd name="T83" fmla="*/ 0 h 2987"/>
                  <a:gd name="T84" fmla="*/ 0 w 989"/>
                  <a:gd name="T85" fmla="*/ 0 h 29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89"/>
                  <a:gd name="T130" fmla="*/ 0 h 2987"/>
                  <a:gd name="T131" fmla="*/ 989 w 989"/>
                  <a:gd name="T132" fmla="*/ 2987 h 29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89" h="2987">
                    <a:moveTo>
                      <a:pt x="989" y="16"/>
                    </a:moveTo>
                    <a:lnTo>
                      <a:pt x="963" y="52"/>
                    </a:lnTo>
                    <a:lnTo>
                      <a:pt x="938" y="90"/>
                    </a:lnTo>
                    <a:lnTo>
                      <a:pt x="913" y="125"/>
                    </a:lnTo>
                    <a:lnTo>
                      <a:pt x="887" y="162"/>
                    </a:lnTo>
                    <a:lnTo>
                      <a:pt x="861" y="196"/>
                    </a:lnTo>
                    <a:lnTo>
                      <a:pt x="834" y="229"/>
                    </a:lnTo>
                    <a:lnTo>
                      <a:pt x="805" y="258"/>
                    </a:lnTo>
                    <a:lnTo>
                      <a:pt x="777" y="286"/>
                    </a:lnTo>
                    <a:lnTo>
                      <a:pt x="706" y="330"/>
                    </a:lnTo>
                    <a:lnTo>
                      <a:pt x="659" y="370"/>
                    </a:lnTo>
                    <a:lnTo>
                      <a:pt x="626" y="410"/>
                    </a:lnTo>
                    <a:lnTo>
                      <a:pt x="605" y="451"/>
                    </a:lnTo>
                    <a:lnTo>
                      <a:pt x="588" y="492"/>
                    </a:lnTo>
                    <a:lnTo>
                      <a:pt x="574" y="542"/>
                    </a:lnTo>
                    <a:lnTo>
                      <a:pt x="556" y="600"/>
                    </a:lnTo>
                    <a:lnTo>
                      <a:pt x="532" y="669"/>
                    </a:lnTo>
                    <a:lnTo>
                      <a:pt x="511" y="691"/>
                    </a:lnTo>
                    <a:lnTo>
                      <a:pt x="493" y="715"/>
                    </a:lnTo>
                    <a:lnTo>
                      <a:pt x="475" y="737"/>
                    </a:lnTo>
                    <a:lnTo>
                      <a:pt x="458" y="761"/>
                    </a:lnTo>
                    <a:lnTo>
                      <a:pt x="441" y="783"/>
                    </a:lnTo>
                    <a:lnTo>
                      <a:pt x="426" y="806"/>
                    </a:lnTo>
                    <a:lnTo>
                      <a:pt x="410" y="830"/>
                    </a:lnTo>
                    <a:lnTo>
                      <a:pt x="398" y="853"/>
                    </a:lnTo>
                    <a:lnTo>
                      <a:pt x="354" y="886"/>
                    </a:lnTo>
                    <a:lnTo>
                      <a:pt x="319" y="912"/>
                    </a:lnTo>
                    <a:lnTo>
                      <a:pt x="292" y="933"/>
                    </a:lnTo>
                    <a:lnTo>
                      <a:pt x="275" y="955"/>
                    </a:lnTo>
                    <a:lnTo>
                      <a:pt x="261" y="979"/>
                    </a:lnTo>
                    <a:lnTo>
                      <a:pt x="257" y="1010"/>
                    </a:lnTo>
                    <a:lnTo>
                      <a:pt x="256" y="1049"/>
                    </a:lnTo>
                    <a:lnTo>
                      <a:pt x="261" y="1104"/>
                    </a:lnTo>
                    <a:lnTo>
                      <a:pt x="243" y="1123"/>
                    </a:lnTo>
                    <a:lnTo>
                      <a:pt x="225" y="1145"/>
                    </a:lnTo>
                    <a:lnTo>
                      <a:pt x="208" y="1166"/>
                    </a:lnTo>
                    <a:lnTo>
                      <a:pt x="197" y="1188"/>
                    </a:lnTo>
                    <a:lnTo>
                      <a:pt x="190" y="1207"/>
                    </a:lnTo>
                    <a:lnTo>
                      <a:pt x="193" y="1226"/>
                    </a:lnTo>
                    <a:lnTo>
                      <a:pt x="204" y="1243"/>
                    </a:lnTo>
                    <a:lnTo>
                      <a:pt x="231" y="1256"/>
                    </a:lnTo>
                    <a:lnTo>
                      <a:pt x="236" y="1355"/>
                    </a:lnTo>
                    <a:lnTo>
                      <a:pt x="238" y="1449"/>
                    </a:lnTo>
                    <a:lnTo>
                      <a:pt x="235" y="1537"/>
                    </a:lnTo>
                    <a:lnTo>
                      <a:pt x="229" y="1624"/>
                    </a:lnTo>
                    <a:lnTo>
                      <a:pt x="218" y="1708"/>
                    </a:lnTo>
                    <a:lnTo>
                      <a:pt x="204" y="1794"/>
                    </a:lnTo>
                    <a:lnTo>
                      <a:pt x="187" y="1881"/>
                    </a:lnTo>
                    <a:lnTo>
                      <a:pt x="167" y="1975"/>
                    </a:lnTo>
                    <a:lnTo>
                      <a:pt x="166" y="2046"/>
                    </a:lnTo>
                    <a:lnTo>
                      <a:pt x="174" y="2118"/>
                    </a:lnTo>
                    <a:lnTo>
                      <a:pt x="184" y="2187"/>
                    </a:lnTo>
                    <a:lnTo>
                      <a:pt x="197" y="2258"/>
                    </a:lnTo>
                    <a:lnTo>
                      <a:pt x="202" y="2326"/>
                    </a:lnTo>
                    <a:lnTo>
                      <a:pt x="205" y="2394"/>
                    </a:lnTo>
                    <a:lnTo>
                      <a:pt x="195" y="2458"/>
                    </a:lnTo>
                    <a:lnTo>
                      <a:pt x="176" y="2525"/>
                    </a:lnTo>
                    <a:lnTo>
                      <a:pt x="158" y="2616"/>
                    </a:lnTo>
                    <a:lnTo>
                      <a:pt x="153" y="2679"/>
                    </a:lnTo>
                    <a:lnTo>
                      <a:pt x="162" y="2721"/>
                    </a:lnTo>
                    <a:lnTo>
                      <a:pt x="184" y="2749"/>
                    </a:lnTo>
                    <a:lnTo>
                      <a:pt x="215" y="2768"/>
                    </a:lnTo>
                    <a:lnTo>
                      <a:pt x="256" y="2790"/>
                    </a:lnTo>
                    <a:lnTo>
                      <a:pt x="302" y="2819"/>
                    </a:lnTo>
                    <a:lnTo>
                      <a:pt x="357" y="2865"/>
                    </a:lnTo>
                    <a:lnTo>
                      <a:pt x="339" y="2948"/>
                    </a:lnTo>
                    <a:lnTo>
                      <a:pt x="288" y="2987"/>
                    </a:lnTo>
                    <a:lnTo>
                      <a:pt x="218" y="2986"/>
                    </a:lnTo>
                    <a:lnTo>
                      <a:pt x="142" y="2952"/>
                    </a:lnTo>
                    <a:lnTo>
                      <a:pt x="71" y="2890"/>
                    </a:lnTo>
                    <a:lnTo>
                      <a:pt x="20" y="2812"/>
                    </a:lnTo>
                    <a:lnTo>
                      <a:pt x="0" y="2718"/>
                    </a:lnTo>
                    <a:lnTo>
                      <a:pt x="27" y="2619"/>
                    </a:lnTo>
                    <a:lnTo>
                      <a:pt x="65" y="2557"/>
                    </a:lnTo>
                    <a:lnTo>
                      <a:pt x="89" y="2497"/>
                    </a:lnTo>
                    <a:lnTo>
                      <a:pt x="100" y="2433"/>
                    </a:lnTo>
                    <a:lnTo>
                      <a:pt x="106" y="2370"/>
                    </a:lnTo>
                    <a:lnTo>
                      <a:pt x="103" y="2302"/>
                    </a:lnTo>
                    <a:lnTo>
                      <a:pt x="100" y="2236"/>
                    </a:lnTo>
                    <a:lnTo>
                      <a:pt x="97" y="2164"/>
                    </a:lnTo>
                    <a:lnTo>
                      <a:pt x="100" y="2093"/>
                    </a:lnTo>
                    <a:lnTo>
                      <a:pt x="94" y="2019"/>
                    </a:lnTo>
                    <a:lnTo>
                      <a:pt x="90" y="1959"/>
                    </a:lnTo>
                    <a:lnTo>
                      <a:pt x="86" y="1909"/>
                    </a:lnTo>
                    <a:lnTo>
                      <a:pt x="87" y="1863"/>
                    </a:lnTo>
                    <a:lnTo>
                      <a:pt x="92" y="1816"/>
                    </a:lnTo>
                    <a:lnTo>
                      <a:pt x="101" y="1767"/>
                    </a:lnTo>
                    <a:lnTo>
                      <a:pt x="118" y="1708"/>
                    </a:lnTo>
                    <a:lnTo>
                      <a:pt x="145" y="1639"/>
                    </a:lnTo>
                    <a:lnTo>
                      <a:pt x="144" y="1567"/>
                    </a:lnTo>
                    <a:lnTo>
                      <a:pt x="124" y="1511"/>
                    </a:lnTo>
                    <a:lnTo>
                      <a:pt x="92" y="1462"/>
                    </a:lnTo>
                    <a:lnTo>
                      <a:pt x="61" y="1418"/>
                    </a:lnTo>
                    <a:lnTo>
                      <a:pt x="37" y="1368"/>
                    </a:lnTo>
                    <a:lnTo>
                      <a:pt x="30" y="1310"/>
                    </a:lnTo>
                    <a:lnTo>
                      <a:pt x="51" y="1235"/>
                    </a:lnTo>
                    <a:lnTo>
                      <a:pt x="108" y="1138"/>
                    </a:lnTo>
                    <a:lnTo>
                      <a:pt x="138" y="1110"/>
                    </a:lnTo>
                    <a:lnTo>
                      <a:pt x="160" y="1086"/>
                    </a:lnTo>
                    <a:lnTo>
                      <a:pt x="176" y="1064"/>
                    </a:lnTo>
                    <a:lnTo>
                      <a:pt x="188" y="1044"/>
                    </a:lnTo>
                    <a:lnTo>
                      <a:pt x="197" y="1020"/>
                    </a:lnTo>
                    <a:lnTo>
                      <a:pt x="204" y="993"/>
                    </a:lnTo>
                    <a:lnTo>
                      <a:pt x="210" y="961"/>
                    </a:lnTo>
                    <a:lnTo>
                      <a:pt x="217" y="920"/>
                    </a:lnTo>
                    <a:lnTo>
                      <a:pt x="260" y="849"/>
                    </a:lnTo>
                    <a:lnTo>
                      <a:pt x="308" y="789"/>
                    </a:lnTo>
                    <a:lnTo>
                      <a:pt x="355" y="733"/>
                    </a:lnTo>
                    <a:lnTo>
                      <a:pt x="405" y="678"/>
                    </a:lnTo>
                    <a:lnTo>
                      <a:pt x="451" y="622"/>
                    </a:lnTo>
                    <a:lnTo>
                      <a:pt x="494" y="562"/>
                    </a:lnTo>
                    <a:lnTo>
                      <a:pt x="532" y="492"/>
                    </a:lnTo>
                    <a:lnTo>
                      <a:pt x="565" y="414"/>
                    </a:lnTo>
                    <a:lnTo>
                      <a:pt x="594" y="360"/>
                    </a:lnTo>
                    <a:lnTo>
                      <a:pt x="631" y="314"/>
                    </a:lnTo>
                    <a:lnTo>
                      <a:pt x="668" y="271"/>
                    </a:lnTo>
                    <a:lnTo>
                      <a:pt x="711" y="233"/>
                    </a:lnTo>
                    <a:lnTo>
                      <a:pt x="750" y="192"/>
                    </a:lnTo>
                    <a:lnTo>
                      <a:pt x="789" y="149"/>
                    </a:lnTo>
                    <a:lnTo>
                      <a:pt x="826" y="102"/>
                    </a:lnTo>
                    <a:lnTo>
                      <a:pt x="858" y="49"/>
                    </a:lnTo>
                    <a:lnTo>
                      <a:pt x="873" y="44"/>
                    </a:lnTo>
                    <a:lnTo>
                      <a:pt x="890" y="37"/>
                    </a:lnTo>
                    <a:lnTo>
                      <a:pt x="909" y="28"/>
                    </a:lnTo>
                    <a:lnTo>
                      <a:pt x="928" y="21"/>
                    </a:lnTo>
                    <a:lnTo>
                      <a:pt x="945" y="12"/>
                    </a:lnTo>
                    <a:lnTo>
                      <a:pt x="962" y="5"/>
                    </a:lnTo>
                    <a:lnTo>
                      <a:pt x="976" y="0"/>
                    </a:lnTo>
                    <a:lnTo>
                      <a:pt x="989" y="2"/>
                    </a:lnTo>
                    <a:lnTo>
                      <a:pt x="989" y="9"/>
                    </a:lnTo>
                    <a:lnTo>
                      <a:pt x="989" y="16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21"/>
              <p:cNvSpPr>
                <a:spLocks/>
              </p:cNvSpPr>
              <p:nvPr/>
            </p:nvSpPr>
            <p:spPr bwMode="auto">
              <a:xfrm>
                <a:off x="2976" y="10695"/>
                <a:ext cx="290" cy="540"/>
              </a:xfrm>
              <a:custGeom>
                <a:avLst/>
                <a:gdLst>
                  <a:gd name="T0" fmla="*/ 0 w 870"/>
                  <a:gd name="T1" fmla="*/ 0 h 1620"/>
                  <a:gd name="T2" fmla="*/ 0 w 870"/>
                  <a:gd name="T3" fmla="*/ 0 h 1620"/>
                  <a:gd name="T4" fmla="*/ 0 w 870"/>
                  <a:gd name="T5" fmla="*/ 0 h 1620"/>
                  <a:gd name="T6" fmla="*/ 0 w 870"/>
                  <a:gd name="T7" fmla="*/ 0 h 1620"/>
                  <a:gd name="T8" fmla="*/ 0 w 870"/>
                  <a:gd name="T9" fmla="*/ 0 h 1620"/>
                  <a:gd name="T10" fmla="*/ 0 w 870"/>
                  <a:gd name="T11" fmla="*/ 0 h 1620"/>
                  <a:gd name="T12" fmla="*/ 0 w 870"/>
                  <a:gd name="T13" fmla="*/ 0 h 1620"/>
                  <a:gd name="T14" fmla="*/ 0 w 870"/>
                  <a:gd name="T15" fmla="*/ 0 h 1620"/>
                  <a:gd name="T16" fmla="*/ 0 w 870"/>
                  <a:gd name="T17" fmla="*/ 0 h 1620"/>
                  <a:gd name="T18" fmla="*/ 0 w 870"/>
                  <a:gd name="T19" fmla="*/ 0 h 1620"/>
                  <a:gd name="T20" fmla="*/ 0 w 870"/>
                  <a:gd name="T21" fmla="*/ 0 h 1620"/>
                  <a:gd name="T22" fmla="*/ 0 w 870"/>
                  <a:gd name="T23" fmla="*/ 0 h 1620"/>
                  <a:gd name="T24" fmla="*/ 0 w 870"/>
                  <a:gd name="T25" fmla="*/ 0 h 1620"/>
                  <a:gd name="T26" fmla="*/ 0 w 870"/>
                  <a:gd name="T27" fmla="*/ 0 h 1620"/>
                  <a:gd name="T28" fmla="*/ 0 w 870"/>
                  <a:gd name="T29" fmla="*/ 0 h 1620"/>
                  <a:gd name="T30" fmla="*/ 0 w 870"/>
                  <a:gd name="T31" fmla="*/ 0 h 1620"/>
                  <a:gd name="T32" fmla="*/ 0 w 870"/>
                  <a:gd name="T33" fmla="*/ 0 h 1620"/>
                  <a:gd name="T34" fmla="*/ 0 w 870"/>
                  <a:gd name="T35" fmla="*/ 0 h 1620"/>
                  <a:gd name="T36" fmla="*/ 0 w 870"/>
                  <a:gd name="T37" fmla="*/ 0 h 1620"/>
                  <a:gd name="T38" fmla="*/ 0 w 870"/>
                  <a:gd name="T39" fmla="*/ 0 h 1620"/>
                  <a:gd name="T40" fmla="*/ 0 w 870"/>
                  <a:gd name="T41" fmla="*/ 0 h 1620"/>
                  <a:gd name="T42" fmla="*/ 0 w 870"/>
                  <a:gd name="T43" fmla="*/ 0 h 1620"/>
                  <a:gd name="T44" fmla="*/ 0 w 870"/>
                  <a:gd name="T45" fmla="*/ 0 h 1620"/>
                  <a:gd name="T46" fmla="*/ 0 w 870"/>
                  <a:gd name="T47" fmla="*/ 0 h 1620"/>
                  <a:gd name="T48" fmla="*/ 0 w 870"/>
                  <a:gd name="T49" fmla="*/ 0 h 1620"/>
                  <a:gd name="T50" fmla="*/ 0 w 870"/>
                  <a:gd name="T51" fmla="*/ 0 h 1620"/>
                  <a:gd name="T52" fmla="*/ 0 w 870"/>
                  <a:gd name="T53" fmla="*/ 0 h 1620"/>
                  <a:gd name="T54" fmla="*/ 0 w 870"/>
                  <a:gd name="T55" fmla="*/ 0 h 1620"/>
                  <a:gd name="T56" fmla="*/ 0 w 870"/>
                  <a:gd name="T57" fmla="*/ 0 h 1620"/>
                  <a:gd name="T58" fmla="*/ 0 w 870"/>
                  <a:gd name="T59" fmla="*/ 0 h 1620"/>
                  <a:gd name="T60" fmla="*/ 0 w 870"/>
                  <a:gd name="T61" fmla="*/ 0 h 1620"/>
                  <a:gd name="T62" fmla="*/ 0 w 870"/>
                  <a:gd name="T63" fmla="*/ 0 h 1620"/>
                  <a:gd name="T64" fmla="*/ 0 w 870"/>
                  <a:gd name="T65" fmla="*/ 0 h 1620"/>
                  <a:gd name="T66" fmla="*/ 0 w 870"/>
                  <a:gd name="T67" fmla="*/ 0 h 1620"/>
                  <a:gd name="T68" fmla="*/ 0 w 870"/>
                  <a:gd name="T69" fmla="*/ 0 h 1620"/>
                  <a:gd name="T70" fmla="*/ 0 w 870"/>
                  <a:gd name="T71" fmla="*/ 0 h 1620"/>
                  <a:gd name="T72" fmla="*/ 0 w 870"/>
                  <a:gd name="T73" fmla="*/ 0 h 1620"/>
                  <a:gd name="T74" fmla="*/ 0 w 870"/>
                  <a:gd name="T75" fmla="*/ 0 h 1620"/>
                  <a:gd name="T76" fmla="*/ 0 w 870"/>
                  <a:gd name="T77" fmla="*/ 0 h 1620"/>
                  <a:gd name="T78" fmla="*/ 0 w 870"/>
                  <a:gd name="T79" fmla="*/ 0 h 1620"/>
                  <a:gd name="T80" fmla="*/ 0 w 870"/>
                  <a:gd name="T81" fmla="*/ 0 h 1620"/>
                  <a:gd name="T82" fmla="*/ 0 w 870"/>
                  <a:gd name="T83" fmla="*/ 0 h 1620"/>
                  <a:gd name="T84" fmla="*/ 0 w 870"/>
                  <a:gd name="T85" fmla="*/ 0 h 1620"/>
                  <a:gd name="T86" fmla="*/ 0 w 870"/>
                  <a:gd name="T87" fmla="*/ 0 h 1620"/>
                  <a:gd name="T88" fmla="*/ 0 w 870"/>
                  <a:gd name="T89" fmla="*/ 0 h 1620"/>
                  <a:gd name="T90" fmla="*/ 0 w 870"/>
                  <a:gd name="T91" fmla="*/ 0 h 1620"/>
                  <a:gd name="T92" fmla="*/ 0 w 870"/>
                  <a:gd name="T93" fmla="*/ 0 h 1620"/>
                  <a:gd name="T94" fmla="*/ 0 w 870"/>
                  <a:gd name="T95" fmla="*/ 0 h 1620"/>
                  <a:gd name="T96" fmla="*/ 0 w 870"/>
                  <a:gd name="T97" fmla="*/ 0 h 1620"/>
                  <a:gd name="T98" fmla="*/ 0 w 870"/>
                  <a:gd name="T99" fmla="*/ 0 h 1620"/>
                  <a:gd name="T100" fmla="*/ 0 w 870"/>
                  <a:gd name="T101" fmla="*/ 0 h 16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70"/>
                  <a:gd name="T154" fmla="*/ 0 h 1620"/>
                  <a:gd name="T155" fmla="*/ 870 w 870"/>
                  <a:gd name="T156" fmla="*/ 1620 h 16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70" h="1620">
                    <a:moveTo>
                      <a:pt x="870" y="139"/>
                    </a:moveTo>
                    <a:lnTo>
                      <a:pt x="859" y="220"/>
                    </a:lnTo>
                    <a:lnTo>
                      <a:pt x="848" y="286"/>
                    </a:lnTo>
                    <a:lnTo>
                      <a:pt x="832" y="338"/>
                    </a:lnTo>
                    <a:lnTo>
                      <a:pt x="813" y="384"/>
                    </a:lnTo>
                    <a:lnTo>
                      <a:pt x="785" y="422"/>
                    </a:lnTo>
                    <a:lnTo>
                      <a:pt x="749" y="462"/>
                    </a:lnTo>
                    <a:lnTo>
                      <a:pt x="703" y="503"/>
                    </a:lnTo>
                    <a:lnTo>
                      <a:pt x="646" y="554"/>
                    </a:lnTo>
                    <a:lnTo>
                      <a:pt x="622" y="585"/>
                    </a:lnTo>
                    <a:lnTo>
                      <a:pt x="603" y="618"/>
                    </a:lnTo>
                    <a:lnTo>
                      <a:pt x="587" y="647"/>
                    </a:lnTo>
                    <a:lnTo>
                      <a:pt x="574" y="677"/>
                    </a:lnTo>
                    <a:lnTo>
                      <a:pt x="561" y="706"/>
                    </a:lnTo>
                    <a:lnTo>
                      <a:pt x="550" y="737"/>
                    </a:lnTo>
                    <a:lnTo>
                      <a:pt x="540" y="770"/>
                    </a:lnTo>
                    <a:lnTo>
                      <a:pt x="532" y="805"/>
                    </a:lnTo>
                    <a:lnTo>
                      <a:pt x="481" y="865"/>
                    </a:lnTo>
                    <a:lnTo>
                      <a:pt x="431" y="921"/>
                    </a:lnTo>
                    <a:lnTo>
                      <a:pt x="379" y="974"/>
                    </a:lnTo>
                    <a:lnTo>
                      <a:pt x="331" y="1029"/>
                    </a:lnTo>
                    <a:lnTo>
                      <a:pt x="286" y="1084"/>
                    </a:lnTo>
                    <a:lnTo>
                      <a:pt x="251" y="1143"/>
                    </a:lnTo>
                    <a:lnTo>
                      <a:pt x="224" y="1210"/>
                    </a:lnTo>
                    <a:lnTo>
                      <a:pt x="212" y="1288"/>
                    </a:lnTo>
                    <a:lnTo>
                      <a:pt x="202" y="1305"/>
                    </a:lnTo>
                    <a:lnTo>
                      <a:pt x="191" y="1322"/>
                    </a:lnTo>
                    <a:lnTo>
                      <a:pt x="178" y="1337"/>
                    </a:lnTo>
                    <a:lnTo>
                      <a:pt x="166" y="1352"/>
                    </a:lnTo>
                    <a:lnTo>
                      <a:pt x="150" y="1364"/>
                    </a:lnTo>
                    <a:lnTo>
                      <a:pt x="137" y="1377"/>
                    </a:lnTo>
                    <a:lnTo>
                      <a:pt x="123" y="1389"/>
                    </a:lnTo>
                    <a:lnTo>
                      <a:pt x="112" y="1402"/>
                    </a:lnTo>
                    <a:lnTo>
                      <a:pt x="93" y="1428"/>
                    </a:lnTo>
                    <a:lnTo>
                      <a:pt x="77" y="1456"/>
                    </a:lnTo>
                    <a:lnTo>
                      <a:pt x="64" y="1481"/>
                    </a:lnTo>
                    <a:lnTo>
                      <a:pt x="55" y="1508"/>
                    </a:lnTo>
                    <a:lnTo>
                      <a:pt x="46" y="1533"/>
                    </a:lnTo>
                    <a:lnTo>
                      <a:pt x="41" y="1560"/>
                    </a:lnTo>
                    <a:lnTo>
                      <a:pt x="36" y="1588"/>
                    </a:lnTo>
                    <a:lnTo>
                      <a:pt x="36" y="1620"/>
                    </a:lnTo>
                    <a:lnTo>
                      <a:pt x="28" y="1617"/>
                    </a:lnTo>
                    <a:lnTo>
                      <a:pt x="18" y="1614"/>
                    </a:lnTo>
                    <a:lnTo>
                      <a:pt x="0" y="1555"/>
                    </a:lnTo>
                    <a:lnTo>
                      <a:pt x="3" y="1505"/>
                    </a:lnTo>
                    <a:lnTo>
                      <a:pt x="18" y="1461"/>
                    </a:lnTo>
                    <a:lnTo>
                      <a:pt x="42" y="1423"/>
                    </a:lnTo>
                    <a:lnTo>
                      <a:pt x="67" y="1386"/>
                    </a:lnTo>
                    <a:lnTo>
                      <a:pt x="90" y="1350"/>
                    </a:lnTo>
                    <a:lnTo>
                      <a:pt x="102" y="1312"/>
                    </a:lnTo>
                    <a:lnTo>
                      <a:pt x="100" y="1274"/>
                    </a:lnTo>
                    <a:lnTo>
                      <a:pt x="60" y="1184"/>
                    </a:lnTo>
                    <a:lnTo>
                      <a:pt x="57" y="1117"/>
                    </a:lnTo>
                    <a:lnTo>
                      <a:pt x="81" y="1067"/>
                    </a:lnTo>
                    <a:lnTo>
                      <a:pt x="126" y="1029"/>
                    </a:lnTo>
                    <a:lnTo>
                      <a:pt x="181" y="992"/>
                    </a:lnTo>
                    <a:lnTo>
                      <a:pt x="241" y="957"/>
                    </a:lnTo>
                    <a:lnTo>
                      <a:pt x="299" y="914"/>
                    </a:lnTo>
                    <a:lnTo>
                      <a:pt x="347" y="858"/>
                    </a:lnTo>
                    <a:lnTo>
                      <a:pt x="352" y="834"/>
                    </a:lnTo>
                    <a:lnTo>
                      <a:pt x="359" y="811"/>
                    </a:lnTo>
                    <a:lnTo>
                      <a:pt x="366" y="789"/>
                    </a:lnTo>
                    <a:lnTo>
                      <a:pt x="375" y="767"/>
                    </a:lnTo>
                    <a:lnTo>
                      <a:pt x="383" y="743"/>
                    </a:lnTo>
                    <a:lnTo>
                      <a:pt x="394" y="720"/>
                    </a:lnTo>
                    <a:lnTo>
                      <a:pt x="407" y="696"/>
                    </a:lnTo>
                    <a:lnTo>
                      <a:pt x="424" y="672"/>
                    </a:lnTo>
                    <a:lnTo>
                      <a:pt x="491" y="615"/>
                    </a:lnTo>
                    <a:lnTo>
                      <a:pt x="538" y="547"/>
                    </a:lnTo>
                    <a:lnTo>
                      <a:pt x="566" y="469"/>
                    </a:lnTo>
                    <a:lnTo>
                      <a:pt x="582" y="385"/>
                    </a:lnTo>
                    <a:lnTo>
                      <a:pt x="589" y="295"/>
                    </a:lnTo>
                    <a:lnTo>
                      <a:pt x="598" y="204"/>
                    </a:lnTo>
                    <a:lnTo>
                      <a:pt x="608" y="112"/>
                    </a:lnTo>
                    <a:lnTo>
                      <a:pt x="627" y="25"/>
                    </a:lnTo>
                    <a:lnTo>
                      <a:pt x="633" y="12"/>
                    </a:lnTo>
                    <a:lnTo>
                      <a:pt x="640" y="0"/>
                    </a:lnTo>
                    <a:lnTo>
                      <a:pt x="644" y="5"/>
                    </a:lnTo>
                    <a:lnTo>
                      <a:pt x="650" y="6"/>
                    </a:lnTo>
                    <a:lnTo>
                      <a:pt x="650" y="52"/>
                    </a:lnTo>
                    <a:lnTo>
                      <a:pt x="647" y="101"/>
                    </a:lnTo>
                    <a:lnTo>
                      <a:pt x="641" y="151"/>
                    </a:lnTo>
                    <a:lnTo>
                      <a:pt x="639" y="201"/>
                    </a:lnTo>
                    <a:lnTo>
                      <a:pt x="637" y="248"/>
                    </a:lnTo>
                    <a:lnTo>
                      <a:pt x="643" y="292"/>
                    </a:lnTo>
                    <a:lnTo>
                      <a:pt x="654" y="330"/>
                    </a:lnTo>
                    <a:lnTo>
                      <a:pt x="676" y="366"/>
                    </a:lnTo>
                    <a:lnTo>
                      <a:pt x="731" y="353"/>
                    </a:lnTo>
                    <a:lnTo>
                      <a:pt x="762" y="323"/>
                    </a:lnTo>
                    <a:lnTo>
                      <a:pt x="776" y="282"/>
                    </a:lnTo>
                    <a:lnTo>
                      <a:pt x="782" y="232"/>
                    </a:lnTo>
                    <a:lnTo>
                      <a:pt x="780" y="176"/>
                    </a:lnTo>
                    <a:lnTo>
                      <a:pt x="782" y="121"/>
                    </a:lnTo>
                    <a:lnTo>
                      <a:pt x="790" y="71"/>
                    </a:lnTo>
                    <a:lnTo>
                      <a:pt x="817" y="30"/>
                    </a:lnTo>
                    <a:lnTo>
                      <a:pt x="838" y="31"/>
                    </a:lnTo>
                    <a:lnTo>
                      <a:pt x="853" y="39"/>
                    </a:lnTo>
                    <a:lnTo>
                      <a:pt x="863" y="49"/>
                    </a:lnTo>
                    <a:lnTo>
                      <a:pt x="869" y="64"/>
                    </a:lnTo>
                    <a:lnTo>
                      <a:pt x="869" y="80"/>
                    </a:lnTo>
                    <a:lnTo>
                      <a:pt x="869" y="99"/>
                    </a:lnTo>
                    <a:lnTo>
                      <a:pt x="869" y="118"/>
                    </a:lnTo>
                    <a:lnTo>
                      <a:pt x="870" y="139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22"/>
              <p:cNvSpPr>
                <a:spLocks/>
              </p:cNvSpPr>
              <p:nvPr/>
            </p:nvSpPr>
            <p:spPr bwMode="auto">
              <a:xfrm>
                <a:off x="3087" y="10558"/>
                <a:ext cx="158" cy="137"/>
              </a:xfrm>
              <a:custGeom>
                <a:avLst/>
                <a:gdLst>
                  <a:gd name="T0" fmla="*/ 0 w 473"/>
                  <a:gd name="T1" fmla="*/ 0 h 410"/>
                  <a:gd name="T2" fmla="*/ 0 w 473"/>
                  <a:gd name="T3" fmla="*/ 0 h 410"/>
                  <a:gd name="T4" fmla="*/ 0 w 473"/>
                  <a:gd name="T5" fmla="*/ 0 h 410"/>
                  <a:gd name="T6" fmla="*/ 0 w 473"/>
                  <a:gd name="T7" fmla="*/ 0 h 410"/>
                  <a:gd name="T8" fmla="*/ 0 w 473"/>
                  <a:gd name="T9" fmla="*/ 0 h 410"/>
                  <a:gd name="T10" fmla="*/ 0 w 473"/>
                  <a:gd name="T11" fmla="*/ 0 h 410"/>
                  <a:gd name="T12" fmla="*/ 0 w 473"/>
                  <a:gd name="T13" fmla="*/ 0 h 410"/>
                  <a:gd name="T14" fmla="*/ 0 w 473"/>
                  <a:gd name="T15" fmla="*/ 0 h 410"/>
                  <a:gd name="T16" fmla="*/ 0 w 473"/>
                  <a:gd name="T17" fmla="*/ 0 h 410"/>
                  <a:gd name="T18" fmla="*/ 0 w 473"/>
                  <a:gd name="T19" fmla="*/ 0 h 410"/>
                  <a:gd name="T20" fmla="*/ 0 w 473"/>
                  <a:gd name="T21" fmla="*/ 0 h 410"/>
                  <a:gd name="T22" fmla="*/ 0 w 473"/>
                  <a:gd name="T23" fmla="*/ 0 h 410"/>
                  <a:gd name="T24" fmla="*/ 0 w 473"/>
                  <a:gd name="T25" fmla="*/ 0 h 410"/>
                  <a:gd name="T26" fmla="*/ 0 w 473"/>
                  <a:gd name="T27" fmla="*/ 0 h 410"/>
                  <a:gd name="T28" fmla="*/ 0 w 473"/>
                  <a:gd name="T29" fmla="*/ 0 h 410"/>
                  <a:gd name="T30" fmla="*/ 0 w 473"/>
                  <a:gd name="T31" fmla="*/ 0 h 410"/>
                  <a:gd name="T32" fmla="*/ 0 w 473"/>
                  <a:gd name="T33" fmla="*/ 0 h 410"/>
                  <a:gd name="T34" fmla="*/ 0 w 473"/>
                  <a:gd name="T35" fmla="*/ 0 h 410"/>
                  <a:gd name="T36" fmla="*/ 0 w 473"/>
                  <a:gd name="T37" fmla="*/ 0 h 410"/>
                  <a:gd name="T38" fmla="*/ 0 w 473"/>
                  <a:gd name="T39" fmla="*/ 0 h 410"/>
                  <a:gd name="T40" fmla="*/ 0 w 473"/>
                  <a:gd name="T41" fmla="*/ 0 h 410"/>
                  <a:gd name="T42" fmla="*/ 0 w 473"/>
                  <a:gd name="T43" fmla="*/ 0 h 410"/>
                  <a:gd name="T44" fmla="*/ 0 w 473"/>
                  <a:gd name="T45" fmla="*/ 0 h 410"/>
                  <a:gd name="T46" fmla="*/ 0 w 473"/>
                  <a:gd name="T47" fmla="*/ 0 h 410"/>
                  <a:gd name="T48" fmla="*/ 0 w 473"/>
                  <a:gd name="T49" fmla="*/ 0 h 410"/>
                  <a:gd name="T50" fmla="*/ 0 w 473"/>
                  <a:gd name="T51" fmla="*/ 0 h 410"/>
                  <a:gd name="T52" fmla="*/ 0 w 473"/>
                  <a:gd name="T53" fmla="*/ 0 h 410"/>
                  <a:gd name="T54" fmla="*/ 0 w 473"/>
                  <a:gd name="T55" fmla="*/ 0 h 410"/>
                  <a:gd name="T56" fmla="*/ 0 w 473"/>
                  <a:gd name="T57" fmla="*/ 0 h 410"/>
                  <a:gd name="T58" fmla="*/ 0 w 473"/>
                  <a:gd name="T59" fmla="*/ 0 h 410"/>
                  <a:gd name="T60" fmla="*/ 0 w 473"/>
                  <a:gd name="T61" fmla="*/ 0 h 410"/>
                  <a:gd name="T62" fmla="*/ 0 w 473"/>
                  <a:gd name="T63" fmla="*/ 0 h 410"/>
                  <a:gd name="T64" fmla="*/ 0 w 473"/>
                  <a:gd name="T65" fmla="*/ 0 h 410"/>
                  <a:gd name="T66" fmla="*/ 0 w 473"/>
                  <a:gd name="T67" fmla="*/ 0 h 410"/>
                  <a:gd name="T68" fmla="*/ 0 w 473"/>
                  <a:gd name="T69" fmla="*/ 0 h 410"/>
                  <a:gd name="T70" fmla="*/ 0 w 473"/>
                  <a:gd name="T71" fmla="*/ 0 h 4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3"/>
                  <a:gd name="T109" fmla="*/ 0 h 410"/>
                  <a:gd name="T110" fmla="*/ 473 w 473"/>
                  <a:gd name="T111" fmla="*/ 410 h 4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3" h="410">
                    <a:moveTo>
                      <a:pt x="473" y="280"/>
                    </a:moveTo>
                    <a:lnTo>
                      <a:pt x="446" y="299"/>
                    </a:lnTo>
                    <a:lnTo>
                      <a:pt x="414" y="324"/>
                    </a:lnTo>
                    <a:lnTo>
                      <a:pt x="375" y="348"/>
                    </a:lnTo>
                    <a:lnTo>
                      <a:pt x="334" y="372"/>
                    </a:lnTo>
                    <a:lnTo>
                      <a:pt x="291" y="389"/>
                    </a:lnTo>
                    <a:lnTo>
                      <a:pt x="251" y="404"/>
                    </a:lnTo>
                    <a:lnTo>
                      <a:pt x="216" y="410"/>
                    </a:lnTo>
                    <a:lnTo>
                      <a:pt x="189" y="407"/>
                    </a:lnTo>
                    <a:lnTo>
                      <a:pt x="173" y="386"/>
                    </a:lnTo>
                    <a:lnTo>
                      <a:pt x="159" y="369"/>
                    </a:lnTo>
                    <a:lnTo>
                      <a:pt x="145" y="352"/>
                    </a:lnTo>
                    <a:lnTo>
                      <a:pt x="131" y="339"/>
                    </a:lnTo>
                    <a:lnTo>
                      <a:pt x="114" y="326"/>
                    </a:lnTo>
                    <a:lnTo>
                      <a:pt x="98" y="317"/>
                    </a:lnTo>
                    <a:lnTo>
                      <a:pt x="81" y="310"/>
                    </a:lnTo>
                    <a:lnTo>
                      <a:pt x="63" y="308"/>
                    </a:lnTo>
                    <a:lnTo>
                      <a:pt x="43" y="282"/>
                    </a:lnTo>
                    <a:lnTo>
                      <a:pt x="28" y="251"/>
                    </a:lnTo>
                    <a:lnTo>
                      <a:pt x="14" y="217"/>
                    </a:lnTo>
                    <a:lnTo>
                      <a:pt x="6" y="183"/>
                    </a:lnTo>
                    <a:lnTo>
                      <a:pt x="0" y="146"/>
                    </a:lnTo>
                    <a:lnTo>
                      <a:pt x="3" y="111"/>
                    </a:lnTo>
                    <a:lnTo>
                      <a:pt x="13" y="77"/>
                    </a:lnTo>
                    <a:lnTo>
                      <a:pt x="31" y="47"/>
                    </a:lnTo>
                    <a:lnTo>
                      <a:pt x="51" y="66"/>
                    </a:lnTo>
                    <a:lnTo>
                      <a:pt x="62" y="93"/>
                    </a:lnTo>
                    <a:lnTo>
                      <a:pt x="67" y="122"/>
                    </a:lnTo>
                    <a:lnTo>
                      <a:pt x="73" y="155"/>
                    </a:lnTo>
                    <a:lnTo>
                      <a:pt x="77" y="184"/>
                    </a:lnTo>
                    <a:lnTo>
                      <a:pt x="86" y="214"/>
                    </a:lnTo>
                    <a:lnTo>
                      <a:pt x="101" y="236"/>
                    </a:lnTo>
                    <a:lnTo>
                      <a:pt x="126" y="251"/>
                    </a:lnTo>
                    <a:lnTo>
                      <a:pt x="163" y="236"/>
                    </a:lnTo>
                    <a:lnTo>
                      <a:pt x="182" y="212"/>
                    </a:lnTo>
                    <a:lnTo>
                      <a:pt x="188" y="183"/>
                    </a:lnTo>
                    <a:lnTo>
                      <a:pt x="185" y="149"/>
                    </a:lnTo>
                    <a:lnTo>
                      <a:pt x="175" y="112"/>
                    </a:lnTo>
                    <a:lnTo>
                      <a:pt x="167" y="75"/>
                    </a:lnTo>
                    <a:lnTo>
                      <a:pt x="160" y="40"/>
                    </a:lnTo>
                    <a:lnTo>
                      <a:pt x="161" y="10"/>
                    </a:lnTo>
                    <a:lnTo>
                      <a:pt x="170" y="5"/>
                    </a:lnTo>
                    <a:lnTo>
                      <a:pt x="180" y="0"/>
                    </a:lnTo>
                    <a:lnTo>
                      <a:pt x="194" y="21"/>
                    </a:lnTo>
                    <a:lnTo>
                      <a:pt x="202" y="47"/>
                    </a:lnTo>
                    <a:lnTo>
                      <a:pt x="206" y="75"/>
                    </a:lnTo>
                    <a:lnTo>
                      <a:pt x="211" y="105"/>
                    </a:lnTo>
                    <a:lnTo>
                      <a:pt x="216" y="127"/>
                    </a:lnTo>
                    <a:lnTo>
                      <a:pt x="227" y="146"/>
                    </a:lnTo>
                    <a:lnTo>
                      <a:pt x="248" y="156"/>
                    </a:lnTo>
                    <a:lnTo>
                      <a:pt x="284" y="156"/>
                    </a:lnTo>
                    <a:lnTo>
                      <a:pt x="302" y="146"/>
                    </a:lnTo>
                    <a:lnTo>
                      <a:pt x="317" y="139"/>
                    </a:lnTo>
                    <a:lnTo>
                      <a:pt x="327" y="133"/>
                    </a:lnTo>
                    <a:lnTo>
                      <a:pt x="335" y="131"/>
                    </a:lnTo>
                    <a:lnTo>
                      <a:pt x="344" y="128"/>
                    </a:lnTo>
                    <a:lnTo>
                      <a:pt x="351" y="128"/>
                    </a:lnTo>
                    <a:lnTo>
                      <a:pt x="351" y="142"/>
                    </a:lnTo>
                    <a:lnTo>
                      <a:pt x="351" y="156"/>
                    </a:lnTo>
                    <a:lnTo>
                      <a:pt x="289" y="208"/>
                    </a:lnTo>
                    <a:lnTo>
                      <a:pt x="257" y="254"/>
                    </a:lnTo>
                    <a:lnTo>
                      <a:pt x="250" y="288"/>
                    </a:lnTo>
                    <a:lnTo>
                      <a:pt x="264" y="310"/>
                    </a:lnTo>
                    <a:lnTo>
                      <a:pt x="295" y="316"/>
                    </a:lnTo>
                    <a:lnTo>
                      <a:pt x="341" y="305"/>
                    </a:lnTo>
                    <a:lnTo>
                      <a:pt x="396" y="274"/>
                    </a:lnTo>
                    <a:lnTo>
                      <a:pt x="460" y="223"/>
                    </a:lnTo>
                    <a:lnTo>
                      <a:pt x="466" y="226"/>
                    </a:lnTo>
                    <a:lnTo>
                      <a:pt x="469" y="227"/>
                    </a:lnTo>
                    <a:lnTo>
                      <a:pt x="470" y="240"/>
                    </a:lnTo>
                    <a:lnTo>
                      <a:pt x="472" y="254"/>
                    </a:lnTo>
                    <a:lnTo>
                      <a:pt x="472" y="265"/>
                    </a:lnTo>
                    <a:lnTo>
                      <a:pt x="473" y="280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1" name="Freeform 23"/>
              <p:cNvSpPr>
                <a:spLocks/>
              </p:cNvSpPr>
              <p:nvPr/>
            </p:nvSpPr>
            <p:spPr bwMode="auto">
              <a:xfrm>
                <a:off x="2678" y="10055"/>
                <a:ext cx="490" cy="318"/>
              </a:xfrm>
              <a:custGeom>
                <a:avLst/>
                <a:gdLst>
                  <a:gd name="T0" fmla="*/ 0 w 1471"/>
                  <a:gd name="T1" fmla="*/ 0 h 952"/>
                  <a:gd name="T2" fmla="*/ 0 w 1471"/>
                  <a:gd name="T3" fmla="*/ 0 h 952"/>
                  <a:gd name="T4" fmla="*/ 0 w 1471"/>
                  <a:gd name="T5" fmla="*/ 0 h 952"/>
                  <a:gd name="T6" fmla="*/ 0 w 1471"/>
                  <a:gd name="T7" fmla="*/ 0 h 952"/>
                  <a:gd name="T8" fmla="*/ 0 w 1471"/>
                  <a:gd name="T9" fmla="*/ 0 h 952"/>
                  <a:gd name="T10" fmla="*/ 0 w 1471"/>
                  <a:gd name="T11" fmla="*/ 0 h 952"/>
                  <a:gd name="T12" fmla="*/ 0 w 1471"/>
                  <a:gd name="T13" fmla="*/ 0 h 952"/>
                  <a:gd name="T14" fmla="*/ 0 w 1471"/>
                  <a:gd name="T15" fmla="*/ 0 h 952"/>
                  <a:gd name="T16" fmla="*/ 0 w 1471"/>
                  <a:gd name="T17" fmla="*/ 0 h 952"/>
                  <a:gd name="T18" fmla="*/ 0 w 1471"/>
                  <a:gd name="T19" fmla="*/ 0 h 952"/>
                  <a:gd name="T20" fmla="*/ 0 w 1471"/>
                  <a:gd name="T21" fmla="*/ 0 h 952"/>
                  <a:gd name="T22" fmla="*/ 0 w 1471"/>
                  <a:gd name="T23" fmla="*/ 0 h 952"/>
                  <a:gd name="T24" fmla="*/ 0 w 1471"/>
                  <a:gd name="T25" fmla="*/ 0 h 952"/>
                  <a:gd name="T26" fmla="*/ 0 w 1471"/>
                  <a:gd name="T27" fmla="*/ 0 h 952"/>
                  <a:gd name="T28" fmla="*/ 0 w 1471"/>
                  <a:gd name="T29" fmla="*/ 0 h 952"/>
                  <a:gd name="T30" fmla="*/ 0 w 1471"/>
                  <a:gd name="T31" fmla="*/ 0 h 952"/>
                  <a:gd name="T32" fmla="*/ 0 w 1471"/>
                  <a:gd name="T33" fmla="*/ 0 h 952"/>
                  <a:gd name="T34" fmla="*/ 0 w 1471"/>
                  <a:gd name="T35" fmla="*/ 0 h 952"/>
                  <a:gd name="T36" fmla="*/ 0 w 1471"/>
                  <a:gd name="T37" fmla="*/ 0 h 952"/>
                  <a:gd name="T38" fmla="*/ 0 w 1471"/>
                  <a:gd name="T39" fmla="*/ 0 h 952"/>
                  <a:gd name="T40" fmla="*/ 0 w 1471"/>
                  <a:gd name="T41" fmla="*/ 0 h 952"/>
                  <a:gd name="T42" fmla="*/ 0 w 1471"/>
                  <a:gd name="T43" fmla="*/ 0 h 952"/>
                  <a:gd name="T44" fmla="*/ 0 w 1471"/>
                  <a:gd name="T45" fmla="*/ 0 h 952"/>
                  <a:gd name="T46" fmla="*/ 0 w 1471"/>
                  <a:gd name="T47" fmla="*/ 0 h 952"/>
                  <a:gd name="T48" fmla="*/ 0 w 1471"/>
                  <a:gd name="T49" fmla="*/ 0 h 952"/>
                  <a:gd name="T50" fmla="*/ 0 w 1471"/>
                  <a:gd name="T51" fmla="*/ 0 h 952"/>
                  <a:gd name="T52" fmla="*/ 0 w 1471"/>
                  <a:gd name="T53" fmla="*/ 0 h 952"/>
                  <a:gd name="T54" fmla="*/ 0 w 1471"/>
                  <a:gd name="T55" fmla="*/ 0 h 952"/>
                  <a:gd name="T56" fmla="*/ 0 w 1471"/>
                  <a:gd name="T57" fmla="*/ 0 h 952"/>
                  <a:gd name="T58" fmla="*/ 0 w 1471"/>
                  <a:gd name="T59" fmla="*/ 0 h 952"/>
                  <a:gd name="T60" fmla="*/ 0 w 1471"/>
                  <a:gd name="T61" fmla="*/ 0 h 952"/>
                  <a:gd name="T62" fmla="*/ 0 w 1471"/>
                  <a:gd name="T63" fmla="*/ 0 h 952"/>
                  <a:gd name="T64" fmla="*/ 0 w 1471"/>
                  <a:gd name="T65" fmla="*/ 0 h 952"/>
                  <a:gd name="T66" fmla="*/ 0 w 1471"/>
                  <a:gd name="T67" fmla="*/ 0 h 952"/>
                  <a:gd name="T68" fmla="*/ 0 w 1471"/>
                  <a:gd name="T69" fmla="*/ 0 h 952"/>
                  <a:gd name="T70" fmla="*/ 0 w 1471"/>
                  <a:gd name="T71" fmla="*/ 0 h 952"/>
                  <a:gd name="T72" fmla="*/ 0 w 1471"/>
                  <a:gd name="T73" fmla="*/ 0 h 952"/>
                  <a:gd name="T74" fmla="*/ 0 w 1471"/>
                  <a:gd name="T75" fmla="*/ 0 h 952"/>
                  <a:gd name="T76" fmla="*/ 0 w 1471"/>
                  <a:gd name="T77" fmla="*/ 0 h 952"/>
                  <a:gd name="T78" fmla="*/ 0 w 1471"/>
                  <a:gd name="T79" fmla="*/ 0 h 952"/>
                  <a:gd name="T80" fmla="*/ 0 w 1471"/>
                  <a:gd name="T81" fmla="*/ 0 h 952"/>
                  <a:gd name="T82" fmla="*/ 0 w 1471"/>
                  <a:gd name="T83" fmla="*/ 0 h 952"/>
                  <a:gd name="T84" fmla="*/ 0 w 1471"/>
                  <a:gd name="T85" fmla="*/ 0 h 952"/>
                  <a:gd name="T86" fmla="*/ 0 w 1471"/>
                  <a:gd name="T87" fmla="*/ 0 h 952"/>
                  <a:gd name="T88" fmla="*/ 0 w 1471"/>
                  <a:gd name="T89" fmla="*/ 0 h 952"/>
                  <a:gd name="T90" fmla="*/ 0 w 1471"/>
                  <a:gd name="T91" fmla="*/ 0 h 952"/>
                  <a:gd name="T92" fmla="*/ 0 w 1471"/>
                  <a:gd name="T93" fmla="*/ 0 h 952"/>
                  <a:gd name="T94" fmla="*/ 0 w 1471"/>
                  <a:gd name="T95" fmla="*/ 0 h 9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1"/>
                  <a:gd name="T145" fmla="*/ 0 h 952"/>
                  <a:gd name="T146" fmla="*/ 1471 w 1471"/>
                  <a:gd name="T147" fmla="*/ 952 h 9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1" h="952">
                    <a:moveTo>
                      <a:pt x="1471" y="809"/>
                    </a:moveTo>
                    <a:lnTo>
                      <a:pt x="1458" y="818"/>
                    </a:lnTo>
                    <a:lnTo>
                      <a:pt x="1443" y="825"/>
                    </a:lnTo>
                    <a:lnTo>
                      <a:pt x="1426" y="828"/>
                    </a:lnTo>
                    <a:lnTo>
                      <a:pt x="1410" y="833"/>
                    </a:lnTo>
                    <a:lnTo>
                      <a:pt x="1392" y="834"/>
                    </a:lnTo>
                    <a:lnTo>
                      <a:pt x="1375" y="837"/>
                    </a:lnTo>
                    <a:lnTo>
                      <a:pt x="1360" y="840"/>
                    </a:lnTo>
                    <a:lnTo>
                      <a:pt x="1350" y="847"/>
                    </a:lnTo>
                    <a:lnTo>
                      <a:pt x="1325" y="881"/>
                    </a:lnTo>
                    <a:lnTo>
                      <a:pt x="1305" y="911"/>
                    </a:lnTo>
                    <a:lnTo>
                      <a:pt x="1287" y="933"/>
                    </a:lnTo>
                    <a:lnTo>
                      <a:pt x="1269" y="948"/>
                    </a:lnTo>
                    <a:lnTo>
                      <a:pt x="1249" y="952"/>
                    </a:lnTo>
                    <a:lnTo>
                      <a:pt x="1228" y="948"/>
                    </a:lnTo>
                    <a:lnTo>
                      <a:pt x="1203" y="933"/>
                    </a:lnTo>
                    <a:lnTo>
                      <a:pt x="1173" y="908"/>
                    </a:lnTo>
                    <a:lnTo>
                      <a:pt x="1140" y="892"/>
                    </a:lnTo>
                    <a:lnTo>
                      <a:pt x="1113" y="881"/>
                    </a:lnTo>
                    <a:lnTo>
                      <a:pt x="1090" y="875"/>
                    </a:lnTo>
                    <a:lnTo>
                      <a:pt x="1074" y="877"/>
                    </a:lnTo>
                    <a:lnTo>
                      <a:pt x="1055" y="883"/>
                    </a:lnTo>
                    <a:lnTo>
                      <a:pt x="1041" y="896"/>
                    </a:lnTo>
                    <a:lnTo>
                      <a:pt x="1026" y="917"/>
                    </a:lnTo>
                    <a:lnTo>
                      <a:pt x="1010" y="946"/>
                    </a:lnTo>
                    <a:lnTo>
                      <a:pt x="996" y="945"/>
                    </a:lnTo>
                    <a:lnTo>
                      <a:pt x="985" y="943"/>
                    </a:lnTo>
                    <a:lnTo>
                      <a:pt x="974" y="940"/>
                    </a:lnTo>
                    <a:lnTo>
                      <a:pt x="965" y="939"/>
                    </a:lnTo>
                    <a:lnTo>
                      <a:pt x="956" y="934"/>
                    </a:lnTo>
                    <a:lnTo>
                      <a:pt x="947" y="931"/>
                    </a:lnTo>
                    <a:lnTo>
                      <a:pt x="939" y="927"/>
                    </a:lnTo>
                    <a:lnTo>
                      <a:pt x="930" y="923"/>
                    </a:lnTo>
                    <a:lnTo>
                      <a:pt x="916" y="868"/>
                    </a:lnTo>
                    <a:lnTo>
                      <a:pt x="897" y="840"/>
                    </a:lnTo>
                    <a:lnTo>
                      <a:pt x="869" y="830"/>
                    </a:lnTo>
                    <a:lnTo>
                      <a:pt x="839" y="834"/>
                    </a:lnTo>
                    <a:lnTo>
                      <a:pt x="805" y="843"/>
                    </a:lnTo>
                    <a:lnTo>
                      <a:pt x="776" y="853"/>
                    </a:lnTo>
                    <a:lnTo>
                      <a:pt x="749" y="859"/>
                    </a:lnTo>
                    <a:lnTo>
                      <a:pt x="731" y="856"/>
                    </a:lnTo>
                    <a:lnTo>
                      <a:pt x="731" y="844"/>
                    </a:lnTo>
                    <a:lnTo>
                      <a:pt x="732" y="833"/>
                    </a:lnTo>
                    <a:lnTo>
                      <a:pt x="734" y="819"/>
                    </a:lnTo>
                    <a:lnTo>
                      <a:pt x="737" y="806"/>
                    </a:lnTo>
                    <a:lnTo>
                      <a:pt x="738" y="791"/>
                    </a:lnTo>
                    <a:lnTo>
                      <a:pt x="740" y="777"/>
                    </a:lnTo>
                    <a:lnTo>
                      <a:pt x="740" y="762"/>
                    </a:lnTo>
                    <a:lnTo>
                      <a:pt x="741" y="747"/>
                    </a:lnTo>
                    <a:lnTo>
                      <a:pt x="716" y="737"/>
                    </a:lnTo>
                    <a:lnTo>
                      <a:pt x="695" y="732"/>
                    </a:lnTo>
                    <a:lnTo>
                      <a:pt x="676" y="731"/>
                    </a:lnTo>
                    <a:lnTo>
                      <a:pt x="662" y="735"/>
                    </a:lnTo>
                    <a:lnTo>
                      <a:pt x="648" y="738"/>
                    </a:lnTo>
                    <a:lnTo>
                      <a:pt x="634" y="743"/>
                    </a:lnTo>
                    <a:lnTo>
                      <a:pt x="617" y="747"/>
                    </a:lnTo>
                    <a:lnTo>
                      <a:pt x="601" y="752"/>
                    </a:lnTo>
                    <a:lnTo>
                      <a:pt x="581" y="727"/>
                    </a:lnTo>
                    <a:lnTo>
                      <a:pt x="575" y="697"/>
                    </a:lnTo>
                    <a:lnTo>
                      <a:pt x="577" y="665"/>
                    </a:lnTo>
                    <a:lnTo>
                      <a:pt x="581" y="634"/>
                    </a:lnTo>
                    <a:lnTo>
                      <a:pt x="577" y="604"/>
                    </a:lnTo>
                    <a:lnTo>
                      <a:pt x="564" y="582"/>
                    </a:lnTo>
                    <a:lnTo>
                      <a:pt x="533" y="566"/>
                    </a:lnTo>
                    <a:lnTo>
                      <a:pt x="478" y="563"/>
                    </a:lnTo>
                    <a:lnTo>
                      <a:pt x="421" y="594"/>
                    </a:lnTo>
                    <a:lnTo>
                      <a:pt x="387" y="609"/>
                    </a:lnTo>
                    <a:lnTo>
                      <a:pt x="366" y="607"/>
                    </a:lnTo>
                    <a:lnTo>
                      <a:pt x="356" y="595"/>
                    </a:lnTo>
                    <a:lnTo>
                      <a:pt x="348" y="573"/>
                    </a:lnTo>
                    <a:lnTo>
                      <a:pt x="337" y="548"/>
                    </a:lnTo>
                    <a:lnTo>
                      <a:pt x="316" y="519"/>
                    </a:lnTo>
                    <a:lnTo>
                      <a:pt x="281" y="492"/>
                    </a:lnTo>
                    <a:lnTo>
                      <a:pt x="269" y="492"/>
                    </a:lnTo>
                    <a:lnTo>
                      <a:pt x="259" y="492"/>
                    </a:lnTo>
                    <a:lnTo>
                      <a:pt x="248" y="492"/>
                    </a:lnTo>
                    <a:lnTo>
                      <a:pt x="238" y="492"/>
                    </a:lnTo>
                    <a:lnTo>
                      <a:pt x="227" y="492"/>
                    </a:lnTo>
                    <a:lnTo>
                      <a:pt x="219" y="492"/>
                    </a:lnTo>
                    <a:lnTo>
                      <a:pt x="208" y="492"/>
                    </a:lnTo>
                    <a:lnTo>
                      <a:pt x="199" y="492"/>
                    </a:lnTo>
                    <a:lnTo>
                      <a:pt x="184" y="458"/>
                    </a:lnTo>
                    <a:lnTo>
                      <a:pt x="168" y="429"/>
                    </a:lnTo>
                    <a:lnTo>
                      <a:pt x="147" y="402"/>
                    </a:lnTo>
                    <a:lnTo>
                      <a:pt x="126" y="382"/>
                    </a:lnTo>
                    <a:lnTo>
                      <a:pt x="98" y="364"/>
                    </a:lnTo>
                    <a:lnTo>
                      <a:pt x="69" y="355"/>
                    </a:lnTo>
                    <a:lnTo>
                      <a:pt x="36" y="351"/>
                    </a:lnTo>
                    <a:lnTo>
                      <a:pt x="0" y="355"/>
                    </a:lnTo>
                    <a:lnTo>
                      <a:pt x="1" y="270"/>
                    </a:lnTo>
                    <a:lnTo>
                      <a:pt x="11" y="217"/>
                    </a:lnTo>
                    <a:lnTo>
                      <a:pt x="24" y="184"/>
                    </a:lnTo>
                    <a:lnTo>
                      <a:pt x="43" y="167"/>
                    </a:lnTo>
                    <a:lnTo>
                      <a:pt x="67" y="152"/>
                    </a:lnTo>
                    <a:lnTo>
                      <a:pt x="97" y="139"/>
                    </a:lnTo>
                    <a:lnTo>
                      <a:pt x="129" y="114"/>
                    </a:lnTo>
                    <a:lnTo>
                      <a:pt x="167" y="71"/>
                    </a:lnTo>
                    <a:lnTo>
                      <a:pt x="185" y="31"/>
                    </a:lnTo>
                    <a:lnTo>
                      <a:pt x="213" y="9"/>
                    </a:lnTo>
                    <a:lnTo>
                      <a:pt x="250" y="0"/>
                    </a:lnTo>
                    <a:lnTo>
                      <a:pt x="290" y="3"/>
                    </a:lnTo>
                    <a:lnTo>
                      <a:pt x="331" y="12"/>
                    </a:lnTo>
                    <a:lnTo>
                      <a:pt x="373" y="28"/>
                    </a:lnTo>
                    <a:lnTo>
                      <a:pt x="412" y="44"/>
                    </a:lnTo>
                    <a:lnTo>
                      <a:pt x="448" y="62"/>
                    </a:lnTo>
                    <a:lnTo>
                      <a:pt x="484" y="53"/>
                    </a:lnTo>
                    <a:lnTo>
                      <a:pt x="525" y="46"/>
                    </a:lnTo>
                    <a:lnTo>
                      <a:pt x="567" y="38"/>
                    </a:lnTo>
                    <a:lnTo>
                      <a:pt x="610" y="35"/>
                    </a:lnTo>
                    <a:lnTo>
                      <a:pt x="651" y="37"/>
                    </a:lnTo>
                    <a:lnTo>
                      <a:pt x="689" y="50"/>
                    </a:lnTo>
                    <a:lnTo>
                      <a:pt x="721" y="74"/>
                    </a:lnTo>
                    <a:lnTo>
                      <a:pt x="745" y="114"/>
                    </a:lnTo>
                    <a:lnTo>
                      <a:pt x="782" y="140"/>
                    </a:lnTo>
                    <a:lnTo>
                      <a:pt x="818" y="153"/>
                    </a:lnTo>
                    <a:lnTo>
                      <a:pt x="853" y="158"/>
                    </a:lnTo>
                    <a:lnTo>
                      <a:pt x="888" y="162"/>
                    </a:lnTo>
                    <a:lnTo>
                      <a:pt x="921" y="167"/>
                    </a:lnTo>
                    <a:lnTo>
                      <a:pt x="954" y="180"/>
                    </a:lnTo>
                    <a:lnTo>
                      <a:pt x="988" y="205"/>
                    </a:lnTo>
                    <a:lnTo>
                      <a:pt x="1024" y="251"/>
                    </a:lnTo>
                    <a:lnTo>
                      <a:pt x="1040" y="296"/>
                    </a:lnTo>
                    <a:lnTo>
                      <a:pt x="1064" y="323"/>
                    </a:lnTo>
                    <a:lnTo>
                      <a:pt x="1095" y="332"/>
                    </a:lnTo>
                    <a:lnTo>
                      <a:pt x="1133" y="335"/>
                    </a:lnTo>
                    <a:lnTo>
                      <a:pt x="1175" y="333"/>
                    </a:lnTo>
                    <a:lnTo>
                      <a:pt x="1221" y="336"/>
                    </a:lnTo>
                    <a:lnTo>
                      <a:pt x="1269" y="348"/>
                    </a:lnTo>
                    <a:lnTo>
                      <a:pt x="1322" y="379"/>
                    </a:lnTo>
                    <a:lnTo>
                      <a:pt x="1360" y="389"/>
                    </a:lnTo>
                    <a:lnTo>
                      <a:pt x="1387" y="419"/>
                    </a:lnTo>
                    <a:lnTo>
                      <a:pt x="1405" y="457"/>
                    </a:lnTo>
                    <a:lnTo>
                      <a:pt x="1415" y="506"/>
                    </a:lnTo>
                    <a:lnTo>
                      <a:pt x="1417" y="554"/>
                    </a:lnTo>
                    <a:lnTo>
                      <a:pt x="1419" y="604"/>
                    </a:lnTo>
                    <a:lnTo>
                      <a:pt x="1417" y="648"/>
                    </a:lnTo>
                    <a:lnTo>
                      <a:pt x="1417" y="685"/>
                    </a:lnTo>
                    <a:lnTo>
                      <a:pt x="1429" y="702"/>
                    </a:lnTo>
                    <a:lnTo>
                      <a:pt x="1439" y="716"/>
                    </a:lnTo>
                    <a:lnTo>
                      <a:pt x="1447" y="731"/>
                    </a:lnTo>
                    <a:lnTo>
                      <a:pt x="1455" y="746"/>
                    </a:lnTo>
                    <a:lnTo>
                      <a:pt x="1460" y="759"/>
                    </a:lnTo>
                    <a:lnTo>
                      <a:pt x="1465" y="774"/>
                    </a:lnTo>
                    <a:lnTo>
                      <a:pt x="1468" y="790"/>
                    </a:lnTo>
                    <a:lnTo>
                      <a:pt x="1471" y="809"/>
                    </a:lnTo>
                    <a:close/>
                  </a:path>
                </a:pathLst>
              </a:custGeom>
              <a:solidFill>
                <a:srgbClr val="5E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2" name="Freeform 24"/>
              <p:cNvSpPr>
                <a:spLocks/>
              </p:cNvSpPr>
              <p:nvPr/>
            </p:nvSpPr>
            <p:spPr bwMode="auto">
              <a:xfrm>
                <a:off x="3104" y="10670"/>
                <a:ext cx="55" cy="63"/>
              </a:xfrm>
              <a:custGeom>
                <a:avLst/>
                <a:gdLst>
                  <a:gd name="T0" fmla="*/ 0 w 164"/>
                  <a:gd name="T1" fmla="*/ 0 h 187"/>
                  <a:gd name="T2" fmla="*/ 0 w 164"/>
                  <a:gd name="T3" fmla="*/ 0 h 187"/>
                  <a:gd name="T4" fmla="*/ 0 w 164"/>
                  <a:gd name="T5" fmla="*/ 0 h 187"/>
                  <a:gd name="T6" fmla="*/ 0 w 164"/>
                  <a:gd name="T7" fmla="*/ 0 h 187"/>
                  <a:gd name="T8" fmla="*/ 0 w 164"/>
                  <a:gd name="T9" fmla="*/ 0 h 187"/>
                  <a:gd name="T10" fmla="*/ 0 w 164"/>
                  <a:gd name="T11" fmla="*/ 0 h 187"/>
                  <a:gd name="T12" fmla="*/ 0 w 164"/>
                  <a:gd name="T13" fmla="*/ 0 h 187"/>
                  <a:gd name="T14" fmla="*/ 0 w 164"/>
                  <a:gd name="T15" fmla="*/ 0 h 187"/>
                  <a:gd name="T16" fmla="*/ 0 w 164"/>
                  <a:gd name="T17" fmla="*/ 0 h 187"/>
                  <a:gd name="T18" fmla="*/ 0 w 164"/>
                  <a:gd name="T19" fmla="*/ 0 h 187"/>
                  <a:gd name="T20" fmla="*/ 0 w 164"/>
                  <a:gd name="T21" fmla="*/ 0 h 187"/>
                  <a:gd name="T22" fmla="*/ 0 w 164"/>
                  <a:gd name="T23" fmla="*/ 0 h 187"/>
                  <a:gd name="T24" fmla="*/ 0 w 164"/>
                  <a:gd name="T25" fmla="*/ 0 h 187"/>
                  <a:gd name="T26" fmla="*/ 0 w 164"/>
                  <a:gd name="T27" fmla="*/ 0 h 187"/>
                  <a:gd name="T28" fmla="*/ 0 w 164"/>
                  <a:gd name="T29" fmla="*/ 0 h 187"/>
                  <a:gd name="T30" fmla="*/ 0 w 164"/>
                  <a:gd name="T31" fmla="*/ 0 h 187"/>
                  <a:gd name="T32" fmla="*/ 0 w 164"/>
                  <a:gd name="T33" fmla="*/ 0 h 187"/>
                  <a:gd name="T34" fmla="*/ 0 w 164"/>
                  <a:gd name="T35" fmla="*/ 0 h 187"/>
                  <a:gd name="T36" fmla="*/ 0 w 164"/>
                  <a:gd name="T37" fmla="*/ 0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4"/>
                  <a:gd name="T58" fmla="*/ 0 h 187"/>
                  <a:gd name="T59" fmla="*/ 164 w 164"/>
                  <a:gd name="T60" fmla="*/ 187 h 1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4" h="187">
                    <a:moveTo>
                      <a:pt x="164" y="124"/>
                    </a:moveTo>
                    <a:lnTo>
                      <a:pt x="126" y="167"/>
                    </a:lnTo>
                    <a:lnTo>
                      <a:pt x="88" y="187"/>
                    </a:lnTo>
                    <a:lnTo>
                      <a:pt x="53" y="187"/>
                    </a:lnTo>
                    <a:lnTo>
                      <a:pt x="27" y="171"/>
                    </a:lnTo>
                    <a:lnTo>
                      <a:pt x="6" y="140"/>
                    </a:lnTo>
                    <a:lnTo>
                      <a:pt x="0" y="99"/>
                    </a:lnTo>
                    <a:lnTo>
                      <a:pt x="8" y="52"/>
                    </a:lnTo>
                    <a:lnTo>
                      <a:pt x="38" y="0"/>
                    </a:lnTo>
                    <a:lnTo>
                      <a:pt x="55" y="9"/>
                    </a:lnTo>
                    <a:lnTo>
                      <a:pt x="70" y="22"/>
                    </a:lnTo>
                    <a:lnTo>
                      <a:pt x="83" y="36"/>
                    </a:lnTo>
                    <a:lnTo>
                      <a:pt x="95" y="52"/>
                    </a:lnTo>
                    <a:lnTo>
                      <a:pt x="108" y="66"/>
                    </a:lnTo>
                    <a:lnTo>
                      <a:pt x="123" y="81"/>
                    </a:lnTo>
                    <a:lnTo>
                      <a:pt x="140" y="93"/>
                    </a:lnTo>
                    <a:lnTo>
                      <a:pt x="164" y="105"/>
                    </a:lnTo>
                    <a:lnTo>
                      <a:pt x="164" y="112"/>
                    </a:lnTo>
                    <a:lnTo>
                      <a:pt x="164" y="124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25"/>
              <p:cNvSpPr>
                <a:spLocks/>
              </p:cNvSpPr>
              <p:nvPr/>
            </p:nvSpPr>
            <p:spPr bwMode="auto">
              <a:xfrm>
                <a:off x="3044" y="11197"/>
                <a:ext cx="131" cy="576"/>
              </a:xfrm>
              <a:custGeom>
                <a:avLst/>
                <a:gdLst>
                  <a:gd name="T0" fmla="*/ 0 w 394"/>
                  <a:gd name="T1" fmla="*/ 0 h 1729"/>
                  <a:gd name="T2" fmla="*/ 0 w 394"/>
                  <a:gd name="T3" fmla="*/ 0 h 1729"/>
                  <a:gd name="T4" fmla="*/ 0 w 394"/>
                  <a:gd name="T5" fmla="*/ 0 h 1729"/>
                  <a:gd name="T6" fmla="*/ 0 w 394"/>
                  <a:gd name="T7" fmla="*/ 0 h 1729"/>
                  <a:gd name="T8" fmla="*/ 0 w 394"/>
                  <a:gd name="T9" fmla="*/ 0 h 1729"/>
                  <a:gd name="T10" fmla="*/ 0 w 394"/>
                  <a:gd name="T11" fmla="*/ 0 h 1729"/>
                  <a:gd name="T12" fmla="*/ 0 w 394"/>
                  <a:gd name="T13" fmla="*/ 0 h 1729"/>
                  <a:gd name="T14" fmla="*/ 0 w 394"/>
                  <a:gd name="T15" fmla="*/ 0 h 1729"/>
                  <a:gd name="T16" fmla="*/ 0 w 394"/>
                  <a:gd name="T17" fmla="*/ 0 h 1729"/>
                  <a:gd name="T18" fmla="*/ 0 w 394"/>
                  <a:gd name="T19" fmla="*/ 0 h 1729"/>
                  <a:gd name="T20" fmla="*/ 0 w 394"/>
                  <a:gd name="T21" fmla="*/ 0 h 1729"/>
                  <a:gd name="T22" fmla="*/ 0 w 394"/>
                  <a:gd name="T23" fmla="*/ 0 h 1729"/>
                  <a:gd name="T24" fmla="*/ 0 w 394"/>
                  <a:gd name="T25" fmla="*/ 0 h 1729"/>
                  <a:gd name="T26" fmla="*/ 0 w 394"/>
                  <a:gd name="T27" fmla="*/ 0 h 1729"/>
                  <a:gd name="T28" fmla="*/ 0 w 394"/>
                  <a:gd name="T29" fmla="*/ 0 h 1729"/>
                  <a:gd name="T30" fmla="*/ 0 w 394"/>
                  <a:gd name="T31" fmla="*/ 0 h 1729"/>
                  <a:gd name="T32" fmla="*/ 0 w 394"/>
                  <a:gd name="T33" fmla="*/ 0 h 1729"/>
                  <a:gd name="T34" fmla="*/ 0 w 394"/>
                  <a:gd name="T35" fmla="*/ 0 h 1729"/>
                  <a:gd name="T36" fmla="*/ 0 w 394"/>
                  <a:gd name="T37" fmla="*/ 0 h 1729"/>
                  <a:gd name="T38" fmla="*/ 0 w 394"/>
                  <a:gd name="T39" fmla="*/ 0 h 1729"/>
                  <a:gd name="T40" fmla="*/ 0 w 394"/>
                  <a:gd name="T41" fmla="*/ 0 h 1729"/>
                  <a:gd name="T42" fmla="*/ 0 w 394"/>
                  <a:gd name="T43" fmla="*/ 0 h 1729"/>
                  <a:gd name="T44" fmla="*/ 0 w 394"/>
                  <a:gd name="T45" fmla="*/ 0 h 1729"/>
                  <a:gd name="T46" fmla="*/ 0 w 394"/>
                  <a:gd name="T47" fmla="*/ 0 h 1729"/>
                  <a:gd name="T48" fmla="*/ 0 w 394"/>
                  <a:gd name="T49" fmla="*/ 0 h 1729"/>
                  <a:gd name="T50" fmla="*/ 0 w 394"/>
                  <a:gd name="T51" fmla="*/ 0 h 1729"/>
                  <a:gd name="T52" fmla="*/ 0 w 394"/>
                  <a:gd name="T53" fmla="*/ 0 h 1729"/>
                  <a:gd name="T54" fmla="*/ 0 w 394"/>
                  <a:gd name="T55" fmla="*/ 0 h 1729"/>
                  <a:gd name="T56" fmla="*/ 0 w 394"/>
                  <a:gd name="T57" fmla="*/ 0 h 1729"/>
                  <a:gd name="T58" fmla="*/ 0 w 394"/>
                  <a:gd name="T59" fmla="*/ 0 h 1729"/>
                  <a:gd name="T60" fmla="*/ 0 w 394"/>
                  <a:gd name="T61" fmla="*/ 0 h 1729"/>
                  <a:gd name="T62" fmla="*/ 0 w 394"/>
                  <a:gd name="T63" fmla="*/ 0 h 1729"/>
                  <a:gd name="T64" fmla="*/ 0 w 394"/>
                  <a:gd name="T65" fmla="*/ 0 h 17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4"/>
                  <a:gd name="T100" fmla="*/ 0 h 1729"/>
                  <a:gd name="T101" fmla="*/ 394 w 394"/>
                  <a:gd name="T102" fmla="*/ 1729 h 17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4" h="1729">
                    <a:moveTo>
                      <a:pt x="394" y="1699"/>
                    </a:moveTo>
                    <a:lnTo>
                      <a:pt x="391" y="1714"/>
                    </a:lnTo>
                    <a:lnTo>
                      <a:pt x="386" y="1729"/>
                    </a:lnTo>
                    <a:lnTo>
                      <a:pt x="345" y="1717"/>
                    </a:lnTo>
                    <a:lnTo>
                      <a:pt x="297" y="1692"/>
                    </a:lnTo>
                    <a:lnTo>
                      <a:pt x="243" y="1658"/>
                    </a:lnTo>
                    <a:lnTo>
                      <a:pt x="187" y="1620"/>
                    </a:lnTo>
                    <a:lnTo>
                      <a:pt x="130" y="1577"/>
                    </a:lnTo>
                    <a:lnTo>
                      <a:pt x="81" y="1536"/>
                    </a:lnTo>
                    <a:lnTo>
                      <a:pt x="42" y="1497"/>
                    </a:lnTo>
                    <a:lnTo>
                      <a:pt x="15" y="1468"/>
                    </a:lnTo>
                    <a:lnTo>
                      <a:pt x="11" y="1455"/>
                    </a:lnTo>
                    <a:lnTo>
                      <a:pt x="8" y="1443"/>
                    </a:lnTo>
                    <a:lnTo>
                      <a:pt x="4" y="1430"/>
                    </a:lnTo>
                    <a:lnTo>
                      <a:pt x="3" y="1419"/>
                    </a:lnTo>
                    <a:lnTo>
                      <a:pt x="0" y="1406"/>
                    </a:lnTo>
                    <a:lnTo>
                      <a:pt x="0" y="1394"/>
                    </a:lnTo>
                    <a:lnTo>
                      <a:pt x="0" y="1381"/>
                    </a:lnTo>
                    <a:lnTo>
                      <a:pt x="3" y="1368"/>
                    </a:lnTo>
                    <a:lnTo>
                      <a:pt x="35" y="1270"/>
                    </a:lnTo>
                    <a:lnTo>
                      <a:pt x="48" y="1182"/>
                    </a:lnTo>
                    <a:lnTo>
                      <a:pt x="46" y="1099"/>
                    </a:lnTo>
                    <a:lnTo>
                      <a:pt x="35" y="1020"/>
                    </a:lnTo>
                    <a:lnTo>
                      <a:pt x="19" y="939"/>
                    </a:lnTo>
                    <a:lnTo>
                      <a:pt x="7" y="856"/>
                    </a:lnTo>
                    <a:lnTo>
                      <a:pt x="3" y="768"/>
                    </a:lnTo>
                    <a:lnTo>
                      <a:pt x="11" y="672"/>
                    </a:lnTo>
                    <a:lnTo>
                      <a:pt x="19" y="635"/>
                    </a:lnTo>
                    <a:lnTo>
                      <a:pt x="29" y="600"/>
                    </a:lnTo>
                    <a:lnTo>
                      <a:pt x="38" y="562"/>
                    </a:lnTo>
                    <a:lnTo>
                      <a:pt x="48" y="525"/>
                    </a:lnTo>
                    <a:lnTo>
                      <a:pt x="55" y="485"/>
                    </a:lnTo>
                    <a:lnTo>
                      <a:pt x="62" y="447"/>
                    </a:lnTo>
                    <a:lnTo>
                      <a:pt x="67" y="405"/>
                    </a:lnTo>
                    <a:lnTo>
                      <a:pt x="74" y="366"/>
                    </a:lnTo>
                    <a:lnTo>
                      <a:pt x="73" y="329"/>
                    </a:lnTo>
                    <a:lnTo>
                      <a:pt x="73" y="276"/>
                    </a:lnTo>
                    <a:lnTo>
                      <a:pt x="71" y="211"/>
                    </a:lnTo>
                    <a:lnTo>
                      <a:pt x="76" y="143"/>
                    </a:lnTo>
                    <a:lnTo>
                      <a:pt x="81" y="80"/>
                    </a:lnTo>
                    <a:lnTo>
                      <a:pt x="92" y="30"/>
                    </a:lnTo>
                    <a:lnTo>
                      <a:pt x="109" y="0"/>
                    </a:lnTo>
                    <a:lnTo>
                      <a:pt x="133" y="2"/>
                    </a:lnTo>
                    <a:lnTo>
                      <a:pt x="136" y="35"/>
                    </a:lnTo>
                    <a:lnTo>
                      <a:pt x="139" y="71"/>
                    </a:lnTo>
                    <a:lnTo>
                      <a:pt x="137" y="105"/>
                    </a:lnTo>
                    <a:lnTo>
                      <a:pt x="137" y="139"/>
                    </a:lnTo>
                    <a:lnTo>
                      <a:pt x="135" y="171"/>
                    </a:lnTo>
                    <a:lnTo>
                      <a:pt x="132" y="203"/>
                    </a:lnTo>
                    <a:lnTo>
                      <a:pt x="129" y="234"/>
                    </a:lnTo>
                    <a:lnTo>
                      <a:pt x="129" y="265"/>
                    </a:lnTo>
                    <a:lnTo>
                      <a:pt x="112" y="351"/>
                    </a:lnTo>
                    <a:lnTo>
                      <a:pt x="101" y="486"/>
                    </a:lnTo>
                    <a:lnTo>
                      <a:pt x="97" y="654"/>
                    </a:lnTo>
                    <a:lnTo>
                      <a:pt x="98" y="840"/>
                    </a:lnTo>
                    <a:lnTo>
                      <a:pt x="105" y="1023"/>
                    </a:lnTo>
                    <a:lnTo>
                      <a:pt x="119" y="1189"/>
                    </a:lnTo>
                    <a:lnTo>
                      <a:pt x="140" y="1322"/>
                    </a:lnTo>
                    <a:lnTo>
                      <a:pt x="170" y="1406"/>
                    </a:lnTo>
                    <a:lnTo>
                      <a:pt x="196" y="1430"/>
                    </a:lnTo>
                    <a:lnTo>
                      <a:pt x="230" y="1462"/>
                    </a:lnTo>
                    <a:lnTo>
                      <a:pt x="267" y="1500"/>
                    </a:lnTo>
                    <a:lnTo>
                      <a:pt x="304" y="1543"/>
                    </a:lnTo>
                    <a:lnTo>
                      <a:pt x="338" y="1584"/>
                    </a:lnTo>
                    <a:lnTo>
                      <a:pt x="368" y="1627"/>
                    </a:lnTo>
                    <a:lnTo>
                      <a:pt x="386" y="1665"/>
                    </a:lnTo>
                    <a:lnTo>
                      <a:pt x="394" y="1699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4" name="Freeform 26"/>
              <p:cNvSpPr>
                <a:spLocks/>
              </p:cNvSpPr>
              <p:nvPr/>
            </p:nvSpPr>
            <p:spPr bwMode="auto">
              <a:xfrm>
                <a:off x="3081" y="10696"/>
                <a:ext cx="50" cy="61"/>
              </a:xfrm>
              <a:custGeom>
                <a:avLst/>
                <a:gdLst>
                  <a:gd name="T0" fmla="*/ 0 w 149"/>
                  <a:gd name="T1" fmla="*/ 0 h 182"/>
                  <a:gd name="T2" fmla="*/ 0 w 149"/>
                  <a:gd name="T3" fmla="*/ 0 h 182"/>
                  <a:gd name="T4" fmla="*/ 0 w 149"/>
                  <a:gd name="T5" fmla="*/ 0 h 182"/>
                  <a:gd name="T6" fmla="*/ 0 w 149"/>
                  <a:gd name="T7" fmla="*/ 0 h 182"/>
                  <a:gd name="T8" fmla="*/ 0 w 149"/>
                  <a:gd name="T9" fmla="*/ 0 h 182"/>
                  <a:gd name="T10" fmla="*/ 0 w 149"/>
                  <a:gd name="T11" fmla="*/ 0 h 182"/>
                  <a:gd name="T12" fmla="*/ 0 w 149"/>
                  <a:gd name="T13" fmla="*/ 0 h 182"/>
                  <a:gd name="T14" fmla="*/ 0 w 149"/>
                  <a:gd name="T15" fmla="*/ 0 h 182"/>
                  <a:gd name="T16" fmla="*/ 0 w 149"/>
                  <a:gd name="T17" fmla="*/ 0 h 182"/>
                  <a:gd name="T18" fmla="*/ 0 w 149"/>
                  <a:gd name="T19" fmla="*/ 0 h 182"/>
                  <a:gd name="T20" fmla="*/ 0 w 149"/>
                  <a:gd name="T21" fmla="*/ 0 h 182"/>
                  <a:gd name="T22" fmla="*/ 0 w 149"/>
                  <a:gd name="T23" fmla="*/ 0 h 182"/>
                  <a:gd name="T24" fmla="*/ 0 w 149"/>
                  <a:gd name="T25" fmla="*/ 0 h 182"/>
                  <a:gd name="T26" fmla="*/ 0 w 149"/>
                  <a:gd name="T27" fmla="*/ 0 h 182"/>
                  <a:gd name="T28" fmla="*/ 0 w 149"/>
                  <a:gd name="T29" fmla="*/ 0 h 182"/>
                  <a:gd name="T30" fmla="*/ 0 w 149"/>
                  <a:gd name="T31" fmla="*/ 0 h 182"/>
                  <a:gd name="T32" fmla="*/ 0 w 149"/>
                  <a:gd name="T33" fmla="*/ 0 h 182"/>
                  <a:gd name="T34" fmla="*/ 0 w 149"/>
                  <a:gd name="T35" fmla="*/ 0 h 182"/>
                  <a:gd name="T36" fmla="*/ 0 w 149"/>
                  <a:gd name="T37" fmla="*/ 0 h 182"/>
                  <a:gd name="T38" fmla="*/ 0 w 149"/>
                  <a:gd name="T39" fmla="*/ 0 h 182"/>
                  <a:gd name="T40" fmla="*/ 0 w 149"/>
                  <a:gd name="T41" fmla="*/ 0 h 182"/>
                  <a:gd name="T42" fmla="*/ 0 w 149"/>
                  <a:gd name="T43" fmla="*/ 0 h 182"/>
                  <a:gd name="T44" fmla="*/ 0 w 149"/>
                  <a:gd name="T45" fmla="*/ 0 h 182"/>
                  <a:gd name="T46" fmla="*/ 0 w 149"/>
                  <a:gd name="T47" fmla="*/ 0 h 182"/>
                  <a:gd name="T48" fmla="*/ 0 w 149"/>
                  <a:gd name="T49" fmla="*/ 0 h 1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9"/>
                  <a:gd name="T76" fmla="*/ 0 h 182"/>
                  <a:gd name="T77" fmla="*/ 149 w 149"/>
                  <a:gd name="T78" fmla="*/ 182 h 1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9" h="182">
                    <a:moveTo>
                      <a:pt x="149" y="145"/>
                    </a:moveTo>
                    <a:lnTo>
                      <a:pt x="95" y="168"/>
                    </a:lnTo>
                    <a:lnTo>
                      <a:pt x="60" y="182"/>
                    </a:lnTo>
                    <a:lnTo>
                      <a:pt x="35" y="182"/>
                    </a:lnTo>
                    <a:lnTo>
                      <a:pt x="21" y="171"/>
                    </a:lnTo>
                    <a:lnTo>
                      <a:pt x="11" y="148"/>
                    </a:lnTo>
                    <a:lnTo>
                      <a:pt x="7" y="114"/>
                    </a:lnTo>
                    <a:lnTo>
                      <a:pt x="4" y="70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5" y="5"/>
                    </a:lnTo>
                    <a:lnTo>
                      <a:pt x="19" y="2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5" y="3"/>
                    </a:lnTo>
                    <a:lnTo>
                      <a:pt x="52" y="25"/>
                    </a:lnTo>
                    <a:lnTo>
                      <a:pt x="59" y="47"/>
                    </a:lnTo>
                    <a:lnTo>
                      <a:pt x="67" y="67"/>
                    </a:lnTo>
                    <a:lnTo>
                      <a:pt x="77" y="87"/>
                    </a:lnTo>
                    <a:lnTo>
                      <a:pt x="88" y="103"/>
                    </a:lnTo>
                    <a:lnTo>
                      <a:pt x="102" y="118"/>
                    </a:lnTo>
                    <a:lnTo>
                      <a:pt x="120" y="129"/>
                    </a:lnTo>
                    <a:lnTo>
                      <a:pt x="144" y="136"/>
                    </a:lnTo>
                    <a:lnTo>
                      <a:pt x="144" y="140"/>
                    </a:lnTo>
                    <a:lnTo>
                      <a:pt x="149" y="145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Freeform 27"/>
              <p:cNvSpPr>
                <a:spLocks/>
              </p:cNvSpPr>
              <p:nvPr/>
            </p:nvSpPr>
            <p:spPr bwMode="auto">
              <a:xfrm>
                <a:off x="2855" y="9899"/>
                <a:ext cx="248" cy="207"/>
              </a:xfrm>
              <a:custGeom>
                <a:avLst/>
                <a:gdLst>
                  <a:gd name="T0" fmla="*/ 0 w 744"/>
                  <a:gd name="T1" fmla="*/ 0 h 621"/>
                  <a:gd name="T2" fmla="*/ 0 w 744"/>
                  <a:gd name="T3" fmla="*/ 0 h 621"/>
                  <a:gd name="T4" fmla="*/ 0 w 744"/>
                  <a:gd name="T5" fmla="*/ 0 h 621"/>
                  <a:gd name="T6" fmla="*/ 0 w 744"/>
                  <a:gd name="T7" fmla="*/ 0 h 621"/>
                  <a:gd name="T8" fmla="*/ 0 w 744"/>
                  <a:gd name="T9" fmla="*/ 0 h 621"/>
                  <a:gd name="T10" fmla="*/ 0 w 744"/>
                  <a:gd name="T11" fmla="*/ 0 h 621"/>
                  <a:gd name="T12" fmla="*/ 0 w 744"/>
                  <a:gd name="T13" fmla="*/ 0 h 621"/>
                  <a:gd name="T14" fmla="*/ 0 w 744"/>
                  <a:gd name="T15" fmla="*/ 0 h 621"/>
                  <a:gd name="T16" fmla="*/ 0 w 744"/>
                  <a:gd name="T17" fmla="*/ 0 h 621"/>
                  <a:gd name="T18" fmla="*/ 0 w 744"/>
                  <a:gd name="T19" fmla="*/ 0 h 621"/>
                  <a:gd name="T20" fmla="*/ 0 w 744"/>
                  <a:gd name="T21" fmla="*/ 0 h 621"/>
                  <a:gd name="T22" fmla="*/ 0 w 744"/>
                  <a:gd name="T23" fmla="*/ 0 h 621"/>
                  <a:gd name="T24" fmla="*/ 0 w 744"/>
                  <a:gd name="T25" fmla="*/ 0 h 621"/>
                  <a:gd name="T26" fmla="*/ 0 w 744"/>
                  <a:gd name="T27" fmla="*/ 0 h 621"/>
                  <a:gd name="T28" fmla="*/ 0 w 744"/>
                  <a:gd name="T29" fmla="*/ 0 h 621"/>
                  <a:gd name="T30" fmla="*/ 0 w 744"/>
                  <a:gd name="T31" fmla="*/ 0 h 621"/>
                  <a:gd name="T32" fmla="*/ 0 w 744"/>
                  <a:gd name="T33" fmla="*/ 0 h 621"/>
                  <a:gd name="T34" fmla="*/ 0 w 744"/>
                  <a:gd name="T35" fmla="*/ 0 h 621"/>
                  <a:gd name="T36" fmla="*/ 0 w 744"/>
                  <a:gd name="T37" fmla="*/ 0 h 621"/>
                  <a:gd name="T38" fmla="*/ 0 w 744"/>
                  <a:gd name="T39" fmla="*/ 0 h 621"/>
                  <a:gd name="T40" fmla="*/ 0 w 744"/>
                  <a:gd name="T41" fmla="*/ 0 h 621"/>
                  <a:gd name="T42" fmla="*/ 0 w 744"/>
                  <a:gd name="T43" fmla="*/ 0 h 621"/>
                  <a:gd name="T44" fmla="*/ 0 w 744"/>
                  <a:gd name="T45" fmla="*/ 0 h 621"/>
                  <a:gd name="T46" fmla="*/ 0 w 744"/>
                  <a:gd name="T47" fmla="*/ 0 h 621"/>
                  <a:gd name="T48" fmla="*/ 0 w 744"/>
                  <a:gd name="T49" fmla="*/ 0 h 621"/>
                  <a:gd name="T50" fmla="*/ 0 w 744"/>
                  <a:gd name="T51" fmla="*/ 0 h 621"/>
                  <a:gd name="T52" fmla="*/ 0 w 744"/>
                  <a:gd name="T53" fmla="*/ 0 h 621"/>
                  <a:gd name="T54" fmla="*/ 0 w 744"/>
                  <a:gd name="T55" fmla="*/ 0 h 621"/>
                  <a:gd name="T56" fmla="*/ 0 w 744"/>
                  <a:gd name="T57" fmla="*/ 0 h 621"/>
                  <a:gd name="T58" fmla="*/ 0 w 744"/>
                  <a:gd name="T59" fmla="*/ 0 h 621"/>
                  <a:gd name="T60" fmla="*/ 0 w 744"/>
                  <a:gd name="T61" fmla="*/ 0 h 621"/>
                  <a:gd name="T62" fmla="*/ 0 w 744"/>
                  <a:gd name="T63" fmla="*/ 0 h 6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4"/>
                  <a:gd name="T97" fmla="*/ 0 h 621"/>
                  <a:gd name="T98" fmla="*/ 744 w 744"/>
                  <a:gd name="T99" fmla="*/ 621 h 6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4" h="621">
                    <a:moveTo>
                      <a:pt x="744" y="326"/>
                    </a:moveTo>
                    <a:lnTo>
                      <a:pt x="708" y="341"/>
                    </a:lnTo>
                    <a:lnTo>
                      <a:pt x="678" y="363"/>
                    </a:lnTo>
                    <a:lnTo>
                      <a:pt x="650" y="387"/>
                    </a:lnTo>
                    <a:lnTo>
                      <a:pt x="626" y="410"/>
                    </a:lnTo>
                    <a:lnTo>
                      <a:pt x="601" y="428"/>
                    </a:lnTo>
                    <a:lnTo>
                      <a:pt x="577" y="443"/>
                    </a:lnTo>
                    <a:lnTo>
                      <a:pt x="550" y="447"/>
                    </a:lnTo>
                    <a:lnTo>
                      <a:pt x="524" y="441"/>
                    </a:lnTo>
                    <a:lnTo>
                      <a:pt x="483" y="445"/>
                    </a:lnTo>
                    <a:lnTo>
                      <a:pt x="452" y="454"/>
                    </a:lnTo>
                    <a:lnTo>
                      <a:pt x="427" y="468"/>
                    </a:lnTo>
                    <a:lnTo>
                      <a:pt x="410" y="487"/>
                    </a:lnTo>
                    <a:lnTo>
                      <a:pt x="396" y="509"/>
                    </a:lnTo>
                    <a:lnTo>
                      <a:pt x="388" y="535"/>
                    </a:lnTo>
                    <a:lnTo>
                      <a:pt x="383" y="566"/>
                    </a:lnTo>
                    <a:lnTo>
                      <a:pt x="383" y="602"/>
                    </a:lnTo>
                    <a:lnTo>
                      <a:pt x="330" y="621"/>
                    </a:lnTo>
                    <a:lnTo>
                      <a:pt x="292" y="618"/>
                    </a:lnTo>
                    <a:lnTo>
                      <a:pt x="264" y="599"/>
                    </a:lnTo>
                    <a:lnTo>
                      <a:pt x="244" y="569"/>
                    </a:lnTo>
                    <a:lnTo>
                      <a:pt x="226" y="534"/>
                    </a:lnTo>
                    <a:lnTo>
                      <a:pt x="209" y="499"/>
                    </a:lnTo>
                    <a:lnTo>
                      <a:pt x="187" y="471"/>
                    </a:lnTo>
                    <a:lnTo>
                      <a:pt x="157" y="454"/>
                    </a:lnTo>
                    <a:lnTo>
                      <a:pt x="119" y="450"/>
                    </a:lnTo>
                    <a:lnTo>
                      <a:pt x="91" y="448"/>
                    </a:lnTo>
                    <a:lnTo>
                      <a:pt x="70" y="445"/>
                    </a:lnTo>
                    <a:lnTo>
                      <a:pt x="56" y="445"/>
                    </a:lnTo>
                    <a:lnTo>
                      <a:pt x="45" y="444"/>
                    </a:lnTo>
                    <a:lnTo>
                      <a:pt x="39" y="443"/>
                    </a:lnTo>
                    <a:lnTo>
                      <a:pt x="35" y="441"/>
                    </a:lnTo>
                    <a:lnTo>
                      <a:pt x="31" y="441"/>
                    </a:lnTo>
                    <a:lnTo>
                      <a:pt x="31" y="413"/>
                    </a:lnTo>
                    <a:lnTo>
                      <a:pt x="35" y="391"/>
                    </a:lnTo>
                    <a:lnTo>
                      <a:pt x="39" y="373"/>
                    </a:lnTo>
                    <a:lnTo>
                      <a:pt x="44" y="360"/>
                    </a:lnTo>
                    <a:lnTo>
                      <a:pt x="42" y="345"/>
                    </a:lnTo>
                    <a:lnTo>
                      <a:pt x="38" y="330"/>
                    </a:lnTo>
                    <a:lnTo>
                      <a:pt x="23" y="311"/>
                    </a:lnTo>
                    <a:lnTo>
                      <a:pt x="0" y="289"/>
                    </a:lnTo>
                    <a:lnTo>
                      <a:pt x="4" y="248"/>
                    </a:lnTo>
                    <a:lnTo>
                      <a:pt x="20" y="201"/>
                    </a:lnTo>
                    <a:lnTo>
                      <a:pt x="42" y="149"/>
                    </a:lnTo>
                    <a:lnTo>
                      <a:pt x="73" y="102"/>
                    </a:lnTo>
                    <a:lnTo>
                      <a:pt x="107" y="56"/>
                    </a:lnTo>
                    <a:lnTo>
                      <a:pt x="146" y="22"/>
                    </a:lnTo>
                    <a:lnTo>
                      <a:pt x="188" y="2"/>
                    </a:lnTo>
                    <a:lnTo>
                      <a:pt x="235" y="0"/>
                    </a:lnTo>
                    <a:lnTo>
                      <a:pt x="271" y="46"/>
                    </a:lnTo>
                    <a:lnTo>
                      <a:pt x="316" y="74"/>
                    </a:lnTo>
                    <a:lnTo>
                      <a:pt x="365" y="86"/>
                    </a:lnTo>
                    <a:lnTo>
                      <a:pt x="417" y="95"/>
                    </a:lnTo>
                    <a:lnTo>
                      <a:pt x="465" y="101"/>
                    </a:lnTo>
                    <a:lnTo>
                      <a:pt x="507" y="118"/>
                    </a:lnTo>
                    <a:lnTo>
                      <a:pt x="536" y="149"/>
                    </a:lnTo>
                    <a:lnTo>
                      <a:pt x="555" y="204"/>
                    </a:lnTo>
                    <a:lnTo>
                      <a:pt x="542" y="248"/>
                    </a:lnTo>
                    <a:lnTo>
                      <a:pt x="550" y="269"/>
                    </a:lnTo>
                    <a:lnTo>
                      <a:pt x="573" y="272"/>
                    </a:lnTo>
                    <a:lnTo>
                      <a:pt x="607" y="269"/>
                    </a:lnTo>
                    <a:lnTo>
                      <a:pt x="643" y="263"/>
                    </a:lnTo>
                    <a:lnTo>
                      <a:pt x="682" y="266"/>
                    </a:lnTo>
                    <a:lnTo>
                      <a:pt x="717" y="283"/>
                    </a:lnTo>
                    <a:lnTo>
                      <a:pt x="744" y="326"/>
                    </a:lnTo>
                    <a:close/>
                  </a:path>
                </a:pathLst>
              </a:custGeom>
              <a:solidFill>
                <a:srgbClr val="8FB8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28"/>
              <p:cNvSpPr>
                <a:spLocks/>
              </p:cNvSpPr>
              <p:nvPr/>
            </p:nvSpPr>
            <p:spPr bwMode="auto">
              <a:xfrm>
                <a:off x="3061" y="10708"/>
                <a:ext cx="25" cy="65"/>
              </a:xfrm>
              <a:custGeom>
                <a:avLst/>
                <a:gdLst>
                  <a:gd name="T0" fmla="*/ 0 w 75"/>
                  <a:gd name="T1" fmla="*/ 0 h 194"/>
                  <a:gd name="T2" fmla="*/ 0 w 75"/>
                  <a:gd name="T3" fmla="*/ 0 h 194"/>
                  <a:gd name="T4" fmla="*/ 0 w 75"/>
                  <a:gd name="T5" fmla="*/ 0 h 194"/>
                  <a:gd name="T6" fmla="*/ 0 w 75"/>
                  <a:gd name="T7" fmla="*/ 0 h 194"/>
                  <a:gd name="T8" fmla="*/ 0 w 75"/>
                  <a:gd name="T9" fmla="*/ 0 h 194"/>
                  <a:gd name="T10" fmla="*/ 0 w 75"/>
                  <a:gd name="T11" fmla="*/ 0 h 194"/>
                  <a:gd name="T12" fmla="*/ 0 w 75"/>
                  <a:gd name="T13" fmla="*/ 0 h 194"/>
                  <a:gd name="T14" fmla="*/ 0 w 75"/>
                  <a:gd name="T15" fmla="*/ 0 h 194"/>
                  <a:gd name="T16" fmla="*/ 0 w 75"/>
                  <a:gd name="T17" fmla="*/ 0 h 194"/>
                  <a:gd name="T18" fmla="*/ 0 w 75"/>
                  <a:gd name="T19" fmla="*/ 0 h 194"/>
                  <a:gd name="T20" fmla="*/ 0 w 75"/>
                  <a:gd name="T21" fmla="*/ 0 h 194"/>
                  <a:gd name="T22" fmla="*/ 0 w 75"/>
                  <a:gd name="T23" fmla="*/ 0 h 194"/>
                  <a:gd name="T24" fmla="*/ 0 w 75"/>
                  <a:gd name="T25" fmla="*/ 0 h 194"/>
                  <a:gd name="T26" fmla="*/ 0 w 75"/>
                  <a:gd name="T27" fmla="*/ 0 h 194"/>
                  <a:gd name="T28" fmla="*/ 0 w 75"/>
                  <a:gd name="T29" fmla="*/ 0 h 194"/>
                  <a:gd name="T30" fmla="*/ 0 w 75"/>
                  <a:gd name="T31" fmla="*/ 0 h 194"/>
                  <a:gd name="T32" fmla="*/ 0 w 75"/>
                  <a:gd name="T33" fmla="*/ 0 h 194"/>
                  <a:gd name="T34" fmla="*/ 0 w 75"/>
                  <a:gd name="T35" fmla="*/ 0 h 194"/>
                  <a:gd name="T36" fmla="*/ 0 w 75"/>
                  <a:gd name="T37" fmla="*/ 0 h 194"/>
                  <a:gd name="T38" fmla="*/ 0 w 75"/>
                  <a:gd name="T39" fmla="*/ 0 h 194"/>
                  <a:gd name="T40" fmla="*/ 0 w 75"/>
                  <a:gd name="T41" fmla="*/ 0 h 194"/>
                  <a:gd name="T42" fmla="*/ 0 w 75"/>
                  <a:gd name="T43" fmla="*/ 0 h 194"/>
                  <a:gd name="T44" fmla="*/ 0 w 75"/>
                  <a:gd name="T45" fmla="*/ 0 h 194"/>
                  <a:gd name="T46" fmla="*/ 0 w 75"/>
                  <a:gd name="T47" fmla="*/ 0 h 194"/>
                  <a:gd name="T48" fmla="*/ 0 w 75"/>
                  <a:gd name="T49" fmla="*/ 0 h 194"/>
                  <a:gd name="T50" fmla="*/ 0 w 75"/>
                  <a:gd name="T51" fmla="*/ 0 h 194"/>
                  <a:gd name="T52" fmla="*/ 0 w 75"/>
                  <a:gd name="T53" fmla="*/ 0 h 194"/>
                  <a:gd name="T54" fmla="*/ 0 w 75"/>
                  <a:gd name="T55" fmla="*/ 0 h 194"/>
                  <a:gd name="T56" fmla="*/ 0 w 75"/>
                  <a:gd name="T57" fmla="*/ 0 h 1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194"/>
                  <a:gd name="T89" fmla="*/ 75 w 75"/>
                  <a:gd name="T90" fmla="*/ 194 h 1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194">
                    <a:moveTo>
                      <a:pt x="75" y="166"/>
                    </a:moveTo>
                    <a:lnTo>
                      <a:pt x="65" y="171"/>
                    </a:lnTo>
                    <a:lnTo>
                      <a:pt x="58" y="177"/>
                    </a:lnTo>
                    <a:lnTo>
                      <a:pt x="51" y="179"/>
                    </a:lnTo>
                    <a:lnTo>
                      <a:pt x="47" y="182"/>
                    </a:lnTo>
                    <a:lnTo>
                      <a:pt x="41" y="184"/>
                    </a:lnTo>
                    <a:lnTo>
                      <a:pt x="35" y="187"/>
                    </a:lnTo>
                    <a:lnTo>
                      <a:pt x="27" y="190"/>
                    </a:lnTo>
                    <a:lnTo>
                      <a:pt x="20" y="194"/>
                    </a:lnTo>
                    <a:lnTo>
                      <a:pt x="16" y="172"/>
                    </a:lnTo>
                    <a:lnTo>
                      <a:pt x="13" y="151"/>
                    </a:lnTo>
                    <a:lnTo>
                      <a:pt x="9" y="131"/>
                    </a:lnTo>
                    <a:lnTo>
                      <a:pt x="6" y="112"/>
                    </a:lnTo>
                    <a:lnTo>
                      <a:pt x="2" y="90"/>
                    </a:lnTo>
                    <a:lnTo>
                      <a:pt x="0" y="69"/>
                    </a:lnTo>
                    <a:lnTo>
                      <a:pt x="0" y="45"/>
                    </a:lnTo>
                    <a:lnTo>
                      <a:pt x="2" y="23"/>
                    </a:lnTo>
                    <a:lnTo>
                      <a:pt x="7" y="16"/>
                    </a:lnTo>
                    <a:lnTo>
                      <a:pt x="16" y="11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35" y="6"/>
                    </a:lnTo>
                    <a:lnTo>
                      <a:pt x="41" y="22"/>
                    </a:lnTo>
                    <a:lnTo>
                      <a:pt x="47" y="45"/>
                    </a:lnTo>
                    <a:lnTo>
                      <a:pt x="55" y="75"/>
                    </a:lnTo>
                    <a:lnTo>
                      <a:pt x="61" y="103"/>
                    </a:lnTo>
                    <a:lnTo>
                      <a:pt x="68" y="131"/>
                    </a:lnTo>
                    <a:lnTo>
                      <a:pt x="72" y="151"/>
                    </a:lnTo>
                    <a:lnTo>
                      <a:pt x="75" y="166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Freeform 29"/>
              <p:cNvSpPr>
                <a:spLocks/>
              </p:cNvSpPr>
              <p:nvPr/>
            </p:nvSpPr>
            <p:spPr bwMode="auto">
              <a:xfrm>
                <a:off x="3001" y="10718"/>
                <a:ext cx="62" cy="231"/>
              </a:xfrm>
              <a:custGeom>
                <a:avLst/>
                <a:gdLst>
                  <a:gd name="T0" fmla="*/ 0 w 185"/>
                  <a:gd name="T1" fmla="*/ 0 h 695"/>
                  <a:gd name="T2" fmla="*/ 0 w 185"/>
                  <a:gd name="T3" fmla="*/ 0 h 695"/>
                  <a:gd name="T4" fmla="*/ 0 w 185"/>
                  <a:gd name="T5" fmla="*/ 0 h 695"/>
                  <a:gd name="T6" fmla="*/ 0 w 185"/>
                  <a:gd name="T7" fmla="*/ 0 h 695"/>
                  <a:gd name="T8" fmla="*/ 0 w 185"/>
                  <a:gd name="T9" fmla="*/ 0 h 695"/>
                  <a:gd name="T10" fmla="*/ 0 w 185"/>
                  <a:gd name="T11" fmla="*/ 0 h 695"/>
                  <a:gd name="T12" fmla="*/ 0 w 185"/>
                  <a:gd name="T13" fmla="*/ 0 h 695"/>
                  <a:gd name="T14" fmla="*/ 0 w 185"/>
                  <a:gd name="T15" fmla="*/ 0 h 695"/>
                  <a:gd name="T16" fmla="*/ 0 w 185"/>
                  <a:gd name="T17" fmla="*/ 0 h 695"/>
                  <a:gd name="T18" fmla="*/ 0 w 185"/>
                  <a:gd name="T19" fmla="*/ 0 h 695"/>
                  <a:gd name="T20" fmla="*/ 0 w 185"/>
                  <a:gd name="T21" fmla="*/ 0 h 695"/>
                  <a:gd name="T22" fmla="*/ 0 w 185"/>
                  <a:gd name="T23" fmla="*/ 0 h 695"/>
                  <a:gd name="T24" fmla="*/ 0 w 185"/>
                  <a:gd name="T25" fmla="*/ 0 h 695"/>
                  <a:gd name="T26" fmla="*/ 0 w 185"/>
                  <a:gd name="T27" fmla="*/ 0 h 695"/>
                  <a:gd name="T28" fmla="*/ 0 w 185"/>
                  <a:gd name="T29" fmla="*/ 0 h 695"/>
                  <a:gd name="T30" fmla="*/ 0 w 185"/>
                  <a:gd name="T31" fmla="*/ 0 h 695"/>
                  <a:gd name="T32" fmla="*/ 0 w 185"/>
                  <a:gd name="T33" fmla="*/ 0 h 695"/>
                  <a:gd name="T34" fmla="*/ 0 w 185"/>
                  <a:gd name="T35" fmla="*/ 0 h 695"/>
                  <a:gd name="T36" fmla="*/ 0 w 185"/>
                  <a:gd name="T37" fmla="*/ 0 h 695"/>
                  <a:gd name="T38" fmla="*/ 0 w 185"/>
                  <a:gd name="T39" fmla="*/ 0 h 695"/>
                  <a:gd name="T40" fmla="*/ 0 w 185"/>
                  <a:gd name="T41" fmla="*/ 0 h 695"/>
                  <a:gd name="T42" fmla="*/ 0 w 185"/>
                  <a:gd name="T43" fmla="*/ 0 h 695"/>
                  <a:gd name="T44" fmla="*/ 0 w 185"/>
                  <a:gd name="T45" fmla="*/ 0 h 695"/>
                  <a:gd name="T46" fmla="*/ 0 w 185"/>
                  <a:gd name="T47" fmla="*/ 0 h 695"/>
                  <a:gd name="T48" fmla="*/ 0 w 185"/>
                  <a:gd name="T49" fmla="*/ 0 h 695"/>
                  <a:gd name="T50" fmla="*/ 0 w 185"/>
                  <a:gd name="T51" fmla="*/ 0 h 695"/>
                  <a:gd name="T52" fmla="*/ 0 w 185"/>
                  <a:gd name="T53" fmla="*/ 0 h 695"/>
                  <a:gd name="T54" fmla="*/ 0 w 185"/>
                  <a:gd name="T55" fmla="*/ 0 h 695"/>
                  <a:gd name="T56" fmla="*/ 0 w 185"/>
                  <a:gd name="T57" fmla="*/ 0 h 695"/>
                  <a:gd name="T58" fmla="*/ 0 w 185"/>
                  <a:gd name="T59" fmla="*/ 0 h 695"/>
                  <a:gd name="T60" fmla="*/ 0 w 185"/>
                  <a:gd name="T61" fmla="*/ 0 h 695"/>
                  <a:gd name="T62" fmla="*/ 0 w 185"/>
                  <a:gd name="T63" fmla="*/ 0 h 695"/>
                  <a:gd name="T64" fmla="*/ 0 w 185"/>
                  <a:gd name="T65" fmla="*/ 0 h 695"/>
                  <a:gd name="T66" fmla="*/ 0 w 185"/>
                  <a:gd name="T67" fmla="*/ 0 h 695"/>
                  <a:gd name="T68" fmla="*/ 0 w 185"/>
                  <a:gd name="T69" fmla="*/ 0 h 695"/>
                  <a:gd name="T70" fmla="*/ 0 w 185"/>
                  <a:gd name="T71" fmla="*/ 0 h 695"/>
                  <a:gd name="T72" fmla="*/ 0 w 185"/>
                  <a:gd name="T73" fmla="*/ 0 h 695"/>
                  <a:gd name="T74" fmla="*/ 0 w 185"/>
                  <a:gd name="T75" fmla="*/ 0 h 695"/>
                  <a:gd name="T76" fmla="*/ 0 w 185"/>
                  <a:gd name="T77" fmla="*/ 0 h 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695"/>
                  <a:gd name="T119" fmla="*/ 185 w 185"/>
                  <a:gd name="T120" fmla="*/ 695 h 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695">
                    <a:moveTo>
                      <a:pt x="185" y="256"/>
                    </a:moveTo>
                    <a:lnTo>
                      <a:pt x="170" y="312"/>
                    </a:lnTo>
                    <a:lnTo>
                      <a:pt x="154" y="370"/>
                    </a:lnTo>
                    <a:lnTo>
                      <a:pt x="137" y="426"/>
                    </a:lnTo>
                    <a:lnTo>
                      <a:pt x="122" y="483"/>
                    </a:lnTo>
                    <a:lnTo>
                      <a:pt x="105" y="536"/>
                    </a:lnTo>
                    <a:lnTo>
                      <a:pt x="92" y="591"/>
                    </a:lnTo>
                    <a:lnTo>
                      <a:pt x="80" y="644"/>
                    </a:lnTo>
                    <a:lnTo>
                      <a:pt x="73" y="695"/>
                    </a:lnTo>
                    <a:lnTo>
                      <a:pt x="24" y="676"/>
                    </a:lnTo>
                    <a:lnTo>
                      <a:pt x="3" y="626"/>
                    </a:lnTo>
                    <a:lnTo>
                      <a:pt x="0" y="551"/>
                    </a:lnTo>
                    <a:lnTo>
                      <a:pt x="12" y="464"/>
                    </a:lnTo>
                    <a:lnTo>
                      <a:pt x="31" y="373"/>
                    </a:lnTo>
                    <a:lnTo>
                      <a:pt x="53" y="290"/>
                    </a:lnTo>
                    <a:lnTo>
                      <a:pt x="71" y="224"/>
                    </a:lnTo>
                    <a:lnTo>
                      <a:pt x="81" y="185"/>
                    </a:lnTo>
                    <a:lnTo>
                      <a:pt x="81" y="163"/>
                    </a:lnTo>
                    <a:lnTo>
                      <a:pt x="81" y="141"/>
                    </a:lnTo>
                    <a:lnTo>
                      <a:pt x="81" y="119"/>
                    </a:lnTo>
                    <a:lnTo>
                      <a:pt x="81" y="98"/>
                    </a:lnTo>
                    <a:lnTo>
                      <a:pt x="81" y="76"/>
                    </a:lnTo>
                    <a:lnTo>
                      <a:pt x="83" y="54"/>
                    </a:lnTo>
                    <a:lnTo>
                      <a:pt x="84" y="32"/>
                    </a:lnTo>
                    <a:lnTo>
                      <a:pt x="87" y="10"/>
                    </a:lnTo>
                    <a:lnTo>
                      <a:pt x="91" y="6"/>
                    </a:lnTo>
                    <a:lnTo>
                      <a:pt x="101" y="4"/>
                    </a:lnTo>
                    <a:lnTo>
                      <a:pt x="108" y="3"/>
                    </a:lnTo>
                    <a:lnTo>
                      <a:pt x="119" y="3"/>
                    </a:lnTo>
                    <a:lnTo>
                      <a:pt x="133" y="1"/>
                    </a:lnTo>
                    <a:lnTo>
                      <a:pt x="154" y="0"/>
                    </a:lnTo>
                    <a:lnTo>
                      <a:pt x="154" y="6"/>
                    </a:lnTo>
                    <a:lnTo>
                      <a:pt x="156" y="13"/>
                    </a:lnTo>
                    <a:lnTo>
                      <a:pt x="157" y="25"/>
                    </a:lnTo>
                    <a:lnTo>
                      <a:pt x="161" y="45"/>
                    </a:lnTo>
                    <a:lnTo>
                      <a:pt x="163" y="75"/>
                    </a:lnTo>
                    <a:lnTo>
                      <a:pt x="168" y="118"/>
                    </a:lnTo>
                    <a:lnTo>
                      <a:pt x="175" y="177"/>
                    </a:lnTo>
                    <a:lnTo>
                      <a:pt x="185" y="256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8" name="Freeform 30"/>
              <p:cNvSpPr>
                <a:spLocks/>
              </p:cNvSpPr>
              <p:nvPr/>
            </p:nvSpPr>
            <p:spPr bwMode="auto">
              <a:xfrm>
                <a:off x="2523" y="10240"/>
                <a:ext cx="493" cy="290"/>
              </a:xfrm>
              <a:custGeom>
                <a:avLst/>
                <a:gdLst>
                  <a:gd name="T0" fmla="*/ 0 w 1481"/>
                  <a:gd name="T1" fmla="*/ 0 h 871"/>
                  <a:gd name="T2" fmla="*/ 0 w 1481"/>
                  <a:gd name="T3" fmla="*/ 0 h 871"/>
                  <a:gd name="T4" fmla="*/ 0 w 1481"/>
                  <a:gd name="T5" fmla="*/ 0 h 871"/>
                  <a:gd name="T6" fmla="*/ 0 w 1481"/>
                  <a:gd name="T7" fmla="*/ 0 h 871"/>
                  <a:gd name="T8" fmla="*/ 0 w 1481"/>
                  <a:gd name="T9" fmla="*/ 0 h 871"/>
                  <a:gd name="T10" fmla="*/ 0 w 1481"/>
                  <a:gd name="T11" fmla="*/ 0 h 871"/>
                  <a:gd name="T12" fmla="*/ 0 w 1481"/>
                  <a:gd name="T13" fmla="*/ 0 h 871"/>
                  <a:gd name="T14" fmla="*/ 0 w 1481"/>
                  <a:gd name="T15" fmla="*/ 0 h 871"/>
                  <a:gd name="T16" fmla="*/ 0 w 1481"/>
                  <a:gd name="T17" fmla="*/ 0 h 871"/>
                  <a:gd name="T18" fmla="*/ 0 w 1481"/>
                  <a:gd name="T19" fmla="*/ 0 h 871"/>
                  <a:gd name="T20" fmla="*/ 0 w 1481"/>
                  <a:gd name="T21" fmla="*/ 0 h 871"/>
                  <a:gd name="T22" fmla="*/ 0 w 1481"/>
                  <a:gd name="T23" fmla="*/ 0 h 871"/>
                  <a:gd name="T24" fmla="*/ 0 w 1481"/>
                  <a:gd name="T25" fmla="*/ 0 h 871"/>
                  <a:gd name="T26" fmla="*/ 0 w 1481"/>
                  <a:gd name="T27" fmla="*/ 0 h 871"/>
                  <a:gd name="T28" fmla="*/ 0 w 1481"/>
                  <a:gd name="T29" fmla="*/ 0 h 871"/>
                  <a:gd name="T30" fmla="*/ 0 w 1481"/>
                  <a:gd name="T31" fmla="*/ 0 h 871"/>
                  <a:gd name="T32" fmla="*/ 0 w 1481"/>
                  <a:gd name="T33" fmla="*/ 0 h 871"/>
                  <a:gd name="T34" fmla="*/ 0 w 1481"/>
                  <a:gd name="T35" fmla="*/ 0 h 871"/>
                  <a:gd name="T36" fmla="*/ 0 w 1481"/>
                  <a:gd name="T37" fmla="*/ 0 h 871"/>
                  <a:gd name="T38" fmla="*/ 0 w 1481"/>
                  <a:gd name="T39" fmla="*/ 0 h 871"/>
                  <a:gd name="T40" fmla="*/ 0 w 1481"/>
                  <a:gd name="T41" fmla="*/ 0 h 871"/>
                  <a:gd name="T42" fmla="*/ 0 w 1481"/>
                  <a:gd name="T43" fmla="*/ 0 h 871"/>
                  <a:gd name="T44" fmla="*/ 0 w 1481"/>
                  <a:gd name="T45" fmla="*/ 0 h 871"/>
                  <a:gd name="T46" fmla="*/ 0 w 1481"/>
                  <a:gd name="T47" fmla="*/ 0 h 871"/>
                  <a:gd name="T48" fmla="*/ 0 w 1481"/>
                  <a:gd name="T49" fmla="*/ 0 h 871"/>
                  <a:gd name="T50" fmla="*/ 0 w 1481"/>
                  <a:gd name="T51" fmla="*/ 0 h 871"/>
                  <a:gd name="T52" fmla="*/ 0 w 1481"/>
                  <a:gd name="T53" fmla="*/ 0 h 871"/>
                  <a:gd name="T54" fmla="*/ 0 w 1481"/>
                  <a:gd name="T55" fmla="*/ 0 h 871"/>
                  <a:gd name="T56" fmla="*/ 0 w 1481"/>
                  <a:gd name="T57" fmla="*/ 0 h 871"/>
                  <a:gd name="T58" fmla="*/ 0 w 1481"/>
                  <a:gd name="T59" fmla="*/ 0 h 871"/>
                  <a:gd name="T60" fmla="*/ 0 w 1481"/>
                  <a:gd name="T61" fmla="*/ 0 h 871"/>
                  <a:gd name="T62" fmla="*/ 0 w 1481"/>
                  <a:gd name="T63" fmla="*/ 0 h 871"/>
                  <a:gd name="T64" fmla="*/ 0 w 1481"/>
                  <a:gd name="T65" fmla="*/ 0 h 871"/>
                  <a:gd name="T66" fmla="*/ 0 w 1481"/>
                  <a:gd name="T67" fmla="*/ 0 h 871"/>
                  <a:gd name="T68" fmla="*/ 0 w 1481"/>
                  <a:gd name="T69" fmla="*/ 0 h 871"/>
                  <a:gd name="T70" fmla="*/ 0 w 1481"/>
                  <a:gd name="T71" fmla="*/ 0 h 871"/>
                  <a:gd name="T72" fmla="*/ 0 w 1481"/>
                  <a:gd name="T73" fmla="*/ 0 h 871"/>
                  <a:gd name="T74" fmla="*/ 0 w 1481"/>
                  <a:gd name="T75" fmla="*/ 0 h 871"/>
                  <a:gd name="T76" fmla="*/ 0 w 1481"/>
                  <a:gd name="T77" fmla="*/ 0 h 871"/>
                  <a:gd name="T78" fmla="*/ 0 w 1481"/>
                  <a:gd name="T79" fmla="*/ 0 h 871"/>
                  <a:gd name="T80" fmla="*/ 0 w 1481"/>
                  <a:gd name="T81" fmla="*/ 0 h 871"/>
                  <a:gd name="T82" fmla="*/ 0 w 1481"/>
                  <a:gd name="T83" fmla="*/ 0 h 871"/>
                  <a:gd name="T84" fmla="*/ 0 w 1481"/>
                  <a:gd name="T85" fmla="*/ 0 h 871"/>
                  <a:gd name="T86" fmla="*/ 0 w 1481"/>
                  <a:gd name="T87" fmla="*/ 0 h 871"/>
                  <a:gd name="T88" fmla="*/ 0 w 1481"/>
                  <a:gd name="T89" fmla="*/ 0 h 871"/>
                  <a:gd name="T90" fmla="*/ 0 w 1481"/>
                  <a:gd name="T91" fmla="*/ 0 h 871"/>
                  <a:gd name="T92" fmla="*/ 0 w 1481"/>
                  <a:gd name="T93" fmla="*/ 0 h 8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81"/>
                  <a:gd name="T142" fmla="*/ 0 h 871"/>
                  <a:gd name="T143" fmla="*/ 1481 w 1481"/>
                  <a:gd name="T144" fmla="*/ 871 h 8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81" h="871">
                    <a:moveTo>
                      <a:pt x="1481" y="569"/>
                    </a:moveTo>
                    <a:lnTo>
                      <a:pt x="1477" y="589"/>
                    </a:lnTo>
                    <a:lnTo>
                      <a:pt x="1474" y="610"/>
                    </a:lnTo>
                    <a:lnTo>
                      <a:pt x="1470" y="628"/>
                    </a:lnTo>
                    <a:lnTo>
                      <a:pt x="1466" y="645"/>
                    </a:lnTo>
                    <a:lnTo>
                      <a:pt x="1459" y="658"/>
                    </a:lnTo>
                    <a:lnTo>
                      <a:pt x="1452" y="673"/>
                    </a:lnTo>
                    <a:lnTo>
                      <a:pt x="1443" y="686"/>
                    </a:lnTo>
                    <a:lnTo>
                      <a:pt x="1435" y="701"/>
                    </a:lnTo>
                    <a:lnTo>
                      <a:pt x="1432" y="719"/>
                    </a:lnTo>
                    <a:lnTo>
                      <a:pt x="1430" y="737"/>
                    </a:lnTo>
                    <a:lnTo>
                      <a:pt x="1430" y="751"/>
                    </a:lnTo>
                    <a:lnTo>
                      <a:pt x="1432" y="768"/>
                    </a:lnTo>
                    <a:lnTo>
                      <a:pt x="1432" y="781"/>
                    </a:lnTo>
                    <a:lnTo>
                      <a:pt x="1432" y="796"/>
                    </a:lnTo>
                    <a:lnTo>
                      <a:pt x="1429" y="809"/>
                    </a:lnTo>
                    <a:lnTo>
                      <a:pt x="1426" y="824"/>
                    </a:lnTo>
                    <a:lnTo>
                      <a:pt x="1388" y="818"/>
                    </a:lnTo>
                    <a:lnTo>
                      <a:pt x="1360" y="807"/>
                    </a:lnTo>
                    <a:lnTo>
                      <a:pt x="1336" y="793"/>
                    </a:lnTo>
                    <a:lnTo>
                      <a:pt x="1315" y="779"/>
                    </a:lnTo>
                    <a:lnTo>
                      <a:pt x="1292" y="769"/>
                    </a:lnTo>
                    <a:lnTo>
                      <a:pt x="1268" y="768"/>
                    </a:lnTo>
                    <a:lnTo>
                      <a:pt x="1237" y="778"/>
                    </a:lnTo>
                    <a:lnTo>
                      <a:pt x="1200" y="804"/>
                    </a:lnTo>
                    <a:lnTo>
                      <a:pt x="1190" y="804"/>
                    </a:lnTo>
                    <a:lnTo>
                      <a:pt x="1182" y="804"/>
                    </a:lnTo>
                    <a:lnTo>
                      <a:pt x="1174" y="804"/>
                    </a:lnTo>
                    <a:lnTo>
                      <a:pt x="1165" y="804"/>
                    </a:lnTo>
                    <a:lnTo>
                      <a:pt x="1134" y="788"/>
                    </a:lnTo>
                    <a:lnTo>
                      <a:pt x="1110" y="785"/>
                    </a:lnTo>
                    <a:lnTo>
                      <a:pt x="1089" y="788"/>
                    </a:lnTo>
                    <a:lnTo>
                      <a:pt x="1073" y="798"/>
                    </a:lnTo>
                    <a:lnTo>
                      <a:pt x="1056" y="810"/>
                    </a:lnTo>
                    <a:lnTo>
                      <a:pt x="1039" y="822"/>
                    </a:lnTo>
                    <a:lnTo>
                      <a:pt x="1022" y="829"/>
                    </a:lnTo>
                    <a:lnTo>
                      <a:pt x="1002" y="834"/>
                    </a:lnTo>
                    <a:lnTo>
                      <a:pt x="988" y="810"/>
                    </a:lnTo>
                    <a:lnTo>
                      <a:pt x="967" y="801"/>
                    </a:lnTo>
                    <a:lnTo>
                      <a:pt x="939" y="803"/>
                    </a:lnTo>
                    <a:lnTo>
                      <a:pt x="908" y="815"/>
                    </a:lnTo>
                    <a:lnTo>
                      <a:pt x="876" y="828"/>
                    </a:lnTo>
                    <a:lnTo>
                      <a:pt x="848" y="844"/>
                    </a:lnTo>
                    <a:lnTo>
                      <a:pt x="826" y="859"/>
                    </a:lnTo>
                    <a:lnTo>
                      <a:pt x="813" y="871"/>
                    </a:lnTo>
                    <a:lnTo>
                      <a:pt x="796" y="869"/>
                    </a:lnTo>
                    <a:lnTo>
                      <a:pt x="782" y="868"/>
                    </a:lnTo>
                    <a:lnTo>
                      <a:pt x="767" y="866"/>
                    </a:lnTo>
                    <a:lnTo>
                      <a:pt x="754" y="866"/>
                    </a:lnTo>
                    <a:lnTo>
                      <a:pt x="741" y="863"/>
                    </a:lnTo>
                    <a:lnTo>
                      <a:pt x="729" y="862"/>
                    </a:lnTo>
                    <a:lnTo>
                      <a:pt x="716" y="862"/>
                    </a:lnTo>
                    <a:lnTo>
                      <a:pt x="705" y="862"/>
                    </a:lnTo>
                    <a:lnTo>
                      <a:pt x="689" y="843"/>
                    </a:lnTo>
                    <a:lnTo>
                      <a:pt x="675" y="829"/>
                    </a:lnTo>
                    <a:lnTo>
                      <a:pt x="659" y="821"/>
                    </a:lnTo>
                    <a:lnTo>
                      <a:pt x="643" y="818"/>
                    </a:lnTo>
                    <a:lnTo>
                      <a:pt x="625" y="815"/>
                    </a:lnTo>
                    <a:lnTo>
                      <a:pt x="607" y="816"/>
                    </a:lnTo>
                    <a:lnTo>
                      <a:pt x="587" y="819"/>
                    </a:lnTo>
                    <a:lnTo>
                      <a:pt x="569" y="824"/>
                    </a:lnTo>
                    <a:lnTo>
                      <a:pt x="567" y="768"/>
                    </a:lnTo>
                    <a:lnTo>
                      <a:pt x="564" y="717"/>
                    </a:lnTo>
                    <a:lnTo>
                      <a:pt x="557" y="669"/>
                    </a:lnTo>
                    <a:lnTo>
                      <a:pt x="545" y="629"/>
                    </a:lnTo>
                    <a:lnTo>
                      <a:pt x="522" y="595"/>
                    </a:lnTo>
                    <a:lnTo>
                      <a:pt x="487" y="573"/>
                    </a:lnTo>
                    <a:lnTo>
                      <a:pt x="440" y="561"/>
                    </a:lnTo>
                    <a:lnTo>
                      <a:pt x="375" y="564"/>
                    </a:lnTo>
                    <a:lnTo>
                      <a:pt x="338" y="574"/>
                    </a:lnTo>
                    <a:lnTo>
                      <a:pt x="308" y="579"/>
                    </a:lnTo>
                    <a:lnTo>
                      <a:pt x="280" y="579"/>
                    </a:lnTo>
                    <a:lnTo>
                      <a:pt x="254" y="577"/>
                    </a:lnTo>
                    <a:lnTo>
                      <a:pt x="229" y="576"/>
                    </a:lnTo>
                    <a:lnTo>
                      <a:pt x="204" y="577"/>
                    </a:lnTo>
                    <a:lnTo>
                      <a:pt x="177" y="585"/>
                    </a:lnTo>
                    <a:lnTo>
                      <a:pt x="149" y="601"/>
                    </a:lnTo>
                    <a:lnTo>
                      <a:pt x="83" y="589"/>
                    </a:lnTo>
                    <a:lnTo>
                      <a:pt x="40" y="566"/>
                    </a:lnTo>
                    <a:lnTo>
                      <a:pt x="11" y="529"/>
                    </a:lnTo>
                    <a:lnTo>
                      <a:pt x="0" y="485"/>
                    </a:lnTo>
                    <a:lnTo>
                      <a:pt x="0" y="433"/>
                    </a:lnTo>
                    <a:lnTo>
                      <a:pt x="11" y="378"/>
                    </a:lnTo>
                    <a:lnTo>
                      <a:pt x="31" y="322"/>
                    </a:lnTo>
                    <a:lnTo>
                      <a:pt x="59" y="271"/>
                    </a:lnTo>
                    <a:lnTo>
                      <a:pt x="87" y="246"/>
                    </a:lnTo>
                    <a:lnTo>
                      <a:pt x="114" y="213"/>
                    </a:lnTo>
                    <a:lnTo>
                      <a:pt x="138" y="179"/>
                    </a:lnTo>
                    <a:lnTo>
                      <a:pt x="164" y="147"/>
                    </a:lnTo>
                    <a:lnTo>
                      <a:pt x="191" y="119"/>
                    </a:lnTo>
                    <a:lnTo>
                      <a:pt x="222" y="103"/>
                    </a:lnTo>
                    <a:lnTo>
                      <a:pt x="260" y="98"/>
                    </a:lnTo>
                    <a:lnTo>
                      <a:pt x="308" y="115"/>
                    </a:lnTo>
                    <a:lnTo>
                      <a:pt x="336" y="146"/>
                    </a:lnTo>
                    <a:lnTo>
                      <a:pt x="367" y="174"/>
                    </a:lnTo>
                    <a:lnTo>
                      <a:pt x="397" y="196"/>
                    </a:lnTo>
                    <a:lnTo>
                      <a:pt x="430" y="209"/>
                    </a:lnTo>
                    <a:lnTo>
                      <a:pt x="461" y="212"/>
                    </a:lnTo>
                    <a:lnTo>
                      <a:pt x="491" y="202"/>
                    </a:lnTo>
                    <a:lnTo>
                      <a:pt x="521" y="178"/>
                    </a:lnTo>
                    <a:lnTo>
                      <a:pt x="550" y="138"/>
                    </a:lnTo>
                    <a:lnTo>
                      <a:pt x="566" y="95"/>
                    </a:lnTo>
                    <a:lnTo>
                      <a:pt x="586" y="60"/>
                    </a:lnTo>
                    <a:lnTo>
                      <a:pt x="608" y="32"/>
                    </a:lnTo>
                    <a:lnTo>
                      <a:pt x="636" y="14"/>
                    </a:lnTo>
                    <a:lnTo>
                      <a:pt x="666" y="3"/>
                    </a:lnTo>
                    <a:lnTo>
                      <a:pt x="701" y="0"/>
                    </a:lnTo>
                    <a:lnTo>
                      <a:pt x="740" y="7"/>
                    </a:lnTo>
                    <a:lnTo>
                      <a:pt x="786" y="25"/>
                    </a:lnTo>
                    <a:lnTo>
                      <a:pt x="809" y="67"/>
                    </a:lnTo>
                    <a:lnTo>
                      <a:pt x="833" y="85"/>
                    </a:lnTo>
                    <a:lnTo>
                      <a:pt x="856" y="85"/>
                    </a:lnTo>
                    <a:lnTo>
                      <a:pt x="883" y="78"/>
                    </a:lnTo>
                    <a:lnTo>
                      <a:pt x="910" y="66"/>
                    </a:lnTo>
                    <a:lnTo>
                      <a:pt x="941" y="62"/>
                    </a:lnTo>
                    <a:lnTo>
                      <a:pt x="973" y="69"/>
                    </a:lnTo>
                    <a:lnTo>
                      <a:pt x="1011" y="100"/>
                    </a:lnTo>
                    <a:lnTo>
                      <a:pt x="1015" y="150"/>
                    </a:lnTo>
                    <a:lnTo>
                      <a:pt x="1023" y="184"/>
                    </a:lnTo>
                    <a:lnTo>
                      <a:pt x="1033" y="203"/>
                    </a:lnTo>
                    <a:lnTo>
                      <a:pt x="1049" y="215"/>
                    </a:lnTo>
                    <a:lnTo>
                      <a:pt x="1067" y="219"/>
                    </a:lnTo>
                    <a:lnTo>
                      <a:pt x="1091" y="227"/>
                    </a:lnTo>
                    <a:lnTo>
                      <a:pt x="1120" y="235"/>
                    </a:lnTo>
                    <a:lnTo>
                      <a:pt x="1160" y="256"/>
                    </a:lnTo>
                    <a:lnTo>
                      <a:pt x="1167" y="294"/>
                    </a:lnTo>
                    <a:lnTo>
                      <a:pt x="1178" y="319"/>
                    </a:lnTo>
                    <a:lnTo>
                      <a:pt x="1192" y="331"/>
                    </a:lnTo>
                    <a:lnTo>
                      <a:pt x="1210" y="337"/>
                    </a:lnTo>
                    <a:lnTo>
                      <a:pt x="1231" y="334"/>
                    </a:lnTo>
                    <a:lnTo>
                      <a:pt x="1256" y="331"/>
                    </a:lnTo>
                    <a:lnTo>
                      <a:pt x="1286" y="327"/>
                    </a:lnTo>
                    <a:lnTo>
                      <a:pt x="1322" y="327"/>
                    </a:lnTo>
                    <a:lnTo>
                      <a:pt x="1348" y="352"/>
                    </a:lnTo>
                    <a:lnTo>
                      <a:pt x="1373" y="378"/>
                    </a:lnTo>
                    <a:lnTo>
                      <a:pt x="1397" y="405"/>
                    </a:lnTo>
                    <a:lnTo>
                      <a:pt x="1422" y="434"/>
                    </a:lnTo>
                    <a:lnTo>
                      <a:pt x="1443" y="462"/>
                    </a:lnTo>
                    <a:lnTo>
                      <a:pt x="1460" y="495"/>
                    </a:lnTo>
                    <a:lnTo>
                      <a:pt x="1473" y="529"/>
                    </a:lnTo>
                    <a:lnTo>
                      <a:pt x="1481" y="569"/>
                    </a:lnTo>
                    <a:close/>
                  </a:path>
                </a:pathLst>
              </a:custGeom>
              <a:solidFill>
                <a:srgbClr val="A1C2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9" name="Freeform 31"/>
              <p:cNvSpPr>
                <a:spLocks/>
              </p:cNvSpPr>
              <p:nvPr/>
            </p:nvSpPr>
            <p:spPr bwMode="auto">
              <a:xfrm>
                <a:off x="2959" y="10721"/>
                <a:ext cx="66" cy="287"/>
              </a:xfrm>
              <a:custGeom>
                <a:avLst/>
                <a:gdLst>
                  <a:gd name="T0" fmla="*/ 0 w 200"/>
                  <a:gd name="T1" fmla="*/ 0 h 861"/>
                  <a:gd name="T2" fmla="*/ 0 w 200"/>
                  <a:gd name="T3" fmla="*/ 0 h 861"/>
                  <a:gd name="T4" fmla="*/ 0 w 200"/>
                  <a:gd name="T5" fmla="*/ 0 h 861"/>
                  <a:gd name="T6" fmla="*/ 0 w 200"/>
                  <a:gd name="T7" fmla="*/ 0 h 861"/>
                  <a:gd name="T8" fmla="*/ 0 w 200"/>
                  <a:gd name="T9" fmla="*/ 0 h 861"/>
                  <a:gd name="T10" fmla="*/ 0 w 200"/>
                  <a:gd name="T11" fmla="*/ 0 h 861"/>
                  <a:gd name="T12" fmla="*/ 0 w 200"/>
                  <a:gd name="T13" fmla="*/ 0 h 861"/>
                  <a:gd name="T14" fmla="*/ 0 w 200"/>
                  <a:gd name="T15" fmla="*/ 0 h 861"/>
                  <a:gd name="T16" fmla="*/ 0 w 200"/>
                  <a:gd name="T17" fmla="*/ 0 h 861"/>
                  <a:gd name="T18" fmla="*/ 0 w 200"/>
                  <a:gd name="T19" fmla="*/ 0 h 861"/>
                  <a:gd name="T20" fmla="*/ 0 w 200"/>
                  <a:gd name="T21" fmla="*/ 0 h 861"/>
                  <a:gd name="T22" fmla="*/ 0 w 200"/>
                  <a:gd name="T23" fmla="*/ 0 h 861"/>
                  <a:gd name="T24" fmla="*/ 0 w 200"/>
                  <a:gd name="T25" fmla="*/ 0 h 861"/>
                  <a:gd name="T26" fmla="*/ 0 w 200"/>
                  <a:gd name="T27" fmla="*/ 0 h 861"/>
                  <a:gd name="T28" fmla="*/ 0 w 200"/>
                  <a:gd name="T29" fmla="*/ 0 h 861"/>
                  <a:gd name="T30" fmla="*/ 0 w 200"/>
                  <a:gd name="T31" fmla="*/ 0 h 861"/>
                  <a:gd name="T32" fmla="*/ 0 w 200"/>
                  <a:gd name="T33" fmla="*/ 0 h 861"/>
                  <a:gd name="T34" fmla="*/ 0 w 200"/>
                  <a:gd name="T35" fmla="*/ 0 h 861"/>
                  <a:gd name="T36" fmla="*/ 0 w 200"/>
                  <a:gd name="T37" fmla="*/ 0 h 861"/>
                  <a:gd name="T38" fmla="*/ 0 w 200"/>
                  <a:gd name="T39" fmla="*/ 0 h 861"/>
                  <a:gd name="T40" fmla="*/ 0 w 200"/>
                  <a:gd name="T41" fmla="*/ 0 h 861"/>
                  <a:gd name="T42" fmla="*/ 0 w 200"/>
                  <a:gd name="T43" fmla="*/ 0 h 861"/>
                  <a:gd name="T44" fmla="*/ 0 w 200"/>
                  <a:gd name="T45" fmla="*/ 0 h 861"/>
                  <a:gd name="T46" fmla="*/ 0 w 200"/>
                  <a:gd name="T47" fmla="*/ 0 h 861"/>
                  <a:gd name="T48" fmla="*/ 0 w 200"/>
                  <a:gd name="T49" fmla="*/ 0 h 861"/>
                  <a:gd name="T50" fmla="*/ 0 w 200"/>
                  <a:gd name="T51" fmla="*/ 0 h 861"/>
                  <a:gd name="T52" fmla="*/ 0 w 200"/>
                  <a:gd name="T53" fmla="*/ 0 h 861"/>
                  <a:gd name="T54" fmla="*/ 0 w 200"/>
                  <a:gd name="T55" fmla="*/ 0 h 861"/>
                  <a:gd name="T56" fmla="*/ 0 w 200"/>
                  <a:gd name="T57" fmla="*/ 0 h 861"/>
                  <a:gd name="T58" fmla="*/ 0 w 200"/>
                  <a:gd name="T59" fmla="*/ 0 h 861"/>
                  <a:gd name="T60" fmla="*/ 0 w 200"/>
                  <a:gd name="T61" fmla="*/ 0 h 861"/>
                  <a:gd name="T62" fmla="*/ 0 w 200"/>
                  <a:gd name="T63" fmla="*/ 0 h 861"/>
                  <a:gd name="T64" fmla="*/ 0 w 200"/>
                  <a:gd name="T65" fmla="*/ 0 h 861"/>
                  <a:gd name="T66" fmla="*/ 0 w 200"/>
                  <a:gd name="T67" fmla="*/ 0 h 861"/>
                  <a:gd name="T68" fmla="*/ 0 w 200"/>
                  <a:gd name="T69" fmla="*/ 0 h 861"/>
                  <a:gd name="T70" fmla="*/ 0 w 200"/>
                  <a:gd name="T71" fmla="*/ 0 h 861"/>
                  <a:gd name="T72" fmla="*/ 0 w 200"/>
                  <a:gd name="T73" fmla="*/ 0 h 861"/>
                  <a:gd name="T74" fmla="*/ 0 w 200"/>
                  <a:gd name="T75" fmla="*/ 0 h 861"/>
                  <a:gd name="T76" fmla="*/ 0 w 200"/>
                  <a:gd name="T77" fmla="*/ 0 h 861"/>
                  <a:gd name="T78" fmla="*/ 0 w 200"/>
                  <a:gd name="T79" fmla="*/ 0 h 861"/>
                  <a:gd name="T80" fmla="*/ 0 w 200"/>
                  <a:gd name="T81" fmla="*/ 0 h 861"/>
                  <a:gd name="T82" fmla="*/ 0 w 200"/>
                  <a:gd name="T83" fmla="*/ 0 h 861"/>
                  <a:gd name="T84" fmla="*/ 0 w 200"/>
                  <a:gd name="T85" fmla="*/ 0 h 8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"/>
                  <a:gd name="T130" fmla="*/ 0 h 861"/>
                  <a:gd name="T131" fmla="*/ 200 w 200"/>
                  <a:gd name="T132" fmla="*/ 861 h 8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" h="861">
                    <a:moveTo>
                      <a:pt x="200" y="71"/>
                    </a:moveTo>
                    <a:lnTo>
                      <a:pt x="193" y="143"/>
                    </a:lnTo>
                    <a:lnTo>
                      <a:pt x="181" y="212"/>
                    </a:lnTo>
                    <a:lnTo>
                      <a:pt x="165" y="277"/>
                    </a:lnTo>
                    <a:lnTo>
                      <a:pt x="149" y="340"/>
                    </a:lnTo>
                    <a:lnTo>
                      <a:pt x="132" y="401"/>
                    </a:lnTo>
                    <a:lnTo>
                      <a:pt x="120" y="463"/>
                    </a:lnTo>
                    <a:lnTo>
                      <a:pt x="113" y="525"/>
                    </a:lnTo>
                    <a:lnTo>
                      <a:pt x="114" y="591"/>
                    </a:lnTo>
                    <a:lnTo>
                      <a:pt x="130" y="635"/>
                    </a:lnTo>
                    <a:lnTo>
                      <a:pt x="146" y="671"/>
                    </a:lnTo>
                    <a:lnTo>
                      <a:pt x="160" y="696"/>
                    </a:lnTo>
                    <a:lnTo>
                      <a:pt x="172" y="719"/>
                    </a:lnTo>
                    <a:lnTo>
                      <a:pt x="177" y="741"/>
                    </a:lnTo>
                    <a:lnTo>
                      <a:pt x="179" y="769"/>
                    </a:lnTo>
                    <a:lnTo>
                      <a:pt x="173" y="808"/>
                    </a:lnTo>
                    <a:lnTo>
                      <a:pt x="163" y="861"/>
                    </a:lnTo>
                    <a:lnTo>
                      <a:pt x="156" y="859"/>
                    </a:lnTo>
                    <a:lnTo>
                      <a:pt x="155" y="856"/>
                    </a:lnTo>
                    <a:lnTo>
                      <a:pt x="142" y="821"/>
                    </a:lnTo>
                    <a:lnTo>
                      <a:pt x="134" y="797"/>
                    </a:lnTo>
                    <a:lnTo>
                      <a:pt x="124" y="780"/>
                    </a:lnTo>
                    <a:lnTo>
                      <a:pt x="114" y="768"/>
                    </a:lnTo>
                    <a:lnTo>
                      <a:pt x="100" y="756"/>
                    </a:lnTo>
                    <a:lnTo>
                      <a:pt x="85" y="746"/>
                    </a:lnTo>
                    <a:lnTo>
                      <a:pt x="62" y="732"/>
                    </a:lnTo>
                    <a:lnTo>
                      <a:pt x="37" y="715"/>
                    </a:lnTo>
                    <a:lnTo>
                      <a:pt x="6" y="644"/>
                    </a:lnTo>
                    <a:lnTo>
                      <a:pt x="0" y="563"/>
                    </a:lnTo>
                    <a:lnTo>
                      <a:pt x="12" y="473"/>
                    </a:lnTo>
                    <a:lnTo>
                      <a:pt x="35" y="379"/>
                    </a:lnTo>
                    <a:lnTo>
                      <a:pt x="65" y="280"/>
                    </a:lnTo>
                    <a:lnTo>
                      <a:pt x="94" y="184"/>
                    </a:lnTo>
                    <a:lnTo>
                      <a:pt x="118" y="88"/>
                    </a:lnTo>
                    <a:lnTo>
                      <a:pt x="132" y="0"/>
                    </a:lnTo>
                    <a:lnTo>
                      <a:pt x="153" y="0"/>
                    </a:lnTo>
                    <a:lnTo>
                      <a:pt x="170" y="0"/>
                    </a:lnTo>
                    <a:lnTo>
                      <a:pt x="180" y="3"/>
                    </a:lnTo>
                    <a:lnTo>
                      <a:pt x="187" y="9"/>
                    </a:lnTo>
                    <a:lnTo>
                      <a:pt x="190" y="16"/>
                    </a:lnTo>
                    <a:lnTo>
                      <a:pt x="193" y="29"/>
                    </a:lnTo>
                    <a:lnTo>
                      <a:pt x="194" y="47"/>
                    </a:lnTo>
                    <a:lnTo>
                      <a:pt x="200" y="71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0" name="Freeform 32"/>
              <p:cNvSpPr>
                <a:spLocks/>
              </p:cNvSpPr>
              <p:nvPr/>
            </p:nvSpPr>
            <p:spPr bwMode="auto">
              <a:xfrm>
                <a:off x="2996" y="11273"/>
                <a:ext cx="22" cy="47"/>
              </a:xfrm>
              <a:custGeom>
                <a:avLst/>
                <a:gdLst>
                  <a:gd name="T0" fmla="*/ 0 w 66"/>
                  <a:gd name="T1" fmla="*/ 0 h 142"/>
                  <a:gd name="T2" fmla="*/ 0 w 66"/>
                  <a:gd name="T3" fmla="*/ 0 h 142"/>
                  <a:gd name="T4" fmla="*/ 0 w 66"/>
                  <a:gd name="T5" fmla="*/ 0 h 142"/>
                  <a:gd name="T6" fmla="*/ 0 w 66"/>
                  <a:gd name="T7" fmla="*/ 0 h 142"/>
                  <a:gd name="T8" fmla="*/ 0 w 66"/>
                  <a:gd name="T9" fmla="*/ 0 h 142"/>
                  <a:gd name="T10" fmla="*/ 0 w 66"/>
                  <a:gd name="T11" fmla="*/ 0 h 142"/>
                  <a:gd name="T12" fmla="*/ 0 w 66"/>
                  <a:gd name="T13" fmla="*/ 0 h 142"/>
                  <a:gd name="T14" fmla="*/ 0 w 66"/>
                  <a:gd name="T15" fmla="*/ 0 h 142"/>
                  <a:gd name="T16" fmla="*/ 0 w 66"/>
                  <a:gd name="T17" fmla="*/ 0 h 142"/>
                  <a:gd name="T18" fmla="*/ 0 w 66"/>
                  <a:gd name="T19" fmla="*/ 0 h 142"/>
                  <a:gd name="T20" fmla="*/ 0 w 66"/>
                  <a:gd name="T21" fmla="*/ 0 h 142"/>
                  <a:gd name="T22" fmla="*/ 0 w 66"/>
                  <a:gd name="T23" fmla="*/ 0 h 142"/>
                  <a:gd name="T24" fmla="*/ 0 w 66"/>
                  <a:gd name="T25" fmla="*/ 0 h 142"/>
                  <a:gd name="T26" fmla="*/ 0 w 66"/>
                  <a:gd name="T27" fmla="*/ 0 h 142"/>
                  <a:gd name="T28" fmla="*/ 0 w 66"/>
                  <a:gd name="T29" fmla="*/ 0 h 142"/>
                  <a:gd name="T30" fmla="*/ 0 w 66"/>
                  <a:gd name="T31" fmla="*/ 0 h 142"/>
                  <a:gd name="T32" fmla="*/ 0 w 66"/>
                  <a:gd name="T33" fmla="*/ 0 h 142"/>
                  <a:gd name="T34" fmla="*/ 0 w 66"/>
                  <a:gd name="T35" fmla="*/ 0 h 142"/>
                  <a:gd name="T36" fmla="*/ 0 w 66"/>
                  <a:gd name="T37" fmla="*/ 0 h 142"/>
                  <a:gd name="T38" fmla="*/ 0 w 66"/>
                  <a:gd name="T39" fmla="*/ 0 h 142"/>
                  <a:gd name="T40" fmla="*/ 0 w 66"/>
                  <a:gd name="T41" fmla="*/ 0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42"/>
                  <a:gd name="T65" fmla="*/ 66 w 66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42">
                    <a:moveTo>
                      <a:pt x="66" y="114"/>
                    </a:moveTo>
                    <a:lnTo>
                      <a:pt x="61" y="127"/>
                    </a:lnTo>
                    <a:lnTo>
                      <a:pt x="56" y="138"/>
                    </a:lnTo>
                    <a:lnTo>
                      <a:pt x="49" y="140"/>
                    </a:lnTo>
                    <a:lnTo>
                      <a:pt x="44" y="142"/>
                    </a:lnTo>
                    <a:lnTo>
                      <a:pt x="38" y="124"/>
                    </a:lnTo>
                    <a:lnTo>
                      <a:pt x="30" y="108"/>
                    </a:lnTo>
                    <a:lnTo>
                      <a:pt x="20" y="89"/>
                    </a:lnTo>
                    <a:lnTo>
                      <a:pt x="10" y="70"/>
                    </a:lnTo>
                    <a:lnTo>
                      <a:pt x="3" y="49"/>
                    </a:lnTo>
                    <a:lnTo>
                      <a:pt x="0" y="31"/>
                    </a:lnTo>
                    <a:lnTo>
                      <a:pt x="3" y="14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5" y="27"/>
                    </a:lnTo>
                    <a:lnTo>
                      <a:pt x="42" y="39"/>
                    </a:lnTo>
                    <a:lnTo>
                      <a:pt x="51" y="52"/>
                    </a:lnTo>
                    <a:lnTo>
                      <a:pt x="55" y="65"/>
                    </a:lnTo>
                    <a:lnTo>
                      <a:pt x="61" y="79"/>
                    </a:lnTo>
                    <a:lnTo>
                      <a:pt x="63" y="95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1" name="Freeform 33"/>
              <p:cNvSpPr>
                <a:spLocks/>
              </p:cNvSpPr>
              <p:nvPr/>
            </p:nvSpPr>
            <p:spPr bwMode="auto">
              <a:xfrm>
                <a:off x="2931" y="10713"/>
                <a:ext cx="76" cy="333"/>
              </a:xfrm>
              <a:custGeom>
                <a:avLst/>
                <a:gdLst>
                  <a:gd name="T0" fmla="*/ 0 w 229"/>
                  <a:gd name="T1" fmla="*/ 0 h 998"/>
                  <a:gd name="T2" fmla="*/ 0 w 229"/>
                  <a:gd name="T3" fmla="*/ 0 h 998"/>
                  <a:gd name="T4" fmla="*/ 0 w 229"/>
                  <a:gd name="T5" fmla="*/ 0 h 998"/>
                  <a:gd name="T6" fmla="*/ 0 w 229"/>
                  <a:gd name="T7" fmla="*/ 0 h 998"/>
                  <a:gd name="T8" fmla="*/ 0 w 229"/>
                  <a:gd name="T9" fmla="*/ 0 h 998"/>
                  <a:gd name="T10" fmla="*/ 0 w 229"/>
                  <a:gd name="T11" fmla="*/ 0 h 998"/>
                  <a:gd name="T12" fmla="*/ 0 w 229"/>
                  <a:gd name="T13" fmla="*/ 0 h 998"/>
                  <a:gd name="T14" fmla="*/ 0 w 229"/>
                  <a:gd name="T15" fmla="*/ 0 h 998"/>
                  <a:gd name="T16" fmla="*/ 0 w 229"/>
                  <a:gd name="T17" fmla="*/ 0 h 998"/>
                  <a:gd name="T18" fmla="*/ 0 w 229"/>
                  <a:gd name="T19" fmla="*/ 0 h 998"/>
                  <a:gd name="T20" fmla="*/ 0 w 229"/>
                  <a:gd name="T21" fmla="*/ 0 h 998"/>
                  <a:gd name="T22" fmla="*/ 0 w 229"/>
                  <a:gd name="T23" fmla="*/ 0 h 998"/>
                  <a:gd name="T24" fmla="*/ 0 w 229"/>
                  <a:gd name="T25" fmla="*/ 0 h 998"/>
                  <a:gd name="T26" fmla="*/ 0 w 229"/>
                  <a:gd name="T27" fmla="*/ 0 h 998"/>
                  <a:gd name="T28" fmla="*/ 0 w 229"/>
                  <a:gd name="T29" fmla="*/ 0 h 998"/>
                  <a:gd name="T30" fmla="*/ 0 w 229"/>
                  <a:gd name="T31" fmla="*/ 0 h 998"/>
                  <a:gd name="T32" fmla="*/ 0 w 229"/>
                  <a:gd name="T33" fmla="*/ 0 h 998"/>
                  <a:gd name="T34" fmla="*/ 0 w 229"/>
                  <a:gd name="T35" fmla="*/ 0 h 998"/>
                  <a:gd name="T36" fmla="*/ 0 w 229"/>
                  <a:gd name="T37" fmla="*/ 0 h 998"/>
                  <a:gd name="T38" fmla="*/ 0 w 229"/>
                  <a:gd name="T39" fmla="*/ 0 h 998"/>
                  <a:gd name="T40" fmla="*/ 0 w 229"/>
                  <a:gd name="T41" fmla="*/ 0 h 998"/>
                  <a:gd name="T42" fmla="*/ 0 w 229"/>
                  <a:gd name="T43" fmla="*/ 0 h 998"/>
                  <a:gd name="T44" fmla="*/ 0 w 229"/>
                  <a:gd name="T45" fmla="*/ 0 h 998"/>
                  <a:gd name="T46" fmla="*/ 0 w 229"/>
                  <a:gd name="T47" fmla="*/ 0 h 998"/>
                  <a:gd name="T48" fmla="*/ 0 w 229"/>
                  <a:gd name="T49" fmla="*/ 0 h 998"/>
                  <a:gd name="T50" fmla="*/ 0 w 229"/>
                  <a:gd name="T51" fmla="*/ 0 h 998"/>
                  <a:gd name="T52" fmla="*/ 0 w 229"/>
                  <a:gd name="T53" fmla="*/ 0 h 998"/>
                  <a:gd name="T54" fmla="*/ 0 w 229"/>
                  <a:gd name="T55" fmla="*/ 0 h 998"/>
                  <a:gd name="T56" fmla="*/ 0 w 229"/>
                  <a:gd name="T57" fmla="*/ 0 h 998"/>
                  <a:gd name="T58" fmla="*/ 0 w 229"/>
                  <a:gd name="T59" fmla="*/ 0 h 998"/>
                  <a:gd name="T60" fmla="*/ 0 w 229"/>
                  <a:gd name="T61" fmla="*/ 0 h 998"/>
                  <a:gd name="T62" fmla="*/ 0 w 229"/>
                  <a:gd name="T63" fmla="*/ 0 h 998"/>
                  <a:gd name="T64" fmla="*/ 0 w 229"/>
                  <a:gd name="T65" fmla="*/ 0 h 998"/>
                  <a:gd name="T66" fmla="*/ 0 w 229"/>
                  <a:gd name="T67" fmla="*/ 0 h 998"/>
                  <a:gd name="T68" fmla="*/ 0 w 229"/>
                  <a:gd name="T69" fmla="*/ 0 h 998"/>
                  <a:gd name="T70" fmla="*/ 0 w 229"/>
                  <a:gd name="T71" fmla="*/ 0 h 998"/>
                  <a:gd name="T72" fmla="*/ 0 w 229"/>
                  <a:gd name="T73" fmla="*/ 0 h 998"/>
                  <a:gd name="T74" fmla="*/ 0 w 229"/>
                  <a:gd name="T75" fmla="*/ 0 h 998"/>
                  <a:gd name="T76" fmla="*/ 0 w 229"/>
                  <a:gd name="T77" fmla="*/ 0 h 998"/>
                  <a:gd name="T78" fmla="*/ 0 w 229"/>
                  <a:gd name="T79" fmla="*/ 0 h 998"/>
                  <a:gd name="T80" fmla="*/ 0 w 229"/>
                  <a:gd name="T81" fmla="*/ 0 h 998"/>
                  <a:gd name="T82" fmla="*/ 0 w 229"/>
                  <a:gd name="T83" fmla="*/ 0 h 998"/>
                  <a:gd name="T84" fmla="*/ 0 w 229"/>
                  <a:gd name="T85" fmla="*/ 0 h 998"/>
                  <a:gd name="T86" fmla="*/ 0 w 229"/>
                  <a:gd name="T87" fmla="*/ 0 h 998"/>
                  <a:gd name="T88" fmla="*/ 0 w 229"/>
                  <a:gd name="T89" fmla="*/ 0 h 998"/>
                  <a:gd name="T90" fmla="*/ 0 w 229"/>
                  <a:gd name="T91" fmla="*/ 0 h 998"/>
                  <a:gd name="T92" fmla="*/ 0 w 229"/>
                  <a:gd name="T93" fmla="*/ 0 h 998"/>
                  <a:gd name="T94" fmla="*/ 0 w 229"/>
                  <a:gd name="T95" fmla="*/ 0 h 998"/>
                  <a:gd name="T96" fmla="*/ 0 w 229"/>
                  <a:gd name="T97" fmla="*/ 0 h 9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9"/>
                  <a:gd name="T148" fmla="*/ 0 h 998"/>
                  <a:gd name="T149" fmla="*/ 229 w 229"/>
                  <a:gd name="T150" fmla="*/ 998 h 9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9" h="998">
                    <a:moveTo>
                      <a:pt x="229" y="932"/>
                    </a:moveTo>
                    <a:lnTo>
                      <a:pt x="225" y="938"/>
                    </a:lnTo>
                    <a:lnTo>
                      <a:pt x="221" y="945"/>
                    </a:lnTo>
                    <a:lnTo>
                      <a:pt x="216" y="954"/>
                    </a:lnTo>
                    <a:lnTo>
                      <a:pt x="214" y="963"/>
                    </a:lnTo>
                    <a:lnTo>
                      <a:pt x="209" y="972"/>
                    </a:lnTo>
                    <a:lnTo>
                      <a:pt x="205" y="980"/>
                    </a:lnTo>
                    <a:lnTo>
                      <a:pt x="201" y="989"/>
                    </a:lnTo>
                    <a:lnTo>
                      <a:pt x="198" y="998"/>
                    </a:lnTo>
                    <a:lnTo>
                      <a:pt x="124" y="980"/>
                    </a:lnTo>
                    <a:lnTo>
                      <a:pt x="72" y="935"/>
                    </a:lnTo>
                    <a:lnTo>
                      <a:pt x="34" y="865"/>
                    </a:lnTo>
                    <a:lnTo>
                      <a:pt x="13" y="783"/>
                    </a:lnTo>
                    <a:lnTo>
                      <a:pt x="2" y="692"/>
                    </a:lnTo>
                    <a:lnTo>
                      <a:pt x="0" y="602"/>
                    </a:lnTo>
                    <a:lnTo>
                      <a:pt x="6" y="519"/>
                    </a:lnTo>
                    <a:lnTo>
                      <a:pt x="17" y="454"/>
                    </a:lnTo>
                    <a:lnTo>
                      <a:pt x="37" y="398"/>
                    </a:lnTo>
                    <a:lnTo>
                      <a:pt x="58" y="344"/>
                    </a:lnTo>
                    <a:lnTo>
                      <a:pt x="75" y="289"/>
                    </a:lnTo>
                    <a:lnTo>
                      <a:pt x="93" y="235"/>
                    </a:lnTo>
                    <a:lnTo>
                      <a:pt x="107" y="177"/>
                    </a:lnTo>
                    <a:lnTo>
                      <a:pt x="119" y="121"/>
                    </a:lnTo>
                    <a:lnTo>
                      <a:pt x="129" y="61"/>
                    </a:lnTo>
                    <a:lnTo>
                      <a:pt x="139" y="0"/>
                    </a:lnTo>
                    <a:lnTo>
                      <a:pt x="183" y="31"/>
                    </a:lnTo>
                    <a:lnTo>
                      <a:pt x="198" y="90"/>
                    </a:lnTo>
                    <a:lnTo>
                      <a:pt x="191" y="168"/>
                    </a:lnTo>
                    <a:lnTo>
                      <a:pt x="170" y="257"/>
                    </a:lnTo>
                    <a:lnTo>
                      <a:pt x="139" y="344"/>
                    </a:lnTo>
                    <a:lnTo>
                      <a:pt x="110" y="426"/>
                    </a:lnTo>
                    <a:lnTo>
                      <a:pt x="84" y="491"/>
                    </a:lnTo>
                    <a:lnTo>
                      <a:pt x="72" y="535"/>
                    </a:lnTo>
                    <a:lnTo>
                      <a:pt x="70" y="590"/>
                    </a:lnTo>
                    <a:lnTo>
                      <a:pt x="70" y="634"/>
                    </a:lnTo>
                    <a:lnTo>
                      <a:pt x="73" y="668"/>
                    </a:lnTo>
                    <a:lnTo>
                      <a:pt x="80" y="697"/>
                    </a:lnTo>
                    <a:lnTo>
                      <a:pt x="91" y="721"/>
                    </a:lnTo>
                    <a:lnTo>
                      <a:pt x="112" y="745"/>
                    </a:lnTo>
                    <a:lnTo>
                      <a:pt x="142" y="767"/>
                    </a:lnTo>
                    <a:lnTo>
                      <a:pt x="184" y="795"/>
                    </a:lnTo>
                    <a:lnTo>
                      <a:pt x="192" y="809"/>
                    </a:lnTo>
                    <a:lnTo>
                      <a:pt x="201" y="826"/>
                    </a:lnTo>
                    <a:lnTo>
                      <a:pt x="208" y="843"/>
                    </a:lnTo>
                    <a:lnTo>
                      <a:pt x="216" y="863"/>
                    </a:lnTo>
                    <a:lnTo>
                      <a:pt x="221" y="880"/>
                    </a:lnTo>
                    <a:lnTo>
                      <a:pt x="225" y="899"/>
                    </a:lnTo>
                    <a:lnTo>
                      <a:pt x="228" y="916"/>
                    </a:lnTo>
                    <a:lnTo>
                      <a:pt x="229" y="932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2" name="Freeform 34"/>
              <p:cNvSpPr>
                <a:spLocks/>
              </p:cNvSpPr>
              <p:nvPr/>
            </p:nvSpPr>
            <p:spPr bwMode="auto">
              <a:xfrm>
                <a:off x="2979" y="11295"/>
                <a:ext cx="31" cy="71"/>
              </a:xfrm>
              <a:custGeom>
                <a:avLst/>
                <a:gdLst>
                  <a:gd name="T0" fmla="*/ 0 w 93"/>
                  <a:gd name="T1" fmla="*/ 0 h 212"/>
                  <a:gd name="T2" fmla="*/ 0 w 93"/>
                  <a:gd name="T3" fmla="*/ 0 h 212"/>
                  <a:gd name="T4" fmla="*/ 0 w 93"/>
                  <a:gd name="T5" fmla="*/ 0 h 212"/>
                  <a:gd name="T6" fmla="*/ 0 w 93"/>
                  <a:gd name="T7" fmla="*/ 0 h 212"/>
                  <a:gd name="T8" fmla="*/ 0 w 93"/>
                  <a:gd name="T9" fmla="*/ 0 h 212"/>
                  <a:gd name="T10" fmla="*/ 0 w 93"/>
                  <a:gd name="T11" fmla="*/ 0 h 212"/>
                  <a:gd name="T12" fmla="*/ 0 w 93"/>
                  <a:gd name="T13" fmla="*/ 0 h 212"/>
                  <a:gd name="T14" fmla="*/ 0 w 93"/>
                  <a:gd name="T15" fmla="*/ 0 h 212"/>
                  <a:gd name="T16" fmla="*/ 0 w 93"/>
                  <a:gd name="T17" fmla="*/ 0 h 212"/>
                  <a:gd name="T18" fmla="*/ 0 w 93"/>
                  <a:gd name="T19" fmla="*/ 0 h 212"/>
                  <a:gd name="T20" fmla="*/ 0 w 93"/>
                  <a:gd name="T21" fmla="*/ 0 h 212"/>
                  <a:gd name="T22" fmla="*/ 0 w 93"/>
                  <a:gd name="T23" fmla="*/ 0 h 212"/>
                  <a:gd name="T24" fmla="*/ 0 w 93"/>
                  <a:gd name="T25" fmla="*/ 0 h 212"/>
                  <a:gd name="T26" fmla="*/ 0 w 93"/>
                  <a:gd name="T27" fmla="*/ 0 h 212"/>
                  <a:gd name="T28" fmla="*/ 0 w 93"/>
                  <a:gd name="T29" fmla="*/ 0 h 212"/>
                  <a:gd name="T30" fmla="*/ 0 w 93"/>
                  <a:gd name="T31" fmla="*/ 0 h 212"/>
                  <a:gd name="T32" fmla="*/ 0 w 93"/>
                  <a:gd name="T33" fmla="*/ 0 h 212"/>
                  <a:gd name="T34" fmla="*/ 0 w 93"/>
                  <a:gd name="T35" fmla="*/ 0 h 212"/>
                  <a:gd name="T36" fmla="*/ 0 w 93"/>
                  <a:gd name="T37" fmla="*/ 0 h 212"/>
                  <a:gd name="T38" fmla="*/ 0 w 93"/>
                  <a:gd name="T39" fmla="*/ 0 h 212"/>
                  <a:gd name="T40" fmla="*/ 0 w 93"/>
                  <a:gd name="T41" fmla="*/ 0 h 212"/>
                  <a:gd name="T42" fmla="*/ 0 w 93"/>
                  <a:gd name="T43" fmla="*/ 0 h 212"/>
                  <a:gd name="T44" fmla="*/ 0 w 93"/>
                  <a:gd name="T45" fmla="*/ 0 h 212"/>
                  <a:gd name="T46" fmla="*/ 0 w 93"/>
                  <a:gd name="T47" fmla="*/ 0 h 212"/>
                  <a:gd name="T48" fmla="*/ 0 w 93"/>
                  <a:gd name="T49" fmla="*/ 0 h 212"/>
                  <a:gd name="T50" fmla="*/ 0 w 93"/>
                  <a:gd name="T51" fmla="*/ 0 h 212"/>
                  <a:gd name="T52" fmla="*/ 0 w 93"/>
                  <a:gd name="T53" fmla="*/ 0 h 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3"/>
                  <a:gd name="T82" fmla="*/ 0 h 212"/>
                  <a:gd name="T83" fmla="*/ 93 w 93"/>
                  <a:gd name="T84" fmla="*/ 212 h 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3" h="212">
                    <a:moveTo>
                      <a:pt x="93" y="141"/>
                    </a:moveTo>
                    <a:lnTo>
                      <a:pt x="90" y="156"/>
                    </a:lnTo>
                    <a:lnTo>
                      <a:pt x="89" y="168"/>
                    </a:lnTo>
                    <a:lnTo>
                      <a:pt x="87" y="177"/>
                    </a:lnTo>
                    <a:lnTo>
                      <a:pt x="87" y="185"/>
                    </a:lnTo>
                    <a:lnTo>
                      <a:pt x="84" y="191"/>
                    </a:lnTo>
                    <a:lnTo>
                      <a:pt x="83" y="197"/>
                    </a:lnTo>
                    <a:lnTo>
                      <a:pt x="80" y="203"/>
                    </a:lnTo>
                    <a:lnTo>
                      <a:pt x="79" y="212"/>
                    </a:lnTo>
                    <a:lnTo>
                      <a:pt x="68" y="212"/>
                    </a:lnTo>
                    <a:lnTo>
                      <a:pt x="60" y="212"/>
                    </a:lnTo>
                    <a:lnTo>
                      <a:pt x="45" y="191"/>
                    </a:lnTo>
                    <a:lnTo>
                      <a:pt x="31" y="165"/>
                    </a:lnTo>
                    <a:lnTo>
                      <a:pt x="16" y="134"/>
                    </a:lnTo>
                    <a:lnTo>
                      <a:pt x="6" y="101"/>
                    </a:lnTo>
                    <a:lnTo>
                      <a:pt x="0" y="68"/>
                    </a:lnTo>
                    <a:lnTo>
                      <a:pt x="4" y="38"/>
                    </a:lnTo>
                    <a:lnTo>
                      <a:pt x="18" y="15"/>
                    </a:lnTo>
                    <a:lnTo>
                      <a:pt x="48" y="0"/>
                    </a:lnTo>
                    <a:lnTo>
                      <a:pt x="58" y="17"/>
                    </a:lnTo>
                    <a:lnTo>
                      <a:pt x="68" y="35"/>
                    </a:lnTo>
                    <a:lnTo>
                      <a:pt x="75" y="53"/>
                    </a:lnTo>
                    <a:lnTo>
                      <a:pt x="82" y="71"/>
                    </a:lnTo>
                    <a:lnTo>
                      <a:pt x="84" y="88"/>
                    </a:lnTo>
                    <a:lnTo>
                      <a:pt x="89" y="106"/>
                    </a:lnTo>
                    <a:lnTo>
                      <a:pt x="91" y="124"/>
                    </a:lnTo>
                    <a:lnTo>
                      <a:pt x="93" y="141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3" name="Freeform 35"/>
              <p:cNvSpPr>
                <a:spLocks/>
              </p:cNvSpPr>
              <p:nvPr/>
            </p:nvSpPr>
            <p:spPr bwMode="auto">
              <a:xfrm>
                <a:off x="2892" y="11447"/>
                <a:ext cx="121" cy="388"/>
              </a:xfrm>
              <a:custGeom>
                <a:avLst/>
                <a:gdLst>
                  <a:gd name="T0" fmla="*/ 0 w 363"/>
                  <a:gd name="T1" fmla="*/ 0 h 1164"/>
                  <a:gd name="T2" fmla="*/ 0 w 363"/>
                  <a:gd name="T3" fmla="*/ 0 h 1164"/>
                  <a:gd name="T4" fmla="*/ 0 w 363"/>
                  <a:gd name="T5" fmla="*/ 0 h 1164"/>
                  <a:gd name="T6" fmla="*/ 0 w 363"/>
                  <a:gd name="T7" fmla="*/ 0 h 1164"/>
                  <a:gd name="T8" fmla="*/ 0 w 363"/>
                  <a:gd name="T9" fmla="*/ 0 h 1164"/>
                  <a:gd name="T10" fmla="*/ 0 w 363"/>
                  <a:gd name="T11" fmla="*/ 0 h 1164"/>
                  <a:gd name="T12" fmla="*/ 0 w 363"/>
                  <a:gd name="T13" fmla="*/ 0 h 1164"/>
                  <a:gd name="T14" fmla="*/ 0 w 363"/>
                  <a:gd name="T15" fmla="*/ 0 h 1164"/>
                  <a:gd name="T16" fmla="*/ 0 w 363"/>
                  <a:gd name="T17" fmla="*/ 0 h 1164"/>
                  <a:gd name="T18" fmla="*/ 0 w 363"/>
                  <a:gd name="T19" fmla="*/ 0 h 1164"/>
                  <a:gd name="T20" fmla="*/ 0 w 363"/>
                  <a:gd name="T21" fmla="*/ 0 h 1164"/>
                  <a:gd name="T22" fmla="*/ 0 w 363"/>
                  <a:gd name="T23" fmla="*/ 0 h 1164"/>
                  <a:gd name="T24" fmla="*/ 0 w 363"/>
                  <a:gd name="T25" fmla="*/ 0 h 1164"/>
                  <a:gd name="T26" fmla="*/ 0 w 363"/>
                  <a:gd name="T27" fmla="*/ 0 h 1164"/>
                  <a:gd name="T28" fmla="*/ 0 w 363"/>
                  <a:gd name="T29" fmla="*/ 0 h 1164"/>
                  <a:gd name="T30" fmla="*/ 0 w 363"/>
                  <a:gd name="T31" fmla="*/ 0 h 1164"/>
                  <a:gd name="T32" fmla="*/ 0 w 363"/>
                  <a:gd name="T33" fmla="*/ 0 h 1164"/>
                  <a:gd name="T34" fmla="*/ 0 w 363"/>
                  <a:gd name="T35" fmla="*/ 0 h 1164"/>
                  <a:gd name="T36" fmla="*/ 0 w 363"/>
                  <a:gd name="T37" fmla="*/ 0 h 1164"/>
                  <a:gd name="T38" fmla="*/ 0 w 363"/>
                  <a:gd name="T39" fmla="*/ 0 h 1164"/>
                  <a:gd name="T40" fmla="*/ 0 w 363"/>
                  <a:gd name="T41" fmla="*/ 0 h 1164"/>
                  <a:gd name="T42" fmla="*/ 0 w 363"/>
                  <a:gd name="T43" fmla="*/ 0 h 1164"/>
                  <a:gd name="T44" fmla="*/ 0 w 363"/>
                  <a:gd name="T45" fmla="*/ 0 h 1164"/>
                  <a:gd name="T46" fmla="*/ 0 w 363"/>
                  <a:gd name="T47" fmla="*/ 0 h 1164"/>
                  <a:gd name="T48" fmla="*/ 0 w 363"/>
                  <a:gd name="T49" fmla="*/ 0 h 1164"/>
                  <a:gd name="T50" fmla="*/ 0 w 363"/>
                  <a:gd name="T51" fmla="*/ 0 h 1164"/>
                  <a:gd name="T52" fmla="*/ 0 w 363"/>
                  <a:gd name="T53" fmla="*/ 0 h 1164"/>
                  <a:gd name="T54" fmla="*/ 0 w 363"/>
                  <a:gd name="T55" fmla="*/ 0 h 1164"/>
                  <a:gd name="T56" fmla="*/ 0 w 363"/>
                  <a:gd name="T57" fmla="*/ 0 h 1164"/>
                  <a:gd name="T58" fmla="*/ 0 w 363"/>
                  <a:gd name="T59" fmla="*/ 0 h 1164"/>
                  <a:gd name="T60" fmla="*/ 0 w 363"/>
                  <a:gd name="T61" fmla="*/ 0 h 1164"/>
                  <a:gd name="T62" fmla="*/ 0 w 363"/>
                  <a:gd name="T63" fmla="*/ 0 h 1164"/>
                  <a:gd name="T64" fmla="*/ 0 w 363"/>
                  <a:gd name="T65" fmla="*/ 0 h 1164"/>
                  <a:gd name="T66" fmla="*/ 0 w 363"/>
                  <a:gd name="T67" fmla="*/ 0 h 1164"/>
                  <a:gd name="T68" fmla="*/ 0 w 363"/>
                  <a:gd name="T69" fmla="*/ 0 h 1164"/>
                  <a:gd name="T70" fmla="*/ 0 w 363"/>
                  <a:gd name="T71" fmla="*/ 0 h 1164"/>
                  <a:gd name="T72" fmla="*/ 0 w 363"/>
                  <a:gd name="T73" fmla="*/ 0 h 1164"/>
                  <a:gd name="T74" fmla="*/ 0 w 363"/>
                  <a:gd name="T75" fmla="*/ 0 h 1164"/>
                  <a:gd name="T76" fmla="*/ 0 w 363"/>
                  <a:gd name="T77" fmla="*/ 0 h 1164"/>
                  <a:gd name="T78" fmla="*/ 0 w 363"/>
                  <a:gd name="T79" fmla="*/ 0 h 1164"/>
                  <a:gd name="T80" fmla="*/ 0 w 363"/>
                  <a:gd name="T81" fmla="*/ 0 h 1164"/>
                  <a:gd name="T82" fmla="*/ 0 w 363"/>
                  <a:gd name="T83" fmla="*/ 0 h 1164"/>
                  <a:gd name="T84" fmla="*/ 0 w 363"/>
                  <a:gd name="T85" fmla="*/ 0 h 1164"/>
                  <a:gd name="T86" fmla="*/ 0 w 363"/>
                  <a:gd name="T87" fmla="*/ 0 h 1164"/>
                  <a:gd name="T88" fmla="*/ 0 w 363"/>
                  <a:gd name="T89" fmla="*/ 0 h 1164"/>
                  <a:gd name="T90" fmla="*/ 0 w 363"/>
                  <a:gd name="T91" fmla="*/ 0 h 1164"/>
                  <a:gd name="T92" fmla="*/ 0 w 363"/>
                  <a:gd name="T93" fmla="*/ 0 h 1164"/>
                  <a:gd name="T94" fmla="*/ 0 w 363"/>
                  <a:gd name="T95" fmla="*/ 0 h 1164"/>
                  <a:gd name="T96" fmla="*/ 0 w 363"/>
                  <a:gd name="T97" fmla="*/ 0 h 1164"/>
                  <a:gd name="T98" fmla="*/ 0 w 363"/>
                  <a:gd name="T99" fmla="*/ 0 h 1164"/>
                  <a:gd name="T100" fmla="*/ 0 w 363"/>
                  <a:gd name="T101" fmla="*/ 0 h 1164"/>
                  <a:gd name="T102" fmla="*/ 0 w 363"/>
                  <a:gd name="T103" fmla="*/ 0 h 1164"/>
                  <a:gd name="T104" fmla="*/ 0 w 363"/>
                  <a:gd name="T105" fmla="*/ 0 h 1164"/>
                  <a:gd name="T106" fmla="*/ 0 w 363"/>
                  <a:gd name="T107" fmla="*/ 0 h 1164"/>
                  <a:gd name="T108" fmla="*/ 0 w 363"/>
                  <a:gd name="T109" fmla="*/ 0 h 1164"/>
                  <a:gd name="T110" fmla="*/ 0 w 363"/>
                  <a:gd name="T111" fmla="*/ 0 h 1164"/>
                  <a:gd name="T112" fmla="*/ 0 w 363"/>
                  <a:gd name="T113" fmla="*/ 0 h 1164"/>
                  <a:gd name="T114" fmla="*/ 0 w 363"/>
                  <a:gd name="T115" fmla="*/ 0 h 1164"/>
                  <a:gd name="T116" fmla="*/ 0 w 363"/>
                  <a:gd name="T117" fmla="*/ 0 h 1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3"/>
                  <a:gd name="T178" fmla="*/ 0 h 1164"/>
                  <a:gd name="T179" fmla="*/ 363 w 363"/>
                  <a:gd name="T180" fmla="*/ 1164 h 1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3" h="1164">
                    <a:moveTo>
                      <a:pt x="363" y="439"/>
                    </a:moveTo>
                    <a:lnTo>
                      <a:pt x="349" y="498"/>
                    </a:lnTo>
                    <a:lnTo>
                      <a:pt x="331" y="545"/>
                    </a:lnTo>
                    <a:lnTo>
                      <a:pt x="307" y="583"/>
                    </a:lnTo>
                    <a:lnTo>
                      <a:pt x="285" y="622"/>
                    </a:lnTo>
                    <a:lnTo>
                      <a:pt x="265" y="660"/>
                    </a:lnTo>
                    <a:lnTo>
                      <a:pt x="254" y="704"/>
                    </a:lnTo>
                    <a:lnTo>
                      <a:pt x="252" y="760"/>
                    </a:lnTo>
                    <a:lnTo>
                      <a:pt x="269" y="832"/>
                    </a:lnTo>
                    <a:lnTo>
                      <a:pt x="289" y="893"/>
                    </a:lnTo>
                    <a:lnTo>
                      <a:pt x="301" y="953"/>
                    </a:lnTo>
                    <a:lnTo>
                      <a:pt x="303" y="1009"/>
                    </a:lnTo>
                    <a:lnTo>
                      <a:pt x="293" y="1062"/>
                    </a:lnTo>
                    <a:lnTo>
                      <a:pt x="269" y="1105"/>
                    </a:lnTo>
                    <a:lnTo>
                      <a:pt x="234" y="1139"/>
                    </a:lnTo>
                    <a:lnTo>
                      <a:pt x="184" y="1158"/>
                    </a:lnTo>
                    <a:lnTo>
                      <a:pt x="120" y="1164"/>
                    </a:lnTo>
                    <a:lnTo>
                      <a:pt x="50" y="1121"/>
                    </a:lnTo>
                    <a:lnTo>
                      <a:pt x="12" y="1065"/>
                    </a:lnTo>
                    <a:lnTo>
                      <a:pt x="0" y="1000"/>
                    </a:lnTo>
                    <a:lnTo>
                      <a:pt x="7" y="930"/>
                    </a:lnTo>
                    <a:lnTo>
                      <a:pt x="28" y="855"/>
                    </a:lnTo>
                    <a:lnTo>
                      <a:pt x="59" y="782"/>
                    </a:lnTo>
                    <a:lnTo>
                      <a:pt x="94" y="714"/>
                    </a:lnTo>
                    <a:lnTo>
                      <a:pt x="129" y="657"/>
                    </a:lnTo>
                    <a:lnTo>
                      <a:pt x="147" y="591"/>
                    </a:lnTo>
                    <a:lnTo>
                      <a:pt x="158" y="529"/>
                    </a:lnTo>
                    <a:lnTo>
                      <a:pt x="161" y="467"/>
                    </a:lnTo>
                    <a:lnTo>
                      <a:pt x="164" y="406"/>
                    </a:lnTo>
                    <a:lnTo>
                      <a:pt x="164" y="345"/>
                    </a:lnTo>
                    <a:lnTo>
                      <a:pt x="170" y="283"/>
                    </a:lnTo>
                    <a:lnTo>
                      <a:pt x="184" y="218"/>
                    </a:lnTo>
                    <a:lnTo>
                      <a:pt x="210" y="152"/>
                    </a:lnTo>
                    <a:lnTo>
                      <a:pt x="221" y="132"/>
                    </a:lnTo>
                    <a:lnTo>
                      <a:pt x="233" y="115"/>
                    </a:lnTo>
                    <a:lnTo>
                      <a:pt x="245" y="96"/>
                    </a:lnTo>
                    <a:lnTo>
                      <a:pt x="258" y="78"/>
                    </a:lnTo>
                    <a:lnTo>
                      <a:pt x="269" y="59"/>
                    </a:lnTo>
                    <a:lnTo>
                      <a:pt x="282" y="41"/>
                    </a:lnTo>
                    <a:lnTo>
                      <a:pt x="296" y="22"/>
                    </a:lnTo>
                    <a:lnTo>
                      <a:pt x="310" y="4"/>
                    </a:lnTo>
                    <a:lnTo>
                      <a:pt x="322" y="3"/>
                    </a:lnTo>
                    <a:lnTo>
                      <a:pt x="337" y="0"/>
                    </a:lnTo>
                    <a:lnTo>
                      <a:pt x="346" y="22"/>
                    </a:lnTo>
                    <a:lnTo>
                      <a:pt x="352" y="53"/>
                    </a:lnTo>
                    <a:lnTo>
                      <a:pt x="353" y="88"/>
                    </a:lnTo>
                    <a:lnTo>
                      <a:pt x="353" y="126"/>
                    </a:lnTo>
                    <a:lnTo>
                      <a:pt x="349" y="163"/>
                    </a:lnTo>
                    <a:lnTo>
                      <a:pt x="346" y="199"/>
                    </a:lnTo>
                    <a:lnTo>
                      <a:pt x="342" y="230"/>
                    </a:lnTo>
                    <a:lnTo>
                      <a:pt x="341" y="255"/>
                    </a:lnTo>
                    <a:lnTo>
                      <a:pt x="341" y="277"/>
                    </a:lnTo>
                    <a:lnTo>
                      <a:pt x="344" y="300"/>
                    </a:lnTo>
                    <a:lnTo>
                      <a:pt x="348" y="324"/>
                    </a:lnTo>
                    <a:lnTo>
                      <a:pt x="352" y="349"/>
                    </a:lnTo>
                    <a:lnTo>
                      <a:pt x="355" y="371"/>
                    </a:lnTo>
                    <a:lnTo>
                      <a:pt x="359" y="395"/>
                    </a:lnTo>
                    <a:lnTo>
                      <a:pt x="362" y="417"/>
                    </a:lnTo>
                    <a:lnTo>
                      <a:pt x="363" y="439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4" name="Freeform 36"/>
              <p:cNvSpPr>
                <a:spLocks/>
              </p:cNvSpPr>
              <p:nvPr/>
            </p:nvSpPr>
            <p:spPr bwMode="auto">
              <a:xfrm>
                <a:off x="2870" y="10510"/>
                <a:ext cx="106" cy="143"/>
              </a:xfrm>
              <a:custGeom>
                <a:avLst/>
                <a:gdLst>
                  <a:gd name="T0" fmla="*/ 0 w 316"/>
                  <a:gd name="T1" fmla="*/ 0 h 431"/>
                  <a:gd name="T2" fmla="*/ 0 w 316"/>
                  <a:gd name="T3" fmla="*/ 0 h 431"/>
                  <a:gd name="T4" fmla="*/ 0 w 316"/>
                  <a:gd name="T5" fmla="*/ 0 h 431"/>
                  <a:gd name="T6" fmla="*/ 0 w 316"/>
                  <a:gd name="T7" fmla="*/ 0 h 431"/>
                  <a:gd name="T8" fmla="*/ 0 w 316"/>
                  <a:gd name="T9" fmla="*/ 0 h 431"/>
                  <a:gd name="T10" fmla="*/ 0 w 316"/>
                  <a:gd name="T11" fmla="*/ 0 h 431"/>
                  <a:gd name="T12" fmla="*/ 0 w 316"/>
                  <a:gd name="T13" fmla="*/ 0 h 431"/>
                  <a:gd name="T14" fmla="*/ 0 w 316"/>
                  <a:gd name="T15" fmla="*/ 0 h 431"/>
                  <a:gd name="T16" fmla="*/ 0 w 316"/>
                  <a:gd name="T17" fmla="*/ 0 h 431"/>
                  <a:gd name="T18" fmla="*/ 0 w 316"/>
                  <a:gd name="T19" fmla="*/ 0 h 431"/>
                  <a:gd name="T20" fmla="*/ 0 w 316"/>
                  <a:gd name="T21" fmla="*/ 0 h 431"/>
                  <a:gd name="T22" fmla="*/ 0 w 316"/>
                  <a:gd name="T23" fmla="*/ 0 h 431"/>
                  <a:gd name="T24" fmla="*/ 0 w 316"/>
                  <a:gd name="T25" fmla="*/ 0 h 431"/>
                  <a:gd name="T26" fmla="*/ 0 w 316"/>
                  <a:gd name="T27" fmla="*/ 0 h 431"/>
                  <a:gd name="T28" fmla="*/ 0 w 316"/>
                  <a:gd name="T29" fmla="*/ 0 h 431"/>
                  <a:gd name="T30" fmla="*/ 0 w 316"/>
                  <a:gd name="T31" fmla="*/ 0 h 431"/>
                  <a:gd name="T32" fmla="*/ 0 w 316"/>
                  <a:gd name="T33" fmla="*/ 0 h 431"/>
                  <a:gd name="T34" fmla="*/ 0 w 316"/>
                  <a:gd name="T35" fmla="*/ 0 h 431"/>
                  <a:gd name="T36" fmla="*/ 0 w 316"/>
                  <a:gd name="T37" fmla="*/ 0 h 431"/>
                  <a:gd name="T38" fmla="*/ 0 w 316"/>
                  <a:gd name="T39" fmla="*/ 0 h 431"/>
                  <a:gd name="T40" fmla="*/ 0 w 316"/>
                  <a:gd name="T41" fmla="*/ 0 h 431"/>
                  <a:gd name="T42" fmla="*/ 0 w 316"/>
                  <a:gd name="T43" fmla="*/ 0 h 431"/>
                  <a:gd name="T44" fmla="*/ 0 w 316"/>
                  <a:gd name="T45" fmla="*/ 0 h 431"/>
                  <a:gd name="T46" fmla="*/ 0 w 316"/>
                  <a:gd name="T47" fmla="*/ 0 h 431"/>
                  <a:gd name="T48" fmla="*/ 0 w 316"/>
                  <a:gd name="T49" fmla="*/ 0 h 431"/>
                  <a:gd name="T50" fmla="*/ 0 w 316"/>
                  <a:gd name="T51" fmla="*/ 0 h 431"/>
                  <a:gd name="T52" fmla="*/ 0 w 316"/>
                  <a:gd name="T53" fmla="*/ 0 h 431"/>
                  <a:gd name="T54" fmla="*/ 0 w 316"/>
                  <a:gd name="T55" fmla="*/ 0 h 431"/>
                  <a:gd name="T56" fmla="*/ 0 w 316"/>
                  <a:gd name="T57" fmla="*/ 0 h 431"/>
                  <a:gd name="T58" fmla="*/ 0 w 316"/>
                  <a:gd name="T59" fmla="*/ 0 h 431"/>
                  <a:gd name="T60" fmla="*/ 0 w 316"/>
                  <a:gd name="T61" fmla="*/ 0 h 431"/>
                  <a:gd name="T62" fmla="*/ 0 w 316"/>
                  <a:gd name="T63" fmla="*/ 0 h 431"/>
                  <a:gd name="T64" fmla="*/ 0 w 316"/>
                  <a:gd name="T65" fmla="*/ 0 h 431"/>
                  <a:gd name="T66" fmla="*/ 0 w 316"/>
                  <a:gd name="T67" fmla="*/ 0 h 431"/>
                  <a:gd name="T68" fmla="*/ 0 w 316"/>
                  <a:gd name="T69" fmla="*/ 0 h 431"/>
                  <a:gd name="T70" fmla="*/ 0 w 316"/>
                  <a:gd name="T71" fmla="*/ 0 h 431"/>
                  <a:gd name="T72" fmla="*/ 0 w 316"/>
                  <a:gd name="T73" fmla="*/ 0 h 431"/>
                  <a:gd name="T74" fmla="*/ 0 w 316"/>
                  <a:gd name="T75" fmla="*/ 0 h 431"/>
                  <a:gd name="T76" fmla="*/ 0 w 316"/>
                  <a:gd name="T77" fmla="*/ 0 h 431"/>
                  <a:gd name="T78" fmla="*/ 0 w 316"/>
                  <a:gd name="T79" fmla="*/ 0 h 431"/>
                  <a:gd name="T80" fmla="*/ 0 w 316"/>
                  <a:gd name="T81" fmla="*/ 0 h 43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6"/>
                  <a:gd name="T124" fmla="*/ 0 h 431"/>
                  <a:gd name="T125" fmla="*/ 316 w 316"/>
                  <a:gd name="T126" fmla="*/ 431 h 43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6" h="431">
                    <a:moveTo>
                      <a:pt x="316" y="208"/>
                    </a:moveTo>
                    <a:lnTo>
                      <a:pt x="305" y="236"/>
                    </a:lnTo>
                    <a:lnTo>
                      <a:pt x="293" y="266"/>
                    </a:lnTo>
                    <a:lnTo>
                      <a:pt x="282" y="294"/>
                    </a:lnTo>
                    <a:lnTo>
                      <a:pt x="274" y="322"/>
                    </a:lnTo>
                    <a:lnTo>
                      <a:pt x="263" y="348"/>
                    </a:lnTo>
                    <a:lnTo>
                      <a:pt x="256" y="376"/>
                    </a:lnTo>
                    <a:lnTo>
                      <a:pt x="250" y="403"/>
                    </a:lnTo>
                    <a:lnTo>
                      <a:pt x="249" y="431"/>
                    </a:lnTo>
                    <a:lnTo>
                      <a:pt x="180" y="425"/>
                    </a:lnTo>
                    <a:lnTo>
                      <a:pt x="121" y="392"/>
                    </a:lnTo>
                    <a:lnTo>
                      <a:pt x="70" y="339"/>
                    </a:lnTo>
                    <a:lnTo>
                      <a:pt x="34" y="273"/>
                    </a:lnTo>
                    <a:lnTo>
                      <a:pt x="9" y="199"/>
                    </a:lnTo>
                    <a:lnTo>
                      <a:pt x="0" y="130"/>
                    </a:lnTo>
                    <a:lnTo>
                      <a:pt x="6" y="70"/>
                    </a:lnTo>
                    <a:lnTo>
                      <a:pt x="31" y="28"/>
                    </a:lnTo>
                    <a:lnTo>
                      <a:pt x="46" y="68"/>
                    </a:lnTo>
                    <a:lnTo>
                      <a:pt x="59" y="121"/>
                    </a:lnTo>
                    <a:lnTo>
                      <a:pt x="70" y="177"/>
                    </a:lnTo>
                    <a:lnTo>
                      <a:pt x="86" y="230"/>
                    </a:lnTo>
                    <a:lnTo>
                      <a:pt x="103" y="270"/>
                    </a:lnTo>
                    <a:lnTo>
                      <a:pt x="129" y="294"/>
                    </a:lnTo>
                    <a:lnTo>
                      <a:pt x="164" y="289"/>
                    </a:lnTo>
                    <a:lnTo>
                      <a:pt x="212" y="255"/>
                    </a:lnTo>
                    <a:lnTo>
                      <a:pt x="222" y="224"/>
                    </a:lnTo>
                    <a:lnTo>
                      <a:pt x="230" y="195"/>
                    </a:lnTo>
                    <a:lnTo>
                      <a:pt x="235" y="164"/>
                    </a:lnTo>
                    <a:lnTo>
                      <a:pt x="237" y="133"/>
                    </a:lnTo>
                    <a:lnTo>
                      <a:pt x="237" y="99"/>
                    </a:lnTo>
                    <a:lnTo>
                      <a:pt x="237" y="67"/>
                    </a:lnTo>
                    <a:lnTo>
                      <a:pt x="235" y="33"/>
                    </a:lnTo>
                    <a:lnTo>
                      <a:pt x="235" y="0"/>
                    </a:lnTo>
                    <a:lnTo>
                      <a:pt x="263" y="8"/>
                    </a:lnTo>
                    <a:lnTo>
                      <a:pt x="284" y="27"/>
                    </a:lnTo>
                    <a:lnTo>
                      <a:pt x="298" y="52"/>
                    </a:lnTo>
                    <a:lnTo>
                      <a:pt x="309" y="84"/>
                    </a:lnTo>
                    <a:lnTo>
                      <a:pt x="313" y="117"/>
                    </a:lnTo>
                    <a:lnTo>
                      <a:pt x="315" y="151"/>
                    </a:lnTo>
                    <a:lnTo>
                      <a:pt x="315" y="180"/>
                    </a:lnTo>
                    <a:lnTo>
                      <a:pt x="316" y="208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5" name="Freeform 37"/>
              <p:cNvSpPr>
                <a:spLocks/>
              </p:cNvSpPr>
              <p:nvPr/>
            </p:nvSpPr>
            <p:spPr bwMode="auto">
              <a:xfrm>
                <a:off x="2862" y="10807"/>
                <a:ext cx="133" cy="687"/>
              </a:xfrm>
              <a:custGeom>
                <a:avLst/>
                <a:gdLst>
                  <a:gd name="T0" fmla="*/ 0 w 400"/>
                  <a:gd name="T1" fmla="*/ 0 h 2059"/>
                  <a:gd name="T2" fmla="*/ 0 w 400"/>
                  <a:gd name="T3" fmla="*/ 0 h 2059"/>
                  <a:gd name="T4" fmla="*/ 0 w 400"/>
                  <a:gd name="T5" fmla="*/ 0 h 2059"/>
                  <a:gd name="T6" fmla="*/ 0 w 400"/>
                  <a:gd name="T7" fmla="*/ 0 h 2059"/>
                  <a:gd name="T8" fmla="*/ 0 w 400"/>
                  <a:gd name="T9" fmla="*/ 0 h 2059"/>
                  <a:gd name="T10" fmla="*/ 0 w 400"/>
                  <a:gd name="T11" fmla="*/ 0 h 2059"/>
                  <a:gd name="T12" fmla="*/ 0 w 400"/>
                  <a:gd name="T13" fmla="*/ 0 h 2059"/>
                  <a:gd name="T14" fmla="*/ 0 w 400"/>
                  <a:gd name="T15" fmla="*/ 0 h 2059"/>
                  <a:gd name="T16" fmla="*/ 0 w 400"/>
                  <a:gd name="T17" fmla="*/ 0 h 2059"/>
                  <a:gd name="T18" fmla="*/ 0 w 400"/>
                  <a:gd name="T19" fmla="*/ 0 h 2059"/>
                  <a:gd name="T20" fmla="*/ 0 w 400"/>
                  <a:gd name="T21" fmla="*/ 0 h 2059"/>
                  <a:gd name="T22" fmla="*/ 0 w 400"/>
                  <a:gd name="T23" fmla="*/ 0 h 2059"/>
                  <a:gd name="T24" fmla="*/ 0 w 400"/>
                  <a:gd name="T25" fmla="*/ 0 h 2059"/>
                  <a:gd name="T26" fmla="*/ 0 w 400"/>
                  <a:gd name="T27" fmla="*/ 0 h 2059"/>
                  <a:gd name="T28" fmla="*/ 0 w 400"/>
                  <a:gd name="T29" fmla="*/ 0 h 2059"/>
                  <a:gd name="T30" fmla="*/ 0 w 400"/>
                  <a:gd name="T31" fmla="*/ 0 h 2059"/>
                  <a:gd name="T32" fmla="*/ 0 w 400"/>
                  <a:gd name="T33" fmla="*/ 0 h 2059"/>
                  <a:gd name="T34" fmla="*/ 0 w 400"/>
                  <a:gd name="T35" fmla="*/ 0 h 2059"/>
                  <a:gd name="T36" fmla="*/ 0 w 400"/>
                  <a:gd name="T37" fmla="*/ 0 h 2059"/>
                  <a:gd name="T38" fmla="*/ 0 w 400"/>
                  <a:gd name="T39" fmla="*/ 0 h 2059"/>
                  <a:gd name="T40" fmla="*/ 0 w 400"/>
                  <a:gd name="T41" fmla="*/ 0 h 2059"/>
                  <a:gd name="T42" fmla="*/ 0 w 400"/>
                  <a:gd name="T43" fmla="*/ 0 h 2059"/>
                  <a:gd name="T44" fmla="*/ 0 w 400"/>
                  <a:gd name="T45" fmla="*/ 0 h 2059"/>
                  <a:gd name="T46" fmla="*/ 0 w 400"/>
                  <a:gd name="T47" fmla="*/ 0 h 2059"/>
                  <a:gd name="T48" fmla="*/ 0 w 400"/>
                  <a:gd name="T49" fmla="*/ 0 h 2059"/>
                  <a:gd name="T50" fmla="*/ 0 w 400"/>
                  <a:gd name="T51" fmla="*/ 0 h 2059"/>
                  <a:gd name="T52" fmla="*/ 0 w 400"/>
                  <a:gd name="T53" fmla="*/ 0 h 2059"/>
                  <a:gd name="T54" fmla="*/ 0 w 400"/>
                  <a:gd name="T55" fmla="*/ 0 h 2059"/>
                  <a:gd name="T56" fmla="*/ 0 w 400"/>
                  <a:gd name="T57" fmla="*/ 0 h 2059"/>
                  <a:gd name="T58" fmla="*/ 0 w 400"/>
                  <a:gd name="T59" fmla="*/ 0 h 2059"/>
                  <a:gd name="T60" fmla="*/ 0 w 400"/>
                  <a:gd name="T61" fmla="*/ 0 h 2059"/>
                  <a:gd name="T62" fmla="*/ 0 w 400"/>
                  <a:gd name="T63" fmla="*/ 0 h 2059"/>
                  <a:gd name="T64" fmla="*/ 0 w 400"/>
                  <a:gd name="T65" fmla="*/ 0 h 2059"/>
                  <a:gd name="T66" fmla="*/ 0 w 400"/>
                  <a:gd name="T67" fmla="*/ 0 h 2059"/>
                  <a:gd name="T68" fmla="*/ 0 w 400"/>
                  <a:gd name="T69" fmla="*/ 0 h 2059"/>
                  <a:gd name="T70" fmla="*/ 0 w 400"/>
                  <a:gd name="T71" fmla="*/ 0 h 20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0"/>
                  <a:gd name="T109" fmla="*/ 0 h 2059"/>
                  <a:gd name="T110" fmla="*/ 400 w 400"/>
                  <a:gd name="T111" fmla="*/ 2059 h 20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0" h="2059">
                    <a:moveTo>
                      <a:pt x="400" y="1392"/>
                    </a:moveTo>
                    <a:lnTo>
                      <a:pt x="369" y="1446"/>
                    </a:lnTo>
                    <a:lnTo>
                      <a:pt x="344" y="1493"/>
                    </a:lnTo>
                    <a:lnTo>
                      <a:pt x="323" y="1535"/>
                    </a:lnTo>
                    <a:lnTo>
                      <a:pt x="311" y="1574"/>
                    </a:lnTo>
                    <a:lnTo>
                      <a:pt x="307" y="1611"/>
                    </a:lnTo>
                    <a:lnTo>
                      <a:pt x="317" y="1649"/>
                    </a:lnTo>
                    <a:lnTo>
                      <a:pt x="338" y="1692"/>
                    </a:lnTo>
                    <a:lnTo>
                      <a:pt x="377" y="1742"/>
                    </a:lnTo>
                    <a:lnTo>
                      <a:pt x="384" y="1782"/>
                    </a:lnTo>
                    <a:lnTo>
                      <a:pt x="386" y="1829"/>
                    </a:lnTo>
                    <a:lnTo>
                      <a:pt x="377" y="1878"/>
                    </a:lnTo>
                    <a:lnTo>
                      <a:pt x="366" y="1928"/>
                    </a:lnTo>
                    <a:lnTo>
                      <a:pt x="347" y="1974"/>
                    </a:lnTo>
                    <a:lnTo>
                      <a:pt x="323" y="2014"/>
                    </a:lnTo>
                    <a:lnTo>
                      <a:pt x="296" y="2042"/>
                    </a:lnTo>
                    <a:lnTo>
                      <a:pt x="268" y="2059"/>
                    </a:lnTo>
                    <a:lnTo>
                      <a:pt x="262" y="2015"/>
                    </a:lnTo>
                    <a:lnTo>
                      <a:pt x="260" y="1974"/>
                    </a:lnTo>
                    <a:lnTo>
                      <a:pt x="255" y="1931"/>
                    </a:lnTo>
                    <a:lnTo>
                      <a:pt x="251" y="1891"/>
                    </a:lnTo>
                    <a:lnTo>
                      <a:pt x="244" y="1848"/>
                    </a:lnTo>
                    <a:lnTo>
                      <a:pt x="237" y="1807"/>
                    </a:lnTo>
                    <a:lnTo>
                      <a:pt x="227" y="1764"/>
                    </a:lnTo>
                    <a:lnTo>
                      <a:pt x="215" y="1723"/>
                    </a:lnTo>
                    <a:lnTo>
                      <a:pt x="161" y="1626"/>
                    </a:lnTo>
                    <a:lnTo>
                      <a:pt x="133" y="1542"/>
                    </a:lnTo>
                    <a:lnTo>
                      <a:pt x="123" y="1462"/>
                    </a:lnTo>
                    <a:lnTo>
                      <a:pt x="129" y="1389"/>
                    </a:lnTo>
                    <a:lnTo>
                      <a:pt x="143" y="1311"/>
                    </a:lnTo>
                    <a:lnTo>
                      <a:pt x="163" y="1228"/>
                    </a:lnTo>
                    <a:lnTo>
                      <a:pt x="179" y="1137"/>
                    </a:lnTo>
                    <a:lnTo>
                      <a:pt x="192" y="1032"/>
                    </a:lnTo>
                    <a:lnTo>
                      <a:pt x="178" y="958"/>
                    </a:lnTo>
                    <a:lnTo>
                      <a:pt x="161" y="886"/>
                    </a:lnTo>
                    <a:lnTo>
                      <a:pt x="142" y="812"/>
                    </a:lnTo>
                    <a:lnTo>
                      <a:pt x="119" y="742"/>
                    </a:lnTo>
                    <a:lnTo>
                      <a:pt x="92" y="669"/>
                    </a:lnTo>
                    <a:lnTo>
                      <a:pt x="67" y="597"/>
                    </a:lnTo>
                    <a:lnTo>
                      <a:pt x="39" y="526"/>
                    </a:lnTo>
                    <a:lnTo>
                      <a:pt x="11" y="456"/>
                    </a:lnTo>
                    <a:lnTo>
                      <a:pt x="5" y="410"/>
                    </a:lnTo>
                    <a:lnTo>
                      <a:pt x="1" y="354"/>
                    </a:lnTo>
                    <a:lnTo>
                      <a:pt x="0" y="288"/>
                    </a:lnTo>
                    <a:lnTo>
                      <a:pt x="1" y="220"/>
                    </a:lnTo>
                    <a:lnTo>
                      <a:pt x="5" y="152"/>
                    </a:lnTo>
                    <a:lnTo>
                      <a:pt x="14" y="90"/>
                    </a:lnTo>
                    <a:lnTo>
                      <a:pt x="28" y="37"/>
                    </a:lnTo>
                    <a:lnTo>
                      <a:pt x="48" y="0"/>
                    </a:lnTo>
                    <a:lnTo>
                      <a:pt x="70" y="34"/>
                    </a:lnTo>
                    <a:lnTo>
                      <a:pt x="91" y="86"/>
                    </a:lnTo>
                    <a:lnTo>
                      <a:pt x="107" y="145"/>
                    </a:lnTo>
                    <a:lnTo>
                      <a:pt x="121" y="211"/>
                    </a:lnTo>
                    <a:lnTo>
                      <a:pt x="129" y="277"/>
                    </a:lnTo>
                    <a:lnTo>
                      <a:pt x="136" y="341"/>
                    </a:lnTo>
                    <a:lnTo>
                      <a:pt x="142" y="397"/>
                    </a:lnTo>
                    <a:lnTo>
                      <a:pt x="147" y="441"/>
                    </a:lnTo>
                    <a:lnTo>
                      <a:pt x="178" y="532"/>
                    </a:lnTo>
                    <a:lnTo>
                      <a:pt x="223" y="615"/>
                    </a:lnTo>
                    <a:lnTo>
                      <a:pt x="272" y="690"/>
                    </a:lnTo>
                    <a:lnTo>
                      <a:pt x="318" y="764"/>
                    </a:lnTo>
                    <a:lnTo>
                      <a:pt x="354" y="837"/>
                    </a:lnTo>
                    <a:lnTo>
                      <a:pt x="372" y="919"/>
                    </a:lnTo>
                    <a:lnTo>
                      <a:pt x="363" y="1008"/>
                    </a:lnTo>
                    <a:lnTo>
                      <a:pt x="323" y="1113"/>
                    </a:lnTo>
                    <a:lnTo>
                      <a:pt x="318" y="1163"/>
                    </a:lnTo>
                    <a:lnTo>
                      <a:pt x="324" y="1206"/>
                    </a:lnTo>
                    <a:lnTo>
                      <a:pt x="335" y="1241"/>
                    </a:lnTo>
                    <a:lnTo>
                      <a:pt x="351" y="1274"/>
                    </a:lnTo>
                    <a:lnTo>
                      <a:pt x="366" y="1300"/>
                    </a:lnTo>
                    <a:lnTo>
                      <a:pt x="382" y="1328"/>
                    </a:lnTo>
                    <a:lnTo>
                      <a:pt x="393" y="1358"/>
                    </a:lnTo>
                    <a:lnTo>
                      <a:pt x="400" y="1392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6" name="Freeform 38"/>
              <p:cNvSpPr>
                <a:spLocks/>
              </p:cNvSpPr>
              <p:nvPr/>
            </p:nvSpPr>
            <p:spPr bwMode="auto">
              <a:xfrm>
                <a:off x="2971" y="11325"/>
                <a:ext cx="24" cy="49"/>
              </a:xfrm>
              <a:custGeom>
                <a:avLst/>
                <a:gdLst>
                  <a:gd name="T0" fmla="*/ 0 w 72"/>
                  <a:gd name="T1" fmla="*/ 0 h 146"/>
                  <a:gd name="T2" fmla="*/ 0 w 72"/>
                  <a:gd name="T3" fmla="*/ 0 h 146"/>
                  <a:gd name="T4" fmla="*/ 0 w 72"/>
                  <a:gd name="T5" fmla="*/ 0 h 146"/>
                  <a:gd name="T6" fmla="*/ 0 w 72"/>
                  <a:gd name="T7" fmla="*/ 0 h 146"/>
                  <a:gd name="T8" fmla="*/ 0 w 72"/>
                  <a:gd name="T9" fmla="*/ 0 h 146"/>
                  <a:gd name="T10" fmla="*/ 0 w 72"/>
                  <a:gd name="T11" fmla="*/ 0 h 146"/>
                  <a:gd name="T12" fmla="*/ 0 w 72"/>
                  <a:gd name="T13" fmla="*/ 0 h 146"/>
                  <a:gd name="T14" fmla="*/ 0 w 72"/>
                  <a:gd name="T15" fmla="*/ 0 h 146"/>
                  <a:gd name="T16" fmla="*/ 0 w 72"/>
                  <a:gd name="T17" fmla="*/ 0 h 146"/>
                  <a:gd name="T18" fmla="*/ 0 w 72"/>
                  <a:gd name="T19" fmla="*/ 0 h 146"/>
                  <a:gd name="T20" fmla="*/ 0 w 72"/>
                  <a:gd name="T21" fmla="*/ 0 h 146"/>
                  <a:gd name="T22" fmla="*/ 0 w 72"/>
                  <a:gd name="T23" fmla="*/ 0 h 146"/>
                  <a:gd name="T24" fmla="*/ 0 w 72"/>
                  <a:gd name="T25" fmla="*/ 0 h 146"/>
                  <a:gd name="T26" fmla="*/ 0 w 72"/>
                  <a:gd name="T27" fmla="*/ 0 h 146"/>
                  <a:gd name="T28" fmla="*/ 0 w 72"/>
                  <a:gd name="T29" fmla="*/ 0 h 146"/>
                  <a:gd name="T30" fmla="*/ 0 w 72"/>
                  <a:gd name="T31" fmla="*/ 0 h 146"/>
                  <a:gd name="T32" fmla="*/ 0 w 72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46"/>
                  <a:gd name="T53" fmla="*/ 72 w 72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46">
                    <a:moveTo>
                      <a:pt x="72" y="146"/>
                    </a:moveTo>
                    <a:lnTo>
                      <a:pt x="52" y="134"/>
                    </a:lnTo>
                    <a:lnTo>
                      <a:pt x="35" y="121"/>
                    </a:lnTo>
                    <a:lnTo>
                      <a:pt x="20" y="104"/>
                    </a:lnTo>
                    <a:lnTo>
                      <a:pt x="10" y="88"/>
                    </a:lnTo>
                    <a:lnTo>
                      <a:pt x="3" y="67"/>
                    </a:lnTo>
                    <a:lnTo>
                      <a:pt x="0" y="45"/>
                    </a:lnTo>
                    <a:lnTo>
                      <a:pt x="3" y="22"/>
                    </a:lnTo>
                    <a:lnTo>
                      <a:pt x="13" y="0"/>
                    </a:lnTo>
                    <a:lnTo>
                      <a:pt x="17" y="17"/>
                    </a:lnTo>
                    <a:lnTo>
                      <a:pt x="24" y="37"/>
                    </a:lnTo>
                    <a:lnTo>
                      <a:pt x="33" y="54"/>
                    </a:lnTo>
                    <a:lnTo>
                      <a:pt x="41" y="73"/>
                    </a:lnTo>
                    <a:lnTo>
                      <a:pt x="49" y="91"/>
                    </a:lnTo>
                    <a:lnTo>
                      <a:pt x="58" y="109"/>
                    </a:lnTo>
                    <a:lnTo>
                      <a:pt x="65" y="126"/>
                    </a:lnTo>
                    <a:lnTo>
                      <a:pt x="72" y="146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7" name="Freeform 39"/>
              <p:cNvSpPr>
                <a:spLocks/>
              </p:cNvSpPr>
              <p:nvPr/>
            </p:nvSpPr>
            <p:spPr bwMode="auto">
              <a:xfrm>
                <a:off x="2893" y="10680"/>
                <a:ext cx="72" cy="100"/>
              </a:xfrm>
              <a:custGeom>
                <a:avLst/>
                <a:gdLst>
                  <a:gd name="T0" fmla="*/ 0 w 217"/>
                  <a:gd name="T1" fmla="*/ 0 h 301"/>
                  <a:gd name="T2" fmla="*/ 0 w 217"/>
                  <a:gd name="T3" fmla="*/ 0 h 301"/>
                  <a:gd name="T4" fmla="*/ 0 w 217"/>
                  <a:gd name="T5" fmla="*/ 0 h 301"/>
                  <a:gd name="T6" fmla="*/ 0 w 217"/>
                  <a:gd name="T7" fmla="*/ 0 h 301"/>
                  <a:gd name="T8" fmla="*/ 0 w 217"/>
                  <a:gd name="T9" fmla="*/ 0 h 301"/>
                  <a:gd name="T10" fmla="*/ 0 w 217"/>
                  <a:gd name="T11" fmla="*/ 0 h 301"/>
                  <a:gd name="T12" fmla="*/ 0 w 217"/>
                  <a:gd name="T13" fmla="*/ 0 h 301"/>
                  <a:gd name="T14" fmla="*/ 0 w 217"/>
                  <a:gd name="T15" fmla="*/ 0 h 301"/>
                  <a:gd name="T16" fmla="*/ 0 w 217"/>
                  <a:gd name="T17" fmla="*/ 0 h 301"/>
                  <a:gd name="T18" fmla="*/ 0 w 217"/>
                  <a:gd name="T19" fmla="*/ 0 h 301"/>
                  <a:gd name="T20" fmla="*/ 0 w 217"/>
                  <a:gd name="T21" fmla="*/ 0 h 301"/>
                  <a:gd name="T22" fmla="*/ 0 w 217"/>
                  <a:gd name="T23" fmla="*/ 0 h 301"/>
                  <a:gd name="T24" fmla="*/ 0 w 217"/>
                  <a:gd name="T25" fmla="*/ 0 h 301"/>
                  <a:gd name="T26" fmla="*/ 0 w 217"/>
                  <a:gd name="T27" fmla="*/ 0 h 301"/>
                  <a:gd name="T28" fmla="*/ 0 w 217"/>
                  <a:gd name="T29" fmla="*/ 0 h 301"/>
                  <a:gd name="T30" fmla="*/ 0 w 217"/>
                  <a:gd name="T31" fmla="*/ 0 h 301"/>
                  <a:gd name="T32" fmla="*/ 0 w 217"/>
                  <a:gd name="T33" fmla="*/ 0 h 301"/>
                  <a:gd name="T34" fmla="*/ 0 w 217"/>
                  <a:gd name="T35" fmla="*/ 0 h 301"/>
                  <a:gd name="T36" fmla="*/ 0 w 217"/>
                  <a:gd name="T37" fmla="*/ 0 h 301"/>
                  <a:gd name="T38" fmla="*/ 0 w 217"/>
                  <a:gd name="T39" fmla="*/ 0 h 301"/>
                  <a:gd name="T40" fmla="*/ 0 w 217"/>
                  <a:gd name="T41" fmla="*/ 0 h 301"/>
                  <a:gd name="T42" fmla="*/ 0 w 217"/>
                  <a:gd name="T43" fmla="*/ 0 h 301"/>
                  <a:gd name="T44" fmla="*/ 0 w 217"/>
                  <a:gd name="T45" fmla="*/ 0 h 301"/>
                  <a:gd name="T46" fmla="*/ 0 w 217"/>
                  <a:gd name="T47" fmla="*/ 0 h 301"/>
                  <a:gd name="T48" fmla="*/ 0 w 217"/>
                  <a:gd name="T49" fmla="*/ 0 h 301"/>
                  <a:gd name="T50" fmla="*/ 0 w 217"/>
                  <a:gd name="T51" fmla="*/ 0 h 301"/>
                  <a:gd name="T52" fmla="*/ 0 w 217"/>
                  <a:gd name="T53" fmla="*/ 0 h 301"/>
                  <a:gd name="T54" fmla="*/ 0 w 217"/>
                  <a:gd name="T55" fmla="*/ 0 h 301"/>
                  <a:gd name="T56" fmla="*/ 0 w 217"/>
                  <a:gd name="T57" fmla="*/ 0 h 301"/>
                  <a:gd name="T58" fmla="*/ 0 w 217"/>
                  <a:gd name="T59" fmla="*/ 0 h 301"/>
                  <a:gd name="T60" fmla="*/ 0 w 217"/>
                  <a:gd name="T61" fmla="*/ 0 h 301"/>
                  <a:gd name="T62" fmla="*/ 0 w 217"/>
                  <a:gd name="T63" fmla="*/ 0 h 301"/>
                  <a:gd name="T64" fmla="*/ 0 w 217"/>
                  <a:gd name="T65" fmla="*/ 0 h 301"/>
                  <a:gd name="T66" fmla="*/ 0 w 217"/>
                  <a:gd name="T67" fmla="*/ 0 h 301"/>
                  <a:gd name="T68" fmla="*/ 0 w 217"/>
                  <a:gd name="T69" fmla="*/ 0 h 301"/>
                  <a:gd name="T70" fmla="*/ 0 w 217"/>
                  <a:gd name="T71" fmla="*/ 0 h 301"/>
                  <a:gd name="T72" fmla="*/ 0 w 217"/>
                  <a:gd name="T73" fmla="*/ 0 h 301"/>
                  <a:gd name="T74" fmla="*/ 0 w 217"/>
                  <a:gd name="T75" fmla="*/ 0 h 301"/>
                  <a:gd name="T76" fmla="*/ 0 w 217"/>
                  <a:gd name="T77" fmla="*/ 0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7"/>
                  <a:gd name="T118" fmla="*/ 0 h 301"/>
                  <a:gd name="T119" fmla="*/ 217 w 217"/>
                  <a:gd name="T120" fmla="*/ 301 h 30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7" h="301">
                    <a:moveTo>
                      <a:pt x="217" y="237"/>
                    </a:moveTo>
                    <a:lnTo>
                      <a:pt x="212" y="251"/>
                    </a:lnTo>
                    <a:lnTo>
                      <a:pt x="210" y="265"/>
                    </a:lnTo>
                    <a:lnTo>
                      <a:pt x="207" y="279"/>
                    </a:lnTo>
                    <a:lnTo>
                      <a:pt x="204" y="293"/>
                    </a:lnTo>
                    <a:lnTo>
                      <a:pt x="166" y="301"/>
                    </a:lnTo>
                    <a:lnTo>
                      <a:pt x="135" y="293"/>
                    </a:lnTo>
                    <a:lnTo>
                      <a:pt x="109" y="274"/>
                    </a:lnTo>
                    <a:lnTo>
                      <a:pt x="87" y="246"/>
                    </a:lnTo>
                    <a:lnTo>
                      <a:pt x="66" y="212"/>
                    </a:lnTo>
                    <a:lnTo>
                      <a:pt x="45" y="179"/>
                    </a:lnTo>
                    <a:lnTo>
                      <a:pt x="24" y="146"/>
                    </a:lnTo>
                    <a:lnTo>
                      <a:pt x="0" y="124"/>
                    </a:lnTo>
                    <a:lnTo>
                      <a:pt x="0" y="84"/>
                    </a:lnTo>
                    <a:lnTo>
                      <a:pt x="0" y="55"/>
                    </a:lnTo>
                    <a:lnTo>
                      <a:pt x="0" y="33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22" y="22"/>
                    </a:lnTo>
                    <a:lnTo>
                      <a:pt x="40" y="47"/>
                    </a:lnTo>
                    <a:lnTo>
                      <a:pt x="61" y="72"/>
                    </a:lnTo>
                    <a:lnTo>
                      <a:pt x="83" y="96"/>
                    </a:lnTo>
                    <a:lnTo>
                      <a:pt x="106" y="112"/>
                    </a:lnTo>
                    <a:lnTo>
                      <a:pt x="132" y="120"/>
                    </a:lnTo>
                    <a:lnTo>
                      <a:pt x="159" y="117"/>
                    </a:lnTo>
                    <a:lnTo>
                      <a:pt x="190" y="100"/>
                    </a:lnTo>
                    <a:lnTo>
                      <a:pt x="197" y="100"/>
                    </a:lnTo>
                    <a:lnTo>
                      <a:pt x="208" y="100"/>
                    </a:lnTo>
                    <a:lnTo>
                      <a:pt x="208" y="117"/>
                    </a:lnTo>
                    <a:lnTo>
                      <a:pt x="208" y="134"/>
                    </a:lnTo>
                    <a:lnTo>
                      <a:pt x="208" y="152"/>
                    </a:lnTo>
                    <a:lnTo>
                      <a:pt x="210" y="170"/>
                    </a:lnTo>
                    <a:lnTo>
                      <a:pt x="211" y="186"/>
                    </a:lnTo>
                    <a:lnTo>
                      <a:pt x="212" y="204"/>
                    </a:lnTo>
                    <a:lnTo>
                      <a:pt x="214" y="220"/>
                    </a:lnTo>
                    <a:lnTo>
                      <a:pt x="217" y="237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Freeform 40"/>
              <p:cNvSpPr>
                <a:spLocks/>
              </p:cNvSpPr>
              <p:nvPr/>
            </p:nvSpPr>
            <p:spPr bwMode="auto">
              <a:xfrm>
                <a:off x="2890" y="10630"/>
                <a:ext cx="71" cy="81"/>
              </a:xfrm>
              <a:custGeom>
                <a:avLst/>
                <a:gdLst>
                  <a:gd name="T0" fmla="*/ 0 w 212"/>
                  <a:gd name="T1" fmla="*/ 0 h 245"/>
                  <a:gd name="T2" fmla="*/ 0 w 212"/>
                  <a:gd name="T3" fmla="*/ 0 h 245"/>
                  <a:gd name="T4" fmla="*/ 0 w 212"/>
                  <a:gd name="T5" fmla="*/ 0 h 245"/>
                  <a:gd name="T6" fmla="*/ 0 w 212"/>
                  <a:gd name="T7" fmla="*/ 0 h 245"/>
                  <a:gd name="T8" fmla="*/ 0 w 212"/>
                  <a:gd name="T9" fmla="*/ 0 h 245"/>
                  <a:gd name="T10" fmla="*/ 0 w 212"/>
                  <a:gd name="T11" fmla="*/ 0 h 245"/>
                  <a:gd name="T12" fmla="*/ 0 w 212"/>
                  <a:gd name="T13" fmla="*/ 0 h 245"/>
                  <a:gd name="T14" fmla="*/ 0 w 212"/>
                  <a:gd name="T15" fmla="*/ 0 h 245"/>
                  <a:gd name="T16" fmla="*/ 0 w 212"/>
                  <a:gd name="T17" fmla="*/ 0 h 245"/>
                  <a:gd name="T18" fmla="*/ 0 w 212"/>
                  <a:gd name="T19" fmla="*/ 0 h 245"/>
                  <a:gd name="T20" fmla="*/ 0 w 212"/>
                  <a:gd name="T21" fmla="*/ 0 h 245"/>
                  <a:gd name="T22" fmla="*/ 0 w 212"/>
                  <a:gd name="T23" fmla="*/ 0 h 245"/>
                  <a:gd name="T24" fmla="*/ 0 w 212"/>
                  <a:gd name="T25" fmla="*/ 0 h 245"/>
                  <a:gd name="T26" fmla="*/ 0 w 212"/>
                  <a:gd name="T27" fmla="*/ 0 h 245"/>
                  <a:gd name="T28" fmla="*/ 0 w 212"/>
                  <a:gd name="T29" fmla="*/ 0 h 245"/>
                  <a:gd name="T30" fmla="*/ 0 w 212"/>
                  <a:gd name="T31" fmla="*/ 0 h 245"/>
                  <a:gd name="T32" fmla="*/ 0 w 212"/>
                  <a:gd name="T33" fmla="*/ 0 h 245"/>
                  <a:gd name="T34" fmla="*/ 0 w 212"/>
                  <a:gd name="T35" fmla="*/ 0 h 245"/>
                  <a:gd name="T36" fmla="*/ 0 w 212"/>
                  <a:gd name="T37" fmla="*/ 0 h 245"/>
                  <a:gd name="T38" fmla="*/ 0 w 212"/>
                  <a:gd name="T39" fmla="*/ 0 h 245"/>
                  <a:gd name="T40" fmla="*/ 0 w 212"/>
                  <a:gd name="T41" fmla="*/ 0 h 245"/>
                  <a:gd name="T42" fmla="*/ 0 w 212"/>
                  <a:gd name="T43" fmla="*/ 0 h 245"/>
                  <a:gd name="T44" fmla="*/ 0 w 212"/>
                  <a:gd name="T45" fmla="*/ 0 h 245"/>
                  <a:gd name="T46" fmla="*/ 0 w 212"/>
                  <a:gd name="T47" fmla="*/ 0 h 245"/>
                  <a:gd name="T48" fmla="*/ 0 w 212"/>
                  <a:gd name="T49" fmla="*/ 0 h 2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245"/>
                  <a:gd name="T77" fmla="*/ 212 w 212"/>
                  <a:gd name="T78" fmla="*/ 245 h 2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245">
                    <a:moveTo>
                      <a:pt x="212" y="227"/>
                    </a:moveTo>
                    <a:lnTo>
                      <a:pt x="160" y="245"/>
                    </a:lnTo>
                    <a:lnTo>
                      <a:pt x="117" y="243"/>
                    </a:lnTo>
                    <a:lnTo>
                      <a:pt x="79" y="224"/>
                    </a:lnTo>
                    <a:lnTo>
                      <a:pt x="51" y="194"/>
                    </a:lnTo>
                    <a:lnTo>
                      <a:pt x="28" y="152"/>
                    </a:lnTo>
                    <a:lnTo>
                      <a:pt x="13" y="103"/>
                    </a:lnTo>
                    <a:lnTo>
                      <a:pt x="3" y="51"/>
                    </a:lnTo>
                    <a:lnTo>
                      <a:pt x="0" y="0"/>
                    </a:lnTo>
                    <a:lnTo>
                      <a:pt x="21" y="26"/>
                    </a:lnTo>
                    <a:lnTo>
                      <a:pt x="39" y="46"/>
                    </a:lnTo>
                    <a:lnTo>
                      <a:pt x="58" y="59"/>
                    </a:lnTo>
                    <a:lnTo>
                      <a:pt x="76" y="69"/>
                    </a:lnTo>
                    <a:lnTo>
                      <a:pt x="95" y="75"/>
                    </a:lnTo>
                    <a:lnTo>
                      <a:pt x="119" y="81"/>
                    </a:lnTo>
                    <a:lnTo>
                      <a:pt x="147" y="85"/>
                    </a:lnTo>
                    <a:lnTo>
                      <a:pt x="184" y="94"/>
                    </a:lnTo>
                    <a:lnTo>
                      <a:pt x="187" y="110"/>
                    </a:lnTo>
                    <a:lnTo>
                      <a:pt x="190" y="128"/>
                    </a:lnTo>
                    <a:lnTo>
                      <a:pt x="194" y="144"/>
                    </a:lnTo>
                    <a:lnTo>
                      <a:pt x="198" y="162"/>
                    </a:lnTo>
                    <a:lnTo>
                      <a:pt x="201" y="177"/>
                    </a:lnTo>
                    <a:lnTo>
                      <a:pt x="204" y="194"/>
                    </a:lnTo>
                    <a:lnTo>
                      <a:pt x="208" y="209"/>
                    </a:lnTo>
                    <a:lnTo>
                      <a:pt x="212" y="227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Freeform 41"/>
              <p:cNvSpPr>
                <a:spLocks/>
              </p:cNvSpPr>
              <p:nvPr/>
            </p:nvSpPr>
            <p:spPr bwMode="auto">
              <a:xfrm>
                <a:off x="2896" y="10729"/>
                <a:ext cx="61" cy="143"/>
              </a:xfrm>
              <a:custGeom>
                <a:avLst/>
                <a:gdLst>
                  <a:gd name="T0" fmla="*/ 0 w 185"/>
                  <a:gd name="T1" fmla="*/ 0 h 430"/>
                  <a:gd name="T2" fmla="*/ 0 w 185"/>
                  <a:gd name="T3" fmla="*/ 0 h 430"/>
                  <a:gd name="T4" fmla="*/ 0 w 185"/>
                  <a:gd name="T5" fmla="*/ 0 h 430"/>
                  <a:gd name="T6" fmla="*/ 0 w 185"/>
                  <a:gd name="T7" fmla="*/ 0 h 430"/>
                  <a:gd name="T8" fmla="*/ 0 w 185"/>
                  <a:gd name="T9" fmla="*/ 0 h 430"/>
                  <a:gd name="T10" fmla="*/ 0 w 185"/>
                  <a:gd name="T11" fmla="*/ 0 h 430"/>
                  <a:gd name="T12" fmla="*/ 0 w 185"/>
                  <a:gd name="T13" fmla="*/ 0 h 430"/>
                  <a:gd name="T14" fmla="*/ 0 w 185"/>
                  <a:gd name="T15" fmla="*/ 0 h 430"/>
                  <a:gd name="T16" fmla="*/ 0 w 185"/>
                  <a:gd name="T17" fmla="*/ 0 h 430"/>
                  <a:gd name="T18" fmla="*/ 0 w 185"/>
                  <a:gd name="T19" fmla="*/ 0 h 430"/>
                  <a:gd name="T20" fmla="*/ 0 w 185"/>
                  <a:gd name="T21" fmla="*/ 0 h 430"/>
                  <a:gd name="T22" fmla="*/ 0 w 185"/>
                  <a:gd name="T23" fmla="*/ 0 h 430"/>
                  <a:gd name="T24" fmla="*/ 0 w 185"/>
                  <a:gd name="T25" fmla="*/ 0 h 430"/>
                  <a:gd name="T26" fmla="*/ 0 w 185"/>
                  <a:gd name="T27" fmla="*/ 0 h 430"/>
                  <a:gd name="T28" fmla="*/ 0 w 185"/>
                  <a:gd name="T29" fmla="*/ 0 h 430"/>
                  <a:gd name="T30" fmla="*/ 0 w 185"/>
                  <a:gd name="T31" fmla="*/ 0 h 430"/>
                  <a:gd name="T32" fmla="*/ 0 w 185"/>
                  <a:gd name="T33" fmla="*/ 0 h 430"/>
                  <a:gd name="T34" fmla="*/ 0 w 185"/>
                  <a:gd name="T35" fmla="*/ 0 h 430"/>
                  <a:gd name="T36" fmla="*/ 0 w 185"/>
                  <a:gd name="T37" fmla="*/ 0 h 430"/>
                  <a:gd name="T38" fmla="*/ 0 w 185"/>
                  <a:gd name="T39" fmla="*/ 0 h 430"/>
                  <a:gd name="T40" fmla="*/ 0 w 185"/>
                  <a:gd name="T41" fmla="*/ 0 h 430"/>
                  <a:gd name="T42" fmla="*/ 0 w 185"/>
                  <a:gd name="T43" fmla="*/ 0 h 430"/>
                  <a:gd name="T44" fmla="*/ 0 w 185"/>
                  <a:gd name="T45" fmla="*/ 0 h 430"/>
                  <a:gd name="T46" fmla="*/ 0 w 185"/>
                  <a:gd name="T47" fmla="*/ 0 h 430"/>
                  <a:gd name="T48" fmla="*/ 0 w 185"/>
                  <a:gd name="T49" fmla="*/ 0 h 430"/>
                  <a:gd name="T50" fmla="*/ 0 w 185"/>
                  <a:gd name="T51" fmla="*/ 0 h 430"/>
                  <a:gd name="T52" fmla="*/ 0 w 185"/>
                  <a:gd name="T53" fmla="*/ 0 h 430"/>
                  <a:gd name="T54" fmla="*/ 0 w 185"/>
                  <a:gd name="T55" fmla="*/ 0 h 430"/>
                  <a:gd name="T56" fmla="*/ 0 w 185"/>
                  <a:gd name="T57" fmla="*/ 0 h 4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5"/>
                  <a:gd name="T88" fmla="*/ 0 h 430"/>
                  <a:gd name="T89" fmla="*/ 185 w 185"/>
                  <a:gd name="T90" fmla="*/ 430 h 4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5" h="430">
                    <a:moveTo>
                      <a:pt x="185" y="188"/>
                    </a:moveTo>
                    <a:lnTo>
                      <a:pt x="174" y="216"/>
                    </a:lnTo>
                    <a:lnTo>
                      <a:pt x="166" y="240"/>
                    </a:lnTo>
                    <a:lnTo>
                      <a:pt x="156" y="259"/>
                    </a:lnTo>
                    <a:lnTo>
                      <a:pt x="147" y="283"/>
                    </a:lnTo>
                    <a:lnTo>
                      <a:pt x="135" y="306"/>
                    </a:lnTo>
                    <a:lnTo>
                      <a:pt x="121" y="337"/>
                    </a:lnTo>
                    <a:lnTo>
                      <a:pt x="101" y="377"/>
                    </a:lnTo>
                    <a:lnTo>
                      <a:pt x="77" y="430"/>
                    </a:lnTo>
                    <a:lnTo>
                      <a:pt x="67" y="430"/>
                    </a:lnTo>
                    <a:lnTo>
                      <a:pt x="59" y="430"/>
                    </a:lnTo>
                    <a:lnTo>
                      <a:pt x="36" y="380"/>
                    </a:lnTo>
                    <a:lnTo>
                      <a:pt x="21" y="330"/>
                    </a:lnTo>
                    <a:lnTo>
                      <a:pt x="11" y="277"/>
                    </a:lnTo>
                    <a:lnTo>
                      <a:pt x="6" y="225"/>
                    </a:lnTo>
                    <a:lnTo>
                      <a:pt x="1" y="169"/>
                    </a:lnTo>
                    <a:lnTo>
                      <a:pt x="1" y="115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27" y="25"/>
                    </a:lnTo>
                    <a:lnTo>
                      <a:pt x="45" y="53"/>
                    </a:lnTo>
                    <a:lnTo>
                      <a:pt x="59" y="81"/>
                    </a:lnTo>
                    <a:lnTo>
                      <a:pt x="71" y="109"/>
                    </a:lnTo>
                    <a:lnTo>
                      <a:pt x="86" y="132"/>
                    </a:lnTo>
                    <a:lnTo>
                      <a:pt x="107" y="153"/>
                    </a:lnTo>
                    <a:lnTo>
                      <a:pt x="137" y="168"/>
                    </a:lnTo>
                    <a:lnTo>
                      <a:pt x="181" y="175"/>
                    </a:lnTo>
                    <a:lnTo>
                      <a:pt x="184" y="179"/>
                    </a:lnTo>
                    <a:lnTo>
                      <a:pt x="185" y="188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Freeform 42"/>
              <p:cNvSpPr>
                <a:spLocks/>
              </p:cNvSpPr>
              <p:nvPr/>
            </p:nvSpPr>
            <p:spPr bwMode="auto">
              <a:xfrm>
                <a:off x="2764" y="10535"/>
                <a:ext cx="174" cy="1278"/>
              </a:xfrm>
              <a:custGeom>
                <a:avLst/>
                <a:gdLst>
                  <a:gd name="T0" fmla="*/ 0 w 521"/>
                  <a:gd name="T1" fmla="*/ 0 h 3834"/>
                  <a:gd name="T2" fmla="*/ 0 w 521"/>
                  <a:gd name="T3" fmla="*/ 0 h 3834"/>
                  <a:gd name="T4" fmla="*/ 0 w 521"/>
                  <a:gd name="T5" fmla="*/ 0 h 3834"/>
                  <a:gd name="T6" fmla="*/ 0 w 521"/>
                  <a:gd name="T7" fmla="*/ 0 h 3834"/>
                  <a:gd name="T8" fmla="*/ 0 w 521"/>
                  <a:gd name="T9" fmla="*/ 0 h 3834"/>
                  <a:gd name="T10" fmla="*/ 0 w 521"/>
                  <a:gd name="T11" fmla="*/ 0 h 3834"/>
                  <a:gd name="T12" fmla="*/ 0 w 521"/>
                  <a:gd name="T13" fmla="*/ 0 h 3834"/>
                  <a:gd name="T14" fmla="*/ 0 w 521"/>
                  <a:gd name="T15" fmla="*/ 0 h 3834"/>
                  <a:gd name="T16" fmla="*/ 0 w 521"/>
                  <a:gd name="T17" fmla="*/ 0 h 3834"/>
                  <a:gd name="T18" fmla="*/ 0 w 521"/>
                  <a:gd name="T19" fmla="*/ 0 h 3834"/>
                  <a:gd name="T20" fmla="*/ 0 w 521"/>
                  <a:gd name="T21" fmla="*/ 0 h 3834"/>
                  <a:gd name="T22" fmla="*/ 0 w 521"/>
                  <a:gd name="T23" fmla="*/ 0 h 3834"/>
                  <a:gd name="T24" fmla="*/ 0 w 521"/>
                  <a:gd name="T25" fmla="*/ 0 h 3834"/>
                  <a:gd name="T26" fmla="*/ 0 w 521"/>
                  <a:gd name="T27" fmla="*/ 0 h 3834"/>
                  <a:gd name="T28" fmla="*/ 0 w 521"/>
                  <a:gd name="T29" fmla="*/ 0 h 3834"/>
                  <a:gd name="T30" fmla="*/ 0 w 521"/>
                  <a:gd name="T31" fmla="*/ 0 h 3834"/>
                  <a:gd name="T32" fmla="*/ 0 w 521"/>
                  <a:gd name="T33" fmla="*/ 0 h 3834"/>
                  <a:gd name="T34" fmla="*/ 0 w 521"/>
                  <a:gd name="T35" fmla="*/ 0 h 3834"/>
                  <a:gd name="T36" fmla="*/ 0 w 521"/>
                  <a:gd name="T37" fmla="*/ 0 h 3834"/>
                  <a:gd name="T38" fmla="*/ 0 w 521"/>
                  <a:gd name="T39" fmla="*/ 0 h 3834"/>
                  <a:gd name="T40" fmla="*/ 0 w 521"/>
                  <a:gd name="T41" fmla="*/ 0 h 3834"/>
                  <a:gd name="T42" fmla="*/ 0 w 521"/>
                  <a:gd name="T43" fmla="*/ 0 h 3834"/>
                  <a:gd name="T44" fmla="*/ 0 w 521"/>
                  <a:gd name="T45" fmla="*/ 0 h 3834"/>
                  <a:gd name="T46" fmla="*/ 0 w 521"/>
                  <a:gd name="T47" fmla="*/ 0 h 3834"/>
                  <a:gd name="T48" fmla="*/ 0 w 521"/>
                  <a:gd name="T49" fmla="*/ 0 h 3834"/>
                  <a:gd name="T50" fmla="*/ 0 w 521"/>
                  <a:gd name="T51" fmla="*/ 0 h 3834"/>
                  <a:gd name="T52" fmla="*/ 0 w 521"/>
                  <a:gd name="T53" fmla="*/ 0 h 3834"/>
                  <a:gd name="T54" fmla="*/ 0 w 521"/>
                  <a:gd name="T55" fmla="*/ 0 h 3834"/>
                  <a:gd name="T56" fmla="*/ 0 w 521"/>
                  <a:gd name="T57" fmla="*/ 0 h 3834"/>
                  <a:gd name="T58" fmla="*/ 0 w 521"/>
                  <a:gd name="T59" fmla="*/ 0 h 3834"/>
                  <a:gd name="T60" fmla="*/ 0 w 521"/>
                  <a:gd name="T61" fmla="*/ 0 h 3834"/>
                  <a:gd name="T62" fmla="*/ 0 w 521"/>
                  <a:gd name="T63" fmla="*/ 0 h 3834"/>
                  <a:gd name="T64" fmla="*/ 0 w 521"/>
                  <a:gd name="T65" fmla="*/ 0 h 3834"/>
                  <a:gd name="T66" fmla="*/ 0 w 521"/>
                  <a:gd name="T67" fmla="*/ 0 h 3834"/>
                  <a:gd name="T68" fmla="*/ 0 w 521"/>
                  <a:gd name="T69" fmla="*/ 0 h 3834"/>
                  <a:gd name="T70" fmla="*/ 0 w 521"/>
                  <a:gd name="T71" fmla="*/ 0 h 3834"/>
                  <a:gd name="T72" fmla="*/ 0 w 521"/>
                  <a:gd name="T73" fmla="*/ 0 h 3834"/>
                  <a:gd name="T74" fmla="*/ 0 w 521"/>
                  <a:gd name="T75" fmla="*/ 0 h 3834"/>
                  <a:gd name="T76" fmla="*/ 0 w 521"/>
                  <a:gd name="T77" fmla="*/ 0 h 3834"/>
                  <a:gd name="T78" fmla="*/ 0 w 521"/>
                  <a:gd name="T79" fmla="*/ 0 h 3834"/>
                  <a:gd name="T80" fmla="*/ 0 w 521"/>
                  <a:gd name="T81" fmla="*/ 0 h 3834"/>
                  <a:gd name="T82" fmla="*/ 0 w 521"/>
                  <a:gd name="T83" fmla="*/ 0 h 3834"/>
                  <a:gd name="T84" fmla="*/ 0 w 521"/>
                  <a:gd name="T85" fmla="*/ 0 h 3834"/>
                  <a:gd name="T86" fmla="*/ 0 w 521"/>
                  <a:gd name="T87" fmla="*/ 0 h 3834"/>
                  <a:gd name="T88" fmla="*/ 0 w 521"/>
                  <a:gd name="T89" fmla="*/ 0 h 3834"/>
                  <a:gd name="T90" fmla="*/ 0 w 521"/>
                  <a:gd name="T91" fmla="*/ 0 h 3834"/>
                  <a:gd name="T92" fmla="*/ 0 w 521"/>
                  <a:gd name="T93" fmla="*/ 0 h 3834"/>
                  <a:gd name="T94" fmla="*/ 0 w 521"/>
                  <a:gd name="T95" fmla="*/ 0 h 3834"/>
                  <a:gd name="T96" fmla="*/ 0 w 521"/>
                  <a:gd name="T97" fmla="*/ 0 h 3834"/>
                  <a:gd name="T98" fmla="*/ 0 w 521"/>
                  <a:gd name="T99" fmla="*/ 0 h 3834"/>
                  <a:gd name="T100" fmla="*/ 0 w 521"/>
                  <a:gd name="T101" fmla="*/ 0 h 3834"/>
                  <a:gd name="T102" fmla="*/ 0 w 521"/>
                  <a:gd name="T103" fmla="*/ 0 h 3834"/>
                  <a:gd name="T104" fmla="*/ 0 w 521"/>
                  <a:gd name="T105" fmla="*/ 0 h 3834"/>
                  <a:gd name="T106" fmla="*/ 0 w 521"/>
                  <a:gd name="T107" fmla="*/ 0 h 3834"/>
                  <a:gd name="T108" fmla="*/ 0 w 521"/>
                  <a:gd name="T109" fmla="*/ 0 h 3834"/>
                  <a:gd name="T110" fmla="*/ 0 w 521"/>
                  <a:gd name="T111" fmla="*/ 0 h 3834"/>
                  <a:gd name="T112" fmla="*/ 0 w 521"/>
                  <a:gd name="T113" fmla="*/ 0 h 3834"/>
                  <a:gd name="T114" fmla="*/ 0 w 521"/>
                  <a:gd name="T115" fmla="*/ 0 h 3834"/>
                  <a:gd name="T116" fmla="*/ 0 w 521"/>
                  <a:gd name="T117" fmla="*/ 0 h 3834"/>
                  <a:gd name="T118" fmla="*/ 0 w 521"/>
                  <a:gd name="T119" fmla="*/ 0 h 3834"/>
                  <a:gd name="T120" fmla="*/ 0 w 521"/>
                  <a:gd name="T121" fmla="*/ 0 h 3834"/>
                  <a:gd name="T122" fmla="*/ 0 w 521"/>
                  <a:gd name="T123" fmla="*/ 0 h 3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21"/>
                  <a:gd name="T187" fmla="*/ 0 h 3834"/>
                  <a:gd name="T188" fmla="*/ 521 w 521"/>
                  <a:gd name="T189" fmla="*/ 3834 h 3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21" h="3834">
                    <a:moveTo>
                      <a:pt x="521" y="2826"/>
                    </a:moveTo>
                    <a:lnTo>
                      <a:pt x="518" y="2888"/>
                    </a:lnTo>
                    <a:lnTo>
                      <a:pt x="518" y="2954"/>
                    </a:lnTo>
                    <a:lnTo>
                      <a:pt x="517" y="3022"/>
                    </a:lnTo>
                    <a:lnTo>
                      <a:pt x="516" y="3092"/>
                    </a:lnTo>
                    <a:lnTo>
                      <a:pt x="511" y="3160"/>
                    </a:lnTo>
                    <a:lnTo>
                      <a:pt x="509" y="3226"/>
                    </a:lnTo>
                    <a:lnTo>
                      <a:pt x="502" y="3288"/>
                    </a:lnTo>
                    <a:lnTo>
                      <a:pt x="495" y="3346"/>
                    </a:lnTo>
                    <a:lnTo>
                      <a:pt x="452" y="3428"/>
                    </a:lnTo>
                    <a:lnTo>
                      <a:pt x="419" y="3493"/>
                    </a:lnTo>
                    <a:lnTo>
                      <a:pt x="389" y="3545"/>
                    </a:lnTo>
                    <a:lnTo>
                      <a:pt x="370" y="3592"/>
                    </a:lnTo>
                    <a:lnTo>
                      <a:pt x="354" y="3638"/>
                    </a:lnTo>
                    <a:lnTo>
                      <a:pt x="346" y="3689"/>
                    </a:lnTo>
                    <a:lnTo>
                      <a:pt x="344" y="3753"/>
                    </a:lnTo>
                    <a:lnTo>
                      <a:pt x="350" y="3834"/>
                    </a:lnTo>
                    <a:lnTo>
                      <a:pt x="316" y="3828"/>
                    </a:lnTo>
                    <a:lnTo>
                      <a:pt x="284" y="3812"/>
                    </a:lnTo>
                    <a:lnTo>
                      <a:pt x="253" y="3785"/>
                    </a:lnTo>
                    <a:lnTo>
                      <a:pt x="226" y="3754"/>
                    </a:lnTo>
                    <a:lnTo>
                      <a:pt x="204" y="3716"/>
                    </a:lnTo>
                    <a:lnTo>
                      <a:pt x="189" y="3676"/>
                    </a:lnTo>
                    <a:lnTo>
                      <a:pt x="179" y="3635"/>
                    </a:lnTo>
                    <a:lnTo>
                      <a:pt x="179" y="3596"/>
                    </a:lnTo>
                    <a:lnTo>
                      <a:pt x="193" y="3530"/>
                    </a:lnTo>
                    <a:lnTo>
                      <a:pt x="211" y="3464"/>
                    </a:lnTo>
                    <a:lnTo>
                      <a:pt x="231" y="3397"/>
                    </a:lnTo>
                    <a:lnTo>
                      <a:pt x="252" y="3333"/>
                    </a:lnTo>
                    <a:lnTo>
                      <a:pt x="271" y="3265"/>
                    </a:lnTo>
                    <a:lnTo>
                      <a:pt x="291" y="3197"/>
                    </a:lnTo>
                    <a:lnTo>
                      <a:pt x="308" y="3128"/>
                    </a:lnTo>
                    <a:lnTo>
                      <a:pt x="323" y="3057"/>
                    </a:lnTo>
                    <a:lnTo>
                      <a:pt x="319" y="2938"/>
                    </a:lnTo>
                    <a:lnTo>
                      <a:pt x="309" y="2820"/>
                    </a:lnTo>
                    <a:lnTo>
                      <a:pt x="295" y="2700"/>
                    </a:lnTo>
                    <a:lnTo>
                      <a:pt x="283" y="2584"/>
                    </a:lnTo>
                    <a:lnTo>
                      <a:pt x="267" y="2465"/>
                    </a:lnTo>
                    <a:lnTo>
                      <a:pt x="257" y="2347"/>
                    </a:lnTo>
                    <a:lnTo>
                      <a:pt x="252" y="2226"/>
                    </a:lnTo>
                    <a:lnTo>
                      <a:pt x="256" y="2106"/>
                    </a:lnTo>
                    <a:lnTo>
                      <a:pt x="277" y="1997"/>
                    </a:lnTo>
                    <a:lnTo>
                      <a:pt x="295" y="1903"/>
                    </a:lnTo>
                    <a:lnTo>
                      <a:pt x="306" y="1819"/>
                    </a:lnTo>
                    <a:lnTo>
                      <a:pt x="311" y="1741"/>
                    </a:lnTo>
                    <a:lnTo>
                      <a:pt x="304" y="1663"/>
                    </a:lnTo>
                    <a:lnTo>
                      <a:pt x="284" y="1580"/>
                    </a:lnTo>
                    <a:lnTo>
                      <a:pt x="250" y="1490"/>
                    </a:lnTo>
                    <a:lnTo>
                      <a:pt x="201" y="1387"/>
                    </a:lnTo>
                    <a:lnTo>
                      <a:pt x="176" y="1314"/>
                    </a:lnTo>
                    <a:lnTo>
                      <a:pt x="153" y="1231"/>
                    </a:lnTo>
                    <a:lnTo>
                      <a:pt x="131" y="1143"/>
                    </a:lnTo>
                    <a:lnTo>
                      <a:pt x="113" y="1051"/>
                    </a:lnTo>
                    <a:lnTo>
                      <a:pt x="96" y="957"/>
                    </a:lnTo>
                    <a:lnTo>
                      <a:pt x="85" y="867"/>
                    </a:lnTo>
                    <a:lnTo>
                      <a:pt x="78" y="782"/>
                    </a:lnTo>
                    <a:lnTo>
                      <a:pt x="79" y="705"/>
                    </a:lnTo>
                    <a:lnTo>
                      <a:pt x="103" y="605"/>
                    </a:lnTo>
                    <a:lnTo>
                      <a:pt x="120" y="518"/>
                    </a:lnTo>
                    <a:lnTo>
                      <a:pt x="127" y="441"/>
                    </a:lnTo>
                    <a:lnTo>
                      <a:pt x="127" y="372"/>
                    </a:lnTo>
                    <a:lnTo>
                      <a:pt x="114" y="301"/>
                    </a:lnTo>
                    <a:lnTo>
                      <a:pt x="90" y="227"/>
                    </a:lnTo>
                    <a:lnTo>
                      <a:pt x="54" y="146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3" y="33"/>
                    </a:lnTo>
                    <a:lnTo>
                      <a:pt x="17" y="52"/>
                    </a:lnTo>
                    <a:lnTo>
                      <a:pt x="30" y="73"/>
                    </a:lnTo>
                    <a:lnTo>
                      <a:pt x="40" y="92"/>
                    </a:lnTo>
                    <a:lnTo>
                      <a:pt x="51" y="109"/>
                    </a:lnTo>
                    <a:lnTo>
                      <a:pt x="62" y="123"/>
                    </a:lnTo>
                    <a:lnTo>
                      <a:pt x="78" y="136"/>
                    </a:lnTo>
                    <a:lnTo>
                      <a:pt x="97" y="145"/>
                    </a:lnTo>
                    <a:lnTo>
                      <a:pt x="125" y="152"/>
                    </a:lnTo>
                    <a:lnTo>
                      <a:pt x="127" y="137"/>
                    </a:lnTo>
                    <a:lnTo>
                      <a:pt x="128" y="121"/>
                    </a:lnTo>
                    <a:lnTo>
                      <a:pt x="127" y="102"/>
                    </a:lnTo>
                    <a:lnTo>
                      <a:pt x="127" y="84"/>
                    </a:lnTo>
                    <a:lnTo>
                      <a:pt x="124" y="64"/>
                    </a:lnTo>
                    <a:lnTo>
                      <a:pt x="121" y="46"/>
                    </a:lnTo>
                    <a:lnTo>
                      <a:pt x="120" y="27"/>
                    </a:lnTo>
                    <a:lnTo>
                      <a:pt x="120" y="9"/>
                    </a:lnTo>
                    <a:lnTo>
                      <a:pt x="123" y="5"/>
                    </a:lnTo>
                    <a:lnTo>
                      <a:pt x="125" y="0"/>
                    </a:lnTo>
                    <a:lnTo>
                      <a:pt x="155" y="49"/>
                    </a:lnTo>
                    <a:lnTo>
                      <a:pt x="179" y="121"/>
                    </a:lnTo>
                    <a:lnTo>
                      <a:pt x="196" y="208"/>
                    </a:lnTo>
                    <a:lnTo>
                      <a:pt x="208" y="305"/>
                    </a:lnTo>
                    <a:lnTo>
                      <a:pt x="217" y="401"/>
                    </a:lnTo>
                    <a:lnTo>
                      <a:pt x="222" y="491"/>
                    </a:lnTo>
                    <a:lnTo>
                      <a:pt x="228" y="566"/>
                    </a:lnTo>
                    <a:lnTo>
                      <a:pt x="233" y="621"/>
                    </a:lnTo>
                    <a:lnTo>
                      <a:pt x="245" y="684"/>
                    </a:lnTo>
                    <a:lnTo>
                      <a:pt x="256" y="749"/>
                    </a:lnTo>
                    <a:lnTo>
                      <a:pt x="263" y="814"/>
                    </a:lnTo>
                    <a:lnTo>
                      <a:pt x="270" y="879"/>
                    </a:lnTo>
                    <a:lnTo>
                      <a:pt x="271" y="942"/>
                    </a:lnTo>
                    <a:lnTo>
                      <a:pt x="271" y="1007"/>
                    </a:lnTo>
                    <a:lnTo>
                      <a:pt x="267" y="1072"/>
                    </a:lnTo>
                    <a:lnTo>
                      <a:pt x="260" y="1137"/>
                    </a:lnTo>
                    <a:lnTo>
                      <a:pt x="269" y="1197"/>
                    </a:lnTo>
                    <a:lnTo>
                      <a:pt x="283" y="1258"/>
                    </a:lnTo>
                    <a:lnTo>
                      <a:pt x="299" y="1315"/>
                    </a:lnTo>
                    <a:lnTo>
                      <a:pt x="321" y="1372"/>
                    </a:lnTo>
                    <a:lnTo>
                      <a:pt x="342" y="1427"/>
                    </a:lnTo>
                    <a:lnTo>
                      <a:pt x="363" y="1482"/>
                    </a:lnTo>
                    <a:lnTo>
                      <a:pt x="384" y="1538"/>
                    </a:lnTo>
                    <a:lnTo>
                      <a:pt x="405" y="1595"/>
                    </a:lnTo>
                    <a:lnTo>
                      <a:pt x="416" y="1682"/>
                    </a:lnTo>
                    <a:lnTo>
                      <a:pt x="423" y="1765"/>
                    </a:lnTo>
                    <a:lnTo>
                      <a:pt x="424" y="1843"/>
                    </a:lnTo>
                    <a:lnTo>
                      <a:pt x="423" y="1921"/>
                    </a:lnTo>
                    <a:lnTo>
                      <a:pt x="416" y="1996"/>
                    </a:lnTo>
                    <a:lnTo>
                      <a:pt x="408" y="2073"/>
                    </a:lnTo>
                    <a:lnTo>
                      <a:pt x="396" y="2151"/>
                    </a:lnTo>
                    <a:lnTo>
                      <a:pt x="386" y="2233"/>
                    </a:lnTo>
                    <a:lnTo>
                      <a:pt x="391" y="2314"/>
                    </a:lnTo>
                    <a:lnTo>
                      <a:pt x="405" y="2391"/>
                    </a:lnTo>
                    <a:lnTo>
                      <a:pt x="424" y="2463"/>
                    </a:lnTo>
                    <a:lnTo>
                      <a:pt x="450" y="2532"/>
                    </a:lnTo>
                    <a:lnTo>
                      <a:pt x="473" y="2600"/>
                    </a:lnTo>
                    <a:lnTo>
                      <a:pt x="496" y="2671"/>
                    </a:lnTo>
                    <a:lnTo>
                      <a:pt x="511" y="2745"/>
                    </a:lnTo>
                    <a:lnTo>
                      <a:pt x="521" y="2826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Freeform 43"/>
              <p:cNvSpPr>
                <a:spLocks/>
              </p:cNvSpPr>
              <p:nvPr/>
            </p:nvSpPr>
            <p:spPr bwMode="auto">
              <a:xfrm>
                <a:off x="2490" y="9971"/>
                <a:ext cx="374" cy="217"/>
              </a:xfrm>
              <a:custGeom>
                <a:avLst/>
                <a:gdLst>
                  <a:gd name="T0" fmla="*/ 0 w 1122"/>
                  <a:gd name="T1" fmla="*/ 0 h 650"/>
                  <a:gd name="T2" fmla="*/ 0 w 1122"/>
                  <a:gd name="T3" fmla="*/ 0 h 650"/>
                  <a:gd name="T4" fmla="*/ 0 w 1122"/>
                  <a:gd name="T5" fmla="*/ 0 h 650"/>
                  <a:gd name="T6" fmla="*/ 0 w 1122"/>
                  <a:gd name="T7" fmla="*/ 0 h 650"/>
                  <a:gd name="T8" fmla="*/ 0 w 1122"/>
                  <a:gd name="T9" fmla="*/ 0 h 650"/>
                  <a:gd name="T10" fmla="*/ 0 w 1122"/>
                  <a:gd name="T11" fmla="*/ 0 h 650"/>
                  <a:gd name="T12" fmla="*/ 0 w 1122"/>
                  <a:gd name="T13" fmla="*/ 0 h 650"/>
                  <a:gd name="T14" fmla="*/ 0 w 1122"/>
                  <a:gd name="T15" fmla="*/ 0 h 650"/>
                  <a:gd name="T16" fmla="*/ 0 w 1122"/>
                  <a:gd name="T17" fmla="*/ 0 h 650"/>
                  <a:gd name="T18" fmla="*/ 0 w 1122"/>
                  <a:gd name="T19" fmla="*/ 0 h 650"/>
                  <a:gd name="T20" fmla="*/ 0 w 1122"/>
                  <a:gd name="T21" fmla="*/ 0 h 650"/>
                  <a:gd name="T22" fmla="*/ 0 w 1122"/>
                  <a:gd name="T23" fmla="*/ 0 h 650"/>
                  <a:gd name="T24" fmla="*/ 0 w 1122"/>
                  <a:gd name="T25" fmla="*/ 0 h 650"/>
                  <a:gd name="T26" fmla="*/ 0 w 1122"/>
                  <a:gd name="T27" fmla="*/ 0 h 650"/>
                  <a:gd name="T28" fmla="*/ 0 w 1122"/>
                  <a:gd name="T29" fmla="*/ 0 h 650"/>
                  <a:gd name="T30" fmla="*/ 0 w 1122"/>
                  <a:gd name="T31" fmla="*/ 0 h 650"/>
                  <a:gd name="T32" fmla="*/ 0 w 1122"/>
                  <a:gd name="T33" fmla="*/ 0 h 650"/>
                  <a:gd name="T34" fmla="*/ 0 w 1122"/>
                  <a:gd name="T35" fmla="*/ 0 h 650"/>
                  <a:gd name="T36" fmla="*/ 0 w 1122"/>
                  <a:gd name="T37" fmla="*/ 0 h 650"/>
                  <a:gd name="T38" fmla="*/ 0 w 1122"/>
                  <a:gd name="T39" fmla="*/ 0 h 650"/>
                  <a:gd name="T40" fmla="*/ 0 w 1122"/>
                  <a:gd name="T41" fmla="*/ 0 h 650"/>
                  <a:gd name="T42" fmla="*/ 0 w 1122"/>
                  <a:gd name="T43" fmla="*/ 0 h 650"/>
                  <a:gd name="T44" fmla="*/ 0 w 1122"/>
                  <a:gd name="T45" fmla="*/ 0 h 650"/>
                  <a:gd name="T46" fmla="*/ 0 w 1122"/>
                  <a:gd name="T47" fmla="*/ 0 h 650"/>
                  <a:gd name="T48" fmla="*/ 0 w 1122"/>
                  <a:gd name="T49" fmla="*/ 0 h 650"/>
                  <a:gd name="T50" fmla="*/ 0 w 1122"/>
                  <a:gd name="T51" fmla="*/ 0 h 650"/>
                  <a:gd name="T52" fmla="*/ 0 w 1122"/>
                  <a:gd name="T53" fmla="*/ 0 h 650"/>
                  <a:gd name="T54" fmla="*/ 0 w 1122"/>
                  <a:gd name="T55" fmla="*/ 0 h 650"/>
                  <a:gd name="T56" fmla="*/ 0 w 1122"/>
                  <a:gd name="T57" fmla="*/ 0 h 650"/>
                  <a:gd name="T58" fmla="*/ 0 w 1122"/>
                  <a:gd name="T59" fmla="*/ 0 h 650"/>
                  <a:gd name="T60" fmla="*/ 0 w 1122"/>
                  <a:gd name="T61" fmla="*/ 0 h 650"/>
                  <a:gd name="T62" fmla="*/ 0 w 1122"/>
                  <a:gd name="T63" fmla="*/ 0 h 650"/>
                  <a:gd name="T64" fmla="*/ 0 w 1122"/>
                  <a:gd name="T65" fmla="*/ 0 h 650"/>
                  <a:gd name="T66" fmla="*/ 0 w 1122"/>
                  <a:gd name="T67" fmla="*/ 0 h 650"/>
                  <a:gd name="T68" fmla="*/ 0 w 1122"/>
                  <a:gd name="T69" fmla="*/ 0 h 650"/>
                  <a:gd name="T70" fmla="*/ 0 w 1122"/>
                  <a:gd name="T71" fmla="*/ 0 h 650"/>
                  <a:gd name="T72" fmla="*/ 0 w 1122"/>
                  <a:gd name="T73" fmla="*/ 0 h 650"/>
                  <a:gd name="T74" fmla="*/ 0 w 1122"/>
                  <a:gd name="T75" fmla="*/ 0 h 650"/>
                  <a:gd name="T76" fmla="*/ 0 w 1122"/>
                  <a:gd name="T77" fmla="*/ 0 h 650"/>
                  <a:gd name="T78" fmla="*/ 0 w 1122"/>
                  <a:gd name="T79" fmla="*/ 0 h 650"/>
                  <a:gd name="T80" fmla="*/ 0 w 1122"/>
                  <a:gd name="T81" fmla="*/ 0 h 650"/>
                  <a:gd name="T82" fmla="*/ 0 w 1122"/>
                  <a:gd name="T83" fmla="*/ 0 h 650"/>
                  <a:gd name="T84" fmla="*/ 0 w 1122"/>
                  <a:gd name="T85" fmla="*/ 0 h 650"/>
                  <a:gd name="T86" fmla="*/ 0 w 1122"/>
                  <a:gd name="T87" fmla="*/ 0 h 650"/>
                  <a:gd name="T88" fmla="*/ 0 w 1122"/>
                  <a:gd name="T89" fmla="*/ 0 h 650"/>
                  <a:gd name="T90" fmla="*/ 0 w 1122"/>
                  <a:gd name="T91" fmla="*/ 0 h 650"/>
                  <a:gd name="T92" fmla="*/ 0 w 1122"/>
                  <a:gd name="T93" fmla="*/ 0 h 650"/>
                  <a:gd name="T94" fmla="*/ 0 w 1122"/>
                  <a:gd name="T95" fmla="*/ 0 h 650"/>
                  <a:gd name="T96" fmla="*/ 0 w 1122"/>
                  <a:gd name="T97" fmla="*/ 0 h 650"/>
                  <a:gd name="T98" fmla="*/ 0 w 1122"/>
                  <a:gd name="T99" fmla="*/ 0 h 650"/>
                  <a:gd name="T100" fmla="*/ 0 w 1122"/>
                  <a:gd name="T101" fmla="*/ 0 h 650"/>
                  <a:gd name="T102" fmla="*/ 0 w 1122"/>
                  <a:gd name="T103" fmla="*/ 0 h 650"/>
                  <a:gd name="T104" fmla="*/ 0 w 1122"/>
                  <a:gd name="T105" fmla="*/ 0 h 650"/>
                  <a:gd name="T106" fmla="*/ 0 w 1122"/>
                  <a:gd name="T107" fmla="*/ 0 h 650"/>
                  <a:gd name="T108" fmla="*/ 0 w 1122"/>
                  <a:gd name="T109" fmla="*/ 0 h 650"/>
                  <a:gd name="T110" fmla="*/ 0 w 1122"/>
                  <a:gd name="T111" fmla="*/ 0 h 6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2"/>
                  <a:gd name="T169" fmla="*/ 0 h 650"/>
                  <a:gd name="T170" fmla="*/ 1122 w 1122"/>
                  <a:gd name="T171" fmla="*/ 650 h 65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2" h="650">
                    <a:moveTo>
                      <a:pt x="1122" y="158"/>
                    </a:moveTo>
                    <a:lnTo>
                      <a:pt x="1113" y="172"/>
                    </a:lnTo>
                    <a:lnTo>
                      <a:pt x="1109" y="184"/>
                    </a:lnTo>
                    <a:lnTo>
                      <a:pt x="1104" y="193"/>
                    </a:lnTo>
                    <a:lnTo>
                      <a:pt x="1102" y="203"/>
                    </a:lnTo>
                    <a:lnTo>
                      <a:pt x="1099" y="211"/>
                    </a:lnTo>
                    <a:lnTo>
                      <a:pt x="1101" y="221"/>
                    </a:lnTo>
                    <a:lnTo>
                      <a:pt x="1102" y="231"/>
                    </a:lnTo>
                    <a:lnTo>
                      <a:pt x="1108" y="248"/>
                    </a:lnTo>
                    <a:lnTo>
                      <a:pt x="1071" y="270"/>
                    </a:lnTo>
                    <a:lnTo>
                      <a:pt x="1043" y="282"/>
                    </a:lnTo>
                    <a:lnTo>
                      <a:pt x="1022" y="283"/>
                    </a:lnTo>
                    <a:lnTo>
                      <a:pt x="1005" y="277"/>
                    </a:lnTo>
                    <a:lnTo>
                      <a:pt x="989" y="262"/>
                    </a:lnTo>
                    <a:lnTo>
                      <a:pt x="972" y="243"/>
                    </a:lnTo>
                    <a:lnTo>
                      <a:pt x="952" y="220"/>
                    </a:lnTo>
                    <a:lnTo>
                      <a:pt x="928" y="195"/>
                    </a:lnTo>
                    <a:lnTo>
                      <a:pt x="850" y="186"/>
                    </a:lnTo>
                    <a:lnTo>
                      <a:pt x="795" y="195"/>
                    </a:lnTo>
                    <a:lnTo>
                      <a:pt x="757" y="214"/>
                    </a:lnTo>
                    <a:lnTo>
                      <a:pt x="729" y="243"/>
                    </a:lnTo>
                    <a:lnTo>
                      <a:pt x="705" y="274"/>
                    </a:lnTo>
                    <a:lnTo>
                      <a:pt x="681" y="307"/>
                    </a:lnTo>
                    <a:lnTo>
                      <a:pt x="650" y="333"/>
                    </a:lnTo>
                    <a:lnTo>
                      <a:pt x="607" y="351"/>
                    </a:lnTo>
                    <a:lnTo>
                      <a:pt x="563" y="386"/>
                    </a:lnTo>
                    <a:lnTo>
                      <a:pt x="539" y="422"/>
                    </a:lnTo>
                    <a:lnTo>
                      <a:pt x="528" y="454"/>
                    </a:lnTo>
                    <a:lnTo>
                      <a:pt x="530" y="486"/>
                    </a:lnTo>
                    <a:lnTo>
                      <a:pt x="532" y="517"/>
                    </a:lnTo>
                    <a:lnTo>
                      <a:pt x="537" y="550"/>
                    </a:lnTo>
                    <a:lnTo>
                      <a:pt x="537" y="585"/>
                    </a:lnTo>
                    <a:lnTo>
                      <a:pt x="527" y="625"/>
                    </a:lnTo>
                    <a:lnTo>
                      <a:pt x="497" y="635"/>
                    </a:lnTo>
                    <a:lnTo>
                      <a:pt x="478" y="640"/>
                    </a:lnTo>
                    <a:lnTo>
                      <a:pt x="462" y="638"/>
                    </a:lnTo>
                    <a:lnTo>
                      <a:pt x="452" y="632"/>
                    </a:lnTo>
                    <a:lnTo>
                      <a:pt x="442" y="620"/>
                    </a:lnTo>
                    <a:lnTo>
                      <a:pt x="434" y="607"/>
                    </a:lnTo>
                    <a:lnTo>
                      <a:pt x="424" y="590"/>
                    </a:lnTo>
                    <a:lnTo>
                      <a:pt x="413" y="573"/>
                    </a:lnTo>
                    <a:lnTo>
                      <a:pt x="379" y="576"/>
                    </a:lnTo>
                    <a:lnTo>
                      <a:pt x="350" y="585"/>
                    </a:lnTo>
                    <a:lnTo>
                      <a:pt x="322" y="598"/>
                    </a:lnTo>
                    <a:lnTo>
                      <a:pt x="297" y="615"/>
                    </a:lnTo>
                    <a:lnTo>
                      <a:pt x="271" y="628"/>
                    </a:lnTo>
                    <a:lnTo>
                      <a:pt x="250" y="641"/>
                    </a:lnTo>
                    <a:lnTo>
                      <a:pt x="231" y="648"/>
                    </a:lnTo>
                    <a:lnTo>
                      <a:pt x="215" y="650"/>
                    </a:lnTo>
                    <a:lnTo>
                      <a:pt x="202" y="623"/>
                    </a:lnTo>
                    <a:lnTo>
                      <a:pt x="191" y="607"/>
                    </a:lnTo>
                    <a:lnTo>
                      <a:pt x="179" y="595"/>
                    </a:lnTo>
                    <a:lnTo>
                      <a:pt x="167" y="591"/>
                    </a:lnTo>
                    <a:lnTo>
                      <a:pt x="152" y="590"/>
                    </a:lnTo>
                    <a:lnTo>
                      <a:pt x="135" y="592"/>
                    </a:lnTo>
                    <a:lnTo>
                      <a:pt x="114" y="598"/>
                    </a:lnTo>
                    <a:lnTo>
                      <a:pt x="89" y="607"/>
                    </a:lnTo>
                    <a:lnTo>
                      <a:pt x="48" y="569"/>
                    </a:lnTo>
                    <a:lnTo>
                      <a:pt x="21" y="535"/>
                    </a:lnTo>
                    <a:lnTo>
                      <a:pt x="6" y="503"/>
                    </a:lnTo>
                    <a:lnTo>
                      <a:pt x="0" y="470"/>
                    </a:lnTo>
                    <a:lnTo>
                      <a:pt x="0" y="433"/>
                    </a:lnTo>
                    <a:lnTo>
                      <a:pt x="6" y="394"/>
                    </a:lnTo>
                    <a:lnTo>
                      <a:pt x="13" y="348"/>
                    </a:lnTo>
                    <a:lnTo>
                      <a:pt x="21" y="295"/>
                    </a:lnTo>
                    <a:lnTo>
                      <a:pt x="31" y="276"/>
                    </a:lnTo>
                    <a:lnTo>
                      <a:pt x="42" y="258"/>
                    </a:lnTo>
                    <a:lnTo>
                      <a:pt x="52" y="242"/>
                    </a:lnTo>
                    <a:lnTo>
                      <a:pt x="65" y="228"/>
                    </a:lnTo>
                    <a:lnTo>
                      <a:pt x="78" y="214"/>
                    </a:lnTo>
                    <a:lnTo>
                      <a:pt x="94" y="199"/>
                    </a:lnTo>
                    <a:lnTo>
                      <a:pt x="114" y="184"/>
                    </a:lnTo>
                    <a:lnTo>
                      <a:pt x="138" y="171"/>
                    </a:lnTo>
                    <a:lnTo>
                      <a:pt x="169" y="174"/>
                    </a:lnTo>
                    <a:lnTo>
                      <a:pt x="204" y="183"/>
                    </a:lnTo>
                    <a:lnTo>
                      <a:pt x="239" y="193"/>
                    </a:lnTo>
                    <a:lnTo>
                      <a:pt x="274" y="199"/>
                    </a:lnTo>
                    <a:lnTo>
                      <a:pt x="304" y="196"/>
                    </a:lnTo>
                    <a:lnTo>
                      <a:pt x="329" y="183"/>
                    </a:lnTo>
                    <a:lnTo>
                      <a:pt x="346" y="152"/>
                    </a:lnTo>
                    <a:lnTo>
                      <a:pt x="354" y="100"/>
                    </a:lnTo>
                    <a:lnTo>
                      <a:pt x="370" y="88"/>
                    </a:lnTo>
                    <a:lnTo>
                      <a:pt x="388" y="77"/>
                    </a:lnTo>
                    <a:lnTo>
                      <a:pt x="409" y="65"/>
                    </a:lnTo>
                    <a:lnTo>
                      <a:pt x="431" y="59"/>
                    </a:lnTo>
                    <a:lnTo>
                      <a:pt x="452" y="55"/>
                    </a:lnTo>
                    <a:lnTo>
                      <a:pt x="476" y="56"/>
                    </a:lnTo>
                    <a:lnTo>
                      <a:pt x="497" y="63"/>
                    </a:lnTo>
                    <a:lnTo>
                      <a:pt x="521" y="81"/>
                    </a:lnTo>
                    <a:lnTo>
                      <a:pt x="542" y="69"/>
                    </a:lnTo>
                    <a:lnTo>
                      <a:pt x="567" y="55"/>
                    </a:lnTo>
                    <a:lnTo>
                      <a:pt x="595" y="35"/>
                    </a:lnTo>
                    <a:lnTo>
                      <a:pt x="625" y="19"/>
                    </a:lnTo>
                    <a:lnTo>
                      <a:pt x="654" y="4"/>
                    </a:lnTo>
                    <a:lnTo>
                      <a:pt x="688" y="0"/>
                    </a:lnTo>
                    <a:lnTo>
                      <a:pt x="719" y="6"/>
                    </a:lnTo>
                    <a:lnTo>
                      <a:pt x="751" y="29"/>
                    </a:lnTo>
                    <a:lnTo>
                      <a:pt x="764" y="65"/>
                    </a:lnTo>
                    <a:lnTo>
                      <a:pt x="786" y="77"/>
                    </a:lnTo>
                    <a:lnTo>
                      <a:pt x="812" y="71"/>
                    </a:lnTo>
                    <a:lnTo>
                      <a:pt x="843" y="59"/>
                    </a:lnTo>
                    <a:lnTo>
                      <a:pt x="873" y="44"/>
                    </a:lnTo>
                    <a:lnTo>
                      <a:pt x="904" y="40"/>
                    </a:lnTo>
                    <a:lnTo>
                      <a:pt x="935" y="49"/>
                    </a:lnTo>
                    <a:lnTo>
                      <a:pt x="963" y="85"/>
                    </a:lnTo>
                    <a:lnTo>
                      <a:pt x="984" y="85"/>
                    </a:lnTo>
                    <a:lnTo>
                      <a:pt x="1010" y="87"/>
                    </a:lnTo>
                    <a:lnTo>
                      <a:pt x="1035" y="87"/>
                    </a:lnTo>
                    <a:lnTo>
                      <a:pt x="1061" y="93"/>
                    </a:lnTo>
                    <a:lnTo>
                      <a:pt x="1083" y="99"/>
                    </a:lnTo>
                    <a:lnTo>
                      <a:pt x="1102" y="112"/>
                    </a:lnTo>
                    <a:lnTo>
                      <a:pt x="1115" y="130"/>
                    </a:lnTo>
                    <a:lnTo>
                      <a:pt x="1122" y="158"/>
                    </a:lnTo>
                    <a:close/>
                  </a:path>
                </a:pathLst>
              </a:custGeom>
              <a:solidFill>
                <a:srgbClr val="5E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2" name="Freeform 44"/>
              <p:cNvSpPr>
                <a:spLocks/>
              </p:cNvSpPr>
              <p:nvPr/>
            </p:nvSpPr>
            <p:spPr bwMode="auto">
              <a:xfrm>
                <a:off x="2619" y="10705"/>
                <a:ext cx="237" cy="1112"/>
              </a:xfrm>
              <a:custGeom>
                <a:avLst/>
                <a:gdLst>
                  <a:gd name="T0" fmla="*/ 0 w 711"/>
                  <a:gd name="T1" fmla="*/ 0 h 3335"/>
                  <a:gd name="T2" fmla="*/ 0 w 711"/>
                  <a:gd name="T3" fmla="*/ 0 h 3335"/>
                  <a:gd name="T4" fmla="*/ 0 w 711"/>
                  <a:gd name="T5" fmla="*/ 0 h 3335"/>
                  <a:gd name="T6" fmla="*/ 0 w 711"/>
                  <a:gd name="T7" fmla="*/ 0 h 3335"/>
                  <a:gd name="T8" fmla="*/ 0 w 711"/>
                  <a:gd name="T9" fmla="*/ 0 h 3335"/>
                  <a:gd name="T10" fmla="*/ 0 w 711"/>
                  <a:gd name="T11" fmla="*/ 0 h 3335"/>
                  <a:gd name="T12" fmla="*/ 0 w 711"/>
                  <a:gd name="T13" fmla="*/ 0 h 3335"/>
                  <a:gd name="T14" fmla="*/ 0 w 711"/>
                  <a:gd name="T15" fmla="*/ 0 h 3335"/>
                  <a:gd name="T16" fmla="*/ 0 w 711"/>
                  <a:gd name="T17" fmla="*/ 0 h 3335"/>
                  <a:gd name="T18" fmla="*/ 0 w 711"/>
                  <a:gd name="T19" fmla="*/ 0 h 3335"/>
                  <a:gd name="T20" fmla="*/ 0 w 711"/>
                  <a:gd name="T21" fmla="*/ 0 h 3335"/>
                  <a:gd name="T22" fmla="*/ 0 w 711"/>
                  <a:gd name="T23" fmla="*/ 0 h 3335"/>
                  <a:gd name="T24" fmla="*/ 0 w 711"/>
                  <a:gd name="T25" fmla="*/ 0 h 3335"/>
                  <a:gd name="T26" fmla="*/ 0 w 711"/>
                  <a:gd name="T27" fmla="*/ 0 h 3335"/>
                  <a:gd name="T28" fmla="*/ 0 w 711"/>
                  <a:gd name="T29" fmla="*/ 0 h 3335"/>
                  <a:gd name="T30" fmla="*/ 0 w 711"/>
                  <a:gd name="T31" fmla="*/ 0 h 3335"/>
                  <a:gd name="T32" fmla="*/ 0 w 711"/>
                  <a:gd name="T33" fmla="*/ 0 h 3335"/>
                  <a:gd name="T34" fmla="*/ 0 w 711"/>
                  <a:gd name="T35" fmla="*/ 0 h 3335"/>
                  <a:gd name="T36" fmla="*/ 0 w 711"/>
                  <a:gd name="T37" fmla="*/ 0 h 3335"/>
                  <a:gd name="T38" fmla="*/ 0 w 711"/>
                  <a:gd name="T39" fmla="*/ 0 h 3335"/>
                  <a:gd name="T40" fmla="*/ 0 w 711"/>
                  <a:gd name="T41" fmla="*/ 0 h 3335"/>
                  <a:gd name="T42" fmla="*/ 0 w 711"/>
                  <a:gd name="T43" fmla="*/ 0 h 3335"/>
                  <a:gd name="T44" fmla="*/ 0 w 711"/>
                  <a:gd name="T45" fmla="*/ 0 h 3335"/>
                  <a:gd name="T46" fmla="*/ 0 w 711"/>
                  <a:gd name="T47" fmla="*/ 0 h 3335"/>
                  <a:gd name="T48" fmla="*/ 0 w 711"/>
                  <a:gd name="T49" fmla="*/ 0 h 3335"/>
                  <a:gd name="T50" fmla="*/ 0 w 711"/>
                  <a:gd name="T51" fmla="*/ 0 h 3335"/>
                  <a:gd name="T52" fmla="*/ 0 w 711"/>
                  <a:gd name="T53" fmla="*/ 0 h 3335"/>
                  <a:gd name="T54" fmla="*/ 0 w 711"/>
                  <a:gd name="T55" fmla="*/ 0 h 3335"/>
                  <a:gd name="T56" fmla="*/ 0 w 711"/>
                  <a:gd name="T57" fmla="*/ 0 h 3335"/>
                  <a:gd name="T58" fmla="*/ 0 w 711"/>
                  <a:gd name="T59" fmla="*/ 0 h 3335"/>
                  <a:gd name="T60" fmla="*/ 0 w 711"/>
                  <a:gd name="T61" fmla="*/ 0 h 3335"/>
                  <a:gd name="T62" fmla="*/ 0 w 711"/>
                  <a:gd name="T63" fmla="*/ 0 h 3335"/>
                  <a:gd name="T64" fmla="*/ 0 w 711"/>
                  <a:gd name="T65" fmla="*/ 0 h 3335"/>
                  <a:gd name="T66" fmla="*/ 0 w 711"/>
                  <a:gd name="T67" fmla="*/ 0 h 3335"/>
                  <a:gd name="T68" fmla="*/ 0 w 711"/>
                  <a:gd name="T69" fmla="*/ 0 h 3335"/>
                  <a:gd name="T70" fmla="*/ 0 w 711"/>
                  <a:gd name="T71" fmla="*/ 0 h 3335"/>
                  <a:gd name="T72" fmla="*/ 0 w 711"/>
                  <a:gd name="T73" fmla="*/ 0 h 3335"/>
                  <a:gd name="T74" fmla="*/ 0 w 711"/>
                  <a:gd name="T75" fmla="*/ 0 h 3335"/>
                  <a:gd name="T76" fmla="*/ 0 w 711"/>
                  <a:gd name="T77" fmla="*/ 0 h 3335"/>
                  <a:gd name="T78" fmla="*/ 0 w 711"/>
                  <a:gd name="T79" fmla="*/ 0 h 3335"/>
                  <a:gd name="T80" fmla="*/ 0 w 711"/>
                  <a:gd name="T81" fmla="*/ 0 h 3335"/>
                  <a:gd name="T82" fmla="*/ 0 w 711"/>
                  <a:gd name="T83" fmla="*/ 0 h 3335"/>
                  <a:gd name="T84" fmla="*/ 0 w 711"/>
                  <a:gd name="T85" fmla="*/ 0 h 3335"/>
                  <a:gd name="T86" fmla="*/ 0 w 711"/>
                  <a:gd name="T87" fmla="*/ 0 h 3335"/>
                  <a:gd name="T88" fmla="*/ 0 w 711"/>
                  <a:gd name="T89" fmla="*/ 0 h 3335"/>
                  <a:gd name="T90" fmla="*/ 0 w 711"/>
                  <a:gd name="T91" fmla="*/ 0 h 3335"/>
                  <a:gd name="T92" fmla="*/ 0 w 711"/>
                  <a:gd name="T93" fmla="*/ 0 h 3335"/>
                  <a:gd name="T94" fmla="*/ 0 w 711"/>
                  <a:gd name="T95" fmla="*/ 0 h 3335"/>
                  <a:gd name="T96" fmla="*/ 0 w 711"/>
                  <a:gd name="T97" fmla="*/ 0 h 3335"/>
                  <a:gd name="T98" fmla="*/ 0 w 711"/>
                  <a:gd name="T99" fmla="*/ 0 h 3335"/>
                  <a:gd name="T100" fmla="*/ 0 w 711"/>
                  <a:gd name="T101" fmla="*/ 0 h 3335"/>
                  <a:gd name="T102" fmla="*/ 0 w 711"/>
                  <a:gd name="T103" fmla="*/ 0 h 3335"/>
                  <a:gd name="T104" fmla="*/ 0 w 711"/>
                  <a:gd name="T105" fmla="*/ 0 h 3335"/>
                  <a:gd name="T106" fmla="*/ 0 w 711"/>
                  <a:gd name="T107" fmla="*/ 0 h 3335"/>
                  <a:gd name="T108" fmla="*/ 0 w 711"/>
                  <a:gd name="T109" fmla="*/ 0 h 3335"/>
                  <a:gd name="T110" fmla="*/ 0 w 711"/>
                  <a:gd name="T111" fmla="*/ 0 h 33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1"/>
                  <a:gd name="T169" fmla="*/ 0 h 3335"/>
                  <a:gd name="T170" fmla="*/ 711 w 711"/>
                  <a:gd name="T171" fmla="*/ 3335 h 33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1" h="3335">
                    <a:moveTo>
                      <a:pt x="699" y="1353"/>
                    </a:moveTo>
                    <a:lnTo>
                      <a:pt x="688" y="1394"/>
                    </a:lnTo>
                    <a:lnTo>
                      <a:pt x="680" y="1428"/>
                    </a:lnTo>
                    <a:lnTo>
                      <a:pt x="673" y="1454"/>
                    </a:lnTo>
                    <a:lnTo>
                      <a:pt x="667" y="1479"/>
                    </a:lnTo>
                    <a:lnTo>
                      <a:pt x="660" y="1502"/>
                    </a:lnTo>
                    <a:lnTo>
                      <a:pt x="653" y="1528"/>
                    </a:lnTo>
                    <a:lnTo>
                      <a:pt x="643" y="1559"/>
                    </a:lnTo>
                    <a:lnTo>
                      <a:pt x="632" y="1599"/>
                    </a:lnTo>
                    <a:lnTo>
                      <a:pt x="650" y="1824"/>
                    </a:lnTo>
                    <a:lnTo>
                      <a:pt x="675" y="2032"/>
                    </a:lnTo>
                    <a:lnTo>
                      <a:pt x="697" y="2227"/>
                    </a:lnTo>
                    <a:lnTo>
                      <a:pt x="711" y="2412"/>
                    </a:lnTo>
                    <a:lnTo>
                      <a:pt x="706" y="2594"/>
                    </a:lnTo>
                    <a:lnTo>
                      <a:pt x="681" y="2779"/>
                    </a:lnTo>
                    <a:lnTo>
                      <a:pt x="625" y="2974"/>
                    </a:lnTo>
                    <a:lnTo>
                      <a:pt x="532" y="3185"/>
                    </a:lnTo>
                    <a:lnTo>
                      <a:pt x="510" y="3211"/>
                    </a:lnTo>
                    <a:lnTo>
                      <a:pt x="486" y="3239"/>
                    </a:lnTo>
                    <a:lnTo>
                      <a:pt x="459" y="3264"/>
                    </a:lnTo>
                    <a:lnTo>
                      <a:pt x="433" y="3288"/>
                    </a:lnTo>
                    <a:lnTo>
                      <a:pt x="405" y="3305"/>
                    </a:lnTo>
                    <a:lnTo>
                      <a:pt x="377" y="3322"/>
                    </a:lnTo>
                    <a:lnTo>
                      <a:pt x="347" y="3331"/>
                    </a:lnTo>
                    <a:lnTo>
                      <a:pt x="320" y="3335"/>
                    </a:lnTo>
                    <a:lnTo>
                      <a:pt x="305" y="3298"/>
                    </a:lnTo>
                    <a:lnTo>
                      <a:pt x="298" y="3257"/>
                    </a:lnTo>
                    <a:lnTo>
                      <a:pt x="294" y="3208"/>
                    </a:lnTo>
                    <a:lnTo>
                      <a:pt x="298" y="3161"/>
                    </a:lnTo>
                    <a:lnTo>
                      <a:pt x="305" y="3111"/>
                    </a:lnTo>
                    <a:lnTo>
                      <a:pt x="319" y="3064"/>
                    </a:lnTo>
                    <a:lnTo>
                      <a:pt x="337" y="3020"/>
                    </a:lnTo>
                    <a:lnTo>
                      <a:pt x="361" y="2981"/>
                    </a:lnTo>
                    <a:lnTo>
                      <a:pt x="472" y="2825"/>
                    </a:lnTo>
                    <a:lnTo>
                      <a:pt x="544" y="2653"/>
                    </a:lnTo>
                    <a:lnTo>
                      <a:pt x="579" y="2464"/>
                    </a:lnTo>
                    <a:lnTo>
                      <a:pt x="586" y="2266"/>
                    </a:lnTo>
                    <a:lnTo>
                      <a:pt x="569" y="2063"/>
                    </a:lnTo>
                    <a:lnTo>
                      <a:pt x="535" y="1863"/>
                    </a:lnTo>
                    <a:lnTo>
                      <a:pt x="490" y="1667"/>
                    </a:lnTo>
                    <a:lnTo>
                      <a:pt x="442" y="1485"/>
                    </a:lnTo>
                    <a:lnTo>
                      <a:pt x="454" y="1412"/>
                    </a:lnTo>
                    <a:lnTo>
                      <a:pt x="479" y="1353"/>
                    </a:lnTo>
                    <a:lnTo>
                      <a:pt x="510" y="1300"/>
                    </a:lnTo>
                    <a:lnTo>
                      <a:pt x="542" y="1253"/>
                    </a:lnTo>
                    <a:lnTo>
                      <a:pt x="565" y="1202"/>
                    </a:lnTo>
                    <a:lnTo>
                      <a:pt x="574" y="1146"/>
                    </a:lnTo>
                    <a:lnTo>
                      <a:pt x="562" y="1079"/>
                    </a:lnTo>
                    <a:lnTo>
                      <a:pt x="524" y="998"/>
                    </a:lnTo>
                    <a:lnTo>
                      <a:pt x="487" y="958"/>
                    </a:lnTo>
                    <a:lnTo>
                      <a:pt x="441" y="912"/>
                    </a:lnTo>
                    <a:lnTo>
                      <a:pt x="389" y="860"/>
                    </a:lnTo>
                    <a:lnTo>
                      <a:pt x="339" y="809"/>
                    </a:lnTo>
                    <a:lnTo>
                      <a:pt x="289" y="754"/>
                    </a:lnTo>
                    <a:lnTo>
                      <a:pt x="249" y="703"/>
                    </a:lnTo>
                    <a:lnTo>
                      <a:pt x="222" y="653"/>
                    </a:lnTo>
                    <a:lnTo>
                      <a:pt x="212" y="610"/>
                    </a:lnTo>
                    <a:lnTo>
                      <a:pt x="254" y="539"/>
                    </a:lnTo>
                    <a:lnTo>
                      <a:pt x="264" y="483"/>
                    </a:lnTo>
                    <a:lnTo>
                      <a:pt x="250" y="433"/>
                    </a:lnTo>
                    <a:lnTo>
                      <a:pt x="221" y="392"/>
                    </a:lnTo>
                    <a:lnTo>
                      <a:pt x="180" y="351"/>
                    </a:lnTo>
                    <a:lnTo>
                      <a:pt x="141" y="311"/>
                    </a:lnTo>
                    <a:lnTo>
                      <a:pt x="107" y="267"/>
                    </a:lnTo>
                    <a:lnTo>
                      <a:pt x="90" y="216"/>
                    </a:lnTo>
                    <a:lnTo>
                      <a:pt x="73" y="191"/>
                    </a:lnTo>
                    <a:lnTo>
                      <a:pt x="56" y="168"/>
                    </a:lnTo>
                    <a:lnTo>
                      <a:pt x="40" y="141"/>
                    </a:lnTo>
                    <a:lnTo>
                      <a:pt x="24" y="116"/>
                    </a:lnTo>
                    <a:lnTo>
                      <a:pt x="10" y="88"/>
                    </a:lnTo>
                    <a:lnTo>
                      <a:pt x="3" y="6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34" y="7"/>
                    </a:lnTo>
                    <a:lnTo>
                      <a:pt x="55" y="35"/>
                    </a:lnTo>
                    <a:lnTo>
                      <a:pt x="73" y="74"/>
                    </a:lnTo>
                    <a:lnTo>
                      <a:pt x="93" y="116"/>
                    </a:lnTo>
                    <a:lnTo>
                      <a:pt x="114" y="150"/>
                    </a:lnTo>
                    <a:lnTo>
                      <a:pt x="141" y="171"/>
                    </a:lnTo>
                    <a:lnTo>
                      <a:pt x="173" y="166"/>
                    </a:lnTo>
                    <a:lnTo>
                      <a:pt x="217" y="132"/>
                    </a:lnTo>
                    <a:lnTo>
                      <a:pt x="217" y="122"/>
                    </a:lnTo>
                    <a:lnTo>
                      <a:pt x="219" y="110"/>
                    </a:lnTo>
                    <a:lnTo>
                      <a:pt x="221" y="97"/>
                    </a:lnTo>
                    <a:lnTo>
                      <a:pt x="226" y="85"/>
                    </a:lnTo>
                    <a:lnTo>
                      <a:pt x="232" y="72"/>
                    </a:lnTo>
                    <a:lnTo>
                      <a:pt x="242" y="65"/>
                    </a:lnTo>
                    <a:lnTo>
                      <a:pt x="254" y="59"/>
                    </a:lnTo>
                    <a:lnTo>
                      <a:pt x="271" y="60"/>
                    </a:lnTo>
                    <a:lnTo>
                      <a:pt x="268" y="104"/>
                    </a:lnTo>
                    <a:lnTo>
                      <a:pt x="259" y="147"/>
                    </a:lnTo>
                    <a:lnTo>
                      <a:pt x="245" y="184"/>
                    </a:lnTo>
                    <a:lnTo>
                      <a:pt x="231" y="221"/>
                    </a:lnTo>
                    <a:lnTo>
                      <a:pt x="219" y="253"/>
                    </a:lnTo>
                    <a:lnTo>
                      <a:pt x="218" y="286"/>
                    </a:lnTo>
                    <a:lnTo>
                      <a:pt x="229" y="317"/>
                    </a:lnTo>
                    <a:lnTo>
                      <a:pt x="257" y="349"/>
                    </a:lnTo>
                    <a:lnTo>
                      <a:pt x="278" y="411"/>
                    </a:lnTo>
                    <a:lnTo>
                      <a:pt x="292" y="477"/>
                    </a:lnTo>
                    <a:lnTo>
                      <a:pt x="301" y="545"/>
                    </a:lnTo>
                    <a:lnTo>
                      <a:pt x="315" y="610"/>
                    </a:lnTo>
                    <a:lnTo>
                      <a:pt x="334" y="664"/>
                    </a:lnTo>
                    <a:lnTo>
                      <a:pt x="372" y="710"/>
                    </a:lnTo>
                    <a:lnTo>
                      <a:pt x="428" y="738"/>
                    </a:lnTo>
                    <a:lnTo>
                      <a:pt x="514" y="747"/>
                    </a:lnTo>
                    <a:lnTo>
                      <a:pt x="562" y="822"/>
                    </a:lnTo>
                    <a:lnTo>
                      <a:pt x="603" y="894"/>
                    </a:lnTo>
                    <a:lnTo>
                      <a:pt x="632" y="964"/>
                    </a:lnTo>
                    <a:lnTo>
                      <a:pt x="657" y="1034"/>
                    </a:lnTo>
                    <a:lnTo>
                      <a:pt x="674" y="1104"/>
                    </a:lnTo>
                    <a:lnTo>
                      <a:pt x="687" y="1180"/>
                    </a:lnTo>
                    <a:lnTo>
                      <a:pt x="694" y="1261"/>
                    </a:lnTo>
                    <a:lnTo>
                      <a:pt x="699" y="1353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Freeform 45"/>
              <p:cNvSpPr>
                <a:spLocks/>
              </p:cNvSpPr>
              <p:nvPr/>
            </p:nvSpPr>
            <p:spPr bwMode="auto">
              <a:xfrm>
                <a:off x="2697" y="10948"/>
                <a:ext cx="110" cy="202"/>
              </a:xfrm>
              <a:custGeom>
                <a:avLst/>
                <a:gdLst>
                  <a:gd name="T0" fmla="*/ 0 w 330"/>
                  <a:gd name="T1" fmla="*/ 0 h 606"/>
                  <a:gd name="T2" fmla="*/ 0 w 330"/>
                  <a:gd name="T3" fmla="*/ 0 h 606"/>
                  <a:gd name="T4" fmla="*/ 0 w 330"/>
                  <a:gd name="T5" fmla="*/ 0 h 606"/>
                  <a:gd name="T6" fmla="*/ 0 w 330"/>
                  <a:gd name="T7" fmla="*/ 0 h 606"/>
                  <a:gd name="T8" fmla="*/ 0 w 330"/>
                  <a:gd name="T9" fmla="*/ 0 h 606"/>
                  <a:gd name="T10" fmla="*/ 0 w 330"/>
                  <a:gd name="T11" fmla="*/ 0 h 606"/>
                  <a:gd name="T12" fmla="*/ 0 w 330"/>
                  <a:gd name="T13" fmla="*/ 0 h 606"/>
                  <a:gd name="T14" fmla="*/ 0 w 330"/>
                  <a:gd name="T15" fmla="*/ 0 h 606"/>
                  <a:gd name="T16" fmla="*/ 0 w 330"/>
                  <a:gd name="T17" fmla="*/ 0 h 606"/>
                  <a:gd name="T18" fmla="*/ 0 w 330"/>
                  <a:gd name="T19" fmla="*/ 0 h 606"/>
                  <a:gd name="T20" fmla="*/ 0 w 330"/>
                  <a:gd name="T21" fmla="*/ 0 h 606"/>
                  <a:gd name="T22" fmla="*/ 0 w 330"/>
                  <a:gd name="T23" fmla="*/ 0 h 606"/>
                  <a:gd name="T24" fmla="*/ 0 w 330"/>
                  <a:gd name="T25" fmla="*/ 0 h 606"/>
                  <a:gd name="T26" fmla="*/ 0 w 330"/>
                  <a:gd name="T27" fmla="*/ 0 h 606"/>
                  <a:gd name="T28" fmla="*/ 0 w 330"/>
                  <a:gd name="T29" fmla="*/ 0 h 606"/>
                  <a:gd name="T30" fmla="*/ 0 w 330"/>
                  <a:gd name="T31" fmla="*/ 0 h 606"/>
                  <a:gd name="T32" fmla="*/ 0 w 330"/>
                  <a:gd name="T33" fmla="*/ 0 h 606"/>
                  <a:gd name="T34" fmla="*/ 0 w 330"/>
                  <a:gd name="T35" fmla="*/ 0 h 606"/>
                  <a:gd name="T36" fmla="*/ 0 w 330"/>
                  <a:gd name="T37" fmla="*/ 0 h 606"/>
                  <a:gd name="T38" fmla="*/ 0 w 330"/>
                  <a:gd name="T39" fmla="*/ 0 h 606"/>
                  <a:gd name="T40" fmla="*/ 0 w 330"/>
                  <a:gd name="T41" fmla="*/ 0 h 606"/>
                  <a:gd name="T42" fmla="*/ 0 w 330"/>
                  <a:gd name="T43" fmla="*/ 0 h 606"/>
                  <a:gd name="T44" fmla="*/ 0 w 330"/>
                  <a:gd name="T45" fmla="*/ 0 h 606"/>
                  <a:gd name="T46" fmla="*/ 0 w 330"/>
                  <a:gd name="T47" fmla="*/ 0 h 606"/>
                  <a:gd name="T48" fmla="*/ 0 w 330"/>
                  <a:gd name="T49" fmla="*/ 0 h 606"/>
                  <a:gd name="T50" fmla="*/ 0 w 330"/>
                  <a:gd name="T51" fmla="*/ 0 h 606"/>
                  <a:gd name="T52" fmla="*/ 0 w 330"/>
                  <a:gd name="T53" fmla="*/ 0 h 606"/>
                  <a:gd name="T54" fmla="*/ 0 w 330"/>
                  <a:gd name="T55" fmla="*/ 0 h 606"/>
                  <a:gd name="T56" fmla="*/ 0 w 330"/>
                  <a:gd name="T57" fmla="*/ 0 h 606"/>
                  <a:gd name="T58" fmla="*/ 0 w 330"/>
                  <a:gd name="T59" fmla="*/ 0 h 606"/>
                  <a:gd name="T60" fmla="*/ 0 w 330"/>
                  <a:gd name="T61" fmla="*/ 0 h 606"/>
                  <a:gd name="T62" fmla="*/ 0 w 330"/>
                  <a:gd name="T63" fmla="*/ 0 h 606"/>
                  <a:gd name="T64" fmla="*/ 0 w 330"/>
                  <a:gd name="T65" fmla="*/ 0 h 6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606"/>
                  <a:gd name="T101" fmla="*/ 330 w 330"/>
                  <a:gd name="T102" fmla="*/ 606 h 6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606">
                    <a:moveTo>
                      <a:pt x="330" y="441"/>
                    </a:moveTo>
                    <a:lnTo>
                      <a:pt x="320" y="466"/>
                    </a:lnTo>
                    <a:lnTo>
                      <a:pt x="310" y="491"/>
                    </a:lnTo>
                    <a:lnTo>
                      <a:pt x="296" y="516"/>
                    </a:lnTo>
                    <a:lnTo>
                      <a:pt x="282" y="542"/>
                    </a:lnTo>
                    <a:lnTo>
                      <a:pt x="265" y="563"/>
                    </a:lnTo>
                    <a:lnTo>
                      <a:pt x="248" y="582"/>
                    </a:lnTo>
                    <a:lnTo>
                      <a:pt x="230" y="595"/>
                    </a:lnTo>
                    <a:lnTo>
                      <a:pt x="212" y="606"/>
                    </a:lnTo>
                    <a:lnTo>
                      <a:pt x="222" y="536"/>
                    </a:lnTo>
                    <a:lnTo>
                      <a:pt x="229" y="482"/>
                    </a:lnTo>
                    <a:lnTo>
                      <a:pt x="230" y="435"/>
                    </a:lnTo>
                    <a:lnTo>
                      <a:pt x="227" y="395"/>
                    </a:lnTo>
                    <a:lnTo>
                      <a:pt x="216" y="355"/>
                    </a:lnTo>
                    <a:lnTo>
                      <a:pt x="196" y="314"/>
                    </a:lnTo>
                    <a:lnTo>
                      <a:pt x="167" y="265"/>
                    </a:lnTo>
                    <a:lnTo>
                      <a:pt x="126" y="208"/>
                    </a:lnTo>
                    <a:lnTo>
                      <a:pt x="105" y="186"/>
                    </a:lnTo>
                    <a:lnTo>
                      <a:pt x="83" y="165"/>
                    </a:lnTo>
                    <a:lnTo>
                      <a:pt x="60" y="141"/>
                    </a:lnTo>
                    <a:lnTo>
                      <a:pt x="40" y="118"/>
                    </a:lnTo>
                    <a:lnTo>
                      <a:pt x="21" y="90"/>
                    </a:lnTo>
                    <a:lnTo>
                      <a:pt x="8" y="62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43" y="40"/>
                    </a:lnTo>
                    <a:lnTo>
                      <a:pt x="95" y="87"/>
                    </a:lnTo>
                    <a:lnTo>
                      <a:pt x="149" y="137"/>
                    </a:lnTo>
                    <a:lnTo>
                      <a:pt x="203" y="193"/>
                    </a:lnTo>
                    <a:lnTo>
                      <a:pt x="251" y="249"/>
                    </a:lnTo>
                    <a:lnTo>
                      <a:pt x="290" y="311"/>
                    </a:lnTo>
                    <a:lnTo>
                      <a:pt x="317" y="374"/>
                    </a:lnTo>
                    <a:lnTo>
                      <a:pt x="330" y="441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4" name="Freeform 46"/>
              <p:cNvSpPr>
                <a:spLocks/>
              </p:cNvSpPr>
              <p:nvPr/>
            </p:nvSpPr>
            <p:spPr bwMode="auto">
              <a:xfrm>
                <a:off x="2738" y="10660"/>
                <a:ext cx="47" cy="119"/>
              </a:xfrm>
              <a:custGeom>
                <a:avLst/>
                <a:gdLst>
                  <a:gd name="T0" fmla="*/ 0 w 140"/>
                  <a:gd name="T1" fmla="*/ 0 h 359"/>
                  <a:gd name="T2" fmla="*/ 0 w 140"/>
                  <a:gd name="T3" fmla="*/ 0 h 359"/>
                  <a:gd name="T4" fmla="*/ 0 w 140"/>
                  <a:gd name="T5" fmla="*/ 0 h 359"/>
                  <a:gd name="T6" fmla="*/ 0 w 140"/>
                  <a:gd name="T7" fmla="*/ 0 h 359"/>
                  <a:gd name="T8" fmla="*/ 0 w 140"/>
                  <a:gd name="T9" fmla="*/ 0 h 359"/>
                  <a:gd name="T10" fmla="*/ 0 w 140"/>
                  <a:gd name="T11" fmla="*/ 0 h 359"/>
                  <a:gd name="T12" fmla="*/ 0 w 140"/>
                  <a:gd name="T13" fmla="*/ 0 h 359"/>
                  <a:gd name="T14" fmla="*/ 0 w 140"/>
                  <a:gd name="T15" fmla="*/ 0 h 359"/>
                  <a:gd name="T16" fmla="*/ 0 w 140"/>
                  <a:gd name="T17" fmla="*/ 0 h 359"/>
                  <a:gd name="T18" fmla="*/ 0 w 140"/>
                  <a:gd name="T19" fmla="*/ 0 h 359"/>
                  <a:gd name="T20" fmla="*/ 0 w 140"/>
                  <a:gd name="T21" fmla="*/ 0 h 359"/>
                  <a:gd name="T22" fmla="*/ 0 w 140"/>
                  <a:gd name="T23" fmla="*/ 0 h 359"/>
                  <a:gd name="T24" fmla="*/ 0 w 140"/>
                  <a:gd name="T25" fmla="*/ 0 h 359"/>
                  <a:gd name="T26" fmla="*/ 0 w 140"/>
                  <a:gd name="T27" fmla="*/ 0 h 359"/>
                  <a:gd name="T28" fmla="*/ 0 w 140"/>
                  <a:gd name="T29" fmla="*/ 0 h 359"/>
                  <a:gd name="T30" fmla="*/ 0 w 140"/>
                  <a:gd name="T31" fmla="*/ 0 h 359"/>
                  <a:gd name="T32" fmla="*/ 0 w 140"/>
                  <a:gd name="T33" fmla="*/ 0 h 359"/>
                  <a:gd name="T34" fmla="*/ 0 w 140"/>
                  <a:gd name="T35" fmla="*/ 0 h 359"/>
                  <a:gd name="T36" fmla="*/ 0 w 140"/>
                  <a:gd name="T37" fmla="*/ 0 h 359"/>
                  <a:gd name="T38" fmla="*/ 0 w 140"/>
                  <a:gd name="T39" fmla="*/ 0 h 359"/>
                  <a:gd name="T40" fmla="*/ 0 w 140"/>
                  <a:gd name="T41" fmla="*/ 0 h 359"/>
                  <a:gd name="T42" fmla="*/ 0 w 140"/>
                  <a:gd name="T43" fmla="*/ 0 h 359"/>
                  <a:gd name="T44" fmla="*/ 0 w 140"/>
                  <a:gd name="T45" fmla="*/ 0 h 359"/>
                  <a:gd name="T46" fmla="*/ 0 w 140"/>
                  <a:gd name="T47" fmla="*/ 0 h 359"/>
                  <a:gd name="T48" fmla="*/ 0 w 140"/>
                  <a:gd name="T49" fmla="*/ 0 h 359"/>
                  <a:gd name="T50" fmla="*/ 0 w 140"/>
                  <a:gd name="T51" fmla="*/ 0 h 359"/>
                  <a:gd name="T52" fmla="*/ 0 w 140"/>
                  <a:gd name="T53" fmla="*/ 0 h 359"/>
                  <a:gd name="T54" fmla="*/ 0 w 140"/>
                  <a:gd name="T55" fmla="*/ 0 h 359"/>
                  <a:gd name="T56" fmla="*/ 0 w 140"/>
                  <a:gd name="T57" fmla="*/ 0 h 359"/>
                  <a:gd name="T58" fmla="*/ 0 w 140"/>
                  <a:gd name="T59" fmla="*/ 0 h 359"/>
                  <a:gd name="T60" fmla="*/ 0 w 140"/>
                  <a:gd name="T61" fmla="*/ 0 h 359"/>
                  <a:gd name="T62" fmla="*/ 0 w 140"/>
                  <a:gd name="T63" fmla="*/ 0 h 359"/>
                  <a:gd name="T64" fmla="*/ 0 w 140"/>
                  <a:gd name="T65" fmla="*/ 0 h 359"/>
                  <a:gd name="T66" fmla="*/ 0 w 140"/>
                  <a:gd name="T67" fmla="*/ 0 h 359"/>
                  <a:gd name="T68" fmla="*/ 0 w 140"/>
                  <a:gd name="T69" fmla="*/ 0 h 3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0"/>
                  <a:gd name="T106" fmla="*/ 0 h 359"/>
                  <a:gd name="T107" fmla="*/ 140 w 140"/>
                  <a:gd name="T108" fmla="*/ 359 h 3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0" h="359">
                    <a:moveTo>
                      <a:pt x="140" y="264"/>
                    </a:moveTo>
                    <a:lnTo>
                      <a:pt x="133" y="283"/>
                    </a:lnTo>
                    <a:lnTo>
                      <a:pt x="129" y="299"/>
                    </a:lnTo>
                    <a:lnTo>
                      <a:pt x="125" y="311"/>
                    </a:lnTo>
                    <a:lnTo>
                      <a:pt x="122" y="321"/>
                    </a:lnTo>
                    <a:lnTo>
                      <a:pt x="118" y="328"/>
                    </a:lnTo>
                    <a:lnTo>
                      <a:pt x="114" y="337"/>
                    </a:lnTo>
                    <a:lnTo>
                      <a:pt x="108" y="346"/>
                    </a:lnTo>
                    <a:lnTo>
                      <a:pt x="104" y="359"/>
                    </a:lnTo>
                    <a:lnTo>
                      <a:pt x="97" y="359"/>
                    </a:lnTo>
                    <a:lnTo>
                      <a:pt x="90" y="359"/>
                    </a:lnTo>
                    <a:lnTo>
                      <a:pt x="71" y="318"/>
                    </a:lnTo>
                    <a:lnTo>
                      <a:pt x="59" y="287"/>
                    </a:lnTo>
                    <a:lnTo>
                      <a:pt x="49" y="262"/>
                    </a:lnTo>
                    <a:lnTo>
                      <a:pt x="43" y="243"/>
                    </a:lnTo>
                    <a:lnTo>
                      <a:pt x="39" y="219"/>
                    </a:lnTo>
                    <a:lnTo>
                      <a:pt x="38" y="193"/>
                    </a:lnTo>
                    <a:lnTo>
                      <a:pt x="36" y="159"/>
                    </a:lnTo>
                    <a:lnTo>
                      <a:pt x="36" y="113"/>
                    </a:lnTo>
                    <a:lnTo>
                      <a:pt x="31" y="98"/>
                    </a:lnTo>
                    <a:lnTo>
                      <a:pt x="27" y="84"/>
                    </a:lnTo>
                    <a:lnTo>
                      <a:pt x="22" y="69"/>
                    </a:lnTo>
                    <a:lnTo>
                      <a:pt x="18" y="56"/>
                    </a:lnTo>
                    <a:lnTo>
                      <a:pt x="13" y="41"/>
                    </a:lnTo>
                    <a:lnTo>
                      <a:pt x="8" y="26"/>
                    </a:lnTo>
                    <a:lnTo>
                      <a:pt x="4" y="13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50" y="38"/>
                    </a:lnTo>
                    <a:lnTo>
                      <a:pt x="73" y="72"/>
                    </a:lnTo>
                    <a:lnTo>
                      <a:pt x="94" y="113"/>
                    </a:lnTo>
                    <a:lnTo>
                      <a:pt x="111" y="155"/>
                    </a:lnTo>
                    <a:lnTo>
                      <a:pt x="125" y="196"/>
                    </a:lnTo>
                    <a:lnTo>
                      <a:pt x="135" y="233"/>
                    </a:lnTo>
                    <a:lnTo>
                      <a:pt x="140" y="264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5" name="Freeform 47"/>
              <p:cNvSpPr>
                <a:spLocks/>
              </p:cNvSpPr>
              <p:nvPr/>
            </p:nvSpPr>
            <p:spPr bwMode="auto">
              <a:xfrm>
                <a:off x="2702" y="11387"/>
                <a:ext cx="101" cy="252"/>
              </a:xfrm>
              <a:custGeom>
                <a:avLst/>
                <a:gdLst>
                  <a:gd name="T0" fmla="*/ 0 w 302"/>
                  <a:gd name="T1" fmla="*/ 0 h 757"/>
                  <a:gd name="T2" fmla="*/ 0 w 302"/>
                  <a:gd name="T3" fmla="*/ 0 h 757"/>
                  <a:gd name="T4" fmla="*/ 0 w 302"/>
                  <a:gd name="T5" fmla="*/ 0 h 757"/>
                  <a:gd name="T6" fmla="*/ 0 w 302"/>
                  <a:gd name="T7" fmla="*/ 0 h 757"/>
                  <a:gd name="T8" fmla="*/ 0 w 302"/>
                  <a:gd name="T9" fmla="*/ 0 h 757"/>
                  <a:gd name="T10" fmla="*/ 0 w 302"/>
                  <a:gd name="T11" fmla="*/ 0 h 757"/>
                  <a:gd name="T12" fmla="*/ 0 w 302"/>
                  <a:gd name="T13" fmla="*/ 0 h 757"/>
                  <a:gd name="T14" fmla="*/ 0 w 302"/>
                  <a:gd name="T15" fmla="*/ 0 h 757"/>
                  <a:gd name="T16" fmla="*/ 0 w 302"/>
                  <a:gd name="T17" fmla="*/ 0 h 757"/>
                  <a:gd name="T18" fmla="*/ 0 w 302"/>
                  <a:gd name="T19" fmla="*/ 0 h 757"/>
                  <a:gd name="T20" fmla="*/ 0 w 302"/>
                  <a:gd name="T21" fmla="*/ 0 h 757"/>
                  <a:gd name="T22" fmla="*/ 0 w 302"/>
                  <a:gd name="T23" fmla="*/ 0 h 757"/>
                  <a:gd name="T24" fmla="*/ 0 w 302"/>
                  <a:gd name="T25" fmla="*/ 0 h 757"/>
                  <a:gd name="T26" fmla="*/ 0 w 302"/>
                  <a:gd name="T27" fmla="*/ 0 h 757"/>
                  <a:gd name="T28" fmla="*/ 0 w 302"/>
                  <a:gd name="T29" fmla="*/ 0 h 757"/>
                  <a:gd name="T30" fmla="*/ 0 w 302"/>
                  <a:gd name="T31" fmla="*/ 0 h 757"/>
                  <a:gd name="T32" fmla="*/ 0 w 302"/>
                  <a:gd name="T33" fmla="*/ 0 h 757"/>
                  <a:gd name="T34" fmla="*/ 0 w 302"/>
                  <a:gd name="T35" fmla="*/ 0 h 757"/>
                  <a:gd name="T36" fmla="*/ 0 w 302"/>
                  <a:gd name="T37" fmla="*/ 0 h 757"/>
                  <a:gd name="T38" fmla="*/ 0 w 302"/>
                  <a:gd name="T39" fmla="*/ 0 h 757"/>
                  <a:gd name="T40" fmla="*/ 0 w 302"/>
                  <a:gd name="T41" fmla="*/ 0 h 757"/>
                  <a:gd name="T42" fmla="*/ 0 w 302"/>
                  <a:gd name="T43" fmla="*/ 0 h 757"/>
                  <a:gd name="T44" fmla="*/ 0 w 302"/>
                  <a:gd name="T45" fmla="*/ 0 h 757"/>
                  <a:gd name="T46" fmla="*/ 0 w 302"/>
                  <a:gd name="T47" fmla="*/ 0 h 757"/>
                  <a:gd name="T48" fmla="*/ 0 w 302"/>
                  <a:gd name="T49" fmla="*/ 0 h 757"/>
                  <a:gd name="T50" fmla="*/ 0 w 302"/>
                  <a:gd name="T51" fmla="*/ 0 h 757"/>
                  <a:gd name="T52" fmla="*/ 0 w 302"/>
                  <a:gd name="T53" fmla="*/ 0 h 757"/>
                  <a:gd name="T54" fmla="*/ 0 w 302"/>
                  <a:gd name="T55" fmla="*/ 0 h 757"/>
                  <a:gd name="T56" fmla="*/ 0 w 302"/>
                  <a:gd name="T57" fmla="*/ 0 h 757"/>
                  <a:gd name="T58" fmla="*/ 0 w 302"/>
                  <a:gd name="T59" fmla="*/ 0 h 757"/>
                  <a:gd name="T60" fmla="*/ 0 w 302"/>
                  <a:gd name="T61" fmla="*/ 0 h 757"/>
                  <a:gd name="T62" fmla="*/ 0 w 302"/>
                  <a:gd name="T63" fmla="*/ 0 h 757"/>
                  <a:gd name="T64" fmla="*/ 0 w 302"/>
                  <a:gd name="T65" fmla="*/ 0 h 757"/>
                  <a:gd name="T66" fmla="*/ 0 w 302"/>
                  <a:gd name="T67" fmla="*/ 0 h 757"/>
                  <a:gd name="T68" fmla="*/ 0 w 302"/>
                  <a:gd name="T69" fmla="*/ 0 h 7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757"/>
                  <a:gd name="T107" fmla="*/ 302 w 302"/>
                  <a:gd name="T108" fmla="*/ 757 h 7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757">
                    <a:moveTo>
                      <a:pt x="302" y="439"/>
                    </a:moveTo>
                    <a:lnTo>
                      <a:pt x="289" y="517"/>
                    </a:lnTo>
                    <a:lnTo>
                      <a:pt x="271" y="584"/>
                    </a:lnTo>
                    <a:lnTo>
                      <a:pt x="245" y="638"/>
                    </a:lnTo>
                    <a:lnTo>
                      <a:pt x="213" y="684"/>
                    </a:lnTo>
                    <a:lnTo>
                      <a:pt x="171" y="715"/>
                    </a:lnTo>
                    <a:lnTo>
                      <a:pt x="123" y="738"/>
                    </a:lnTo>
                    <a:lnTo>
                      <a:pt x="64" y="752"/>
                    </a:lnTo>
                    <a:lnTo>
                      <a:pt x="0" y="757"/>
                    </a:lnTo>
                    <a:lnTo>
                      <a:pt x="1" y="741"/>
                    </a:lnTo>
                    <a:lnTo>
                      <a:pt x="4" y="729"/>
                    </a:lnTo>
                    <a:lnTo>
                      <a:pt x="7" y="718"/>
                    </a:lnTo>
                    <a:lnTo>
                      <a:pt x="12" y="707"/>
                    </a:lnTo>
                    <a:lnTo>
                      <a:pt x="18" y="693"/>
                    </a:lnTo>
                    <a:lnTo>
                      <a:pt x="29" y="673"/>
                    </a:lnTo>
                    <a:lnTo>
                      <a:pt x="42" y="650"/>
                    </a:lnTo>
                    <a:lnTo>
                      <a:pt x="59" y="619"/>
                    </a:lnTo>
                    <a:lnTo>
                      <a:pt x="81" y="544"/>
                    </a:lnTo>
                    <a:lnTo>
                      <a:pt x="104" y="469"/>
                    </a:lnTo>
                    <a:lnTo>
                      <a:pt x="122" y="393"/>
                    </a:lnTo>
                    <a:lnTo>
                      <a:pt x="140" y="318"/>
                    </a:lnTo>
                    <a:lnTo>
                      <a:pt x="153" y="240"/>
                    </a:lnTo>
                    <a:lnTo>
                      <a:pt x="167" y="162"/>
                    </a:lnTo>
                    <a:lnTo>
                      <a:pt x="175" y="81"/>
                    </a:lnTo>
                    <a:lnTo>
                      <a:pt x="185" y="0"/>
                    </a:lnTo>
                    <a:lnTo>
                      <a:pt x="193" y="0"/>
                    </a:lnTo>
                    <a:lnTo>
                      <a:pt x="208" y="0"/>
                    </a:lnTo>
                    <a:lnTo>
                      <a:pt x="231" y="47"/>
                    </a:lnTo>
                    <a:lnTo>
                      <a:pt x="252" y="100"/>
                    </a:lnTo>
                    <a:lnTo>
                      <a:pt x="268" y="155"/>
                    </a:lnTo>
                    <a:lnTo>
                      <a:pt x="281" y="214"/>
                    </a:lnTo>
                    <a:lnTo>
                      <a:pt x="289" y="271"/>
                    </a:lnTo>
                    <a:lnTo>
                      <a:pt x="295" y="329"/>
                    </a:lnTo>
                    <a:lnTo>
                      <a:pt x="297" y="385"/>
                    </a:lnTo>
                    <a:lnTo>
                      <a:pt x="302" y="439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6" name="Freeform 48"/>
              <p:cNvSpPr>
                <a:spLocks/>
              </p:cNvSpPr>
              <p:nvPr/>
            </p:nvSpPr>
            <p:spPr bwMode="auto">
              <a:xfrm>
                <a:off x="2762" y="11271"/>
                <a:ext cx="36" cy="146"/>
              </a:xfrm>
              <a:custGeom>
                <a:avLst/>
                <a:gdLst>
                  <a:gd name="T0" fmla="*/ 0 w 109"/>
                  <a:gd name="T1" fmla="*/ 0 h 436"/>
                  <a:gd name="T2" fmla="*/ 0 w 109"/>
                  <a:gd name="T3" fmla="*/ 0 h 436"/>
                  <a:gd name="T4" fmla="*/ 0 w 109"/>
                  <a:gd name="T5" fmla="*/ 0 h 436"/>
                  <a:gd name="T6" fmla="*/ 0 w 109"/>
                  <a:gd name="T7" fmla="*/ 0 h 436"/>
                  <a:gd name="T8" fmla="*/ 0 w 109"/>
                  <a:gd name="T9" fmla="*/ 0 h 436"/>
                  <a:gd name="T10" fmla="*/ 0 w 109"/>
                  <a:gd name="T11" fmla="*/ 0 h 436"/>
                  <a:gd name="T12" fmla="*/ 0 w 109"/>
                  <a:gd name="T13" fmla="*/ 0 h 436"/>
                  <a:gd name="T14" fmla="*/ 0 w 109"/>
                  <a:gd name="T15" fmla="*/ 0 h 436"/>
                  <a:gd name="T16" fmla="*/ 0 w 109"/>
                  <a:gd name="T17" fmla="*/ 0 h 436"/>
                  <a:gd name="T18" fmla="*/ 0 w 109"/>
                  <a:gd name="T19" fmla="*/ 0 h 436"/>
                  <a:gd name="T20" fmla="*/ 0 w 109"/>
                  <a:gd name="T21" fmla="*/ 0 h 436"/>
                  <a:gd name="T22" fmla="*/ 0 w 109"/>
                  <a:gd name="T23" fmla="*/ 0 h 436"/>
                  <a:gd name="T24" fmla="*/ 0 w 109"/>
                  <a:gd name="T25" fmla="*/ 0 h 436"/>
                  <a:gd name="T26" fmla="*/ 0 w 109"/>
                  <a:gd name="T27" fmla="*/ 0 h 436"/>
                  <a:gd name="T28" fmla="*/ 0 w 109"/>
                  <a:gd name="T29" fmla="*/ 0 h 436"/>
                  <a:gd name="T30" fmla="*/ 0 w 109"/>
                  <a:gd name="T31" fmla="*/ 0 h 436"/>
                  <a:gd name="T32" fmla="*/ 0 w 109"/>
                  <a:gd name="T33" fmla="*/ 0 h 4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436"/>
                  <a:gd name="T53" fmla="*/ 109 w 109"/>
                  <a:gd name="T54" fmla="*/ 436 h 4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436">
                    <a:moveTo>
                      <a:pt x="109" y="436"/>
                    </a:moveTo>
                    <a:lnTo>
                      <a:pt x="85" y="374"/>
                    </a:lnTo>
                    <a:lnTo>
                      <a:pt x="65" y="321"/>
                    </a:lnTo>
                    <a:lnTo>
                      <a:pt x="47" y="274"/>
                    </a:lnTo>
                    <a:lnTo>
                      <a:pt x="33" y="228"/>
                    </a:lnTo>
                    <a:lnTo>
                      <a:pt x="19" y="179"/>
                    </a:lnTo>
                    <a:lnTo>
                      <a:pt x="10" y="128"/>
                    </a:lnTo>
                    <a:lnTo>
                      <a:pt x="3" y="67"/>
                    </a:lnTo>
                    <a:lnTo>
                      <a:pt x="0" y="0"/>
                    </a:lnTo>
                    <a:lnTo>
                      <a:pt x="34" y="20"/>
                    </a:lnTo>
                    <a:lnTo>
                      <a:pt x="59" y="66"/>
                    </a:lnTo>
                    <a:lnTo>
                      <a:pt x="78" y="129"/>
                    </a:lnTo>
                    <a:lnTo>
                      <a:pt x="92" y="203"/>
                    </a:lnTo>
                    <a:lnTo>
                      <a:pt x="99" y="275"/>
                    </a:lnTo>
                    <a:lnTo>
                      <a:pt x="103" y="344"/>
                    </a:lnTo>
                    <a:lnTo>
                      <a:pt x="106" y="400"/>
                    </a:lnTo>
                    <a:lnTo>
                      <a:pt x="109" y="436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7" name="Freeform 49"/>
              <p:cNvSpPr>
                <a:spLocks/>
              </p:cNvSpPr>
              <p:nvPr/>
            </p:nvSpPr>
            <p:spPr bwMode="auto">
              <a:xfrm>
                <a:off x="2709" y="10994"/>
                <a:ext cx="64" cy="126"/>
              </a:xfrm>
              <a:custGeom>
                <a:avLst/>
                <a:gdLst>
                  <a:gd name="T0" fmla="*/ 0 w 190"/>
                  <a:gd name="T1" fmla="*/ 0 h 379"/>
                  <a:gd name="T2" fmla="*/ 0 w 190"/>
                  <a:gd name="T3" fmla="*/ 0 h 379"/>
                  <a:gd name="T4" fmla="*/ 0 w 190"/>
                  <a:gd name="T5" fmla="*/ 0 h 379"/>
                  <a:gd name="T6" fmla="*/ 0 w 190"/>
                  <a:gd name="T7" fmla="*/ 0 h 379"/>
                  <a:gd name="T8" fmla="*/ 0 w 190"/>
                  <a:gd name="T9" fmla="*/ 0 h 379"/>
                  <a:gd name="T10" fmla="*/ 0 w 190"/>
                  <a:gd name="T11" fmla="*/ 0 h 379"/>
                  <a:gd name="T12" fmla="*/ 0 w 190"/>
                  <a:gd name="T13" fmla="*/ 0 h 379"/>
                  <a:gd name="T14" fmla="*/ 0 w 190"/>
                  <a:gd name="T15" fmla="*/ 0 h 379"/>
                  <a:gd name="T16" fmla="*/ 0 w 190"/>
                  <a:gd name="T17" fmla="*/ 0 h 379"/>
                  <a:gd name="T18" fmla="*/ 0 w 190"/>
                  <a:gd name="T19" fmla="*/ 0 h 379"/>
                  <a:gd name="T20" fmla="*/ 0 w 190"/>
                  <a:gd name="T21" fmla="*/ 0 h 379"/>
                  <a:gd name="T22" fmla="*/ 0 w 190"/>
                  <a:gd name="T23" fmla="*/ 0 h 379"/>
                  <a:gd name="T24" fmla="*/ 0 w 190"/>
                  <a:gd name="T25" fmla="*/ 0 h 379"/>
                  <a:gd name="T26" fmla="*/ 0 w 190"/>
                  <a:gd name="T27" fmla="*/ 0 h 379"/>
                  <a:gd name="T28" fmla="*/ 0 w 190"/>
                  <a:gd name="T29" fmla="*/ 0 h 379"/>
                  <a:gd name="T30" fmla="*/ 0 w 190"/>
                  <a:gd name="T31" fmla="*/ 0 h 379"/>
                  <a:gd name="T32" fmla="*/ 0 w 190"/>
                  <a:gd name="T33" fmla="*/ 0 h 379"/>
                  <a:gd name="T34" fmla="*/ 0 w 190"/>
                  <a:gd name="T35" fmla="*/ 0 h 379"/>
                  <a:gd name="T36" fmla="*/ 0 w 190"/>
                  <a:gd name="T37" fmla="*/ 0 h 379"/>
                  <a:gd name="T38" fmla="*/ 0 w 190"/>
                  <a:gd name="T39" fmla="*/ 0 h 379"/>
                  <a:gd name="T40" fmla="*/ 0 w 190"/>
                  <a:gd name="T41" fmla="*/ 0 h 379"/>
                  <a:gd name="T42" fmla="*/ 0 w 190"/>
                  <a:gd name="T43" fmla="*/ 0 h 379"/>
                  <a:gd name="T44" fmla="*/ 0 w 190"/>
                  <a:gd name="T45" fmla="*/ 0 h 379"/>
                  <a:gd name="T46" fmla="*/ 0 w 190"/>
                  <a:gd name="T47" fmla="*/ 0 h 379"/>
                  <a:gd name="T48" fmla="*/ 0 w 190"/>
                  <a:gd name="T49" fmla="*/ 0 h 37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0"/>
                  <a:gd name="T76" fmla="*/ 0 h 379"/>
                  <a:gd name="T77" fmla="*/ 190 w 190"/>
                  <a:gd name="T78" fmla="*/ 379 h 37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0" h="379">
                    <a:moveTo>
                      <a:pt x="190" y="312"/>
                    </a:moveTo>
                    <a:lnTo>
                      <a:pt x="186" y="326"/>
                    </a:lnTo>
                    <a:lnTo>
                      <a:pt x="183" y="336"/>
                    </a:lnTo>
                    <a:lnTo>
                      <a:pt x="180" y="343"/>
                    </a:lnTo>
                    <a:lnTo>
                      <a:pt x="180" y="352"/>
                    </a:lnTo>
                    <a:lnTo>
                      <a:pt x="177" y="358"/>
                    </a:lnTo>
                    <a:lnTo>
                      <a:pt x="176" y="364"/>
                    </a:lnTo>
                    <a:lnTo>
                      <a:pt x="173" y="370"/>
                    </a:lnTo>
                    <a:lnTo>
                      <a:pt x="171" y="379"/>
                    </a:lnTo>
                    <a:lnTo>
                      <a:pt x="155" y="323"/>
                    </a:lnTo>
                    <a:lnTo>
                      <a:pt x="132" y="273"/>
                    </a:lnTo>
                    <a:lnTo>
                      <a:pt x="107" y="225"/>
                    </a:lnTo>
                    <a:lnTo>
                      <a:pt x="80" y="181"/>
                    </a:lnTo>
                    <a:lnTo>
                      <a:pt x="52" y="137"/>
                    </a:lnTo>
                    <a:lnTo>
                      <a:pt x="30" y="93"/>
                    </a:lnTo>
                    <a:lnTo>
                      <a:pt x="10" y="47"/>
                    </a:lnTo>
                    <a:lnTo>
                      <a:pt x="0" y="0"/>
                    </a:lnTo>
                    <a:lnTo>
                      <a:pt x="33" y="31"/>
                    </a:lnTo>
                    <a:lnTo>
                      <a:pt x="66" y="66"/>
                    </a:lnTo>
                    <a:lnTo>
                      <a:pt x="97" y="102"/>
                    </a:lnTo>
                    <a:lnTo>
                      <a:pt x="127" y="141"/>
                    </a:lnTo>
                    <a:lnTo>
                      <a:pt x="150" y="181"/>
                    </a:lnTo>
                    <a:lnTo>
                      <a:pt x="170" y="222"/>
                    </a:lnTo>
                    <a:lnTo>
                      <a:pt x="183" y="267"/>
                    </a:lnTo>
                    <a:lnTo>
                      <a:pt x="190" y="312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8" name="Freeform 50"/>
              <p:cNvSpPr>
                <a:spLocks/>
              </p:cNvSpPr>
              <p:nvPr/>
            </p:nvSpPr>
            <p:spPr bwMode="auto">
              <a:xfrm>
                <a:off x="2684" y="10571"/>
                <a:ext cx="60" cy="153"/>
              </a:xfrm>
              <a:custGeom>
                <a:avLst/>
                <a:gdLst>
                  <a:gd name="T0" fmla="*/ 0 w 181"/>
                  <a:gd name="T1" fmla="*/ 0 h 459"/>
                  <a:gd name="T2" fmla="*/ 0 w 181"/>
                  <a:gd name="T3" fmla="*/ 0 h 459"/>
                  <a:gd name="T4" fmla="*/ 0 w 181"/>
                  <a:gd name="T5" fmla="*/ 0 h 459"/>
                  <a:gd name="T6" fmla="*/ 0 w 181"/>
                  <a:gd name="T7" fmla="*/ 0 h 459"/>
                  <a:gd name="T8" fmla="*/ 0 w 181"/>
                  <a:gd name="T9" fmla="*/ 0 h 459"/>
                  <a:gd name="T10" fmla="*/ 0 w 181"/>
                  <a:gd name="T11" fmla="*/ 0 h 459"/>
                  <a:gd name="T12" fmla="*/ 0 w 181"/>
                  <a:gd name="T13" fmla="*/ 0 h 459"/>
                  <a:gd name="T14" fmla="*/ 0 w 181"/>
                  <a:gd name="T15" fmla="*/ 0 h 459"/>
                  <a:gd name="T16" fmla="*/ 0 w 181"/>
                  <a:gd name="T17" fmla="*/ 0 h 459"/>
                  <a:gd name="T18" fmla="*/ 0 w 181"/>
                  <a:gd name="T19" fmla="*/ 0 h 459"/>
                  <a:gd name="T20" fmla="*/ 0 w 181"/>
                  <a:gd name="T21" fmla="*/ 0 h 459"/>
                  <a:gd name="T22" fmla="*/ 0 w 181"/>
                  <a:gd name="T23" fmla="*/ 0 h 459"/>
                  <a:gd name="T24" fmla="*/ 0 w 181"/>
                  <a:gd name="T25" fmla="*/ 0 h 459"/>
                  <a:gd name="T26" fmla="*/ 0 w 181"/>
                  <a:gd name="T27" fmla="*/ 0 h 459"/>
                  <a:gd name="T28" fmla="*/ 0 w 181"/>
                  <a:gd name="T29" fmla="*/ 0 h 459"/>
                  <a:gd name="T30" fmla="*/ 0 w 181"/>
                  <a:gd name="T31" fmla="*/ 0 h 459"/>
                  <a:gd name="T32" fmla="*/ 0 w 181"/>
                  <a:gd name="T33" fmla="*/ 0 h 459"/>
                  <a:gd name="T34" fmla="*/ 0 w 181"/>
                  <a:gd name="T35" fmla="*/ 0 h 459"/>
                  <a:gd name="T36" fmla="*/ 0 w 181"/>
                  <a:gd name="T37" fmla="*/ 0 h 459"/>
                  <a:gd name="T38" fmla="*/ 0 w 181"/>
                  <a:gd name="T39" fmla="*/ 0 h 459"/>
                  <a:gd name="T40" fmla="*/ 0 w 181"/>
                  <a:gd name="T41" fmla="*/ 0 h 459"/>
                  <a:gd name="T42" fmla="*/ 0 w 181"/>
                  <a:gd name="T43" fmla="*/ 0 h 459"/>
                  <a:gd name="T44" fmla="*/ 0 w 181"/>
                  <a:gd name="T45" fmla="*/ 0 h 459"/>
                  <a:gd name="T46" fmla="*/ 0 w 181"/>
                  <a:gd name="T47" fmla="*/ 0 h 459"/>
                  <a:gd name="T48" fmla="*/ 0 w 181"/>
                  <a:gd name="T49" fmla="*/ 0 h 459"/>
                  <a:gd name="T50" fmla="*/ 0 w 181"/>
                  <a:gd name="T51" fmla="*/ 0 h 459"/>
                  <a:gd name="T52" fmla="*/ 0 w 181"/>
                  <a:gd name="T53" fmla="*/ 0 h 459"/>
                  <a:gd name="T54" fmla="*/ 0 w 181"/>
                  <a:gd name="T55" fmla="*/ 0 h 459"/>
                  <a:gd name="T56" fmla="*/ 0 w 181"/>
                  <a:gd name="T57" fmla="*/ 0 h 459"/>
                  <a:gd name="T58" fmla="*/ 0 w 181"/>
                  <a:gd name="T59" fmla="*/ 0 h 459"/>
                  <a:gd name="T60" fmla="*/ 0 w 181"/>
                  <a:gd name="T61" fmla="*/ 0 h 459"/>
                  <a:gd name="T62" fmla="*/ 0 w 181"/>
                  <a:gd name="T63" fmla="*/ 0 h 459"/>
                  <a:gd name="T64" fmla="*/ 0 w 181"/>
                  <a:gd name="T65" fmla="*/ 0 h 459"/>
                  <a:gd name="T66" fmla="*/ 0 w 181"/>
                  <a:gd name="T67" fmla="*/ 0 h 459"/>
                  <a:gd name="T68" fmla="*/ 0 w 181"/>
                  <a:gd name="T69" fmla="*/ 0 h 459"/>
                  <a:gd name="T70" fmla="*/ 0 w 181"/>
                  <a:gd name="T71" fmla="*/ 0 h 459"/>
                  <a:gd name="T72" fmla="*/ 0 w 181"/>
                  <a:gd name="T73" fmla="*/ 0 h 459"/>
                  <a:gd name="T74" fmla="*/ 0 w 181"/>
                  <a:gd name="T75" fmla="*/ 0 h 459"/>
                  <a:gd name="T76" fmla="*/ 0 w 181"/>
                  <a:gd name="T77" fmla="*/ 0 h 459"/>
                  <a:gd name="T78" fmla="*/ 0 w 181"/>
                  <a:gd name="T79" fmla="*/ 0 h 459"/>
                  <a:gd name="T80" fmla="*/ 0 w 181"/>
                  <a:gd name="T81" fmla="*/ 0 h 459"/>
                  <a:gd name="T82" fmla="*/ 0 w 181"/>
                  <a:gd name="T83" fmla="*/ 0 h 459"/>
                  <a:gd name="T84" fmla="*/ 0 w 181"/>
                  <a:gd name="T85" fmla="*/ 0 h 459"/>
                  <a:gd name="T86" fmla="*/ 0 w 181"/>
                  <a:gd name="T87" fmla="*/ 0 h 459"/>
                  <a:gd name="T88" fmla="*/ 0 w 181"/>
                  <a:gd name="T89" fmla="*/ 0 h 4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"/>
                  <a:gd name="T136" fmla="*/ 0 h 459"/>
                  <a:gd name="T137" fmla="*/ 181 w 181"/>
                  <a:gd name="T138" fmla="*/ 459 h 4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" h="459">
                    <a:moveTo>
                      <a:pt x="181" y="403"/>
                    </a:moveTo>
                    <a:lnTo>
                      <a:pt x="177" y="416"/>
                    </a:lnTo>
                    <a:lnTo>
                      <a:pt x="174" y="431"/>
                    </a:lnTo>
                    <a:lnTo>
                      <a:pt x="171" y="444"/>
                    </a:lnTo>
                    <a:lnTo>
                      <a:pt x="171" y="459"/>
                    </a:lnTo>
                    <a:lnTo>
                      <a:pt x="159" y="457"/>
                    </a:lnTo>
                    <a:lnTo>
                      <a:pt x="149" y="454"/>
                    </a:lnTo>
                    <a:lnTo>
                      <a:pt x="138" y="449"/>
                    </a:lnTo>
                    <a:lnTo>
                      <a:pt x="129" y="444"/>
                    </a:lnTo>
                    <a:lnTo>
                      <a:pt x="121" y="437"/>
                    </a:lnTo>
                    <a:lnTo>
                      <a:pt x="112" y="432"/>
                    </a:lnTo>
                    <a:lnTo>
                      <a:pt x="104" y="426"/>
                    </a:lnTo>
                    <a:lnTo>
                      <a:pt x="95" y="422"/>
                    </a:lnTo>
                    <a:lnTo>
                      <a:pt x="90" y="387"/>
                    </a:lnTo>
                    <a:lnTo>
                      <a:pt x="87" y="359"/>
                    </a:lnTo>
                    <a:lnTo>
                      <a:pt x="83" y="334"/>
                    </a:lnTo>
                    <a:lnTo>
                      <a:pt x="79" y="313"/>
                    </a:lnTo>
                    <a:lnTo>
                      <a:pt x="69" y="292"/>
                    </a:lnTo>
                    <a:lnTo>
                      <a:pt x="56" y="273"/>
                    </a:lnTo>
                    <a:lnTo>
                      <a:pt x="37" y="251"/>
                    </a:lnTo>
                    <a:lnTo>
                      <a:pt x="10" y="227"/>
                    </a:lnTo>
                    <a:lnTo>
                      <a:pt x="10" y="201"/>
                    </a:lnTo>
                    <a:lnTo>
                      <a:pt x="10" y="174"/>
                    </a:lnTo>
                    <a:lnTo>
                      <a:pt x="10" y="146"/>
                    </a:lnTo>
                    <a:lnTo>
                      <a:pt x="11" y="120"/>
                    </a:lnTo>
                    <a:lnTo>
                      <a:pt x="10" y="90"/>
                    </a:lnTo>
                    <a:lnTo>
                      <a:pt x="8" y="62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32" y="6"/>
                    </a:lnTo>
                    <a:lnTo>
                      <a:pt x="53" y="28"/>
                    </a:lnTo>
                    <a:lnTo>
                      <a:pt x="63" y="61"/>
                    </a:lnTo>
                    <a:lnTo>
                      <a:pt x="69" y="101"/>
                    </a:lnTo>
                    <a:lnTo>
                      <a:pt x="69" y="140"/>
                    </a:lnTo>
                    <a:lnTo>
                      <a:pt x="70" y="179"/>
                    </a:lnTo>
                    <a:lnTo>
                      <a:pt x="72" y="211"/>
                    </a:lnTo>
                    <a:lnTo>
                      <a:pt x="81" y="236"/>
                    </a:lnTo>
                    <a:lnTo>
                      <a:pt x="107" y="248"/>
                    </a:lnTo>
                    <a:lnTo>
                      <a:pt x="129" y="264"/>
                    </a:lnTo>
                    <a:lnTo>
                      <a:pt x="145" y="280"/>
                    </a:lnTo>
                    <a:lnTo>
                      <a:pt x="157" y="301"/>
                    </a:lnTo>
                    <a:lnTo>
                      <a:pt x="166" y="322"/>
                    </a:lnTo>
                    <a:lnTo>
                      <a:pt x="171" y="347"/>
                    </a:lnTo>
                    <a:lnTo>
                      <a:pt x="176" y="372"/>
                    </a:lnTo>
                    <a:lnTo>
                      <a:pt x="181" y="403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9" name="Freeform 51"/>
              <p:cNvSpPr>
                <a:spLocks/>
              </p:cNvSpPr>
              <p:nvPr/>
            </p:nvSpPr>
            <p:spPr bwMode="auto">
              <a:xfrm>
                <a:off x="2397" y="10452"/>
                <a:ext cx="342" cy="247"/>
              </a:xfrm>
              <a:custGeom>
                <a:avLst/>
                <a:gdLst>
                  <a:gd name="T0" fmla="*/ 0 w 1027"/>
                  <a:gd name="T1" fmla="*/ 0 h 740"/>
                  <a:gd name="T2" fmla="*/ 0 w 1027"/>
                  <a:gd name="T3" fmla="*/ 0 h 740"/>
                  <a:gd name="T4" fmla="*/ 0 w 1027"/>
                  <a:gd name="T5" fmla="*/ 0 h 740"/>
                  <a:gd name="T6" fmla="*/ 0 w 1027"/>
                  <a:gd name="T7" fmla="*/ 0 h 740"/>
                  <a:gd name="T8" fmla="*/ 0 w 1027"/>
                  <a:gd name="T9" fmla="*/ 0 h 740"/>
                  <a:gd name="T10" fmla="*/ 0 w 1027"/>
                  <a:gd name="T11" fmla="*/ 0 h 740"/>
                  <a:gd name="T12" fmla="*/ 0 w 1027"/>
                  <a:gd name="T13" fmla="*/ 0 h 740"/>
                  <a:gd name="T14" fmla="*/ 0 w 1027"/>
                  <a:gd name="T15" fmla="*/ 0 h 740"/>
                  <a:gd name="T16" fmla="*/ 0 w 1027"/>
                  <a:gd name="T17" fmla="*/ 0 h 740"/>
                  <a:gd name="T18" fmla="*/ 0 w 1027"/>
                  <a:gd name="T19" fmla="*/ 0 h 740"/>
                  <a:gd name="T20" fmla="*/ 0 w 1027"/>
                  <a:gd name="T21" fmla="*/ 0 h 740"/>
                  <a:gd name="T22" fmla="*/ 0 w 1027"/>
                  <a:gd name="T23" fmla="*/ 0 h 740"/>
                  <a:gd name="T24" fmla="*/ 0 w 1027"/>
                  <a:gd name="T25" fmla="*/ 0 h 740"/>
                  <a:gd name="T26" fmla="*/ 0 w 1027"/>
                  <a:gd name="T27" fmla="*/ 0 h 740"/>
                  <a:gd name="T28" fmla="*/ 0 w 1027"/>
                  <a:gd name="T29" fmla="*/ 0 h 740"/>
                  <a:gd name="T30" fmla="*/ 0 w 1027"/>
                  <a:gd name="T31" fmla="*/ 0 h 740"/>
                  <a:gd name="T32" fmla="*/ 0 w 1027"/>
                  <a:gd name="T33" fmla="*/ 0 h 740"/>
                  <a:gd name="T34" fmla="*/ 0 w 1027"/>
                  <a:gd name="T35" fmla="*/ 0 h 740"/>
                  <a:gd name="T36" fmla="*/ 0 w 1027"/>
                  <a:gd name="T37" fmla="*/ 0 h 740"/>
                  <a:gd name="T38" fmla="*/ 0 w 1027"/>
                  <a:gd name="T39" fmla="*/ 0 h 740"/>
                  <a:gd name="T40" fmla="*/ 0 w 1027"/>
                  <a:gd name="T41" fmla="*/ 0 h 740"/>
                  <a:gd name="T42" fmla="*/ 0 w 1027"/>
                  <a:gd name="T43" fmla="*/ 0 h 740"/>
                  <a:gd name="T44" fmla="*/ 0 w 1027"/>
                  <a:gd name="T45" fmla="*/ 0 h 740"/>
                  <a:gd name="T46" fmla="*/ 0 w 1027"/>
                  <a:gd name="T47" fmla="*/ 0 h 740"/>
                  <a:gd name="T48" fmla="*/ 0 w 1027"/>
                  <a:gd name="T49" fmla="*/ 0 h 740"/>
                  <a:gd name="T50" fmla="*/ 0 w 1027"/>
                  <a:gd name="T51" fmla="*/ 0 h 740"/>
                  <a:gd name="T52" fmla="*/ 0 w 1027"/>
                  <a:gd name="T53" fmla="*/ 0 h 740"/>
                  <a:gd name="T54" fmla="*/ 0 w 1027"/>
                  <a:gd name="T55" fmla="*/ 0 h 740"/>
                  <a:gd name="T56" fmla="*/ 0 w 1027"/>
                  <a:gd name="T57" fmla="*/ 0 h 740"/>
                  <a:gd name="T58" fmla="*/ 0 w 1027"/>
                  <a:gd name="T59" fmla="*/ 0 h 740"/>
                  <a:gd name="T60" fmla="*/ 0 w 1027"/>
                  <a:gd name="T61" fmla="*/ 0 h 740"/>
                  <a:gd name="T62" fmla="*/ 0 w 1027"/>
                  <a:gd name="T63" fmla="*/ 0 h 740"/>
                  <a:gd name="T64" fmla="*/ 0 w 1027"/>
                  <a:gd name="T65" fmla="*/ 0 h 740"/>
                  <a:gd name="T66" fmla="*/ 0 w 1027"/>
                  <a:gd name="T67" fmla="*/ 0 h 740"/>
                  <a:gd name="T68" fmla="*/ 0 w 1027"/>
                  <a:gd name="T69" fmla="*/ 0 h 740"/>
                  <a:gd name="T70" fmla="*/ 0 w 1027"/>
                  <a:gd name="T71" fmla="*/ 0 h 740"/>
                  <a:gd name="T72" fmla="*/ 0 w 1027"/>
                  <a:gd name="T73" fmla="*/ 0 h 740"/>
                  <a:gd name="T74" fmla="*/ 0 w 1027"/>
                  <a:gd name="T75" fmla="*/ 0 h 740"/>
                  <a:gd name="T76" fmla="*/ 0 w 1027"/>
                  <a:gd name="T77" fmla="*/ 0 h 740"/>
                  <a:gd name="T78" fmla="*/ 0 w 1027"/>
                  <a:gd name="T79" fmla="*/ 0 h 740"/>
                  <a:gd name="T80" fmla="*/ 0 w 1027"/>
                  <a:gd name="T81" fmla="*/ 0 h 740"/>
                  <a:gd name="T82" fmla="*/ 0 w 1027"/>
                  <a:gd name="T83" fmla="*/ 0 h 740"/>
                  <a:gd name="T84" fmla="*/ 0 w 1027"/>
                  <a:gd name="T85" fmla="*/ 0 h 740"/>
                  <a:gd name="T86" fmla="*/ 0 w 1027"/>
                  <a:gd name="T87" fmla="*/ 0 h 740"/>
                  <a:gd name="T88" fmla="*/ 0 w 1027"/>
                  <a:gd name="T89" fmla="*/ 0 h 740"/>
                  <a:gd name="T90" fmla="*/ 0 w 1027"/>
                  <a:gd name="T91" fmla="*/ 0 h 740"/>
                  <a:gd name="T92" fmla="*/ 0 w 1027"/>
                  <a:gd name="T93" fmla="*/ 0 h 740"/>
                  <a:gd name="T94" fmla="*/ 0 w 1027"/>
                  <a:gd name="T95" fmla="*/ 0 h 740"/>
                  <a:gd name="T96" fmla="*/ 0 w 1027"/>
                  <a:gd name="T97" fmla="*/ 0 h 740"/>
                  <a:gd name="T98" fmla="*/ 0 w 1027"/>
                  <a:gd name="T99" fmla="*/ 0 h 740"/>
                  <a:gd name="T100" fmla="*/ 0 w 1027"/>
                  <a:gd name="T101" fmla="*/ 0 h 7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27"/>
                  <a:gd name="T154" fmla="*/ 0 h 740"/>
                  <a:gd name="T155" fmla="*/ 1027 w 1027"/>
                  <a:gd name="T156" fmla="*/ 740 h 7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27" h="740">
                    <a:moveTo>
                      <a:pt x="1027" y="280"/>
                    </a:moveTo>
                    <a:lnTo>
                      <a:pt x="1010" y="309"/>
                    </a:lnTo>
                    <a:lnTo>
                      <a:pt x="989" y="326"/>
                    </a:lnTo>
                    <a:lnTo>
                      <a:pt x="965" y="331"/>
                    </a:lnTo>
                    <a:lnTo>
                      <a:pt x="940" y="330"/>
                    </a:lnTo>
                    <a:lnTo>
                      <a:pt x="912" y="321"/>
                    </a:lnTo>
                    <a:lnTo>
                      <a:pt x="884" y="314"/>
                    </a:lnTo>
                    <a:lnTo>
                      <a:pt x="856" y="308"/>
                    </a:lnTo>
                    <a:lnTo>
                      <a:pt x="829" y="309"/>
                    </a:lnTo>
                    <a:lnTo>
                      <a:pt x="821" y="323"/>
                    </a:lnTo>
                    <a:lnTo>
                      <a:pt x="811" y="337"/>
                    </a:lnTo>
                    <a:lnTo>
                      <a:pt x="749" y="352"/>
                    </a:lnTo>
                    <a:lnTo>
                      <a:pt x="710" y="370"/>
                    </a:lnTo>
                    <a:lnTo>
                      <a:pt x="687" y="389"/>
                    </a:lnTo>
                    <a:lnTo>
                      <a:pt x="679" y="412"/>
                    </a:lnTo>
                    <a:lnTo>
                      <a:pt x="679" y="439"/>
                    </a:lnTo>
                    <a:lnTo>
                      <a:pt x="685" y="470"/>
                    </a:lnTo>
                    <a:lnTo>
                      <a:pt x="692" y="508"/>
                    </a:lnTo>
                    <a:lnTo>
                      <a:pt x="697" y="555"/>
                    </a:lnTo>
                    <a:lnTo>
                      <a:pt x="685" y="564"/>
                    </a:lnTo>
                    <a:lnTo>
                      <a:pt x="676" y="575"/>
                    </a:lnTo>
                    <a:lnTo>
                      <a:pt x="666" y="583"/>
                    </a:lnTo>
                    <a:lnTo>
                      <a:pt x="659" y="594"/>
                    </a:lnTo>
                    <a:lnTo>
                      <a:pt x="651" y="603"/>
                    </a:lnTo>
                    <a:lnTo>
                      <a:pt x="644" y="611"/>
                    </a:lnTo>
                    <a:lnTo>
                      <a:pt x="638" y="620"/>
                    </a:lnTo>
                    <a:lnTo>
                      <a:pt x="634" y="631"/>
                    </a:lnTo>
                    <a:lnTo>
                      <a:pt x="626" y="631"/>
                    </a:lnTo>
                    <a:lnTo>
                      <a:pt x="617" y="631"/>
                    </a:lnTo>
                    <a:lnTo>
                      <a:pt x="607" y="631"/>
                    </a:lnTo>
                    <a:lnTo>
                      <a:pt x="599" y="632"/>
                    </a:lnTo>
                    <a:lnTo>
                      <a:pt x="584" y="631"/>
                    </a:lnTo>
                    <a:lnTo>
                      <a:pt x="567" y="631"/>
                    </a:lnTo>
                    <a:lnTo>
                      <a:pt x="543" y="631"/>
                    </a:lnTo>
                    <a:lnTo>
                      <a:pt x="513" y="631"/>
                    </a:lnTo>
                    <a:lnTo>
                      <a:pt x="511" y="622"/>
                    </a:lnTo>
                    <a:lnTo>
                      <a:pt x="509" y="613"/>
                    </a:lnTo>
                    <a:lnTo>
                      <a:pt x="506" y="604"/>
                    </a:lnTo>
                    <a:lnTo>
                      <a:pt x="506" y="595"/>
                    </a:lnTo>
                    <a:lnTo>
                      <a:pt x="504" y="586"/>
                    </a:lnTo>
                    <a:lnTo>
                      <a:pt x="504" y="578"/>
                    </a:lnTo>
                    <a:lnTo>
                      <a:pt x="504" y="569"/>
                    </a:lnTo>
                    <a:lnTo>
                      <a:pt x="504" y="560"/>
                    </a:lnTo>
                    <a:lnTo>
                      <a:pt x="474" y="544"/>
                    </a:lnTo>
                    <a:lnTo>
                      <a:pt x="449" y="536"/>
                    </a:lnTo>
                    <a:lnTo>
                      <a:pt x="425" y="535"/>
                    </a:lnTo>
                    <a:lnTo>
                      <a:pt x="407" y="542"/>
                    </a:lnTo>
                    <a:lnTo>
                      <a:pt x="391" y="554"/>
                    </a:lnTo>
                    <a:lnTo>
                      <a:pt x="381" y="573"/>
                    </a:lnTo>
                    <a:lnTo>
                      <a:pt x="377" y="597"/>
                    </a:lnTo>
                    <a:lnTo>
                      <a:pt x="381" y="626"/>
                    </a:lnTo>
                    <a:lnTo>
                      <a:pt x="373" y="629"/>
                    </a:lnTo>
                    <a:lnTo>
                      <a:pt x="366" y="632"/>
                    </a:lnTo>
                    <a:lnTo>
                      <a:pt x="360" y="634"/>
                    </a:lnTo>
                    <a:lnTo>
                      <a:pt x="356" y="635"/>
                    </a:lnTo>
                    <a:lnTo>
                      <a:pt x="346" y="632"/>
                    </a:lnTo>
                    <a:lnTo>
                      <a:pt x="341" y="631"/>
                    </a:lnTo>
                    <a:lnTo>
                      <a:pt x="317" y="597"/>
                    </a:lnTo>
                    <a:lnTo>
                      <a:pt x="294" y="583"/>
                    </a:lnTo>
                    <a:lnTo>
                      <a:pt x="269" y="583"/>
                    </a:lnTo>
                    <a:lnTo>
                      <a:pt x="248" y="597"/>
                    </a:lnTo>
                    <a:lnTo>
                      <a:pt x="230" y="616"/>
                    </a:lnTo>
                    <a:lnTo>
                      <a:pt x="220" y="641"/>
                    </a:lnTo>
                    <a:lnTo>
                      <a:pt x="217" y="667"/>
                    </a:lnTo>
                    <a:lnTo>
                      <a:pt x="228" y="692"/>
                    </a:lnTo>
                    <a:lnTo>
                      <a:pt x="224" y="704"/>
                    </a:lnTo>
                    <a:lnTo>
                      <a:pt x="220" y="715"/>
                    </a:lnTo>
                    <a:lnTo>
                      <a:pt x="214" y="722"/>
                    </a:lnTo>
                    <a:lnTo>
                      <a:pt x="209" y="729"/>
                    </a:lnTo>
                    <a:lnTo>
                      <a:pt x="200" y="732"/>
                    </a:lnTo>
                    <a:lnTo>
                      <a:pt x="193" y="737"/>
                    </a:lnTo>
                    <a:lnTo>
                      <a:pt x="185" y="738"/>
                    </a:lnTo>
                    <a:lnTo>
                      <a:pt x="179" y="740"/>
                    </a:lnTo>
                    <a:lnTo>
                      <a:pt x="174" y="729"/>
                    </a:lnTo>
                    <a:lnTo>
                      <a:pt x="169" y="720"/>
                    </a:lnTo>
                    <a:lnTo>
                      <a:pt x="164" y="712"/>
                    </a:lnTo>
                    <a:lnTo>
                      <a:pt x="158" y="704"/>
                    </a:lnTo>
                    <a:lnTo>
                      <a:pt x="150" y="695"/>
                    </a:lnTo>
                    <a:lnTo>
                      <a:pt x="141" y="691"/>
                    </a:lnTo>
                    <a:lnTo>
                      <a:pt x="133" y="688"/>
                    </a:lnTo>
                    <a:lnTo>
                      <a:pt x="125" y="688"/>
                    </a:lnTo>
                    <a:lnTo>
                      <a:pt x="125" y="678"/>
                    </a:lnTo>
                    <a:lnTo>
                      <a:pt x="127" y="670"/>
                    </a:lnTo>
                    <a:lnTo>
                      <a:pt x="130" y="663"/>
                    </a:lnTo>
                    <a:lnTo>
                      <a:pt x="133" y="657"/>
                    </a:lnTo>
                    <a:lnTo>
                      <a:pt x="134" y="650"/>
                    </a:lnTo>
                    <a:lnTo>
                      <a:pt x="136" y="642"/>
                    </a:lnTo>
                    <a:lnTo>
                      <a:pt x="137" y="634"/>
                    </a:lnTo>
                    <a:lnTo>
                      <a:pt x="139" y="626"/>
                    </a:lnTo>
                    <a:lnTo>
                      <a:pt x="129" y="616"/>
                    </a:lnTo>
                    <a:lnTo>
                      <a:pt x="120" y="607"/>
                    </a:lnTo>
                    <a:lnTo>
                      <a:pt x="111" y="600"/>
                    </a:lnTo>
                    <a:lnTo>
                      <a:pt x="101" y="594"/>
                    </a:lnTo>
                    <a:lnTo>
                      <a:pt x="89" y="588"/>
                    </a:lnTo>
                    <a:lnTo>
                      <a:pt x="81" y="583"/>
                    </a:lnTo>
                    <a:lnTo>
                      <a:pt x="70" y="578"/>
                    </a:lnTo>
                    <a:lnTo>
                      <a:pt x="61" y="573"/>
                    </a:lnTo>
                    <a:lnTo>
                      <a:pt x="57" y="566"/>
                    </a:lnTo>
                    <a:lnTo>
                      <a:pt x="57" y="555"/>
                    </a:lnTo>
                    <a:lnTo>
                      <a:pt x="92" y="517"/>
                    </a:lnTo>
                    <a:lnTo>
                      <a:pt x="95" y="491"/>
                    </a:lnTo>
                    <a:lnTo>
                      <a:pt x="75" y="468"/>
                    </a:lnTo>
                    <a:lnTo>
                      <a:pt x="46" y="449"/>
                    </a:lnTo>
                    <a:lnTo>
                      <a:pt x="16" y="424"/>
                    </a:lnTo>
                    <a:lnTo>
                      <a:pt x="0" y="395"/>
                    </a:lnTo>
                    <a:lnTo>
                      <a:pt x="7" y="352"/>
                    </a:lnTo>
                    <a:lnTo>
                      <a:pt x="53" y="295"/>
                    </a:lnTo>
                    <a:lnTo>
                      <a:pt x="59" y="259"/>
                    </a:lnTo>
                    <a:lnTo>
                      <a:pt x="60" y="228"/>
                    </a:lnTo>
                    <a:lnTo>
                      <a:pt x="60" y="197"/>
                    </a:lnTo>
                    <a:lnTo>
                      <a:pt x="64" y="172"/>
                    </a:lnTo>
                    <a:lnTo>
                      <a:pt x="74" y="149"/>
                    </a:lnTo>
                    <a:lnTo>
                      <a:pt x="95" y="131"/>
                    </a:lnTo>
                    <a:lnTo>
                      <a:pt x="132" y="118"/>
                    </a:lnTo>
                    <a:lnTo>
                      <a:pt x="188" y="115"/>
                    </a:lnTo>
                    <a:lnTo>
                      <a:pt x="230" y="156"/>
                    </a:lnTo>
                    <a:lnTo>
                      <a:pt x="258" y="184"/>
                    </a:lnTo>
                    <a:lnTo>
                      <a:pt x="278" y="197"/>
                    </a:lnTo>
                    <a:lnTo>
                      <a:pt x="294" y="202"/>
                    </a:lnTo>
                    <a:lnTo>
                      <a:pt x="313" y="197"/>
                    </a:lnTo>
                    <a:lnTo>
                      <a:pt x="342" y="188"/>
                    </a:lnTo>
                    <a:lnTo>
                      <a:pt x="384" y="177"/>
                    </a:lnTo>
                    <a:lnTo>
                      <a:pt x="450" y="166"/>
                    </a:lnTo>
                    <a:lnTo>
                      <a:pt x="468" y="156"/>
                    </a:lnTo>
                    <a:lnTo>
                      <a:pt x="488" y="143"/>
                    </a:lnTo>
                    <a:lnTo>
                      <a:pt x="508" y="127"/>
                    </a:lnTo>
                    <a:lnTo>
                      <a:pt x="529" y="113"/>
                    </a:lnTo>
                    <a:lnTo>
                      <a:pt x="548" y="102"/>
                    </a:lnTo>
                    <a:lnTo>
                      <a:pt x="572" y="96"/>
                    </a:lnTo>
                    <a:lnTo>
                      <a:pt x="596" y="97"/>
                    </a:lnTo>
                    <a:lnTo>
                      <a:pt x="626" y="110"/>
                    </a:lnTo>
                    <a:lnTo>
                      <a:pt x="655" y="107"/>
                    </a:lnTo>
                    <a:lnTo>
                      <a:pt x="676" y="106"/>
                    </a:lnTo>
                    <a:lnTo>
                      <a:pt x="690" y="103"/>
                    </a:lnTo>
                    <a:lnTo>
                      <a:pt x="701" y="97"/>
                    </a:lnTo>
                    <a:lnTo>
                      <a:pt x="708" y="84"/>
                    </a:lnTo>
                    <a:lnTo>
                      <a:pt x="718" y="66"/>
                    </a:lnTo>
                    <a:lnTo>
                      <a:pt x="728" y="40"/>
                    </a:lnTo>
                    <a:lnTo>
                      <a:pt x="744" y="6"/>
                    </a:lnTo>
                    <a:lnTo>
                      <a:pt x="780" y="0"/>
                    </a:lnTo>
                    <a:lnTo>
                      <a:pt x="818" y="1"/>
                    </a:lnTo>
                    <a:lnTo>
                      <a:pt x="853" y="7"/>
                    </a:lnTo>
                    <a:lnTo>
                      <a:pt x="884" y="22"/>
                    </a:lnTo>
                    <a:lnTo>
                      <a:pt x="908" y="41"/>
                    </a:lnTo>
                    <a:lnTo>
                      <a:pt x="923" y="69"/>
                    </a:lnTo>
                    <a:lnTo>
                      <a:pt x="927" y="104"/>
                    </a:lnTo>
                    <a:lnTo>
                      <a:pt x="919" y="149"/>
                    </a:lnTo>
                    <a:lnTo>
                      <a:pt x="922" y="181"/>
                    </a:lnTo>
                    <a:lnTo>
                      <a:pt x="934" y="200"/>
                    </a:lnTo>
                    <a:lnTo>
                      <a:pt x="948" y="209"/>
                    </a:lnTo>
                    <a:lnTo>
                      <a:pt x="967" y="214"/>
                    </a:lnTo>
                    <a:lnTo>
                      <a:pt x="985" y="216"/>
                    </a:lnTo>
                    <a:lnTo>
                      <a:pt x="1002" y="227"/>
                    </a:lnTo>
                    <a:lnTo>
                      <a:pt x="1016" y="244"/>
                    </a:lnTo>
                    <a:lnTo>
                      <a:pt x="1027" y="280"/>
                    </a:lnTo>
                    <a:close/>
                  </a:path>
                </a:pathLst>
              </a:custGeom>
              <a:solidFill>
                <a:srgbClr val="6EA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0" name="Freeform 52"/>
              <p:cNvSpPr>
                <a:spLocks/>
              </p:cNvSpPr>
              <p:nvPr/>
            </p:nvSpPr>
            <p:spPr bwMode="auto">
              <a:xfrm>
                <a:off x="2324" y="10179"/>
                <a:ext cx="403" cy="335"/>
              </a:xfrm>
              <a:custGeom>
                <a:avLst/>
                <a:gdLst>
                  <a:gd name="T0" fmla="*/ 0 w 1209"/>
                  <a:gd name="T1" fmla="*/ 0 h 1007"/>
                  <a:gd name="T2" fmla="*/ 0 w 1209"/>
                  <a:gd name="T3" fmla="*/ 0 h 1007"/>
                  <a:gd name="T4" fmla="*/ 0 w 1209"/>
                  <a:gd name="T5" fmla="*/ 0 h 1007"/>
                  <a:gd name="T6" fmla="*/ 0 w 1209"/>
                  <a:gd name="T7" fmla="*/ 0 h 1007"/>
                  <a:gd name="T8" fmla="*/ 0 w 1209"/>
                  <a:gd name="T9" fmla="*/ 0 h 1007"/>
                  <a:gd name="T10" fmla="*/ 0 w 1209"/>
                  <a:gd name="T11" fmla="*/ 0 h 1007"/>
                  <a:gd name="T12" fmla="*/ 0 w 1209"/>
                  <a:gd name="T13" fmla="*/ 0 h 1007"/>
                  <a:gd name="T14" fmla="*/ 0 w 1209"/>
                  <a:gd name="T15" fmla="*/ 0 h 1007"/>
                  <a:gd name="T16" fmla="*/ 0 w 1209"/>
                  <a:gd name="T17" fmla="*/ 0 h 1007"/>
                  <a:gd name="T18" fmla="*/ 0 w 1209"/>
                  <a:gd name="T19" fmla="*/ 0 h 1007"/>
                  <a:gd name="T20" fmla="*/ 0 w 1209"/>
                  <a:gd name="T21" fmla="*/ 0 h 1007"/>
                  <a:gd name="T22" fmla="*/ 0 w 1209"/>
                  <a:gd name="T23" fmla="*/ 0 h 1007"/>
                  <a:gd name="T24" fmla="*/ 0 w 1209"/>
                  <a:gd name="T25" fmla="*/ 0 h 1007"/>
                  <a:gd name="T26" fmla="*/ 0 w 1209"/>
                  <a:gd name="T27" fmla="*/ 0 h 1007"/>
                  <a:gd name="T28" fmla="*/ 0 w 1209"/>
                  <a:gd name="T29" fmla="*/ 0 h 1007"/>
                  <a:gd name="T30" fmla="*/ 0 w 1209"/>
                  <a:gd name="T31" fmla="*/ 0 h 1007"/>
                  <a:gd name="T32" fmla="*/ 0 w 1209"/>
                  <a:gd name="T33" fmla="*/ 0 h 1007"/>
                  <a:gd name="T34" fmla="*/ 0 w 1209"/>
                  <a:gd name="T35" fmla="*/ 0 h 1007"/>
                  <a:gd name="T36" fmla="*/ 0 w 1209"/>
                  <a:gd name="T37" fmla="*/ 0 h 1007"/>
                  <a:gd name="T38" fmla="*/ 0 w 1209"/>
                  <a:gd name="T39" fmla="*/ 0 h 1007"/>
                  <a:gd name="T40" fmla="*/ 0 w 1209"/>
                  <a:gd name="T41" fmla="*/ 0 h 1007"/>
                  <a:gd name="T42" fmla="*/ 0 w 1209"/>
                  <a:gd name="T43" fmla="*/ 0 h 1007"/>
                  <a:gd name="T44" fmla="*/ 0 w 1209"/>
                  <a:gd name="T45" fmla="*/ 0 h 1007"/>
                  <a:gd name="T46" fmla="*/ 0 w 1209"/>
                  <a:gd name="T47" fmla="*/ 0 h 1007"/>
                  <a:gd name="T48" fmla="*/ 0 w 1209"/>
                  <a:gd name="T49" fmla="*/ 0 h 1007"/>
                  <a:gd name="T50" fmla="*/ 0 w 1209"/>
                  <a:gd name="T51" fmla="*/ 0 h 1007"/>
                  <a:gd name="T52" fmla="*/ 0 w 1209"/>
                  <a:gd name="T53" fmla="*/ 0 h 1007"/>
                  <a:gd name="T54" fmla="*/ 0 w 1209"/>
                  <a:gd name="T55" fmla="*/ 0 h 1007"/>
                  <a:gd name="T56" fmla="*/ 0 w 1209"/>
                  <a:gd name="T57" fmla="*/ 0 h 1007"/>
                  <a:gd name="T58" fmla="*/ 0 w 1209"/>
                  <a:gd name="T59" fmla="*/ 0 h 1007"/>
                  <a:gd name="T60" fmla="*/ 0 w 1209"/>
                  <a:gd name="T61" fmla="*/ 0 h 1007"/>
                  <a:gd name="T62" fmla="*/ 0 w 1209"/>
                  <a:gd name="T63" fmla="*/ 0 h 1007"/>
                  <a:gd name="T64" fmla="*/ 0 w 1209"/>
                  <a:gd name="T65" fmla="*/ 0 h 1007"/>
                  <a:gd name="T66" fmla="*/ 0 w 1209"/>
                  <a:gd name="T67" fmla="*/ 0 h 1007"/>
                  <a:gd name="T68" fmla="*/ 0 w 1209"/>
                  <a:gd name="T69" fmla="*/ 0 h 1007"/>
                  <a:gd name="T70" fmla="*/ 0 w 1209"/>
                  <a:gd name="T71" fmla="*/ 0 h 1007"/>
                  <a:gd name="T72" fmla="*/ 0 w 1209"/>
                  <a:gd name="T73" fmla="*/ 0 h 1007"/>
                  <a:gd name="T74" fmla="*/ 0 w 1209"/>
                  <a:gd name="T75" fmla="*/ 0 h 1007"/>
                  <a:gd name="T76" fmla="*/ 0 w 1209"/>
                  <a:gd name="T77" fmla="*/ 0 h 1007"/>
                  <a:gd name="T78" fmla="*/ 0 w 1209"/>
                  <a:gd name="T79" fmla="*/ 0 h 1007"/>
                  <a:gd name="T80" fmla="*/ 0 w 1209"/>
                  <a:gd name="T81" fmla="*/ 0 h 1007"/>
                  <a:gd name="T82" fmla="*/ 0 w 1209"/>
                  <a:gd name="T83" fmla="*/ 0 h 1007"/>
                  <a:gd name="T84" fmla="*/ 0 w 1209"/>
                  <a:gd name="T85" fmla="*/ 0 h 1007"/>
                  <a:gd name="T86" fmla="*/ 0 w 1209"/>
                  <a:gd name="T87" fmla="*/ 0 h 1007"/>
                  <a:gd name="T88" fmla="*/ 0 w 1209"/>
                  <a:gd name="T89" fmla="*/ 0 h 1007"/>
                  <a:gd name="T90" fmla="*/ 0 w 1209"/>
                  <a:gd name="T91" fmla="*/ 0 h 1007"/>
                  <a:gd name="T92" fmla="*/ 0 w 1209"/>
                  <a:gd name="T93" fmla="*/ 0 h 1007"/>
                  <a:gd name="T94" fmla="*/ 0 w 1209"/>
                  <a:gd name="T95" fmla="*/ 0 h 1007"/>
                  <a:gd name="T96" fmla="*/ 0 w 1209"/>
                  <a:gd name="T97" fmla="*/ 0 h 1007"/>
                  <a:gd name="T98" fmla="*/ 0 w 1209"/>
                  <a:gd name="T99" fmla="*/ 0 h 1007"/>
                  <a:gd name="T100" fmla="*/ 0 w 1209"/>
                  <a:gd name="T101" fmla="*/ 0 h 1007"/>
                  <a:gd name="T102" fmla="*/ 0 w 1209"/>
                  <a:gd name="T103" fmla="*/ 0 h 1007"/>
                  <a:gd name="T104" fmla="*/ 0 w 1209"/>
                  <a:gd name="T105" fmla="*/ 0 h 1007"/>
                  <a:gd name="T106" fmla="*/ 0 w 1209"/>
                  <a:gd name="T107" fmla="*/ 0 h 1007"/>
                  <a:gd name="T108" fmla="*/ 0 w 1209"/>
                  <a:gd name="T109" fmla="*/ 0 h 1007"/>
                  <a:gd name="T110" fmla="*/ 0 w 1209"/>
                  <a:gd name="T111" fmla="*/ 0 h 1007"/>
                  <a:gd name="T112" fmla="*/ 0 w 1209"/>
                  <a:gd name="T113" fmla="*/ 0 h 1007"/>
                  <a:gd name="T114" fmla="*/ 0 w 1209"/>
                  <a:gd name="T115" fmla="*/ 0 h 1007"/>
                  <a:gd name="T116" fmla="*/ 0 w 1209"/>
                  <a:gd name="T117" fmla="*/ 0 h 1007"/>
                  <a:gd name="T118" fmla="*/ 0 w 1209"/>
                  <a:gd name="T119" fmla="*/ 0 h 1007"/>
                  <a:gd name="T120" fmla="*/ 0 w 1209"/>
                  <a:gd name="T121" fmla="*/ 0 h 10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09"/>
                  <a:gd name="T184" fmla="*/ 0 h 1007"/>
                  <a:gd name="T185" fmla="*/ 1209 w 1209"/>
                  <a:gd name="T186" fmla="*/ 1007 h 10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09" h="1007">
                    <a:moveTo>
                      <a:pt x="1209" y="150"/>
                    </a:moveTo>
                    <a:lnTo>
                      <a:pt x="1182" y="181"/>
                    </a:lnTo>
                    <a:lnTo>
                      <a:pt x="1159" y="222"/>
                    </a:lnTo>
                    <a:lnTo>
                      <a:pt x="1137" y="267"/>
                    </a:lnTo>
                    <a:lnTo>
                      <a:pt x="1113" y="308"/>
                    </a:lnTo>
                    <a:lnTo>
                      <a:pt x="1082" y="339"/>
                    </a:lnTo>
                    <a:lnTo>
                      <a:pt x="1047" y="357"/>
                    </a:lnTo>
                    <a:lnTo>
                      <a:pt x="1002" y="354"/>
                    </a:lnTo>
                    <a:lnTo>
                      <a:pt x="948" y="326"/>
                    </a:lnTo>
                    <a:lnTo>
                      <a:pt x="908" y="283"/>
                    </a:lnTo>
                    <a:lnTo>
                      <a:pt x="862" y="253"/>
                    </a:lnTo>
                    <a:lnTo>
                      <a:pt x="813" y="237"/>
                    </a:lnTo>
                    <a:lnTo>
                      <a:pt x="766" y="236"/>
                    </a:lnTo>
                    <a:lnTo>
                      <a:pt x="726" y="245"/>
                    </a:lnTo>
                    <a:lnTo>
                      <a:pt x="698" y="271"/>
                    </a:lnTo>
                    <a:lnTo>
                      <a:pt x="685" y="309"/>
                    </a:lnTo>
                    <a:lnTo>
                      <a:pt x="695" y="364"/>
                    </a:lnTo>
                    <a:lnTo>
                      <a:pt x="684" y="390"/>
                    </a:lnTo>
                    <a:lnTo>
                      <a:pt x="670" y="407"/>
                    </a:lnTo>
                    <a:lnTo>
                      <a:pt x="649" y="413"/>
                    </a:lnTo>
                    <a:lnTo>
                      <a:pt x="627" y="418"/>
                    </a:lnTo>
                    <a:lnTo>
                      <a:pt x="605" y="424"/>
                    </a:lnTo>
                    <a:lnTo>
                      <a:pt x="587" y="438"/>
                    </a:lnTo>
                    <a:lnTo>
                      <a:pt x="573" y="461"/>
                    </a:lnTo>
                    <a:lnTo>
                      <a:pt x="569" y="501"/>
                    </a:lnTo>
                    <a:lnTo>
                      <a:pt x="580" y="554"/>
                    </a:lnTo>
                    <a:lnTo>
                      <a:pt x="583" y="607"/>
                    </a:lnTo>
                    <a:lnTo>
                      <a:pt x="578" y="659"/>
                    </a:lnTo>
                    <a:lnTo>
                      <a:pt x="580" y="706"/>
                    </a:lnTo>
                    <a:lnTo>
                      <a:pt x="588" y="746"/>
                    </a:lnTo>
                    <a:lnTo>
                      <a:pt x="615" y="780"/>
                    </a:lnTo>
                    <a:lnTo>
                      <a:pt x="663" y="802"/>
                    </a:lnTo>
                    <a:lnTo>
                      <a:pt x="740" y="813"/>
                    </a:lnTo>
                    <a:lnTo>
                      <a:pt x="766" y="797"/>
                    </a:lnTo>
                    <a:lnTo>
                      <a:pt x="795" y="785"/>
                    </a:lnTo>
                    <a:lnTo>
                      <a:pt x="820" y="777"/>
                    </a:lnTo>
                    <a:lnTo>
                      <a:pt x="844" y="775"/>
                    </a:lnTo>
                    <a:lnTo>
                      <a:pt x="863" y="780"/>
                    </a:lnTo>
                    <a:lnTo>
                      <a:pt x="879" y="793"/>
                    </a:lnTo>
                    <a:lnTo>
                      <a:pt x="890" y="816"/>
                    </a:lnTo>
                    <a:lnTo>
                      <a:pt x="898" y="855"/>
                    </a:lnTo>
                    <a:lnTo>
                      <a:pt x="884" y="869"/>
                    </a:lnTo>
                    <a:lnTo>
                      <a:pt x="870" y="884"/>
                    </a:lnTo>
                    <a:lnTo>
                      <a:pt x="842" y="878"/>
                    </a:lnTo>
                    <a:lnTo>
                      <a:pt x="818" y="867"/>
                    </a:lnTo>
                    <a:lnTo>
                      <a:pt x="796" y="852"/>
                    </a:lnTo>
                    <a:lnTo>
                      <a:pt x="776" y="841"/>
                    </a:lnTo>
                    <a:lnTo>
                      <a:pt x="757" y="837"/>
                    </a:lnTo>
                    <a:lnTo>
                      <a:pt x="741" y="849"/>
                    </a:lnTo>
                    <a:lnTo>
                      <a:pt x="726" y="881"/>
                    </a:lnTo>
                    <a:lnTo>
                      <a:pt x="713" y="940"/>
                    </a:lnTo>
                    <a:lnTo>
                      <a:pt x="692" y="952"/>
                    </a:lnTo>
                    <a:lnTo>
                      <a:pt x="665" y="964"/>
                    </a:lnTo>
                    <a:lnTo>
                      <a:pt x="633" y="974"/>
                    </a:lnTo>
                    <a:lnTo>
                      <a:pt x="599" y="984"/>
                    </a:lnTo>
                    <a:lnTo>
                      <a:pt x="566" y="992"/>
                    </a:lnTo>
                    <a:lnTo>
                      <a:pt x="535" y="998"/>
                    </a:lnTo>
                    <a:lnTo>
                      <a:pt x="508" y="1002"/>
                    </a:lnTo>
                    <a:lnTo>
                      <a:pt x="491" y="1007"/>
                    </a:lnTo>
                    <a:lnTo>
                      <a:pt x="469" y="977"/>
                    </a:lnTo>
                    <a:lnTo>
                      <a:pt x="453" y="952"/>
                    </a:lnTo>
                    <a:lnTo>
                      <a:pt x="439" y="927"/>
                    </a:lnTo>
                    <a:lnTo>
                      <a:pt x="427" y="906"/>
                    </a:lnTo>
                    <a:lnTo>
                      <a:pt x="411" y="887"/>
                    </a:lnTo>
                    <a:lnTo>
                      <a:pt x="393" y="874"/>
                    </a:lnTo>
                    <a:lnTo>
                      <a:pt x="366" y="864"/>
                    </a:lnTo>
                    <a:lnTo>
                      <a:pt x="334" y="861"/>
                    </a:lnTo>
                    <a:lnTo>
                      <a:pt x="296" y="883"/>
                    </a:lnTo>
                    <a:lnTo>
                      <a:pt x="257" y="912"/>
                    </a:lnTo>
                    <a:lnTo>
                      <a:pt x="218" y="942"/>
                    </a:lnTo>
                    <a:lnTo>
                      <a:pt x="181" y="965"/>
                    </a:lnTo>
                    <a:lnTo>
                      <a:pt x="146" y="974"/>
                    </a:lnTo>
                    <a:lnTo>
                      <a:pt x="118" y="965"/>
                    </a:lnTo>
                    <a:lnTo>
                      <a:pt x="98" y="930"/>
                    </a:lnTo>
                    <a:lnTo>
                      <a:pt x="90" y="865"/>
                    </a:lnTo>
                    <a:lnTo>
                      <a:pt x="27" y="818"/>
                    </a:lnTo>
                    <a:lnTo>
                      <a:pt x="0" y="771"/>
                    </a:lnTo>
                    <a:lnTo>
                      <a:pt x="0" y="721"/>
                    </a:lnTo>
                    <a:lnTo>
                      <a:pt x="17" y="672"/>
                    </a:lnTo>
                    <a:lnTo>
                      <a:pt x="39" y="620"/>
                    </a:lnTo>
                    <a:lnTo>
                      <a:pt x="58" y="572"/>
                    </a:lnTo>
                    <a:lnTo>
                      <a:pt x="63" y="523"/>
                    </a:lnTo>
                    <a:lnTo>
                      <a:pt x="49" y="477"/>
                    </a:lnTo>
                    <a:lnTo>
                      <a:pt x="60" y="411"/>
                    </a:lnTo>
                    <a:lnTo>
                      <a:pt x="88" y="377"/>
                    </a:lnTo>
                    <a:lnTo>
                      <a:pt x="126" y="361"/>
                    </a:lnTo>
                    <a:lnTo>
                      <a:pt x="171" y="358"/>
                    </a:lnTo>
                    <a:lnTo>
                      <a:pt x="215" y="352"/>
                    </a:lnTo>
                    <a:lnTo>
                      <a:pt x="256" y="337"/>
                    </a:lnTo>
                    <a:lnTo>
                      <a:pt x="286" y="299"/>
                    </a:lnTo>
                    <a:lnTo>
                      <a:pt x="306" y="231"/>
                    </a:lnTo>
                    <a:lnTo>
                      <a:pt x="316" y="209"/>
                    </a:lnTo>
                    <a:lnTo>
                      <a:pt x="327" y="190"/>
                    </a:lnTo>
                    <a:lnTo>
                      <a:pt x="338" y="171"/>
                    </a:lnTo>
                    <a:lnTo>
                      <a:pt x="352" y="156"/>
                    </a:lnTo>
                    <a:lnTo>
                      <a:pt x="366" y="138"/>
                    </a:lnTo>
                    <a:lnTo>
                      <a:pt x="385" y="125"/>
                    </a:lnTo>
                    <a:lnTo>
                      <a:pt x="406" y="112"/>
                    </a:lnTo>
                    <a:lnTo>
                      <a:pt x="432" y="103"/>
                    </a:lnTo>
                    <a:lnTo>
                      <a:pt x="473" y="109"/>
                    </a:lnTo>
                    <a:lnTo>
                      <a:pt x="510" y="99"/>
                    </a:lnTo>
                    <a:lnTo>
                      <a:pt x="542" y="75"/>
                    </a:lnTo>
                    <a:lnTo>
                      <a:pt x="574" y="50"/>
                    </a:lnTo>
                    <a:lnTo>
                      <a:pt x="604" y="26"/>
                    </a:lnTo>
                    <a:lnTo>
                      <a:pt x="633" y="15"/>
                    </a:lnTo>
                    <a:lnTo>
                      <a:pt x="664" y="22"/>
                    </a:lnTo>
                    <a:lnTo>
                      <a:pt x="699" y="56"/>
                    </a:lnTo>
                    <a:lnTo>
                      <a:pt x="730" y="53"/>
                    </a:lnTo>
                    <a:lnTo>
                      <a:pt x="761" y="43"/>
                    </a:lnTo>
                    <a:lnTo>
                      <a:pt x="792" y="28"/>
                    </a:lnTo>
                    <a:lnTo>
                      <a:pt x="823" y="15"/>
                    </a:lnTo>
                    <a:lnTo>
                      <a:pt x="852" y="3"/>
                    </a:lnTo>
                    <a:lnTo>
                      <a:pt x="882" y="0"/>
                    </a:lnTo>
                    <a:lnTo>
                      <a:pt x="910" y="7"/>
                    </a:lnTo>
                    <a:lnTo>
                      <a:pt x="938" y="32"/>
                    </a:lnTo>
                    <a:lnTo>
                      <a:pt x="960" y="35"/>
                    </a:lnTo>
                    <a:lnTo>
                      <a:pt x="999" y="34"/>
                    </a:lnTo>
                    <a:lnTo>
                      <a:pt x="1044" y="32"/>
                    </a:lnTo>
                    <a:lnTo>
                      <a:pt x="1095" y="35"/>
                    </a:lnTo>
                    <a:lnTo>
                      <a:pt x="1140" y="44"/>
                    </a:lnTo>
                    <a:lnTo>
                      <a:pt x="1179" y="63"/>
                    </a:lnTo>
                    <a:lnTo>
                      <a:pt x="1203" y="97"/>
                    </a:lnTo>
                    <a:lnTo>
                      <a:pt x="1209" y="150"/>
                    </a:lnTo>
                    <a:close/>
                  </a:path>
                </a:pathLst>
              </a:custGeom>
              <a:solidFill>
                <a:srgbClr val="8FB8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1" name="Freeform 53"/>
              <p:cNvSpPr>
                <a:spLocks/>
              </p:cNvSpPr>
              <p:nvPr/>
            </p:nvSpPr>
            <p:spPr bwMode="auto">
              <a:xfrm>
                <a:off x="2623" y="11639"/>
                <a:ext cx="148" cy="96"/>
              </a:xfrm>
              <a:custGeom>
                <a:avLst/>
                <a:gdLst>
                  <a:gd name="T0" fmla="*/ 0 w 444"/>
                  <a:gd name="T1" fmla="*/ 0 h 288"/>
                  <a:gd name="T2" fmla="*/ 0 w 444"/>
                  <a:gd name="T3" fmla="*/ 0 h 288"/>
                  <a:gd name="T4" fmla="*/ 0 w 444"/>
                  <a:gd name="T5" fmla="*/ 0 h 288"/>
                  <a:gd name="T6" fmla="*/ 0 w 444"/>
                  <a:gd name="T7" fmla="*/ 0 h 288"/>
                  <a:gd name="T8" fmla="*/ 0 w 444"/>
                  <a:gd name="T9" fmla="*/ 0 h 288"/>
                  <a:gd name="T10" fmla="*/ 0 w 444"/>
                  <a:gd name="T11" fmla="*/ 0 h 288"/>
                  <a:gd name="T12" fmla="*/ 0 w 444"/>
                  <a:gd name="T13" fmla="*/ 0 h 288"/>
                  <a:gd name="T14" fmla="*/ 0 w 444"/>
                  <a:gd name="T15" fmla="*/ 0 h 288"/>
                  <a:gd name="T16" fmla="*/ 0 w 444"/>
                  <a:gd name="T17" fmla="*/ 0 h 288"/>
                  <a:gd name="T18" fmla="*/ 0 w 444"/>
                  <a:gd name="T19" fmla="*/ 0 h 288"/>
                  <a:gd name="T20" fmla="*/ 0 w 444"/>
                  <a:gd name="T21" fmla="*/ 0 h 288"/>
                  <a:gd name="T22" fmla="*/ 0 w 444"/>
                  <a:gd name="T23" fmla="*/ 0 h 288"/>
                  <a:gd name="T24" fmla="*/ 0 w 444"/>
                  <a:gd name="T25" fmla="*/ 0 h 288"/>
                  <a:gd name="T26" fmla="*/ 0 w 444"/>
                  <a:gd name="T27" fmla="*/ 0 h 288"/>
                  <a:gd name="T28" fmla="*/ 0 w 444"/>
                  <a:gd name="T29" fmla="*/ 0 h 288"/>
                  <a:gd name="T30" fmla="*/ 0 w 444"/>
                  <a:gd name="T31" fmla="*/ 0 h 288"/>
                  <a:gd name="T32" fmla="*/ 0 w 444"/>
                  <a:gd name="T33" fmla="*/ 0 h 288"/>
                  <a:gd name="T34" fmla="*/ 0 w 444"/>
                  <a:gd name="T35" fmla="*/ 0 h 288"/>
                  <a:gd name="T36" fmla="*/ 0 w 444"/>
                  <a:gd name="T37" fmla="*/ 0 h 288"/>
                  <a:gd name="T38" fmla="*/ 0 w 444"/>
                  <a:gd name="T39" fmla="*/ 0 h 288"/>
                  <a:gd name="T40" fmla="*/ 0 w 444"/>
                  <a:gd name="T41" fmla="*/ 0 h 288"/>
                  <a:gd name="T42" fmla="*/ 0 w 444"/>
                  <a:gd name="T43" fmla="*/ 0 h 288"/>
                  <a:gd name="T44" fmla="*/ 0 w 444"/>
                  <a:gd name="T45" fmla="*/ 0 h 288"/>
                  <a:gd name="T46" fmla="*/ 0 w 444"/>
                  <a:gd name="T47" fmla="*/ 0 h 288"/>
                  <a:gd name="T48" fmla="*/ 0 w 444"/>
                  <a:gd name="T49" fmla="*/ 0 h 288"/>
                  <a:gd name="T50" fmla="*/ 0 w 444"/>
                  <a:gd name="T51" fmla="*/ 0 h 288"/>
                  <a:gd name="T52" fmla="*/ 0 w 444"/>
                  <a:gd name="T53" fmla="*/ 0 h 288"/>
                  <a:gd name="T54" fmla="*/ 0 w 444"/>
                  <a:gd name="T55" fmla="*/ 0 h 288"/>
                  <a:gd name="T56" fmla="*/ 0 w 444"/>
                  <a:gd name="T57" fmla="*/ 0 h 2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4"/>
                  <a:gd name="T88" fmla="*/ 0 h 288"/>
                  <a:gd name="T89" fmla="*/ 444 w 444"/>
                  <a:gd name="T90" fmla="*/ 288 h 2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4" h="288">
                    <a:moveTo>
                      <a:pt x="444" y="24"/>
                    </a:moveTo>
                    <a:lnTo>
                      <a:pt x="415" y="73"/>
                    </a:lnTo>
                    <a:lnTo>
                      <a:pt x="372" y="121"/>
                    </a:lnTo>
                    <a:lnTo>
                      <a:pt x="316" y="165"/>
                    </a:lnTo>
                    <a:lnTo>
                      <a:pt x="253" y="205"/>
                    </a:lnTo>
                    <a:lnTo>
                      <a:pt x="185" y="238"/>
                    </a:lnTo>
                    <a:lnTo>
                      <a:pt x="121" y="263"/>
                    </a:lnTo>
                    <a:lnTo>
                      <a:pt x="59" y="279"/>
                    </a:lnTo>
                    <a:lnTo>
                      <a:pt x="10" y="288"/>
                    </a:lnTo>
                    <a:lnTo>
                      <a:pt x="0" y="260"/>
                    </a:lnTo>
                    <a:lnTo>
                      <a:pt x="11" y="227"/>
                    </a:lnTo>
                    <a:lnTo>
                      <a:pt x="38" y="189"/>
                    </a:lnTo>
                    <a:lnTo>
                      <a:pt x="77" y="152"/>
                    </a:lnTo>
                    <a:lnTo>
                      <a:pt x="119" y="112"/>
                    </a:lnTo>
                    <a:lnTo>
                      <a:pt x="163" y="79"/>
                    </a:lnTo>
                    <a:lnTo>
                      <a:pt x="201" y="49"/>
                    </a:lnTo>
                    <a:lnTo>
                      <a:pt x="232" y="28"/>
                    </a:lnTo>
                    <a:lnTo>
                      <a:pt x="254" y="25"/>
                    </a:lnTo>
                    <a:lnTo>
                      <a:pt x="278" y="23"/>
                    </a:lnTo>
                    <a:lnTo>
                      <a:pt x="303" y="18"/>
                    </a:lnTo>
                    <a:lnTo>
                      <a:pt x="330" y="15"/>
                    </a:lnTo>
                    <a:lnTo>
                      <a:pt x="355" y="11"/>
                    </a:lnTo>
                    <a:lnTo>
                      <a:pt x="382" y="8"/>
                    </a:lnTo>
                    <a:lnTo>
                      <a:pt x="408" y="3"/>
                    </a:lnTo>
                    <a:lnTo>
                      <a:pt x="438" y="0"/>
                    </a:lnTo>
                    <a:lnTo>
                      <a:pt x="441" y="2"/>
                    </a:lnTo>
                    <a:lnTo>
                      <a:pt x="442" y="6"/>
                    </a:lnTo>
                    <a:lnTo>
                      <a:pt x="442" y="12"/>
                    </a:lnTo>
                    <a:lnTo>
                      <a:pt x="444" y="24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Freeform 54"/>
              <p:cNvSpPr>
                <a:spLocks/>
              </p:cNvSpPr>
              <p:nvPr/>
            </p:nvSpPr>
            <p:spPr bwMode="auto">
              <a:xfrm>
                <a:off x="2670" y="10651"/>
                <a:ext cx="41" cy="54"/>
              </a:xfrm>
              <a:custGeom>
                <a:avLst/>
                <a:gdLst>
                  <a:gd name="T0" fmla="*/ 0 w 122"/>
                  <a:gd name="T1" fmla="*/ 0 h 164"/>
                  <a:gd name="T2" fmla="*/ 0 w 122"/>
                  <a:gd name="T3" fmla="*/ 0 h 164"/>
                  <a:gd name="T4" fmla="*/ 0 w 122"/>
                  <a:gd name="T5" fmla="*/ 0 h 164"/>
                  <a:gd name="T6" fmla="*/ 0 w 122"/>
                  <a:gd name="T7" fmla="*/ 0 h 164"/>
                  <a:gd name="T8" fmla="*/ 0 w 122"/>
                  <a:gd name="T9" fmla="*/ 0 h 164"/>
                  <a:gd name="T10" fmla="*/ 0 w 122"/>
                  <a:gd name="T11" fmla="*/ 0 h 164"/>
                  <a:gd name="T12" fmla="*/ 0 w 122"/>
                  <a:gd name="T13" fmla="*/ 0 h 164"/>
                  <a:gd name="T14" fmla="*/ 0 w 122"/>
                  <a:gd name="T15" fmla="*/ 0 h 164"/>
                  <a:gd name="T16" fmla="*/ 0 w 122"/>
                  <a:gd name="T17" fmla="*/ 0 h 164"/>
                  <a:gd name="T18" fmla="*/ 0 w 122"/>
                  <a:gd name="T19" fmla="*/ 0 h 164"/>
                  <a:gd name="T20" fmla="*/ 0 w 122"/>
                  <a:gd name="T21" fmla="*/ 0 h 164"/>
                  <a:gd name="T22" fmla="*/ 0 w 122"/>
                  <a:gd name="T23" fmla="*/ 0 h 164"/>
                  <a:gd name="T24" fmla="*/ 0 w 122"/>
                  <a:gd name="T25" fmla="*/ 0 h 1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164"/>
                  <a:gd name="T41" fmla="*/ 122 w 122"/>
                  <a:gd name="T42" fmla="*/ 164 h 1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164">
                    <a:moveTo>
                      <a:pt x="122" y="121"/>
                    </a:moveTo>
                    <a:lnTo>
                      <a:pt x="118" y="130"/>
                    </a:lnTo>
                    <a:lnTo>
                      <a:pt x="118" y="142"/>
                    </a:lnTo>
                    <a:lnTo>
                      <a:pt x="115" y="152"/>
                    </a:lnTo>
                    <a:lnTo>
                      <a:pt x="114" y="164"/>
                    </a:lnTo>
                    <a:lnTo>
                      <a:pt x="51" y="151"/>
                    </a:lnTo>
                    <a:lnTo>
                      <a:pt x="16" y="117"/>
                    </a:lnTo>
                    <a:lnTo>
                      <a:pt x="0" y="72"/>
                    </a:lnTo>
                    <a:lnTo>
                      <a:pt x="6" y="31"/>
                    </a:lnTo>
                    <a:lnTo>
                      <a:pt x="23" y="2"/>
                    </a:lnTo>
                    <a:lnTo>
                      <a:pt x="51" y="0"/>
                    </a:lnTo>
                    <a:lnTo>
                      <a:pt x="86" y="34"/>
                    </a:lnTo>
                    <a:lnTo>
                      <a:pt x="122" y="121"/>
                    </a:lnTo>
                    <a:close/>
                  </a:path>
                </a:pathLst>
              </a:custGeom>
              <a:solidFill>
                <a:srgbClr val="9E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3" name="Freeform 55"/>
              <p:cNvSpPr>
                <a:spLocks/>
              </p:cNvSpPr>
              <p:nvPr/>
            </p:nvSpPr>
            <p:spPr bwMode="auto">
              <a:xfrm>
                <a:off x="2645" y="10807"/>
                <a:ext cx="57" cy="95"/>
              </a:xfrm>
              <a:custGeom>
                <a:avLst/>
                <a:gdLst>
                  <a:gd name="T0" fmla="*/ 0 w 171"/>
                  <a:gd name="T1" fmla="*/ 0 h 285"/>
                  <a:gd name="T2" fmla="*/ 0 w 171"/>
                  <a:gd name="T3" fmla="*/ 0 h 285"/>
                  <a:gd name="T4" fmla="*/ 0 w 171"/>
                  <a:gd name="T5" fmla="*/ 0 h 285"/>
                  <a:gd name="T6" fmla="*/ 0 w 171"/>
                  <a:gd name="T7" fmla="*/ 0 h 285"/>
                  <a:gd name="T8" fmla="*/ 0 w 171"/>
                  <a:gd name="T9" fmla="*/ 0 h 285"/>
                  <a:gd name="T10" fmla="*/ 0 w 171"/>
                  <a:gd name="T11" fmla="*/ 0 h 285"/>
                  <a:gd name="T12" fmla="*/ 0 w 171"/>
                  <a:gd name="T13" fmla="*/ 0 h 285"/>
                  <a:gd name="T14" fmla="*/ 0 w 171"/>
                  <a:gd name="T15" fmla="*/ 0 h 285"/>
                  <a:gd name="T16" fmla="*/ 0 w 171"/>
                  <a:gd name="T17" fmla="*/ 0 h 285"/>
                  <a:gd name="T18" fmla="*/ 0 w 171"/>
                  <a:gd name="T19" fmla="*/ 0 h 285"/>
                  <a:gd name="T20" fmla="*/ 0 w 171"/>
                  <a:gd name="T21" fmla="*/ 0 h 285"/>
                  <a:gd name="T22" fmla="*/ 0 w 171"/>
                  <a:gd name="T23" fmla="*/ 0 h 285"/>
                  <a:gd name="T24" fmla="*/ 0 w 171"/>
                  <a:gd name="T25" fmla="*/ 0 h 285"/>
                  <a:gd name="T26" fmla="*/ 0 w 171"/>
                  <a:gd name="T27" fmla="*/ 0 h 285"/>
                  <a:gd name="T28" fmla="*/ 0 w 171"/>
                  <a:gd name="T29" fmla="*/ 0 h 285"/>
                  <a:gd name="T30" fmla="*/ 0 w 171"/>
                  <a:gd name="T31" fmla="*/ 0 h 285"/>
                  <a:gd name="T32" fmla="*/ 0 w 171"/>
                  <a:gd name="T33" fmla="*/ 0 h 285"/>
                  <a:gd name="T34" fmla="*/ 0 w 171"/>
                  <a:gd name="T35" fmla="*/ 0 h 285"/>
                  <a:gd name="T36" fmla="*/ 0 w 171"/>
                  <a:gd name="T37" fmla="*/ 0 h 285"/>
                  <a:gd name="T38" fmla="*/ 0 w 171"/>
                  <a:gd name="T39" fmla="*/ 0 h 285"/>
                  <a:gd name="T40" fmla="*/ 0 w 171"/>
                  <a:gd name="T41" fmla="*/ 0 h 285"/>
                  <a:gd name="T42" fmla="*/ 0 w 171"/>
                  <a:gd name="T43" fmla="*/ 0 h 285"/>
                  <a:gd name="T44" fmla="*/ 0 w 171"/>
                  <a:gd name="T45" fmla="*/ 0 h 285"/>
                  <a:gd name="T46" fmla="*/ 0 w 171"/>
                  <a:gd name="T47" fmla="*/ 0 h 285"/>
                  <a:gd name="T48" fmla="*/ 0 w 171"/>
                  <a:gd name="T49" fmla="*/ 0 h 285"/>
                  <a:gd name="T50" fmla="*/ 0 w 171"/>
                  <a:gd name="T51" fmla="*/ 0 h 285"/>
                  <a:gd name="T52" fmla="*/ 0 w 171"/>
                  <a:gd name="T53" fmla="*/ 0 h 2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"/>
                  <a:gd name="T82" fmla="*/ 0 h 285"/>
                  <a:gd name="T83" fmla="*/ 171 w 171"/>
                  <a:gd name="T84" fmla="*/ 285 h 2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" h="285">
                    <a:moveTo>
                      <a:pt x="171" y="195"/>
                    </a:moveTo>
                    <a:lnTo>
                      <a:pt x="165" y="211"/>
                    </a:lnTo>
                    <a:lnTo>
                      <a:pt x="160" y="227"/>
                    </a:lnTo>
                    <a:lnTo>
                      <a:pt x="153" y="241"/>
                    </a:lnTo>
                    <a:lnTo>
                      <a:pt x="147" y="255"/>
                    </a:lnTo>
                    <a:lnTo>
                      <a:pt x="139" y="266"/>
                    </a:lnTo>
                    <a:lnTo>
                      <a:pt x="130" y="274"/>
                    </a:lnTo>
                    <a:lnTo>
                      <a:pt x="120" y="280"/>
                    </a:lnTo>
                    <a:lnTo>
                      <a:pt x="112" y="285"/>
                    </a:lnTo>
                    <a:lnTo>
                      <a:pt x="95" y="245"/>
                    </a:lnTo>
                    <a:lnTo>
                      <a:pt x="91" y="210"/>
                    </a:lnTo>
                    <a:lnTo>
                      <a:pt x="91" y="177"/>
                    </a:lnTo>
                    <a:lnTo>
                      <a:pt x="92" y="146"/>
                    </a:lnTo>
                    <a:lnTo>
                      <a:pt x="87" y="115"/>
                    </a:lnTo>
                    <a:lnTo>
                      <a:pt x="74" y="86"/>
                    </a:lnTo>
                    <a:lnTo>
                      <a:pt x="46" y="55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25" y="0"/>
                    </a:lnTo>
                    <a:lnTo>
                      <a:pt x="53" y="8"/>
                    </a:lnTo>
                    <a:lnTo>
                      <a:pt x="80" y="28"/>
                    </a:lnTo>
                    <a:lnTo>
                      <a:pt x="108" y="59"/>
                    </a:lnTo>
                    <a:lnTo>
                      <a:pt x="131" y="95"/>
                    </a:lnTo>
                    <a:lnTo>
                      <a:pt x="151" y="132"/>
                    </a:lnTo>
                    <a:lnTo>
                      <a:pt x="164" y="165"/>
                    </a:lnTo>
                    <a:lnTo>
                      <a:pt x="171" y="195"/>
                    </a:lnTo>
                    <a:close/>
                  </a:path>
                </a:pathLst>
              </a:custGeom>
              <a:solidFill>
                <a:srgbClr val="943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4" name="Freeform 56"/>
              <p:cNvSpPr>
                <a:spLocks/>
              </p:cNvSpPr>
              <p:nvPr/>
            </p:nvSpPr>
            <p:spPr bwMode="auto">
              <a:xfrm>
                <a:off x="2630" y="10656"/>
                <a:ext cx="51" cy="48"/>
              </a:xfrm>
              <a:custGeom>
                <a:avLst/>
                <a:gdLst>
                  <a:gd name="T0" fmla="*/ 0 w 152"/>
                  <a:gd name="T1" fmla="*/ 0 h 143"/>
                  <a:gd name="T2" fmla="*/ 0 w 152"/>
                  <a:gd name="T3" fmla="*/ 0 h 143"/>
                  <a:gd name="T4" fmla="*/ 0 w 152"/>
                  <a:gd name="T5" fmla="*/ 0 h 143"/>
                  <a:gd name="T6" fmla="*/ 0 w 152"/>
                  <a:gd name="T7" fmla="*/ 0 h 143"/>
                  <a:gd name="T8" fmla="*/ 0 w 152"/>
                  <a:gd name="T9" fmla="*/ 0 h 143"/>
                  <a:gd name="T10" fmla="*/ 0 w 152"/>
                  <a:gd name="T11" fmla="*/ 0 h 143"/>
                  <a:gd name="T12" fmla="*/ 0 w 152"/>
                  <a:gd name="T13" fmla="*/ 0 h 143"/>
                  <a:gd name="T14" fmla="*/ 0 w 152"/>
                  <a:gd name="T15" fmla="*/ 0 h 143"/>
                  <a:gd name="T16" fmla="*/ 0 w 152"/>
                  <a:gd name="T17" fmla="*/ 0 h 143"/>
                  <a:gd name="T18" fmla="*/ 0 w 152"/>
                  <a:gd name="T19" fmla="*/ 0 h 143"/>
                  <a:gd name="T20" fmla="*/ 0 w 152"/>
                  <a:gd name="T21" fmla="*/ 0 h 143"/>
                  <a:gd name="T22" fmla="*/ 0 w 152"/>
                  <a:gd name="T23" fmla="*/ 0 h 143"/>
                  <a:gd name="T24" fmla="*/ 0 w 152"/>
                  <a:gd name="T25" fmla="*/ 0 h 143"/>
                  <a:gd name="T26" fmla="*/ 0 w 152"/>
                  <a:gd name="T27" fmla="*/ 0 h 143"/>
                  <a:gd name="T28" fmla="*/ 0 w 152"/>
                  <a:gd name="T29" fmla="*/ 0 h 143"/>
                  <a:gd name="T30" fmla="*/ 0 w 152"/>
                  <a:gd name="T31" fmla="*/ 0 h 143"/>
                  <a:gd name="T32" fmla="*/ 0 w 152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143"/>
                  <a:gd name="T53" fmla="*/ 152 w 152"/>
                  <a:gd name="T54" fmla="*/ 143 h 1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143">
                    <a:moveTo>
                      <a:pt x="152" y="143"/>
                    </a:moveTo>
                    <a:lnTo>
                      <a:pt x="69" y="127"/>
                    </a:lnTo>
                    <a:lnTo>
                      <a:pt x="21" y="101"/>
                    </a:lnTo>
                    <a:lnTo>
                      <a:pt x="0" y="67"/>
                    </a:lnTo>
                    <a:lnTo>
                      <a:pt x="1" y="36"/>
                    </a:lnTo>
                    <a:lnTo>
                      <a:pt x="18" y="11"/>
                    </a:lnTo>
                    <a:lnTo>
                      <a:pt x="48" y="0"/>
                    </a:lnTo>
                    <a:lnTo>
                      <a:pt x="83" y="11"/>
                    </a:lnTo>
                    <a:lnTo>
                      <a:pt x="119" y="48"/>
                    </a:lnTo>
                    <a:lnTo>
                      <a:pt x="124" y="59"/>
                    </a:lnTo>
                    <a:lnTo>
                      <a:pt x="129" y="70"/>
                    </a:lnTo>
                    <a:lnTo>
                      <a:pt x="132" y="79"/>
                    </a:lnTo>
                    <a:lnTo>
                      <a:pt x="136" y="87"/>
                    </a:lnTo>
                    <a:lnTo>
                      <a:pt x="139" y="96"/>
                    </a:lnTo>
                    <a:lnTo>
                      <a:pt x="142" y="108"/>
                    </a:lnTo>
                    <a:lnTo>
                      <a:pt x="146" y="123"/>
                    </a:lnTo>
                    <a:lnTo>
                      <a:pt x="152" y="143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5" name="Freeform 57"/>
              <p:cNvSpPr>
                <a:spLocks/>
              </p:cNvSpPr>
              <p:nvPr/>
            </p:nvSpPr>
            <p:spPr bwMode="auto">
              <a:xfrm>
                <a:off x="2576" y="10799"/>
                <a:ext cx="97" cy="75"/>
              </a:xfrm>
              <a:custGeom>
                <a:avLst/>
                <a:gdLst>
                  <a:gd name="T0" fmla="*/ 0 w 293"/>
                  <a:gd name="T1" fmla="*/ 0 h 224"/>
                  <a:gd name="T2" fmla="*/ 0 w 293"/>
                  <a:gd name="T3" fmla="*/ 0 h 224"/>
                  <a:gd name="T4" fmla="*/ 0 w 293"/>
                  <a:gd name="T5" fmla="*/ 0 h 224"/>
                  <a:gd name="T6" fmla="*/ 0 w 293"/>
                  <a:gd name="T7" fmla="*/ 0 h 224"/>
                  <a:gd name="T8" fmla="*/ 0 w 293"/>
                  <a:gd name="T9" fmla="*/ 0 h 224"/>
                  <a:gd name="T10" fmla="*/ 0 w 293"/>
                  <a:gd name="T11" fmla="*/ 0 h 224"/>
                  <a:gd name="T12" fmla="*/ 0 w 293"/>
                  <a:gd name="T13" fmla="*/ 0 h 224"/>
                  <a:gd name="T14" fmla="*/ 0 w 293"/>
                  <a:gd name="T15" fmla="*/ 0 h 224"/>
                  <a:gd name="T16" fmla="*/ 0 w 293"/>
                  <a:gd name="T17" fmla="*/ 0 h 224"/>
                  <a:gd name="T18" fmla="*/ 0 w 293"/>
                  <a:gd name="T19" fmla="*/ 0 h 224"/>
                  <a:gd name="T20" fmla="*/ 0 w 293"/>
                  <a:gd name="T21" fmla="*/ 0 h 224"/>
                  <a:gd name="T22" fmla="*/ 0 w 293"/>
                  <a:gd name="T23" fmla="*/ 0 h 224"/>
                  <a:gd name="T24" fmla="*/ 0 w 293"/>
                  <a:gd name="T25" fmla="*/ 0 h 224"/>
                  <a:gd name="T26" fmla="*/ 0 w 293"/>
                  <a:gd name="T27" fmla="*/ 0 h 224"/>
                  <a:gd name="T28" fmla="*/ 0 w 293"/>
                  <a:gd name="T29" fmla="*/ 0 h 224"/>
                  <a:gd name="T30" fmla="*/ 0 w 293"/>
                  <a:gd name="T31" fmla="*/ 0 h 224"/>
                  <a:gd name="T32" fmla="*/ 0 w 293"/>
                  <a:gd name="T33" fmla="*/ 0 h 224"/>
                  <a:gd name="T34" fmla="*/ 0 w 293"/>
                  <a:gd name="T35" fmla="*/ 0 h 224"/>
                  <a:gd name="T36" fmla="*/ 0 w 293"/>
                  <a:gd name="T37" fmla="*/ 0 h 224"/>
                  <a:gd name="T38" fmla="*/ 0 w 293"/>
                  <a:gd name="T39" fmla="*/ 0 h 224"/>
                  <a:gd name="T40" fmla="*/ 0 w 293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3"/>
                  <a:gd name="T64" fmla="*/ 0 h 224"/>
                  <a:gd name="T65" fmla="*/ 293 w 293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3" h="224">
                    <a:moveTo>
                      <a:pt x="293" y="201"/>
                    </a:moveTo>
                    <a:lnTo>
                      <a:pt x="290" y="213"/>
                    </a:lnTo>
                    <a:lnTo>
                      <a:pt x="288" y="224"/>
                    </a:lnTo>
                    <a:lnTo>
                      <a:pt x="261" y="217"/>
                    </a:lnTo>
                    <a:lnTo>
                      <a:pt x="226" y="199"/>
                    </a:lnTo>
                    <a:lnTo>
                      <a:pt x="184" y="173"/>
                    </a:lnTo>
                    <a:lnTo>
                      <a:pt x="140" y="142"/>
                    </a:lnTo>
                    <a:lnTo>
                      <a:pt x="95" y="108"/>
                    </a:lnTo>
                    <a:lnTo>
                      <a:pt x="56" y="77"/>
                    </a:lnTo>
                    <a:lnTo>
                      <a:pt x="24" y="50"/>
                    </a:lnTo>
                    <a:lnTo>
                      <a:pt x="4" y="36"/>
                    </a:lnTo>
                    <a:lnTo>
                      <a:pt x="3" y="21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57" y="6"/>
                    </a:lnTo>
                    <a:lnTo>
                      <a:pt x="104" y="22"/>
                    </a:lnTo>
                    <a:lnTo>
                      <a:pt x="156" y="49"/>
                    </a:lnTo>
                    <a:lnTo>
                      <a:pt x="205" y="80"/>
                    </a:lnTo>
                    <a:lnTo>
                      <a:pt x="248" y="117"/>
                    </a:lnTo>
                    <a:lnTo>
                      <a:pt x="279" y="157"/>
                    </a:lnTo>
                    <a:lnTo>
                      <a:pt x="293" y="201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6" name="Freeform 58"/>
              <p:cNvSpPr>
                <a:spLocks/>
              </p:cNvSpPr>
              <p:nvPr/>
            </p:nvSpPr>
            <p:spPr bwMode="auto">
              <a:xfrm>
                <a:off x="2353" y="10653"/>
                <a:ext cx="250" cy="180"/>
              </a:xfrm>
              <a:custGeom>
                <a:avLst/>
                <a:gdLst>
                  <a:gd name="T0" fmla="*/ 0 w 749"/>
                  <a:gd name="T1" fmla="*/ 0 h 540"/>
                  <a:gd name="T2" fmla="*/ 0 w 749"/>
                  <a:gd name="T3" fmla="*/ 0 h 540"/>
                  <a:gd name="T4" fmla="*/ 0 w 749"/>
                  <a:gd name="T5" fmla="*/ 0 h 540"/>
                  <a:gd name="T6" fmla="*/ 0 w 749"/>
                  <a:gd name="T7" fmla="*/ 0 h 540"/>
                  <a:gd name="T8" fmla="*/ 0 w 749"/>
                  <a:gd name="T9" fmla="*/ 0 h 540"/>
                  <a:gd name="T10" fmla="*/ 0 w 749"/>
                  <a:gd name="T11" fmla="*/ 0 h 540"/>
                  <a:gd name="T12" fmla="*/ 0 w 749"/>
                  <a:gd name="T13" fmla="*/ 0 h 540"/>
                  <a:gd name="T14" fmla="*/ 0 w 749"/>
                  <a:gd name="T15" fmla="*/ 0 h 540"/>
                  <a:gd name="T16" fmla="*/ 0 w 749"/>
                  <a:gd name="T17" fmla="*/ 0 h 540"/>
                  <a:gd name="T18" fmla="*/ 0 w 749"/>
                  <a:gd name="T19" fmla="*/ 0 h 540"/>
                  <a:gd name="T20" fmla="*/ 0 w 749"/>
                  <a:gd name="T21" fmla="*/ 0 h 540"/>
                  <a:gd name="T22" fmla="*/ 0 w 749"/>
                  <a:gd name="T23" fmla="*/ 0 h 540"/>
                  <a:gd name="T24" fmla="*/ 0 w 749"/>
                  <a:gd name="T25" fmla="*/ 0 h 540"/>
                  <a:gd name="T26" fmla="*/ 0 w 749"/>
                  <a:gd name="T27" fmla="*/ 0 h 540"/>
                  <a:gd name="T28" fmla="*/ 0 w 749"/>
                  <a:gd name="T29" fmla="*/ 0 h 540"/>
                  <a:gd name="T30" fmla="*/ 0 w 749"/>
                  <a:gd name="T31" fmla="*/ 0 h 540"/>
                  <a:gd name="T32" fmla="*/ 0 w 749"/>
                  <a:gd name="T33" fmla="*/ 0 h 540"/>
                  <a:gd name="T34" fmla="*/ 0 w 749"/>
                  <a:gd name="T35" fmla="*/ 0 h 540"/>
                  <a:gd name="T36" fmla="*/ 0 w 749"/>
                  <a:gd name="T37" fmla="*/ 0 h 540"/>
                  <a:gd name="T38" fmla="*/ 0 w 749"/>
                  <a:gd name="T39" fmla="*/ 0 h 540"/>
                  <a:gd name="T40" fmla="*/ 0 w 749"/>
                  <a:gd name="T41" fmla="*/ 0 h 540"/>
                  <a:gd name="T42" fmla="*/ 0 w 749"/>
                  <a:gd name="T43" fmla="*/ 0 h 540"/>
                  <a:gd name="T44" fmla="*/ 0 w 749"/>
                  <a:gd name="T45" fmla="*/ 0 h 540"/>
                  <a:gd name="T46" fmla="*/ 0 w 749"/>
                  <a:gd name="T47" fmla="*/ 0 h 540"/>
                  <a:gd name="T48" fmla="*/ 0 w 749"/>
                  <a:gd name="T49" fmla="*/ 0 h 540"/>
                  <a:gd name="T50" fmla="*/ 0 w 749"/>
                  <a:gd name="T51" fmla="*/ 0 h 540"/>
                  <a:gd name="T52" fmla="*/ 0 w 749"/>
                  <a:gd name="T53" fmla="*/ 0 h 540"/>
                  <a:gd name="T54" fmla="*/ 0 w 749"/>
                  <a:gd name="T55" fmla="*/ 0 h 540"/>
                  <a:gd name="T56" fmla="*/ 0 w 749"/>
                  <a:gd name="T57" fmla="*/ 0 h 540"/>
                  <a:gd name="T58" fmla="*/ 0 w 749"/>
                  <a:gd name="T59" fmla="*/ 0 h 540"/>
                  <a:gd name="T60" fmla="*/ 0 w 749"/>
                  <a:gd name="T61" fmla="*/ 0 h 540"/>
                  <a:gd name="T62" fmla="*/ 0 w 749"/>
                  <a:gd name="T63" fmla="*/ 0 h 540"/>
                  <a:gd name="T64" fmla="*/ 0 w 749"/>
                  <a:gd name="T65" fmla="*/ 0 h 540"/>
                  <a:gd name="T66" fmla="*/ 0 w 749"/>
                  <a:gd name="T67" fmla="*/ 0 h 540"/>
                  <a:gd name="T68" fmla="*/ 0 w 749"/>
                  <a:gd name="T69" fmla="*/ 0 h 540"/>
                  <a:gd name="T70" fmla="*/ 0 w 749"/>
                  <a:gd name="T71" fmla="*/ 0 h 540"/>
                  <a:gd name="T72" fmla="*/ 0 w 749"/>
                  <a:gd name="T73" fmla="*/ 0 h 540"/>
                  <a:gd name="T74" fmla="*/ 0 w 749"/>
                  <a:gd name="T75" fmla="*/ 0 h 540"/>
                  <a:gd name="T76" fmla="*/ 0 w 749"/>
                  <a:gd name="T77" fmla="*/ 0 h 540"/>
                  <a:gd name="T78" fmla="*/ 0 w 749"/>
                  <a:gd name="T79" fmla="*/ 0 h 540"/>
                  <a:gd name="T80" fmla="*/ 0 w 749"/>
                  <a:gd name="T81" fmla="*/ 0 h 540"/>
                  <a:gd name="T82" fmla="*/ 0 w 749"/>
                  <a:gd name="T83" fmla="*/ 0 h 540"/>
                  <a:gd name="T84" fmla="*/ 0 w 749"/>
                  <a:gd name="T85" fmla="*/ 0 h 540"/>
                  <a:gd name="T86" fmla="*/ 0 w 749"/>
                  <a:gd name="T87" fmla="*/ 0 h 540"/>
                  <a:gd name="T88" fmla="*/ 0 w 749"/>
                  <a:gd name="T89" fmla="*/ 0 h 540"/>
                  <a:gd name="T90" fmla="*/ 0 w 749"/>
                  <a:gd name="T91" fmla="*/ 0 h 540"/>
                  <a:gd name="T92" fmla="*/ 0 w 749"/>
                  <a:gd name="T93" fmla="*/ 0 h 5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9"/>
                  <a:gd name="T142" fmla="*/ 0 h 540"/>
                  <a:gd name="T143" fmla="*/ 749 w 749"/>
                  <a:gd name="T144" fmla="*/ 540 h 5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9" h="540">
                    <a:moveTo>
                      <a:pt x="749" y="188"/>
                    </a:moveTo>
                    <a:lnTo>
                      <a:pt x="739" y="209"/>
                    </a:lnTo>
                    <a:lnTo>
                      <a:pt x="731" y="230"/>
                    </a:lnTo>
                    <a:lnTo>
                      <a:pt x="720" y="247"/>
                    </a:lnTo>
                    <a:lnTo>
                      <a:pt x="709" y="265"/>
                    </a:lnTo>
                    <a:lnTo>
                      <a:pt x="694" y="280"/>
                    </a:lnTo>
                    <a:lnTo>
                      <a:pt x="682" y="296"/>
                    </a:lnTo>
                    <a:lnTo>
                      <a:pt x="669" y="311"/>
                    </a:lnTo>
                    <a:lnTo>
                      <a:pt x="658" y="325"/>
                    </a:lnTo>
                    <a:lnTo>
                      <a:pt x="652" y="372"/>
                    </a:lnTo>
                    <a:lnTo>
                      <a:pt x="644" y="406"/>
                    </a:lnTo>
                    <a:lnTo>
                      <a:pt x="631" y="428"/>
                    </a:lnTo>
                    <a:lnTo>
                      <a:pt x="619" y="446"/>
                    </a:lnTo>
                    <a:lnTo>
                      <a:pt x="602" y="458"/>
                    </a:lnTo>
                    <a:lnTo>
                      <a:pt x="585" y="474"/>
                    </a:lnTo>
                    <a:lnTo>
                      <a:pt x="567" y="495"/>
                    </a:lnTo>
                    <a:lnTo>
                      <a:pt x="550" y="524"/>
                    </a:lnTo>
                    <a:lnTo>
                      <a:pt x="522" y="523"/>
                    </a:lnTo>
                    <a:lnTo>
                      <a:pt x="498" y="520"/>
                    </a:lnTo>
                    <a:lnTo>
                      <a:pt x="476" y="512"/>
                    </a:lnTo>
                    <a:lnTo>
                      <a:pt x="459" y="507"/>
                    </a:lnTo>
                    <a:lnTo>
                      <a:pt x="442" y="498"/>
                    </a:lnTo>
                    <a:lnTo>
                      <a:pt x="426" y="492"/>
                    </a:lnTo>
                    <a:lnTo>
                      <a:pt x="411" y="486"/>
                    </a:lnTo>
                    <a:lnTo>
                      <a:pt x="397" y="486"/>
                    </a:lnTo>
                    <a:lnTo>
                      <a:pt x="344" y="526"/>
                    </a:lnTo>
                    <a:lnTo>
                      <a:pt x="303" y="540"/>
                    </a:lnTo>
                    <a:lnTo>
                      <a:pt x="271" y="535"/>
                    </a:lnTo>
                    <a:lnTo>
                      <a:pt x="244" y="517"/>
                    </a:lnTo>
                    <a:lnTo>
                      <a:pt x="220" y="489"/>
                    </a:lnTo>
                    <a:lnTo>
                      <a:pt x="198" y="459"/>
                    </a:lnTo>
                    <a:lnTo>
                      <a:pt x="172" y="431"/>
                    </a:lnTo>
                    <a:lnTo>
                      <a:pt x="144" y="415"/>
                    </a:lnTo>
                    <a:lnTo>
                      <a:pt x="95" y="408"/>
                    </a:lnTo>
                    <a:lnTo>
                      <a:pt x="64" y="402"/>
                    </a:lnTo>
                    <a:lnTo>
                      <a:pt x="42" y="390"/>
                    </a:lnTo>
                    <a:lnTo>
                      <a:pt x="31" y="375"/>
                    </a:lnTo>
                    <a:lnTo>
                      <a:pt x="22" y="352"/>
                    </a:lnTo>
                    <a:lnTo>
                      <a:pt x="17" y="322"/>
                    </a:lnTo>
                    <a:lnTo>
                      <a:pt x="10" y="284"/>
                    </a:lnTo>
                    <a:lnTo>
                      <a:pt x="0" y="235"/>
                    </a:lnTo>
                    <a:lnTo>
                      <a:pt x="5" y="190"/>
                    </a:lnTo>
                    <a:lnTo>
                      <a:pt x="21" y="168"/>
                    </a:lnTo>
                    <a:lnTo>
                      <a:pt x="42" y="162"/>
                    </a:lnTo>
                    <a:lnTo>
                      <a:pt x="67" y="168"/>
                    </a:lnTo>
                    <a:lnTo>
                      <a:pt x="92" y="176"/>
                    </a:lnTo>
                    <a:lnTo>
                      <a:pt x="119" y="185"/>
                    </a:lnTo>
                    <a:lnTo>
                      <a:pt x="144" y="187"/>
                    </a:lnTo>
                    <a:lnTo>
                      <a:pt x="167" y="175"/>
                    </a:lnTo>
                    <a:lnTo>
                      <a:pt x="168" y="159"/>
                    </a:lnTo>
                    <a:lnTo>
                      <a:pt x="172" y="144"/>
                    </a:lnTo>
                    <a:lnTo>
                      <a:pt x="175" y="135"/>
                    </a:lnTo>
                    <a:lnTo>
                      <a:pt x="179" y="126"/>
                    </a:lnTo>
                    <a:lnTo>
                      <a:pt x="185" y="119"/>
                    </a:lnTo>
                    <a:lnTo>
                      <a:pt x="193" y="113"/>
                    </a:lnTo>
                    <a:lnTo>
                      <a:pt x="196" y="112"/>
                    </a:lnTo>
                    <a:lnTo>
                      <a:pt x="203" y="112"/>
                    </a:lnTo>
                    <a:lnTo>
                      <a:pt x="210" y="110"/>
                    </a:lnTo>
                    <a:lnTo>
                      <a:pt x="219" y="110"/>
                    </a:lnTo>
                    <a:lnTo>
                      <a:pt x="227" y="109"/>
                    </a:lnTo>
                    <a:lnTo>
                      <a:pt x="237" y="109"/>
                    </a:lnTo>
                    <a:lnTo>
                      <a:pt x="248" y="109"/>
                    </a:lnTo>
                    <a:lnTo>
                      <a:pt x="261" y="113"/>
                    </a:lnTo>
                    <a:lnTo>
                      <a:pt x="286" y="145"/>
                    </a:lnTo>
                    <a:lnTo>
                      <a:pt x="310" y="163"/>
                    </a:lnTo>
                    <a:lnTo>
                      <a:pt x="330" y="165"/>
                    </a:lnTo>
                    <a:lnTo>
                      <a:pt x="349" y="157"/>
                    </a:lnTo>
                    <a:lnTo>
                      <a:pt x="367" y="137"/>
                    </a:lnTo>
                    <a:lnTo>
                      <a:pt x="387" y="112"/>
                    </a:lnTo>
                    <a:lnTo>
                      <a:pt x="408" y="81"/>
                    </a:lnTo>
                    <a:lnTo>
                      <a:pt x="433" y="47"/>
                    </a:lnTo>
                    <a:lnTo>
                      <a:pt x="471" y="48"/>
                    </a:lnTo>
                    <a:lnTo>
                      <a:pt x="498" y="47"/>
                    </a:lnTo>
                    <a:lnTo>
                      <a:pt x="513" y="39"/>
                    </a:lnTo>
                    <a:lnTo>
                      <a:pt x="526" y="32"/>
                    </a:lnTo>
                    <a:lnTo>
                      <a:pt x="534" y="20"/>
                    </a:lnTo>
                    <a:lnTo>
                      <a:pt x="546" y="10"/>
                    </a:lnTo>
                    <a:lnTo>
                      <a:pt x="561" y="3"/>
                    </a:lnTo>
                    <a:lnTo>
                      <a:pt x="586" y="0"/>
                    </a:lnTo>
                    <a:lnTo>
                      <a:pt x="605" y="11"/>
                    </a:lnTo>
                    <a:lnTo>
                      <a:pt x="616" y="22"/>
                    </a:lnTo>
                    <a:lnTo>
                      <a:pt x="621" y="31"/>
                    </a:lnTo>
                    <a:lnTo>
                      <a:pt x="629" y="39"/>
                    </a:lnTo>
                    <a:lnTo>
                      <a:pt x="636" y="44"/>
                    </a:lnTo>
                    <a:lnTo>
                      <a:pt x="652" y="50"/>
                    </a:lnTo>
                    <a:lnTo>
                      <a:pt x="679" y="53"/>
                    </a:lnTo>
                    <a:lnTo>
                      <a:pt x="721" y="56"/>
                    </a:lnTo>
                    <a:lnTo>
                      <a:pt x="725" y="70"/>
                    </a:lnTo>
                    <a:lnTo>
                      <a:pt x="731" y="87"/>
                    </a:lnTo>
                    <a:lnTo>
                      <a:pt x="735" y="103"/>
                    </a:lnTo>
                    <a:lnTo>
                      <a:pt x="739" y="119"/>
                    </a:lnTo>
                    <a:lnTo>
                      <a:pt x="741" y="135"/>
                    </a:lnTo>
                    <a:lnTo>
                      <a:pt x="744" y="153"/>
                    </a:lnTo>
                    <a:lnTo>
                      <a:pt x="746" y="171"/>
                    </a:lnTo>
                    <a:lnTo>
                      <a:pt x="749" y="188"/>
                    </a:lnTo>
                    <a:close/>
                  </a:path>
                </a:pathLst>
              </a:custGeom>
              <a:solidFill>
                <a:srgbClr val="5E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7" name="Freeform 59"/>
              <p:cNvSpPr>
                <a:spLocks/>
              </p:cNvSpPr>
              <p:nvPr/>
            </p:nvSpPr>
            <p:spPr bwMode="auto">
              <a:xfrm>
                <a:off x="2311" y="10583"/>
                <a:ext cx="110" cy="129"/>
              </a:xfrm>
              <a:custGeom>
                <a:avLst/>
                <a:gdLst>
                  <a:gd name="T0" fmla="*/ 0 w 328"/>
                  <a:gd name="T1" fmla="*/ 0 h 385"/>
                  <a:gd name="T2" fmla="*/ 0 w 328"/>
                  <a:gd name="T3" fmla="*/ 0 h 385"/>
                  <a:gd name="T4" fmla="*/ 0 w 328"/>
                  <a:gd name="T5" fmla="*/ 0 h 385"/>
                  <a:gd name="T6" fmla="*/ 0 w 328"/>
                  <a:gd name="T7" fmla="*/ 0 h 385"/>
                  <a:gd name="T8" fmla="*/ 0 w 328"/>
                  <a:gd name="T9" fmla="*/ 0 h 385"/>
                  <a:gd name="T10" fmla="*/ 0 w 328"/>
                  <a:gd name="T11" fmla="*/ 0 h 385"/>
                  <a:gd name="T12" fmla="*/ 0 w 328"/>
                  <a:gd name="T13" fmla="*/ 0 h 385"/>
                  <a:gd name="T14" fmla="*/ 0 w 328"/>
                  <a:gd name="T15" fmla="*/ 0 h 385"/>
                  <a:gd name="T16" fmla="*/ 0 w 328"/>
                  <a:gd name="T17" fmla="*/ 0 h 385"/>
                  <a:gd name="T18" fmla="*/ 0 w 328"/>
                  <a:gd name="T19" fmla="*/ 0 h 385"/>
                  <a:gd name="T20" fmla="*/ 0 w 328"/>
                  <a:gd name="T21" fmla="*/ 0 h 385"/>
                  <a:gd name="T22" fmla="*/ 0 w 328"/>
                  <a:gd name="T23" fmla="*/ 0 h 385"/>
                  <a:gd name="T24" fmla="*/ 0 w 328"/>
                  <a:gd name="T25" fmla="*/ 0 h 385"/>
                  <a:gd name="T26" fmla="*/ 0 w 328"/>
                  <a:gd name="T27" fmla="*/ 0 h 385"/>
                  <a:gd name="T28" fmla="*/ 0 w 328"/>
                  <a:gd name="T29" fmla="*/ 0 h 385"/>
                  <a:gd name="T30" fmla="*/ 0 w 328"/>
                  <a:gd name="T31" fmla="*/ 0 h 385"/>
                  <a:gd name="T32" fmla="*/ 0 w 328"/>
                  <a:gd name="T33" fmla="*/ 0 h 385"/>
                  <a:gd name="T34" fmla="*/ 0 w 328"/>
                  <a:gd name="T35" fmla="*/ 0 h 385"/>
                  <a:gd name="T36" fmla="*/ 0 w 328"/>
                  <a:gd name="T37" fmla="*/ 0 h 385"/>
                  <a:gd name="T38" fmla="*/ 0 w 328"/>
                  <a:gd name="T39" fmla="*/ 0 h 385"/>
                  <a:gd name="T40" fmla="*/ 0 w 328"/>
                  <a:gd name="T41" fmla="*/ 0 h 385"/>
                  <a:gd name="T42" fmla="*/ 0 w 328"/>
                  <a:gd name="T43" fmla="*/ 0 h 385"/>
                  <a:gd name="T44" fmla="*/ 0 w 328"/>
                  <a:gd name="T45" fmla="*/ 0 h 385"/>
                  <a:gd name="T46" fmla="*/ 0 w 328"/>
                  <a:gd name="T47" fmla="*/ 0 h 385"/>
                  <a:gd name="T48" fmla="*/ 0 w 328"/>
                  <a:gd name="T49" fmla="*/ 0 h 385"/>
                  <a:gd name="T50" fmla="*/ 0 w 328"/>
                  <a:gd name="T51" fmla="*/ 0 h 385"/>
                  <a:gd name="T52" fmla="*/ 0 w 328"/>
                  <a:gd name="T53" fmla="*/ 0 h 385"/>
                  <a:gd name="T54" fmla="*/ 0 w 328"/>
                  <a:gd name="T55" fmla="*/ 0 h 385"/>
                  <a:gd name="T56" fmla="*/ 0 w 328"/>
                  <a:gd name="T57" fmla="*/ 0 h 385"/>
                  <a:gd name="T58" fmla="*/ 0 w 328"/>
                  <a:gd name="T59" fmla="*/ 0 h 385"/>
                  <a:gd name="T60" fmla="*/ 0 w 328"/>
                  <a:gd name="T61" fmla="*/ 0 h 385"/>
                  <a:gd name="T62" fmla="*/ 0 w 328"/>
                  <a:gd name="T63" fmla="*/ 0 h 385"/>
                  <a:gd name="T64" fmla="*/ 0 w 328"/>
                  <a:gd name="T65" fmla="*/ 0 h 385"/>
                  <a:gd name="T66" fmla="*/ 0 w 328"/>
                  <a:gd name="T67" fmla="*/ 0 h 385"/>
                  <a:gd name="T68" fmla="*/ 0 w 328"/>
                  <a:gd name="T69" fmla="*/ 0 h 385"/>
                  <a:gd name="T70" fmla="*/ 0 w 328"/>
                  <a:gd name="T71" fmla="*/ 0 h 385"/>
                  <a:gd name="T72" fmla="*/ 0 w 328"/>
                  <a:gd name="T73" fmla="*/ 0 h 385"/>
                  <a:gd name="T74" fmla="*/ 0 w 328"/>
                  <a:gd name="T75" fmla="*/ 0 h 385"/>
                  <a:gd name="T76" fmla="*/ 0 w 328"/>
                  <a:gd name="T77" fmla="*/ 0 h 385"/>
                  <a:gd name="T78" fmla="*/ 0 w 328"/>
                  <a:gd name="T79" fmla="*/ 0 h 385"/>
                  <a:gd name="T80" fmla="*/ 0 w 328"/>
                  <a:gd name="T81" fmla="*/ 0 h 385"/>
                  <a:gd name="T82" fmla="*/ 0 w 328"/>
                  <a:gd name="T83" fmla="*/ 0 h 385"/>
                  <a:gd name="T84" fmla="*/ 0 w 328"/>
                  <a:gd name="T85" fmla="*/ 0 h 385"/>
                  <a:gd name="T86" fmla="*/ 0 w 328"/>
                  <a:gd name="T87" fmla="*/ 0 h 385"/>
                  <a:gd name="T88" fmla="*/ 0 w 328"/>
                  <a:gd name="T89" fmla="*/ 0 h 385"/>
                  <a:gd name="T90" fmla="*/ 0 w 328"/>
                  <a:gd name="T91" fmla="*/ 0 h 385"/>
                  <a:gd name="T92" fmla="*/ 0 w 328"/>
                  <a:gd name="T93" fmla="*/ 0 h 385"/>
                  <a:gd name="T94" fmla="*/ 0 w 328"/>
                  <a:gd name="T95" fmla="*/ 0 h 385"/>
                  <a:gd name="T96" fmla="*/ 0 w 328"/>
                  <a:gd name="T97" fmla="*/ 0 h 385"/>
                  <a:gd name="T98" fmla="*/ 0 w 328"/>
                  <a:gd name="T99" fmla="*/ 0 h 385"/>
                  <a:gd name="T100" fmla="*/ 0 w 328"/>
                  <a:gd name="T101" fmla="*/ 0 h 385"/>
                  <a:gd name="T102" fmla="*/ 0 w 328"/>
                  <a:gd name="T103" fmla="*/ 0 h 385"/>
                  <a:gd name="T104" fmla="*/ 0 w 328"/>
                  <a:gd name="T105" fmla="*/ 0 h 3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"/>
                  <a:gd name="T160" fmla="*/ 0 h 385"/>
                  <a:gd name="T161" fmla="*/ 328 w 328"/>
                  <a:gd name="T162" fmla="*/ 385 h 38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" h="385">
                    <a:moveTo>
                      <a:pt x="328" y="261"/>
                    </a:moveTo>
                    <a:lnTo>
                      <a:pt x="321" y="271"/>
                    </a:lnTo>
                    <a:lnTo>
                      <a:pt x="314" y="286"/>
                    </a:lnTo>
                    <a:lnTo>
                      <a:pt x="304" y="302"/>
                    </a:lnTo>
                    <a:lnTo>
                      <a:pt x="296" y="320"/>
                    </a:lnTo>
                    <a:lnTo>
                      <a:pt x="286" y="335"/>
                    </a:lnTo>
                    <a:lnTo>
                      <a:pt x="278" y="350"/>
                    </a:lnTo>
                    <a:lnTo>
                      <a:pt x="271" y="360"/>
                    </a:lnTo>
                    <a:lnTo>
                      <a:pt x="269" y="366"/>
                    </a:lnTo>
                    <a:lnTo>
                      <a:pt x="241" y="360"/>
                    </a:lnTo>
                    <a:lnTo>
                      <a:pt x="219" y="354"/>
                    </a:lnTo>
                    <a:lnTo>
                      <a:pt x="199" y="345"/>
                    </a:lnTo>
                    <a:lnTo>
                      <a:pt x="182" y="341"/>
                    </a:lnTo>
                    <a:lnTo>
                      <a:pt x="165" y="338"/>
                    </a:lnTo>
                    <a:lnTo>
                      <a:pt x="149" y="345"/>
                    </a:lnTo>
                    <a:lnTo>
                      <a:pt x="129" y="358"/>
                    </a:lnTo>
                    <a:lnTo>
                      <a:pt x="106" y="385"/>
                    </a:lnTo>
                    <a:lnTo>
                      <a:pt x="87" y="381"/>
                    </a:lnTo>
                    <a:lnTo>
                      <a:pt x="74" y="376"/>
                    </a:lnTo>
                    <a:lnTo>
                      <a:pt x="64" y="367"/>
                    </a:lnTo>
                    <a:lnTo>
                      <a:pt x="59" y="360"/>
                    </a:lnTo>
                    <a:lnTo>
                      <a:pt x="53" y="347"/>
                    </a:lnTo>
                    <a:lnTo>
                      <a:pt x="50" y="335"/>
                    </a:lnTo>
                    <a:lnTo>
                      <a:pt x="46" y="320"/>
                    </a:lnTo>
                    <a:lnTo>
                      <a:pt x="43" y="304"/>
                    </a:lnTo>
                    <a:lnTo>
                      <a:pt x="11" y="273"/>
                    </a:lnTo>
                    <a:lnTo>
                      <a:pt x="0" y="235"/>
                    </a:lnTo>
                    <a:lnTo>
                      <a:pt x="4" y="187"/>
                    </a:lnTo>
                    <a:lnTo>
                      <a:pt x="21" y="140"/>
                    </a:lnTo>
                    <a:lnTo>
                      <a:pt x="46" y="93"/>
                    </a:lnTo>
                    <a:lnTo>
                      <a:pt x="80" y="52"/>
                    </a:lnTo>
                    <a:lnTo>
                      <a:pt x="116" y="19"/>
                    </a:lnTo>
                    <a:lnTo>
                      <a:pt x="156" y="0"/>
                    </a:lnTo>
                    <a:lnTo>
                      <a:pt x="165" y="0"/>
                    </a:lnTo>
                    <a:lnTo>
                      <a:pt x="175" y="0"/>
                    </a:lnTo>
                    <a:lnTo>
                      <a:pt x="185" y="0"/>
                    </a:lnTo>
                    <a:lnTo>
                      <a:pt x="196" y="0"/>
                    </a:lnTo>
                    <a:lnTo>
                      <a:pt x="209" y="15"/>
                    </a:lnTo>
                    <a:lnTo>
                      <a:pt x="226" y="30"/>
                    </a:lnTo>
                    <a:lnTo>
                      <a:pt x="243" y="45"/>
                    </a:lnTo>
                    <a:lnTo>
                      <a:pt x="262" y="59"/>
                    </a:lnTo>
                    <a:lnTo>
                      <a:pt x="278" y="73"/>
                    </a:lnTo>
                    <a:lnTo>
                      <a:pt x="293" y="86"/>
                    </a:lnTo>
                    <a:lnTo>
                      <a:pt x="303" y="98"/>
                    </a:lnTo>
                    <a:lnTo>
                      <a:pt x="310" y="109"/>
                    </a:lnTo>
                    <a:lnTo>
                      <a:pt x="290" y="140"/>
                    </a:lnTo>
                    <a:lnTo>
                      <a:pt x="285" y="164"/>
                    </a:lnTo>
                    <a:lnTo>
                      <a:pt x="286" y="180"/>
                    </a:lnTo>
                    <a:lnTo>
                      <a:pt x="295" y="193"/>
                    </a:lnTo>
                    <a:lnTo>
                      <a:pt x="304" y="204"/>
                    </a:lnTo>
                    <a:lnTo>
                      <a:pt x="316" y="218"/>
                    </a:lnTo>
                    <a:lnTo>
                      <a:pt x="324" y="236"/>
                    </a:lnTo>
                    <a:lnTo>
                      <a:pt x="328" y="261"/>
                    </a:lnTo>
                    <a:close/>
                  </a:path>
                </a:pathLst>
              </a:custGeom>
              <a:solidFill>
                <a:srgbClr val="5E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79" name="Line 109"/>
            <p:cNvSpPr>
              <a:spLocks noChangeShapeType="1"/>
            </p:cNvSpPr>
            <p:nvPr/>
          </p:nvSpPr>
          <p:spPr bwMode="auto">
            <a:xfrm>
              <a:off x="340" y="2453"/>
              <a:ext cx="508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9480" name="Picture 11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1878"/>
              <a:ext cx="44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1" name="Freeform 115"/>
            <p:cNvSpPr>
              <a:spLocks/>
            </p:cNvSpPr>
            <p:nvPr/>
          </p:nvSpPr>
          <p:spPr bwMode="auto">
            <a:xfrm>
              <a:off x="3480" y="2226"/>
              <a:ext cx="54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2" name="Freeform 116"/>
            <p:cNvSpPr>
              <a:spLocks/>
            </p:cNvSpPr>
            <p:nvPr/>
          </p:nvSpPr>
          <p:spPr bwMode="auto">
            <a:xfrm>
              <a:off x="3652" y="2226"/>
              <a:ext cx="54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3" name="Freeform 117"/>
            <p:cNvSpPr>
              <a:spLocks/>
            </p:cNvSpPr>
            <p:nvPr/>
          </p:nvSpPr>
          <p:spPr bwMode="auto">
            <a:xfrm>
              <a:off x="3835" y="2226"/>
              <a:ext cx="53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4" name="Freeform 118"/>
            <p:cNvSpPr>
              <a:spLocks/>
            </p:cNvSpPr>
            <p:nvPr/>
          </p:nvSpPr>
          <p:spPr bwMode="auto">
            <a:xfrm>
              <a:off x="3297" y="2226"/>
              <a:ext cx="54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5" name="Freeform 119"/>
            <p:cNvSpPr>
              <a:spLocks/>
            </p:cNvSpPr>
            <p:nvPr/>
          </p:nvSpPr>
          <p:spPr bwMode="auto">
            <a:xfrm>
              <a:off x="3125" y="2226"/>
              <a:ext cx="54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6" name="Freeform 120"/>
            <p:cNvSpPr>
              <a:spLocks/>
            </p:cNvSpPr>
            <p:nvPr/>
          </p:nvSpPr>
          <p:spPr bwMode="auto">
            <a:xfrm>
              <a:off x="1050" y="2226"/>
              <a:ext cx="53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7" name="Freeform 121"/>
            <p:cNvSpPr>
              <a:spLocks/>
            </p:cNvSpPr>
            <p:nvPr/>
          </p:nvSpPr>
          <p:spPr bwMode="auto">
            <a:xfrm>
              <a:off x="878" y="2226"/>
              <a:ext cx="53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8" name="Freeform 122"/>
            <p:cNvSpPr>
              <a:spLocks/>
            </p:cNvSpPr>
            <p:nvPr/>
          </p:nvSpPr>
          <p:spPr bwMode="auto">
            <a:xfrm>
              <a:off x="641" y="2226"/>
              <a:ext cx="54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89" name="Freeform 123"/>
            <p:cNvSpPr>
              <a:spLocks/>
            </p:cNvSpPr>
            <p:nvPr/>
          </p:nvSpPr>
          <p:spPr bwMode="auto">
            <a:xfrm>
              <a:off x="2942" y="2226"/>
              <a:ext cx="54" cy="201"/>
            </a:xfrm>
            <a:custGeom>
              <a:avLst/>
              <a:gdLst>
                <a:gd name="T0" fmla="*/ 1 w 85"/>
                <a:gd name="T1" fmla="*/ 0 h 635"/>
                <a:gd name="T2" fmla="*/ 1 w 85"/>
                <a:gd name="T3" fmla="*/ 0 h 635"/>
                <a:gd name="T4" fmla="*/ 1 w 85"/>
                <a:gd name="T5" fmla="*/ 0 h 635"/>
                <a:gd name="T6" fmla="*/ 1 w 85"/>
                <a:gd name="T7" fmla="*/ 0 h 635"/>
                <a:gd name="T8" fmla="*/ 1 w 85"/>
                <a:gd name="T9" fmla="*/ 0 h 635"/>
                <a:gd name="T10" fmla="*/ 1 w 85"/>
                <a:gd name="T11" fmla="*/ 0 h 635"/>
                <a:gd name="T12" fmla="*/ 0 w 85"/>
                <a:gd name="T13" fmla="*/ 0 h 635"/>
                <a:gd name="T14" fmla="*/ 1 w 85"/>
                <a:gd name="T15" fmla="*/ 0 h 635"/>
                <a:gd name="T16" fmla="*/ 1 w 85"/>
                <a:gd name="T17" fmla="*/ 0 h 635"/>
                <a:gd name="T18" fmla="*/ 1 w 85"/>
                <a:gd name="T19" fmla="*/ 0 h 635"/>
                <a:gd name="T20" fmla="*/ 1 w 85"/>
                <a:gd name="T21" fmla="*/ 0 h 635"/>
                <a:gd name="T22" fmla="*/ 1 w 85"/>
                <a:gd name="T23" fmla="*/ 0 h 635"/>
                <a:gd name="T24" fmla="*/ 1 w 85"/>
                <a:gd name="T25" fmla="*/ 0 h 635"/>
                <a:gd name="T26" fmla="*/ 0 w 85"/>
                <a:gd name="T27" fmla="*/ 0 h 635"/>
                <a:gd name="T28" fmla="*/ 1 w 85"/>
                <a:gd name="T29" fmla="*/ 0 h 635"/>
                <a:gd name="T30" fmla="*/ 1 w 85"/>
                <a:gd name="T31" fmla="*/ 0 h 635"/>
                <a:gd name="T32" fmla="*/ 1 w 85"/>
                <a:gd name="T33" fmla="*/ 0 h 635"/>
                <a:gd name="T34" fmla="*/ 1 w 85"/>
                <a:gd name="T35" fmla="*/ 0 h 635"/>
                <a:gd name="T36" fmla="*/ 1 w 85"/>
                <a:gd name="T37" fmla="*/ 0 h 635"/>
                <a:gd name="T38" fmla="*/ 1 w 85"/>
                <a:gd name="T39" fmla="*/ 0 h 635"/>
                <a:gd name="T40" fmla="*/ 1 w 85"/>
                <a:gd name="T41" fmla="*/ 0 h 635"/>
                <a:gd name="T42" fmla="*/ 1 w 85"/>
                <a:gd name="T43" fmla="*/ 0 h 635"/>
                <a:gd name="T44" fmla="*/ 1 w 85"/>
                <a:gd name="T45" fmla="*/ 0 h 635"/>
                <a:gd name="T46" fmla="*/ 1 w 85"/>
                <a:gd name="T47" fmla="*/ 0 h 635"/>
                <a:gd name="T48" fmla="*/ 1 w 85"/>
                <a:gd name="T49" fmla="*/ 0 h 635"/>
                <a:gd name="T50" fmla="*/ 1 w 85"/>
                <a:gd name="T51" fmla="*/ 0 h 635"/>
                <a:gd name="T52" fmla="*/ 1 w 85"/>
                <a:gd name="T53" fmla="*/ 0 h 635"/>
                <a:gd name="T54" fmla="*/ 1 w 85"/>
                <a:gd name="T55" fmla="*/ 0 h 635"/>
                <a:gd name="T56" fmla="*/ 1 w 85"/>
                <a:gd name="T57" fmla="*/ 0 h 635"/>
                <a:gd name="T58" fmla="*/ 1 w 85"/>
                <a:gd name="T59" fmla="*/ 0 h 635"/>
                <a:gd name="T60" fmla="*/ 1 w 85"/>
                <a:gd name="T61" fmla="*/ 0 h 635"/>
                <a:gd name="T62" fmla="*/ 1 w 85"/>
                <a:gd name="T63" fmla="*/ 0 h 635"/>
                <a:gd name="T64" fmla="*/ 1 w 85"/>
                <a:gd name="T65" fmla="*/ 0 h 635"/>
                <a:gd name="T66" fmla="*/ 1 w 85"/>
                <a:gd name="T67" fmla="*/ 0 h 635"/>
                <a:gd name="T68" fmla="*/ 1 w 85"/>
                <a:gd name="T69" fmla="*/ 0 h 635"/>
                <a:gd name="T70" fmla="*/ 1 w 85"/>
                <a:gd name="T71" fmla="*/ 0 h 635"/>
                <a:gd name="T72" fmla="*/ 1 w 85"/>
                <a:gd name="T73" fmla="*/ 0 h 635"/>
                <a:gd name="T74" fmla="*/ 1 w 85"/>
                <a:gd name="T75" fmla="*/ 0 h 635"/>
                <a:gd name="T76" fmla="*/ 1 w 85"/>
                <a:gd name="T77" fmla="*/ 0 h 635"/>
                <a:gd name="T78" fmla="*/ 1 w 85"/>
                <a:gd name="T79" fmla="*/ 0 h 635"/>
                <a:gd name="T80" fmla="*/ 1 w 85"/>
                <a:gd name="T81" fmla="*/ 0 h 635"/>
                <a:gd name="T82" fmla="*/ 1 w 85"/>
                <a:gd name="T83" fmla="*/ 0 h 635"/>
                <a:gd name="T84" fmla="*/ 1 w 85"/>
                <a:gd name="T85" fmla="*/ 0 h 635"/>
                <a:gd name="T86" fmla="*/ 1 w 85"/>
                <a:gd name="T87" fmla="*/ 0 h 635"/>
                <a:gd name="T88" fmla="*/ 1 w 85"/>
                <a:gd name="T89" fmla="*/ 0 h 6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5"/>
                <a:gd name="T136" fmla="*/ 0 h 635"/>
                <a:gd name="T137" fmla="*/ 85 w 85"/>
                <a:gd name="T138" fmla="*/ 635 h 6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5" h="635">
                  <a:moveTo>
                    <a:pt x="40" y="33"/>
                  </a:moveTo>
                  <a:lnTo>
                    <a:pt x="50" y="70"/>
                  </a:lnTo>
                  <a:lnTo>
                    <a:pt x="49" y="99"/>
                  </a:lnTo>
                  <a:lnTo>
                    <a:pt x="35" y="129"/>
                  </a:lnTo>
                  <a:lnTo>
                    <a:pt x="16" y="157"/>
                  </a:lnTo>
                  <a:lnTo>
                    <a:pt x="5" y="190"/>
                  </a:lnTo>
                  <a:lnTo>
                    <a:pt x="0" y="222"/>
                  </a:lnTo>
                  <a:lnTo>
                    <a:pt x="12" y="254"/>
                  </a:lnTo>
                  <a:lnTo>
                    <a:pt x="31" y="273"/>
                  </a:lnTo>
                  <a:lnTo>
                    <a:pt x="40" y="284"/>
                  </a:lnTo>
                  <a:lnTo>
                    <a:pt x="35" y="300"/>
                  </a:lnTo>
                  <a:lnTo>
                    <a:pt x="16" y="320"/>
                  </a:lnTo>
                  <a:lnTo>
                    <a:pt x="3" y="361"/>
                  </a:lnTo>
                  <a:lnTo>
                    <a:pt x="0" y="405"/>
                  </a:lnTo>
                  <a:lnTo>
                    <a:pt x="13" y="436"/>
                  </a:lnTo>
                  <a:lnTo>
                    <a:pt x="34" y="454"/>
                  </a:lnTo>
                  <a:lnTo>
                    <a:pt x="40" y="478"/>
                  </a:lnTo>
                  <a:lnTo>
                    <a:pt x="31" y="507"/>
                  </a:lnTo>
                  <a:lnTo>
                    <a:pt x="18" y="537"/>
                  </a:lnTo>
                  <a:lnTo>
                    <a:pt x="5" y="564"/>
                  </a:lnTo>
                  <a:lnTo>
                    <a:pt x="7" y="596"/>
                  </a:lnTo>
                  <a:lnTo>
                    <a:pt x="31" y="635"/>
                  </a:lnTo>
                  <a:lnTo>
                    <a:pt x="29" y="587"/>
                  </a:lnTo>
                  <a:lnTo>
                    <a:pt x="44" y="553"/>
                  </a:lnTo>
                  <a:lnTo>
                    <a:pt x="66" y="518"/>
                  </a:lnTo>
                  <a:lnTo>
                    <a:pt x="77" y="480"/>
                  </a:lnTo>
                  <a:lnTo>
                    <a:pt x="70" y="443"/>
                  </a:lnTo>
                  <a:lnTo>
                    <a:pt x="50" y="414"/>
                  </a:lnTo>
                  <a:lnTo>
                    <a:pt x="40" y="388"/>
                  </a:lnTo>
                  <a:lnTo>
                    <a:pt x="37" y="363"/>
                  </a:lnTo>
                  <a:lnTo>
                    <a:pt x="49" y="341"/>
                  </a:lnTo>
                  <a:lnTo>
                    <a:pt x="66" y="313"/>
                  </a:lnTo>
                  <a:lnTo>
                    <a:pt x="72" y="284"/>
                  </a:lnTo>
                  <a:lnTo>
                    <a:pt x="68" y="259"/>
                  </a:lnTo>
                  <a:lnTo>
                    <a:pt x="50" y="238"/>
                  </a:lnTo>
                  <a:lnTo>
                    <a:pt x="37" y="211"/>
                  </a:lnTo>
                  <a:lnTo>
                    <a:pt x="40" y="177"/>
                  </a:lnTo>
                  <a:lnTo>
                    <a:pt x="53" y="152"/>
                  </a:lnTo>
                  <a:lnTo>
                    <a:pt x="68" y="131"/>
                  </a:lnTo>
                  <a:lnTo>
                    <a:pt x="85" y="91"/>
                  </a:lnTo>
                  <a:lnTo>
                    <a:pt x="84" y="70"/>
                  </a:lnTo>
                  <a:lnTo>
                    <a:pt x="68" y="43"/>
                  </a:lnTo>
                  <a:lnTo>
                    <a:pt x="49" y="22"/>
                  </a:lnTo>
                  <a:lnTo>
                    <a:pt x="31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99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2378075" y="1992313"/>
            <a:ext cx="3173413" cy="1360487"/>
            <a:chOff x="1498" y="1255"/>
            <a:chExt cx="1999" cy="857"/>
          </a:xfrm>
        </p:grpSpPr>
        <p:sp>
          <p:nvSpPr>
            <p:cNvPr id="19476" name="Line 114"/>
            <p:cNvSpPr>
              <a:spLocks noChangeShapeType="1"/>
            </p:cNvSpPr>
            <p:nvPr/>
          </p:nvSpPr>
          <p:spPr bwMode="auto">
            <a:xfrm>
              <a:off x="2789" y="1566"/>
              <a:ext cx="390" cy="54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7" name="Rectangle 127"/>
            <p:cNvSpPr>
              <a:spLocks noChangeArrowheads="1"/>
            </p:cNvSpPr>
            <p:nvPr/>
          </p:nvSpPr>
          <p:spPr bwMode="auto">
            <a:xfrm>
              <a:off x="1498" y="1255"/>
              <a:ext cx="1999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actual path of light </a:t>
              </a:r>
            </a:p>
          </p:txBody>
        </p:sp>
      </p:grp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5187950" y="1065213"/>
            <a:ext cx="1881188" cy="893762"/>
            <a:chOff x="3268" y="671"/>
            <a:chExt cx="1185" cy="563"/>
          </a:xfrm>
        </p:grpSpPr>
        <p:sp>
          <p:nvSpPr>
            <p:cNvPr id="19474" name="Freeform 125"/>
            <p:cNvSpPr>
              <a:spLocks/>
            </p:cNvSpPr>
            <p:nvPr/>
          </p:nvSpPr>
          <p:spPr bwMode="auto">
            <a:xfrm>
              <a:off x="3986" y="951"/>
              <a:ext cx="467" cy="283"/>
            </a:xfrm>
            <a:custGeom>
              <a:avLst/>
              <a:gdLst>
                <a:gd name="T0" fmla="*/ 0 w 467"/>
                <a:gd name="T1" fmla="*/ 0 h 283"/>
                <a:gd name="T2" fmla="*/ 467 w 467"/>
                <a:gd name="T3" fmla="*/ 283 h 283"/>
                <a:gd name="T4" fmla="*/ 0 60000 65536"/>
                <a:gd name="T5" fmla="*/ 0 60000 65536"/>
                <a:gd name="T6" fmla="*/ 0 w 467"/>
                <a:gd name="T7" fmla="*/ 0 h 283"/>
                <a:gd name="T8" fmla="*/ 467 w 467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7" h="283">
                  <a:moveTo>
                    <a:pt x="0" y="0"/>
                  </a:moveTo>
                  <a:lnTo>
                    <a:pt x="467" y="28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5" name="Rectangle 128"/>
            <p:cNvSpPr>
              <a:spLocks noChangeArrowheads="1"/>
            </p:cNvSpPr>
            <p:nvPr/>
          </p:nvSpPr>
          <p:spPr bwMode="auto">
            <a:xfrm>
              <a:off x="3268" y="671"/>
              <a:ext cx="777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object </a:t>
              </a:r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383213" y="4086225"/>
            <a:ext cx="1714500" cy="703263"/>
            <a:chOff x="3391" y="2574"/>
            <a:chExt cx="1080" cy="443"/>
          </a:xfrm>
        </p:grpSpPr>
        <p:sp>
          <p:nvSpPr>
            <p:cNvPr id="19472" name="Freeform 124"/>
            <p:cNvSpPr>
              <a:spLocks/>
            </p:cNvSpPr>
            <p:nvPr/>
          </p:nvSpPr>
          <p:spPr bwMode="auto">
            <a:xfrm>
              <a:off x="4105" y="2825"/>
              <a:ext cx="366" cy="192"/>
            </a:xfrm>
            <a:custGeom>
              <a:avLst/>
              <a:gdLst>
                <a:gd name="T0" fmla="*/ 0 w 366"/>
                <a:gd name="T1" fmla="*/ 0 h 192"/>
                <a:gd name="T2" fmla="*/ 366 w 366"/>
                <a:gd name="T3" fmla="*/ 192 h 192"/>
                <a:gd name="T4" fmla="*/ 0 60000 65536"/>
                <a:gd name="T5" fmla="*/ 0 60000 65536"/>
                <a:gd name="T6" fmla="*/ 0 w 366"/>
                <a:gd name="T7" fmla="*/ 0 h 192"/>
                <a:gd name="T8" fmla="*/ 366 w 366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92">
                  <a:moveTo>
                    <a:pt x="0" y="0"/>
                  </a:moveTo>
                  <a:lnTo>
                    <a:pt x="366" y="19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3" name="Rectangle 129"/>
            <p:cNvSpPr>
              <a:spLocks noChangeArrowheads="1"/>
            </p:cNvSpPr>
            <p:nvPr/>
          </p:nvSpPr>
          <p:spPr bwMode="auto">
            <a:xfrm>
              <a:off x="3391" y="2574"/>
              <a:ext cx="79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image </a:t>
              </a:r>
            </a:p>
          </p:txBody>
        </p:sp>
      </p:grpSp>
      <p:sp>
        <p:nvSpPr>
          <p:cNvPr id="437378" name="Rectangle 130"/>
          <p:cNvSpPr>
            <a:spLocks noChangeArrowheads="1"/>
          </p:cNvSpPr>
          <p:nvPr/>
        </p:nvSpPr>
        <p:spPr bwMode="auto">
          <a:xfrm>
            <a:off x="1219200" y="4852988"/>
            <a:ext cx="4183063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-- NOT an optical illusion;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    can be photographed </a:t>
            </a:r>
          </a:p>
        </p:txBody>
      </p:sp>
      <p:sp>
        <p:nvSpPr>
          <p:cNvPr id="437379" name="Rectangle 131"/>
          <p:cNvSpPr>
            <a:spLocks noChangeArrowheads="1"/>
          </p:cNvSpPr>
          <p:nvPr/>
        </p:nvSpPr>
        <p:spPr bwMode="auto">
          <a:xfrm>
            <a:off x="1222375" y="5964238"/>
            <a:ext cx="64801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-- “water” on road is an image of the sky</a:t>
            </a:r>
          </a:p>
        </p:txBody>
      </p: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1085850" y="2630488"/>
            <a:ext cx="5838825" cy="1090612"/>
            <a:chOff x="684" y="1657"/>
            <a:chExt cx="3678" cy="687"/>
          </a:xfrm>
        </p:grpSpPr>
        <p:sp>
          <p:nvSpPr>
            <p:cNvPr id="19469" name="Freeform 112"/>
            <p:cNvSpPr>
              <a:spLocks/>
            </p:cNvSpPr>
            <p:nvPr/>
          </p:nvSpPr>
          <p:spPr bwMode="auto">
            <a:xfrm>
              <a:off x="2939" y="1657"/>
              <a:ext cx="1423" cy="542"/>
            </a:xfrm>
            <a:custGeom>
              <a:avLst/>
              <a:gdLst>
                <a:gd name="T0" fmla="*/ 1 w 2250"/>
                <a:gd name="T1" fmla="*/ 0 h 858"/>
                <a:gd name="T2" fmla="*/ 0 w 2250"/>
                <a:gd name="T3" fmla="*/ 1 h 858"/>
                <a:gd name="T4" fmla="*/ 0 60000 65536"/>
                <a:gd name="T5" fmla="*/ 0 60000 65536"/>
                <a:gd name="T6" fmla="*/ 0 w 2250"/>
                <a:gd name="T7" fmla="*/ 0 h 858"/>
                <a:gd name="T8" fmla="*/ 2250 w 2250"/>
                <a:gd name="T9" fmla="*/ 858 h 8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0" h="858">
                  <a:moveTo>
                    <a:pt x="2250" y="0"/>
                  </a:moveTo>
                  <a:lnTo>
                    <a:pt x="0" y="858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0" name="Freeform 113"/>
            <p:cNvSpPr>
              <a:spLocks/>
            </p:cNvSpPr>
            <p:nvPr/>
          </p:nvSpPr>
          <p:spPr bwMode="auto">
            <a:xfrm>
              <a:off x="1286" y="2199"/>
              <a:ext cx="1657" cy="145"/>
            </a:xfrm>
            <a:custGeom>
              <a:avLst/>
              <a:gdLst>
                <a:gd name="T0" fmla="*/ 1 w 2619"/>
                <a:gd name="T1" fmla="*/ 0 h 229"/>
                <a:gd name="T2" fmla="*/ 1 w 2619"/>
                <a:gd name="T3" fmla="*/ 1 h 229"/>
                <a:gd name="T4" fmla="*/ 0 w 2619"/>
                <a:gd name="T5" fmla="*/ 1 h 229"/>
                <a:gd name="T6" fmla="*/ 0 60000 65536"/>
                <a:gd name="T7" fmla="*/ 0 60000 65536"/>
                <a:gd name="T8" fmla="*/ 0 60000 65536"/>
                <a:gd name="T9" fmla="*/ 0 w 2619"/>
                <a:gd name="T10" fmla="*/ 0 h 229"/>
                <a:gd name="T11" fmla="*/ 2619 w 2619"/>
                <a:gd name="T12" fmla="*/ 229 h 2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9" h="229">
                  <a:moveTo>
                    <a:pt x="2619" y="0"/>
                  </a:moveTo>
                  <a:cubicBezTo>
                    <a:pt x="2401" y="37"/>
                    <a:pt x="1745" y="215"/>
                    <a:pt x="1309" y="222"/>
                  </a:cubicBezTo>
                  <a:cubicBezTo>
                    <a:pt x="873" y="229"/>
                    <a:pt x="452" y="132"/>
                    <a:pt x="0" y="42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1" name="Freeform 135"/>
            <p:cNvSpPr>
              <a:spLocks/>
            </p:cNvSpPr>
            <p:nvPr/>
          </p:nvSpPr>
          <p:spPr bwMode="auto">
            <a:xfrm>
              <a:off x="684" y="2018"/>
              <a:ext cx="606" cy="207"/>
            </a:xfrm>
            <a:custGeom>
              <a:avLst/>
              <a:gdLst>
                <a:gd name="T0" fmla="*/ 606 w 606"/>
                <a:gd name="T1" fmla="*/ 207 h 207"/>
                <a:gd name="T2" fmla="*/ 0 w 606"/>
                <a:gd name="T3" fmla="*/ 0 h 207"/>
                <a:gd name="T4" fmla="*/ 0 60000 65536"/>
                <a:gd name="T5" fmla="*/ 0 60000 65536"/>
                <a:gd name="T6" fmla="*/ 0 w 606"/>
                <a:gd name="T7" fmla="*/ 0 h 207"/>
                <a:gd name="T8" fmla="*/ 606 w 606"/>
                <a:gd name="T9" fmla="*/ 207 h 2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6" h="207">
                  <a:moveTo>
                    <a:pt x="606" y="207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32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3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37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37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37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37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37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37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59" grpId="0" animBg="1"/>
      <p:bldP spid="437378" grpId="0"/>
      <p:bldP spid="4373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128588" y="45789"/>
            <a:ext cx="8989962" cy="415498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Inferior mirages 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are formed when the air below the line of sight is warmer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than the air above. Inferior mirages are NOT stable (i.e., they shimmer)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because of the constant mixing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between the warm air below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(which tends to rise) and the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cooler air above (which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tends</a:t>
            </a:r>
            <a:endParaRPr lang="en-US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l"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to sink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). Light reflecting off the 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object going toward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the</a:t>
            </a:r>
            <a:endParaRPr lang="en-US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l"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ground levels 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off and then </a:t>
            </a: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l"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bends back 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up to the </a:t>
            </a: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eye level </a:t>
            </a:r>
          </a:p>
          <a:p>
            <a:pPr algn="l">
              <a:tabLst>
                <a:tab pos="4572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 Narrow" pitchFamily="34" charset="0"/>
              </a:rPr>
              <a:t>of the observer</a:t>
            </a:r>
            <a:r>
              <a:rPr lang="en-US" sz="2400" b="1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20483" name="Picture 3" descr="http://www.astronomycafe.net/weird/lights/mirage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160463"/>
            <a:ext cx="4762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http://www.astronomycafe.net/weird/lights/mirag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4276725"/>
            <a:ext cx="861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22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image69.webshots.com/69/9/93/54/2688993540012523983hPDjyG_p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176213"/>
            <a:ext cx="40401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http://3.bp.blogspot.com/_Qw9Eg9Lpri8/TN9ecRNYZjI/AAAAAAAABPo/Gr3TaDTU25c/s1600/mirage24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66688"/>
            <a:ext cx="44084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83432" y="3045381"/>
            <a:ext cx="8811331" cy="35394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i="1" dirty="0">
                <a:solidFill>
                  <a:srgbClr val="000000"/>
                </a:solidFill>
                <a:latin typeface="Arial Narrow" pitchFamily="34" charset="0"/>
              </a:rPr>
              <a:t>Superior mirages 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are formed when the air below the line of sight is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colder than 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the air above. This is called a </a:t>
            </a:r>
            <a:r>
              <a:rPr lang="en-US" b="1" i="1" dirty="0">
                <a:solidFill>
                  <a:srgbClr val="000000"/>
                </a:solidFill>
                <a:latin typeface="Arial Narrow" pitchFamily="34" charset="0"/>
              </a:rPr>
              <a:t>temperature inversion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, and is a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fairly rare 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occurrence. When superior mirages DO form, however, they tend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to be 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stable because the more-dense, cold air stays below the less-dense,</a:t>
            </a:r>
          </a:p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warmer air. Depending on the observer’s distance from the object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, superior 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mirages may be either upright (if the observer is farther away) 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latin typeface="Arial Narrow" pitchFamily="34" charset="0"/>
              </a:rPr>
              <a:t>inverted (if the observer is closer).</a:t>
            </a:r>
          </a:p>
        </p:txBody>
      </p:sp>
    </p:spTree>
    <p:extLst>
      <p:ext uri="{BB962C8B-B14F-4D97-AF65-F5344CB8AC3E}">
        <p14:creationId xmlns:p14="http://schemas.microsoft.com/office/powerpoint/2010/main" val="207772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52768" y="1070081"/>
            <a:ext cx="4564768" cy="2225709"/>
            <a:chOff x="252768" y="538479"/>
            <a:chExt cx="4564768" cy="2225709"/>
          </a:xfrm>
        </p:grpSpPr>
        <p:cxnSp>
          <p:nvCxnSpPr>
            <p:cNvPr id="16403" name="Straight Arrow Connector 25"/>
            <p:cNvCxnSpPr>
              <a:cxnSpLocks noChangeShapeType="1"/>
            </p:cNvCxnSpPr>
            <p:nvPr/>
          </p:nvCxnSpPr>
          <p:spPr bwMode="auto">
            <a:xfrm>
              <a:off x="1354575" y="656309"/>
              <a:ext cx="1887581" cy="69813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6404" name="Straight Arrow Connector 27"/>
            <p:cNvCxnSpPr>
              <a:cxnSpLocks noChangeShapeType="1"/>
            </p:cNvCxnSpPr>
            <p:nvPr/>
          </p:nvCxnSpPr>
          <p:spPr bwMode="auto">
            <a:xfrm>
              <a:off x="1481933" y="830162"/>
              <a:ext cx="1678435" cy="62077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6405" name="Straight Arrow Connector 28"/>
            <p:cNvCxnSpPr>
              <a:cxnSpLocks noChangeShapeType="1"/>
            </p:cNvCxnSpPr>
            <p:nvPr/>
          </p:nvCxnSpPr>
          <p:spPr bwMode="auto">
            <a:xfrm>
              <a:off x="1726545" y="1055077"/>
              <a:ext cx="1327923" cy="49113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6406" name="Straight Arrow Connector 29"/>
            <p:cNvCxnSpPr>
              <a:cxnSpLocks noChangeShapeType="1"/>
            </p:cNvCxnSpPr>
            <p:nvPr/>
          </p:nvCxnSpPr>
          <p:spPr bwMode="auto">
            <a:xfrm>
              <a:off x="1791915" y="1208009"/>
              <a:ext cx="1169252" cy="43245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6407" name="Straight Arrow Connector 30"/>
            <p:cNvCxnSpPr>
              <a:cxnSpLocks noChangeShapeType="1"/>
            </p:cNvCxnSpPr>
            <p:nvPr/>
          </p:nvCxnSpPr>
          <p:spPr bwMode="auto">
            <a:xfrm>
              <a:off x="1848939" y="1346693"/>
              <a:ext cx="1025265" cy="3792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6408" name="Straight Arrow Connector 31"/>
            <p:cNvCxnSpPr>
              <a:cxnSpLocks noChangeShapeType="1"/>
            </p:cNvCxnSpPr>
            <p:nvPr/>
          </p:nvCxnSpPr>
          <p:spPr bwMode="auto">
            <a:xfrm>
              <a:off x="1981060" y="1525307"/>
              <a:ext cx="802091" cy="29665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16409" name="Straight Arrow Connector 32"/>
            <p:cNvCxnSpPr>
              <a:cxnSpLocks noChangeShapeType="1"/>
            </p:cNvCxnSpPr>
            <p:nvPr/>
          </p:nvCxnSpPr>
          <p:spPr bwMode="auto">
            <a:xfrm>
              <a:off x="2103658" y="1694394"/>
              <a:ext cx="584820" cy="21629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sp>
          <p:nvSpPr>
            <p:cNvPr id="35" name="Rectangle 34"/>
            <p:cNvSpPr/>
            <p:nvPr/>
          </p:nvSpPr>
          <p:spPr bwMode="auto">
            <a:xfrm rot="2700000">
              <a:off x="2948809" y="345365"/>
              <a:ext cx="273050" cy="2743200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8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6395" name="Picture 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2768" y="538479"/>
              <a:ext cx="1108128" cy="83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3" name="Straight Arrow Connector 32"/>
            <p:cNvCxnSpPr>
              <a:cxnSpLocks noChangeShapeType="1"/>
            </p:cNvCxnSpPr>
            <p:nvPr/>
          </p:nvCxnSpPr>
          <p:spPr bwMode="auto">
            <a:xfrm>
              <a:off x="3250972" y="1357212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5" name="Straight Arrow Connector 32"/>
            <p:cNvCxnSpPr>
              <a:cxnSpLocks noChangeShapeType="1"/>
            </p:cNvCxnSpPr>
            <p:nvPr/>
          </p:nvCxnSpPr>
          <p:spPr bwMode="auto">
            <a:xfrm>
              <a:off x="3155722" y="1454843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6" name="Straight Arrow Connector 32"/>
            <p:cNvCxnSpPr>
              <a:cxnSpLocks noChangeShapeType="1"/>
            </p:cNvCxnSpPr>
            <p:nvPr/>
          </p:nvCxnSpPr>
          <p:spPr bwMode="auto">
            <a:xfrm>
              <a:off x="3058091" y="1550093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7" name="Straight Arrow Connector 32"/>
            <p:cNvCxnSpPr>
              <a:cxnSpLocks noChangeShapeType="1"/>
            </p:cNvCxnSpPr>
            <p:nvPr/>
          </p:nvCxnSpPr>
          <p:spPr bwMode="auto">
            <a:xfrm>
              <a:off x="2962841" y="1645342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8" name="Straight Arrow Connector 32"/>
            <p:cNvCxnSpPr>
              <a:cxnSpLocks noChangeShapeType="1"/>
            </p:cNvCxnSpPr>
            <p:nvPr/>
          </p:nvCxnSpPr>
          <p:spPr bwMode="auto">
            <a:xfrm>
              <a:off x="2879497" y="1733448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79" name="Straight Arrow Connector 32"/>
            <p:cNvCxnSpPr>
              <a:cxnSpLocks noChangeShapeType="1"/>
            </p:cNvCxnSpPr>
            <p:nvPr/>
          </p:nvCxnSpPr>
          <p:spPr bwMode="auto">
            <a:xfrm>
              <a:off x="2786627" y="1823935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0" name="Straight Arrow Connector 32"/>
            <p:cNvCxnSpPr>
              <a:cxnSpLocks noChangeShapeType="1"/>
            </p:cNvCxnSpPr>
            <p:nvPr/>
          </p:nvCxnSpPr>
          <p:spPr bwMode="auto">
            <a:xfrm>
              <a:off x="2686615" y="1914422"/>
              <a:ext cx="237458" cy="142976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81" name="Straight Arrow Connector 25"/>
            <p:cNvCxnSpPr>
              <a:cxnSpLocks noChangeShapeType="1"/>
            </p:cNvCxnSpPr>
            <p:nvPr/>
          </p:nvCxnSpPr>
          <p:spPr bwMode="auto">
            <a:xfrm flipH="1" flipV="1">
              <a:off x="2929955" y="2066057"/>
              <a:ext cx="1887581" cy="69813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  <p:cxnSp>
          <p:nvCxnSpPr>
            <p:cNvPr id="82" name="Straight Arrow Connector 27"/>
            <p:cNvCxnSpPr>
              <a:cxnSpLocks noChangeShapeType="1"/>
            </p:cNvCxnSpPr>
            <p:nvPr/>
          </p:nvCxnSpPr>
          <p:spPr bwMode="auto">
            <a:xfrm flipH="1" flipV="1">
              <a:off x="3023283" y="1969558"/>
              <a:ext cx="1678435" cy="62077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  <p:cxnSp>
          <p:nvCxnSpPr>
            <p:cNvPr id="83" name="Straight Arrow Connector 28"/>
            <p:cNvCxnSpPr>
              <a:cxnSpLocks noChangeShapeType="1"/>
            </p:cNvCxnSpPr>
            <p:nvPr/>
          </p:nvCxnSpPr>
          <p:spPr bwMode="auto">
            <a:xfrm flipH="1" flipV="1">
              <a:off x="3120528" y="1877166"/>
              <a:ext cx="1327923" cy="49113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  <p:cxnSp>
          <p:nvCxnSpPr>
            <p:cNvPr id="84" name="Straight Arrow Connector 29"/>
            <p:cNvCxnSpPr>
              <a:cxnSpLocks noChangeShapeType="1"/>
            </p:cNvCxnSpPr>
            <p:nvPr/>
          </p:nvCxnSpPr>
          <p:spPr bwMode="auto">
            <a:xfrm flipH="1" flipV="1">
              <a:off x="3205174" y="1791575"/>
              <a:ext cx="1169252" cy="43245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  <p:cxnSp>
          <p:nvCxnSpPr>
            <p:cNvPr id="85" name="Straight Arrow Connector 30"/>
            <p:cNvCxnSpPr>
              <a:cxnSpLocks noChangeShapeType="1"/>
            </p:cNvCxnSpPr>
            <p:nvPr/>
          </p:nvCxnSpPr>
          <p:spPr bwMode="auto">
            <a:xfrm flipH="1" flipV="1">
              <a:off x="3300792" y="1697489"/>
              <a:ext cx="1025265" cy="3792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  <p:cxnSp>
          <p:nvCxnSpPr>
            <p:cNvPr id="86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3394730" y="1598533"/>
              <a:ext cx="802091" cy="29665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  <p:cxnSp>
          <p:nvCxnSpPr>
            <p:cNvPr id="87" name="Straight Arrow Connector 32"/>
            <p:cNvCxnSpPr>
              <a:cxnSpLocks noChangeShapeType="1"/>
            </p:cNvCxnSpPr>
            <p:nvPr/>
          </p:nvCxnSpPr>
          <p:spPr bwMode="auto">
            <a:xfrm flipH="1" flipV="1">
              <a:off x="3492288" y="1506919"/>
              <a:ext cx="584820" cy="21629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/>
              <a:tailEnd type="none" w="lg" len="lg"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217142" y="3266863"/>
            <a:ext cx="4838946" cy="2175682"/>
            <a:chOff x="217142" y="4124827"/>
            <a:chExt cx="4838946" cy="2175682"/>
          </a:xfrm>
        </p:grpSpPr>
        <p:sp>
          <p:nvSpPr>
            <p:cNvPr id="30" name="Rectangle 29"/>
            <p:cNvSpPr/>
            <p:nvPr/>
          </p:nvSpPr>
          <p:spPr bwMode="auto">
            <a:xfrm rot="2700000">
              <a:off x="2862695" y="3770741"/>
              <a:ext cx="273050" cy="274161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8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7" name="Straight Arrow Connector 39"/>
            <p:cNvCxnSpPr>
              <a:cxnSpLocks noChangeShapeType="1"/>
            </p:cNvCxnSpPr>
            <p:nvPr/>
          </p:nvCxnSpPr>
          <p:spPr bwMode="auto">
            <a:xfrm>
              <a:off x="2821191" y="5122008"/>
              <a:ext cx="787619" cy="117850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3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3110899" y="4775829"/>
              <a:ext cx="1945189" cy="6037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4" name="Straight Arrow Connector 54"/>
            <p:cNvCxnSpPr>
              <a:cxnSpLocks noChangeShapeType="1"/>
            </p:cNvCxnSpPr>
            <p:nvPr/>
          </p:nvCxnSpPr>
          <p:spPr bwMode="auto">
            <a:xfrm>
              <a:off x="2635594" y="5301767"/>
              <a:ext cx="1810661" cy="527962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5" name="Straight Arrow Connector 55"/>
            <p:cNvCxnSpPr>
              <a:cxnSpLocks noChangeShapeType="1"/>
            </p:cNvCxnSpPr>
            <p:nvPr/>
          </p:nvCxnSpPr>
          <p:spPr bwMode="auto">
            <a:xfrm>
              <a:off x="2735183" y="5204176"/>
              <a:ext cx="1878561" cy="19098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46" name="Straight Arrow Connector 56"/>
            <p:cNvCxnSpPr>
              <a:cxnSpLocks noChangeShapeType="1"/>
            </p:cNvCxnSpPr>
            <p:nvPr/>
          </p:nvCxnSpPr>
          <p:spPr bwMode="auto">
            <a:xfrm flipV="1">
              <a:off x="2908493" y="4420445"/>
              <a:ext cx="1785676" cy="61199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89" name="Straight Arrow Connector 25"/>
            <p:cNvCxnSpPr>
              <a:cxnSpLocks noChangeShapeType="1"/>
            </p:cNvCxnSpPr>
            <p:nvPr/>
          </p:nvCxnSpPr>
          <p:spPr bwMode="auto">
            <a:xfrm>
              <a:off x="1212076" y="4135782"/>
              <a:ext cx="1887581" cy="69813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0" name="Straight Arrow Connector 27"/>
            <p:cNvCxnSpPr>
              <a:cxnSpLocks noChangeShapeType="1"/>
            </p:cNvCxnSpPr>
            <p:nvPr/>
          </p:nvCxnSpPr>
          <p:spPr bwMode="auto">
            <a:xfrm>
              <a:off x="1339434" y="4309635"/>
              <a:ext cx="1678435" cy="62077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1" name="Straight Arrow Connector 28"/>
            <p:cNvCxnSpPr>
              <a:cxnSpLocks noChangeShapeType="1"/>
            </p:cNvCxnSpPr>
            <p:nvPr/>
          </p:nvCxnSpPr>
          <p:spPr bwMode="auto">
            <a:xfrm>
              <a:off x="1584046" y="4534550"/>
              <a:ext cx="1327923" cy="49113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2" name="Straight Arrow Connector 29"/>
            <p:cNvCxnSpPr>
              <a:cxnSpLocks noChangeShapeType="1"/>
            </p:cNvCxnSpPr>
            <p:nvPr/>
          </p:nvCxnSpPr>
          <p:spPr bwMode="auto">
            <a:xfrm>
              <a:off x="1649416" y="4687482"/>
              <a:ext cx="1169252" cy="432453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3" name="Straight Arrow Connector 30"/>
            <p:cNvCxnSpPr>
              <a:cxnSpLocks noChangeShapeType="1"/>
            </p:cNvCxnSpPr>
            <p:nvPr/>
          </p:nvCxnSpPr>
          <p:spPr bwMode="auto">
            <a:xfrm>
              <a:off x="1706440" y="4826166"/>
              <a:ext cx="1025265" cy="3792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4" name="Straight Arrow Connector 31"/>
            <p:cNvCxnSpPr>
              <a:cxnSpLocks noChangeShapeType="1"/>
            </p:cNvCxnSpPr>
            <p:nvPr/>
          </p:nvCxnSpPr>
          <p:spPr bwMode="auto">
            <a:xfrm>
              <a:off x="1838561" y="5004780"/>
              <a:ext cx="802091" cy="29665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5" name="Straight Arrow Connector 32"/>
            <p:cNvCxnSpPr>
              <a:cxnSpLocks noChangeShapeType="1"/>
            </p:cNvCxnSpPr>
            <p:nvPr/>
          </p:nvCxnSpPr>
          <p:spPr bwMode="auto">
            <a:xfrm>
              <a:off x="1961159" y="5173867"/>
              <a:ext cx="584820" cy="21629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none" w="lg" len="lg"/>
            </a:ln>
          </p:spPr>
        </p:cxnSp>
        <p:cxnSp>
          <p:nvCxnSpPr>
            <p:cNvPr id="98" name="Straight Arrow Connector 39"/>
            <p:cNvCxnSpPr>
              <a:cxnSpLocks noChangeShapeType="1"/>
            </p:cNvCxnSpPr>
            <p:nvPr/>
          </p:nvCxnSpPr>
          <p:spPr bwMode="auto">
            <a:xfrm>
              <a:off x="3006788" y="4927359"/>
              <a:ext cx="1494809" cy="81275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99" name="Straight Arrow Connector 39"/>
            <p:cNvCxnSpPr>
              <a:cxnSpLocks noChangeShapeType="1"/>
            </p:cNvCxnSpPr>
            <p:nvPr/>
          </p:nvCxnSpPr>
          <p:spPr bwMode="auto">
            <a:xfrm>
              <a:off x="2549588" y="5398139"/>
              <a:ext cx="1494809" cy="81275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22" name="Chord 21"/>
            <p:cNvSpPr/>
            <p:nvPr/>
          </p:nvSpPr>
          <p:spPr bwMode="auto">
            <a:xfrm rot="4124980">
              <a:off x="3075038" y="4771637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" name="Chord 102"/>
            <p:cNvSpPr/>
            <p:nvPr/>
          </p:nvSpPr>
          <p:spPr bwMode="auto">
            <a:xfrm rot="4124980">
              <a:off x="2989314" y="4852600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" name="Chord 103"/>
            <p:cNvSpPr/>
            <p:nvPr/>
          </p:nvSpPr>
          <p:spPr bwMode="auto">
            <a:xfrm rot="4124980">
              <a:off x="3241726" y="4607331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" name="Chord 104"/>
            <p:cNvSpPr/>
            <p:nvPr/>
          </p:nvSpPr>
          <p:spPr bwMode="auto">
            <a:xfrm rot="4124980">
              <a:off x="3156002" y="4688294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" name="Chord 105"/>
            <p:cNvSpPr/>
            <p:nvPr/>
          </p:nvSpPr>
          <p:spPr bwMode="auto">
            <a:xfrm rot="4124980">
              <a:off x="2748807" y="5100250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" name="Chord 106"/>
            <p:cNvSpPr/>
            <p:nvPr/>
          </p:nvSpPr>
          <p:spPr bwMode="auto">
            <a:xfrm rot="4124980">
              <a:off x="2663083" y="5181213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" name="Chord 107"/>
            <p:cNvSpPr/>
            <p:nvPr/>
          </p:nvSpPr>
          <p:spPr bwMode="auto">
            <a:xfrm rot="4124980">
              <a:off x="2915495" y="4935944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9" name="Chord 108"/>
            <p:cNvSpPr/>
            <p:nvPr/>
          </p:nvSpPr>
          <p:spPr bwMode="auto">
            <a:xfrm rot="4124980">
              <a:off x="2829771" y="5016907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0" name="Chord 109"/>
            <p:cNvSpPr/>
            <p:nvPr/>
          </p:nvSpPr>
          <p:spPr bwMode="auto">
            <a:xfrm rot="4124980">
              <a:off x="2420194" y="5426482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1" name="Chord 110"/>
            <p:cNvSpPr/>
            <p:nvPr/>
          </p:nvSpPr>
          <p:spPr bwMode="auto">
            <a:xfrm rot="4124980">
              <a:off x="2334470" y="5507445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" name="Chord 111"/>
            <p:cNvSpPr/>
            <p:nvPr/>
          </p:nvSpPr>
          <p:spPr bwMode="auto">
            <a:xfrm rot="4124980">
              <a:off x="2586882" y="5262176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" name="Chord 112"/>
            <p:cNvSpPr/>
            <p:nvPr/>
          </p:nvSpPr>
          <p:spPr bwMode="auto">
            <a:xfrm rot="4124980">
              <a:off x="2501158" y="5343139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4" name="Chord 113"/>
            <p:cNvSpPr/>
            <p:nvPr/>
          </p:nvSpPr>
          <p:spPr bwMode="auto">
            <a:xfrm rot="4124980">
              <a:off x="2156306" y="5693437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5" name="Chord 114"/>
            <p:cNvSpPr/>
            <p:nvPr/>
          </p:nvSpPr>
          <p:spPr bwMode="auto">
            <a:xfrm rot="4124980">
              <a:off x="2070582" y="5774400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6" name="Chord 115"/>
            <p:cNvSpPr/>
            <p:nvPr/>
          </p:nvSpPr>
          <p:spPr bwMode="auto">
            <a:xfrm rot="4124980">
              <a:off x="2237270" y="5610094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Chord 116"/>
            <p:cNvSpPr/>
            <p:nvPr/>
          </p:nvSpPr>
          <p:spPr bwMode="auto">
            <a:xfrm rot="4124980">
              <a:off x="3489279" y="4357395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8" name="Chord 117"/>
            <p:cNvSpPr/>
            <p:nvPr/>
          </p:nvSpPr>
          <p:spPr bwMode="auto">
            <a:xfrm rot="4124980">
              <a:off x="3403555" y="4438358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9" name="Chord 118"/>
            <p:cNvSpPr/>
            <p:nvPr/>
          </p:nvSpPr>
          <p:spPr bwMode="auto">
            <a:xfrm rot="4124980">
              <a:off x="3655967" y="4193089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0" name="Chord 119"/>
            <p:cNvSpPr/>
            <p:nvPr/>
          </p:nvSpPr>
          <p:spPr bwMode="auto">
            <a:xfrm rot="4124980">
              <a:off x="3570243" y="4274052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Chord 120"/>
            <p:cNvSpPr/>
            <p:nvPr/>
          </p:nvSpPr>
          <p:spPr bwMode="auto">
            <a:xfrm rot="4124980">
              <a:off x="3329736" y="4521702"/>
              <a:ext cx="70388" cy="70388"/>
            </a:xfrm>
            <a:prstGeom prst="chord">
              <a:avLst/>
            </a:prstGeom>
            <a:solidFill>
              <a:schemeClr val="accent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22" name="Picture 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142" y="4124827"/>
              <a:ext cx="1108128" cy="83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954" y="3029434"/>
            <a:ext cx="3748915" cy="24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7"/>
          <a:stretch/>
        </p:blipFill>
        <p:spPr bwMode="auto">
          <a:xfrm>
            <a:off x="5201392" y="185923"/>
            <a:ext cx="3769736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509317" y="46617"/>
            <a:ext cx="4086889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Two Reasons We Need</a:t>
            </a:r>
          </a:p>
          <a:p>
            <a:pPr>
              <a:tabLst>
                <a:tab pos="4572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Windshield Wipers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751081" y="5484749"/>
            <a:ext cx="7511993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Windshield wipers push much water away and flatten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out the rest, reducing the number of curved surfaces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(due to beading) and improving visual clarity.</a:t>
            </a:r>
          </a:p>
        </p:txBody>
      </p:sp>
      <p:sp>
        <p:nvSpPr>
          <p:cNvPr id="2" name="Isosceles Triangle 1"/>
          <p:cNvSpPr/>
          <p:nvPr/>
        </p:nvSpPr>
        <p:spPr bwMode="auto">
          <a:xfrm>
            <a:off x="146755" y="6491111"/>
            <a:ext cx="235712" cy="203200"/>
          </a:xfrm>
          <a:prstGeom prst="triangle">
            <a:avLst/>
          </a:prstGeom>
          <a:solidFill>
            <a:schemeClr val="tx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5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320" name="Rectangle 48"/>
          <p:cNvSpPr>
            <a:spLocks noChangeArrowheads="1"/>
          </p:cNvSpPr>
          <p:nvPr/>
        </p:nvSpPr>
        <p:spPr bwMode="auto">
          <a:xfrm>
            <a:off x="814388" y="2714625"/>
            <a:ext cx="3257550" cy="614363"/>
          </a:xfrm>
          <a:prstGeom prst="rect">
            <a:avLst/>
          </a:prstGeom>
          <a:solidFill>
            <a:srgbClr val="C0C0C0"/>
          </a:solidFill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8321" name="Rectangle 49"/>
          <p:cNvSpPr>
            <a:spLocks noChangeArrowheads="1"/>
          </p:cNvSpPr>
          <p:nvPr/>
        </p:nvSpPr>
        <p:spPr bwMode="auto">
          <a:xfrm>
            <a:off x="5400675" y="2714625"/>
            <a:ext cx="2957513" cy="614363"/>
          </a:xfrm>
          <a:prstGeom prst="rect">
            <a:avLst/>
          </a:prstGeom>
          <a:solidFill>
            <a:srgbClr val="C0C0C0"/>
          </a:solidFill>
          <a:ln w="158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8322" name="Rectangle 50"/>
          <p:cNvSpPr>
            <a:spLocks noChangeArrowheads="1"/>
          </p:cNvSpPr>
          <p:nvPr/>
        </p:nvSpPr>
        <p:spPr bwMode="auto">
          <a:xfrm>
            <a:off x="342900" y="3328988"/>
            <a:ext cx="628650" cy="1057275"/>
          </a:xfrm>
          <a:prstGeom prst="rect">
            <a:avLst/>
          </a:prstGeom>
          <a:solidFill>
            <a:srgbClr val="C0C0C0"/>
          </a:solidFill>
          <a:ln w="158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8323" name="Rectangle 51"/>
          <p:cNvSpPr>
            <a:spLocks noChangeArrowheads="1"/>
          </p:cNvSpPr>
          <p:nvPr/>
        </p:nvSpPr>
        <p:spPr bwMode="auto">
          <a:xfrm>
            <a:off x="4743450" y="3328988"/>
            <a:ext cx="742950" cy="1143000"/>
          </a:xfrm>
          <a:prstGeom prst="rect">
            <a:avLst/>
          </a:prstGeom>
          <a:solidFill>
            <a:srgbClr val="C0C0C0"/>
          </a:solidFill>
          <a:ln w="158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2534" name="Picture 47" descr="magnifyingGla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30200"/>
            <a:ext cx="23304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3760788" y="817563"/>
            <a:ext cx="1885950" cy="641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</a:rPr>
              <a:t>Lenses</a:t>
            </a:r>
            <a:r>
              <a:rPr lang="en-US" sz="3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194050" y="2143125"/>
            <a:ext cx="30749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i="1">
                <a:solidFill>
                  <a:srgbClr val="FF0000"/>
                </a:solidFill>
              </a:rPr>
              <a:t>Types of Lenses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920750" y="2732088"/>
            <a:ext cx="743108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converging lenses</a:t>
            </a:r>
            <a:r>
              <a:rPr lang="en-US">
                <a:solidFill>
                  <a:srgbClr val="FF0000"/>
                </a:solidFill>
              </a:rPr>
              <a:t>		</a:t>
            </a:r>
            <a:r>
              <a:rPr lang="en-US" u="sng">
                <a:solidFill>
                  <a:srgbClr val="FF0000"/>
                </a:solidFill>
              </a:rPr>
              <a:t>diverging lenses</a:t>
            </a:r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1047750" y="3606800"/>
            <a:ext cx="735171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double convex 			double concave 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1050925" y="4760913"/>
            <a:ext cx="717391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plano-convex			plano-concave 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1046163" y="5848350"/>
            <a:ext cx="762793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concavo-convex			convexo-concave </a:t>
            </a:r>
          </a:p>
        </p:txBody>
      </p:sp>
      <p:grpSp>
        <p:nvGrpSpPr>
          <p:cNvPr id="22541" name="Group 41"/>
          <p:cNvGrpSpPr>
            <a:grpSpLocks/>
          </p:cNvGrpSpPr>
          <p:nvPr/>
        </p:nvGrpSpPr>
        <p:grpSpPr bwMode="auto">
          <a:xfrm>
            <a:off x="508000" y="3430588"/>
            <a:ext cx="292100" cy="846137"/>
            <a:chOff x="356" y="2008"/>
            <a:chExt cx="184" cy="533"/>
          </a:xfrm>
        </p:grpSpPr>
        <p:sp>
          <p:nvSpPr>
            <p:cNvPr id="22566" name="Freeform 16"/>
            <p:cNvSpPr>
              <a:spLocks/>
            </p:cNvSpPr>
            <p:nvPr/>
          </p:nvSpPr>
          <p:spPr bwMode="auto">
            <a:xfrm>
              <a:off x="356" y="2008"/>
              <a:ext cx="94" cy="533"/>
            </a:xfrm>
            <a:custGeom>
              <a:avLst/>
              <a:gdLst>
                <a:gd name="T0" fmla="*/ 0 w 193"/>
                <a:gd name="T1" fmla="*/ 0 h 1086"/>
                <a:gd name="T2" fmla="*/ 0 w 193"/>
                <a:gd name="T3" fmla="*/ 0 h 1086"/>
                <a:gd name="T4" fmla="*/ 0 w 193"/>
                <a:gd name="T5" fmla="*/ 0 h 1086"/>
                <a:gd name="T6" fmla="*/ 0 60000 65536"/>
                <a:gd name="T7" fmla="*/ 0 60000 65536"/>
                <a:gd name="T8" fmla="*/ 0 60000 65536"/>
                <a:gd name="T9" fmla="*/ 0 w 193"/>
                <a:gd name="T10" fmla="*/ 0 h 1086"/>
                <a:gd name="T11" fmla="*/ 193 w 193"/>
                <a:gd name="T12" fmla="*/ 1086 h 10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086">
                  <a:moveTo>
                    <a:pt x="188" y="1086"/>
                  </a:moveTo>
                  <a:cubicBezTo>
                    <a:pt x="94" y="906"/>
                    <a:pt x="0" y="727"/>
                    <a:pt x="1" y="546"/>
                  </a:cubicBezTo>
                  <a:cubicBezTo>
                    <a:pt x="2" y="365"/>
                    <a:pt x="153" y="114"/>
                    <a:pt x="193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Freeform 17"/>
            <p:cNvSpPr>
              <a:spLocks/>
            </p:cNvSpPr>
            <p:nvPr/>
          </p:nvSpPr>
          <p:spPr bwMode="auto">
            <a:xfrm>
              <a:off x="448" y="2011"/>
              <a:ext cx="92" cy="530"/>
            </a:xfrm>
            <a:custGeom>
              <a:avLst/>
              <a:gdLst>
                <a:gd name="T0" fmla="*/ 0 w 187"/>
                <a:gd name="T1" fmla="*/ 0 h 1080"/>
                <a:gd name="T2" fmla="*/ 0 w 187"/>
                <a:gd name="T3" fmla="*/ 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42" name="Group 40"/>
          <p:cNvGrpSpPr>
            <a:grpSpLocks/>
          </p:cNvGrpSpPr>
          <p:nvPr/>
        </p:nvGrpSpPr>
        <p:grpSpPr bwMode="auto">
          <a:xfrm>
            <a:off x="654050" y="4630738"/>
            <a:ext cx="146050" cy="841375"/>
            <a:chOff x="448" y="2656"/>
            <a:chExt cx="92" cy="530"/>
          </a:xfrm>
        </p:grpSpPr>
        <p:sp>
          <p:nvSpPr>
            <p:cNvPr id="22564" name="Line 18"/>
            <p:cNvSpPr>
              <a:spLocks noChangeShapeType="1"/>
            </p:cNvSpPr>
            <p:nvPr/>
          </p:nvSpPr>
          <p:spPr bwMode="auto">
            <a:xfrm>
              <a:off x="448" y="2656"/>
              <a:ext cx="0" cy="53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Freeform 19"/>
            <p:cNvSpPr>
              <a:spLocks/>
            </p:cNvSpPr>
            <p:nvPr/>
          </p:nvSpPr>
          <p:spPr bwMode="auto">
            <a:xfrm>
              <a:off x="448" y="2656"/>
              <a:ext cx="92" cy="530"/>
            </a:xfrm>
            <a:custGeom>
              <a:avLst/>
              <a:gdLst>
                <a:gd name="T0" fmla="*/ 0 w 187"/>
                <a:gd name="T1" fmla="*/ 0 h 1080"/>
                <a:gd name="T2" fmla="*/ 0 w 187"/>
                <a:gd name="T3" fmla="*/ 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43" name="Group 39"/>
          <p:cNvGrpSpPr>
            <a:grpSpLocks/>
          </p:cNvGrpSpPr>
          <p:nvPr/>
        </p:nvGrpSpPr>
        <p:grpSpPr bwMode="auto">
          <a:xfrm>
            <a:off x="546100" y="5719763"/>
            <a:ext cx="400050" cy="847725"/>
            <a:chOff x="380" y="3360"/>
            <a:chExt cx="252" cy="534"/>
          </a:xfrm>
        </p:grpSpPr>
        <p:sp>
          <p:nvSpPr>
            <p:cNvPr id="22560" name="Freeform 20"/>
            <p:cNvSpPr>
              <a:spLocks/>
            </p:cNvSpPr>
            <p:nvPr/>
          </p:nvSpPr>
          <p:spPr bwMode="auto">
            <a:xfrm>
              <a:off x="383" y="3363"/>
              <a:ext cx="88" cy="529"/>
            </a:xfrm>
            <a:custGeom>
              <a:avLst/>
              <a:gdLst>
                <a:gd name="T0" fmla="*/ 0 w 181"/>
                <a:gd name="T1" fmla="*/ 0 h 1077"/>
                <a:gd name="T2" fmla="*/ 0 w 181"/>
                <a:gd name="T3" fmla="*/ 0 h 1077"/>
                <a:gd name="T4" fmla="*/ 0 w 181"/>
                <a:gd name="T5" fmla="*/ 0 h 1077"/>
                <a:gd name="T6" fmla="*/ 0 60000 65536"/>
                <a:gd name="T7" fmla="*/ 0 60000 65536"/>
                <a:gd name="T8" fmla="*/ 0 60000 65536"/>
                <a:gd name="T9" fmla="*/ 0 w 181"/>
                <a:gd name="T10" fmla="*/ 0 h 1077"/>
                <a:gd name="T11" fmla="*/ 181 w 181"/>
                <a:gd name="T12" fmla="*/ 1077 h 1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077">
                  <a:moveTo>
                    <a:pt x="0" y="1077"/>
                  </a:moveTo>
                  <a:cubicBezTo>
                    <a:pt x="30" y="988"/>
                    <a:pt x="179" y="719"/>
                    <a:pt x="180" y="540"/>
                  </a:cubicBezTo>
                  <a:cubicBezTo>
                    <a:pt x="181" y="361"/>
                    <a:pt x="45" y="113"/>
                    <a:pt x="9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1" name="Freeform 21"/>
            <p:cNvSpPr>
              <a:spLocks/>
            </p:cNvSpPr>
            <p:nvPr/>
          </p:nvSpPr>
          <p:spPr bwMode="auto">
            <a:xfrm>
              <a:off x="465" y="3360"/>
              <a:ext cx="167" cy="534"/>
            </a:xfrm>
            <a:custGeom>
              <a:avLst/>
              <a:gdLst>
                <a:gd name="T0" fmla="*/ 0 w 339"/>
                <a:gd name="T1" fmla="*/ 0 h 1089"/>
                <a:gd name="T2" fmla="*/ 0 w 339"/>
                <a:gd name="T3" fmla="*/ 0 h 1089"/>
                <a:gd name="T4" fmla="*/ 0 w 339"/>
                <a:gd name="T5" fmla="*/ 0 h 1089"/>
                <a:gd name="T6" fmla="*/ 0 w 339"/>
                <a:gd name="T7" fmla="*/ 0 h 1089"/>
                <a:gd name="T8" fmla="*/ 0 w 339"/>
                <a:gd name="T9" fmla="*/ 0 h 1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089"/>
                <a:gd name="T17" fmla="*/ 339 w 339"/>
                <a:gd name="T18" fmla="*/ 1089 h 10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089">
                  <a:moveTo>
                    <a:pt x="0" y="1089"/>
                  </a:moveTo>
                  <a:cubicBezTo>
                    <a:pt x="39" y="1055"/>
                    <a:pt x="183" y="973"/>
                    <a:pt x="239" y="882"/>
                  </a:cubicBezTo>
                  <a:cubicBezTo>
                    <a:pt x="295" y="791"/>
                    <a:pt x="339" y="651"/>
                    <a:pt x="338" y="540"/>
                  </a:cubicBezTo>
                  <a:cubicBezTo>
                    <a:pt x="337" y="429"/>
                    <a:pt x="291" y="306"/>
                    <a:pt x="236" y="216"/>
                  </a:cubicBezTo>
                  <a:cubicBezTo>
                    <a:pt x="181" y="126"/>
                    <a:pt x="56" y="45"/>
                    <a:pt x="9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Line 22"/>
            <p:cNvSpPr>
              <a:spLocks noChangeShapeType="1"/>
            </p:cNvSpPr>
            <p:nvPr/>
          </p:nvSpPr>
          <p:spPr bwMode="auto">
            <a:xfrm>
              <a:off x="380" y="3892"/>
              <a:ext cx="91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Line 23"/>
            <p:cNvSpPr>
              <a:spLocks noChangeShapeType="1"/>
            </p:cNvSpPr>
            <p:nvPr/>
          </p:nvSpPr>
          <p:spPr bwMode="auto">
            <a:xfrm>
              <a:off x="380" y="3363"/>
              <a:ext cx="91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44" name="Group 37"/>
          <p:cNvGrpSpPr>
            <a:grpSpLocks/>
          </p:cNvGrpSpPr>
          <p:nvPr/>
        </p:nvGrpSpPr>
        <p:grpSpPr bwMode="auto">
          <a:xfrm>
            <a:off x="4891088" y="3478213"/>
            <a:ext cx="436562" cy="841375"/>
            <a:chOff x="2982" y="2011"/>
            <a:chExt cx="275" cy="530"/>
          </a:xfrm>
        </p:grpSpPr>
        <p:sp>
          <p:nvSpPr>
            <p:cNvPr id="22556" name="Freeform 24"/>
            <p:cNvSpPr>
              <a:spLocks/>
            </p:cNvSpPr>
            <p:nvPr/>
          </p:nvSpPr>
          <p:spPr bwMode="auto">
            <a:xfrm>
              <a:off x="2982" y="2011"/>
              <a:ext cx="92" cy="530"/>
            </a:xfrm>
            <a:custGeom>
              <a:avLst/>
              <a:gdLst>
                <a:gd name="T0" fmla="*/ 0 w 187"/>
                <a:gd name="T1" fmla="*/ 0 h 1080"/>
                <a:gd name="T2" fmla="*/ 0 w 187"/>
                <a:gd name="T3" fmla="*/ 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7" name="Freeform 25"/>
            <p:cNvSpPr>
              <a:spLocks/>
            </p:cNvSpPr>
            <p:nvPr/>
          </p:nvSpPr>
          <p:spPr bwMode="auto">
            <a:xfrm>
              <a:off x="3166" y="2011"/>
              <a:ext cx="91" cy="530"/>
            </a:xfrm>
            <a:custGeom>
              <a:avLst/>
              <a:gdLst>
                <a:gd name="T0" fmla="*/ 0 w 187"/>
                <a:gd name="T1" fmla="*/ 0 h 1080"/>
                <a:gd name="T2" fmla="*/ 0 w 187"/>
                <a:gd name="T3" fmla="*/ 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8" name="Line 26"/>
            <p:cNvSpPr>
              <a:spLocks noChangeShapeType="1"/>
            </p:cNvSpPr>
            <p:nvPr/>
          </p:nvSpPr>
          <p:spPr bwMode="auto">
            <a:xfrm>
              <a:off x="2982" y="2541"/>
              <a:ext cx="27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9" name="Line 27"/>
            <p:cNvSpPr>
              <a:spLocks noChangeShapeType="1"/>
            </p:cNvSpPr>
            <p:nvPr/>
          </p:nvSpPr>
          <p:spPr bwMode="auto">
            <a:xfrm>
              <a:off x="2982" y="2011"/>
              <a:ext cx="275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45" name="Group 38"/>
          <p:cNvGrpSpPr>
            <a:grpSpLocks/>
          </p:cNvGrpSpPr>
          <p:nvPr/>
        </p:nvGrpSpPr>
        <p:grpSpPr bwMode="auto">
          <a:xfrm>
            <a:off x="4976813" y="4659313"/>
            <a:ext cx="292100" cy="841375"/>
            <a:chOff x="2982" y="2656"/>
            <a:chExt cx="184" cy="530"/>
          </a:xfrm>
        </p:grpSpPr>
        <p:sp>
          <p:nvSpPr>
            <p:cNvPr id="22552" name="Line 28"/>
            <p:cNvSpPr>
              <a:spLocks noChangeShapeType="1"/>
            </p:cNvSpPr>
            <p:nvPr/>
          </p:nvSpPr>
          <p:spPr bwMode="auto">
            <a:xfrm>
              <a:off x="2982" y="2656"/>
              <a:ext cx="0" cy="53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Freeform 29"/>
            <p:cNvSpPr>
              <a:spLocks/>
            </p:cNvSpPr>
            <p:nvPr/>
          </p:nvSpPr>
          <p:spPr bwMode="auto">
            <a:xfrm>
              <a:off x="3074" y="2656"/>
              <a:ext cx="92" cy="530"/>
            </a:xfrm>
            <a:custGeom>
              <a:avLst/>
              <a:gdLst>
                <a:gd name="T0" fmla="*/ 0 w 187"/>
                <a:gd name="T1" fmla="*/ 0 h 1080"/>
                <a:gd name="T2" fmla="*/ 0 w 187"/>
                <a:gd name="T3" fmla="*/ 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4" name="Line 30"/>
            <p:cNvSpPr>
              <a:spLocks noChangeShapeType="1"/>
            </p:cNvSpPr>
            <p:nvPr/>
          </p:nvSpPr>
          <p:spPr bwMode="auto">
            <a:xfrm flipH="1">
              <a:off x="2982" y="3186"/>
              <a:ext cx="184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5" name="Line 31"/>
            <p:cNvSpPr>
              <a:spLocks noChangeShapeType="1"/>
            </p:cNvSpPr>
            <p:nvPr/>
          </p:nvSpPr>
          <p:spPr bwMode="auto">
            <a:xfrm flipH="1">
              <a:off x="2982" y="2656"/>
              <a:ext cx="184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546" name="Group 36"/>
          <p:cNvGrpSpPr>
            <a:grpSpLocks/>
          </p:cNvGrpSpPr>
          <p:nvPr/>
        </p:nvGrpSpPr>
        <p:grpSpPr bwMode="auto">
          <a:xfrm>
            <a:off x="4919663" y="5762625"/>
            <a:ext cx="439737" cy="852488"/>
            <a:chOff x="2982" y="3360"/>
            <a:chExt cx="277" cy="537"/>
          </a:xfrm>
        </p:grpSpPr>
        <p:sp>
          <p:nvSpPr>
            <p:cNvPr id="22548" name="Freeform 32"/>
            <p:cNvSpPr>
              <a:spLocks/>
            </p:cNvSpPr>
            <p:nvPr/>
          </p:nvSpPr>
          <p:spPr bwMode="auto">
            <a:xfrm>
              <a:off x="2982" y="3360"/>
              <a:ext cx="71" cy="537"/>
            </a:xfrm>
            <a:custGeom>
              <a:avLst/>
              <a:gdLst>
                <a:gd name="T0" fmla="*/ 0 w 145"/>
                <a:gd name="T1" fmla="*/ 0 h 1095"/>
                <a:gd name="T2" fmla="*/ 0 w 145"/>
                <a:gd name="T3" fmla="*/ 0 h 1095"/>
                <a:gd name="T4" fmla="*/ 0 w 145"/>
                <a:gd name="T5" fmla="*/ 0 h 1095"/>
                <a:gd name="T6" fmla="*/ 0 60000 65536"/>
                <a:gd name="T7" fmla="*/ 0 60000 65536"/>
                <a:gd name="T8" fmla="*/ 0 60000 65536"/>
                <a:gd name="T9" fmla="*/ 0 w 145"/>
                <a:gd name="T10" fmla="*/ 0 h 1095"/>
                <a:gd name="T11" fmla="*/ 145 w 145"/>
                <a:gd name="T12" fmla="*/ 1095 h 10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" h="1095">
                  <a:moveTo>
                    <a:pt x="145" y="1095"/>
                  </a:moveTo>
                  <a:cubicBezTo>
                    <a:pt x="121" y="1004"/>
                    <a:pt x="0" y="731"/>
                    <a:pt x="0" y="549"/>
                  </a:cubicBezTo>
                  <a:cubicBezTo>
                    <a:pt x="0" y="367"/>
                    <a:pt x="115" y="114"/>
                    <a:pt x="145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Freeform 33"/>
            <p:cNvSpPr>
              <a:spLocks/>
            </p:cNvSpPr>
            <p:nvPr/>
          </p:nvSpPr>
          <p:spPr bwMode="auto">
            <a:xfrm>
              <a:off x="3078" y="3364"/>
              <a:ext cx="181" cy="529"/>
            </a:xfrm>
            <a:custGeom>
              <a:avLst/>
              <a:gdLst>
                <a:gd name="T0" fmla="*/ 0 w 368"/>
                <a:gd name="T1" fmla="*/ 0 h 1080"/>
                <a:gd name="T2" fmla="*/ 0 w 368"/>
                <a:gd name="T3" fmla="*/ 0 h 1080"/>
                <a:gd name="T4" fmla="*/ 0 w 368"/>
                <a:gd name="T5" fmla="*/ 0 h 1080"/>
                <a:gd name="T6" fmla="*/ 0 w 368"/>
                <a:gd name="T7" fmla="*/ 0 h 1080"/>
                <a:gd name="T8" fmla="*/ 0 w 368"/>
                <a:gd name="T9" fmla="*/ 0 h 1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1080"/>
                <a:gd name="T17" fmla="*/ 368 w 368"/>
                <a:gd name="T18" fmla="*/ 1080 h 1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1080">
                  <a:moveTo>
                    <a:pt x="358" y="0"/>
                  </a:moveTo>
                  <a:cubicBezTo>
                    <a:pt x="319" y="39"/>
                    <a:pt x="185" y="145"/>
                    <a:pt x="126" y="236"/>
                  </a:cubicBezTo>
                  <a:cubicBezTo>
                    <a:pt x="67" y="327"/>
                    <a:pt x="0" y="447"/>
                    <a:pt x="3" y="545"/>
                  </a:cubicBezTo>
                  <a:cubicBezTo>
                    <a:pt x="6" y="643"/>
                    <a:pt x="83" y="738"/>
                    <a:pt x="144" y="827"/>
                  </a:cubicBezTo>
                  <a:cubicBezTo>
                    <a:pt x="205" y="916"/>
                    <a:pt x="321" y="1027"/>
                    <a:pt x="368" y="108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Freeform 34"/>
            <p:cNvSpPr>
              <a:spLocks/>
            </p:cNvSpPr>
            <p:nvPr/>
          </p:nvSpPr>
          <p:spPr bwMode="auto">
            <a:xfrm>
              <a:off x="3052" y="3894"/>
              <a:ext cx="205" cy="1"/>
            </a:xfrm>
            <a:custGeom>
              <a:avLst/>
              <a:gdLst>
                <a:gd name="T0" fmla="*/ 0 w 418"/>
                <a:gd name="T1" fmla="*/ 0 h 1"/>
                <a:gd name="T2" fmla="*/ 0 w 418"/>
                <a:gd name="T3" fmla="*/ 0 h 1"/>
                <a:gd name="T4" fmla="*/ 0 60000 65536"/>
                <a:gd name="T5" fmla="*/ 0 60000 65536"/>
                <a:gd name="T6" fmla="*/ 0 w 418"/>
                <a:gd name="T7" fmla="*/ 0 h 1"/>
                <a:gd name="T8" fmla="*/ 418 w 41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8" h="1">
                  <a:moveTo>
                    <a:pt x="418" y="0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Freeform 35"/>
            <p:cNvSpPr>
              <a:spLocks/>
            </p:cNvSpPr>
            <p:nvPr/>
          </p:nvSpPr>
          <p:spPr bwMode="auto">
            <a:xfrm>
              <a:off x="3054" y="3363"/>
              <a:ext cx="203" cy="1"/>
            </a:xfrm>
            <a:custGeom>
              <a:avLst/>
              <a:gdLst>
                <a:gd name="T0" fmla="*/ 0 w 415"/>
                <a:gd name="T1" fmla="*/ 0 h 3"/>
                <a:gd name="T2" fmla="*/ 0 w 415"/>
                <a:gd name="T3" fmla="*/ 0 h 3"/>
                <a:gd name="T4" fmla="*/ 0 60000 65536"/>
                <a:gd name="T5" fmla="*/ 0 60000 65536"/>
                <a:gd name="T6" fmla="*/ 0 w 415"/>
                <a:gd name="T7" fmla="*/ 0 h 3"/>
                <a:gd name="T8" fmla="*/ 415 w 41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5" h="3">
                  <a:moveTo>
                    <a:pt x="415" y="3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2547" name="Picture 43" descr="gas_permeable_contact_l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888" y="317500"/>
            <a:ext cx="2298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59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20" grpId="0" animBg="1"/>
      <p:bldP spid="438321" grpId="0" animBg="1"/>
      <p:bldP spid="438322" grpId="0" animBg="1"/>
      <p:bldP spid="4383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771775" y="125413"/>
            <a:ext cx="348932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  <a:cs typeface="Arial" pitchFamily="34" charset="0"/>
              </a:rPr>
              <a:t>Lens Ray Diagrams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55708" name="Rectangle 28"/>
          <p:cNvSpPr>
            <a:spLocks noChangeArrowheads="1"/>
          </p:cNvSpPr>
          <p:nvPr/>
        </p:nvSpPr>
        <p:spPr bwMode="auto">
          <a:xfrm>
            <a:off x="349250" y="674688"/>
            <a:ext cx="84375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First…   1. Draw a centerline vertically through lens. </a:t>
            </a:r>
          </a:p>
        </p:txBody>
      </p:sp>
      <p:sp>
        <p:nvSpPr>
          <p:cNvPr id="455709" name="Rectangle 29"/>
          <p:cNvSpPr>
            <a:spLocks noChangeArrowheads="1"/>
          </p:cNvSpPr>
          <p:nvPr/>
        </p:nvSpPr>
        <p:spPr bwMode="auto">
          <a:xfrm>
            <a:off x="1695450" y="1119188"/>
            <a:ext cx="737235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2. Draw two F’s, measured from centerline. 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81025" y="1749425"/>
            <a:ext cx="3889375" cy="1233488"/>
            <a:chOff x="366" y="1356"/>
            <a:chExt cx="2450" cy="777"/>
          </a:xfrm>
        </p:grpSpPr>
        <p:grpSp>
          <p:nvGrpSpPr>
            <p:cNvPr id="23602" name="Group 30"/>
            <p:cNvGrpSpPr>
              <a:grpSpLocks/>
            </p:cNvGrpSpPr>
            <p:nvPr/>
          </p:nvGrpSpPr>
          <p:grpSpPr bwMode="auto">
            <a:xfrm>
              <a:off x="1414" y="1356"/>
              <a:ext cx="268" cy="777"/>
              <a:chOff x="356" y="2008"/>
              <a:chExt cx="184" cy="533"/>
            </a:xfrm>
          </p:grpSpPr>
          <p:sp>
            <p:nvSpPr>
              <p:cNvPr id="23604" name="Freeform 31"/>
              <p:cNvSpPr>
                <a:spLocks/>
              </p:cNvSpPr>
              <p:nvPr/>
            </p:nvSpPr>
            <p:spPr bwMode="auto">
              <a:xfrm>
                <a:off x="356" y="2008"/>
                <a:ext cx="94" cy="533"/>
              </a:xfrm>
              <a:custGeom>
                <a:avLst/>
                <a:gdLst>
                  <a:gd name="T0" fmla="*/ 0 w 193"/>
                  <a:gd name="T1" fmla="*/ 0 h 1086"/>
                  <a:gd name="T2" fmla="*/ 0 w 193"/>
                  <a:gd name="T3" fmla="*/ 0 h 1086"/>
                  <a:gd name="T4" fmla="*/ 0 w 193"/>
                  <a:gd name="T5" fmla="*/ 0 h 1086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1086"/>
                  <a:gd name="T11" fmla="*/ 193 w 193"/>
                  <a:gd name="T12" fmla="*/ 1086 h 10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1086">
                    <a:moveTo>
                      <a:pt x="188" y="1086"/>
                    </a:moveTo>
                    <a:cubicBezTo>
                      <a:pt x="94" y="906"/>
                      <a:pt x="0" y="727"/>
                      <a:pt x="1" y="546"/>
                    </a:cubicBezTo>
                    <a:cubicBezTo>
                      <a:pt x="2" y="365"/>
                      <a:pt x="153" y="114"/>
                      <a:pt x="193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5" name="Freeform 32"/>
              <p:cNvSpPr>
                <a:spLocks/>
              </p:cNvSpPr>
              <p:nvPr/>
            </p:nvSpPr>
            <p:spPr bwMode="auto">
              <a:xfrm>
                <a:off x="448" y="2011"/>
                <a:ext cx="92" cy="530"/>
              </a:xfrm>
              <a:custGeom>
                <a:avLst/>
                <a:gdLst>
                  <a:gd name="T0" fmla="*/ 0 w 187"/>
                  <a:gd name="T1" fmla="*/ 0 h 1080"/>
                  <a:gd name="T2" fmla="*/ 0 w 187"/>
                  <a:gd name="T3" fmla="*/ 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603" name="Line 39"/>
            <p:cNvSpPr>
              <a:spLocks noChangeShapeType="1"/>
            </p:cNvSpPr>
            <p:nvPr/>
          </p:nvSpPr>
          <p:spPr bwMode="auto">
            <a:xfrm>
              <a:off x="366" y="1737"/>
              <a:ext cx="245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040313" y="1762125"/>
            <a:ext cx="3527425" cy="1225550"/>
            <a:chOff x="3175" y="1364"/>
            <a:chExt cx="2222" cy="772"/>
          </a:xfrm>
        </p:grpSpPr>
        <p:grpSp>
          <p:nvGrpSpPr>
            <p:cNvPr id="23596" name="Group 33"/>
            <p:cNvGrpSpPr>
              <a:grpSpLocks/>
            </p:cNvGrpSpPr>
            <p:nvPr/>
          </p:nvGrpSpPr>
          <p:grpSpPr bwMode="auto">
            <a:xfrm>
              <a:off x="4062" y="1364"/>
              <a:ext cx="401" cy="772"/>
              <a:chOff x="2982" y="2011"/>
              <a:chExt cx="275" cy="530"/>
            </a:xfrm>
          </p:grpSpPr>
          <p:sp>
            <p:nvSpPr>
              <p:cNvPr id="23598" name="Freeform 34"/>
              <p:cNvSpPr>
                <a:spLocks/>
              </p:cNvSpPr>
              <p:nvPr/>
            </p:nvSpPr>
            <p:spPr bwMode="auto">
              <a:xfrm>
                <a:off x="2982" y="2011"/>
                <a:ext cx="92" cy="530"/>
              </a:xfrm>
              <a:custGeom>
                <a:avLst/>
                <a:gdLst>
                  <a:gd name="T0" fmla="*/ 0 w 187"/>
                  <a:gd name="T1" fmla="*/ 0 h 1080"/>
                  <a:gd name="T2" fmla="*/ 0 w 187"/>
                  <a:gd name="T3" fmla="*/ 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9" name="Freeform 35"/>
              <p:cNvSpPr>
                <a:spLocks/>
              </p:cNvSpPr>
              <p:nvPr/>
            </p:nvSpPr>
            <p:spPr bwMode="auto">
              <a:xfrm>
                <a:off x="3166" y="2011"/>
                <a:ext cx="91" cy="530"/>
              </a:xfrm>
              <a:custGeom>
                <a:avLst/>
                <a:gdLst>
                  <a:gd name="T0" fmla="*/ 0 w 187"/>
                  <a:gd name="T1" fmla="*/ 0 h 1080"/>
                  <a:gd name="T2" fmla="*/ 0 w 187"/>
                  <a:gd name="T3" fmla="*/ 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187" y="1080"/>
                    </a:moveTo>
                    <a:cubicBezTo>
                      <a:pt x="93" y="900"/>
                      <a:pt x="0" y="720"/>
                      <a:pt x="0" y="540"/>
                    </a:cubicBezTo>
                    <a:cubicBezTo>
                      <a:pt x="0" y="360"/>
                      <a:pt x="125" y="120"/>
                      <a:pt x="187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0" name="Line 36"/>
              <p:cNvSpPr>
                <a:spLocks noChangeShapeType="1"/>
              </p:cNvSpPr>
              <p:nvPr/>
            </p:nvSpPr>
            <p:spPr bwMode="auto">
              <a:xfrm>
                <a:off x="2982" y="2541"/>
                <a:ext cx="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1" name="Line 37"/>
              <p:cNvSpPr>
                <a:spLocks noChangeShapeType="1"/>
              </p:cNvSpPr>
              <p:nvPr/>
            </p:nvSpPr>
            <p:spPr bwMode="auto">
              <a:xfrm>
                <a:off x="2982" y="2011"/>
                <a:ext cx="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597" name="Line 40"/>
            <p:cNvSpPr>
              <a:spLocks noChangeShapeType="1"/>
            </p:cNvSpPr>
            <p:nvPr/>
          </p:nvSpPr>
          <p:spPr bwMode="auto">
            <a:xfrm>
              <a:off x="3175" y="1737"/>
              <a:ext cx="222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5721" name="Line 41"/>
          <p:cNvSpPr>
            <a:spLocks noChangeShapeType="1"/>
          </p:cNvSpPr>
          <p:nvPr/>
        </p:nvSpPr>
        <p:spPr bwMode="auto">
          <a:xfrm>
            <a:off x="2462213" y="1768475"/>
            <a:ext cx="0" cy="1198563"/>
          </a:xfrm>
          <a:prstGeom prst="line">
            <a:avLst/>
          </a:prstGeom>
          <a:noFill/>
          <a:ln w="349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5722" name="Line 42"/>
          <p:cNvSpPr>
            <a:spLocks noChangeShapeType="1"/>
          </p:cNvSpPr>
          <p:nvPr/>
        </p:nvSpPr>
        <p:spPr bwMode="auto">
          <a:xfrm>
            <a:off x="6765925" y="1768475"/>
            <a:ext cx="0" cy="1198563"/>
          </a:xfrm>
          <a:prstGeom prst="line">
            <a:avLst/>
          </a:prstGeom>
          <a:noFill/>
          <a:ln w="349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193800" y="2308225"/>
            <a:ext cx="2641600" cy="676275"/>
            <a:chOff x="752" y="1708"/>
            <a:chExt cx="1664" cy="426"/>
          </a:xfrm>
        </p:grpSpPr>
        <p:sp>
          <p:nvSpPr>
            <p:cNvPr id="23592" name="Oval 44"/>
            <p:cNvSpPr>
              <a:spLocks noChangeArrowheads="1"/>
            </p:cNvSpPr>
            <p:nvPr/>
          </p:nvSpPr>
          <p:spPr bwMode="auto">
            <a:xfrm>
              <a:off x="859" y="1708"/>
              <a:ext cx="56" cy="56"/>
            </a:xfrm>
            <a:prstGeom prst="ellipse">
              <a:avLst/>
            </a:prstGeom>
            <a:solidFill>
              <a:srgbClr val="9933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93" name="Oval 47"/>
            <p:cNvSpPr>
              <a:spLocks noChangeArrowheads="1"/>
            </p:cNvSpPr>
            <p:nvPr/>
          </p:nvSpPr>
          <p:spPr bwMode="auto">
            <a:xfrm>
              <a:off x="2185" y="1708"/>
              <a:ext cx="56" cy="56"/>
            </a:xfrm>
            <a:prstGeom prst="ellipse">
              <a:avLst/>
            </a:prstGeom>
            <a:solidFill>
              <a:srgbClr val="9933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94" name="Text Box 48"/>
            <p:cNvSpPr txBox="1">
              <a:spLocks noChangeArrowheads="1"/>
            </p:cNvSpPr>
            <p:nvPr/>
          </p:nvSpPr>
          <p:spPr bwMode="auto">
            <a:xfrm>
              <a:off x="752" y="1735"/>
              <a:ext cx="33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9933FF"/>
                  </a:solidFill>
                  <a:ea typeface="Times New Roman" pitchFamily="18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3595" name="Text Box 49"/>
            <p:cNvSpPr txBox="1">
              <a:spLocks noChangeArrowheads="1"/>
            </p:cNvSpPr>
            <p:nvPr/>
          </p:nvSpPr>
          <p:spPr bwMode="auto">
            <a:xfrm>
              <a:off x="2077" y="1735"/>
              <a:ext cx="33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9933FF"/>
                  </a:solidFill>
                  <a:ea typeface="Times New Roman" pitchFamily="18" charset="0"/>
                  <a:cs typeface="Arial" pitchFamily="34" charset="0"/>
                </a:rPr>
                <a:t>F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529263" y="2308225"/>
            <a:ext cx="2598737" cy="676275"/>
            <a:chOff x="3483" y="1708"/>
            <a:chExt cx="1637" cy="426"/>
          </a:xfrm>
        </p:grpSpPr>
        <p:sp>
          <p:nvSpPr>
            <p:cNvPr id="23588" name="Oval 50"/>
            <p:cNvSpPr>
              <a:spLocks noChangeArrowheads="1"/>
            </p:cNvSpPr>
            <p:nvPr/>
          </p:nvSpPr>
          <p:spPr bwMode="auto">
            <a:xfrm>
              <a:off x="3590" y="1708"/>
              <a:ext cx="56" cy="56"/>
            </a:xfrm>
            <a:prstGeom prst="ellipse">
              <a:avLst/>
            </a:prstGeom>
            <a:solidFill>
              <a:srgbClr val="9933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89" name="Oval 51"/>
            <p:cNvSpPr>
              <a:spLocks noChangeArrowheads="1"/>
            </p:cNvSpPr>
            <p:nvPr/>
          </p:nvSpPr>
          <p:spPr bwMode="auto">
            <a:xfrm>
              <a:off x="4889" y="1708"/>
              <a:ext cx="56" cy="56"/>
            </a:xfrm>
            <a:prstGeom prst="ellipse">
              <a:avLst/>
            </a:prstGeom>
            <a:solidFill>
              <a:srgbClr val="9933FF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590" name="Text Box 52"/>
            <p:cNvSpPr txBox="1">
              <a:spLocks noChangeArrowheads="1"/>
            </p:cNvSpPr>
            <p:nvPr/>
          </p:nvSpPr>
          <p:spPr bwMode="auto">
            <a:xfrm>
              <a:off x="3483" y="1735"/>
              <a:ext cx="33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9933FF"/>
                  </a:solidFill>
                  <a:ea typeface="Times New Roman" pitchFamily="18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3591" name="Text Box 53"/>
            <p:cNvSpPr txBox="1">
              <a:spLocks noChangeArrowheads="1"/>
            </p:cNvSpPr>
            <p:nvPr/>
          </p:nvSpPr>
          <p:spPr bwMode="auto">
            <a:xfrm>
              <a:off x="4781" y="1735"/>
              <a:ext cx="33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rgbClr val="9933FF"/>
                  </a:solidFill>
                  <a:ea typeface="Times New Roman" pitchFamily="18" charset="0"/>
                  <a:cs typeface="Arial" pitchFamily="34" charset="0"/>
                </a:rPr>
                <a:t>F</a:t>
              </a:r>
            </a:p>
          </p:txBody>
        </p:sp>
      </p:grpSp>
      <p:graphicFrame>
        <p:nvGraphicFramePr>
          <p:cNvPr id="34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77416"/>
              </p:ext>
            </p:extLst>
          </p:nvPr>
        </p:nvGraphicFramePr>
        <p:xfrm>
          <a:off x="319088" y="3129726"/>
          <a:ext cx="8524449" cy="3623296"/>
        </p:xfrm>
        <a:graphic>
          <a:graphicData uri="http://schemas.openxmlformats.org/drawingml/2006/table">
            <a:tbl>
              <a:tblPr/>
              <a:tblGrid>
                <a:gridCol w="2123650"/>
                <a:gridCol w="1937982"/>
                <a:gridCol w="4462817"/>
              </a:tblGrid>
              <a:tr h="1539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Line up top of object…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Draw ray from top of object to lens’ centerline. Keeping in mind the type of lens…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…the light ray refracts and continues toward the right along a line from its pt. of intersection 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/centerline…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// to P.A.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/center of lens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5402375" y="4702440"/>
            <a:ext cx="21357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…in line </a:t>
            </a:r>
            <a:r>
              <a:rPr lang="en-US" baseline="30000" dirty="0" smtClean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/F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5829300" y="5274765"/>
            <a:ext cx="1511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// to P.A.</a:t>
            </a:r>
          </a:p>
        </p:txBody>
      </p:sp>
      <p:sp>
        <p:nvSpPr>
          <p:cNvPr id="37" name="Text Box 73"/>
          <p:cNvSpPr txBox="1">
            <a:spLocks noChangeArrowheads="1"/>
          </p:cNvSpPr>
          <p:nvPr/>
        </p:nvSpPr>
        <p:spPr bwMode="auto">
          <a:xfrm>
            <a:off x="4754753" y="6032391"/>
            <a:ext cx="3441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NO; just keep going.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582" y="5886739"/>
            <a:ext cx="606316" cy="82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97105" y="1728316"/>
            <a:ext cx="1471189" cy="1200329"/>
            <a:chOff x="3997105" y="1728316"/>
            <a:chExt cx="1471189" cy="1200329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4138850" y="1728316"/>
              <a:ext cx="1237838" cy="120032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principal</a:t>
              </a: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axis</a:t>
              </a: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Arial" pitchFamily="34" charset="0"/>
                </a:rPr>
                <a:t>(P.A.)</a:t>
              </a:r>
              <a:endParaRPr lang="en-US" sz="2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997105" y="1987236"/>
              <a:ext cx="0" cy="366665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468294" y="1987236"/>
              <a:ext cx="0" cy="366665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997108" y="1987233"/>
              <a:ext cx="199174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14387" y="1987233"/>
              <a:ext cx="153906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449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7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7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08" grpId="0"/>
      <p:bldP spid="455709" grpId="0"/>
      <p:bldP spid="455721" grpId="0" animBg="1"/>
      <p:bldP spid="455722" grpId="0" animBg="1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4" name="Rectangle 74"/>
          <p:cNvSpPr>
            <a:spLocks noChangeArrowheads="1"/>
          </p:cNvSpPr>
          <p:nvPr/>
        </p:nvSpPr>
        <p:spPr bwMode="auto">
          <a:xfrm>
            <a:off x="825500" y="808038"/>
            <a:ext cx="7686675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real image</a:t>
            </a:r>
            <a:r>
              <a:rPr lang="en-US">
                <a:solidFill>
                  <a:srgbClr val="FF0000"/>
                </a:solidFill>
              </a:rPr>
              <a:t>: rays actually intersect; can project it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	on a screen </a:t>
            </a:r>
          </a:p>
        </p:txBody>
      </p:sp>
      <p:sp>
        <p:nvSpPr>
          <p:cNvPr id="409675" name="Rectangle 75"/>
          <p:cNvSpPr>
            <a:spLocks noChangeArrowheads="1"/>
          </p:cNvSpPr>
          <p:nvPr/>
        </p:nvSpPr>
        <p:spPr bwMode="auto">
          <a:xfrm>
            <a:off x="517525" y="1639888"/>
            <a:ext cx="7786688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virtual image</a:t>
            </a:r>
            <a:r>
              <a:rPr lang="en-US">
                <a:solidFill>
                  <a:srgbClr val="FF0000"/>
                </a:solidFill>
              </a:rPr>
              <a:t>: rays appear to intersect, but don’t;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		   cannot project it on a screen </a:t>
            </a:r>
          </a:p>
        </p:txBody>
      </p:sp>
      <p:sp>
        <p:nvSpPr>
          <p:cNvPr id="24580" name="Text Box 73"/>
          <p:cNvSpPr txBox="1">
            <a:spLocks noChangeArrowheads="1"/>
          </p:cNvSpPr>
          <p:nvPr/>
        </p:nvSpPr>
        <p:spPr bwMode="auto">
          <a:xfrm>
            <a:off x="671513" y="222250"/>
            <a:ext cx="7996237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Only two rays are needed to locate the image.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535363" y="1309688"/>
            <a:ext cx="118745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590925" y="2130425"/>
            <a:ext cx="4481513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01116" y="2481263"/>
            <a:ext cx="9403985" cy="4313232"/>
            <a:chOff x="-101891" y="2481273"/>
            <a:chExt cx="9405223" cy="4313200"/>
          </a:xfrm>
        </p:grpSpPr>
        <p:grpSp>
          <p:nvGrpSpPr>
            <p:cNvPr id="24584" name="Group 9"/>
            <p:cNvGrpSpPr>
              <a:grpSpLocks/>
            </p:cNvGrpSpPr>
            <p:nvPr/>
          </p:nvGrpSpPr>
          <p:grpSpPr bwMode="auto">
            <a:xfrm>
              <a:off x="559571" y="2481273"/>
              <a:ext cx="8229592" cy="3400915"/>
              <a:chOff x="1869752" y="2674963"/>
              <a:chExt cx="6836192" cy="2825086"/>
            </a:xfrm>
          </p:grpSpPr>
          <p:pic>
            <p:nvPicPr>
              <p:cNvPr id="24586" name="Picture 2" descr="http://www.product-reviews.net/wp-content/userimages/2008/04/the-nikon-coolpix-l15-digital-camer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39162" y="2674963"/>
                <a:ext cx="3766782" cy="2825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7" name="Picture 4" descr="http://2.bp.blogspot.com/-FtS5SrpihtY/TV1FpMdBMnI/AAAAAAAAAIU/qw8dTYEfvGQ/s1600/eye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752" y="2942182"/>
                <a:ext cx="3032837" cy="2274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585" name="Rectangle 74"/>
            <p:cNvSpPr>
              <a:spLocks noChangeArrowheads="1"/>
            </p:cNvSpPr>
            <p:nvPr/>
          </p:nvSpPr>
          <p:spPr bwMode="auto">
            <a:xfrm>
              <a:off x="-101891" y="5594153"/>
              <a:ext cx="9405223" cy="12003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A camera uses a lens to produce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an inverted, real image </a:t>
              </a: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on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a light-</a:t>
              </a:r>
              <a:endParaRPr lang="en-US" sz="2400" b="1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sensitive material. </a:t>
              </a: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The eye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uses two </a:t>
              </a: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lenses – the cornea and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“</a:t>
              </a: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the lens”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– </a:t>
              </a:r>
            </a:p>
            <a:p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to </a:t>
              </a: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produce an </a:t>
              </a:r>
              <a:r>
                <a:rPr lang="en-US" sz="2400" b="1" dirty="0" smtClean="0">
                  <a:solidFill>
                    <a:srgbClr val="000000"/>
                  </a:solidFill>
                  <a:latin typeface="Arial Narrow" pitchFamily="34" charset="0"/>
                </a:rPr>
                <a:t>inverted, </a:t>
              </a:r>
              <a:r>
                <a:rPr lang="en-US" sz="2400" b="1" dirty="0">
                  <a:solidFill>
                    <a:srgbClr val="000000"/>
                  </a:solidFill>
                  <a:latin typeface="Arial Narrow" pitchFamily="34" charset="0"/>
                </a:rPr>
                <a:t>real image on the light-sensitive retina.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10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4" grpId="0"/>
      <p:bldP spid="409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3856038" y="1131888"/>
            <a:ext cx="499110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 = object dist.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 always +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         always on left</a:t>
            </a:r>
          </a:p>
        </p:txBody>
      </p:sp>
      <p:sp>
        <p:nvSpPr>
          <p:cNvPr id="20" name="AutoShape 9"/>
          <p:cNvSpPr>
            <a:spLocks/>
          </p:cNvSpPr>
          <p:nvPr/>
        </p:nvSpPr>
        <p:spPr bwMode="auto">
          <a:xfrm>
            <a:off x="3590925" y="5081588"/>
            <a:ext cx="317500" cy="1081087"/>
          </a:xfrm>
          <a:prstGeom prst="leftBrace">
            <a:avLst>
              <a:gd name="adj1" fmla="val 28375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3914775" y="5105400"/>
            <a:ext cx="2362200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f = focal length</a:t>
            </a:r>
          </a:p>
        </p:txBody>
      </p:sp>
      <p:sp>
        <p:nvSpPr>
          <p:cNvPr id="25605" name="Rectangle 18"/>
          <p:cNvSpPr>
            <a:spLocks noChangeArrowheads="1"/>
          </p:cNvSpPr>
          <p:nvPr/>
        </p:nvSpPr>
        <p:spPr bwMode="auto">
          <a:xfrm>
            <a:off x="3868738" y="1982421"/>
            <a:ext cx="5083443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q = image dist.  </a:t>
            </a: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+,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real, RIGHT</a:t>
            </a:r>
          </a:p>
          <a:p>
            <a:pPr algn="l" eaLnBrk="0" hangingPunct="0"/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         </a:t>
            </a:r>
            <a:r>
              <a:rPr lang="en-US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–, </a:t>
            </a:r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virtual, LEFT</a:t>
            </a:r>
          </a:p>
        </p:txBody>
      </p:sp>
      <p:sp>
        <p:nvSpPr>
          <p:cNvPr id="25606" name="Rectangle 19"/>
          <p:cNvSpPr>
            <a:spLocks noChangeArrowheads="1"/>
          </p:cNvSpPr>
          <p:nvPr/>
        </p:nvSpPr>
        <p:spPr bwMode="auto">
          <a:xfrm>
            <a:off x="3894138" y="3060700"/>
            <a:ext cx="528955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 = object height  always +</a:t>
            </a:r>
          </a:p>
          <a:p>
            <a:pPr algn="l" eaLnBrk="0" hangingPunct="0"/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             always upright</a:t>
            </a:r>
          </a:p>
        </p:txBody>
      </p:sp>
      <p:sp>
        <p:nvSpPr>
          <p:cNvPr id="25607" name="Rectangle 20"/>
          <p:cNvSpPr>
            <a:spLocks noChangeArrowheads="1"/>
          </p:cNvSpPr>
          <p:nvPr/>
        </p:nvSpPr>
        <p:spPr bwMode="auto">
          <a:xfrm>
            <a:off x="3917950" y="3908425"/>
            <a:ext cx="4749800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h’ = image height  +, upright</a:t>
            </a:r>
          </a:p>
          <a:p>
            <a:pPr algn="l" eaLnBrk="0" hangingPunct="0"/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	   –, inverted</a:t>
            </a: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806825" y="5654675"/>
            <a:ext cx="3543300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b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R = radius of curvature</a:t>
            </a: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>
            <a:off x="3576638" y="1171575"/>
            <a:ext cx="327025" cy="1306513"/>
          </a:xfrm>
          <a:prstGeom prst="leftBrace">
            <a:avLst>
              <a:gd name="adj1" fmla="val 28375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  <p:sp>
        <p:nvSpPr>
          <p:cNvPr id="27" name="AutoShape 9"/>
          <p:cNvSpPr>
            <a:spLocks/>
          </p:cNvSpPr>
          <p:nvPr/>
        </p:nvSpPr>
        <p:spPr bwMode="auto">
          <a:xfrm>
            <a:off x="3576638" y="3068638"/>
            <a:ext cx="327025" cy="1306512"/>
          </a:xfrm>
          <a:prstGeom prst="leftBrace">
            <a:avLst>
              <a:gd name="adj1" fmla="val 28375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25525" y="4852988"/>
            <a:ext cx="2544763" cy="1646237"/>
            <a:chOff x="1025463" y="4389518"/>
            <a:chExt cx="2544177" cy="1645928"/>
          </a:xfrm>
        </p:grpSpPr>
        <p:grpSp>
          <p:nvGrpSpPr>
            <p:cNvPr id="25615" name="Group 19"/>
            <p:cNvGrpSpPr>
              <a:grpSpLocks/>
            </p:cNvGrpSpPr>
            <p:nvPr/>
          </p:nvGrpSpPr>
          <p:grpSpPr bwMode="auto">
            <a:xfrm>
              <a:off x="1086841" y="4389518"/>
              <a:ext cx="260350" cy="755650"/>
              <a:chOff x="356" y="2008"/>
              <a:chExt cx="184" cy="533"/>
            </a:xfrm>
          </p:grpSpPr>
          <p:sp>
            <p:nvSpPr>
              <p:cNvPr id="25622" name="Freeform 20"/>
              <p:cNvSpPr>
                <a:spLocks/>
              </p:cNvSpPr>
              <p:nvPr/>
            </p:nvSpPr>
            <p:spPr bwMode="auto">
              <a:xfrm>
                <a:off x="356" y="2008"/>
                <a:ext cx="94" cy="533"/>
              </a:xfrm>
              <a:custGeom>
                <a:avLst/>
                <a:gdLst>
                  <a:gd name="T0" fmla="*/ 0 w 193"/>
                  <a:gd name="T1" fmla="*/ 0 h 1086"/>
                  <a:gd name="T2" fmla="*/ 0 w 193"/>
                  <a:gd name="T3" fmla="*/ 0 h 1086"/>
                  <a:gd name="T4" fmla="*/ 0 w 193"/>
                  <a:gd name="T5" fmla="*/ 0 h 1086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1086"/>
                  <a:gd name="T11" fmla="*/ 193 w 193"/>
                  <a:gd name="T12" fmla="*/ 1086 h 10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1086">
                    <a:moveTo>
                      <a:pt x="188" y="1086"/>
                    </a:moveTo>
                    <a:cubicBezTo>
                      <a:pt x="94" y="906"/>
                      <a:pt x="0" y="727"/>
                      <a:pt x="1" y="546"/>
                    </a:cubicBezTo>
                    <a:cubicBezTo>
                      <a:pt x="2" y="365"/>
                      <a:pt x="153" y="114"/>
                      <a:pt x="193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21"/>
              <p:cNvSpPr>
                <a:spLocks/>
              </p:cNvSpPr>
              <p:nvPr/>
            </p:nvSpPr>
            <p:spPr bwMode="auto">
              <a:xfrm>
                <a:off x="448" y="2011"/>
                <a:ext cx="92" cy="530"/>
              </a:xfrm>
              <a:custGeom>
                <a:avLst/>
                <a:gdLst>
                  <a:gd name="T0" fmla="*/ 0 w 187"/>
                  <a:gd name="T1" fmla="*/ 0 h 1080"/>
                  <a:gd name="T2" fmla="*/ 0 w 187"/>
                  <a:gd name="T3" fmla="*/ 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16" name="Group 24"/>
            <p:cNvGrpSpPr>
              <a:grpSpLocks/>
            </p:cNvGrpSpPr>
            <p:nvPr/>
          </p:nvGrpSpPr>
          <p:grpSpPr bwMode="auto">
            <a:xfrm>
              <a:off x="1025463" y="5284558"/>
              <a:ext cx="388937" cy="750888"/>
              <a:chOff x="2982" y="2011"/>
              <a:chExt cx="275" cy="530"/>
            </a:xfrm>
          </p:grpSpPr>
          <p:sp>
            <p:nvSpPr>
              <p:cNvPr id="25618" name="Freeform 25"/>
              <p:cNvSpPr>
                <a:spLocks/>
              </p:cNvSpPr>
              <p:nvPr/>
            </p:nvSpPr>
            <p:spPr bwMode="auto">
              <a:xfrm>
                <a:off x="2982" y="2011"/>
                <a:ext cx="92" cy="530"/>
              </a:xfrm>
              <a:custGeom>
                <a:avLst/>
                <a:gdLst>
                  <a:gd name="T0" fmla="*/ 0 w 187"/>
                  <a:gd name="T1" fmla="*/ 0 h 1080"/>
                  <a:gd name="T2" fmla="*/ 0 w 187"/>
                  <a:gd name="T3" fmla="*/ 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19" name="Freeform 26"/>
              <p:cNvSpPr>
                <a:spLocks/>
              </p:cNvSpPr>
              <p:nvPr/>
            </p:nvSpPr>
            <p:spPr bwMode="auto">
              <a:xfrm>
                <a:off x="3166" y="2011"/>
                <a:ext cx="91" cy="530"/>
              </a:xfrm>
              <a:custGeom>
                <a:avLst/>
                <a:gdLst>
                  <a:gd name="T0" fmla="*/ 0 w 187"/>
                  <a:gd name="T1" fmla="*/ 0 h 1080"/>
                  <a:gd name="T2" fmla="*/ 0 w 187"/>
                  <a:gd name="T3" fmla="*/ 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187" y="1080"/>
                    </a:moveTo>
                    <a:cubicBezTo>
                      <a:pt x="93" y="900"/>
                      <a:pt x="0" y="720"/>
                      <a:pt x="0" y="540"/>
                    </a:cubicBezTo>
                    <a:cubicBezTo>
                      <a:pt x="0" y="360"/>
                      <a:pt x="125" y="120"/>
                      <a:pt x="187" y="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0" name="Line 27"/>
              <p:cNvSpPr>
                <a:spLocks noChangeShapeType="1"/>
              </p:cNvSpPr>
              <p:nvPr/>
            </p:nvSpPr>
            <p:spPr bwMode="auto">
              <a:xfrm>
                <a:off x="2982" y="2541"/>
                <a:ext cx="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1" name="Line 28"/>
              <p:cNvSpPr>
                <a:spLocks noChangeShapeType="1"/>
              </p:cNvSpPr>
              <p:nvPr/>
            </p:nvSpPr>
            <p:spPr bwMode="auto">
              <a:xfrm>
                <a:off x="2982" y="2011"/>
                <a:ext cx="27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1378014" y="4717959"/>
              <a:ext cx="2191626" cy="83099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converging, +</a:t>
              </a:r>
            </a:p>
            <a:p>
              <a:r>
                <a:rPr lang="en-US" sz="2400" b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diverging, –</a:t>
              </a:r>
            </a:p>
          </p:txBody>
        </p:sp>
      </p:grp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438150" y="1408113"/>
            <a:ext cx="2990850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measured L/R from</a:t>
            </a:r>
          </a:p>
          <a:p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centerline of lens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52413" y="3317875"/>
            <a:ext cx="3213100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measured UP/DOWN</a:t>
            </a:r>
          </a:p>
          <a:p>
            <a:r>
              <a:rPr lang="en-US" sz="2400" b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from P.A.</a:t>
            </a: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3228975" y="249238"/>
            <a:ext cx="2703513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Lens Variables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43304" y="1995053"/>
            <a:ext cx="2398815" cy="807523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" grpId="0" animBg="1"/>
      <p:bldP spid="3" grpId="1" animBg="1"/>
      <p:bldP spid="3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1187696" y="2448134"/>
            <a:ext cx="3206327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000" b="1" dirty="0" smtClean="0">
                <a:solidFill>
                  <a:srgbClr val="FF0000"/>
                </a:solidFill>
              </a:rPr>
              <a:t>o</a:t>
            </a:r>
            <a:r>
              <a:rPr lang="en-US" sz="8000" b="1" dirty="0" smtClean="0">
                <a:solidFill>
                  <a:srgbClr val="0000FF"/>
                </a:solidFill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</a:rPr>
              <a:t>ject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20166" y="2458239"/>
            <a:ext cx="3150221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</a:rPr>
              <a:t>ima</a:t>
            </a:r>
            <a:r>
              <a:rPr lang="en-US" sz="8000" b="1" dirty="0" smtClean="0">
                <a:solidFill>
                  <a:srgbClr val="0000FF"/>
                </a:solidFill>
              </a:rPr>
              <a:t>g</a:t>
            </a:r>
            <a:r>
              <a:rPr lang="en-US" sz="8000" b="1" dirty="0" smtClean="0">
                <a:solidFill>
                  <a:srgbClr val="FF0000"/>
                </a:solidFill>
              </a:rPr>
              <a:t>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14304" y="3867607"/>
            <a:ext cx="1847850" cy="2187770"/>
            <a:chOff x="1469418" y="3166910"/>
            <a:chExt cx="1847850" cy="2187770"/>
          </a:xfrm>
        </p:grpSpPr>
        <p:grpSp>
          <p:nvGrpSpPr>
            <p:cNvPr id="5" name="Group 4"/>
            <p:cNvGrpSpPr/>
            <p:nvPr/>
          </p:nvGrpSpPr>
          <p:grpSpPr>
            <a:xfrm>
              <a:off x="1660725" y="3469844"/>
              <a:ext cx="811441" cy="1884836"/>
              <a:chOff x="3839379" y="2642897"/>
              <a:chExt cx="811441" cy="1884836"/>
            </a:xfrm>
          </p:grpSpPr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3839379" y="2642897"/>
                <a:ext cx="811441" cy="1323439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sz="8000" b="1" dirty="0" smtClean="0">
                    <a:solidFill>
                      <a:srgbClr val="0000FF"/>
                    </a:solidFill>
                  </a:rPr>
                  <a:t>q</a:t>
                </a:r>
                <a:endParaRPr lang="en-US" sz="80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872168" y="3749810"/>
                <a:ext cx="573206" cy="777923"/>
              </a:xfrm>
              <a:prstGeom prst="rect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9418" y="3166910"/>
              <a:ext cx="1847850" cy="218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289858" y="3725957"/>
              <a:ext cx="573206" cy="777923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230341" y="4702700"/>
              <a:ext cx="63610" cy="6361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283681" y="4481720"/>
              <a:ext cx="63610" cy="6361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283681" y="4500770"/>
              <a:ext cx="63610" cy="6361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291301" y="4523630"/>
              <a:ext cx="63610" cy="6361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801322" y="4159231"/>
            <a:ext cx="811441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00FF"/>
                </a:solidFill>
              </a:rPr>
              <a:t>p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587610" y="221867"/>
            <a:ext cx="4140172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Mnemonic for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Lens Variables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p and q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691387" y="2458238"/>
            <a:ext cx="811440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8000" b="1" dirty="0" smtClean="0">
                <a:solidFill>
                  <a:srgbClr val="0000FF"/>
                </a:solidFill>
              </a:rPr>
              <a:t>g</a:t>
            </a:r>
            <a:endParaRPr lang="en-US" sz="8000" b="1" dirty="0" smtClean="0">
              <a:solidFill>
                <a:srgbClr val="FF0000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02553" y="2448136"/>
            <a:ext cx="811441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000" b="1" dirty="0" smtClean="0">
                <a:solidFill>
                  <a:srgbClr val="0000FF"/>
                </a:solidFill>
              </a:rPr>
              <a:t>b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0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7" grpId="1"/>
      <p:bldP spid="19" grpId="0"/>
      <p:bldP spid="1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6"/>
          <p:cNvSpPr>
            <a:spLocks noChangeArrowheads="1"/>
          </p:cNvSpPr>
          <p:nvPr/>
        </p:nvSpPr>
        <p:spPr bwMode="auto">
          <a:xfrm>
            <a:off x="7031421" y="5283066"/>
            <a:ext cx="1968340" cy="998578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Rectangle 6"/>
          <p:cNvSpPr>
            <a:spLocks noChangeArrowheads="1"/>
          </p:cNvSpPr>
          <p:nvPr/>
        </p:nvSpPr>
        <p:spPr bwMode="auto">
          <a:xfrm>
            <a:off x="5833241" y="6008658"/>
            <a:ext cx="3166520" cy="548640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5401340" y="181636"/>
            <a:ext cx="3534623" cy="998578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0424" y="312673"/>
            <a:ext cx="8496300" cy="2727647"/>
            <a:chOff x="514350" y="2194640"/>
            <a:chExt cx="8496300" cy="2727647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514350" y="3553052"/>
              <a:ext cx="84963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9"/>
            <p:cNvGrpSpPr/>
            <p:nvPr/>
          </p:nvGrpSpPr>
          <p:grpSpPr>
            <a:xfrm>
              <a:off x="4410255" y="2194640"/>
              <a:ext cx="572482" cy="2727647"/>
              <a:chOff x="4421830" y="111197"/>
              <a:chExt cx="572482" cy="2727647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>
              <a:xfrm>
                <a:off x="4708276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>
              <a:xfrm flipH="1">
                <a:off x="4421830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 flipH="1">
                <a:off x="4707866" y="111197"/>
                <a:ext cx="410" cy="2727647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2833484" y="1622495"/>
            <a:ext cx="404278" cy="543968"/>
            <a:chOff x="6050730" y="2105251"/>
            <a:chExt cx="404278" cy="543968"/>
          </a:xfrm>
        </p:grpSpPr>
        <p:grpSp>
          <p:nvGrpSpPr>
            <p:cNvPr id="27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6050730" y="21259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1587641" y="1308969"/>
            <a:ext cx="720000" cy="1588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6973" y="1835881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h’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1711" y="11037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1949264" y="953313"/>
            <a:ext cx="2507297" cy="158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461598" y="953962"/>
            <a:ext cx="4043365" cy="2000927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29495" y="1622495"/>
            <a:ext cx="404278" cy="543968"/>
            <a:chOff x="6071996" y="2105251"/>
            <a:chExt cx="404278" cy="543968"/>
          </a:xfrm>
        </p:grpSpPr>
        <p:grpSp>
          <p:nvGrpSpPr>
            <p:cNvPr id="52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6071996" y="212599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rot="10800000">
            <a:off x="1951224" y="956666"/>
            <a:ext cx="6604196" cy="1883637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7380823" y="2158788"/>
            <a:ext cx="977327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60267" y="3582150"/>
            <a:ext cx="8505825" cy="2727647"/>
            <a:chOff x="504826" y="3614049"/>
            <a:chExt cx="8505825" cy="2727647"/>
          </a:xfrm>
        </p:grpSpPr>
        <p:cxnSp>
          <p:nvCxnSpPr>
            <p:cNvPr id="47" name="Straight Connector 46"/>
            <p:cNvCxnSpPr/>
            <p:nvPr/>
          </p:nvCxnSpPr>
          <p:spPr>
            <a:xfrm rot="10800000">
              <a:off x="504826" y="4978591"/>
              <a:ext cx="8505825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35"/>
            <p:cNvGrpSpPr/>
            <p:nvPr/>
          </p:nvGrpSpPr>
          <p:grpSpPr>
            <a:xfrm>
              <a:off x="4421830" y="3614049"/>
              <a:ext cx="572482" cy="2727647"/>
              <a:chOff x="4421830" y="111197"/>
              <a:chExt cx="572482" cy="2727647"/>
            </a:xfrm>
          </p:grpSpPr>
          <p:grpSp>
            <p:nvGrpSpPr>
              <p:cNvPr id="56" name="Group 30"/>
              <p:cNvGrpSpPr>
                <a:grpSpLocks/>
              </p:cNvGrpSpPr>
              <p:nvPr/>
            </p:nvGrpSpPr>
            <p:grpSpPr>
              <a:xfrm>
                <a:off x="4708276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7" name="Group 30"/>
              <p:cNvGrpSpPr>
                <a:grpSpLocks/>
              </p:cNvGrpSpPr>
              <p:nvPr/>
            </p:nvGrpSpPr>
            <p:grpSpPr>
              <a:xfrm flipH="1">
                <a:off x="4421830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59" name="Freeform 58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 flipH="1">
                <a:off x="4707866" y="111197"/>
                <a:ext cx="410" cy="2727647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2505868" y="4901522"/>
            <a:ext cx="404278" cy="586500"/>
            <a:chOff x="6071996" y="2105251"/>
            <a:chExt cx="404278" cy="586500"/>
          </a:xfrm>
        </p:grpSpPr>
        <p:grpSp>
          <p:nvGrpSpPr>
            <p:cNvPr id="65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6071996" y="216853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89902" y="4901522"/>
            <a:ext cx="404278" cy="586500"/>
            <a:chOff x="6071996" y="2105251"/>
            <a:chExt cx="404278" cy="586500"/>
          </a:xfrm>
        </p:grpSpPr>
        <p:grpSp>
          <p:nvGrpSpPr>
            <p:cNvPr id="71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6071996" y="216853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3297401" y="4679346"/>
            <a:ext cx="540000" cy="1588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568003" y="4415336"/>
            <a:ext cx="896598" cy="158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4469174" y="4415668"/>
            <a:ext cx="2393767" cy="70955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2204953" y="3669308"/>
            <a:ext cx="1410737" cy="78411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2178564" y="3736261"/>
            <a:ext cx="2279984" cy="67582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474600" y="3804341"/>
            <a:ext cx="0" cy="113797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003888" y="4163561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h’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04590" y="44437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33832" y="231887"/>
            <a:ext cx="3088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inverted, (i.e., h’ is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21642" y="231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–)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14344" y="614653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real, (i.e., q is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36578" y="61465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+)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24966" y="2078674"/>
            <a:ext cx="1451341" cy="792308"/>
            <a:chOff x="3024966" y="2078674"/>
            <a:chExt cx="1451341" cy="792308"/>
          </a:xfrm>
        </p:grpSpPr>
        <p:sp>
          <p:nvSpPr>
            <p:cNvPr id="6" name="Left Brace 5"/>
            <p:cNvSpPr/>
            <p:nvPr/>
          </p:nvSpPr>
          <p:spPr>
            <a:xfrm rot="16200000">
              <a:off x="3569883" y="1533757"/>
              <a:ext cx="361507" cy="145134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15690" y="2347762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60361" y="2078674"/>
            <a:ext cx="1451341" cy="792308"/>
            <a:chOff x="4460361" y="2078674"/>
            <a:chExt cx="1451341" cy="792308"/>
          </a:xfrm>
        </p:grpSpPr>
        <p:sp>
          <p:nvSpPr>
            <p:cNvPr id="91" name="Left Brace 90"/>
            <p:cNvSpPr/>
            <p:nvPr/>
          </p:nvSpPr>
          <p:spPr>
            <a:xfrm rot="16200000">
              <a:off x="5005278" y="1533757"/>
              <a:ext cx="361507" cy="145134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51085" y="2347762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60361" y="2684732"/>
            <a:ext cx="3407732" cy="760409"/>
            <a:chOff x="4460361" y="2684732"/>
            <a:chExt cx="3407732" cy="760409"/>
          </a:xfrm>
        </p:grpSpPr>
        <p:sp>
          <p:nvSpPr>
            <p:cNvPr id="93" name="Left Brace 92"/>
            <p:cNvSpPr/>
            <p:nvPr/>
          </p:nvSpPr>
          <p:spPr>
            <a:xfrm rot="16200000">
              <a:off x="5983473" y="1161620"/>
              <a:ext cx="361507" cy="340773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86748" y="292192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q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24494" y="2684732"/>
            <a:ext cx="2551814" cy="760409"/>
            <a:chOff x="1924494" y="2684732"/>
            <a:chExt cx="2551814" cy="760409"/>
          </a:xfrm>
        </p:grpSpPr>
        <p:sp>
          <p:nvSpPr>
            <p:cNvPr id="92" name="Left Brace 91"/>
            <p:cNvSpPr/>
            <p:nvPr/>
          </p:nvSpPr>
          <p:spPr>
            <a:xfrm rot="16200000">
              <a:off x="3019647" y="1589579"/>
              <a:ext cx="361507" cy="255181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09632" y="292192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58140" y="5555528"/>
            <a:ext cx="1818167" cy="792309"/>
            <a:chOff x="2658140" y="5555528"/>
            <a:chExt cx="1818167" cy="792309"/>
          </a:xfrm>
        </p:grpSpPr>
        <p:sp>
          <p:nvSpPr>
            <p:cNvPr id="99" name="Left Brace 98"/>
            <p:cNvSpPr/>
            <p:nvPr/>
          </p:nvSpPr>
          <p:spPr>
            <a:xfrm rot="16200000">
              <a:off x="3386470" y="4827198"/>
              <a:ext cx="361507" cy="181816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403030" y="5824617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60361" y="5555528"/>
            <a:ext cx="1812848" cy="792309"/>
            <a:chOff x="4460361" y="5555528"/>
            <a:chExt cx="1812848" cy="792309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5186031" y="4829858"/>
              <a:ext cx="361507" cy="181284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21213" y="5824617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40644" y="4992001"/>
            <a:ext cx="935663" cy="717875"/>
            <a:chOff x="3540644" y="4992001"/>
            <a:chExt cx="935663" cy="717875"/>
          </a:xfrm>
        </p:grpSpPr>
        <p:sp>
          <p:nvSpPr>
            <p:cNvPr id="103" name="Left Brace 102"/>
            <p:cNvSpPr/>
            <p:nvPr/>
          </p:nvSpPr>
          <p:spPr>
            <a:xfrm rot="16200000">
              <a:off x="3827722" y="4704923"/>
              <a:ext cx="361507" cy="93566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28340" y="518665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p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05868" y="6204114"/>
            <a:ext cx="1970439" cy="568822"/>
            <a:chOff x="2658140" y="6204114"/>
            <a:chExt cx="1818167" cy="568822"/>
          </a:xfrm>
        </p:grpSpPr>
        <p:sp>
          <p:nvSpPr>
            <p:cNvPr id="105" name="Left Brace 104"/>
            <p:cNvSpPr/>
            <p:nvPr/>
          </p:nvSpPr>
          <p:spPr>
            <a:xfrm rot="16200000">
              <a:off x="3386470" y="5475784"/>
              <a:ext cx="361507" cy="181816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551884" y="624971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q</a:t>
              </a:r>
              <a:endParaRPr lang="en-US" baseline="-250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7018076" y="5229188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  upright,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(i.e., h’ is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506706" y="564386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+)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29702" y="6026626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virtual, (i.e., q is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21642" y="6026626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944" y="3157134"/>
            <a:ext cx="1978925" cy="3591682"/>
            <a:chOff x="-40944" y="3157134"/>
            <a:chExt cx="1978925" cy="35916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944" y="3157134"/>
              <a:ext cx="1978925" cy="175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42" r="15693"/>
            <a:stretch/>
          </p:blipFill>
          <p:spPr bwMode="auto">
            <a:xfrm>
              <a:off x="150124" y="5062891"/>
              <a:ext cx="1705970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1" name="Straight Arrow Connector 110"/>
          <p:cNvCxnSpPr/>
          <p:nvPr/>
        </p:nvCxnSpPr>
        <p:spPr>
          <a:xfrm flipH="1" flipV="1">
            <a:off x="3569316" y="4430054"/>
            <a:ext cx="2096741" cy="116903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40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00"/>
                            </p:stCondLst>
                            <p:childTnLst>
                              <p:par>
                                <p:cTn id="2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4" grpId="0" animBg="1"/>
      <p:bldP spid="98" grpId="0" animBg="1"/>
      <p:bldP spid="44" grpId="0"/>
      <p:bldP spid="45" grpId="0"/>
      <p:bldP spid="83" grpId="0"/>
      <p:bldP spid="84" grpId="0"/>
      <p:bldP spid="85" grpId="0"/>
      <p:bldP spid="87" grpId="0"/>
      <p:bldP spid="88" grpId="0"/>
      <p:bldP spid="89" grpId="0"/>
      <p:bldP spid="107" grpId="0"/>
      <p:bldP spid="108" grpId="0"/>
      <p:bldP spid="109" grpId="0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1243542" y="5100404"/>
            <a:ext cx="962123" cy="917022"/>
            <a:chOff x="1243542" y="5100404"/>
            <a:chExt cx="962123" cy="917022"/>
          </a:xfrm>
        </p:grpSpPr>
        <p:grpSp>
          <p:nvGrpSpPr>
            <p:cNvPr id="118" name="Group 117"/>
            <p:cNvGrpSpPr/>
            <p:nvPr/>
          </p:nvGrpSpPr>
          <p:grpSpPr>
            <a:xfrm>
              <a:off x="1486423" y="5100404"/>
              <a:ext cx="518815" cy="423913"/>
              <a:chOff x="3697357" y="637586"/>
              <a:chExt cx="518815" cy="423913"/>
            </a:xfrm>
          </p:grpSpPr>
          <p:sp>
            <p:nvSpPr>
              <p:cNvPr id="98" name="Oval 97"/>
              <p:cNvSpPr/>
              <p:nvPr/>
            </p:nvSpPr>
            <p:spPr bwMode="auto">
              <a:xfrm flipH="1">
                <a:off x="3820461" y="637586"/>
                <a:ext cx="283780" cy="283780"/>
              </a:xfrm>
              <a:prstGeom prst="ellipse">
                <a:avLst/>
              </a:prstGeom>
              <a:solidFill>
                <a:schemeClr val="tx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9" name="Straight Connector 98"/>
              <p:cNvCxnSpPr>
                <a:stCxn id="98" idx="4"/>
              </p:cNvCxnSpPr>
              <p:nvPr/>
            </p:nvCxnSpPr>
            <p:spPr bwMode="auto">
              <a:xfrm>
                <a:off x="3962351" y="921366"/>
                <a:ext cx="0" cy="14013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flipH="1" flipV="1">
                <a:off x="3725186" y="894522"/>
                <a:ext cx="237165" cy="11660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>
                <a:off x="3697357" y="641927"/>
                <a:ext cx="32982" cy="25500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H="1">
                <a:off x="3960611" y="918376"/>
                <a:ext cx="233702" cy="9748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>
                <a:off x="4192077" y="659958"/>
                <a:ext cx="24095" cy="256684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7" name="Rectangle 19"/>
            <p:cNvSpPr>
              <a:spLocks noChangeArrowheads="1"/>
            </p:cNvSpPr>
            <p:nvPr/>
          </p:nvSpPr>
          <p:spPr bwMode="auto">
            <a:xfrm>
              <a:off x="1243542" y="5494206"/>
              <a:ext cx="962123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/>
                <a:t>YOU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54708" y="72048"/>
            <a:ext cx="1685077" cy="2388146"/>
            <a:chOff x="6854708" y="72048"/>
            <a:chExt cx="1685077" cy="2388146"/>
          </a:xfrm>
        </p:grpSpPr>
        <p:grpSp>
          <p:nvGrpSpPr>
            <p:cNvPr id="79" name="Group 78"/>
            <p:cNvGrpSpPr/>
            <p:nvPr/>
          </p:nvGrpSpPr>
          <p:grpSpPr>
            <a:xfrm flipH="1">
              <a:off x="7356050" y="1403130"/>
              <a:ext cx="622689" cy="1057064"/>
              <a:chOff x="6557875" y="1781503"/>
              <a:chExt cx="622689" cy="1057064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6700345" y="1781503"/>
                <a:ext cx="283780" cy="283780"/>
              </a:xfrm>
              <a:prstGeom prst="ellipse">
                <a:avLst/>
              </a:prstGeom>
              <a:solidFill>
                <a:schemeClr val="tx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4"/>
              </p:cNvCxnSpPr>
              <p:nvPr/>
            </p:nvCxnSpPr>
            <p:spPr bwMode="auto">
              <a:xfrm>
                <a:off x="6842235" y="2065283"/>
                <a:ext cx="1740" cy="36937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flipH="1">
                <a:off x="6692510" y="2424311"/>
                <a:ext cx="155334" cy="13376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6690770" y="2553336"/>
                <a:ext cx="153206" cy="245962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flipH="1">
                <a:off x="6748609" y="2800168"/>
                <a:ext cx="93626" cy="38399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6842235" y="2429921"/>
                <a:ext cx="113937" cy="173034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6954431" y="2541247"/>
                <a:ext cx="198084" cy="5696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H="1" flipV="1">
                <a:off x="7152516" y="2546857"/>
                <a:ext cx="28048" cy="10658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6842235" y="2155040"/>
                <a:ext cx="203694" cy="6083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7006660" y="2222358"/>
                <a:ext cx="31918" cy="18425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6731779" y="2159779"/>
                <a:ext cx="112196" cy="12902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6557875" y="2210267"/>
                <a:ext cx="173904" cy="7292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6854708" y="72048"/>
              <a:ext cx="1685077" cy="138499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/>
                <a:t>bologna-</a:t>
              </a:r>
            </a:p>
            <a:p>
              <a:r>
                <a:rPr lang="en-US" dirty="0" smtClean="0"/>
                <a:t>sandwich</a:t>
              </a:r>
            </a:p>
            <a:p>
              <a:r>
                <a:rPr lang="en-US" dirty="0" smtClean="0"/>
                <a:t>thief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-126129" y="3594538"/>
            <a:ext cx="9380487" cy="3405351"/>
          </a:xfrm>
          <a:prstGeom prst="rect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948066" y="779563"/>
            <a:ext cx="2190023" cy="76944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4400" b="1" dirty="0" smtClean="0"/>
              <a:t>BEACH</a:t>
            </a:r>
            <a:endParaRPr lang="en-US" sz="4400" b="1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119141" y="4831301"/>
            <a:ext cx="2222083" cy="76944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4400" b="1" dirty="0" smtClean="0"/>
              <a:t>OCEAN</a:t>
            </a:r>
            <a:endParaRPr lang="en-US" sz="4400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6844071" y="843180"/>
            <a:ext cx="1566454" cy="1617015"/>
            <a:chOff x="6844071" y="843180"/>
            <a:chExt cx="1566454" cy="1617015"/>
          </a:xfrm>
        </p:grpSpPr>
        <p:grpSp>
          <p:nvGrpSpPr>
            <p:cNvPr id="33" name="Group 32"/>
            <p:cNvGrpSpPr/>
            <p:nvPr/>
          </p:nvGrpSpPr>
          <p:grpSpPr>
            <a:xfrm>
              <a:off x="7409213" y="1403131"/>
              <a:ext cx="622689" cy="1057064"/>
              <a:chOff x="6557875" y="1781503"/>
              <a:chExt cx="622689" cy="1057064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6700345" y="1781503"/>
                <a:ext cx="283780" cy="283780"/>
              </a:xfrm>
              <a:prstGeom prst="ellipse">
                <a:avLst/>
              </a:prstGeom>
              <a:solidFill>
                <a:schemeClr val="tx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4"/>
              </p:cNvCxnSpPr>
              <p:nvPr/>
            </p:nvCxnSpPr>
            <p:spPr bwMode="auto">
              <a:xfrm>
                <a:off x="6842235" y="2065283"/>
                <a:ext cx="1740" cy="36937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6692510" y="2424311"/>
                <a:ext cx="155334" cy="13376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6690770" y="2553336"/>
                <a:ext cx="153206" cy="245962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H="1">
                <a:off x="6748609" y="2800168"/>
                <a:ext cx="93626" cy="38399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6842235" y="2429921"/>
                <a:ext cx="113937" cy="173034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6954431" y="2541247"/>
                <a:ext cx="198084" cy="5696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 flipV="1">
                <a:off x="7152516" y="2546857"/>
                <a:ext cx="28048" cy="10658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842235" y="2155040"/>
                <a:ext cx="203694" cy="6083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7006660" y="2222358"/>
                <a:ext cx="31918" cy="18425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6731779" y="2159779"/>
                <a:ext cx="112196" cy="12902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557875" y="2210267"/>
                <a:ext cx="173904" cy="7292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6844071" y="843180"/>
              <a:ext cx="1566454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/>
                <a:t>lifeguard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91267" y="5168558"/>
            <a:ext cx="478058" cy="471060"/>
            <a:chOff x="1491267" y="5168558"/>
            <a:chExt cx="478058" cy="471060"/>
          </a:xfrm>
        </p:grpSpPr>
        <p:sp>
          <p:nvSpPr>
            <p:cNvPr id="35" name="Oval 34"/>
            <p:cNvSpPr/>
            <p:nvPr/>
          </p:nvSpPr>
          <p:spPr bwMode="auto">
            <a:xfrm>
              <a:off x="1610462" y="5355838"/>
              <a:ext cx="283780" cy="28378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1491267" y="5185492"/>
              <a:ext cx="85315" cy="41078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928275" y="5168558"/>
              <a:ext cx="41050" cy="42771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Rectangle 54"/>
          <p:cNvSpPr/>
          <p:nvPr/>
        </p:nvSpPr>
        <p:spPr bwMode="auto">
          <a:xfrm>
            <a:off x="1305373" y="5540344"/>
            <a:ext cx="854110" cy="1097280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938315" y="5545397"/>
            <a:ext cx="1646605" cy="954107"/>
          </a:xfrm>
          <a:prstGeom prst="rect">
            <a:avLst/>
          </a:prstGeom>
          <a:solidFill>
            <a:srgbClr val="BBE0E3"/>
          </a:solidFill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drowning</a:t>
            </a:r>
          </a:p>
          <a:p>
            <a:r>
              <a:rPr lang="en-US" dirty="0" smtClean="0"/>
              <a:t>person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254469" y="2191407"/>
            <a:ext cx="5108028" cy="321616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2065283" y="2175641"/>
            <a:ext cx="5312980" cy="2963918"/>
            <a:chOff x="2065283" y="2175641"/>
            <a:chExt cx="5312980" cy="2963918"/>
          </a:xfrm>
        </p:grpSpPr>
        <p:cxnSp>
          <p:nvCxnSpPr>
            <p:cNvPr id="62" name="Straight Connector 61"/>
            <p:cNvCxnSpPr/>
            <p:nvPr/>
          </p:nvCxnSpPr>
          <p:spPr bwMode="auto">
            <a:xfrm flipH="1">
              <a:off x="2774731" y="2175641"/>
              <a:ext cx="4603532" cy="141889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H="1">
              <a:off x="2065283" y="3610303"/>
              <a:ext cx="709449" cy="152925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7" name="Rectangle 19"/>
          <p:cNvSpPr>
            <a:spLocks noChangeArrowheads="1"/>
          </p:cNvSpPr>
          <p:nvPr/>
        </p:nvSpPr>
        <p:spPr bwMode="auto">
          <a:xfrm rot="19652732">
            <a:off x="3333827" y="3809986"/>
            <a:ext cx="358303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path of least distance</a:t>
            </a:r>
            <a:endParaRPr lang="en-US" dirty="0"/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 rot="20580354">
            <a:off x="3175314" y="2359553"/>
            <a:ext cx="292259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path of least time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795009" y="5590599"/>
            <a:ext cx="1926925" cy="1097280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573883" y="2509284"/>
            <a:ext cx="1285929" cy="2094614"/>
            <a:chOff x="1573883" y="2509284"/>
            <a:chExt cx="1285929" cy="2094614"/>
          </a:xfrm>
        </p:grpSpPr>
        <p:cxnSp>
          <p:nvCxnSpPr>
            <p:cNvPr id="75" name="Straight Connector 74"/>
            <p:cNvCxnSpPr/>
            <p:nvPr/>
          </p:nvCxnSpPr>
          <p:spPr bwMode="auto">
            <a:xfrm>
              <a:off x="2785731" y="2509284"/>
              <a:ext cx="0" cy="20946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573883" y="2516034"/>
              <a:ext cx="1285929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/>
                <a:t>normal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220717" y="7742666"/>
            <a:ext cx="9837683" cy="5908316"/>
            <a:chOff x="-220717" y="7742666"/>
            <a:chExt cx="9837683" cy="5908316"/>
          </a:xfrm>
        </p:grpSpPr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1074195" y="7742666"/>
              <a:ext cx="2190023" cy="76944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4400" b="1" dirty="0" smtClean="0"/>
                <a:t>BEACH</a:t>
              </a:r>
              <a:endParaRPr lang="en-US" sz="4400" b="1" dirty="0"/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6245270" y="11794404"/>
              <a:ext cx="2222083" cy="769441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4400" b="1" dirty="0" smtClean="0"/>
                <a:t>OCEAN</a:t>
              </a:r>
              <a:endParaRPr lang="en-US" sz="4400" b="1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6970200" y="7806283"/>
              <a:ext cx="1566454" cy="1617015"/>
              <a:chOff x="6844071" y="843180"/>
              <a:chExt cx="1566454" cy="1617015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7409213" y="1403131"/>
                <a:ext cx="622689" cy="1057064"/>
                <a:chOff x="6557875" y="1781503"/>
                <a:chExt cx="622689" cy="1057064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6700345" y="1781503"/>
                  <a:ext cx="283780" cy="283780"/>
                </a:xfrm>
                <a:prstGeom prst="ellipse">
                  <a:avLst/>
                </a:prstGeom>
                <a:solidFill>
                  <a:schemeClr val="tx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3" name="Straight Connector 92"/>
                <p:cNvCxnSpPr>
                  <a:stCxn id="78" idx="4"/>
                </p:cNvCxnSpPr>
                <p:nvPr/>
              </p:nvCxnSpPr>
              <p:spPr bwMode="auto">
                <a:xfrm>
                  <a:off x="6842235" y="2065283"/>
                  <a:ext cx="1740" cy="369377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H="1">
                  <a:off x="6692510" y="2424311"/>
                  <a:ext cx="155334" cy="133765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6690770" y="2553336"/>
                  <a:ext cx="153206" cy="245962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 flipH="1">
                  <a:off x="6748609" y="2800168"/>
                  <a:ext cx="93626" cy="38399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6842235" y="2429921"/>
                  <a:ext cx="113937" cy="173034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flipV="1">
                  <a:off x="6954431" y="2541247"/>
                  <a:ext cx="198084" cy="56968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 flipH="1" flipV="1">
                  <a:off x="7152516" y="2546857"/>
                  <a:ext cx="28048" cy="106586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6842235" y="2155040"/>
                  <a:ext cx="203694" cy="60837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flipH="1">
                  <a:off x="7006660" y="2222358"/>
                  <a:ext cx="31918" cy="18425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 flipV="1">
                  <a:off x="6731779" y="2159779"/>
                  <a:ext cx="112196" cy="129026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6557875" y="2210267"/>
                  <a:ext cx="173904" cy="72928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6844071" y="843180"/>
                <a:ext cx="1566454" cy="52322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dirty="0" smtClean="0"/>
                  <a:t>lifeguard</a:t>
                </a:r>
                <a:endParaRPr lang="en-US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617396" y="12131661"/>
              <a:ext cx="478058" cy="471060"/>
              <a:chOff x="1491267" y="5168558"/>
              <a:chExt cx="478058" cy="471060"/>
            </a:xfrm>
          </p:grpSpPr>
          <p:sp>
            <p:nvSpPr>
              <p:cNvPr id="113" name="Oval 112"/>
              <p:cNvSpPr/>
              <p:nvPr/>
            </p:nvSpPr>
            <p:spPr bwMode="auto">
              <a:xfrm>
                <a:off x="1610462" y="5355838"/>
                <a:ext cx="283780" cy="283780"/>
              </a:xfrm>
              <a:prstGeom prst="ellipse">
                <a:avLst/>
              </a:prstGeom>
              <a:solidFill>
                <a:schemeClr val="tx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1491267" y="5185492"/>
                <a:ext cx="85315" cy="410781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>
                <a:off x="1928275" y="5168558"/>
                <a:ext cx="41050" cy="42771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6" name="Rectangle 115"/>
            <p:cNvSpPr/>
            <p:nvPr/>
          </p:nvSpPr>
          <p:spPr bwMode="auto">
            <a:xfrm>
              <a:off x="921138" y="12553702"/>
              <a:ext cx="1926925" cy="109728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-220717" y="10594428"/>
              <a:ext cx="9837683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576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3" grpId="0" animBg="1"/>
      <p:bldP spid="7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81" y="3521121"/>
            <a:ext cx="2328190" cy="15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6943059" y="3576084"/>
            <a:ext cx="1977657" cy="98834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5745127" y="4373527"/>
            <a:ext cx="3175590" cy="457200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5305647" y="244549"/>
            <a:ext cx="3523991" cy="98834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3116" y="511364"/>
            <a:ext cx="8524875" cy="2727647"/>
            <a:chOff x="485776" y="373135"/>
            <a:chExt cx="8524875" cy="2727647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485776" y="1740174"/>
              <a:ext cx="8524875" cy="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33"/>
            <p:cNvGrpSpPr/>
            <p:nvPr/>
          </p:nvGrpSpPr>
          <p:grpSpPr>
            <a:xfrm>
              <a:off x="4421830" y="373135"/>
              <a:ext cx="572482" cy="2727647"/>
              <a:chOff x="4421830" y="111197"/>
              <a:chExt cx="572482" cy="2727647"/>
            </a:xfrm>
          </p:grpSpPr>
          <p:grpSp>
            <p:nvGrpSpPr>
              <p:cNvPr id="3" name="Group 30"/>
              <p:cNvGrpSpPr>
                <a:grpSpLocks/>
              </p:cNvGrpSpPr>
              <p:nvPr/>
            </p:nvGrpSpPr>
            <p:grpSpPr>
              <a:xfrm>
                <a:off x="4708276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" name="Group 30"/>
              <p:cNvGrpSpPr>
                <a:grpSpLocks/>
              </p:cNvGrpSpPr>
              <p:nvPr/>
            </p:nvGrpSpPr>
            <p:grpSpPr>
              <a:xfrm flipH="1">
                <a:off x="4421830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flipH="1">
                <a:off x="4707866" y="111197"/>
                <a:ext cx="410" cy="2727647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292166" y="3780360"/>
            <a:ext cx="8505825" cy="2727647"/>
            <a:chOff x="504826" y="3780360"/>
            <a:chExt cx="8505825" cy="2727647"/>
          </a:xfrm>
        </p:grpSpPr>
        <p:cxnSp>
          <p:nvCxnSpPr>
            <p:cNvPr id="24" name="Straight Connector 23"/>
            <p:cNvCxnSpPr/>
            <p:nvPr/>
          </p:nvCxnSpPr>
          <p:spPr>
            <a:xfrm rot="10800000">
              <a:off x="504826" y="5134775"/>
              <a:ext cx="8505825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1"/>
            <p:cNvGrpSpPr/>
            <p:nvPr/>
          </p:nvGrpSpPr>
          <p:grpSpPr>
            <a:xfrm>
              <a:off x="5145651" y="3780360"/>
              <a:ext cx="810176" cy="2727647"/>
              <a:chOff x="6557740" y="111197"/>
              <a:chExt cx="810176" cy="2727647"/>
            </a:xfrm>
          </p:grpSpPr>
          <p:grpSp>
            <p:nvGrpSpPr>
              <p:cNvPr id="6" name="Group 30"/>
              <p:cNvGrpSpPr>
                <a:grpSpLocks/>
              </p:cNvGrpSpPr>
              <p:nvPr/>
            </p:nvGrpSpPr>
            <p:grpSpPr>
              <a:xfrm>
                <a:off x="6557740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>
              <a:xfrm flipH="1">
                <a:off x="7081880" y="111197"/>
                <a:ext cx="286036" cy="2727647"/>
                <a:chOff x="3914405" y="2133600"/>
                <a:chExt cx="681037" cy="3247199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3914405" y="2133600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flipV="1">
                  <a:off x="3914405" y="3761549"/>
                  <a:ext cx="681037" cy="1619250"/>
                </a:xfrm>
                <a:custGeom>
                  <a:avLst/>
                  <a:gdLst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04825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71500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6275 w 681037"/>
                    <a:gd name="connsiteY15" fmla="*/ 1466850 h 1619250"/>
                    <a:gd name="connsiteX16" fmla="*/ 681037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  <a:gd name="connsiteX0" fmla="*/ 0 w 681918"/>
                    <a:gd name="connsiteY0" fmla="*/ 0 h 1619250"/>
                    <a:gd name="connsiteX1" fmla="*/ 104775 w 681918"/>
                    <a:gd name="connsiteY1" fmla="*/ 109538 h 1619250"/>
                    <a:gd name="connsiteX2" fmla="*/ 219075 w 681918"/>
                    <a:gd name="connsiteY2" fmla="*/ 252413 h 1619250"/>
                    <a:gd name="connsiteX3" fmla="*/ 347662 w 681918"/>
                    <a:gd name="connsiteY3" fmla="*/ 442913 h 1619250"/>
                    <a:gd name="connsiteX4" fmla="*/ 419100 w 681918"/>
                    <a:gd name="connsiteY4" fmla="*/ 557213 h 1619250"/>
                    <a:gd name="connsiteX5" fmla="*/ 457200 w 681918"/>
                    <a:gd name="connsiteY5" fmla="*/ 638175 h 1619250"/>
                    <a:gd name="connsiteX6" fmla="*/ 512753 w 681918"/>
                    <a:gd name="connsiteY6" fmla="*/ 752475 h 1619250"/>
                    <a:gd name="connsiteX7" fmla="*/ 542925 w 681918"/>
                    <a:gd name="connsiteY7" fmla="*/ 833438 h 1619250"/>
                    <a:gd name="connsiteX8" fmla="*/ 582071 w 681918"/>
                    <a:gd name="connsiteY8" fmla="*/ 938213 h 1619250"/>
                    <a:gd name="connsiteX9" fmla="*/ 600075 w 681918"/>
                    <a:gd name="connsiteY9" fmla="*/ 1014413 h 1619250"/>
                    <a:gd name="connsiteX10" fmla="*/ 614362 w 681918"/>
                    <a:gd name="connsiteY10" fmla="*/ 1085850 h 1619250"/>
                    <a:gd name="connsiteX11" fmla="*/ 633412 w 681918"/>
                    <a:gd name="connsiteY11" fmla="*/ 1171575 h 1619250"/>
                    <a:gd name="connsiteX12" fmla="*/ 647700 w 681918"/>
                    <a:gd name="connsiteY12" fmla="*/ 1252538 h 1619250"/>
                    <a:gd name="connsiteX13" fmla="*/ 657225 w 681918"/>
                    <a:gd name="connsiteY13" fmla="*/ 1314450 h 1619250"/>
                    <a:gd name="connsiteX14" fmla="*/ 666750 w 681918"/>
                    <a:gd name="connsiteY14" fmla="*/ 1400175 h 1619250"/>
                    <a:gd name="connsiteX15" fmla="*/ 670990 w 681918"/>
                    <a:gd name="connsiteY15" fmla="*/ 1466850 h 1619250"/>
                    <a:gd name="connsiteX16" fmla="*/ 681037 w 681918"/>
                    <a:gd name="connsiteY16" fmla="*/ 1543050 h 1619250"/>
                    <a:gd name="connsiteX17" fmla="*/ 676275 w 681918"/>
                    <a:gd name="connsiteY17" fmla="*/ 1619250 h 1619250"/>
                    <a:gd name="connsiteX18" fmla="*/ 676275 w 681918"/>
                    <a:gd name="connsiteY18" fmla="*/ 1619250 h 1619250"/>
                    <a:gd name="connsiteX19" fmla="*/ 681037 w 681918"/>
                    <a:gd name="connsiteY19" fmla="*/ 1619250 h 1619250"/>
                    <a:gd name="connsiteX0" fmla="*/ 0 w 681037"/>
                    <a:gd name="connsiteY0" fmla="*/ 0 h 1619250"/>
                    <a:gd name="connsiteX1" fmla="*/ 104775 w 681037"/>
                    <a:gd name="connsiteY1" fmla="*/ 109538 h 1619250"/>
                    <a:gd name="connsiteX2" fmla="*/ 219075 w 681037"/>
                    <a:gd name="connsiteY2" fmla="*/ 252413 h 1619250"/>
                    <a:gd name="connsiteX3" fmla="*/ 347662 w 681037"/>
                    <a:gd name="connsiteY3" fmla="*/ 442913 h 1619250"/>
                    <a:gd name="connsiteX4" fmla="*/ 419100 w 681037"/>
                    <a:gd name="connsiteY4" fmla="*/ 557213 h 1619250"/>
                    <a:gd name="connsiteX5" fmla="*/ 457200 w 681037"/>
                    <a:gd name="connsiteY5" fmla="*/ 638175 h 1619250"/>
                    <a:gd name="connsiteX6" fmla="*/ 512753 w 681037"/>
                    <a:gd name="connsiteY6" fmla="*/ 752475 h 1619250"/>
                    <a:gd name="connsiteX7" fmla="*/ 542925 w 681037"/>
                    <a:gd name="connsiteY7" fmla="*/ 833438 h 1619250"/>
                    <a:gd name="connsiteX8" fmla="*/ 582071 w 681037"/>
                    <a:gd name="connsiteY8" fmla="*/ 938213 h 1619250"/>
                    <a:gd name="connsiteX9" fmla="*/ 600075 w 681037"/>
                    <a:gd name="connsiteY9" fmla="*/ 1014413 h 1619250"/>
                    <a:gd name="connsiteX10" fmla="*/ 614362 w 681037"/>
                    <a:gd name="connsiteY10" fmla="*/ 1085850 h 1619250"/>
                    <a:gd name="connsiteX11" fmla="*/ 633412 w 681037"/>
                    <a:gd name="connsiteY11" fmla="*/ 1171575 h 1619250"/>
                    <a:gd name="connsiteX12" fmla="*/ 647700 w 681037"/>
                    <a:gd name="connsiteY12" fmla="*/ 1252538 h 1619250"/>
                    <a:gd name="connsiteX13" fmla="*/ 657225 w 681037"/>
                    <a:gd name="connsiteY13" fmla="*/ 1314450 h 1619250"/>
                    <a:gd name="connsiteX14" fmla="*/ 666750 w 681037"/>
                    <a:gd name="connsiteY14" fmla="*/ 1400175 h 1619250"/>
                    <a:gd name="connsiteX15" fmla="*/ 670990 w 681037"/>
                    <a:gd name="connsiteY15" fmla="*/ 1466850 h 1619250"/>
                    <a:gd name="connsiteX16" fmla="*/ 673109 w 681037"/>
                    <a:gd name="connsiteY16" fmla="*/ 1543050 h 1619250"/>
                    <a:gd name="connsiteX17" fmla="*/ 676275 w 681037"/>
                    <a:gd name="connsiteY17" fmla="*/ 1619250 h 1619250"/>
                    <a:gd name="connsiteX18" fmla="*/ 676275 w 681037"/>
                    <a:gd name="connsiteY18" fmla="*/ 1619250 h 1619250"/>
                    <a:gd name="connsiteX19" fmla="*/ 681037 w 681037"/>
                    <a:gd name="connsiteY19" fmla="*/ 16192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81037" h="1619250">
                      <a:moveTo>
                        <a:pt x="0" y="0"/>
                      </a:moveTo>
                      <a:cubicBezTo>
                        <a:pt x="34131" y="33734"/>
                        <a:pt x="68263" y="67469"/>
                        <a:pt x="104775" y="109538"/>
                      </a:cubicBezTo>
                      <a:cubicBezTo>
                        <a:pt x="141287" y="151607"/>
                        <a:pt x="178594" y="196851"/>
                        <a:pt x="219075" y="252413"/>
                      </a:cubicBezTo>
                      <a:cubicBezTo>
                        <a:pt x="259556" y="307975"/>
                        <a:pt x="314325" y="392113"/>
                        <a:pt x="347662" y="442913"/>
                      </a:cubicBezTo>
                      <a:cubicBezTo>
                        <a:pt x="380999" y="493713"/>
                        <a:pt x="400844" y="524669"/>
                        <a:pt x="419100" y="557213"/>
                      </a:cubicBezTo>
                      <a:cubicBezTo>
                        <a:pt x="437356" y="589757"/>
                        <a:pt x="441591" y="605631"/>
                        <a:pt x="457200" y="638175"/>
                      </a:cubicBezTo>
                      <a:cubicBezTo>
                        <a:pt x="472809" y="670719"/>
                        <a:pt x="498466" y="719931"/>
                        <a:pt x="512753" y="752475"/>
                      </a:cubicBezTo>
                      <a:cubicBezTo>
                        <a:pt x="527040" y="785019"/>
                        <a:pt x="531372" y="802482"/>
                        <a:pt x="542925" y="833438"/>
                      </a:cubicBezTo>
                      <a:cubicBezTo>
                        <a:pt x="554478" y="864394"/>
                        <a:pt x="572546" y="908051"/>
                        <a:pt x="582071" y="938213"/>
                      </a:cubicBezTo>
                      <a:cubicBezTo>
                        <a:pt x="591596" y="968375"/>
                        <a:pt x="594693" y="989807"/>
                        <a:pt x="600075" y="1014413"/>
                      </a:cubicBezTo>
                      <a:cubicBezTo>
                        <a:pt x="605457" y="1039019"/>
                        <a:pt x="608806" y="1059656"/>
                        <a:pt x="614362" y="1085850"/>
                      </a:cubicBezTo>
                      <a:cubicBezTo>
                        <a:pt x="619918" y="1112044"/>
                        <a:pt x="627856" y="1143794"/>
                        <a:pt x="633412" y="1171575"/>
                      </a:cubicBezTo>
                      <a:cubicBezTo>
                        <a:pt x="638968" y="1199356"/>
                        <a:pt x="643731" y="1228726"/>
                        <a:pt x="647700" y="1252538"/>
                      </a:cubicBezTo>
                      <a:cubicBezTo>
                        <a:pt x="651669" y="1276351"/>
                        <a:pt x="654050" y="1289844"/>
                        <a:pt x="657225" y="1314450"/>
                      </a:cubicBezTo>
                      <a:cubicBezTo>
                        <a:pt x="660400" y="1339056"/>
                        <a:pt x="664456" y="1374775"/>
                        <a:pt x="666750" y="1400175"/>
                      </a:cubicBezTo>
                      <a:cubicBezTo>
                        <a:pt x="669044" y="1425575"/>
                        <a:pt x="669930" y="1443038"/>
                        <a:pt x="670990" y="1466850"/>
                      </a:cubicBezTo>
                      <a:cubicBezTo>
                        <a:pt x="672050" y="1490662"/>
                        <a:pt x="672228" y="1517650"/>
                        <a:pt x="673109" y="1543050"/>
                      </a:cubicBezTo>
                      <a:cubicBezTo>
                        <a:pt x="673990" y="1568450"/>
                        <a:pt x="675747" y="1606550"/>
                        <a:pt x="676275" y="1619250"/>
                      </a:cubicBezTo>
                      <a:lnTo>
                        <a:pt x="676275" y="1619250"/>
                      </a:lnTo>
                      <a:lnTo>
                        <a:pt x="681037" y="1619250"/>
                      </a:lnTo>
                    </a:path>
                  </a:pathLst>
                </a:cu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45" name="Straight Connector 44"/>
              <p:cNvCxnSpPr/>
              <p:nvPr/>
            </p:nvCxnSpPr>
            <p:spPr>
              <a:xfrm flipH="1">
                <a:off x="6964166" y="111197"/>
                <a:ext cx="410" cy="2727647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0" idx="0"/>
                <a:endCxn id="48" idx="0"/>
              </p:cNvCxnSpPr>
              <p:nvPr/>
            </p:nvCxnSpPr>
            <p:spPr>
              <a:xfrm>
                <a:off x="6557740" y="111197"/>
                <a:ext cx="810176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557740" y="2828567"/>
                <a:ext cx="810176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2479620" y="1833884"/>
            <a:ext cx="404278" cy="565234"/>
            <a:chOff x="6029464" y="2105251"/>
            <a:chExt cx="404278" cy="565234"/>
          </a:xfrm>
        </p:grpSpPr>
        <p:grpSp>
          <p:nvGrpSpPr>
            <p:cNvPr id="33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029464" y="2147265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21563" y="1832141"/>
            <a:ext cx="404278" cy="586500"/>
            <a:chOff x="6071996" y="2105251"/>
            <a:chExt cx="404278" cy="586500"/>
          </a:xfrm>
        </p:grpSpPr>
        <p:grpSp>
          <p:nvGrpSpPr>
            <p:cNvPr id="43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6071996" y="216853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rot="5400000" flipH="1" flipV="1">
            <a:off x="2335518" y="1519304"/>
            <a:ext cx="720000" cy="1588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2697793" y="1166603"/>
            <a:ext cx="1797279" cy="158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4500622" y="1166929"/>
            <a:ext cx="2982918" cy="118061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2824867" y="4239350"/>
            <a:ext cx="2515549" cy="158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265585" y="4971219"/>
            <a:ext cx="325512" cy="158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227484" y="431439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h’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28453" y="13028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2694412" y="1164141"/>
            <a:ext cx="2989962" cy="1183406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2743971" y="471605"/>
            <a:ext cx="1743362" cy="690011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1265663" y="599675"/>
            <a:ext cx="1436795" cy="56867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75895" y="251184"/>
            <a:ext cx="3602269" cy="954107"/>
          </a:xfrm>
          <a:prstGeom prst="rect">
            <a:avLst/>
          </a:prstGeom>
          <a:ln w="15875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NO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(i.e., image at infinity)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96439" y="44589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h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 flipH="1" flipV="1">
            <a:off x="2374227" y="4682724"/>
            <a:ext cx="900000" cy="1588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3727066" y="5088948"/>
            <a:ext cx="404278" cy="586500"/>
            <a:chOff x="6071996" y="2105251"/>
            <a:chExt cx="404278" cy="586500"/>
          </a:xfrm>
        </p:grpSpPr>
        <p:grpSp>
          <p:nvGrpSpPr>
            <p:cNvPr id="86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071996" y="216853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598402" y="5088517"/>
            <a:ext cx="404278" cy="554601"/>
            <a:chOff x="6061363" y="2105251"/>
            <a:chExt cx="404278" cy="554601"/>
          </a:xfrm>
        </p:grpSpPr>
        <p:grpSp>
          <p:nvGrpSpPr>
            <p:cNvPr id="91" name="Group 70"/>
            <p:cNvGrpSpPr/>
            <p:nvPr/>
          </p:nvGrpSpPr>
          <p:grpSpPr>
            <a:xfrm>
              <a:off x="6195891" y="2105251"/>
              <a:ext cx="91026" cy="91026"/>
              <a:chOff x="1733636" y="2196353"/>
              <a:chExt cx="91026" cy="91026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1733636" y="224255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>
                <a:off x="1735952" y="2241866"/>
                <a:ext cx="9102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6061363" y="213663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F</a:t>
              </a:r>
              <a:endParaRPr lang="en-US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96" name="Straight Arrow Connector 95"/>
          <p:cNvCxnSpPr/>
          <p:nvPr/>
        </p:nvCxnSpPr>
        <p:spPr>
          <a:xfrm rot="10800000" flipV="1">
            <a:off x="5344718" y="3533773"/>
            <a:ext cx="1135728" cy="704851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0800000">
            <a:off x="2826655" y="4241203"/>
            <a:ext cx="4437811" cy="1574049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 flipV="1">
            <a:off x="3759267" y="4241876"/>
            <a:ext cx="1581148" cy="981287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943647" y="3517346"/>
            <a:ext cx="1782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  upright,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(i.e., h’ is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32277" y="393201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+)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55273" y="4314784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virtual, (i.e., q is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47213" y="4314784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baseline="-25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10" y="5268036"/>
            <a:ext cx="2200011" cy="14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2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 animBg="1"/>
      <p:bldP spid="75" grpId="0" animBg="1"/>
      <p:bldP spid="59" grpId="0"/>
      <p:bldP spid="60" grpId="0"/>
      <p:bldP spid="79" grpId="0"/>
      <p:bldP spid="83" grpId="0"/>
      <p:bldP spid="70" grpId="0"/>
      <p:bldP spid="71" grpId="0"/>
      <p:bldP spid="72" grpId="0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3422" y="964983"/>
            <a:ext cx="879439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For ray diagrams with </a:t>
            </a:r>
            <a:r>
              <a:rPr lang="en-US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c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onverging lenses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three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results are possible. If the object distance p is &gt;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focal length f, we get an 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IR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image. If p = f, we get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image. If p &lt; f, we get a LUV image.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For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diverging lenses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only one answer is possible,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matter how p compares to f:    SUV.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Here, the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object distance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p and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object height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h are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assumed to be +. Therefore,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real images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(</a:t>
            </a:r>
            <a:r>
              <a:rPr lang="en-US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w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/+q) are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inverted (</a:t>
            </a:r>
            <a:r>
              <a:rPr lang="en-US" baseline="30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/–h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’) and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virtual images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(</a:t>
            </a:r>
            <a:r>
              <a:rPr lang="en-US" baseline="30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/–q) are upright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(</a:t>
            </a:r>
            <a:r>
              <a:rPr lang="en-US" baseline="30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/+h’). For any image, q and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h’ have opposite signs.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0349" y="306499"/>
            <a:ext cx="7127208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Lens Ray Diagrams</a:t>
            </a:r>
          </a:p>
        </p:txBody>
      </p:sp>
    </p:spTree>
    <p:extLst>
      <p:ext uri="{BB962C8B-B14F-4D97-AF65-F5344CB8AC3E}">
        <p14:creationId xmlns:p14="http://schemas.microsoft.com/office/powerpoint/2010/main" val="145454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4924425" y="719138"/>
            <a:ext cx="2678113" cy="12858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716088" y="719138"/>
            <a:ext cx="2392362" cy="12858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1800225" y="806450"/>
            <a:ext cx="2220913" cy="11160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665" name="Rectangle 17"/>
          <p:cNvSpPr>
            <a:spLocks noChangeArrowheads="1"/>
          </p:cNvSpPr>
          <p:nvPr/>
        </p:nvSpPr>
        <p:spPr bwMode="auto">
          <a:xfrm>
            <a:off x="5006975" y="806450"/>
            <a:ext cx="2498725" cy="1101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1377950" y="84138"/>
            <a:ext cx="6675438" cy="522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Thin Lens Equation and Magnification</a:t>
            </a:r>
          </a:p>
        </p:txBody>
      </p:sp>
      <p:graphicFrame>
        <p:nvGraphicFramePr>
          <p:cNvPr id="411661" name="Object 13"/>
          <p:cNvGraphicFramePr>
            <a:graphicFrameLocks noChangeAspect="1"/>
          </p:cNvGraphicFramePr>
          <p:nvPr/>
        </p:nvGraphicFramePr>
        <p:xfrm>
          <a:off x="2066925" y="935038"/>
          <a:ext cx="172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3" imgW="1726920" imgH="914400" progId="Equation.3">
                  <p:embed/>
                </p:oleObj>
              </mc:Choice>
              <mc:Fallback>
                <p:oleObj name="Equation" r:id="rId3" imgW="1726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935038"/>
                        <a:ext cx="1727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63" name="Object 15"/>
          <p:cNvGraphicFramePr>
            <a:graphicFrameLocks noChangeAspect="1"/>
          </p:cNvGraphicFramePr>
          <p:nvPr/>
        </p:nvGraphicFramePr>
        <p:xfrm>
          <a:off x="5195888" y="935038"/>
          <a:ext cx="2073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5" imgW="2070000" imgH="914400" progId="Equation.3">
                  <p:embed/>
                </p:oleObj>
              </mc:Choice>
              <mc:Fallback>
                <p:oleObj name="Equation" r:id="rId5" imgW="2070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935038"/>
                        <a:ext cx="20732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856038" y="2189163"/>
            <a:ext cx="499110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p = object dist. </a:t>
            </a: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 always +</a:t>
            </a:r>
          </a:p>
          <a:p>
            <a:pPr algn="l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		         always on left</a:t>
            </a: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>
            <a:off x="3590925" y="5640388"/>
            <a:ext cx="317500" cy="1081087"/>
          </a:xfrm>
          <a:prstGeom prst="leftBrace">
            <a:avLst>
              <a:gd name="adj1" fmla="val 28375"/>
              <a:gd name="adj2" fmla="val 50000"/>
            </a:avLst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914775" y="5664200"/>
            <a:ext cx="2362200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f = focal length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868738" y="3040063"/>
            <a:ext cx="4999037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q = image dist.  +, real, RIGHT</a:t>
            </a:r>
          </a:p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		         –, virtual, LEFT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894138" y="3940175"/>
            <a:ext cx="528955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h = object height  always +</a:t>
            </a:r>
          </a:p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		             always upright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917950" y="4787900"/>
            <a:ext cx="4749800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h’ = image height  +, upright</a:t>
            </a:r>
          </a:p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  <a:sym typeface="Wingdings" pitchFamily="2" charset="2"/>
              </a:rPr>
              <a:t>			   –, inverted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806825" y="6213475"/>
            <a:ext cx="3543300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R = radius of curvature</a:t>
            </a:r>
          </a:p>
        </p:txBody>
      </p:sp>
      <p:sp>
        <p:nvSpPr>
          <p:cNvPr id="25" name="AutoShape 9"/>
          <p:cNvSpPr>
            <a:spLocks/>
          </p:cNvSpPr>
          <p:nvPr/>
        </p:nvSpPr>
        <p:spPr bwMode="auto">
          <a:xfrm>
            <a:off x="3576638" y="2228850"/>
            <a:ext cx="327025" cy="1306513"/>
          </a:xfrm>
          <a:prstGeom prst="leftBrace">
            <a:avLst>
              <a:gd name="adj1" fmla="val 28375"/>
              <a:gd name="adj2" fmla="val 50000"/>
            </a:avLst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>
            <a:off x="3576638" y="3948113"/>
            <a:ext cx="327025" cy="1306512"/>
          </a:xfrm>
          <a:prstGeom prst="leftBrace">
            <a:avLst>
              <a:gd name="adj1" fmla="val 28375"/>
              <a:gd name="adj2" fmla="val 50000"/>
            </a:avLst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lumMod val="65000"/>
                </a:srgbClr>
              </a:solidFill>
              <a:latin typeface="Arial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377950" y="5738813"/>
            <a:ext cx="2192338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converging, +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diverging, –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38150" y="2463800"/>
            <a:ext cx="2990850" cy="83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measured L/R from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centerline of lens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252413" y="4197350"/>
            <a:ext cx="3213100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measured UP/DOWN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Times New Roman" pitchFamily="18" charset="0"/>
                <a:cs typeface="Arial" charset="0"/>
              </a:rPr>
              <a:t>from P.A.</a:t>
            </a:r>
          </a:p>
        </p:txBody>
      </p:sp>
    </p:spTree>
    <p:extLst>
      <p:ext uri="{BB962C8B-B14F-4D97-AF65-F5344CB8AC3E}">
        <p14:creationId xmlns:p14="http://schemas.microsoft.com/office/powerpoint/2010/main" val="415906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1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411653" grpId="0" animBg="1"/>
      <p:bldP spid="411665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 rot="5400000">
            <a:off x="-218552" y="2940173"/>
            <a:ext cx="21844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prstClr val="black"/>
                </a:solidFill>
              </a:rPr>
              <a:t>radio waves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77495" y="2414462"/>
            <a:ext cx="1495922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000" b="1" dirty="0" err="1">
                <a:solidFill>
                  <a:srgbClr val="FF0000"/>
                </a:solidFill>
              </a:rPr>
              <a:t>IR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552631" y="2423630"/>
            <a:ext cx="1895071" cy="132343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8000" b="1" dirty="0">
                <a:solidFill>
                  <a:srgbClr val="7030A0"/>
                </a:solidFill>
              </a:rPr>
              <a:t>UV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 rot="5400000">
            <a:off x="6959687" y="2642546"/>
            <a:ext cx="13112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prstClr val="black"/>
                </a:solidFill>
              </a:rPr>
              <a:t>X-rays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 rot="5400000">
            <a:off x="6961959" y="3091016"/>
            <a:ext cx="22431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prstClr val="black"/>
                </a:solidFill>
              </a:rPr>
              <a:t>gamma rays 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 rot="5400000">
            <a:off x="7410758" y="3045988"/>
            <a:ext cx="216217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cosmic rays 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29512" y="1601065"/>
            <a:ext cx="461803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u="sng" dirty="0">
                <a:solidFill>
                  <a:prstClr val="black"/>
                </a:solidFill>
              </a:rPr>
              <a:t>electromagnetic spectrum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543961" y="2280238"/>
            <a:ext cx="1703388" cy="519113"/>
          </a:xfrm>
          <a:prstGeom prst="rect">
            <a:avLst/>
          </a:prstGeom>
          <a:solidFill>
            <a:schemeClr val="tx1"/>
          </a:solidFill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>
                <a:solidFill>
                  <a:srgbClr val="FF9933"/>
                </a:solidFill>
              </a:rPr>
              <a:t>O</a:t>
            </a:r>
            <a:r>
              <a:rPr lang="en-US">
                <a:solidFill>
                  <a:srgbClr val="FFFF00"/>
                </a:solidFill>
              </a:rPr>
              <a:t>Y</a:t>
            </a:r>
            <a:r>
              <a:rPr lang="en-US">
                <a:solidFill>
                  <a:srgbClr val="009900"/>
                </a:solidFill>
              </a:rPr>
              <a:t>G</a:t>
            </a:r>
            <a:r>
              <a:rPr lang="en-US">
                <a:solidFill>
                  <a:srgbClr val="3333FF"/>
                </a:solidFill>
              </a:rPr>
              <a:t>B</a:t>
            </a:r>
            <a:r>
              <a:rPr lang="en-US">
                <a:solidFill>
                  <a:srgbClr val="9933FF"/>
                </a:solidFill>
              </a:rPr>
              <a:t>V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 rot="5400000">
            <a:off x="252797" y="2951863"/>
            <a:ext cx="2163763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microwaves 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081645" y="118982"/>
            <a:ext cx="7138364" cy="1446550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Mnemonic for</a:t>
            </a:r>
          </a:p>
          <a:p>
            <a:r>
              <a:rPr lang="en-US" sz="4400" b="1" dirty="0" smtClean="0">
                <a:solidFill>
                  <a:prstClr val="black"/>
                </a:solidFill>
              </a:rPr>
              <a:t>“Who Goes With Whom?”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411535" y="5626007"/>
            <a:ext cx="2260555" cy="107721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INVERTED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REAL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5401406" y="5626007"/>
            <a:ext cx="2031325" cy="107721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UPRIGHT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VIRTUAL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1"/>
          <a:stretch/>
        </p:blipFill>
        <p:spPr bwMode="auto">
          <a:xfrm>
            <a:off x="1641852" y="3603009"/>
            <a:ext cx="1847850" cy="200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240" y="3596896"/>
            <a:ext cx="2686570" cy="20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6" descr="http://www.cutepuppiesforsale.net/wp-content/uploads/2010/09/Teacup-Dachshund-Puppies-For-Sal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-42863"/>
            <a:ext cx="3671888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3535363" y="6059488"/>
            <a:ext cx="2743200" cy="62388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346075" y="254000"/>
            <a:ext cx="5722938" cy="1816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Diverging lens has focal length of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mag. 10.0 cm. A wiener-dog puppy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15.0 cm tall is 22.0 cm from lens.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Describe image. </a:t>
            </a:r>
          </a:p>
        </p:txBody>
      </p:sp>
      <p:sp>
        <p:nvSpPr>
          <p:cNvPr id="443403" name="Rectangle 11"/>
          <p:cNvSpPr>
            <a:spLocks noChangeArrowheads="1"/>
          </p:cNvSpPr>
          <p:nvPr/>
        </p:nvSpPr>
        <p:spPr bwMode="auto">
          <a:xfrm>
            <a:off x="969963" y="2157413"/>
            <a:ext cx="2468562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(f = –10.0 cm; </a:t>
            </a:r>
          </a:p>
        </p:txBody>
      </p:sp>
      <p:sp>
        <p:nvSpPr>
          <p:cNvPr id="443404" name="Rectangle 12"/>
          <p:cNvSpPr>
            <a:spLocks noChangeArrowheads="1"/>
          </p:cNvSpPr>
          <p:nvPr/>
        </p:nvSpPr>
        <p:spPr bwMode="auto">
          <a:xfrm>
            <a:off x="3306763" y="2157413"/>
            <a:ext cx="2481262" cy="522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 = +15.0 cm; </a:t>
            </a:r>
          </a:p>
        </p:txBody>
      </p:sp>
      <p:sp>
        <p:nvSpPr>
          <p:cNvPr id="443405" name="Rectangle 13"/>
          <p:cNvSpPr>
            <a:spLocks noChangeArrowheads="1"/>
          </p:cNvSpPr>
          <p:nvPr/>
        </p:nvSpPr>
        <p:spPr bwMode="auto">
          <a:xfrm>
            <a:off x="5713413" y="2159000"/>
            <a:ext cx="2501900" cy="5222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p = +22.0 cm) </a:t>
            </a:r>
          </a:p>
        </p:txBody>
      </p:sp>
      <p:graphicFrame>
        <p:nvGraphicFramePr>
          <p:cNvPr id="4434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04039"/>
              </p:ext>
            </p:extLst>
          </p:nvPr>
        </p:nvGraphicFramePr>
        <p:xfrm>
          <a:off x="448547" y="2778125"/>
          <a:ext cx="1333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Equation" r:id="rId4" imgW="1333440" imgH="914400" progId="Equation.3">
                  <p:embed/>
                </p:oleObj>
              </mc:Choice>
              <mc:Fallback>
                <p:oleObj name="Equation" r:id="rId4" imgW="1333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47" y="2778125"/>
                        <a:ext cx="1333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30916"/>
              </p:ext>
            </p:extLst>
          </p:nvPr>
        </p:nvGraphicFramePr>
        <p:xfrm>
          <a:off x="1953497" y="2784475"/>
          <a:ext cx="176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Equation" r:id="rId6" imgW="1765080" imgH="914400" progId="Equation.3">
                  <p:embed/>
                </p:oleObj>
              </mc:Choice>
              <mc:Fallback>
                <p:oleObj name="Equation" r:id="rId6" imgW="17650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497" y="2784475"/>
                        <a:ext cx="17653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18453"/>
              </p:ext>
            </p:extLst>
          </p:nvPr>
        </p:nvGraphicFramePr>
        <p:xfrm>
          <a:off x="472360" y="3717925"/>
          <a:ext cx="1841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8" imgW="1841400" imgH="1143000" progId="Equation.3">
                  <p:embed/>
                </p:oleObj>
              </mc:Choice>
              <mc:Fallback>
                <p:oleObj name="Equation" r:id="rId8" imgW="1841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60" y="3717925"/>
                        <a:ext cx="1841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54842"/>
              </p:ext>
            </p:extLst>
          </p:nvPr>
        </p:nvGraphicFramePr>
        <p:xfrm>
          <a:off x="2474197" y="3714750"/>
          <a:ext cx="21828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10" imgW="2184120" imgH="1066680" progId="Equation.3">
                  <p:embed/>
                </p:oleObj>
              </mc:Choice>
              <mc:Fallback>
                <p:oleObj name="Equation" r:id="rId10" imgW="21841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197" y="3714750"/>
                        <a:ext cx="218281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11" name="Text Box 19"/>
          <p:cNvSpPr txBox="1">
            <a:spLocks noChangeArrowheads="1"/>
          </p:cNvSpPr>
          <p:nvPr/>
        </p:nvSpPr>
        <p:spPr bwMode="auto">
          <a:xfrm>
            <a:off x="4836397" y="3905250"/>
            <a:ext cx="215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– 6.88 cm</a:t>
            </a:r>
          </a:p>
        </p:txBody>
      </p:sp>
      <p:graphicFrame>
        <p:nvGraphicFramePr>
          <p:cNvPr id="4434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11901"/>
              </p:ext>
            </p:extLst>
          </p:nvPr>
        </p:nvGraphicFramePr>
        <p:xfrm>
          <a:off x="360410" y="4859338"/>
          <a:ext cx="124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12" imgW="1244520" imgH="914400" progId="Equation.3">
                  <p:embed/>
                </p:oleObj>
              </mc:Choice>
              <mc:Fallback>
                <p:oleObj name="Equation" r:id="rId12" imgW="1244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410" y="4859338"/>
                        <a:ext cx="1244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23905"/>
              </p:ext>
            </p:extLst>
          </p:nvPr>
        </p:nvGraphicFramePr>
        <p:xfrm>
          <a:off x="1789160" y="4862513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Equation" r:id="rId14" imgW="1523880" imgH="838080" progId="Equation.3">
                  <p:embed/>
                </p:oleObj>
              </mc:Choice>
              <mc:Fallback>
                <p:oleObj name="Equation" r:id="rId14" imgW="15238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60" y="4862513"/>
                        <a:ext cx="152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18" name="Text Box 26"/>
          <p:cNvSpPr txBox="1">
            <a:spLocks noChangeArrowheads="1"/>
          </p:cNvSpPr>
          <p:nvPr/>
        </p:nvSpPr>
        <p:spPr bwMode="auto">
          <a:xfrm>
            <a:off x="3462385" y="5040313"/>
            <a:ext cx="148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0.313</a:t>
            </a:r>
          </a:p>
        </p:txBody>
      </p:sp>
      <p:sp>
        <p:nvSpPr>
          <p:cNvPr id="443419" name="Text Box 27"/>
          <p:cNvSpPr txBox="1">
            <a:spLocks noChangeArrowheads="1"/>
          </p:cNvSpPr>
          <p:nvPr/>
        </p:nvSpPr>
        <p:spPr bwMode="auto">
          <a:xfrm>
            <a:off x="4986385" y="5040313"/>
            <a:ext cx="3275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 image is upright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3420" name="Text Box 28"/>
          <p:cNvSpPr txBox="1">
            <a:spLocks noChangeArrowheads="1"/>
          </p:cNvSpPr>
          <p:nvPr/>
        </p:nvSpPr>
        <p:spPr bwMode="auto">
          <a:xfrm>
            <a:off x="5515023" y="5507038"/>
            <a:ext cx="2882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image is smaller</a:t>
            </a:r>
          </a:p>
        </p:txBody>
      </p:sp>
      <p:sp>
        <p:nvSpPr>
          <p:cNvPr id="443422" name="Rectangle 30"/>
          <p:cNvSpPr>
            <a:spLocks noChangeArrowheads="1"/>
          </p:cNvSpPr>
          <p:nvPr/>
        </p:nvSpPr>
        <p:spPr bwMode="auto">
          <a:xfrm>
            <a:off x="3579813" y="6135688"/>
            <a:ext cx="2798762" cy="522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SUV; on the </a:t>
            </a:r>
            <a:r>
              <a:rPr lang="en-US" u="sng">
                <a:solidFill>
                  <a:srgbClr val="000000"/>
                </a:solidFill>
              </a:rPr>
              <a:t>left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" name="Picture 12" descr="http://1.bp.blogspot.com/_3Nq7CKYaRdQ/S5aEq3YB4UI/AAAAAAAAKNg/k7RHHMrPCOM/s200/brown+suv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65442" y="2687638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625385" y="4387850"/>
            <a:ext cx="2584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image is virtual</a:t>
            </a:r>
          </a:p>
        </p:txBody>
      </p: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8329613" y="4288220"/>
            <a:ext cx="633845" cy="507453"/>
            <a:chOff x="3966" y="3255"/>
            <a:chExt cx="892" cy="714"/>
          </a:xfrm>
        </p:grpSpPr>
        <p:sp>
          <p:nvSpPr>
            <p:cNvPr id="22" name="Freeform 132"/>
            <p:cNvSpPr>
              <a:spLocks/>
            </p:cNvSpPr>
            <p:nvPr/>
          </p:nvSpPr>
          <p:spPr bwMode="auto">
            <a:xfrm>
              <a:off x="3974" y="3263"/>
              <a:ext cx="876" cy="698"/>
            </a:xfrm>
            <a:custGeom>
              <a:avLst/>
              <a:gdLst>
                <a:gd name="T0" fmla="*/ 316 w 876"/>
                <a:gd name="T1" fmla="*/ 694 h 698"/>
                <a:gd name="T2" fmla="*/ 316 w 876"/>
                <a:gd name="T3" fmla="*/ 694 h 698"/>
                <a:gd name="T4" fmla="*/ 322 w 876"/>
                <a:gd name="T5" fmla="*/ 698 h 698"/>
                <a:gd name="T6" fmla="*/ 328 w 876"/>
                <a:gd name="T7" fmla="*/ 698 h 698"/>
                <a:gd name="T8" fmla="*/ 332 w 876"/>
                <a:gd name="T9" fmla="*/ 698 h 698"/>
                <a:gd name="T10" fmla="*/ 338 w 876"/>
                <a:gd name="T11" fmla="*/ 694 h 698"/>
                <a:gd name="T12" fmla="*/ 872 w 876"/>
                <a:gd name="T13" fmla="*/ 160 h 698"/>
                <a:gd name="T14" fmla="*/ 872 w 876"/>
                <a:gd name="T15" fmla="*/ 160 h 698"/>
                <a:gd name="T16" fmla="*/ 874 w 876"/>
                <a:gd name="T17" fmla="*/ 154 h 698"/>
                <a:gd name="T18" fmla="*/ 876 w 876"/>
                <a:gd name="T19" fmla="*/ 150 h 698"/>
                <a:gd name="T20" fmla="*/ 874 w 876"/>
                <a:gd name="T21" fmla="*/ 144 h 698"/>
                <a:gd name="T22" fmla="*/ 872 w 876"/>
                <a:gd name="T23" fmla="*/ 138 h 698"/>
                <a:gd name="T24" fmla="*/ 738 w 876"/>
                <a:gd name="T25" fmla="*/ 4 h 698"/>
                <a:gd name="T26" fmla="*/ 738 w 876"/>
                <a:gd name="T27" fmla="*/ 4 h 698"/>
                <a:gd name="T28" fmla="*/ 732 w 876"/>
                <a:gd name="T29" fmla="*/ 2 h 698"/>
                <a:gd name="T30" fmla="*/ 726 w 876"/>
                <a:gd name="T31" fmla="*/ 0 h 698"/>
                <a:gd name="T32" fmla="*/ 722 w 876"/>
                <a:gd name="T33" fmla="*/ 2 h 698"/>
                <a:gd name="T34" fmla="*/ 716 w 876"/>
                <a:gd name="T35" fmla="*/ 4 h 698"/>
                <a:gd name="T36" fmla="*/ 328 w 876"/>
                <a:gd name="T37" fmla="*/ 394 h 698"/>
                <a:gd name="T38" fmla="*/ 160 w 876"/>
                <a:gd name="T39" fmla="*/ 226 h 698"/>
                <a:gd name="T40" fmla="*/ 160 w 876"/>
                <a:gd name="T41" fmla="*/ 226 h 698"/>
                <a:gd name="T42" fmla="*/ 156 w 876"/>
                <a:gd name="T43" fmla="*/ 224 h 698"/>
                <a:gd name="T44" fmla="*/ 150 w 876"/>
                <a:gd name="T45" fmla="*/ 222 h 698"/>
                <a:gd name="T46" fmla="*/ 144 w 876"/>
                <a:gd name="T47" fmla="*/ 224 h 698"/>
                <a:gd name="T48" fmla="*/ 138 w 876"/>
                <a:gd name="T49" fmla="*/ 226 h 698"/>
                <a:gd name="T50" fmla="*/ 4 w 876"/>
                <a:gd name="T51" fmla="*/ 360 h 698"/>
                <a:gd name="T52" fmla="*/ 4 w 876"/>
                <a:gd name="T53" fmla="*/ 360 h 698"/>
                <a:gd name="T54" fmla="*/ 2 w 876"/>
                <a:gd name="T55" fmla="*/ 366 h 698"/>
                <a:gd name="T56" fmla="*/ 0 w 876"/>
                <a:gd name="T57" fmla="*/ 372 h 698"/>
                <a:gd name="T58" fmla="*/ 2 w 876"/>
                <a:gd name="T59" fmla="*/ 376 h 698"/>
                <a:gd name="T60" fmla="*/ 4 w 876"/>
                <a:gd name="T61" fmla="*/ 382 h 698"/>
                <a:gd name="T62" fmla="*/ 316 w 876"/>
                <a:gd name="T63" fmla="*/ 694 h 698"/>
                <a:gd name="T64" fmla="*/ 316 w 876"/>
                <a:gd name="T65" fmla="*/ 694 h 698"/>
                <a:gd name="T66" fmla="*/ 322 w 876"/>
                <a:gd name="T67" fmla="*/ 698 h 698"/>
                <a:gd name="T68" fmla="*/ 328 w 876"/>
                <a:gd name="T69" fmla="*/ 698 h 698"/>
                <a:gd name="T70" fmla="*/ 332 w 876"/>
                <a:gd name="T71" fmla="*/ 698 h 698"/>
                <a:gd name="T72" fmla="*/ 338 w 876"/>
                <a:gd name="T73" fmla="*/ 694 h 698"/>
                <a:gd name="T74" fmla="*/ 316 w 876"/>
                <a:gd name="T75" fmla="*/ 694 h 6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6"/>
                <a:gd name="T115" fmla="*/ 0 h 698"/>
                <a:gd name="T116" fmla="*/ 876 w 876"/>
                <a:gd name="T117" fmla="*/ 698 h 6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6" h="698">
                  <a:moveTo>
                    <a:pt x="316" y="694"/>
                  </a:move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872" y="160"/>
                  </a:lnTo>
                  <a:lnTo>
                    <a:pt x="874" y="154"/>
                  </a:lnTo>
                  <a:lnTo>
                    <a:pt x="876" y="150"/>
                  </a:lnTo>
                  <a:lnTo>
                    <a:pt x="874" y="144"/>
                  </a:lnTo>
                  <a:lnTo>
                    <a:pt x="872" y="138"/>
                  </a:lnTo>
                  <a:lnTo>
                    <a:pt x="738" y="4"/>
                  </a:lnTo>
                  <a:lnTo>
                    <a:pt x="732" y="2"/>
                  </a:lnTo>
                  <a:lnTo>
                    <a:pt x="726" y="0"/>
                  </a:lnTo>
                  <a:lnTo>
                    <a:pt x="722" y="2"/>
                  </a:lnTo>
                  <a:lnTo>
                    <a:pt x="716" y="4"/>
                  </a:lnTo>
                  <a:lnTo>
                    <a:pt x="328" y="394"/>
                  </a:lnTo>
                  <a:lnTo>
                    <a:pt x="160" y="226"/>
                  </a:lnTo>
                  <a:lnTo>
                    <a:pt x="156" y="224"/>
                  </a:lnTo>
                  <a:lnTo>
                    <a:pt x="150" y="222"/>
                  </a:lnTo>
                  <a:lnTo>
                    <a:pt x="144" y="224"/>
                  </a:lnTo>
                  <a:lnTo>
                    <a:pt x="138" y="226"/>
                  </a:lnTo>
                  <a:lnTo>
                    <a:pt x="4" y="360"/>
                  </a:lnTo>
                  <a:lnTo>
                    <a:pt x="2" y="366"/>
                  </a:lnTo>
                  <a:lnTo>
                    <a:pt x="0" y="372"/>
                  </a:lnTo>
                  <a:lnTo>
                    <a:pt x="2" y="376"/>
                  </a:lnTo>
                  <a:lnTo>
                    <a:pt x="4" y="382"/>
                  </a:ln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316" y="694"/>
                  </a:lnTo>
                  <a:close/>
                </a:path>
              </a:pathLst>
            </a:custGeom>
            <a:solidFill>
              <a:srgbClr val="67C6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33"/>
            <p:cNvSpPr>
              <a:spLocks/>
            </p:cNvSpPr>
            <p:nvPr/>
          </p:nvSpPr>
          <p:spPr bwMode="auto">
            <a:xfrm>
              <a:off x="3974" y="3263"/>
              <a:ext cx="876" cy="698"/>
            </a:xfrm>
            <a:custGeom>
              <a:avLst/>
              <a:gdLst>
                <a:gd name="T0" fmla="*/ 316 w 876"/>
                <a:gd name="T1" fmla="*/ 694 h 698"/>
                <a:gd name="T2" fmla="*/ 316 w 876"/>
                <a:gd name="T3" fmla="*/ 694 h 698"/>
                <a:gd name="T4" fmla="*/ 322 w 876"/>
                <a:gd name="T5" fmla="*/ 698 h 698"/>
                <a:gd name="T6" fmla="*/ 328 w 876"/>
                <a:gd name="T7" fmla="*/ 698 h 698"/>
                <a:gd name="T8" fmla="*/ 332 w 876"/>
                <a:gd name="T9" fmla="*/ 698 h 698"/>
                <a:gd name="T10" fmla="*/ 338 w 876"/>
                <a:gd name="T11" fmla="*/ 694 h 698"/>
                <a:gd name="T12" fmla="*/ 872 w 876"/>
                <a:gd name="T13" fmla="*/ 160 h 698"/>
                <a:gd name="T14" fmla="*/ 872 w 876"/>
                <a:gd name="T15" fmla="*/ 160 h 698"/>
                <a:gd name="T16" fmla="*/ 874 w 876"/>
                <a:gd name="T17" fmla="*/ 154 h 698"/>
                <a:gd name="T18" fmla="*/ 876 w 876"/>
                <a:gd name="T19" fmla="*/ 150 h 698"/>
                <a:gd name="T20" fmla="*/ 874 w 876"/>
                <a:gd name="T21" fmla="*/ 144 h 698"/>
                <a:gd name="T22" fmla="*/ 872 w 876"/>
                <a:gd name="T23" fmla="*/ 138 h 698"/>
                <a:gd name="T24" fmla="*/ 738 w 876"/>
                <a:gd name="T25" fmla="*/ 4 h 698"/>
                <a:gd name="T26" fmla="*/ 738 w 876"/>
                <a:gd name="T27" fmla="*/ 4 h 698"/>
                <a:gd name="T28" fmla="*/ 732 w 876"/>
                <a:gd name="T29" fmla="*/ 2 h 698"/>
                <a:gd name="T30" fmla="*/ 726 w 876"/>
                <a:gd name="T31" fmla="*/ 0 h 698"/>
                <a:gd name="T32" fmla="*/ 722 w 876"/>
                <a:gd name="T33" fmla="*/ 2 h 698"/>
                <a:gd name="T34" fmla="*/ 716 w 876"/>
                <a:gd name="T35" fmla="*/ 4 h 698"/>
                <a:gd name="T36" fmla="*/ 328 w 876"/>
                <a:gd name="T37" fmla="*/ 394 h 698"/>
                <a:gd name="T38" fmla="*/ 160 w 876"/>
                <a:gd name="T39" fmla="*/ 226 h 698"/>
                <a:gd name="T40" fmla="*/ 160 w 876"/>
                <a:gd name="T41" fmla="*/ 226 h 698"/>
                <a:gd name="T42" fmla="*/ 156 w 876"/>
                <a:gd name="T43" fmla="*/ 224 h 698"/>
                <a:gd name="T44" fmla="*/ 150 w 876"/>
                <a:gd name="T45" fmla="*/ 222 h 698"/>
                <a:gd name="T46" fmla="*/ 144 w 876"/>
                <a:gd name="T47" fmla="*/ 224 h 698"/>
                <a:gd name="T48" fmla="*/ 138 w 876"/>
                <a:gd name="T49" fmla="*/ 226 h 698"/>
                <a:gd name="T50" fmla="*/ 4 w 876"/>
                <a:gd name="T51" fmla="*/ 360 h 698"/>
                <a:gd name="T52" fmla="*/ 4 w 876"/>
                <a:gd name="T53" fmla="*/ 360 h 698"/>
                <a:gd name="T54" fmla="*/ 2 w 876"/>
                <a:gd name="T55" fmla="*/ 366 h 698"/>
                <a:gd name="T56" fmla="*/ 0 w 876"/>
                <a:gd name="T57" fmla="*/ 372 h 698"/>
                <a:gd name="T58" fmla="*/ 2 w 876"/>
                <a:gd name="T59" fmla="*/ 376 h 698"/>
                <a:gd name="T60" fmla="*/ 4 w 876"/>
                <a:gd name="T61" fmla="*/ 382 h 698"/>
                <a:gd name="T62" fmla="*/ 316 w 876"/>
                <a:gd name="T63" fmla="*/ 694 h 698"/>
                <a:gd name="T64" fmla="*/ 316 w 876"/>
                <a:gd name="T65" fmla="*/ 694 h 698"/>
                <a:gd name="T66" fmla="*/ 322 w 876"/>
                <a:gd name="T67" fmla="*/ 698 h 698"/>
                <a:gd name="T68" fmla="*/ 328 w 876"/>
                <a:gd name="T69" fmla="*/ 698 h 698"/>
                <a:gd name="T70" fmla="*/ 332 w 876"/>
                <a:gd name="T71" fmla="*/ 698 h 698"/>
                <a:gd name="T72" fmla="*/ 338 w 876"/>
                <a:gd name="T73" fmla="*/ 694 h 6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6"/>
                <a:gd name="T112" fmla="*/ 0 h 698"/>
                <a:gd name="T113" fmla="*/ 876 w 876"/>
                <a:gd name="T114" fmla="*/ 698 h 6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6" h="698">
                  <a:moveTo>
                    <a:pt x="316" y="694"/>
                  </a:move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872" y="160"/>
                  </a:lnTo>
                  <a:lnTo>
                    <a:pt x="874" y="154"/>
                  </a:lnTo>
                  <a:lnTo>
                    <a:pt x="876" y="150"/>
                  </a:lnTo>
                  <a:lnTo>
                    <a:pt x="874" y="144"/>
                  </a:lnTo>
                  <a:lnTo>
                    <a:pt x="872" y="138"/>
                  </a:lnTo>
                  <a:lnTo>
                    <a:pt x="738" y="4"/>
                  </a:lnTo>
                  <a:lnTo>
                    <a:pt x="732" y="2"/>
                  </a:lnTo>
                  <a:lnTo>
                    <a:pt x="726" y="0"/>
                  </a:lnTo>
                  <a:lnTo>
                    <a:pt x="722" y="2"/>
                  </a:lnTo>
                  <a:lnTo>
                    <a:pt x="716" y="4"/>
                  </a:lnTo>
                  <a:lnTo>
                    <a:pt x="328" y="394"/>
                  </a:lnTo>
                  <a:lnTo>
                    <a:pt x="160" y="226"/>
                  </a:lnTo>
                  <a:lnTo>
                    <a:pt x="156" y="224"/>
                  </a:lnTo>
                  <a:lnTo>
                    <a:pt x="150" y="222"/>
                  </a:lnTo>
                  <a:lnTo>
                    <a:pt x="144" y="224"/>
                  </a:lnTo>
                  <a:lnTo>
                    <a:pt x="138" y="226"/>
                  </a:lnTo>
                  <a:lnTo>
                    <a:pt x="4" y="360"/>
                  </a:lnTo>
                  <a:lnTo>
                    <a:pt x="2" y="366"/>
                  </a:lnTo>
                  <a:lnTo>
                    <a:pt x="0" y="372"/>
                  </a:lnTo>
                  <a:lnTo>
                    <a:pt x="2" y="376"/>
                  </a:lnTo>
                  <a:lnTo>
                    <a:pt x="4" y="382"/>
                  </a:ln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134"/>
            <p:cNvSpPr>
              <a:spLocks/>
            </p:cNvSpPr>
            <p:nvPr/>
          </p:nvSpPr>
          <p:spPr bwMode="auto">
            <a:xfrm>
              <a:off x="3992" y="3281"/>
              <a:ext cx="840" cy="662"/>
            </a:xfrm>
            <a:custGeom>
              <a:avLst/>
              <a:gdLst>
                <a:gd name="T0" fmla="*/ 708 w 840"/>
                <a:gd name="T1" fmla="*/ 0 h 662"/>
                <a:gd name="T2" fmla="*/ 708 w 840"/>
                <a:gd name="T3" fmla="*/ 0 h 662"/>
                <a:gd name="T4" fmla="*/ 840 w 840"/>
                <a:gd name="T5" fmla="*/ 132 h 662"/>
                <a:gd name="T6" fmla="*/ 840 w 840"/>
                <a:gd name="T7" fmla="*/ 132 h 662"/>
                <a:gd name="T8" fmla="*/ 310 w 840"/>
                <a:gd name="T9" fmla="*/ 662 h 662"/>
                <a:gd name="T10" fmla="*/ 310 w 840"/>
                <a:gd name="T11" fmla="*/ 662 h 662"/>
                <a:gd name="T12" fmla="*/ 0 w 840"/>
                <a:gd name="T13" fmla="*/ 354 h 662"/>
                <a:gd name="T14" fmla="*/ 0 w 840"/>
                <a:gd name="T15" fmla="*/ 354 h 662"/>
                <a:gd name="T16" fmla="*/ 132 w 840"/>
                <a:gd name="T17" fmla="*/ 222 h 662"/>
                <a:gd name="T18" fmla="*/ 132 w 840"/>
                <a:gd name="T19" fmla="*/ 222 h 662"/>
                <a:gd name="T20" fmla="*/ 310 w 840"/>
                <a:gd name="T21" fmla="*/ 400 h 662"/>
                <a:gd name="T22" fmla="*/ 310 w 840"/>
                <a:gd name="T23" fmla="*/ 400 h 662"/>
                <a:gd name="T24" fmla="*/ 708 w 840"/>
                <a:gd name="T25" fmla="*/ 0 h 662"/>
                <a:gd name="T26" fmla="*/ 708 w 840"/>
                <a:gd name="T27" fmla="*/ 0 h 6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662"/>
                <a:gd name="T44" fmla="*/ 840 w 840"/>
                <a:gd name="T45" fmla="*/ 662 h 6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662">
                  <a:moveTo>
                    <a:pt x="708" y="0"/>
                  </a:moveTo>
                  <a:lnTo>
                    <a:pt x="708" y="0"/>
                  </a:lnTo>
                  <a:lnTo>
                    <a:pt x="840" y="132"/>
                  </a:lnTo>
                  <a:lnTo>
                    <a:pt x="310" y="662"/>
                  </a:lnTo>
                  <a:lnTo>
                    <a:pt x="0" y="354"/>
                  </a:lnTo>
                  <a:lnTo>
                    <a:pt x="132" y="222"/>
                  </a:lnTo>
                  <a:lnTo>
                    <a:pt x="310" y="40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7C6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135"/>
            <p:cNvSpPr>
              <a:spLocks/>
            </p:cNvSpPr>
            <p:nvPr/>
          </p:nvSpPr>
          <p:spPr bwMode="auto">
            <a:xfrm>
              <a:off x="4518" y="3281"/>
              <a:ext cx="304" cy="182"/>
            </a:xfrm>
            <a:custGeom>
              <a:avLst/>
              <a:gdLst>
                <a:gd name="T0" fmla="*/ 0 w 304"/>
                <a:gd name="T1" fmla="*/ 182 h 182"/>
                <a:gd name="T2" fmla="*/ 0 w 304"/>
                <a:gd name="T3" fmla="*/ 182 h 182"/>
                <a:gd name="T4" fmla="*/ 182 w 304"/>
                <a:gd name="T5" fmla="*/ 0 h 182"/>
                <a:gd name="T6" fmla="*/ 182 w 304"/>
                <a:gd name="T7" fmla="*/ 0 h 182"/>
                <a:gd name="T8" fmla="*/ 304 w 304"/>
                <a:gd name="T9" fmla="*/ 120 h 182"/>
                <a:gd name="T10" fmla="*/ 304 w 304"/>
                <a:gd name="T11" fmla="*/ 120 h 182"/>
                <a:gd name="T12" fmla="*/ 286 w 304"/>
                <a:gd name="T13" fmla="*/ 134 h 182"/>
                <a:gd name="T14" fmla="*/ 268 w 304"/>
                <a:gd name="T15" fmla="*/ 142 h 182"/>
                <a:gd name="T16" fmla="*/ 252 w 304"/>
                <a:gd name="T17" fmla="*/ 148 h 182"/>
                <a:gd name="T18" fmla="*/ 234 w 304"/>
                <a:gd name="T19" fmla="*/ 152 h 182"/>
                <a:gd name="T20" fmla="*/ 218 w 304"/>
                <a:gd name="T21" fmla="*/ 152 h 182"/>
                <a:gd name="T22" fmla="*/ 200 w 304"/>
                <a:gd name="T23" fmla="*/ 152 h 182"/>
                <a:gd name="T24" fmla="*/ 166 w 304"/>
                <a:gd name="T25" fmla="*/ 148 h 182"/>
                <a:gd name="T26" fmla="*/ 128 w 304"/>
                <a:gd name="T27" fmla="*/ 146 h 182"/>
                <a:gd name="T28" fmla="*/ 110 w 304"/>
                <a:gd name="T29" fmla="*/ 146 h 182"/>
                <a:gd name="T30" fmla="*/ 90 w 304"/>
                <a:gd name="T31" fmla="*/ 146 h 182"/>
                <a:gd name="T32" fmla="*/ 68 w 304"/>
                <a:gd name="T33" fmla="*/ 150 h 182"/>
                <a:gd name="T34" fmla="*/ 48 w 304"/>
                <a:gd name="T35" fmla="*/ 158 h 182"/>
                <a:gd name="T36" fmla="*/ 24 w 304"/>
                <a:gd name="T37" fmla="*/ 168 h 182"/>
                <a:gd name="T38" fmla="*/ 0 w 304"/>
                <a:gd name="T39" fmla="*/ 182 h 182"/>
                <a:gd name="T40" fmla="*/ 0 w 304"/>
                <a:gd name="T41" fmla="*/ 182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4"/>
                <a:gd name="T64" fmla="*/ 0 h 182"/>
                <a:gd name="T65" fmla="*/ 304 w 304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4" h="182">
                  <a:moveTo>
                    <a:pt x="0" y="182"/>
                  </a:moveTo>
                  <a:lnTo>
                    <a:pt x="0" y="182"/>
                  </a:lnTo>
                  <a:lnTo>
                    <a:pt x="182" y="0"/>
                  </a:lnTo>
                  <a:lnTo>
                    <a:pt x="304" y="120"/>
                  </a:lnTo>
                  <a:lnTo>
                    <a:pt x="286" y="134"/>
                  </a:lnTo>
                  <a:lnTo>
                    <a:pt x="268" y="142"/>
                  </a:lnTo>
                  <a:lnTo>
                    <a:pt x="252" y="148"/>
                  </a:lnTo>
                  <a:lnTo>
                    <a:pt x="234" y="152"/>
                  </a:lnTo>
                  <a:lnTo>
                    <a:pt x="218" y="152"/>
                  </a:lnTo>
                  <a:lnTo>
                    <a:pt x="200" y="152"/>
                  </a:lnTo>
                  <a:lnTo>
                    <a:pt x="166" y="148"/>
                  </a:lnTo>
                  <a:lnTo>
                    <a:pt x="128" y="146"/>
                  </a:lnTo>
                  <a:lnTo>
                    <a:pt x="110" y="146"/>
                  </a:lnTo>
                  <a:lnTo>
                    <a:pt x="90" y="146"/>
                  </a:lnTo>
                  <a:lnTo>
                    <a:pt x="68" y="150"/>
                  </a:lnTo>
                  <a:lnTo>
                    <a:pt x="48" y="158"/>
                  </a:lnTo>
                  <a:lnTo>
                    <a:pt x="24" y="168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DD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137"/>
            <p:cNvSpPr>
              <a:spLocks/>
            </p:cNvSpPr>
            <p:nvPr/>
          </p:nvSpPr>
          <p:spPr bwMode="auto">
            <a:xfrm>
              <a:off x="4154" y="3689"/>
              <a:ext cx="424" cy="272"/>
            </a:xfrm>
            <a:custGeom>
              <a:avLst/>
              <a:gdLst>
                <a:gd name="T0" fmla="*/ 424 w 424"/>
                <a:gd name="T1" fmla="*/ 0 h 272"/>
                <a:gd name="T2" fmla="*/ 158 w 424"/>
                <a:gd name="T3" fmla="*/ 268 h 272"/>
                <a:gd name="T4" fmla="*/ 158 w 424"/>
                <a:gd name="T5" fmla="*/ 268 h 272"/>
                <a:gd name="T6" fmla="*/ 152 w 424"/>
                <a:gd name="T7" fmla="*/ 272 h 272"/>
                <a:gd name="T8" fmla="*/ 148 w 424"/>
                <a:gd name="T9" fmla="*/ 272 h 272"/>
                <a:gd name="T10" fmla="*/ 142 w 424"/>
                <a:gd name="T11" fmla="*/ 272 h 272"/>
                <a:gd name="T12" fmla="*/ 136 w 424"/>
                <a:gd name="T13" fmla="*/ 268 h 272"/>
                <a:gd name="T14" fmla="*/ 0 w 424"/>
                <a:gd name="T15" fmla="*/ 132 h 272"/>
                <a:gd name="T16" fmla="*/ 0 w 424"/>
                <a:gd name="T17" fmla="*/ 132 h 272"/>
                <a:gd name="T18" fmla="*/ 22 w 424"/>
                <a:gd name="T19" fmla="*/ 124 h 272"/>
                <a:gd name="T20" fmla="*/ 40 w 424"/>
                <a:gd name="T21" fmla="*/ 122 h 272"/>
                <a:gd name="T22" fmla="*/ 56 w 424"/>
                <a:gd name="T23" fmla="*/ 122 h 272"/>
                <a:gd name="T24" fmla="*/ 72 w 424"/>
                <a:gd name="T25" fmla="*/ 126 h 272"/>
                <a:gd name="T26" fmla="*/ 104 w 424"/>
                <a:gd name="T27" fmla="*/ 136 h 272"/>
                <a:gd name="T28" fmla="*/ 120 w 424"/>
                <a:gd name="T29" fmla="*/ 140 h 272"/>
                <a:gd name="T30" fmla="*/ 138 w 424"/>
                <a:gd name="T31" fmla="*/ 142 h 272"/>
                <a:gd name="T32" fmla="*/ 160 w 424"/>
                <a:gd name="T33" fmla="*/ 144 h 272"/>
                <a:gd name="T34" fmla="*/ 182 w 424"/>
                <a:gd name="T35" fmla="*/ 142 h 272"/>
                <a:gd name="T36" fmla="*/ 210 w 424"/>
                <a:gd name="T37" fmla="*/ 134 h 272"/>
                <a:gd name="T38" fmla="*/ 242 w 424"/>
                <a:gd name="T39" fmla="*/ 122 h 272"/>
                <a:gd name="T40" fmla="*/ 278 w 424"/>
                <a:gd name="T41" fmla="*/ 104 h 272"/>
                <a:gd name="T42" fmla="*/ 320 w 424"/>
                <a:gd name="T43" fmla="*/ 78 h 272"/>
                <a:gd name="T44" fmla="*/ 368 w 424"/>
                <a:gd name="T45" fmla="*/ 44 h 272"/>
                <a:gd name="T46" fmla="*/ 424 w 424"/>
                <a:gd name="T47" fmla="*/ 0 h 272"/>
                <a:gd name="T48" fmla="*/ 424 w 424"/>
                <a:gd name="T49" fmla="*/ 0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4"/>
                <a:gd name="T76" fmla="*/ 0 h 272"/>
                <a:gd name="T77" fmla="*/ 424 w 424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4" h="272">
                  <a:moveTo>
                    <a:pt x="424" y="0"/>
                  </a:moveTo>
                  <a:lnTo>
                    <a:pt x="158" y="268"/>
                  </a:lnTo>
                  <a:lnTo>
                    <a:pt x="152" y="272"/>
                  </a:lnTo>
                  <a:lnTo>
                    <a:pt x="148" y="272"/>
                  </a:lnTo>
                  <a:lnTo>
                    <a:pt x="142" y="272"/>
                  </a:lnTo>
                  <a:lnTo>
                    <a:pt x="136" y="268"/>
                  </a:lnTo>
                  <a:lnTo>
                    <a:pt x="0" y="132"/>
                  </a:lnTo>
                  <a:lnTo>
                    <a:pt x="22" y="124"/>
                  </a:lnTo>
                  <a:lnTo>
                    <a:pt x="40" y="122"/>
                  </a:lnTo>
                  <a:lnTo>
                    <a:pt x="56" y="122"/>
                  </a:lnTo>
                  <a:lnTo>
                    <a:pt x="72" y="126"/>
                  </a:lnTo>
                  <a:lnTo>
                    <a:pt x="104" y="136"/>
                  </a:lnTo>
                  <a:lnTo>
                    <a:pt x="120" y="140"/>
                  </a:lnTo>
                  <a:lnTo>
                    <a:pt x="138" y="142"/>
                  </a:lnTo>
                  <a:lnTo>
                    <a:pt x="160" y="144"/>
                  </a:lnTo>
                  <a:lnTo>
                    <a:pt x="182" y="142"/>
                  </a:lnTo>
                  <a:lnTo>
                    <a:pt x="210" y="134"/>
                  </a:lnTo>
                  <a:lnTo>
                    <a:pt x="242" y="122"/>
                  </a:lnTo>
                  <a:lnTo>
                    <a:pt x="278" y="104"/>
                  </a:lnTo>
                  <a:lnTo>
                    <a:pt x="320" y="78"/>
                  </a:lnTo>
                  <a:lnTo>
                    <a:pt x="368" y="4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41B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139"/>
            <p:cNvSpPr>
              <a:spLocks/>
            </p:cNvSpPr>
            <p:nvPr/>
          </p:nvSpPr>
          <p:spPr bwMode="auto">
            <a:xfrm>
              <a:off x="4036" y="3453"/>
              <a:ext cx="756" cy="490"/>
            </a:xfrm>
            <a:custGeom>
              <a:avLst/>
              <a:gdLst>
                <a:gd name="T0" fmla="*/ 756 w 756"/>
                <a:gd name="T1" fmla="*/ 0 h 490"/>
                <a:gd name="T2" fmla="*/ 756 w 756"/>
                <a:gd name="T3" fmla="*/ 0 h 490"/>
                <a:gd name="T4" fmla="*/ 266 w 756"/>
                <a:gd name="T5" fmla="*/ 490 h 490"/>
                <a:gd name="T6" fmla="*/ 266 w 756"/>
                <a:gd name="T7" fmla="*/ 490 h 490"/>
                <a:gd name="T8" fmla="*/ 0 w 756"/>
                <a:gd name="T9" fmla="*/ 226 h 490"/>
                <a:gd name="T10" fmla="*/ 266 w 756"/>
                <a:gd name="T11" fmla="*/ 476 h 490"/>
                <a:gd name="T12" fmla="*/ 756 w 756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6"/>
                <a:gd name="T22" fmla="*/ 0 h 490"/>
                <a:gd name="T23" fmla="*/ 756 w 756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6" h="490">
                  <a:moveTo>
                    <a:pt x="756" y="0"/>
                  </a:moveTo>
                  <a:lnTo>
                    <a:pt x="756" y="0"/>
                  </a:lnTo>
                  <a:lnTo>
                    <a:pt x="266" y="490"/>
                  </a:lnTo>
                  <a:lnTo>
                    <a:pt x="0" y="226"/>
                  </a:lnTo>
                  <a:lnTo>
                    <a:pt x="266" y="47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142"/>
            <p:cNvSpPr>
              <a:spLocks noEditPoints="1"/>
            </p:cNvSpPr>
            <p:nvPr/>
          </p:nvSpPr>
          <p:spPr bwMode="auto">
            <a:xfrm>
              <a:off x="3966" y="3255"/>
              <a:ext cx="892" cy="714"/>
            </a:xfrm>
            <a:custGeom>
              <a:avLst/>
              <a:gdLst>
                <a:gd name="T0" fmla="*/ 730 w 892"/>
                <a:gd name="T1" fmla="*/ 18 h 714"/>
                <a:gd name="T2" fmla="*/ 734 w 892"/>
                <a:gd name="T3" fmla="*/ 16 h 714"/>
                <a:gd name="T4" fmla="*/ 874 w 892"/>
                <a:gd name="T5" fmla="*/ 152 h 714"/>
                <a:gd name="T6" fmla="*/ 876 w 892"/>
                <a:gd name="T7" fmla="*/ 158 h 714"/>
                <a:gd name="T8" fmla="*/ 874 w 892"/>
                <a:gd name="T9" fmla="*/ 162 h 714"/>
                <a:gd name="T10" fmla="*/ 340 w 892"/>
                <a:gd name="T11" fmla="*/ 696 h 714"/>
                <a:gd name="T12" fmla="*/ 336 w 892"/>
                <a:gd name="T13" fmla="*/ 698 h 714"/>
                <a:gd name="T14" fmla="*/ 336 w 892"/>
                <a:gd name="T15" fmla="*/ 698 h 714"/>
                <a:gd name="T16" fmla="*/ 330 w 892"/>
                <a:gd name="T17" fmla="*/ 696 h 714"/>
                <a:gd name="T18" fmla="*/ 18 w 892"/>
                <a:gd name="T19" fmla="*/ 384 h 714"/>
                <a:gd name="T20" fmla="*/ 18 w 892"/>
                <a:gd name="T21" fmla="*/ 374 h 714"/>
                <a:gd name="T22" fmla="*/ 152 w 892"/>
                <a:gd name="T23" fmla="*/ 240 h 714"/>
                <a:gd name="T24" fmla="*/ 158 w 892"/>
                <a:gd name="T25" fmla="*/ 238 h 714"/>
                <a:gd name="T26" fmla="*/ 162 w 892"/>
                <a:gd name="T27" fmla="*/ 240 h 714"/>
                <a:gd name="T28" fmla="*/ 340 w 892"/>
                <a:gd name="T29" fmla="*/ 408 h 714"/>
                <a:gd name="T30" fmla="*/ 718 w 892"/>
                <a:gd name="T31" fmla="*/ 6 h 714"/>
                <a:gd name="T32" fmla="*/ 336 w 892"/>
                <a:gd name="T33" fmla="*/ 390 h 714"/>
                <a:gd name="T34" fmla="*/ 174 w 892"/>
                <a:gd name="T35" fmla="*/ 228 h 714"/>
                <a:gd name="T36" fmla="*/ 158 w 892"/>
                <a:gd name="T37" fmla="*/ 222 h 714"/>
                <a:gd name="T38" fmla="*/ 148 w 892"/>
                <a:gd name="T39" fmla="*/ 224 h 714"/>
                <a:gd name="T40" fmla="*/ 8 w 892"/>
                <a:gd name="T41" fmla="*/ 362 h 714"/>
                <a:gd name="T42" fmla="*/ 2 w 892"/>
                <a:gd name="T43" fmla="*/ 370 h 714"/>
                <a:gd name="T44" fmla="*/ 2 w 892"/>
                <a:gd name="T45" fmla="*/ 388 h 714"/>
                <a:gd name="T46" fmla="*/ 318 w 892"/>
                <a:gd name="T47" fmla="*/ 708 h 714"/>
                <a:gd name="T48" fmla="*/ 326 w 892"/>
                <a:gd name="T49" fmla="*/ 712 h 714"/>
                <a:gd name="T50" fmla="*/ 336 w 892"/>
                <a:gd name="T51" fmla="*/ 714 h 714"/>
                <a:gd name="T52" fmla="*/ 352 w 892"/>
                <a:gd name="T53" fmla="*/ 708 h 714"/>
                <a:gd name="T54" fmla="*/ 886 w 892"/>
                <a:gd name="T55" fmla="*/ 174 h 714"/>
                <a:gd name="T56" fmla="*/ 892 w 892"/>
                <a:gd name="T57" fmla="*/ 158 h 714"/>
                <a:gd name="T58" fmla="*/ 890 w 892"/>
                <a:gd name="T59" fmla="*/ 148 h 714"/>
                <a:gd name="T60" fmla="*/ 752 w 892"/>
                <a:gd name="T61" fmla="*/ 6 h 714"/>
                <a:gd name="T62" fmla="*/ 744 w 892"/>
                <a:gd name="T63" fmla="*/ 2 h 714"/>
                <a:gd name="T64" fmla="*/ 726 w 892"/>
                <a:gd name="T65" fmla="*/ 2 h 714"/>
                <a:gd name="T66" fmla="*/ 718 w 892"/>
                <a:gd name="T67" fmla="*/ 6 h 7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2"/>
                <a:gd name="T103" fmla="*/ 0 h 714"/>
                <a:gd name="T104" fmla="*/ 892 w 892"/>
                <a:gd name="T105" fmla="*/ 714 h 7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2" h="714">
                  <a:moveTo>
                    <a:pt x="340" y="408"/>
                  </a:moveTo>
                  <a:lnTo>
                    <a:pt x="730" y="18"/>
                  </a:lnTo>
                  <a:lnTo>
                    <a:pt x="734" y="16"/>
                  </a:lnTo>
                  <a:lnTo>
                    <a:pt x="740" y="18"/>
                  </a:lnTo>
                  <a:lnTo>
                    <a:pt x="874" y="152"/>
                  </a:lnTo>
                  <a:lnTo>
                    <a:pt x="876" y="158"/>
                  </a:lnTo>
                  <a:lnTo>
                    <a:pt x="874" y="162"/>
                  </a:lnTo>
                  <a:lnTo>
                    <a:pt x="340" y="696"/>
                  </a:lnTo>
                  <a:lnTo>
                    <a:pt x="336" y="698"/>
                  </a:lnTo>
                  <a:lnTo>
                    <a:pt x="330" y="696"/>
                  </a:lnTo>
                  <a:lnTo>
                    <a:pt x="18" y="384"/>
                  </a:lnTo>
                  <a:lnTo>
                    <a:pt x="16" y="380"/>
                  </a:lnTo>
                  <a:lnTo>
                    <a:pt x="18" y="374"/>
                  </a:lnTo>
                  <a:lnTo>
                    <a:pt x="152" y="240"/>
                  </a:lnTo>
                  <a:lnTo>
                    <a:pt x="158" y="238"/>
                  </a:lnTo>
                  <a:lnTo>
                    <a:pt x="162" y="240"/>
                  </a:lnTo>
                  <a:lnTo>
                    <a:pt x="336" y="412"/>
                  </a:lnTo>
                  <a:lnTo>
                    <a:pt x="340" y="408"/>
                  </a:lnTo>
                  <a:close/>
                  <a:moveTo>
                    <a:pt x="718" y="6"/>
                  </a:moveTo>
                  <a:lnTo>
                    <a:pt x="718" y="6"/>
                  </a:lnTo>
                  <a:lnTo>
                    <a:pt x="336" y="390"/>
                  </a:lnTo>
                  <a:lnTo>
                    <a:pt x="174" y="228"/>
                  </a:lnTo>
                  <a:lnTo>
                    <a:pt x="166" y="224"/>
                  </a:lnTo>
                  <a:lnTo>
                    <a:pt x="158" y="222"/>
                  </a:lnTo>
                  <a:lnTo>
                    <a:pt x="148" y="224"/>
                  </a:lnTo>
                  <a:lnTo>
                    <a:pt x="142" y="228"/>
                  </a:lnTo>
                  <a:lnTo>
                    <a:pt x="8" y="362"/>
                  </a:lnTo>
                  <a:lnTo>
                    <a:pt x="2" y="370"/>
                  </a:lnTo>
                  <a:lnTo>
                    <a:pt x="0" y="380"/>
                  </a:lnTo>
                  <a:lnTo>
                    <a:pt x="2" y="388"/>
                  </a:lnTo>
                  <a:lnTo>
                    <a:pt x="8" y="396"/>
                  </a:lnTo>
                  <a:lnTo>
                    <a:pt x="318" y="708"/>
                  </a:lnTo>
                  <a:lnTo>
                    <a:pt x="326" y="712"/>
                  </a:lnTo>
                  <a:lnTo>
                    <a:pt x="336" y="714"/>
                  </a:lnTo>
                  <a:lnTo>
                    <a:pt x="344" y="712"/>
                  </a:lnTo>
                  <a:lnTo>
                    <a:pt x="352" y="708"/>
                  </a:lnTo>
                  <a:lnTo>
                    <a:pt x="886" y="174"/>
                  </a:lnTo>
                  <a:lnTo>
                    <a:pt x="890" y="166"/>
                  </a:lnTo>
                  <a:lnTo>
                    <a:pt x="892" y="158"/>
                  </a:lnTo>
                  <a:lnTo>
                    <a:pt x="890" y="148"/>
                  </a:lnTo>
                  <a:lnTo>
                    <a:pt x="886" y="140"/>
                  </a:lnTo>
                  <a:lnTo>
                    <a:pt x="752" y="6"/>
                  </a:lnTo>
                  <a:lnTo>
                    <a:pt x="744" y="2"/>
                  </a:lnTo>
                  <a:lnTo>
                    <a:pt x="734" y="0"/>
                  </a:lnTo>
                  <a:lnTo>
                    <a:pt x="726" y="2"/>
                  </a:lnTo>
                  <a:lnTo>
                    <a:pt x="7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143"/>
          <p:cNvGrpSpPr>
            <a:grpSpLocks/>
          </p:cNvGrpSpPr>
          <p:nvPr/>
        </p:nvGrpSpPr>
        <p:grpSpPr bwMode="auto">
          <a:xfrm>
            <a:off x="8329613" y="4966138"/>
            <a:ext cx="633845" cy="507453"/>
            <a:chOff x="3966" y="3255"/>
            <a:chExt cx="892" cy="714"/>
          </a:xfrm>
        </p:grpSpPr>
        <p:sp>
          <p:nvSpPr>
            <p:cNvPr id="32" name="Freeform 132"/>
            <p:cNvSpPr>
              <a:spLocks/>
            </p:cNvSpPr>
            <p:nvPr/>
          </p:nvSpPr>
          <p:spPr bwMode="auto">
            <a:xfrm>
              <a:off x="3974" y="3263"/>
              <a:ext cx="876" cy="698"/>
            </a:xfrm>
            <a:custGeom>
              <a:avLst/>
              <a:gdLst>
                <a:gd name="T0" fmla="*/ 316 w 876"/>
                <a:gd name="T1" fmla="*/ 694 h 698"/>
                <a:gd name="T2" fmla="*/ 316 w 876"/>
                <a:gd name="T3" fmla="*/ 694 h 698"/>
                <a:gd name="T4" fmla="*/ 322 w 876"/>
                <a:gd name="T5" fmla="*/ 698 h 698"/>
                <a:gd name="T6" fmla="*/ 328 w 876"/>
                <a:gd name="T7" fmla="*/ 698 h 698"/>
                <a:gd name="T8" fmla="*/ 332 w 876"/>
                <a:gd name="T9" fmla="*/ 698 h 698"/>
                <a:gd name="T10" fmla="*/ 338 w 876"/>
                <a:gd name="T11" fmla="*/ 694 h 698"/>
                <a:gd name="T12" fmla="*/ 872 w 876"/>
                <a:gd name="T13" fmla="*/ 160 h 698"/>
                <a:gd name="T14" fmla="*/ 872 w 876"/>
                <a:gd name="T15" fmla="*/ 160 h 698"/>
                <a:gd name="T16" fmla="*/ 874 w 876"/>
                <a:gd name="T17" fmla="*/ 154 h 698"/>
                <a:gd name="T18" fmla="*/ 876 w 876"/>
                <a:gd name="T19" fmla="*/ 150 h 698"/>
                <a:gd name="T20" fmla="*/ 874 w 876"/>
                <a:gd name="T21" fmla="*/ 144 h 698"/>
                <a:gd name="T22" fmla="*/ 872 w 876"/>
                <a:gd name="T23" fmla="*/ 138 h 698"/>
                <a:gd name="T24" fmla="*/ 738 w 876"/>
                <a:gd name="T25" fmla="*/ 4 h 698"/>
                <a:gd name="T26" fmla="*/ 738 w 876"/>
                <a:gd name="T27" fmla="*/ 4 h 698"/>
                <a:gd name="T28" fmla="*/ 732 w 876"/>
                <a:gd name="T29" fmla="*/ 2 h 698"/>
                <a:gd name="T30" fmla="*/ 726 w 876"/>
                <a:gd name="T31" fmla="*/ 0 h 698"/>
                <a:gd name="T32" fmla="*/ 722 w 876"/>
                <a:gd name="T33" fmla="*/ 2 h 698"/>
                <a:gd name="T34" fmla="*/ 716 w 876"/>
                <a:gd name="T35" fmla="*/ 4 h 698"/>
                <a:gd name="T36" fmla="*/ 328 w 876"/>
                <a:gd name="T37" fmla="*/ 394 h 698"/>
                <a:gd name="T38" fmla="*/ 160 w 876"/>
                <a:gd name="T39" fmla="*/ 226 h 698"/>
                <a:gd name="T40" fmla="*/ 160 w 876"/>
                <a:gd name="T41" fmla="*/ 226 h 698"/>
                <a:gd name="T42" fmla="*/ 156 w 876"/>
                <a:gd name="T43" fmla="*/ 224 h 698"/>
                <a:gd name="T44" fmla="*/ 150 w 876"/>
                <a:gd name="T45" fmla="*/ 222 h 698"/>
                <a:gd name="T46" fmla="*/ 144 w 876"/>
                <a:gd name="T47" fmla="*/ 224 h 698"/>
                <a:gd name="T48" fmla="*/ 138 w 876"/>
                <a:gd name="T49" fmla="*/ 226 h 698"/>
                <a:gd name="T50" fmla="*/ 4 w 876"/>
                <a:gd name="T51" fmla="*/ 360 h 698"/>
                <a:gd name="T52" fmla="*/ 4 w 876"/>
                <a:gd name="T53" fmla="*/ 360 h 698"/>
                <a:gd name="T54" fmla="*/ 2 w 876"/>
                <a:gd name="T55" fmla="*/ 366 h 698"/>
                <a:gd name="T56" fmla="*/ 0 w 876"/>
                <a:gd name="T57" fmla="*/ 372 h 698"/>
                <a:gd name="T58" fmla="*/ 2 w 876"/>
                <a:gd name="T59" fmla="*/ 376 h 698"/>
                <a:gd name="T60" fmla="*/ 4 w 876"/>
                <a:gd name="T61" fmla="*/ 382 h 698"/>
                <a:gd name="T62" fmla="*/ 316 w 876"/>
                <a:gd name="T63" fmla="*/ 694 h 698"/>
                <a:gd name="T64" fmla="*/ 316 w 876"/>
                <a:gd name="T65" fmla="*/ 694 h 698"/>
                <a:gd name="T66" fmla="*/ 322 w 876"/>
                <a:gd name="T67" fmla="*/ 698 h 698"/>
                <a:gd name="T68" fmla="*/ 328 w 876"/>
                <a:gd name="T69" fmla="*/ 698 h 698"/>
                <a:gd name="T70" fmla="*/ 332 w 876"/>
                <a:gd name="T71" fmla="*/ 698 h 698"/>
                <a:gd name="T72" fmla="*/ 338 w 876"/>
                <a:gd name="T73" fmla="*/ 694 h 698"/>
                <a:gd name="T74" fmla="*/ 316 w 876"/>
                <a:gd name="T75" fmla="*/ 694 h 6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6"/>
                <a:gd name="T115" fmla="*/ 0 h 698"/>
                <a:gd name="T116" fmla="*/ 876 w 876"/>
                <a:gd name="T117" fmla="*/ 698 h 6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6" h="698">
                  <a:moveTo>
                    <a:pt x="316" y="694"/>
                  </a:move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872" y="160"/>
                  </a:lnTo>
                  <a:lnTo>
                    <a:pt x="874" y="154"/>
                  </a:lnTo>
                  <a:lnTo>
                    <a:pt x="876" y="150"/>
                  </a:lnTo>
                  <a:lnTo>
                    <a:pt x="874" y="144"/>
                  </a:lnTo>
                  <a:lnTo>
                    <a:pt x="872" y="138"/>
                  </a:lnTo>
                  <a:lnTo>
                    <a:pt x="738" y="4"/>
                  </a:lnTo>
                  <a:lnTo>
                    <a:pt x="732" y="2"/>
                  </a:lnTo>
                  <a:lnTo>
                    <a:pt x="726" y="0"/>
                  </a:lnTo>
                  <a:lnTo>
                    <a:pt x="722" y="2"/>
                  </a:lnTo>
                  <a:lnTo>
                    <a:pt x="716" y="4"/>
                  </a:lnTo>
                  <a:lnTo>
                    <a:pt x="328" y="394"/>
                  </a:lnTo>
                  <a:lnTo>
                    <a:pt x="160" y="226"/>
                  </a:lnTo>
                  <a:lnTo>
                    <a:pt x="156" y="224"/>
                  </a:lnTo>
                  <a:lnTo>
                    <a:pt x="150" y="222"/>
                  </a:lnTo>
                  <a:lnTo>
                    <a:pt x="144" y="224"/>
                  </a:lnTo>
                  <a:lnTo>
                    <a:pt x="138" y="226"/>
                  </a:lnTo>
                  <a:lnTo>
                    <a:pt x="4" y="360"/>
                  </a:lnTo>
                  <a:lnTo>
                    <a:pt x="2" y="366"/>
                  </a:lnTo>
                  <a:lnTo>
                    <a:pt x="0" y="372"/>
                  </a:lnTo>
                  <a:lnTo>
                    <a:pt x="2" y="376"/>
                  </a:lnTo>
                  <a:lnTo>
                    <a:pt x="4" y="382"/>
                  </a:ln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316" y="694"/>
                  </a:lnTo>
                  <a:close/>
                </a:path>
              </a:pathLst>
            </a:custGeom>
            <a:solidFill>
              <a:srgbClr val="67C6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133"/>
            <p:cNvSpPr>
              <a:spLocks/>
            </p:cNvSpPr>
            <p:nvPr/>
          </p:nvSpPr>
          <p:spPr bwMode="auto">
            <a:xfrm>
              <a:off x="3974" y="3263"/>
              <a:ext cx="876" cy="698"/>
            </a:xfrm>
            <a:custGeom>
              <a:avLst/>
              <a:gdLst>
                <a:gd name="T0" fmla="*/ 316 w 876"/>
                <a:gd name="T1" fmla="*/ 694 h 698"/>
                <a:gd name="T2" fmla="*/ 316 w 876"/>
                <a:gd name="T3" fmla="*/ 694 h 698"/>
                <a:gd name="T4" fmla="*/ 322 w 876"/>
                <a:gd name="T5" fmla="*/ 698 h 698"/>
                <a:gd name="T6" fmla="*/ 328 w 876"/>
                <a:gd name="T7" fmla="*/ 698 h 698"/>
                <a:gd name="T8" fmla="*/ 332 w 876"/>
                <a:gd name="T9" fmla="*/ 698 h 698"/>
                <a:gd name="T10" fmla="*/ 338 w 876"/>
                <a:gd name="T11" fmla="*/ 694 h 698"/>
                <a:gd name="T12" fmla="*/ 872 w 876"/>
                <a:gd name="T13" fmla="*/ 160 h 698"/>
                <a:gd name="T14" fmla="*/ 872 w 876"/>
                <a:gd name="T15" fmla="*/ 160 h 698"/>
                <a:gd name="T16" fmla="*/ 874 w 876"/>
                <a:gd name="T17" fmla="*/ 154 h 698"/>
                <a:gd name="T18" fmla="*/ 876 w 876"/>
                <a:gd name="T19" fmla="*/ 150 h 698"/>
                <a:gd name="T20" fmla="*/ 874 w 876"/>
                <a:gd name="T21" fmla="*/ 144 h 698"/>
                <a:gd name="T22" fmla="*/ 872 w 876"/>
                <a:gd name="T23" fmla="*/ 138 h 698"/>
                <a:gd name="T24" fmla="*/ 738 w 876"/>
                <a:gd name="T25" fmla="*/ 4 h 698"/>
                <a:gd name="T26" fmla="*/ 738 w 876"/>
                <a:gd name="T27" fmla="*/ 4 h 698"/>
                <a:gd name="T28" fmla="*/ 732 w 876"/>
                <a:gd name="T29" fmla="*/ 2 h 698"/>
                <a:gd name="T30" fmla="*/ 726 w 876"/>
                <a:gd name="T31" fmla="*/ 0 h 698"/>
                <a:gd name="T32" fmla="*/ 722 w 876"/>
                <a:gd name="T33" fmla="*/ 2 h 698"/>
                <a:gd name="T34" fmla="*/ 716 w 876"/>
                <a:gd name="T35" fmla="*/ 4 h 698"/>
                <a:gd name="T36" fmla="*/ 328 w 876"/>
                <a:gd name="T37" fmla="*/ 394 h 698"/>
                <a:gd name="T38" fmla="*/ 160 w 876"/>
                <a:gd name="T39" fmla="*/ 226 h 698"/>
                <a:gd name="T40" fmla="*/ 160 w 876"/>
                <a:gd name="T41" fmla="*/ 226 h 698"/>
                <a:gd name="T42" fmla="*/ 156 w 876"/>
                <a:gd name="T43" fmla="*/ 224 h 698"/>
                <a:gd name="T44" fmla="*/ 150 w 876"/>
                <a:gd name="T45" fmla="*/ 222 h 698"/>
                <a:gd name="T46" fmla="*/ 144 w 876"/>
                <a:gd name="T47" fmla="*/ 224 h 698"/>
                <a:gd name="T48" fmla="*/ 138 w 876"/>
                <a:gd name="T49" fmla="*/ 226 h 698"/>
                <a:gd name="T50" fmla="*/ 4 w 876"/>
                <a:gd name="T51" fmla="*/ 360 h 698"/>
                <a:gd name="T52" fmla="*/ 4 w 876"/>
                <a:gd name="T53" fmla="*/ 360 h 698"/>
                <a:gd name="T54" fmla="*/ 2 w 876"/>
                <a:gd name="T55" fmla="*/ 366 h 698"/>
                <a:gd name="T56" fmla="*/ 0 w 876"/>
                <a:gd name="T57" fmla="*/ 372 h 698"/>
                <a:gd name="T58" fmla="*/ 2 w 876"/>
                <a:gd name="T59" fmla="*/ 376 h 698"/>
                <a:gd name="T60" fmla="*/ 4 w 876"/>
                <a:gd name="T61" fmla="*/ 382 h 698"/>
                <a:gd name="T62" fmla="*/ 316 w 876"/>
                <a:gd name="T63" fmla="*/ 694 h 698"/>
                <a:gd name="T64" fmla="*/ 316 w 876"/>
                <a:gd name="T65" fmla="*/ 694 h 698"/>
                <a:gd name="T66" fmla="*/ 322 w 876"/>
                <a:gd name="T67" fmla="*/ 698 h 698"/>
                <a:gd name="T68" fmla="*/ 328 w 876"/>
                <a:gd name="T69" fmla="*/ 698 h 698"/>
                <a:gd name="T70" fmla="*/ 332 w 876"/>
                <a:gd name="T71" fmla="*/ 698 h 698"/>
                <a:gd name="T72" fmla="*/ 338 w 876"/>
                <a:gd name="T73" fmla="*/ 694 h 6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6"/>
                <a:gd name="T112" fmla="*/ 0 h 698"/>
                <a:gd name="T113" fmla="*/ 876 w 876"/>
                <a:gd name="T114" fmla="*/ 698 h 6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6" h="698">
                  <a:moveTo>
                    <a:pt x="316" y="694"/>
                  </a:move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872" y="160"/>
                  </a:lnTo>
                  <a:lnTo>
                    <a:pt x="874" y="154"/>
                  </a:lnTo>
                  <a:lnTo>
                    <a:pt x="876" y="150"/>
                  </a:lnTo>
                  <a:lnTo>
                    <a:pt x="874" y="144"/>
                  </a:lnTo>
                  <a:lnTo>
                    <a:pt x="872" y="138"/>
                  </a:lnTo>
                  <a:lnTo>
                    <a:pt x="738" y="4"/>
                  </a:lnTo>
                  <a:lnTo>
                    <a:pt x="732" y="2"/>
                  </a:lnTo>
                  <a:lnTo>
                    <a:pt x="726" y="0"/>
                  </a:lnTo>
                  <a:lnTo>
                    <a:pt x="722" y="2"/>
                  </a:lnTo>
                  <a:lnTo>
                    <a:pt x="716" y="4"/>
                  </a:lnTo>
                  <a:lnTo>
                    <a:pt x="328" y="394"/>
                  </a:lnTo>
                  <a:lnTo>
                    <a:pt x="160" y="226"/>
                  </a:lnTo>
                  <a:lnTo>
                    <a:pt x="156" y="224"/>
                  </a:lnTo>
                  <a:lnTo>
                    <a:pt x="150" y="222"/>
                  </a:lnTo>
                  <a:lnTo>
                    <a:pt x="144" y="224"/>
                  </a:lnTo>
                  <a:lnTo>
                    <a:pt x="138" y="226"/>
                  </a:lnTo>
                  <a:lnTo>
                    <a:pt x="4" y="360"/>
                  </a:lnTo>
                  <a:lnTo>
                    <a:pt x="2" y="366"/>
                  </a:lnTo>
                  <a:lnTo>
                    <a:pt x="0" y="372"/>
                  </a:lnTo>
                  <a:lnTo>
                    <a:pt x="2" y="376"/>
                  </a:lnTo>
                  <a:lnTo>
                    <a:pt x="4" y="382"/>
                  </a:ln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134"/>
            <p:cNvSpPr>
              <a:spLocks/>
            </p:cNvSpPr>
            <p:nvPr/>
          </p:nvSpPr>
          <p:spPr bwMode="auto">
            <a:xfrm>
              <a:off x="3992" y="3281"/>
              <a:ext cx="840" cy="662"/>
            </a:xfrm>
            <a:custGeom>
              <a:avLst/>
              <a:gdLst>
                <a:gd name="T0" fmla="*/ 708 w 840"/>
                <a:gd name="T1" fmla="*/ 0 h 662"/>
                <a:gd name="T2" fmla="*/ 708 w 840"/>
                <a:gd name="T3" fmla="*/ 0 h 662"/>
                <a:gd name="T4" fmla="*/ 840 w 840"/>
                <a:gd name="T5" fmla="*/ 132 h 662"/>
                <a:gd name="T6" fmla="*/ 840 w 840"/>
                <a:gd name="T7" fmla="*/ 132 h 662"/>
                <a:gd name="T8" fmla="*/ 310 w 840"/>
                <a:gd name="T9" fmla="*/ 662 h 662"/>
                <a:gd name="T10" fmla="*/ 310 w 840"/>
                <a:gd name="T11" fmla="*/ 662 h 662"/>
                <a:gd name="T12" fmla="*/ 0 w 840"/>
                <a:gd name="T13" fmla="*/ 354 h 662"/>
                <a:gd name="T14" fmla="*/ 0 w 840"/>
                <a:gd name="T15" fmla="*/ 354 h 662"/>
                <a:gd name="T16" fmla="*/ 132 w 840"/>
                <a:gd name="T17" fmla="*/ 222 h 662"/>
                <a:gd name="T18" fmla="*/ 132 w 840"/>
                <a:gd name="T19" fmla="*/ 222 h 662"/>
                <a:gd name="T20" fmla="*/ 310 w 840"/>
                <a:gd name="T21" fmla="*/ 400 h 662"/>
                <a:gd name="T22" fmla="*/ 310 w 840"/>
                <a:gd name="T23" fmla="*/ 400 h 662"/>
                <a:gd name="T24" fmla="*/ 708 w 840"/>
                <a:gd name="T25" fmla="*/ 0 h 662"/>
                <a:gd name="T26" fmla="*/ 708 w 840"/>
                <a:gd name="T27" fmla="*/ 0 h 6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662"/>
                <a:gd name="T44" fmla="*/ 840 w 840"/>
                <a:gd name="T45" fmla="*/ 662 h 6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662">
                  <a:moveTo>
                    <a:pt x="708" y="0"/>
                  </a:moveTo>
                  <a:lnTo>
                    <a:pt x="708" y="0"/>
                  </a:lnTo>
                  <a:lnTo>
                    <a:pt x="840" y="132"/>
                  </a:lnTo>
                  <a:lnTo>
                    <a:pt x="310" y="662"/>
                  </a:lnTo>
                  <a:lnTo>
                    <a:pt x="0" y="354"/>
                  </a:lnTo>
                  <a:lnTo>
                    <a:pt x="132" y="222"/>
                  </a:lnTo>
                  <a:lnTo>
                    <a:pt x="310" y="40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7C6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135"/>
            <p:cNvSpPr>
              <a:spLocks/>
            </p:cNvSpPr>
            <p:nvPr/>
          </p:nvSpPr>
          <p:spPr bwMode="auto">
            <a:xfrm>
              <a:off x="4518" y="3281"/>
              <a:ext cx="304" cy="182"/>
            </a:xfrm>
            <a:custGeom>
              <a:avLst/>
              <a:gdLst>
                <a:gd name="T0" fmla="*/ 0 w 304"/>
                <a:gd name="T1" fmla="*/ 182 h 182"/>
                <a:gd name="T2" fmla="*/ 0 w 304"/>
                <a:gd name="T3" fmla="*/ 182 h 182"/>
                <a:gd name="T4" fmla="*/ 182 w 304"/>
                <a:gd name="T5" fmla="*/ 0 h 182"/>
                <a:gd name="T6" fmla="*/ 182 w 304"/>
                <a:gd name="T7" fmla="*/ 0 h 182"/>
                <a:gd name="T8" fmla="*/ 304 w 304"/>
                <a:gd name="T9" fmla="*/ 120 h 182"/>
                <a:gd name="T10" fmla="*/ 304 w 304"/>
                <a:gd name="T11" fmla="*/ 120 h 182"/>
                <a:gd name="T12" fmla="*/ 286 w 304"/>
                <a:gd name="T13" fmla="*/ 134 h 182"/>
                <a:gd name="T14" fmla="*/ 268 w 304"/>
                <a:gd name="T15" fmla="*/ 142 h 182"/>
                <a:gd name="T16" fmla="*/ 252 w 304"/>
                <a:gd name="T17" fmla="*/ 148 h 182"/>
                <a:gd name="T18" fmla="*/ 234 w 304"/>
                <a:gd name="T19" fmla="*/ 152 h 182"/>
                <a:gd name="T20" fmla="*/ 218 w 304"/>
                <a:gd name="T21" fmla="*/ 152 h 182"/>
                <a:gd name="T22" fmla="*/ 200 w 304"/>
                <a:gd name="T23" fmla="*/ 152 h 182"/>
                <a:gd name="T24" fmla="*/ 166 w 304"/>
                <a:gd name="T25" fmla="*/ 148 h 182"/>
                <a:gd name="T26" fmla="*/ 128 w 304"/>
                <a:gd name="T27" fmla="*/ 146 h 182"/>
                <a:gd name="T28" fmla="*/ 110 w 304"/>
                <a:gd name="T29" fmla="*/ 146 h 182"/>
                <a:gd name="T30" fmla="*/ 90 w 304"/>
                <a:gd name="T31" fmla="*/ 146 h 182"/>
                <a:gd name="T32" fmla="*/ 68 w 304"/>
                <a:gd name="T33" fmla="*/ 150 h 182"/>
                <a:gd name="T34" fmla="*/ 48 w 304"/>
                <a:gd name="T35" fmla="*/ 158 h 182"/>
                <a:gd name="T36" fmla="*/ 24 w 304"/>
                <a:gd name="T37" fmla="*/ 168 h 182"/>
                <a:gd name="T38" fmla="*/ 0 w 304"/>
                <a:gd name="T39" fmla="*/ 182 h 182"/>
                <a:gd name="T40" fmla="*/ 0 w 304"/>
                <a:gd name="T41" fmla="*/ 182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4"/>
                <a:gd name="T64" fmla="*/ 0 h 182"/>
                <a:gd name="T65" fmla="*/ 304 w 304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4" h="182">
                  <a:moveTo>
                    <a:pt x="0" y="182"/>
                  </a:moveTo>
                  <a:lnTo>
                    <a:pt x="0" y="182"/>
                  </a:lnTo>
                  <a:lnTo>
                    <a:pt x="182" y="0"/>
                  </a:lnTo>
                  <a:lnTo>
                    <a:pt x="304" y="120"/>
                  </a:lnTo>
                  <a:lnTo>
                    <a:pt x="286" y="134"/>
                  </a:lnTo>
                  <a:lnTo>
                    <a:pt x="268" y="142"/>
                  </a:lnTo>
                  <a:lnTo>
                    <a:pt x="252" y="148"/>
                  </a:lnTo>
                  <a:lnTo>
                    <a:pt x="234" y="152"/>
                  </a:lnTo>
                  <a:lnTo>
                    <a:pt x="218" y="152"/>
                  </a:lnTo>
                  <a:lnTo>
                    <a:pt x="200" y="152"/>
                  </a:lnTo>
                  <a:lnTo>
                    <a:pt x="166" y="148"/>
                  </a:lnTo>
                  <a:lnTo>
                    <a:pt x="128" y="146"/>
                  </a:lnTo>
                  <a:lnTo>
                    <a:pt x="110" y="146"/>
                  </a:lnTo>
                  <a:lnTo>
                    <a:pt x="90" y="146"/>
                  </a:lnTo>
                  <a:lnTo>
                    <a:pt x="68" y="150"/>
                  </a:lnTo>
                  <a:lnTo>
                    <a:pt x="48" y="158"/>
                  </a:lnTo>
                  <a:lnTo>
                    <a:pt x="24" y="168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DD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137"/>
            <p:cNvSpPr>
              <a:spLocks/>
            </p:cNvSpPr>
            <p:nvPr/>
          </p:nvSpPr>
          <p:spPr bwMode="auto">
            <a:xfrm>
              <a:off x="4154" y="3689"/>
              <a:ext cx="424" cy="272"/>
            </a:xfrm>
            <a:custGeom>
              <a:avLst/>
              <a:gdLst>
                <a:gd name="T0" fmla="*/ 424 w 424"/>
                <a:gd name="T1" fmla="*/ 0 h 272"/>
                <a:gd name="T2" fmla="*/ 158 w 424"/>
                <a:gd name="T3" fmla="*/ 268 h 272"/>
                <a:gd name="T4" fmla="*/ 158 w 424"/>
                <a:gd name="T5" fmla="*/ 268 h 272"/>
                <a:gd name="T6" fmla="*/ 152 w 424"/>
                <a:gd name="T7" fmla="*/ 272 h 272"/>
                <a:gd name="T8" fmla="*/ 148 w 424"/>
                <a:gd name="T9" fmla="*/ 272 h 272"/>
                <a:gd name="T10" fmla="*/ 142 w 424"/>
                <a:gd name="T11" fmla="*/ 272 h 272"/>
                <a:gd name="T12" fmla="*/ 136 w 424"/>
                <a:gd name="T13" fmla="*/ 268 h 272"/>
                <a:gd name="T14" fmla="*/ 0 w 424"/>
                <a:gd name="T15" fmla="*/ 132 h 272"/>
                <a:gd name="T16" fmla="*/ 0 w 424"/>
                <a:gd name="T17" fmla="*/ 132 h 272"/>
                <a:gd name="T18" fmla="*/ 22 w 424"/>
                <a:gd name="T19" fmla="*/ 124 h 272"/>
                <a:gd name="T20" fmla="*/ 40 w 424"/>
                <a:gd name="T21" fmla="*/ 122 h 272"/>
                <a:gd name="T22" fmla="*/ 56 w 424"/>
                <a:gd name="T23" fmla="*/ 122 h 272"/>
                <a:gd name="T24" fmla="*/ 72 w 424"/>
                <a:gd name="T25" fmla="*/ 126 h 272"/>
                <a:gd name="T26" fmla="*/ 104 w 424"/>
                <a:gd name="T27" fmla="*/ 136 h 272"/>
                <a:gd name="T28" fmla="*/ 120 w 424"/>
                <a:gd name="T29" fmla="*/ 140 h 272"/>
                <a:gd name="T30" fmla="*/ 138 w 424"/>
                <a:gd name="T31" fmla="*/ 142 h 272"/>
                <a:gd name="T32" fmla="*/ 160 w 424"/>
                <a:gd name="T33" fmla="*/ 144 h 272"/>
                <a:gd name="T34" fmla="*/ 182 w 424"/>
                <a:gd name="T35" fmla="*/ 142 h 272"/>
                <a:gd name="T36" fmla="*/ 210 w 424"/>
                <a:gd name="T37" fmla="*/ 134 h 272"/>
                <a:gd name="T38" fmla="*/ 242 w 424"/>
                <a:gd name="T39" fmla="*/ 122 h 272"/>
                <a:gd name="T40" fmla="*/ 278 w 424"/>
                <a:gd name="T41" fmla="*/ 104 h 272"/>
                <a:gd name="T42" fmla="*/ 320 w 424"/>
                <a:gd name="T43" fmla="*/ 78 h 272"/>
                <a:gd name="T44" fmla="*/ 368 w 424"/>
                <a:gd name="T45" fmla="*/ 44 h 272"/>
                <a:gd name="T46" fmla="*/ 424 w 424"/>
                <a:gd name="T47" fmla="*/ 0 h 272"/>
                <a:gd name="T48" fmla="*/ 424 w 424"/>
                <a:gd name="T49" fmla="*/ 0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4"/>
                <a:gd name="T76" fmla="*/ 0 h 272"/>
                <a:gd name="T77" fmla="*/ 424 w 424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4" h="272">
                  <a:moveTo>
                    <a:pt x="424" y="0"/>
                  </a:moveTo>
                  <a:lnTo>
                    <a:pt x="158" y="268"/>
                  </a:lnTo>
                  <a:lnTo>
                    <a:pt x="152" y="272"/>
                  </a:lnTo>
                  <a:lnTo>
                    <a:pt x="148" y="272"/>
                  </a:lnTo>
                  <a:lnTo>
                    <a:pt x="142" y="272"/>
                  </a:lnTo>
                  <a:lnTo>
                    <a:pt x="136" y="268"/>
                  </a:lnTo>
                  <a:lnTo>
                    <a:pt x="0" y="132"/>
                  </a:lnTo>
                  <a:lnTo>
                    <a:pt x="22" y="124"/>
                  </a:lnTo>
                  <a:lnTo>
                    <a:pt x="40" y="122"/>
                  </a:lnTo>
                  <a:lnTo>
                    <a:pt x="56" y="122"/>
                  </a:lnTo>
                  <a:lnTo>
                    <a:pt x="72" y="126"/>
                  </a:lnTo>
                  <a:lnTo>
                    <a:pt x="104" y="136"/>
                  </a:lnTo>
                  <a:lnTo>
                    <a:pt x="120" y="140"/>
                  </a:lnTo>
                  <a:lnTo>
                    <a:pt x="138" y="142"/>
                  </a:lnTo>
                  <a:lnTo>
                    <a:pt x="160" y="144"/>
                  </a:lnTo>
                  <a:lnTo>
                    <a:pt x="182" y="142"/>
                  </a:lnTo>
                  <a:lnTo>
                    <a:pt x="210" y="134"/>
                  </a:lnTo>
                  <a:lnTo>
                    <a:pt x="242" y="122"/>
                  </a:lnTo>
                  <a:lnTo>
                    <a:pt x="278" y="104"/>
                  </a:lnTo>
                  <a:lnTo>
                    <a:pt x="320" y="78"/>
                  </a:lnTo>
                  <a:lnTo>
                    <a:pt x="368" y="4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41B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139"/>
            <p:cNvSpPr>
              <a:spLocks/>
            </p:cNvSpPr>
            <p:nvPr/>
          </p:nvSpPr>
          <p:spPr bwMode="auto">
            <a:xfrm>
              <a:off x="4036" y="3453"/>
              <a:ext cx="756" cy="490"/>
            </a:xfrm>
            <a:custGeom>
              <a:avLst/>
              <a:gdLst>
                <a:gd name="T0" fmla="*/ 756 w 756"/>
                <a:gd name="T1" fmla="*/ 0 h 490"/>
                <a:gd name="T2" fmla="*/ 756 w 756"/>
                <a:gd name="T3" fmla="*/ 0 h 490"/>
                <a:gd name="T4" fmla="*/ 266 w 756"/>
                <a:gd name="T5" fmla="*/ 490 h 490"/>
                <a:gd name="T6" fmla="*/ 266 w 756"/>
                <a:gd name="T7" fmla="*/ 490 h 490"/>
                <a:gd name="T8" fmla="*/ 0 w 756"/>
                <a:gd name="T9" fmla="*/ 226 h 490"/>
                <a:gd name="T10" fmla="*/ 266 w 756"/>
                <a:gd name="T11" fmla="*/ 476 h 490"/>
                <a:gd name="T12" fmla="*/ 756 w 756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6"/>
                <a:gd name="T22" fmla="*/ 0 h 490"/>
                <a:gd name="T23" fmla="*/ 756 w 756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6" h="490">
                  <a:moveTo>
                    <a:pt x="756" y="0"/>
                  </a:moveTo>
                  <a:lnTo>
                    <a:pt x="756" y="0"/>
                  </a:lnTo>
                  <a:lnTo>
                    <a:pt x="266" y="490"/>
                  </a:lnTo>
                  <a:lnTo>
                    <a:pt x="0" y="226"/>
                  </a:lnTo>
                  <a:lnTo>
                    <a:pt x="266" y="47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142"/>
            <p:cNvSpPr>
              <a:spLocks noEditPoints="1"/>
            </p:cNvSpPr>
            <p:nvPr/>
          </p:nvSpPr>
          <p:spPr bwMode="auto">
            <a:xfrm>
              <a:off x="3966" y="3255"/>
              <a:ext cx="892" cy="714"/>
            </a:xfrm>
            <a:custGeom>
              <a:avLst/>
              <a:gdLst>
                <a:gd name="T0" fmla="*/ 730 w 892"/>
                <a:gd name="T1" fmla="*/ 18 h 714"/>
                <a:gd name="T2" fmla="*/ 734 w 892"/>
                <a:gd name="T3" fmla="*/ 16 h 714"/>
                <a:gd name="T4" fmla="*/ 874 w 892"/>
                <a:gd name="T5" fmla="*/ 152 h 714"/>
                <a:gd name="T6" fmla="*/ 876 w 892"/>
                <a:gd name="T7" fmla="*/ 158 h 714"/>
                <a:gd name="T8" fmla="*/ 874 w 892"/>
                <a:gd name="T9" fmla="*/ 162 h 714"/>
                <a:gd name="T10" fmla="*/ 340 w 892"/>
                <a:gd name="T11" fmla="*/ 696 h 714"/>
                <a:gd name="T12" fmla="*/ 336 w 892"/>
                <a:gd name="T13" fmla="*/ 698 h 714"/>
                <a:gd name="T14" fmla="*/ 336 w 892"/>
                <a:gd name="T15" fmla="*/ 698 h 714"/>
                <a:gd name="T16" fmla="*/ 330 w 892"/>
                <a:gd name="T17" fmla="*/ 696 h 714"/>
                <a:gd name="T18" fmla="*/ 18 w 892"/>
                <a:gd name="T19" fmla="*/ 384 h 714"/>
                <a:gd name="T20" fmla="*/ 18 w 892"/>
                <a:gd name="T21" fmla="*/ 374 h 714"/>
                <a:gd name="T22" fmla="*/ 152 w 892"/>
                <a:gd name="T23" fmla="*/ 240 h 714"/>
                <a:gd name="T24" fmla="*/ 158 w 892"/>
                <a:gd name="T25" fmla="*/ 238 h 714"/>
                <a:gd name="T26" fmla="*/ 162 w 892"/>
                <a:gd name="T27" fmla="*/ 240 h 714"/>
                <a:gd name="T28" fmla="*/ 340 w 892"/>
                <a:gd name="T29" fmla="*/ 408 h 714"/>
                <a:gd name="T30" fmla="*/ 718 w 892"/>
                <a:gd name="T31" fmla="*/ 6 h 714"/>
                <a:gd name="T32" fmla="*/ 336 w 892"/>
                <a:gd name="T33" fmla="*/ 390 h 714"/>
                <a:gd name="T34" fmla="*/ 174 w 892"/>
                <a:gd name="T35" fmla="*/ 228 h 714"/>
                <a:gd name="T36" fmla="*/ 158 w 892"/>
                <a:gd name="T37" fmla="*/ 222 h 714"/>
                <a:gd name="T38" fmla="*/ 148 w 892"/>
                <a:gd name="T39" fmla="*/ 224 h 714"/>
                <a:gd name="T40" fmla="*/ 8 w 892"/>
                <a:gd name="T41" fmla="*/ 362 h 714"/>
                <a:gd name="T42" fmla="*/ 2 w 892"/>
                <a:gd name="T43" fmla="*/ 370 h 714"/>
                <a:gd name="T44" fmla="*/ 2 w 892"/>
                <a:gd name="T45" fmla="*/ 388 h 714"/>
                <a:gd name="T46" fmla="*/ 318 w 892"/>
                <a:gd name="T47" fmla="*/ 708 h 714"/>
                <a:gd name="T48" fmla="*/ 326 w 892"/>
                <a:gd name="T49" fmla="*/ 712 h 714"/>
                <a:gd name="T50" fmla="*/ 336 w 892"/>
                <a:gd name="T51" fmla="*/ 714 h 714"/>
                <a:gd name="T52" fmla="*/ 352 w 892"/>
                <a:gd name="T53" fmla="*/ 708 h 714"/>
                <a:gd name="T54" fmla="*/ 886 w 892"/>
                <a:gd name="T55" fmla="*/ 174 h 714"/>
                <a:gd name="T56" fmla="*/ 892 w 892"/>
                <a:gd name="T57" fmla="*/ 158 h 714"/>
                <a:gd name="T58" fmla="*/ 890 w 892"/>
                <a:gd name="T59" fmla="*/ 148 h 714"/>
                <a:gd name="T60" fmla="*/ 752 w 892"/>
                <a:gd name="T61" fmla="*/ 6 h 714"/>
                <a:gd name="T62" fmla="*/ 744 w 892"/>
                <a:gd name="T63" fmla="*/ 2 h 714"/>
                <a:gd name="T64" fmla="*/ 726 w 892"/>
                <a:gd name="T65" fmla="*/ 2 h 714"/>
                <a:gd name="T66" fmla="*/ 718 w 892"/>
                <a:gd name="T67" fmla="*/ 6 h 7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2"/>
                <a:gd name="T103" fmla="*/ 0 h 714"/>
                <a:gd name="T104" fmla="*/ 892 w 892"/>
                <a:gd name="T105" fmla="*/ 714 h 7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2" h="714">
                  <a:moveTo>
                    <a:pt x="340" y="408"/>
                  </a:moveTo>
                  <a:lnTo>
                    <a:pt x="730" y="18"/>
                  </a:lnTo>
                  <a:lnTo>
                    <a:pt x="734" y="16"/>
                  </a:lnTo>
                  <a:lnTo>
                    <a:pt x="740" y="18"/>
                  </a:lnTo>
                  <a:lnTo>
                    <a:pt x="874" y="152"/>
                  </a:lnTo>
                  <a:lnTo>
                    <a:pt x="876" y="158"/>
                  </a:lnTo>
                  <a:lnTo>
                    <a:pt x="874" y="162"/>
                  </a:lnTo>
                  <a:lnTo>
                    <a:pt x="340" y="696"/>
                  </a:lnTo>
                  <a:lnTo>
                    <a:pt x="336" y="698"/>
                  </a:lnTo>
                  <a:lnTo>
                    <a:pt x="330" y="696"/>
                  </a:lnTo>
                  <a:lnTo>
                    <a:pt x="18" y="384"/>
                  </a:lnTo>
                  <a:lnTo>
                    <a:pt x="16" y="380"/>
                  </a:lnTo>
                  <a:lnTo>
                    <a:pt x="18" y="374"/>
                  </a:lnTo>
                  <a:lnTo>
                    <a:pt x="152" y="240"/>
                  </a:lnTo>
                  <a:lnTo>
                    <a:pt x="158" y="238"/>
                  </a:lnTo>
                  <a:lnTo>
                    <a:pt x="162" y="240"/>
                  </a:lnTo>
                  <a:lnTo>
                    <a:pt x="336" y="412"/>
                  </a:lnTo>
                  <a:lnTo>
                    <a:pt x="340" y="408"/>
                  </a:lnTo>
                  <a:close/>
                  <a:moveTo>
                    <a:pt x="718" y="6"/>
                  </a:moveTo>
                  <a:lnTo>
                    <a:pt x="718" y="6"/>
                  </a:lnTo>
                  <a:lnTo>
                    <a:pt x="336" y="390"/>
                  </a:lnTo>
                  <a:lnTo>
                    <a:pt x="174" y="228"/>
                  </a:lnTo>
                  <a:lnTo>
                    <a:pt x="166" y="224"/>
                  </a:lnTo>
                  <a:lnTo>
                    <a:pt x="158" y="222"/>
                  </a:lnTo>
                  <a:lnTo>
                    <a:pt x="148" y="224"/>
                  </a:lnTo>
                  <a:lnTo>
                    <a:pt x="142" y="228"/>
                  </a:lnTo>
                  <a:lnTo>
                    <a:pt x="8" y="362"/>
                  </a:lnTo>
                  <a:lnTo>
                    <a:pt x="2" y="370"/>
                  </a:lnTo>
                  <a:lnTo>
                    <a:pt x="0" y="380"/>
                  </a:lnTo>
                  <a:lnTo>
                    <a:pt x="2" y="388"/>
                  </a:lnTo>
                  <a:lnTo>
                    <a:pt x="8" y="396"/>
                  </a:lnTo>
                  <a:lnTo>
                    <a:pt x="318" y="708"/>
                  </a:lnTo>
                  <a:lnTo>
                    <a:pt x="326" y="712"/>
                  </a:lnTo>
                  <a:lnTo>
                    <a:pt x="336" y="714"/>
                  </a:lnTo>
                  <a:lnTo>
                    <a:pt x="344" y="712"/>
                  </a:lnTo>
                  <a:lnTo>
                    <a:pt x="352" y="708"/>
                  </a:lnTo>
                  <a:lnTo>
                    <a:pt x="886" y="174"/>
                  </a:lnTo>
                  <a:lnTo>
                    <a:pt x="890" y="166"/>
                  </a:lnTo>
                  <a:lnTo>
                    <a:pt x="892" y="158"/>
                  </a:lnTo>
                  <a:lnTo>
                    <a:pt x="890" y="148"/>
                  </a:lnTo>
                  <a:lnTo>
                    <a:pt x="886" y="140"/>
                  </a:lnTo>
                  <a:lnTo>
                    <a:pt x="752" y="6"/>
                  </a:lnTo>
                  <a:lnTo>
                    <a:pt x="744" y="2"/>
                  </a:lnTo>
                  <a:lnTo>
                    <a:pt x="734" y="0"/>
                  </a:lnTo>
                  <a:lnTo>
                    <a:pt x="726" y="2"/>
                  </a:lnTo>
                  <a:lnTo>
                    <a:pt x="7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143"/>
          <p:cNvGrpSpPr>
            <a:grpSpLocks/>
          </p:cNvGrpSpPr>
          <p:nvPr/>
        </p:nvGrpSpPr>
        <p:grpSpPr bwMode="auto">
          <a:xfrm>
            <a:off x="8329613" y="5470634"/>
            <a:ext cx="633845" cy="507453"/>
            <a:chOff x="3966" y="3255"/>
            <a:chExt cx="892" cy="714"/>
          </a:xfrm>
        </p:grpSpPr>
        <p:sp>
          <p:nvSpPr>
            <p:cNvPr id="40" name="Freeform 132"/>
            <p:cNvSpPr>
              <a:spLocks/>
            </p:cNvSpPr>
            <p:nvPr/>
          </p:nvSpPr>
          <p:spPr bwMode="auto">
            <a:xfrm>
              <a:off x="3974" y="3263"/>
              <a:ext cx="876" cy="698"/>
            </a:xfrm>
            <a:custGeom>
              <a:avLst/>
              <a:gdLst>
                <a:gd name="T0" fmla="*/ 316 w 876"/>
                <a:gd name="T1" fmla="*/ 694 h 698"/>
                <a:gd name="T2" fmla="*/ 316 w 876"/>
                <a:gd name="T3" fmla="*/ 694 h 698"/>
                <a:gd name="T4" fmla="*/ 322 w 876"/>
                <a:gd name="T5" fmla="*/ 698 h 698"/>
                <a:gd name="T6" fmla="*/ 328 w 876"/>
                <a:gd name="T7" fmla="*/ 698 h 698"/>
                <a:gd name="T8" fmla="*/ 332 w 876"/>
                <a:gd name="T9" fmla="*/ 698 h 698"/>
                <a:gd name="T10" fmla="*/ 338 w 876"/>
                <a:gd name="T11" fmla="*/ 694 h 698"/>
                <a:gd name="T12" fmla="*/ 872 w 876"/>
                <a:gd name="T13" fmla="*/ 160 h 698"/>
                <a:gd name="T14" fmla="*/ 872 w 876"/>
                <a:gd name="T15" fmla="*/ 160 h 698"/>
                <a:gd name="T16" fmla="*/ 874 w 876"/>
                <a:gd name="T17" fmla="*/ 154 h 698"/>
                <a:gd name="T18" fmla="*/ 876 w 876"/>
                <a:gd name="T19" fmla="*/ 150 h 698"/>
                <a:gd name="T20" fmla="*/ 874 w 876"/>
                <a:gd name="T21" fmla="*/ 144 h 698"/>
                <a:gd name="T22" fmla="*/ 872 w 876"/>
                <a:gd name="T23" fmla="*/ 138 h 698"/>
                <a:gd name="T24" fmla="*/ 738 w 876"/>
                <a:gd name="T25" fmla="*/ 4 h 698"/>
                <a:gd name="T26" fmla="*/ 738 w 876"/>
                <a:gd name="T27" fmla="*/ 4 h 698"/>
                <a:gd name="T28" fmla="*/ 732 w 876"/>
                <a:gd name="T29" fmla="*/ 2 h 698"/>
                <a:gd name="T30" fmla="*/ 726 w 876"/>
                <a:gd name="T31" fmla="*/ 0 h 698"/>
                <a:gd name="T32" fmla="*/ 722 w 876"/>
                <a:gd name="T33" fmla="*/ 2 h 698"/>
                <a:gd name="T34" fmla="*/ 716 w 876"/>
                <a:gd name="T35" fmla="*/ 4 h 698"/>
                <a:gd name="T36" fmla="*/ 328 w 876"/>
                <a:gd name="T37" fmla="*/ 394 h 698"/>
                <a:gd name="T38" fmla="*/ 160 w 876"/>
                <a:gd name="T39" fmla="*/ 226 h 698"/>
                <a:gd name="T40" fmla="*/ 160 w 876"/>
                <a:gd name="T41" fmla="*/ 226 h 698"/>
                <a:gd name="T42" fmla="*/ 156 w 876"/>
                <a:gd name="T43" fmla="*/ 224 h 698"/>
                <a:gd name="T44" fmla="*/ 150 w 876"/>
                <a:gd name="T45" fmla="*/ 222 h 698"/>
                <a:gd name="T46" fmla="*/ 144 w 876"/>
                <a:gd name="T47" fmla="*/ 224 h 698"/>
                <a:gd name="T48" fmla="*/ 138 w 876"/>
                <a:gd name="T49" fmla="*/ 226 h 698"/>
                <a:gd name="T50" fmla="*/ 4 w 876"/>
                <a:gd name="T51" fmla="*/ 360 h 698"/>
                <a:gd name="T52" fmla="*/ 4 w 876"/>
                <a:gd name="T53" fmla="*/ 360 h 698"/>
                <a:gd name="T54" fmla="*/ 2 w 876"/>
                <a:gd name="T55" fmla="*/ 366 h 698"/>
                <a:gd name="T56" fmla="*/ 0 w 876"/>
                <a:gd name="T57" fmla="*/ 372 h 698"/>
                <a:gd name="T58" fmla="*/ 2 w 876"/>
                <a:gd name="T59" fmla="*/ 376 h 698"/>
                <a:gd name="T60" fmla="*/ 4 w 876"/>
                <a:gd name="T61" fmla="*/ 382 h 698"/>
                <a:gd name="T62" fmla="*/ 316 w 876"/>
                <a:gd name="T63" fmla="*/ 694 h 698"/>
                <a:gd name="T64" fmla="*/ 316 w 876"/>
                <a:gd name="T65" fmla="*/ 694 h 698"/>
                <a:gd name="T66" fmla="*/ 322 w 876"/>
                <a:gd name="T67" fmla="*/ 698 h 698"/>
                <a:gd name="T68" fmla="*/ 328 w 876"/>
                <a:gd name="T69" fmla="*/ 698 h 698"/>
                <a:gd name="T70" fmla="*/ 332 w 876"/>
                <a:gd name="T71" fmla="*/ 698 h 698"/>
                <a:gd name="T72" fmla="*/ 338 w 876"/>
                <a:gd name="T73" fmla="*/ 694 h 698"/>
                <a:gd name="T74" fmla="*/ 316 w 876"/>
                <a:gd name="T75" fmla="*/ 694 h 6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6"/>
                <a:gd name="T115" fmla="*/ 0 h 698"/>
                <a:gd name="T116" fmla="*/ 876 w 876"/>
                <a:gd name="T117" fmla="*/ 698 h 6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6" h="698">
                  <a:moveTo>
                    <a:pt x="316" y="694"/>
                  </a:move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872" y="160"/>
                  </a:lnTo>
                  <a:lnTo>
                    <a:pt x="874" y="154"/>
                  </a:lnTo>
                  <a:lnTo>
                    <a:pt x="876" y="150"/>
                  </a:lnTo>
                  <a:lnTo>
                    <a:pt x="874" y="144"/>
                  </a:lnTo>
                  <a:lnTo>
                    <a:pt x="872" y="138"/>
                  </a:lnTo>
                  <a:lnTo>
                    <a:pt x="738" y="4"/>
                  </a:lnTo>
                  <a:lnTo>
                    <a:pt x="732" y="2"/>
                  </a:lnTo>
                  <a:lnTo>
                    <a:pt x="726" y="0"/>
                  </a:lnTo>
                  <a:lnTo>
                    <a:pt x="722" y="2"/>
                  </a:lnTo>
                  <a:lnTo>
                    <a:pt x="716" y="4"/>
                  </a:lnTo>
                  <a:lnTo>
                    <a:pt x="328" y="394"/>
                  </a:lnTo>
                  <a:lnTo>
                    <a:pt x="160" y="226"/>
                  </a:lnTo>
                  <a:lnTo>
                    <a:pt x="156" y="224"/>
                  </a:lnTo>
                  <a:lnTo>
                    <a:pt x="150" y="222"/>
                  </a:lnTo>
                  <a:lnTo>
                    <a:pt x="144" y="224"/>
                  </a:lnTo>
                  <a:lnTo>
                    <a:pt x="138" y="226"/>
                  </a:lnTo>
                  <a:lnTo>
                    <a:pt x="4" y="360"/>
                  </a:lnTo>
                  <a:lnTo>
                    <a:pt x="2" y="366"/>
                  </a:lnTo>
                  <a:lnTo>
                    <a:pt x="0" y="372"/>
                  </a:lnTo>
                  <a:lnTo>
                    <a:pt x="2" y="376"/>
                  </a:lnTo>
                  <a:lnTo>
                    <a:pt x="4" y="382"/>
                  </a:ln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316" y="694"/>
                  </a:lnTo>
                  <a:close/>
                </a:path>
              </a:pathLst>
            </a:custGeom>
            <a:solidFill>
              <a:srgbClr val="67C6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133"/>
            <p:cNvSpPr>
              <a:spLocks/>
            </p:cNvSpPr>
            <p:nvPr/>
          </p:nvSpPr>
          <p:spPr bwMode="auto">
            <a:xfrm>
              <a:off x="3974" y="3263"/>
              <a:ext cx="876" cy="698"/>
            </a:xfrm>
            <a:custGeom>
              <a:avLst/>
              <a:gdLst>
                <a:gd name="T0" fmla="*/ 316 w 876"/>
                <a:gd name="T1" fmla="*/ 694 h 698"/>
                <a:gd name="T2" fmla="*/ 316 w 876"/>
                <a:gd name="T3" fmla="*/ 694 h 698"/>
                <a:gd name="T4" fmla="*/ 322 w 876"/>
                <a:gd name="T5" fmla="*/ 698 h 698"/>
                <a:gd name="T6" fmla="*/ 328 w 876"/>
                <a:gd name="T7" fmla="*/ 698 h 698"/>
                <a:gd name="T8" fmla="*/ 332 w 876"/>
                <a:gd name="T9" fmla="*/ 698 h 698"/>
                <a:gd name="T10" fmla="*/ 338 w 876"/>
                <a:gd name="T11" fmla="*/ 694 h 698"/>
                <a:gd name="T12" fmla="*/ 872 w 876"/>
                <a:gd name="T13" fmla="*/ 160 h 698"/>
                <a:gd name="T14" fmla="*/ 872 w 876"/>
                <a:gd name="T15" fmla="*/ 160 h 698"/>
                <a:gd name="T16" fmla="*/ 874 w 876"/>
                <a:gd name="T17" fmla="*/ 154 h 698"/>
                <a:gd name="T18" fmla="*/ 876 w 876"/>
                <a:gd name="T19" fmla="*/ 150 h 698"/>
                <a:gd name="T20" fmla="*/ 874 w 876"/>
                <a:gd name="T21" fmla="*/ 144 h 698"/>
                <a:gd name="T22" fmla="*/ 872 w 876"/>
                <a:gd name="T23" fmla="*/ 138 h 698"/>
                <a:gd name="T24" fmla="*/ 738 w 876"/>
                <a:gd name="T25" fmla="*/ 4 h 698"/>
                <a:gd name="T26" fmla="*/ 738 w 876"/>
                <a:gd name="T27" fmla="*/ 4 h 698"/>
                <a:gd name="T28" fmla="*/ 732 w 876"/>
                <a:gd name="T29" fmla="*/ 2 h 698"/>
                <a:gd name="T30" fmla="*/ 726 w 876"/>
                <a:gd name="T31" fmla="*/ 0 h 698"/>
                <a:gd name="T32" fmla="*/ 722 w 876"/>
                <a:gd name="T33" fmla="*/ 2 h 698"/>
                <a:gd name="T34" fmla="*/ 716 w 876"/>
                <a:gd name="T35" fmla="*/ 4 h 698"/>
                <a:gd name="T36" fmla="*/ 328 w 876"/>
                <a:gd name="T37" fmla="*/ 394 h 698"/>
                <a:gd name="T38" fmla="*/ 160 w 876"/>
                <a:gd name="T39" fmla="*/ 226 h 698"/>
                <a:gd name="T40" fmla="*/ 160 w 876"/>
                <a:gd name="T41" fmla="*/ 226 h 698"/>
                <a:gd name="T42" fmla="*/ 156 w 876"/>
                <a:gd name="T43" fmla="*/ 224 h 698"/>
                <a:gd name="T44" fmla="*/ 150 w 876"/>
                <a:gd name="T45" fmla="*/ 222 h 698"/>
                <a:gd name="T46" fmla="*/ 144 w 876"/>
                <a:gd name="T47" fmla="*/ 224 h 698"/>
                <a:gd name="T48" fmla="*/ 138 w 876"/>
                <a:gd name="T49" fmla="*/ 226 h 698"/>
                <a:gd name="T50" fmla="*/ 4 w 876"/>
                <a:gd name="T51" fmla="*/ 360 h 698"/>
                <a:gd name="T52" fmla="*/ 4 w 876"/>
                <a:gd name="T53" fmla="*/ 360 h 698"/>
                <a:gd name="T54" fmla="*/ 2 w 876"/>
                <a:gd name="T55" fmla="*/ 366 h 698"/>
                <a:gd name="T56" fmla="*/ 0 w 876"/>
                <a:gd name="T57" fmla="*/ 372 h 698"/>
                <a:gd name="T58" fmla="*/ 2 w 876"/>
                <a:gd name="T59" fmla="*/ 376 h 698"/>
                <a:gd name="T60" fmla="*/ 4 w 876"/>
                <a:gd name="T61" fmla="*/ 382 h 698"/>
                <a:gd name="T62" fmla="*/ 316 w 876"/>
                <a:gd name="T63" fmla="*/ 694 h 698"/>
                <a:gd name="T64" fmla="*/ 316 w 876"/>
                <a:gd name="T65" fmla="*/ 694 h 698"/>
                <a:gd name="T66" fmla="*/ 322 w 876"/>
                <a:gd name="T67" fmla="*/ 698 h 698"/>
                <a:gd name="T68" fmla="*/ 328 w 876"/>
                <a:gd name="T69" fmla="*/ 698 h 698"/>
                <a:gd name="T70" fmla="*/ 332 w 876"/>
                <a:gd name="T71" fmla="*/ 698 h 698"/>
                <a:gd name="T72" fmla="*/ 338 w 876"/>
                <a:gd name="T73" fmla="*/ 694 h 6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6"/>
                <a:gd name="T112" fmla="*/ 0 h 698"/>
                <a:gd name="T113" fmla="*/ 876 w 876"/>
                <a:gd name="T114" fmla="*/ 698 h 6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6" h="698">
                  <a:moveTo>
                    <a:pt x="316" y="694"/>
                  </a:move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  <a:lnTo>
                    <a:pt x="872" y="160"/>
                  </a:lnTo>
                  <a:lnTo>
                    <a:pt x="874" y="154"/>
                  </a:lnTo>
                  <a:lnTo>
                    <a:pt x="876" y="150"/>
                  </a:lnTo>
                  <a:lnTo>
                    <a:pt x="874" y="144"/>
                  </a:lnTo>
                  <a:lnTo>
                    <a:pt x="872" y="138"/>
                  </a:lnTo>
                  <a:lnTo>
                    <a:pt x="738" y="4"/>
                  </a:lnTo>
                  <a:lnTo>
                    <a:pt x="732" y="2"/>
                  </a:lnTo>
                  <a:lnTo>
                    <a:pt x="726" y="0"/>
                  </a:lnTo>
                  <a:lnTo>
                    <a:pt x="722" y="2"/>
                  </a:lnTo>
                  <a:lnTo>
                    <a:pt x="716" y="4"/>
                  </a:lnTo>
                  <a:lnTo>
                    <a:pt x="328" y="394"/>
                  </a:lnTo>
                  <a:lnTo>
                    <a:pt x="160" y="226"/>
                  </a:lnTo>
                  <a:lnTo>
                    <a:pt x="156" y="224"/>
                  </a:lnTo>
                  <a:lnTo>
                    <a:pt x="150" y="222"/>
                  </a:lnTo>
                  <a:lnTo>
                    <a:pt x="144" y="224"/>
                  </a:lnTo>
                  <a:lnTo>
                    <a:pt x="138" y="226"/>
                  </a:lnTo>
                  <a:lnTo>
                    <a:pt x="4" y="360"/>
                  </a:lnTo>
                  <a:lnTo>
                    <a:pt x="2" y="366"/>
                  </a:lnTo>
                  <a:lnTo>
                    <a:pt x="0" y="372"/>
                  </a:lnTo>
                  <a:lnTo>
                    <a:pt x="2" y="376"/>
                  </a:lnTo>
                  <a:lnTo>
                    <a:pt x="4" y="382"/>
                  </a:lnTo>
                  <a:lnTo>
                    <a:pt x="316" y="694"/>
                  </a:lnTo>
                  <a:lnTo>
                    <a:pt x="322" y="698"/>
                  </a:lnTo>
                  <a:lnTo>
                    <a:pt x="328" y="698"/>
                  </a:lnTo>
                  <a:lnTo>
                    <a:pt x="332" y="698"/>
                  </a:lnTo>
                  <a:lnTo>
                    <a:pt x="338" y="69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134"/>
            <p:cNvSpPr>
              <a:spLocks/>
            </p:cNvSpPr>
            <p:nvPr/>
          </p:nvSpPr>
          <p:spPr bwMode="auto">
            <a:xfrm>
              <a:off x="3992" y="3281"/>
              <a:ext cx="840" cy="662"/>
            </a:xfrm>
            <a:custGeom>
              <a:avLst/>
              <a:gdLst>
                <a:gd name="T0" fmla="*/ 708 w 840"/>
                <a:gd name="T1" fmla="*/ 0 h 662"/>
                <a:gd name="T2" fmla="*/ 708 w 840"/>
                <a:gd name="T3" fmla="*/ 0 h 662"/>
                <a:gd name="T4" fmla="*/ 840 w 840"/>
                <a:gd name="T5" fmla="*/ 132 h 662"/>
                <a:gd name="T6" fmla="*/ 840 w 840"/>
                <a:gd name="T7" fmla="*/ 132 h 662"/>
                <a:gd name="T8" fmla="*/ 310 w 840"/>
                <a:gd name="T9" fmla="*/ 662 h 662"/>
                <a:gd name="T10" fmla="*/ 310 w 840"/>
                <a:gd name="T11" fmla="*/ 662 h 662"/>
                <a:gd name="T12" fmla="*/ 0 w 840"/>
                <a:gd name="T13" fmla="*/ 354 h 662"/>
                <a:gd name="T14" fmla="*/ 0 w 840"/>
                <a:gd name="T15" fmla="*/ 354 h 662"/>
                <a:gd name="T16" fmla="*/ 132 w 840"/>
                <a:gd name="T17" fmla="*/ 222 h 662"/>
                <a:gd name="T18" fmla="*/ 132 w 840"/>
                <a:gd name="T19" fmla="*/ 222 h 662"/>
                <a:gd name="T20" fmla="*/ 310 w 840"/>
                <a:gd name="T21" fmla="*/ 400 h 662"/>
                <a:gd name="T22" fmla="*/ 310 w 840"/>
                <a:gd name="T23" fmla="*/ 400 h 662"/>
                <a:gd name="T24" fmla="*/ 708 w 840"/>
                <a:gd name="T25" fmla="*/ 0 h 662"/>
                <a:gd name="T26" fmla="*/ 708 w 840"/>
                <a:gd name="T27" fmla="*/ 0 h 6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662"/>
                <a:gd name="T44" fmla="*/ 840 w 840"/>
                <a:gd name="T45" fmla="*/ 662 h 6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662">
                  <a:moveTo>
                    <a:pt x="708" y="0"/>
                  </a:moveTo>
                  <a:lnTo>
                    <a:pt x="708" y="0"/>
                  </a:lnTo>
                  <a:lnTo>
                    <a:pt x="840" y="132"/>
                  </a:lnTo>
                  <a:lnTo>
                    <a:pt x="310" y="662"/>
                  </a:lnTo>
                  <a:lnTo>
                    <a:pt x="0" y="354"/>
                  </a:lnTo>
                  <a:lnTo>
                    <a:pt x="132" y="222"/>
                  </a:lnTo>
                  <a:lnTo>
                    <a:pt x="310" y="40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7C6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135"/>
            <p:cNvSpPr>
              <a:spLocks/>
            </p:cNvSpPr>
            <p:nvPr/>
          </p:nvSpPr>
          <p:spPr bwMode="auto">
            <a:xfrm>
              <a:off x="4518" y="3281"/>
              <a:ext cx="304" cy="182"/>
            </a:xfrm>
            <a:custGeom>
              <a:avLst/>
              <a:gdLst>
                <a:gd name="T0" fmla="*/ 0 w 304"/>
                <a:gd name="T1" fmla="*/ 182 h 182"/>
                <a:gd name="T2" fmla="*/ 0 w 304"/>
                <a:gd name="T3" fmla="*/ 182 h 182"/>
                <a:gd name="T4" fmla="*/ 182 w 304"/>
                <a:gd name="T5" fmla="*/ 0 h 182"/>
                <a:gd name="T6" fmla="*/ 182 w 304"/>
                <a:gd name="T7" fmla="*/ 0 h 182"/>
                <a:gd name="T8" fmla="*/ 304 w 304"/>
                <a:gd name="T9" fmla="*/ 120 h 182"/>
                <a:gd name="T10" fmla="*/ 304 w 304"/>
                <a:gd name="T11" fmla="*/ 120 h 182"/>
                <a:gd name="T12" fmla="*/ 286 w 304"/>
                <a:gd name="T13" fmla="*/ 134 h 182"/>
                <a:gd name="T14" fmla="*/ 268 w 304"/>
                <a:gd name="T15" fmla="*/ 142 h 182"/>
                <a:gd name="T16" fmla="*/ 252 w 304"/>
                <a:gd name="T17" fmla="*/ 148 h 182"/>
                <a:gd name="T18" fmla="*/ 234 w 304"/>
                <a:gd name="T19" fmla="*/ 152 h 182"/>
                <a:gd name="T20" fmla="*/ 218 w 304"/>
                <a:gd name="T21" fmla="*/ 152 h 182"/>
                <a:gd name="T22" fmla="*/ 200 w 304"/>
                <a:gd name="T23" fmla="*/ 152 h 182"/>
                <a:gd name="T24" fmla="*/ 166 w 304"/>
                <a:gd name="T25" fmla="*/ 148 h 182"/>
                <a:gd name="T26" fmla="*/ 128 w 304"/>
                <a:gd name="T27" fmla="*/ 146 h 182"/>
                <a:gd name="T28" fmla="*/ 110 w 304"/>
                <a:gd name="T29" fmla="*/ 146 h 182"/>
                <a:gd name="T30" fmla="*/ 90 w 304"/>
                <a:gd name="T31" fmla="*/ 146 h 182"/>
                <a:gd name="T32" fmla="*/ 68 w 304"/>
                <a:gd name="T33" fmla="*/ 150 h 182"/>
                <a:gd name="T34" fmla="*/ 48 w 304"/>
                <a:gd name="T35" fmla="*/ 158 h 182"/>
                <a:gd name="T36" fmla="*/ 24 w 304"/>
                <a:gd name="T37" fmla="*/ 168 h 182"/>
                <a:gd name="T38" fmla="*/ 0 w 304"/>
                <a:gd name="T39" fmla="*/ 182 h 182"/>
                <a:gd name="T40" fmla="*/ 0 w 304"/>
                <a:gd name="T41" fmla="*/ 182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4"/>
                <a:gd name="T64" fmla="*/ 0 h 182"/>
                <a:gd name="T65" fmla="*/ 304 w 304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4" h="182">
                  <a:moveTo>
                    <a:pt x="0" y="182"/>
                  </a:moveTo>
                  <a:lnTo>
                    <a:pt x="0" y="182"/>
                  </a:lnTo>
                  <a:lnTo>
                    <a:pt x="182" y="0"/>
                  </a:lnTo>
                  <a:lnTo>
                    <a:pt x="304" y="120"/>
                  </a:lnTo>
                  <a:lnTo>
                    <a:pt x="286" y="134"/>
                  </a:lnTo>
                  <a:lnTo>
                    <a:pt x="268" y="142"/>
                  </a:lnTo>
                  <a:lnTo>
                    <a:pt x="252" y="148"/>
                  </a:lnTo>
                  <a:lnTo>
                    <a:pt x="234" y="152"/>
                  </a:lnTo>
                  <a:lnTo>
                    <a:pt x="218" y="152"/>
                  </a:lnTo>
                  <a:lnTo>
                    <a:pt x="200" y="152"/>
                  </a:lnTo>
                  <a:lnTo>
                    <a:pt x="166" y="148"/>
                  </a:lnTo>
                  <a:lnTo>
                    <a:pt x="128" y="146"/>
                  </a:lnTo>
                  <a:lnTo>
                    <a:pt x="110" y="146"/>
                  </a:lnTo>
                  <a:lnTo>
                    <a:pt x="90" y="146"/>
                  </a:lnTo>
                  <a:lnTo>
                    <a:pt x="68" y="150"/>
                  </a:lnTo>
                  <a:lnTo>
                    <a:pt x="48" y="158"/>
                  </a:lnTo>
                  <a:lnTo>
                    <a:pt x="24" y="168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DD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137"/>
            <p:cNvSpPr>
              <a:spLocks/>
            </p:cNvSpPr>
            <p:nvPr/>
          </p:nvSpPr>
          <p:spPr bwMode="auto">
            <a:xfrm>
              <a:off x="4154" y="3689"/>
              <a:ext cx="424" cy="272"/>
            </a:xfrm>
            <a:custGeom>
              <a:avLst/>
              <a:gdLst>
                <a:gd name="T0" fmla="*/ 424 w 424"/>
                <a:gd name="T1" fmla="*/ 0 h 272"/>
                <a:gd name="T2" fmla="*/ 158 w 424"/>
                <a:gd name="T3" fmla="*/ 268 h 272"/>
                <a:gd name="T4" fmla="*/ 158 w 424"/>
                <a:gd name="T5" fmla="*/ 268 h 272"/>
                <a:gd name="T6" fmla="*/ 152 w 424"/>
                <a:gd name="T7" fmla="*/ 272 h 272"/>
                <a:gd name="T8" fmla="*/ 148 w 424"/>
                <a:gd name="T9" fmla="*/ 272 h 272"/>
                <a:gd name="T10" fmla="*/ 142 w 424"/>
                <a:gd name="T11" fmla="*/ 272 h 272"/>
                <a:gd name="T12" fmla="*/ 136 w 424"/>
                <a:gd name="T13" fmla="*/ 268 h 272"/>
                <a:gd name="T14" fmla="*/ 0 w 424"/>
                <a:gd name="T15" fmla="*/ 132 h 272"/>
                <a:gd name="T16" fmla="*/ 0 w 424"/>
                <a:gd name="T17" fmla="*/ 132 h 272"/>
                <a:gd name="T18" fmla="*/ 22 w 424"/>
                <a:gd name="T19" fmla="*/ 124 h 272"/>
                <a:gd name="T20" fmla="*/ 40 w 424"/>
                <a:gd name="T21" fmla="*/ 122 h 272"/>
                <a:gd name="T22" fmla="*/ 56 w 424"/>
                <a:gd name="T23" fmla="*/ 122 h 272"/>
                <a:gd name="T24" fmla="*/ 72 w 424"/>
                <a:gd name="T25" fmla="*/ 126 h 272"/>
                <a:gd name="T26" fmla="*/ 104 w 424"/>
                <a:gd name="T27" fmla="*/ 136 h 272"/>
                <a:gd name="T28" fmla="*/ 120 w 424"/>
                <a:gd name="T29" fmla="*/ 140 h 272"/>
                <a:gd name="T30" fmla="*/ 138 w 424"/>
                <a:gd name="T31" fmla="*/ 142 h 272"/>
                <a:gd name="T32" fmla="*/ 160 w 424"/>
                <a:gd name="T33" fmla="*/ 144 h 272"/>
                <a:gd name="T34" fmla="*/ 182 w 424"/>
                <a:gd name="T35" fmla="*/ 142 h 272"/>
                <a:gd name="T36" fmla="*/ 210 w 424"/>
                <a:gd name="T37" fmla="*/ 134 h 272"/>
                <a:gd name="T38" fmla="*/ 242 w 424"/>
                <a:gd name="T39" fmla="*/ 122 h 272"/>
                <a:gd name="T40" fmla="*/ 278 w 424"/>
                <a:gd name="T41" fmla="*/ 104 h 272"/>
                <a:gd name="T42" fmla="*/ 320 w 424"/>
                <a:gd name="T43" fmla="*/ 78 h 272"/>
                <a:gd name="T44" fmla="*/ 368 w 424"/>
                <a:gd name="T45" fmla="*/ 44 h 272"/>
                <a:gd name="T46" fmla="*/ 424 w 424"/>
                <a:gd name="T47" fmla="*/ 0 h 272"/>
                <a:gd name="T48" fmla="*/ 424 w 424"/>
                <a:gd name="T49" fmla="*/ 0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4"/>
                <a:gd name="T76" fmla="*/ 0 h 272"/>
                <a:gd name="T77" fmla="*/ 424 w 424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4" h="272">
                  <a:moveTo>
                    <a:pt x="424" y="0"/>
                  </a:moveTo>
                  <a:lnTo>
                    <a:pt x="158" y="268"/>
                  </a:lnTo>
                  <a:lnTo>
                    <a:pt x="152" y="272"/>
                  </a:lnTo>
                  <a:lnTo>
                    <a:pt x="148" y="272"/>
                  </a:lnTo>
                  <a:lnTo>
                    <a:pt x="142" y="272"/>
                  </a:lnTo>
                  <a:lnTo>
                    <a:pt x="136" y="268"/>
                  </a:lnTo>
                  <a:lnTo>
                    <a:pt x="0" y="132"/>
                  </a:lnTo>
                  <a:lnTo>
                    <a:pt x="22" y="124"/>
                  </a:lnTo>
                  <a:lnTo>
                    <a:pt x="40" y="122"/>
                  </a:lnTo>
                  <a:lnTo>
                    <a:pt x="56" y="122"/>
                  </a:lnTo>
                  <a:lnTo>
                    <a:pt x="72" y="126"/>
                  </a:lnTo>
                  <a:lnTo>
                    <a:pt x="104" y="136"/>
                  </a:lnTo>
                  <a:lnTo>
                    <a:pt x="120" y="140"/>
                  </a:lnTo>
                  <a:lnTo>
                    <a:pt x="138" y="142"/>
                  </a:lnTo>
                  <a:lnTo>
                    <a:pt x="160" y="144"/>
                  </a:lnTo>
                  <a:lnTo>
                    <a:pt x="182" y="142"/>
                  </a:lnTo>
                  <a:lnTo>
                    <a:pt x="210" y="134"/>
                  </a:lnTo>
                  <a:lnTo>
                    <a:pt x="242" y="122"/>
                  </a:lnTo>
                  <a:lnTo>
                    <a:pt x="278" y="104"/>
                  </a:lnTo>
                  <a:lnTo>
                    <a:pt x="320" y="78"/>
                  </a:lnTo>
                  <a:lnTo>
                    <a:pt x="368" y="4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41B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4036" y="3453"/>
              <a:ext cx="756" cy="490"/>
            </a:xfrm>
            <a:custGeom>
              <a:avLst/>
              <a:gdLst>
                <a:gd name="T0" fmla="*/ 756 w 756"/>
                <a:gd name="T1" fmla="*/ 0 h 490"/>
                <a:gd name="T2" fmla="*/ 756 w 756"/>
                <a:gd name="T3" fmla="*/ 0 h 490"/>
                <a:gd name="T4" fmla="*/ 266 w 756"/>
                <a:gd name="T5" fmla="*/ 490 h 490"/>
                <a:gd name="T6" fmla="*/ 266 w 756"/>
                <a:gd name="T7" fmla="*/ 490 h 490"/>
                <a:gd name="T8" fmla="*/ 0 w 756"/>
                <a:gd name="T9" fmla="*/ 226 h 490"/>
                <a:gd name="T10" fmla="*/ 266 w 756"/>
                <a:gd name="T11" fmla="*/ 476 h 490"/>
                <a:gd name="T12" fmla="*/ 756 w 756"/>
                <a:gd name="T13" fmla="*/ 0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6"/>
                <a:gd name="T22" fmla="*/ 0 h 490"/>
                <a:gd name="T23" fmla="*/ 756 w 756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6" h="490">
                  <a:moveTo>
                    <a:pt x="756" y="0"/>
                  </a:moveTo>
                  <a:lnTo>
                    <a:pt x="756" y="0"/>
                  </a:lnTo>
                  <a:lnTo>
                    <a:pt x="266" y="490"/>
                  </a:lnTo>
                  <a:lnTo>
                    <a:pt x="0" y="226"/>
                  </a:lnTo>
                  <a:lnTo>
                    <a:pt x="266" y="47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142"/>
            <p:cNvSpPr>
              <a:spLocks noEditPoints="1"/>
            </p:cNvSpPr>
            <p:nvPr/>
          </p:nvSpPr>
          <p:spPr bwMode="auto">
            <a:xfrm>
              <a:off x="3966" y="3255"/>
              <a:ext cx="892" cy="714"/>
            </a:xfrm>
            <a:custGeom>
              <a:avLst/>
              <a:gdLst>
                <a:gd name="T0" fmla="*/ 730 w 892"/>
                <a:gd name="T1" fmla="*/ 18 h 714"/>
                <a:gd name="T2" fmla="*/ 734 w 892"/>
                <a:gd name="T3" fmla="*/ 16 h 714"/>
                <a:gd name="T4" fmla="*/ 874 w 892"/>
                <a:gd name="T5" fmla="*/ 152 h 714"/>
                <a:gd name="T6" fmla="*/ 876 w 892"/>
                <a:gd name="T7" fmla="*/ 158 h 714"/>
                <a:gd name="T8" fmla="*/ 874 w 892"/>
                <a:gd name="T9" fmla="*/ 162 h 714"/>
                <a:gd name="T10" fmla="*/ 340 w 892"/>
                <a:gd name="T11" fmla="*/ 696 h 714"/>
                <a:gd name="T12" fmla="*/ 336 w 892"/>
                <a:gd name="T13" fmla="*/ 698 h 714"/>
                <a:gd name="T14" fmla="*/ 336 w 892"/>
                <a:gd name="T15" fmla="*/ 698 h 714"/>
                <a:gd name="T16" fmla="*/ 330 w 892"/>
                <a:gd name="T17" fmla="*/ 696 h 714"/>
                <a:gd name="T18" fmla="*/ 18 w 892"/>
                <a:gd name="T19" fmla="*/ 384 h 714"/>
                <a:gd name="T20" fmla="*/ 18 w 892"/>
                <a:gd name="T21" fmla="*/ 374 h 714"/>
                <a:gd name="T22" fmla="*/ 152 w 892"/>
                <a:gd name="T23" fmla="*/ 240 h 714"/>
                <a:gd name="T24" fmla="*/ 158 w 892"/>
                <a:gd name="T25" fmla="*/ 238 h 714"/>
                <a:gd name="T26" fmla="*/ 162 w 892"/>
                <a:gd name="T27" fmla="*/ 240 h 714"/>
                <a:gd name="T28" fmla="*/ 340 w 892"/>
                <a:gd name="T29" fmla="*/ 408 h 714"/>
                <a:gd name="T30" fmla="*/ 718 w 892"/>
                <a:gd name="T31" fmla="*/ 6 h 714"/>
                <a:gd name="T32" fmla="*/ 336 w 892"/>
                <a:gd name="T33" fmla="*/ 390 h 714"/>
                <a:gd name="T34" fmla="*/ 174 w 892"/>
                <a:gd name="T35" fmla="*/ 228 h 714"/>
                <a:gd name="T36" fmla="*/ 158 w 892"/>
                <a:gd name="T37" fmla="*/ 222 h 714"/>
                <a:gd name="T38" fmla="*/ 148 w 892"/>
                <a:gd name="T39" fmla="*/ 224 h 714"/>
                <a:gd name="T40" fmla="*/ 8 w 892"/>
                <a:gd name="T41" fmla="*/ 362 h 714"/>
                <a:gd name="T42" fmla="*/ 2 w 892"/>
                <a:gd name="T43" fmla="*/ 370 h 714"/>
                <a:gd name="T44" fmla="*/ 2 w 892"/>
                <a:gd name="T45" fmla="*/ 388 h 714"/>
                <a:gd name="T46" fmla="*/ 318 w 892"/>
                <a:gd name="T47" fmla="*/ 708 h 714"/>
                <a:gd name="T48" fmla="*/ 326 w 892"/>
                <a:gd name="T49" fmla="*/ 712 h 714"/>
                <a:gd name="T50" fmla="*/ 336 w 892"/>
                <a:gd name="T51" fmla="*/ 714 h 714"/>
                <a:gd name="T52" fmla="*/ 352 w 892"/>
                <a:gd name="T53" fmla="*/ 708 h 714"/>
                <a:gd name="T54" fmla="*/ 886 w 892"/>
                <a:gd name="T55" fmla="*/ 174 h 714"/>
                <a:gd name="T56" fmla="*/ 892 w 892"/>
                <a:gd name="T57" fmla="*/ 158 h 714"/>
                <a:gd name="T58" fmla="*/ 890 w 892"/>
                <a:gd name="T59" fmla="*/ 148 h 714"/>
                <a:gd name="T60" fmla="*/ 752 w 892"/>
                <a:gd name="T61" fmla="*/ 6 h 714"/>
                <a:gd name="T62" fmla="*/ 744 w 892"/>
                <a:gd name="T63" fmla="*/ 2 h 714"/>
                <a:gd name="T64" fmla="*/ 726 w 892"/>
                <a:gd name="T65" fmla="*/ 2 h 714"/>
                <a:gd name="T66" fmla="*/ 718 w 892"/>
                <a:gd name="T67" fmla="*/ 6 h 7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2"/>
                <a:gd name="T103" fmla="*/ 0 h 714"/>
                <a:gd name="T104" fmla="*/ 892 w 892"/>
                <a:gd name="T105" fmla="*/ 714 h 7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2" h="714">
                  <a:moveTo>
                    <a:pt x="340" y="408"/>
                  </a:moveTo>
                  <a:lnTo>
                    <a:pt x="730" y="18"/>
                  </a:lnTo>
                  <a:lnTo>
                    <a:pt x="734" y="16"/>
                  </a:lnTo>
                  <a:lnTo>
                    <a:pt x="740" y="18"/>
                  </a:lnTo>
                  <a:lnTo>
                    <a:pt x="874" y="152"/>
                  </a:lnTo>
                  <a:lnTo>
                    <a:pt x="876" y="158"/>
                  </a:lnTo>
                  <a:lnTo>
                    <a:pt x="874" y="162"/>
                  </a:lnTo>
                  <a:lnTo>
                    <a:pt x="340" y="696"/>
                  </a:lnTo>
                  <a:lnTo>
                    <a:pt x="336" y="698"/>
                  </a:lnTo>
                  <a:lnTo>
                    <a:pt x="330" y="696"/>
                  </a:lnTo>
                  <a:lnTo>
                    <a:pt x="18" y="384"/>
                  </a:lnTo>
                  <a:lnTo>
                    <a:pt x="16" y="380"/>
                  </a:lnTo>
                  <a:lnTo>
                    <a:pt x="18" y="374"/>
                  </a:lnTo>
                  <a:lnTo>
                    <a:pt x="152" y="240"/>
                  </a:lnTo>
                  <a:lnTo>
                    <a:pt x="158" y="238"/>
                  </a:lnTo>
                  <a:lnTo>
                    <a:pt x="162" y="240"/>
                  </a:lnTo>
                  <a:lnTo>
                    <a:pt x="336" y="412"/>
                  </a:lnTo>
                  <a:lnTo>
                    <a:pt x="340" y="408"/>
                  </a:lnTo>
                  <a:close/>
                  <a:moveTo>
                    <a:pt x="718" y="6"/>
                  </a:moveTo>
                  <a:lnTo>
                    <a:pt x="718" y="6"/>
                  </a:lnTo>
                  <a:lnTo>
                    <a:pt x="336" y="390"/>
                  </a:lnTo>
                  <a:lnTo>
                    <a:pt x="174" y="228"/>
                  </a:lnTo>
                  <a:lnTo>
                    <a:pt x="166" y="224"/>
                  </a:lnTo>
                  <a:lnTo>
                    <a:pt x="158" y="222"/>
                  </a:lnTo>
                  <a:lnTo>
                    <a:pt x="148" y="224"/>
                  </a:lnTo>
                  <a:lnTo>
                    <a:pt x="142" y="228"/>
                  </a:lnTo>
                  <a:lnTo>
                    <a:pt x="8" y="362"/>
                  </a:lnTo>
                  <a:lnTo>
                    <a:pt x="2" y="370"/>
                  </a:lnTo>
                  <a:lnTo>
                    <a:pt x="0" y="380"/>
                  </a:lnTo>
                  <a:lnTo>
                    <a:pt x="2" y="388"/>
                  </a:lnTo>
                  <a:lnTo>
                    <a:pt x="8" y="396"/>
                  </a:lnTo>
                  <a:lnTo>
                    <a:pt x="318" y="708"/>
                  </a:lnTo>
                  <a:lnTo>
                    <a:pt x="326" y="712"/>
                  </a:lnTo>
                  <a:lnTo>
                    <a:pt x="336" y="714"/>
                  </a:lnTo>
                  <a:lnTo>
                    <a:pt x="344" y="712"/>
                  </a:lnTo>
                  <a:lnTo>
                    <a:pt x="352" y="708"/>
                  </a:lnTo>
                  <a:lnTo>
                    <a:pt x="886" y="174"/>
                  </a:lnTo>
                  <a:lnTo>
                    <a:pt x="890" y="166"/>
                  </a:lnTo>
                  <a:lnTo>
                    <a:pt x="892" y="158"/>
                  </a:lnTo>
                  <a:lnTo>
                    <a:pt x="890" y="148"/>
                  </a:lnTo>
                  <a:lnTo>
                    <a:pt x="886" y="140"/>
                  </a:lnTo>
                  <a:lnTo>
                    <a:pt x="752" y="6"/>
                  </a:lnTo>
                  <a:lnTo>
                    <a:pt x="744" y="2"/>
                  </a:lnTo>
                  <a:lnTo>
                    <a:pt x="734" y="0"/>
                  </a:lnTo>
                  <a:lnTo>
                    <a:pt x="726" y="2"/>
                  </a:lnTo>
                  <a:lnTo>
                    <a:pt x="7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5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4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43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4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4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4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3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animBg="1"/>
      <p:bldP spid="443403" grpId="0"/>
      <p:bldP spid="443404" grpId="0"/>
      <p:bldP spid="443405" grpId="0"/>
      <p:bldP spid="443411" grpId="0"/>
      <p:bldP spid="443418" grpId="0"/>
      <p:bldP spid="443419" grpId="0"/>
      <p:bldP spid="443420" grpId="0"/>
      <p:bldP spid="443422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7180263" y="5513388"/>
            <a:ext cx="1381125" cy="56673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5470" name="Rectangle 30"/>
          <p:cNvSpPr>
            <a:spLocks noChangeArrowheads="1"/>
          </p:cNvSpPr>
          <p:nvPr/>
        </p:nvSpPr>
        <p:spPr bwMode="auto">
          <a:xfrm>
            <a:off x="5783263" y="4181475"/>
            <a:ext cx="1381125" cy="59372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80988" y="223838"/>
            <a:ext cx="7359650" cy="18145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Converging lens has focal length of mag. 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7.7 cm. A 0.38 cm-tall real image of a thimble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is formed 9.1 cm from lens. How far from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lens is thimble? How tall is thimble? </a:t>
            </a:r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6526213" y="2322513"/>
            <a:ext cx="2081212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f = +7.7 cm </a:t>
            </a:r>
          </a:p>
        </p:txBody>
      </p:sp>
      <p:sp>
        <p:nvSpPr>
          <p:cNvPr id="445451" name="Rectangle 11"/>
          <p:cNvSpPr>
            <a:spLocks noChangeArrowheads="1"/>
          </p:cNvSpPr>
          <p:nvPr/>
        </p:nvSpPr>
        <p:spPr bwMode="auto">
          <a:xfrm>
            <a:off x="6435725" y="3357563"/>
            <a:ext cx="2181225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q = +9.1 cm </a:t>
            </a:r>
          </a:p>
        </p:txBody>
      </p:sp>
      <p:sp>
        <p:nvSpPr>
          <p:cNvPr id="445452" name="Rectangle 12"/>
          <p:cNvSpPr>
            <a:spLocks noChangeArrowheads="1"/>
          </p:cNvSpPr>
          <p:nvPr/>
        </p:nvSpPr>
        <p:spPr bwMode="auto">
          <a:xfrm>
            <a:off x="6364288" y="2862263"/>
            <a:ext cx="25288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h’ = –0.38 cm </a:t>
            </a:r>
          </a:p>
        </p:txBody>
      </p:sp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746125" y="2935288"/>
          <a:ext cx="1333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3" imgW="1333440" imgH="914400" progId="Equation.3">
                  <p:embed/>
                </p:oleObj>
              </mc:Choice>
              <mc:Fallback>
                <p:oleObj name="Equation" r:id="rId3" imgW="1333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935288"/>
                        <a:ext cx="1333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251075" y="2941638"/>
          <a:ext cx="176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5" imgW="1765080" imgH="914400" progId="Equation.DSMT4">
                  <p:embed/>
                </p:oleObj>
              </mc:Choice>
              <mc:Fallback>
                <p:oleObj name="Equation" r:id="rId5" imgW="17650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2941638"/>
                        <a:ext cx="17653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769938" y="4032250"/>
          <a:ext cx="1841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7" imgW="1841400" imgH="1143000" progId="Equation.3">
                  <p:embed/>
                </p:oleObj>
              </mc:Choice>
              <mc:Fallback>
                <p:oleObj name="Equation" r:id="rId7" imgW="1841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032250"/>
                        <a:ext cx="1841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2754313" y="4029075"/>
          <a:ext cx="2447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9" imgW="2450880" imgH="1066680" progId="Equation.3">
                  <p:embed/>
                </p:oleObj>
              </mc:Choice>
              <mc:Fallback>
                <p:oleObj name="Equation" r:id="rId9" imgW="245088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4029075"/>
                        <a:ext cx="24479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248275" y="4219575"/>
            <a:ext cx="185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  50. cm</a:t>
            </a:r>
          </a:p>
        </p:txBody>
      </p:sp>
      <p:graphicFrame>
        <p:nvGraphicFramePr>
          <p:cNvPr id="445464" name="Object 24"/>
          <p:cNvGraphicFramePr>
            <a:graphicFrameLocks noChangeAspect="1"/>
          </p:cNvGraphicFramePr>
          <p:nvPr/>
        </p:nvGraphicFramePr>
        <p:xfrm>
          <a:off x="474663" y="5291138"/>
          <a:ext cx="26733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Equation" r:id="rId11" imgW="1091880" imgH="419040" progId="Equation.DSMT4">
                  <p:embed/>
                </p:oleObj>
              </mc:Choice>
              <mc:Fallback>
                <p:oleObj name="Equation" r:id="rId11" imgW="1091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5291138"/>
                        <a:ext cx="267335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3625850" y="5308600"/>
          <a:ext cx="22177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tion" r:id="rId13" imgW="927000" imgH="393480" progId="Equation.DSMT4">
                  <p:embed/>
                </p:oleObj>
              </mc:Choice>
              <mc:Fallback>
                <p:oleObj name="Equation" r:id="rId13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5308600"/>
                        <a:ext cx="2217738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6115050" y="5534025"/>
            <a:ext cx="2422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000000"/>
                </a:solidFill>
              </a:rPr>
              <a:t>h =  2.1 cm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857750" y="1104900"/>
            <a:ext cx="1727200" cy="806450"/>
            <a:chOff x="4857008" y="1104405"/>
            <a:chExt cx="1727511" cy="807044"/>
          </a:xfrm>
        </p:grpSpPr>
        <p:sp>
          <p:nvSpPr>
            <p:cNvPr id="6166" name="Rectangle 12"/>
            <p:cNvSpPr>
              <a:spLocks noChangeArrowheads="1"/>
            </p:cNvSpPr>
            <p:nvPr/>
          </p:nvSpPr>
          <p:spPr bwMode="auto">
            <a:xfrm>
              <a:off x="6199477" y="1388229"/>
              <a:ext cx="385042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p</a:t>
              </a:r>
            </a:p>
          </p:txBody>
        </p:sp>
        <p:cxnSp>
          <p:nvCxnSpPr>
            <p:cNvPr id="6167" name="Straight Arrow Connector 24"/>
            <p:cNvCxnSpPr>
              <a:cxnSpLocks noChangeShapeType="1"/>
            </p:cNvCxnSpPr>
            <p:nvPr/>
          </p:nvCxnSpPr>
          <p:spPr bwMode="auto">
            <a:xfrm>
              <a:off x="4857008" y="1104405"/>
              <a:ext cx="1389413" cy="53439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921000" y="1555750"/>
            <a:ext cx="1751013" cy="854075"/>
            <a:chOff x="2921330" y="1555667"/>
            <a:chExt cx="1751262" cy="854545"/>
          </a:xfrm>
        </p:grpSpPr>
        <p:sp>
          <p:nvSpPr>
            <p:cNvPr id="6164" name="Rectangle 12"/>
            <p:cNvSpPr>
              <a:spLocks noChangeArrowheads="1"/>
            </p:cNvSpPr>
            <p:nvPr/>
          </p:nvSpPr>
          <p:spPr bwMode="auto">
            <a:xfrm>
              <a:off x="4287550" y="1886992"/>
              <a:ext cx="385042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h</a:t>
              </a:r>
            </a:p>
          </p:txBody>
        </p:sp>
        <p:cxnSp>
          <p:nvCxnSpPr>
            <p:cNvPr id="6165" name="Straight Arrow Connector 25"/>
            <p:cNvCxnSpPr>
              <a:cxnSpLocks noChangeShapeType="1"/>
            </p:cNvCxnSpPr>
            <p:nvPr/>
          </p:nvCxnSpPr>
          <p:spPr bwMode="auto">
            <a:xfrm>
              <a:off x="2921330" y="1555667"/>
              <a:ext cx="1389413" cy="53439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pic>
        <p:nvPicPr>
          <p:cNvPr id="6162" name="Picture 10" descr="http://z.about.com/w/experts/Collectibles-General-Antiques-682/2008/02/Thimble584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3963" y="219075"/>
            <a:ext cx="14065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74663" y="5427663"/>
            <a:ext cx="1044575" cy="604837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animBg="1"/>
      <p:bldP spid="445470" grpId="0" animBg="1"/>
      <p:bldP spid="445450" grpId="0"/>
      <p:bldP spid="445451" grpId="0"/>
      <p:bldP spid="445452" grpId="0"/>
      <p:bldP spid="445460" grpId="0"/>
      <p:bldP spid="445468" grpId="0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24474" y="2635249"/>
            <a:ext cx="1737360" cy="11160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4366" y="932511"/>
            <a:ext cx="860203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You must know the sign conventions for focal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length in order to solve lens problems. Converging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lenses have a +f; diverging lenses have a –f.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In using the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thin lens equation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sure to solve for variables carefully.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Under NO circumstance should you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begin by writing…  p + q = f.     THAT IS WRONG.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Also, be careful not to overlook or lose track of (–)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signs. There is an “extra” one in the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magnification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equation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and double-negatives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crop up every so often.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4" y="5839928"/>
            <a:ext cx="40468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63765" y="262497"/>
            <a:ext cx="6365782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FINAL THOUGHTS: </a:t>
            </a:r>
            <a:r>
              <a:rPr lang="en-US" b="1" u="sng" dirty="0" smtClean="0">
                <a:solidFill>
                  <a:srgbClr val="FFFF00"/>
                </a:solidFill>
              </a:rPr>
              <a:t>Lens Problems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32931"/>
              </p:ext>
            </p:extLst>
          </p:nvPr>
        </p:nvGraphicFramePr>
        <p:xfrm>
          <a:off x="6818540" y="2746596"/>
          <a:ext cx="1333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3" imgW="1333500" imgH="914400" progId="Equation.3">
                  <p:embed/>
                </p:oleObj>
              </mc:Choice>
              <mc:Fallback>
                <p:oleObj name="Equation" r:id="rId3" imgW="1333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540" y="2746596"/>
                        <a:ext cx="1333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8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33"/>
          <p:cNvSpPr>
            <a:spLocks noChangeArrowheads="1"/>
          </p:cNvSpPr>
          <p:nvPr/>
        </p:nvSpPr>
        <p:spPr bwMode="auto">
          <a:xfrm>
            <a:off x="1697038" y="3715664"/>
            <a:ext cx="1985962" cy="24352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Oval 48"/>
          <p:cNvSpPr>
            <a:spLocks noChangeArrowheads="1"/>
          </p:cNvSpPr>
          <p:nvPr/>
        </p:nvSpPr>
        <p:spPr bwMode="auto">
          <a:xfrm>
            <a:off x="5943600" y="3715664"/>
            <a:ext cx="2711450" cy="24352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973263" y="312738"/>
            <a:ext cx="52863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Correcting Vision with Lenses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554163" y="1023938"/>
            <a:ext cx="6619875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>
                <a:solidFill>
                  <a:srgbClr val="FF0000"/>
                </a:solidFill>
              </a:rPr>
              <a:t>farsighted</a:t>
            </a:r>
            <a:r>
              <a:rPr lang="en-US">
                <a:solidFill>
                  <a:srgbClr val="FF0000"/>
                </a:solidFill>
              </a:rPr>
              <a:t>			</a:t>
            </a:r>
            <a:r>
              <a:rPr lang="en-US" u="sng">
                <a:solidFill>
                  <a:srgbClr val="FF0000"/>
                </a:solidFill>
              </a:rPr>
              <a:t>nearsighted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3219389" y="1775432"/>
            <a:ext cx="299243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What is in focus? 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619250" y="4585614"/>
            <a:ext cx="241300" cy="695325"/>
            <a:chOff x="3123" y="7272"/>
            <a:chExt cx="374" cy="1080"/>
          </a:xfrm>
        </p:grpSpPr>
        <p:sp>
          <p:nvSpPr>
            <p:cNvPr id="26663" name="Freeform 35" descr="50%"/>
            <p:cNvSpPr>
              <a:spLocks/>
            </p:cNvSpPr>
            <p:nvPr/>
          </p:nvSpPr>
          <p:spPr bwMode="auto">
            <a:xfrm>
              <a:off x="3123" y="7272"/>
              <a:ext cx="187" cy="1080"/>
            </a:xfrm>
            <a:custGeom>
              <a:avLst/>
              <a:gdLst>
                <a:gd name="T0" fmla="*/ 187 w 187"/>
                <a:gd name="T1" fmla="*/ 1080 h 1080"/>
                <a:gd name="T2" fmla="*/ 0 w 187"/>
                <a:gd name="T3" fmla="*/ 540 h 1080"/>
                <a:gd name="T4" fmla="*/ 187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4" name="Freeform 36" descr="50%"/>
            <p:cNvSpPr>
              <a:spLocks/>
            </p:cNvSpPr>
            <p:nvPr/>
          </p:nvSpPr>
          <p:spPr bwMode="auto">
            <a:xfrm>
              <a:off x="3310" y="7272"/>
              <a:ext cx="187" cy="1080"/>
            </a:xfrm>
            <a:custGeom>
              <a:avLst/>
              <a:gdLst>
                <a:gd name="T0" fmla="*/ 0 w 187"/>
                <a:gd name="T1" fmla="*/ 1080 h 1080"/>
                <a:gd name="T2" fmla="*/ 187 w 187"/>
                <a:gd name="T3" fmla="*/ 54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430213" y="4585614"/>
            <a:ext cx="1266825" cy="695325"/>
            <a:chOff x="271" y="2212"/>
            <a:chExt cx="798" cy="438"/>
          </a:xfrm>
        </p:grpSpPr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 flipH="1">
              <a:off x="271" y="2212"/>
              <a:ext cx="7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 flipH="1" flipV="1">
              <a:off x="271" y="2650"/>
              <a:ext cx="7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1697038" y="4585614"/>
            <a:ext cx="1985962" cy="695325"/>
            <a:chOff x="1069" y="2212"/>
            <a:chExt cx="1251" cy="438"/>
          </a:xfrm>
        </p:grpSpPr>
        <p:sp>
          <p:nvSpPr>
            <p:cNvPr id="26659" name="Line 39"/>
            <p:cNvSpPr>
              <a:spLocks noChangeShapeType="1"/>
            </p:cNvSpPr>
            <p:nvPr/>
          </p:nvSpPr>
          <p:spPr bwMode="auto">
            <a:xfrm>
              <a:off x="1069" y="2212"/>
              <a:ext cx="1251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40"/>
            <p:cNvSpPr>
              <a:spLocks noChangeShapeType="1"/>
            </p:cNvSpPr>
            <p:nvPr/>
          </p:nvSpPr>
          <p:spPr bwMode="auto">
            <a:xfrm flipV="1">
              <a:off x="1069" y="2431"/>
              <a:ext cx="1251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868988" y="4585614"/>
            <a:ext cx="241300" cy="695325"/>
            <a:chOff x="3123" y="7272"/>
            <a:chExt cx="374" cy="1080"/>
          </a:xfrm>
        </p:grpSpPr>
        <p:sp>
          <p:nvSpPr>
            <p:cNvPr id="26657" name="Freeform 42" descr="50%"/>
            <p:cNvSpPr>
              <a:spLocks/>
            </p:cNvSpPr>
            <p:nvPr/>
          </p:nvSpPr>
          <p:spPr bwMode="auto">
            <a:xfrm>
              <a:off x="3123" y="7272"/>
              <a:ext cx="187" cy="1080"/>
            </a:xfrm>
            <a:custGeom>
              <a:avLst/>
              <a:gdLst>
                <a:gd name="T0" fmla="*/ 187 w 187"/>
                <a:gd name="T1" fmla="*/ 1080 h 1080"/>
                <a:gd name="T2" fmla="*/ 0 w 187"/>
                <a:gd name="T3" fmla="*/ 540 h 1080"/>
                <a:gd name="T4" fmla="*/ 187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Freeform 43" descr="50%"/>
            <p:cNvSpPr>
              <a:spLocks/>
            </p:cNvSpPr>
            <p:nvPr/>
          </p:nvSpPr>
          <p:spPr bwMode="auto">
            <a:xfrm>
              <a:off x="3310" y="7272"/>
              <a:ext cx="187" cy="1080"/>
            </a:xfrm>
            <a:custGeom>
              <a:avLst/>
              <a:gdLst>
                <a:gd name="T0" fmla="*/ 0 w 187"/>
                <a:gd name="T1" fmla="*/ 1080 h 1080"/>
                <a:gd name="T2" fmla="*/ 187 w 187"/>
                <a:gd name="T3" fmla="*/ 54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4679950" y="4585614"/>
            <a:ext cx="1263650" cy="695325"/>
            <a:chOff x="2948" y="2212"/>
            <a:chExt cx="796" cy="438"/>
          </a:xfrm>
        </p:grpSpPr>
        <p:sp>
          <p:nvSpPr>
            <p:cNvPr id="26655" name="Line 44"/>
            <p:cNvSpPr>
              <a:spLocks noChangeShapeType="1"/>
            </p:cNvSpPr>
            <p:nvPr/>
          </p:nvSpPr>
          <p:spPr bwMode="auto">
            <a:xfrm flipH="1">
              <a:off x="2948" y="2212"/>
              <a:ext cx="796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Line 45"/>
            <p:cNvSpPr>
              <a:spLocks noChangeShapeType="1"/>
            </p:cNvSpPr>
            <p:nvPr/>
          </p:nvSpPr>
          <p:spPr bwMode="auto">
            <a:xfrm flipH="1" flipV="1">
              <a:off x="2948" y="2431"/>
              <a:ext cx="796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943600" y="4585614"/>
            <a:ext cx="2711450" cy="695325"/>
            <a:chOff x="3744" y="2212"/>
            <a:chExt cx="1708" cy="438"/>
          </a:xfrm>
        </p:grpSpPr>
        <p:sp>
          <p:nvSpPr>
            <p:cNvPr id="26653" name="Line 46"/>
            <p:cNvSpPr>
              <a:spLocks noChangeShapeType="1"/>
            </p:cNvSpPr>
            <p:nvPr/>
          </p:nvSpPr>
          <p:spPr bwMode="auto">
            <a:xfrm>
              <a:off x="3744" y="2212"/>
              <a:ext cx="1708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Line 47"/>
            <p:cNvSpPr>
              <a:spLocks noChangeShapeType="1"/>
            </p:cNvSpPr>
            <p:nvPr/>
          </p:nvSpPr>
          <p:spPr bwMode="auto">
            <a:xfrm flipV="1">
              <a:off x="3744" y="2431"/>
              <a:ext cx="1708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51" name="Freeform 29"/>
          <p:cNvSpPr>
            <a:spLocks/>
          </p:cNvSpPr>
          <p:nvPr/>
        </p:nvSpPr>
        <p:spPr bwMode="auto">
          <a:xfrm>
            <a:off x="3746500" y="3974427"/>
            <a:ext cx="801688" cy="874713"/>
          </a:xfrm>
          <a:custGeom>
            <a:avLst/>
            <a:gdLst>
              <a:gd name="T0" fmla="*/ 1 w 831"/>
              <a:gd name="T1" fmla="*/ 0 h 906"/>
              <a:gd name="T2" fmla="*/ 0 w 831"/>
              <a:gd name="T3" fmla="*/ 1 h 906"/>
              <a:gd name="T4" fmla="*/ 0 60000 65536"/>
              <a:gd name="T5" fmla="*/ 0 60000 65536"/>
              <a:gd name="T6" fmla="*/ 0 w 831"/>
              <a:gd name="T7" fmla="*/ 0 h 906"/>
              <a:gd name="T8" fmla="*/ 831 w 831"/>
              <a:gd name="T9" fmla="*/ 906 h 9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1" h="906">
                <a:moveTo>
                  <a:pt x="831" y="0"/>
                </a:moveTo>
                <a:lnTo>
                  <a:pt x="0" y="9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52" name="Rectangle 81"/>
          <p:cNvSpPr>
            <a:spLocks noChangeArrowheads="1"/>
          </p:cNvSpPr>
          <p:nvPr/>
        </p:nvSpPr>
        <p:spPr bwMode="auto">
          <a:xfrm>
            <a:off x="4232275" y="3474364"/>
            <a:ext cx="11747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retina </a:t>
            </a:r>
          </a:p>
        </p:txBody>
      </p: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504499" y="1933650"/>
            <a:ext cx="3713163" cy="2654301"/>
            <a:chOff x="576" y="3342"/>
            <a:chExt cx="2339" cy="1672"/>
          </a:xfrm>
        </p:grpSpPr>
        <p:grpSp>
          <p:nvGrpSpPr>
            <p:cNvPr id="26645" name="Group 92"/>
            <p:cNvGrpSpPr>
              <a:grpSpLocks/>
            </p:cNvGrpSpPr>
            <p:nvPr/>
          </p:nvGrpSpPr>
          <p:grpSpPr bwMode="auto">
            <a:xfrm>
              <a:off x="576" y="3520"/>
              <a:ext cx="534" cy="1494"/>
              <a:chOff x="576" y="3520"/>
              <a:chExt cx="534" cy="1494"/>
            </a:xfrm>
          </p:grpSpPr>
          <p:sp>
            <p:nvSpPr>
              <p:cNvPr id="26647" name="Freeform 31"/>
              <p:cNvSpPr>
                <a:spLocks/>
              </p:cNvSpPr>
              <p:nvPr/>
            </p:nvSpPr>
            <p:spPr bwMode="auto">
              <a:xfrm flipH="1" flipV="1">
                <a:off x="579" y="3522"/>
                <a:ext cx="265" cy="1492"/>
              </a:xfrm>
              <a:custGeom>
                <a:avLst/>
                <a:gdLst>
                  <a:gd name="T0" fmla="*/ 141 w 141"/>
                  <a:gd name="T1" fmla="*/ 852 h 852"/>
                  <a:gd name="T2" fmla="*/ 0 w 141"/>
                  <a:gd name="T3" fmla="*/ 0 h 852"/>
                  <a:gd name="T4" fmla="*/ 0 60000 65536"/>
                  <a:gd name="T5" fmla="*/ 0 60000 65536"/>
                  <a:gd name="T6" fmla="*/ 0 w 141"/>
                  <a:gd name="T7" fmla="*/ 0 h 852"/>
                  <a:gd name="T8" fmla="*/ 141 w 141"/>
                  <a:gd name="T9" fmla="*/ 852 h 8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1" h="852">
                    <a:moveTo>
                      <a:pt x="141" y="852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Line 32"/>
              <p:cNvSpPr>
                <a:spLocks noChangeShapeType="1"/>
              </p:cNvSpPr>
              <p:nvPr/>
            </p:nvSpPr>
            <p:spPr bwMode="auto">
              <a:xfrm flipV="1">
                <a:off x="576" y="3520"/>
                <a:ext cx="53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46" name="Rectangle 88"/>
            <p:cNvSpPr>
              <a:spLocks noChangeArrowheads="1"/>
            </p:cNvSpPr>
            <p:nvPr/>
          </p:nvSpPr>
          <p:spPr bwMode="auto">
            <a:xfrm>
              <a:off x="1103" y="3342"/>
              <a:ext cx="1812" cy="8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incoming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</a:rPr>
                <a:t>rays from</a:t>
              </a:r>
            </a:p>
            <a:p>
              <a:pPr algn="l"/>
              <a:r>
                <a:rPr lang="en-US" u="sng" dirty="0">
                  <a:solidFill>
                    <a:srgbClr val="000000"/>
                  </a:solidFill>
                </a:rPr>
                <a:t>far-away objects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5493949" y="2233207"/>
            <a:ext cx="3476625" cy="2417763"/>
            <a:chOff x="2901" y="3342"/>
            <a:chExt cx="2190" cy="1523"/>
          </a:xfrm>
        </p:grpSpPr>
        <p:grpSp>
          <p:nvGrpSpPr>
            <p:cNvPr id="26641" name="Group 91"/>
            <p:cNvGrpSpPr>
              <a:grpSpLocks/>
            </p:cNvGrpSpPr>
            <p:nvPr/>
          </p:nvGrpSpPr>
          <p:grpSpPr bwMode="auto">
            <a:xfrm>
              <a:off x="2901" y="3527"/>
              <a:ext cx="558" cy="1338"/>
              <a:chOff x="2901" y="3527"/>
              <a:chExt cx="558" cy="1338"/>
            </a:xfrm>
          </p:grpSpPr>
          <p:sp>
            <p:nvSpPr>
              <p:cNvPr id="26643" name="Freeform 85"/>
              <p:cNvSpPr>
                <a:spLocks/>
              </p:cNvSpPr>
              <p:nvPr/>
            </p:nvSpPr>
            <p:spPr bwMode="auto">
              <a:xfrm flipH="1" flipV="1">
                <a:off x="2901" y="3527"/>
                <a:ext cx="29" cy="1338"/>
              </a:xfrm>
              <a:custGeom>
                <a:avLst/>
                <a:gdLst>
                  <a:gd name="T0" fmla="*/ 0 w 400"/>
                  <a:gd name="T1" fmla="*/ 976 h 976"/>
                  <a:gd name="T2" fmla="*/ 400 w 400"/>
                  <a:gd name="T3" fmla="*/ 0 h 976"/>
                  <a:gd name="T4" fmla="*/ 0 60000 65536"/>
                  <a:gd name="T5" fmla="*/ 0 60000 65536"/>
                  <a:gd name="T6" fmla="*/ 0 w 400"/>
                  <a:gd name="T7" fmla="*/ 0 h 976"/>
                  <a:gd name="T8" fmla="*/ 400 w 400"/>
                  <a:gd name="T9" fmla="*/ 976 h 9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0" h="976">
                    <a:moveTo>
                      <a:pt x="0" y="976"/>
                    </a:moveTo>
                    <a:lnTo>
                      <a:pt x="40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4" name="Line 86"/>
              <p:cNvSpPr>
                <a:spLocks noChangeShapeType="1"/>
              </p:cNvSpPr>
              <p:nvPr/>
            </p:nvSpPr>
            <p:spPr bwMode="auto">
              <a:xfrm flipV="1">
                <a:off x="2925" y="3527"/>
                <a:ext cx="53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642" name="Rectangle 90"/>
            <p:cNvSpPr>
              <a:spLocks noChangeArrowheads="1"/>
            </p:cNvSpPr>
            <p:nvPr/>
          </p:nvSpPr>
          <p:spPr bwMode="auto">
            <a:xfrm>
              <a:off x="3453" y="3342"/>
              <a:ext cx="1638" cy="8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incoming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</a:rPr>
                <a:t>rays from</a:t>
              </a:r>
            </a:p>
            <a:p>
              <a:pPr algn="l"/>
              <a:r>
                <a:rPr lang="en-US" u="sng" dirty="0">
                  <a:solidFill>
                    <a:srgbClr val="000000"/>
                  </a:solidFill>
                </a:rPr>
                <a:t>nearby objects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2" name="Freeform 30"/>
          <p:cNvSpPr>
            <a:spLocks/>
          </p:cNvSpPr>
          <p:nvPr/>
        </p:nvSpPr>
        <p:spPr bwMode="auto">
          <a:xfrm rot="15010299">
            <a:off x="1299586" y="5349313"/>
            <a:ext cx="407988" cy="519113"/>
          </a:xfrm>
          <a:custGeom>
            <a:avLst/>
            <a:gdLst>
              <a:gd name="T0" fmla="*/ 0 w 423"/>
              <a:gd name="T1" fmla="*/ 0 h 537"/>
              <a:gd name="T2" fmla="*/ 1 w 423"/>
              <a:gd name="T3" fmla="*/ 1 h 537"/>
              <a:gd name="T4" fmla="*/ 0 60000 65536"/>
              <a:gd name="T5" fmla="*/ 0 60000 65536"/>
              <a:gd name="T6" fmla="*/ 0 w 423"/>
              <a:gd name="T7" fmla="*/ 0 h 537"/>
              <a:gd name="T8" fmla="*/ 423 w 423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3" h="537">
                <a:moveTo>
                  <a:pt x="0" y="0"/>
                </a:moveTo>
                <a:lnTo>
                  <a:pt x="423" y="53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ectangle 82"/>
          <p:cNvSpPr>
            <a:spLocks noChangeArrowheads="1"/>
          </p:cNvSpPr>
          <p:nvPr/>
        </p:nvSpPr>
        <p:spPr bwMode="auto">
          <a:xfrm>
            <a:off x="465776" y="5788943"/>
            <a:ext cx="1373188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cornea </a:t>
            </a:r>
          </a:p>
        </p:txBody>
      </p:sp>
    </p:spTree>
    <p:extLst>
      <p:ext uri="{BB962C8B-B14F-4D97-AF65-F5344CB8AC3E}">
        <p14:creationId xmlns:p14="http://schemas.microsoft.com/office/powerpoint/2010/main" val="132826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 animBg="1"/>
      <p:bldP spid="26652" grpId="0"/>
      <p:bldP spid="42" grpId="0" animBg="1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5"/>
          <p:cNvSpPr>
            <a:spLocks noChangeArrowheads="1"/>
          </p:cNvSpPr>
          <p:nvPr/>
        </p:nvSpPr>
        <p:spPr bwMode="auto">
          <a:xfrm>
            <a:off x="3429000" y="242888"/>
            <a:ext cx="287655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What is blurred? </a:t>
            </a:r>
          </a:p>
        </p:txBody>
      </p:sp>
      <p:sp>
        <p:nvSpPr>
          <p:cNvPr id="27651" name="Oval 56"/>
          <p:cNvSpPr>
            <a:spLocks noChangeArrowheads="1"/>
          </p:cNvSpPr>
          <p:nvPr/>
        </p:nvSpPr>
        <p:spPr bwMode="auto">
          <a:xfrm>
            <a:off x="1668463" y="381000"/>
            <a:ext cx="1985962" cy="24352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652" name="Oval 57"/>
          <p:cNvSpPr>
            <a:spLocks noChangeArrowheads="1"/>
          </p:cNvSpPr>
          <p:nvPr/>
        </p:nvSpPr>
        <p:spPr bwMode="auto">
          <a:xfrm>
            <a:off x="5915025" y="381000"/>
            <a:ext cx="2711450" cy="24352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7653" name="Group 58"/>
          <p:cNvGrpSpPr>
            <a:grpSpLocks/>
          </p:cNvGrpSpPr>
          <p:nvPr/>
        </p:nvGrpSpPr>
        <p:grpSpPr bwMode="auto">
          <a:xfrm>
            <a:off x="1590675" y="1250950"/>
            <a:ext cx="241300" cy="695325"/>
            <a:chOff x="3123" y="7272"/>
            <a:chExt cx="374" cy="1080"/>
          </a:xfrm>
        </p:grpSpPr>
        <p:sp>
          <p:nvSpPr>
            <p:cNvPr id="27709" name="Freeform 59" descr="50%"/>
            <p:cNvSpPr>
              <a:spLocks/>
            </p:cNvSpPr>
            <p:nvPr/>
          </p:nvSpPr>
          <p:spPr bwMode="auto">
            <a:xfrm>
              <a:off x="3123" y="7272"/>
              <a:ext cx="187" cy="1080"/>
            </a:xfrm>
            <a:custGeom>
              <a:avLst/>
              <a:gdLst>
                <a:gd name="T0" fmla="*/ 187 w 187"/>
                <a:gd name="T1" fmla="*/ 1080 h 1080"/>
                <a:gd name="T2" fmla="*/ 0 w 187"/>
                <a:gd name="T3" fmla="*/ 540 h 1080"/>
                <a:gd name="T4" fmla="*/ 187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10" name="Freeform 60" descr="50%"/>
            <p:cNvSpPr>
              <a:spLocks/>
            </p:cNvSpPr>
            <p:nvPr/>
          </p:nvSpPr>
          <p:spPr bwMode="auto">
            <a:xfrm>
              <a:off x="3310" y="7272"/>
              <a:ext cx="187" cy="1080"/>
            </a:xfrm>
            <a:custGeom>
              <a:avLst/>
              <a:gdLst>
                <a:gd name="T0" fmla="*/ 0 w 187"/>
                <a:gd name="T1" fmla="*/ 1080 h 1080"/>
                <a:gd name="T2" fmla="*/ 187 w 187"/>
                <a:gd name="T3" fmla="*/ 54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4686300" y="1250950"/>
            <a:ext cx="1266825" cy="695325"/>
            <a:chOff x="271" y="2212"/>
            <a:chExt cx="798" cy="438"/>
          </a:xfrm>
        </p:grpSpPr>
        <p:sp>
          <p:nvSpPr>
            <p:cNvPr id="27707" name="Line 62"/>
            <p:cNvSpPr>
              <a:spLocks noChangeShapeType="1"/>
            </p:cNvSpPr>
            <p:nvPr/>
          </p:nvSpPr>
          <p:spPr bwMode="auto">
            <a:xfrm flipH="1">
              <a:off x="271" y="2212"/>
              <a:ext cx="7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8" name="Line 63"/>
            <p:cNvSpPr>
              <a:spLocks noChangeShapeType="1"/>
            </p:cNvSpPr>
            <p:nvPr/>
          </p:nvSpPr>
          <p:spPr bwMode="auto">
            <a:xfrm flipH="1" flipV="1">
              <a:off x="271" y="2650"/>
              <a:ext cx="7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1668463" y="1250950"/>
            <a:ext cx="1985962" cy="695325"/>
            <a:chOff x="1051" y="788"/>
            <a:chExt cx="1251" cy="438"/>
          </a:xfrm>
        </p:grpSpPr>
        <p:sp>
          <p:nvSpPr>
            <p:cNvPr id="27705" name="Line 65"/>
            <p:cNvSpPr>
              <a:spLocks noChangeShapeType="1"/>
            </p:cNvSpPr>
            <p:nvPr/>
          </p:nvSpPr>
          <p:spPr bwMode="auto">
            <a:xfrm>
              <a:off x="1051" y="788"/>
              <a:ext cx="1251" cy="1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6" name="Line 66"/>
            <p:cNvSpPr>
              <a:spLocks noChangeShapeType="1"/>
            </p:cNvSpPr>
            <p:nvPr/>
          </p:nvSpPr>
          <p:spPr bwMode="auto">
            <a:xfrm flipV="1">
              <a:off x="1051" y="1071"/>
              <a:ext cx="1233" cy="1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656" name="Group 67"/>
          <p:cNvGrpSpPr>
            <a:grpSpLocks/>
          </p:cNvGrpSpPr>
          <p:nvPr/>
        </p:nvGrpSpPr>
        <p:grpSpPr bwMode="auto">
          <a:xfrm>
            <a:off x="5840413" y="1250950"/>
            <a:ext cx="241300" cy="695325"/>
            <a:chOff x="3123" y="7272"/>
            <a:chExt cx="374" cy="1080"/>
          </a:xfrm>
        </p:grpSpPr>
        <p:sp>
          <p:nvSpPr>
            <p:cNvPr id="27703" name="Freeform 68" descr="50%"/>
            <p:cNvSpPr>
              <a:spLocks/>
            </p:cNvSpPr>
            <p:nvPr/>
          </p:nvSpPr>
          <p:spPr bwMode="auto">
            <a:xfrm>
              <a:off x="3123" y="7272"/>
              <a:ext cx="187" cy="1080"/>
            </a:xfrm>
            <a:custGeom>
              <a:avLst/>
              <a:gdLst>
                <a:gd name="T0" fmla="*/ 187 w 187"/>
                <a:gd name="T1" fmla="*/ 1080 h 1080"/>
                <a:gd name="T2" fmla="*/ 0 w 187"/>
                <a:gd name="T3" fmla="*/ 540 h 1080"/>
                <a:gd name="T4" fmla="*/ 187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4" name="Freeform 69" descr="50%"/>
            <p:cNvSpPr>
              <a:spLocks/>
            </p:cNvSpPr>
            <p:nvPr/>
          </p:nvSpPr>
          <p:spPr bwMode="auto">
            <a:xfrm>
              <a:off x="3310" y="7272"/>
              <a:ext cx="187" cy="1080"/>
            </a:xfrm>
            <a:custGeom>
              <a:avLst/>
              <a:gdLst>
                <a:gd name="T0" fmla="*/ 0 w 187"/>
                <a:gd name="T1" fmla="*/ 1080 h 1080"/>
                <a:gd name="T2" fmla="*/ 187 w 187"/>
                <a:gd name="T3" fmla="*/ 54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25450" y="1250950"/>
            <a:ext cx="1263650" cy="695325"/>
            <a:chOff x="2948" y="2212"/>
            <a:chExt cx="796" cy="438"/>
          </a:xfrm>
        </p:grpSpPr>
        <p:sp>
          <p:nvSpPr>
            <p:cNvPr id="27701" name="Line 71"/>
            <p:cNvSpPr>
              <a:spLocks noChangeShapeType="1"/>
            </p:cNvSpPr>
            <p:nvPr/>
          </p:nvSpPr>
          <p:spPr bwMode="auto">
            <a:xfrm flipH="1">
              <a:off x="2948" y="2212"/>
              <a:ext cx="796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2" name="Line 72"/>
            <p:cNvSpPr>
              <a:spLocks noChangeShapeType="1"/>
            </p:cNvSpPr>
            <p:nvPr/>
          </p:nvSpPr>
          <p:spPr bwMode="auto">
            <a:xfrm flipH="1" flipV="1">
              <a:off x="2948" y="2431"/>
              <a:ext cx="796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122"/>
          <p:cNvGrpSpPr>
            <a:grpSpLocks/>
          </p:cNvGrpSpPr>
          <p:nvPr/>
        </p:nvGrpSpPr>
        <p:grpSpPr bwMode="auto">
          <a:xfrm>
            <a:off x="5915025" y="1250950"/>
            <a:ext cx="2697163" cy="695325"/>
            <a:chOff x="3726" y="788"/>
            <a:chExt cx="1699" cy="438"/>
          </a:xfrm>
        </p:grpSpPr>
        <p:sp>
          <p:nvSpPr>
            <p:cNvPr id="27699" name="Line 74"/>
            <p:cNvSpPr>
              <a:spLocks noChangeShapeType="1"/>
            </p:cNvSpPr>
            <p:nvPr/>
          </p:nvSpPr>
          <p:spPr bwMode="auto">
            <a:xfrm>
              <a:off x="3726" y="788"/>
              <a:ext cx="1698" cy="3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0" name="Line 75"/>
            <p:cNvSpPr>
              <a:spLocks noChangeShapeType="1"/>
            </p:cNvSpPr>
            <p:nvPr/>
          </p:nvSpPr>
          <p:spPr bwMode="auto">
            <a:xfrm flipV="1">
              <a:off x="3726" y="934"/>
              <a:ext cx="1699" cy="2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1101725" y="4497388"/>
            <a:ext cx="360363" cy="1027112"/>
            <a:chOff x="3123" y="7272"/>
            <a:chExt cx="374" cy="1080"/>
          </a:xfrm>
        </p:grpSpPr>
        <p:sp>
          <p:nvSpPr>
            <p:cNvPr id="27697" name="Freeform 101" descr="50%"/>
            <p:cNvSpPr>
              <a:spLocks/>
            </p:cNvSpPr>
            <p:nvPr/>
          </p:nvSpPr>
          <p:spPr bwMode="auto">
            <a:xfrm>
              <a:off x="3123" y="7272"/>
              <a:ext cx="187" cy="1080"/>
            </a:xfrm>
            <a:custGeom>
              <a:avLst/>
              <a:gdLst>
                <a:gd name="T0" fmla="*/ 187 w 187"/>
                <a:gd name="T1" fmla="*/ 1080 h 1080"/>
                <a:gd name="T2" fmla="*/ 0 w 187"/>
                <a:gd name="T3" fmla="*/ 540 h 1080"/>
                <a:gd name="T4" fmla="*/ 187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8" name="Freeform 102" descr="50%"/>
            <p:cNvSpPr>
              <a:spLocks/>
            </p:cNvSpPr>
            <p:nvPr/>
          </p:nvSpPr>
          <p:spPr bwMode="auto">
            <a:xfrm>
              <a:off x="3310" y="7272"/>
              <a:ext cx="187" cy="1080"/>
            </a:xfrm>
            <a:custGeom>
              <a:avLst/>
              <a:gdLst>
                <a:gd name="T0" fmla="*/ 0 w 187"/>
                <a:gd name="T1" fmla="*/ 1080 h 1080"/>
                <a:gd name="T2" fmla="*/ 187 w 187"/>
                <a:gd name="T3" fmla="*/ 54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390525" y="4840288"/>
            <a:ext cx="3205163" cy="342900"/>
            <a:chOff x="246" y="3049"/>
            <a:chExt cx="2019" cy="216"/>
          </a:xfrm>
        </p:grpSpPr>
        <p:sp>
          <p:nvSpPr>
            <p:cNvPr id="27691" name="Line 90"/>
            <p:cNvSpPr>
              <a:spLocks noChangeShapeType="1"/>
            </p:cNvSpPr>
            <p:nvPr/>
          </p:nvSpPr>
          <p:spPr bwMode="auto">
            <a:xfrm flipH="1">
              <a:off x="246" y="3049"/>
              <a:ext cx="448" cy="1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2" name="Line 91"/>
            <p:cNvSpPr>
              <a:spLocks noChangeShapeType="1"/>
            </p:cNvSpPr>
            <p:nvPr/>
          </p:nvSpPr>
          <p:spPr bwMode="auto">
            <a:xfrm flipH="1" flipV="1">
              <a:off x="246" y="3157"/>
              <a:ext cx="448" cy="1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3" name="Line 92"/>
            <p:cNvSpPr>
              <a:spLocks noChangeShapeType="1"/>
            </p:cNvSpPr>
            <p:nvPr/>
          </p:nvSpPr>
          <p:spPr bwMode="auto">
            <a:xfrm>
              <a:off x="1032" y="3049"/>
              <a:ext cx="1233" cy="1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4" name="Line 93"/>
            <p:cNvSpPr>
              <a:spLocks noChangeShapeType="1"/>
            </p:cNvSpPr>
            <p:nvPr/>
          </p:nvSpPr>
          <p:spPr bwMode="auto">
            <a:xfrm flipV="1">
              <a:off x="1032" y="3157"/>
              <a:ext cx="1233" cy="1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5" name="Line 103"/>
            <p:cNvSpPr>
              <a:spLocks noChangeShapeType="1"/>
            </p:cNvSpPr>
            <p:nvPr/>
          </p:nvSpPr>
          <p:spPr bwMode="auto">
            <a:xfrm flipH="1" flipV="1">
              <a:off x="694" y="3265"/>
              <a:ext cx="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6" name="Line 104"/>
            <p:cNvSpPr>
              <a:spLocks noChangeShapeType="1"/>
            </p:cNvSpPr>
            <p:nvPr/>
          </p:nvSpPr>
          <p:spPr bwMode="auto">
            <a:xfrm flipH="1" flipV="1">
              <a:off x="694" y="3049"/>
              <a:ext cx="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5421313" y="4435475"/>
            <a:ext cx="533400" cy="1027113"/>
            <a:chOff x="6115" y="7272"/>
            <a:chExt cx="561" cy="1080"/>
          </a:xfrm>
        </p:grpSpPr>
        <p:sp>
          <p:nvSpPr>
            <p:cNvPr id="27687" name="Freeform 106"/>
            <p:cNvSpPr>
              <a:spLocks/>
            </p:cNvSpPr>
            <p:nvPr/>
          </p:nvSpPr>
          <p:spPr bwMode="auto">
            <a:xfrm>
              <a:off x="6115" y="7272"/>
              <a:ext cx="187" cy="1080"/>
            </a:xfrm>
            <a:custGeom>
              <a:avLst/>
              <a:gdLst>
                <a:gd name="T0" fmla="*/ 0 w 187"/>
                <a:gd name="T1" fmla="*/ 1080 h 1080"/>
                <a:gd name="T2" fmla="*/ 187 w 187"/>
                <a:gd name="T3" fmla="*/ 540 h 1080"/>
                <a:gd name="T4" fmla="*/ 0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0" y="1080"/>
                  </a:moveTo>
                  <a:cubicBezTo>
                    <a:pt x="93" y="900"/>
                    <a:pt x="187" y="720"/>
                    <a:pt x="187" y="540"/>
                  </a:cubicBezTo>
                  <a:cubicBezTo>
                    <a:pt x="187" y="360"/>
                    <a:pt x="62" y="60"/>
                    <a:pt x="0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8" name="Freeform 107"/>
            <p:cNvSpPr>
              <a:spLocks/>
            </p:cNvSpPr>
            <p:nvPr/>
          </p:nvSpPr>
          <p:spPr bwMode="auto">
            <a:xfrm>
              <a:off x="6489" y="7272"/>
              <a:ext cx="187" cy="1080"/>
            </a:xfrm>
            <a:custGeom>
              <a:avLst/>
              <a:gdLst>
                <a:gd name="T0" fmla="*/ 187 w 187"/>
                <a:gd name="T1" fmla="*/ 1080 h 1080"/>
                <a:gd name="T2" fmla="*/ 0 w 187"/>
                <a:gd name="T3" fmla="*/ 540 h 1080"/>
                <a:gd name="T4" fmla="*/ 187 w 187"/>
                <a:gd name="T5" fmla="*/ 0 h 1080"/>
                <a:gd name="T6" fmla="*/ 0 60000 65536"/>
                <a:gd name="T7" fmla="*/ 0 60000 65536"/>
                <a:gd name="T8" fmla="*/ 0 60000 65536"/>
                <a:gd name="T9" fmla="*/ 0 w 187"/>
                <a:gd name="T10" fmla="*/ 0 h 1080"/>
                <a:gd name="T11" fmla="*/ 187 w 187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080">
                  <a:moveTo>
                    <a:pt x="187" y="1080"/>
                  </a:moveTo>
                  <a:cubicBezTo>
                    <a:pt x="93" y="900"/>
                    <a:pt x="0" y="720"/>
                    <a:pt x="0" y="540"/>
                  </a:cubicBezTo>
                  <a:cubicBezTo>
                    <a:pt x="0" y="360"/>
                    <a:pt x="125" y="120"/>
                    <a:pt x="187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9" name="Line 108"/>
            <p:cNvSpPr>
              <a:spLocks noChangeShapeType="1"/>
            </p:cNvSpPr>
            <p:nvPr/>
          </p:nvSpPr>
          <p:spPr bwMode="auto">
            <a:xfrm>
              <a:off x="6115" y="8352"/>
              <a:ext cx="56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0" name="Line 109"/>
            <p:cNvSpPr>
              <a:spLocks noChangeShapeType="1"/>
            </p:cNvSpPr>
            <p:nvPr/>
          </p:nvSpPr>
          <p:spPr bwMode="auto">
            <a:xfrm>
              <a:off x="6115" y="7272"/>
              <a:ext cx="56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4710113" y="4684713"/>
            <a:ext cx="3916362" cy="511175"/>
            <a:chOff x="2967" y="2951"/>
            <a:chExt cx="2467" cy="322"/>
          </a:xfrm>
        </p:grpSpPr>
        <p:sp>
          <p:nvSpPr>
            <p:cNvPr id="27681" name="Freeform 97"/>
            <p:cNvSpPr>
              <a:spLocks/>
            </p:cNvSpPr>
            <p:nvPr/>
          </p:nvSpPr>
          <p:spPr bwMode="auto">
            <a:xfrm>
              <a:off x="3772" y="2951"/>
              <a:ext cx="1662" cy="215"/>
            </a:xfrm>
            <a:custGeom>
              <a:avLst/>
              <a:gdLst>
                <a:gd name="T0" fmla="*/ 0 w 2770"/>
                <a:gd name="T1" fmla="*/ 0 h 357"/>
                <a:gd name="T2" fmla="*/ 1 w 2770"/>
                <a:gd name="T3" fmla="*/ 1 h 357"/>
                <a:gd name="T4" fmla="*/ 0 60000 65536"/>
                <a:gd name="T5" fmla="*/ 0 60000 65536"/>
                <a:gd name="T6" fmla="*/ 0 w 2770"/>
                <a:gd name="T7" fmla="*/ 0 h 357"/>
                <a:gd name="T8" fmla="*/ 2770 w 2770"/>
                <a:gd name="T9" fmla="*/ 357 h 3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70" h="357">
                  <a:moveTo>
                    <a:pt x="0" y="0"/>
                  </a:moveTo>
                  <a:lnTo>
                    <a:pt x="2770" y="3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2" name="Line 98"/>
            <p:cNvSpPr>
              <a:spLocks noChangeShapeType="1"/>
            </p:cNvSpPr>
            <p:nvPr/>
          </p:nvSpPr>
          <p:spPr bwMode="auto">
            <a:xfrm flipV="1">
              <a:off x="3751" y="3166"/>
              <a:ext cx="1683" cy="1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Line 110"/>
            <p:cNvSpPr>
              <a:spLocks noChangeShapeType="1"/>
            </p:cNvSpPr>
            <p:nvPr/>
          </p:nvSpPr>
          <p:spPr bwMode="auto">
            <a:xfrm flipH="1" flipV="1">
              <a:off x="2967" y="3058"/>
              <a:ext cx="5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4" name="Line 111"/>
            <p:cNvSpPr>
              <a:spLocks noChangeShapeType="1"/>
            </p:cNvSpPr>
            <p:nvPr/>
          </p:nvSpPr>
          <p:spPr bwMode="auto">
            <a:xfrm flipH="1" flipV="1">
              <a:off x="2967" y="3202"/>
              <a:ext cx="5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5" name="Freeform 112"/>
            <p:cNvSpPr>
              <a:spLocks/>
            </p:cNvSpPr>
            <p:nvPr/>
          </p:nvSpPr>
          <p:spPr bwMode="auto">
            <a:xfrm>
              <a:off x="3517" y="3202"/>
              <a:ext cx="234" cy="71"/>
            </a:xfrm>
            <a:custGeom>
              <a:avLst/>
              <a:gdLst>
                <a:gd name="T0" fmla="*/ 0 w 391"/>
                <a:gd name="T1" fmla="*/ 0 h 120"/>
                <a:gd name="T2" fmla="*/ 1 w 391"/>
                <a:gd name="T3" fmla="*/ 1 h 120"/>
                <a:gd name="T4" fmla="*/ 0 60000 65536"/>
                <a:gd name="T5" fmla="*/ 0 60000 65536"/>
                <a:gd name="T6" fmla="*/ 0 w 391"/>
                <a:gd name="T7" fmla="*/ 0 h 120"/>
                <a:gd name="T8" fmla="*/ 391 w 391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1" h="120">
                  <a:moveTo>
                    <a:pt x="0" y="0"/>
                  </a:moveTo>
                  <a:lnTo>
                    <a:pt x="391" y="1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6" name="Freeform 113"/>
            <p:cNvSpPr>
              <a:spLocks/>
            </p:cNvSpPr>
            <p:nvPr/>
          </p:nvSpPr>
          <p:spPr bwMode="auto">
            <a:xfrm>
              <a:off x="3513" y="2951"/>
              <a:ext cx="258" cy="104"/>
            </a:xfrm>
            <a:custGeom>
              <a:avLst/>
              <a:gdLst>
                <a:gd name="T0" fmla="*/ 0 w 429"/>
                <a:gd name="T1" fmla="*/ 1 h 171"/>
                <a:gd name="T2" fmla="*/ 1 w 429"/>
                <a:gd name="T3" fmla="*/ 0 h 171"/>
                <a:gd name="T4" fmla="*/ 0 60000 65536"/>
                <a:gd name="T5" fmla="*/ 0 60000 65536"/>
                <a:gd name="T6" fmla="*/ 0 w 429"/>
                <a:gd name="T7" fmla="*/ 0 h 171"/>
                <a:gd name="T8" fmla="*/ 429 w 429"/>
                <a:gd name="T9" fmla="*/ 171 h 1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9" h="171">
                  <a:moveTo>
                    <a:pt x="0" y="171"/>
                  </a:moveTo>
                  <a:lnTo>
                    <a:pt x="429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47604" name="Rectangle 116"/>
          <p:cNvSpPr>
            <a:spLocks noChangeArrowheads="1"/>
          </p:cNvSpPr>
          <p:nvPr/>
        </p:nvSpPr>
        <p:spPr bwMode="auto">
          <a:xfrm>
            <a:off x="2057400" y="3189288"/>
            <a:ext cx="5549900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How do we correct the condition? </a:t>
            </a:r>
          </a:p>
        </p:txBody>
      </p:sp>
      <p:sp>
        <p:nvSpPr>
          <p:cNvPr id="447605" name="Text Box 117"/>
          <p:cNvSpPr txBox="1">
            <a:spLocks noChangeArrowheads="1"/>
          </p:cNvSpPr>
          <p:nvPr/>
        </p:nvSpPr>
        <p:spPr bwMode="auto">
          <a:xfrm>
            <a:off x="285750" y="2136775"/>
            <a:ext cx="1382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nearby</a:t>
            </a:r>
          </a:p>
          <a:p>
            <a:pPr algn="l"/>
            <a:r>
              <a:rPr lang="en-US" u="sng">
                <a:solidFill>
                  <a:srgbClr val="000000"/>
                </a:solidFill>
              </a:rPr>
              <a:t>objects</a:t>
            </a:r>
          </a:p>
        </p:txBody>
      </p:sp>
      <p:sp>
        <p:nvSpPr>
          <p:cNvPr id="447606" name="Text Box 118"/>
          <p:cNvSpPr txBox="1">
            <a:spLocks noChangeArrowheads="1"/>
          </p:cNvSpPr>
          <p:nvPr/>
        </p:nvSpPr>
        <p:spPr bwMode="auto">
          <a:xfrm>
            <a:off x="4597400" y="2136775"/>
            <a:ext cx="1697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u="sng">
                <a:solidFill>
                  <a:srgbClr val="000000"/>
                </a:solidFill>
              </a:rPr>
              <a:t>far-away</a:t>
            </a:r>
          </a:p>
          <a:p>
            <a:pPr algn="l"/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rgbClr val="000000"/>
                </a:solidFill>
              </a:rPr>
              <a:t>objects</a:t>
            </a:r>
          </a:p>
        </p:txBody>
      </p: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1562100" y="3783013"/>
            <a:ext cx="7064375" cy="2427287"/>
            <a:chOff x="984" y="2383"/>
            <a:chExt cx="4450" cy="1529"/>
          </a:xfrm>
        </p:grpSpPr>
        <p:sp>
          <p:nvSpPr>
            <p:cNvPr id="27673" name="Oval 86"/>
            <p:cNvSpPr>
              <a:spLocks noChangeArrowheads="1"/>
            </p:cNvSpPr>
            <p:nvPr/>
          </p:nvSpPr>
          <p:spPr bwMode="auto">
            <a:xfrm>
              <a:off x="1032" y="2401"/>
              <a:ext cx="1233" cy="151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4" name="Oval 99"/>
            <p:cNvSpPr>
              <a:spLocks noChangeArrowheads="1"/>
            </p:cNvSpPr>
            <p:nvPr/>
          </p:nvSpPr>
          <p:spPr bwMode="auto">
            <a:xfrm>
              <a:off x="3751" y="2383"/>
              <a:ext cx="1683" cy="151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7675" name="Group 87"/>
            <p:cNvGrpSpPr>
              <a:grpSpLocks/>
            </p:cNvGrpSpPr>
            <p:nvPr/>
          </p:nvGrpSpPr>
          <p:grpSpPr bwMode="auto">
            <a:xfrm>
              <a:off x="984" y="2941"/>
              <a:ext cx="150" cy="431"/>
              <a:chOff x="3123" y="7272"/>
              <a:chExt cx="374" cy="1080"/>
            </a:xfrm>
          </p:grpSpPr>
          <p:sp>
            <p:nvSpPr>
              <p:cNvPr id="27679" name="Freeform 88" descr="50%"/>
              <p:cNvSpPr>
                <a:spLocks/>
              </p:cNvSpPr>
              <p:nvPr/>
            </p:nvSpPr>
            <p:spPr bwMode="auto">
              <a:xfrm>
                <a:off x="3123" y="7272"/>
                <a:ext cx="187" cy="1080"/>
              </a:xfrm>
              <a:custGeom>
                <a:avLst/>
                <a:gdLst>
                  <a:gd name="T0" fmla="*/ 187 w 187"/>
                  <a:gd name="T1" fmla="*/ 1080 h 1080"/>
                  <a:gd name="T2" fmla="*/ 0 w 187"/>
                  <a:gd name="T3" fmla="*/ 540 h 1080"/>
                  <a:gd name="T4" fmla="*/ 187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187" y="1080"/>
                    </a:moveTo>
                    <a:cubicBezTo>
                      <a:pt x="93" y="900"/>
                      <a:pt x="0" y="720"/>
                      <a:pt x="0" y="540"/>
                    </a:cubicBezTo>
                    <a:cubicBezTo>
                      <a:pt x="0" y="360"/>
                      <a:pt x="125" y="120"/>
                      <a:pt x="187" y="0"/>
                    </a:cubicBez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0" name="Freeform 89" descr="50%"/>
              <p:cNvSpPr>
                <a:spLocks/>
              </p:cNvSpPr>
              <p:nvPr/>
            </p:nvSpPr>
            <p:spPr bwMode="auto">
              <a:xfrm>
                <a:off x="3310" y="7272"/>
                <a:ext cx="187" cy="1080"/>
              </a:xfrm>
              <a:custGeom>
                <a:avLst/>
                <a:gdLst>
                  <a:gd name="T0" fmla="*/ 0 w 187"/>
                  <a:gd name="T1" fmla="*/ 1080 h 1080"/>
                  <a:gd name="T2" fmla="*/ 187 w 187"/>
                  <a:gd name="T3" fmla="*/ 54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76" name="Group 94"/>
            <p:cNvGrpSpPr>
              <a:grpSpLocks/>
            </p:cNvGrpSpPr>
            <p:nvPr/>
          </p:nvGrpSpPr>
          <p:grpSpPr bwMode="auto">
            <a:xfrm>
              <a:off x="3705" y="2923"/>
              <a:ext cx="150" cy="431"/>
              <a:chOff x="3123" y="7272"/>
              <a:chExt cx="374" cy="1080"/>
            </a:xfrm>
          </p:grpSpPr>
          <p:sp>
            <p:nvSpPr>
              <p:cNvPr id="27677" name="Freeform 95" descr="50%"/>
              <p:cNvSpPr>
                <a:spLocks/>
              </p:cNvSpPr>
              <p:nvPr/>
            </p:nvSpPr>
            <p:spPr bwMode="auto">
              <a:xfrm>
                <a:off x="3123" y="7272"/>
                <a:ext cx="187" cy="1080"/>
              </a:xfrm>
              <a:custGeom>
                <a:avLst/>
                <a:gdLst>
                  <a:gd name="T0" fmla="*/ 187 w 187"/>
                  <a:gd name="T1" fmla="*/ 1080 h 1080"/>
                  <a:gd name="T2" fmla="*/ 0 w 187"/>
                  <a:gd name="T3" fmla="*/ 540 h 1080"/>
                  <a:gd name="T4" fmla="*/ 187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187" y="1080"/>
                    </a:moveTo>
                    <a:cubicBezTo>
                      <a:pt x="93" y="900"/>
                      <a:pt x="0" y="720"/>
                      <a:pt x="0" y="540"/>
                    </a:cubicBezTo>
                    <a:cubicBezTo>
                      <a:pt x="0" y="360"/>
                      <a:pt x="125" y="120"/>
                      <a:pt x="187" y="0"/>
                    </a:cubicBez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8" name="Freeform 96" descr="50%"/>
              <p:cNvSpPr>
                <a:spLocks/>
              </p:cNvSpPr>
              <p:nvPr/>
            </p:nvSpPr>
            <p:spPr bwMode="auto">
              <a:xfrm>
                <a:off x="3310" y="7272"/>
                <a:ext cx="187" cy="1080"/>
              </a:xfrm>
              <a:custGeom>
                <a:avLst/>
                <a:gdLst>
                  <a:gd name="T0" fmla="*/ 0 w 187"/>
                  <a:gd name="T1" fmla="*/ 1080 h 1080"/>
                  <a:gd name="T2" fmla="*/ 187 w 187"/>
                  <a:gd name="T3" fmla="*/ 54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25"/>
          <p:cNvGrpSpPr>
            <a:grpSpLocks/>
          </p:cNvGrpSpPr>
          <p:nvPr/>
        </p:nvGrpSpPr>
        <p:grpSpPr bwMode="auto">
          <a:xfrm>
            <a:off x="658813" y="5591175"/>
            <a:ext cx="2779712" cy="1081088"/>
            <a:chOff x="415" y="3522"/>
            <a:chExt cx="1751" cy="681"/>
          </a:xfrm>
        </p:grpSpPr>
        <p:sp>
          <p:nvSpPr>
            <p:cNvPr id="27671" name="Freeform 114"/>
            <p:cNvSpPr>
              <a:spLocks/>
            </p:cNvSpPr>
            <p:nvPr/>
          </p:nvSpPr>
          <p:spPr bwMode="auto">
            <a:xfrm>
              <a:off x="832" y="3522"/>
              <a:ext cx="73" cy="384"/>
            </a:xfrm>
            <a:custGeom>
              <a:avLst/>
              <a:gdLst>
                <a:gd name="T0" fmla="*/ 73 w 73"/>
                <a:gd name="T1" fmla="*/ 384 h 384"/>
                <a:gd name="T2" fmla="*/ 0 w 73"/>
                <a:gd name="T3" fmla="*/ 0 h 384"/>
                <a:gd name="T4" fmla="*/ 0 60000 65536"/>
                <a:gd name="T5" fmla="*/ 0 60000 65536"/>
                <a:gd name="T6" fmla="*/ 0 w 73"/>
                <a:gd name="T7" fmla="*/ 0 h 384"/>
                <a:gd name="T8" fmla="*/ 73 w 73"/>
                <a:gd name="T9" fmla="*/ 384 h 3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384">
                  <a:moveTo>
                    <a:pt x="73" y="384"/>
                  </a:move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Rectangle 119"/>
            <p:cNvSpPr>
              <a:spLocks noChangeArrowheads="1"/>
            </p:cNvSpPr>
            <p:nvPr/>
          </p:nvSpPr>
          <p:spPr bwMode="auto">
            <a:xfrm>
              <a:off x="415" y="3876"/>
              <a:ext cx="1751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converging lens </a:t>
              </a:r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>
            <a:off x="4129088" y="5553075"/>
            <a:ext cx="2482850" cy="903288"/>
            <a:chOff x="2601" y="3498"/>
            <a:chExt cx="1564" cy="569"/>
          </a:xfrm>
        </p:grpSpPr>
        <p:sp>
          <p:nvSpPr>
            <p:cNvPr id="27669" name="Line 115"/>
            <p:cNvSpPr>
              <a:spLocks noChangeShapeType="1"/>
            </p:cNvSpPr>
            <p:nvPr/>
          </p:nvSpPr>
          <p:spPr bwMode="auto">
            <a:xfrm flipV="1">
              <a:off x="3465" y="3498"/>
              <a:ext cx="55" cy="2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0" name="Rectangle 120"/>
            <p:cNvSpPr>
              <a:spLocks noChangeArrowheads="1"/>
            </p:cNvSpPr>
            <p:nvPr/>
          </p:nvSpPr>
          <p:spPr bwMode="auto">
            <a:xfrm>
              <a:off x="2601" y="3740"/>
              <a:ext cx="1564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diverging lens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17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7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6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6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604" grpId="0"/>
      <p:bldP spid="447605" grpId="0"/>
      <p:bldP spid="4476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yperphysics.phy-astr.gsu.edu/hbase/vision/imgvis/eye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425" y="61744"/>
            <a:ext cx="7224235" cy="48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5"/>
          <p:cNvSpPr>
            <a:spLocks noChangeArrowheads="1"/>
          </p:cNvSpPr>
          <p:nvPr/>
        </p:nvSpPr>
        <p:spPr bwMode="auto">
          <a:xfrm>
            <a:off x="186627" y="120120"/>
            <a:ext cx="8630889" cy="655564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human eye has two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lens-like tissues: the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cornea and the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“crystalline lens.”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We are able to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focus on objects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at various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distances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because muscles in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the eye can change the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shape of the crystalline lens.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As we age, the crystalline lens loses some of its flexibility.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This is why older people with perfect vision eventually need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reading glasses, and also why older people with glasses </a:t>
            </a:r>
          </a:p>
          <a:p>
            <a:pPr algn="l"/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eventually transition to bi- or tri-</a:t>
            </a:r>
            <a:r>
              <a:rPr lang="en-US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focals</a:t>
            </a: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 rot="2549341">
            <a:off x="1327398" y="5347814"/>
            <a:ext cx="622689" cy="1057064"/>
            <a:chOff x="6557875" y="1781503"/>
            <a:chExt cx="622689" cy="1057064"/>
          </a:xfrm>
        </p:grpSpPr>
        <p:sp>
          <p:nvSpPr>
            <p:cNvPr id="59" name="Oval 58"/>
            <p:cNvSpPr/>
            <p:nvPr/>
          </p:nvSpPr>
          <p:spPr bwMode="auto">
            <a:xfrm>
              <a:off x="6700345" y="1781503"/>
              <a:ext cx="283780" cy="283780"/>
            </a:xfrm>
            <a:prstGeom prst="ellipse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61" name="Straight Connector 60"/>
            <p:cNvCxnSpPr>
              <a:stCxn id="59" idx="4"/>
            </p:cNvCxnSpPr>
            <p:nvPr/>
          </p:nvCxnSpPr>
          <p:spPr bwMode="auto">
            <a:xfrm>
              <a:off x="6842235" y="2065283"/>
              <a:ext cx="1740" cy="36937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>
              <a:off x="6692510" y="2424311"/>
              <a:ext cx="155334" cy="13376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690770" y="2553336"/>
              <a:ext cx="153206" cy="24596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H="1">
              <a:off x="6748609" y="2800168"/>
              <a:ext cx="93626" cy="3839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6842235" y="2429921"/>
              <a:ext cx="113937" cy="17303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954431" y="2541247"/>
              <a:ext cx="198084" cy="5696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 flipV="1">
              <a:off x="7152516" y="2546857"/>
              <a:ext cx="28048" cy="10658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842235" y="2155040"/>
              <a:ext cx="203694" cy="6083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7006660" y="2222358"/>
              <a:ext cx="31918" cy="18425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6731779" y="2159779"/>
              <a:ext cx="112196" cy="12902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557875" y="2210267"/>
              <a:ext cx="173904" cy="7292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ectangle 5"/>
          <p:cNvSpPr/>
          <p:nvPr/>
        </p:nvSpPr>
        <p:spPr bwMode="auto">
          <a:xfrm>
            <a:off x="-126129" y="3594538"/>
            <a:ext cx="9380487" cy="3405351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948066" y="441009"/>
            <a:ext cx="4962705" cy="144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LESS OPTICALLY</a:t>
            </a:r>
          </a:p>
          <a:p>
            <a:r>
              <a:rPr lang="en-US" sz="4400" b="1" dirty="0" smtClean="0">
                <a:solidFill>
                  <a:srgbClr val="000000"/>
                </a:solidFill>
              </a:rPr>
              <a:t>DENSE MEDIUM</a:t>
            </a:r>
            <a:endParaRPr lang="en-US" sz="4400" b="1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65354" y="986909"/>
            <a:ext cx="1213794" cy="1224199"/>
            <a:chOff x="7265354" y="986909"/>
            <a:chExt cx="1213794" cy="1224199"/>
          </a:xfrm>
        </p:grpSpPr>
        <p:grpSp>
          <p:nvGrpSpPr>
            <p:cNvPr id="33" name="Group 32"/>
            <p:cNvGrpSpPr/>
            <p:nvPr/>
          </p:nvGrpSpPr>
          <p:grpSpPr>
            <a:xfrm rot="14679550">
              <a:off x="7579341" y="1371232"/>
              <a:ext cx="622689" cy="1057064"/>
              <a:chOff x="6557875" y="1781503"/>
              <a:chExt cx="622689" cy="1057064"/>
            </a:xfrm>
          </p:grpSpPr>
          <p:sp>
            <p:nvSpPr>
              <p:cNvPr id="9" name="Oval 8"/>
              <p:cNvSpPr/>
              <p:nvPr/>
            </p:nvSpPr>
            <p:spPr bwMode="auto">
              <a:xfrm>
                <a:off x="6700345" y="1781503"/>
                <a:ext cx="283780" cy="283780"/>
              </a:xfrm>
              <a:prstGeom prst="ellipse">
                <a:avLst/>
              </a:prstGeom>
              <a:solidFill>
                <a:schemeClr val="tx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4"/>
              </p:cNvCxnSpPr>
              <p:nvPr/>
            </p:nvCxnSpPr>
            <p:spPr bwMode="auto">
              <a:xfrm>
                <a:off x="6842235" y="2065283"/>
                <a:ext cx="1740" cy="36937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6692510" y="2424311"/>
                <a:ext cx="155334" cy="13376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6690770" y="2553336"/>
                <a:ext cx="153206" cy="245962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H="1">
                <a:off x="6748609" y="2800168"/>
                <a:ext cx="93626" cy="38399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6842235" y="2429921"/>
                <a:ext cx="113937" cy="173034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6954431" y="2541247"/>
                <a:ext cx="198084" cy="5696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 flipV="1">
                <a:off x="7152516" y="2546857"/>
                <a:ext cx="28048" cy="10658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842235" y="2155040"/>
                <a:ext cx="203694" cy="6083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7006660" y="2222358"/>
                <a:ext cx="31918" cy="18425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6731779" y="2159779"/>
                <a:ext cx="112196" cy="129026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557875" y="2210267"/>
                <a:ext cx="173904" cy="7292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7265354" y="986909"/>
              <a:ext cx="1213794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“laser”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0" name="Straight Connector 59"/>
          <p:cNvCxnSpPr/>
          <p:nvPr/>
        </p:nvCxnSpPr>
        <p:spPr bwMode="auto">
          <a:xfrm flipH="1">
            <a:off x="2062716" y="2191407"/>
            <a:ext cx="5299781" cy="333689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1956391" y="2175641"/>
            <a:ext cx="5421872" cy="3198641"/>
            <a:chOff x="1956391" y="2175641"/>
            <a:chExt cx="5421872" cy="3198641"/>
          </a:xfrm>
        </p:grpSpPr>
        <p:cxnSp>
          <p:nvCxnSpPr>
            <p:cNvPr id="62" name="Straight Connector 61"/>
            <p:cNvCxnSpPr/>
            <p:nvPr/>
          </p:nvCxnSpPr>
          <p:spPr bwMode="auto">
            <a:xfrm flipH="1">
              <a:off x="2774731" y="2175641"/>
              <a:ext cx="4603532" cy="1418897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H="1">
              <a:off x="1956391" y="3610303"/>
              <a:ext cx="818342" cy="1763979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19"/>
          <p:cNvSpPr>
            <a:spLocks noChangeArrowheads="1"/>
          </p:cNvSpPr>
          <p:nvPr/>
        </p:nvSpPr>
        <p:spPr bwMode="auto">
          <a:xfrm rot="20580354">
            <a:off x="3281644" y="2327654"/>
            <a:ext cx="292259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path of least time</a:t>
            </a: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642013" y="5106130"/>
            <a:ext cx="5180714" cy="144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MORE OPTICALLY</a:t>
            </a:r>
          </a:p>
          <a:p>
            <a:r>
              <a:rPr lang="en-US" sz="4400" b="1" dirty="0" smtClean="0">
                <a:solidFill>
                  <a:srgbClr val="000000"/>
                </a:solidFill>
              </a:rPr>
              <a:t>DENSE MEDIUM</a:t>
            </a:r>
            <a:endParaRPr lang="en-US" sz="4400" b="1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3658" y="5197391"/>
            <a:ext cx="1104790" cy="980339"/>
            <a:chOff x="1283658" y="5197391"/>
            <a:chExt cx="1104790" cy="980339"/>
          </a:xfrm>
        </p:grpSpPr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1283658" y="5654510"/>
              <a:ext cx="1104790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target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17162" y="5197391"/>
              <a:ext cx="309222" cy="523912"/>
              <a:chOff x="834660" y="2326602"/>
              <a:chExt cx="309222" cy="523912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834660" y="2541292"/>
                <a:ext cx="309222" cy="309222"/>
              </a:xfrm>
              <a:prstGeom prst="ellips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877696" y="2584327"/>
                <a:ext cx="223152" cy="223152"/>
              </a:xfrm>
              <a:prstGeom prst="ellips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" name="Oval 1"/>
              <p:cNvSpPr/>
              <p:nvPr/>
            </p:nvSpPr>
            <p:spPr bwMode="auto">
              <a:xfrm>
                <a:off x="929764" y="2632841"/>
                <a:ext cx="126124" cy="126124"/>
              </a:xfrm>
              <a:prstGeom prst="ellips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853919" y="2326602"/>
                <a:ext cx="284052" cy="52322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" name="Multiply 9"/>
          <p:cNvSpPr/>
          <p:nvPr/>
        </p:nvSpPr>
        <p:spPr bwMode="auto">
          <a:xfrm rot="19697217">
            <a:off x="3200403" y="3646967"/>
            <a:ext cx="1329069" cy="1531088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Multiply 39"/>
          <p:cNvSpPr/>
          <p:nvPr/>
        </p:nvSpPr>
        <p:spPr bwMode="auto">
          <a:xfrm rot="19697217">
            <a:off x="2307271" y="4210493"/>
            <a:ext cx="1329069" cy="1531088"/>
          </a:xfrm>
          <a:prstGeom prst="mathMultiply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 rot="19652732">
            <a:off x="4226958" y="3246457"/>
            <a:ext cx="3583033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path of least distance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394948" y="1720552"/>
            <a:ext cx="309222" cy="523912"/>
            <a:chOff x="834660" y="2326602"/>
            <a:chExt cx="309222" cy="523912"/>
          </a:xfrm>
        </p:grpSpPr>
        <p:sp>
          <p:nvSpPr>
            <p:cNvPr id="47" name="Oval 46"/>
            <p:cNvSpPr/>
            <p:nvPr/>
          </p:nvSpPr>
          <p:spPr bwMode="auto">
            <a:xfrm>
              <a:off x="834660" y="2541292"/>
              <a:ext cx="309222" cy="309222"/>
            </a:xfrm>
            <a:prstGeom prst="ellips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877696" y="2584327"/>
              <a:ext cx="223152" cy="223152"/>
            </a:xfrm>
            <a:prstGeom prst="ellips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929764" y="2632841"/>
              <a:ext cx="126124" cy="126124"/>
            </a:xfrm>
            <a:prstGeom prst="ellips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853919" y="2326602"/>
              <a:ext cx="284052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</a:rPr>
                <a:t>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5407822" y="2424221"/>
            <a:ext cx="1380304" cy="1095153"/>
          </a:xfrm>
          <a:custGeom>
            <a:avLst/>
            <a:gdLst>
              <a:gd name="connsiteX0" fmla="*/ 25417 w 1380304"/>
              <a:gd name="connsiteY0" fmla="*/ 1095153 h 1095153"/>
              <a:gd name="connsiteX1" fmla="*/ 25417 w 1380304"/>
              <a:gd name="connsiteY1" fmla="*/ 861237 h 1095153"/>
              <a:gd name="connsiteX2" fmla="*/ 57315 w 1380304"/>
              <a:gd name="connsiteY2" fmla="*/ 839972 h 1095153"/>
              <a:gd name="connsiteX3" fmla="*/ 153008 w 1380304"/>
              <a:gd name="connsiteY3" fmla="*/ 850604 h 1095153"/>
              <a:gd name="connsiteX4" fmla="*/ 216803 w 1380304"/>
              <a:gd name="connsiteY4" fmla="*/ 871869 h 1095153"/>
              <a:gd name="connsiteX5" fmla="*/ 248701 w 1380304"/>
              <a:gd name="connsiteY5" fmla="*/ 893134 h 1095153"/>
              <a:gd name="connsiteX6" fmla="*/ 269966 w 1380304"/>
              <a:gd name="connsiteY6" fmla="*/ 861237 h 1095153"/>
              <a:gd name="connsiteX7" fmla="*/ 280598 w 1380304"/>
              <a:gd name="connsiteY7" fmla="*/ 733646 h 1095153"/>
              <a:gd name="connsiteX8" fmla="*/ 291231 w 1380304"/>
              <a:gd name="connsiteY8" fmla="*/ 701748 h 1095153"/>
              <a:gd name="connsiteX9" fmla="*/ 386924 w 1380304"/>
              <a:gd name="connsiteY9" fmla="*/ 754911 h 1095153"/>
              <a:gd name="connsiteX10" fmla="*/ 418822 w 1380304"/>
              <a:gd name="connsiteY10" fmla="*/ 776176 h 1095153"/>
              <a:gd name="connsiteX11" fmla="*/ 429454 w 1380304"/>
              <a:gd name="connsiteY11" fmla="*/ 744279 h 1095153"/>
              <a:gd name="connsiteX12" fmla="*/ 440087 w 1380304"/>
              <a:gd name="connsiteY12" fmla="*/ 574158 h 1095153"/>
              <a:gd name="connsiteX13" fmla="*/ 471984 w 1380304"/>
              <a:gd name="connsiteY13" fmla="*/ 606055 h 1095153"/>
              <a:gd name="connsiteX14" fmla="*/ 535780 w 1380304"/>
              <a:gd name="connsiteY14" fmla="*/ 648586 h 1095153"/>
              <a:gd name="connsiteX15" fmla="*/ 567677 w 1380304"/>
              <a:gd name="connsiteY15" fmla="*/ 669851 h 1095153"/>
              <a:gd name="connsiteX16" fmla="*/ 631473 w 1380304"/>
              <a:gd name="connsiteY16" fmla="*/ 691116 h 1095153"/>
              <a:gd name="connsiteX17" fmla="*/ 652738 w 1380304"/>
              <a:gd name="connsiteY17" fmla="*/ 659218 h 1095153"/>
              <a:gd name="connsiteX18" fmla="*/ 684636 w 1380304"/>
              <a:gd name="connsiteY18" fmla="*/ 542260 h 1095153"/>
              <a:gd name="connsiteX19" fmla="*/ 705901 w 1380304"/>
              <a:gd name="connsiteY19" fmla="*/ 446567 h 1095153"/>
              <a:gd name="connsiteX20" fmla="*/ 737798 w 1380304"/>
              <a:gd name="connsiteY20" fmla="*/ 457200 h 1095153"/>
              <a:gd name="connsiteX21" fmla="*/ 748431 w 1380304"/>
              <a:gd name="connsiteY21" fmla="*/ 489097 h 1095153"/>
              <a:gd name="connsiteX22" fmla="*/ 780329 w 1380304"/>
              <a:gd name="connsiteY22" fmla="*/ 520995 h 1095153"/>
              <a:gd name="connsiteX23" fmla="*/ 790961 w 1380304"/>
              <a:gd name="connsiteY23" fmla="*/ 552893 h 1095153"/>
              <a:gd name="connsiteX24" fmla="*/ 822859 w 1380304"/>
              <a:gd name="connsiteY24" fmla="*/ 531628 h 1095153"/>
              <a:gd name="connsiteX25" fmla="*/ 833491 w 1380304"/>
              <a:gd name="connsiteY25" fmla="*/ 478465 h 1095153"/>
              <a:gd name="connsiteX26" fmla="*/ 844124 w 1380304"/>
              <a:gd name="connsiteY26" fmla="*/ 446567 h 1095153"/>
              <a:gd name="connsiteX27" fmla="*/ 886654 w 1380304"/>
              <a:gd name="connsiteY27" fmla="*/ 318976 h 1095153"/>
              <a:gd name="connsiteX28" fmla="*/ 918552 w 1380304"/>
              <a:gd name="connsiteY28" fmla="*/ 329609 h 1095153"/>
              <a:gd name="connsiteX29" fmla="*/ 929184 w 1380304"/>
              <a:gd name="connsiteY29" fmla="*/ 361507 h 1095153"/>
              <a:gd name="connsiteX30" fmla="*/ 961082 w 1380304"/>
              <a:gd name="connsiteY30" fmla="*/ 382772 h 1095153"/>
              <a:gd name="connsiteX31" fmla="*/ 982347 w 1380304"/>
              <a:gd name="connsiteY31" fmla="*/ 414669 h 1095153"/>
              <a:gd name="connsiteX32" fmla="*/ 1014245 w 1380304"/>
              <a:gd name="connsiteY32" fmla="*/ 308344 h 1095153"/>
              <a:gd name="connsiteX33" fmla="*/ 1024877 w 1380304"/>
              <a:gd name="connsiteY33" fmla="*/ 212651 h 1095153"/>
              <a:gd name="connsiteX34" fmla="*/ 1056775 w 1380304"/>
              <a:gd name="connsiteY34" fmla="*/ 223283 h 1095153"/>
              <a:gd name="connsiteX35" fmla="*/ 1109938 w 1380304"/>
              <a:gd name="connsiteY35" fmla="*/ 265814 h 1095153"/>
              <a:gd name="connsiteX36" fmla="*/ 1141836 w 1380304"/>
              <a:gd name="connsiteY36" fmla="*/ 287079 h 1095153"/>
              <a:gd name="connsiteX37" fmla="*/ 1163101 w 1380304"/>
              <a:gd name="connsiteY37" fmla="*/ 318976 h 1095153"/>
              <a:gd name="connsiteX38" fmla="*/ 1194998 w 1380304"/>
              <a:gd name="connsiteY38" fmla="*/ 297711 h 1095153"/>
              <a:gd name="connsiteX39" fmla="*/ 1205631 w 1380304"/>
              <a:gd name="connsiteY39" fmla="*/ 212651 h 1095153"/>
              <a:gd name="connsiteX40" fmla="*/ 1216263 w 1380304"/>
              <a:gd name="connsiteY40" fmla="*/ 148855 h 1095153"/>
              <a:gd name="connsiteX41" fmla="*/ 1290691 w 1380304"/>
              <a:gd name="connsiteY41" fmla="*/ 180753 h 1095153"/>
              <a:gd name="connsiteX42" fmla="*/ 1301324 w 1380304"/>
              <a:gd name="connsiteY42" fmla="*/ 212651 h 1095153"/>
              <a:gd name="connsiteX43" fmla="*/ 1365119 w 1380304"/>
              <a:gd name="connsiteY43" fmla="*/ 233916 h 1095153"/>
              <a:gd name="connsiteX44" fmla="*/ 1375752 w 1380304"/>
              <a:gd name="connsiteY44" fmla="*/ 0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80304" h="1095153">
                <a:moveTo>
                  <a:pt x="25417" y="1095153"/>
                </a:moveTo>
                <a:cubicBezTo>
                  <a:pt x="17161" y="1053875"/>
                  <a:pt x="-27397" y="896446"/>
                  <a:pt x="25417" y="861237"/>
                </a:cubicBezTo>
                <a:lnTo>
                  <a:pt x="57315" y="839972"/>
                </a:lnTo>
                <a:cubicBezTo>
                  <a:pt x="89213" y="843516"/>
                  <a:pt x="121537" y="844310"/>
                  <a:pt x="153008" y="850604"/>
                </a:cubicBezTo>
                <a:cubicBezTo>
                  <a:pt x="174988" y="855000"/>
                  <a:pt x="216803" y="871869"/>
                  <a:pt x="216803" y="871869"/>
                </a:cubicBezTo>
                <a:cubicBezTo>
                  <a:pt x="227436" y="878957"/>
                  <a:pt x="236170" y="895640"/>
                  <a:pt x="248701" y="893134"/>
                </a:cubicBezTo>
                <a:cubicBezTo>
                  <a:pt x="261231" y="890628"/>
                  <a:pt x="267460" y="873767"/>
                  <a:pt x="269966" y="861237"/>
                </a:cubicBezTo>
                <a:cubicBezTo>
                  <a:pt x="278336" y="819388"/>
                  <a:pt x="274958" y="775949"/>
                  <a:pt x="280598" y="733646"/>
                </a:cubicBezTo>
                <a:cubicBezTo>
                  <a:pt x="282079" y="722536"/>
                  <a:pt x="287687" y="712381"/>
                  <a:pt x="291231" y="701748"/>
                </a:cubicBezTo>
                <a:cubicBezTo>
                  <a:pt x="347375" y="720463"/>
                  <a:pt x="313803" y="706164"/>
                  <a:pt x="386924" y="754911"/>
                </a:cubicBezTo>
                <a:lnTo>
                  <a:pt x="418822" y="776176"/>
                </a:lnTo>
                <a:cubicBezTo>
                  <a:pt x="422366" y="765544"/>
                  <a:pt x="428281" y="755425"/>
                  <a:pt x="429454" y="744279"/>
                </a:cubicBezTo>
                <a:cubicBezTo>
                  <a:pt x="435402" y="687774"/>
                  <a:pt x="423378" y="628463"/>
                  <a:pt x="440087" y="574158"/>
                </a:cubicBezTo>
                <a:cubicBezTo>
                  <a:pt x="444509" y="559787"/>
                  <a:pt x="460115" y="596824"/>
                  <a:pt x="471984" y="606055"/>
                </a:cubicBezTo>
                <a:cubicBezTo>
                  <a:pt x="492158" y="621746"/>
                  <a:pt x="514515" y="634409"/>
                  <a:pt x="535780" y="648586"/>
                </a:cubicBezTo>
                <a:cubicBezTo>
                  <a:pt x="546412" y="655674"/>
                  <a:pt x="555554" y="665810"/>
                  <a:pt x="567677" y="669851"/>
                </a:cubicBezTo>
                <a:lnTo>
                  <a:pt x="631473" y="691116"/>
                </a:lnTo>
                <a:cubicBezTo>
                  <a:pt x="638561" y="680483"/>
                  <a:pt x="647548" y="670895"/>
                  <a:pt x="652738" y="659218"/>
                </a:cubicBezTo>
                <a:cubicBezTo>
                  <a:pt x="674865" y="609431"/>
                  <a:pt x="673519" y="592287"/>
                  <a:pt x="684636" y="542260"/>
                </a:cubicBezTo>
                <a:cubicBezTo>
                  <a:pt x="714667" y="407119"/>
                  <a:pt x="673831" y="606910"/>
                  <a:pt x="705901" y="446567"/>
                </a:cubicBezTo>
                <a:cubicBezTo>
                  <a:pt x="716533" y="450111"/>
                  <a:pt x="729873" y="449275"/>
                  <a:pt x="737798" y="457200"/>
                </a:cubicBezTo>
                <a:cubicBezTo>
                  <a:pt x="745723" y="465125"/>
                  <a:pt x="742214" y="479772"/>
                  <a:pt x="748431" y="489097"/>
                </a:cubicBezTo>
                <a:cubicBezTo>
                  <a:pt x="756772" y="501608"/>
                  <a:pt x="769696" y="510362"/>
                  <a:pt x="780329" y="520995"/>
                </a:cubicBezTo>
                <a:cubicBezTo>
                  <a:pt x="783873" y="531628"/>
                  <a:pt x="780088" y="550175"/>
                  <a:pt x="790961" y="552893"/>
                </a:cubicBezTo>
                <a:cubicBezTo>
                  <a:pt x="803358" y="555992"/>
                  <a:pt x="816519" y="542723"/>
                  <a:pt x="822859" y="531628"/>
                </a:cubicBezTo>
                <a:cubicBezTo>
                  <a:pt x="831825" y="515937"/>
                  <a:pt x="829108" y="495997"/>
                  <a:pt x="833491" y="478465"/>
                </a:cubicBezTo>
                <a:cubicBezTo>
                  <a:pt x="836209" y="467592"/>
                  <a:pt x="840580" y="457200"/>
                  <a:pt x="844124" y="446567"/>
                </a:cubicBezTo>
                <a:cubicBezTo>
                  <a:pt x="847307" y="414742"/>
                  <a:pt x="828250" y="328710"/>
                  <a:pt x="886654" y="318976"/>
                </a:cubicBezTo>
                <a:cubicBezTo>
                  <a:pt x="897709" y="317134"/>
                  <a:pt x="907919" y="326065"/>
                  <a:pt x="918552" y="329609"/>
                </a:cubicBezTo>
                <a:cubicBezTo>
                  <a:pt x="922096" y="340242"/>
                  <a:pt x="922183" y="352755"/>
                  <a:pt x="929184" y="361507"/>
                </a:cubicBezTo>
                <a:cubicBezTo>
                  <a:pt x="937167" y="371486"/>
                  <a:pt x="952046" y="373736"/>
                  <a:pt x="961082" y="382772"/>
                </a:cubicBezTo>
                <a:cubicBezTo>
                  <a:pt x="970118" y="391808"/>
                  <a:pt x="975259" y="404037"/>
                  <a:pt x="982347" y="414669"/>
                </a:cubicBezTo>
                <a:cubicBezTo>
                  <a:pt x="1008233" y="337011"/>
                  <a:pt x="998175" y="372620"/>
                  <a:pt x="1014245" y="308344"/>
                </a:cubicBezTo>
                <a:cubicBezTo>
                  <a:pt x="1017789" y="276446"/>
                  <a:pt x="1010524" y="241357"/>
                  <a:pt x="1024877" y="212651"/>
                </a:cubicBezTo>
                <a:cubicBezTo>
                  <a:pt x="1029889" y="202626"/>
                  <a:pt x="1046750" y="218271"/>
                  <a:pt x="1056775" y="223283"/>
                </a:cubicBezTo>
                <a:cubicBezTo>
                  <a:pt x="1100413" y="245101"/>
                  <a:pt x="1076971" y="239440"/>
                  <a:pt x="1109938" y="265814"/>
                </a:cubicBezTo>
                <a:cubicBezTo>
                  <a:pt x="1119917" y="273797"/>
                  <a:pt x="1131203" y="279991"/>
                  <a:pt x="1141836" y="287079"/>
                </a:cubicBezTo>
                <a:cubicBezTo>
                  <a:pt x="1148924" y="297711"/>
                  <a:pt x="1150571" y="316470"/>
                  <a:pt x="1163101" y="318976"/>
                </a:cubicBezTo>
                <a:cubicBezTo>
                  <a:pt x="1175631" y="321482"/>
                  <a:pt x="1190252" y="309576"/>
                  <a:pt x="1194998" y="297711"/>
                </a:cubicBezTo>
                <a:cubicBezTo>
                  <a:pt x="1205610" y="271181"/>
                  <a:pt x="1201590" y="240938"/>
                  <a:pt x="1205631" y="212651"/>
                </a:cubicBezTo>
                <a:cubicBezTo>
                  <a:pt x="1208680" y="191309"/>
                  <a:pt x="1212719" y="170120"/>
                  <a:pt x="1216263" y="148855"/>
                </a:cubicBezTo>
                <a:cubicBezTo>
                  <a:pt x="1241802" y="155240"/>
                  <a:pt x="1272334" y="157807"/>
                  <a:pt x="1290691" y="180753"/>
                </a:cubicBezTo>
                <a:cubicBezTo>
                  <a:pt x="1297692" y="189505"/>
                  <a:pt x="1292204" y="206137"/>
                  <a:pt x="1301324" y="212651"/>
                </a:cubicBezTo>
                <a:cubicBezTo>
                  <a:pt x="1319564" y="225680"/>
                  <a:pt x="1365119" y="233916"/>
                  <a:pt x="1365119" y="233916"/>
                </a:cubicBezTo>
                <a:cubicBezTo>
                  <a:pt x="1391225" y="129496"/>
                  <a:pt x="1375752" y="205999"/>
                  <a:pt x="1375752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573883" y="2509284"/>
            <a:ext cx="1285929" cy="2094614"/>
            <a:chOff x="1573883" y="2509284"/>
            <a:chExt cx="1285929" cy="2094614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2785731" y="2509284"/>
              <a:ext cx="0" cy="20946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1573883" y="2516034"/>
              <a:ext cx="1285929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/>
                <a:t>normal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54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0" grpId="0" animBg="1"/>
      <p:bldP spid="10" grpId="1" animBg="1"/>
      <p:bldP spid="40" grpId="0" animBg="1"/>
      <p:bldP spid="40" grpId="1" animBg="1"/>
      <p:bldP spid="67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8" descr="50%"/>
          <p:cNvSpPr>
            <a:spLocks/>
          </p:cNvSpPr>
          <p:nvPr/>
        </p:nvSpPr>
        <p:spPr bwMode="auto">
          <a:xfrm>
            <a:off x="4130675" y="1833563"/>
            <a:ext cx="365125" cy="2781300"/>
          </a:xfrm>
          <a:custGeom>
            <a:avLst/>
            <a:gdLst>
              <a:gd name="T0" fmla="*/ 2147483647 w 6311"/>
              <a:gd name="T1" fmla="*/ 2147483647 h 10000"/>
              <a:gd name="T2" fmla="*/ 0 w 6311"/>
              <a:gd name="T3" fmla="*/ 2147483647 h 10000"/>
              <a:gd name="T4" fmla="*/ 2147483647 w 6311"/>
              <a:gd name="T5" fmla="*/ 0 h 10000"/>
              <a:gd name="T6" fmla="*/ 0 60000 65536"/>
              <a:gd name="T7" fmla="*/ 0 60000 65536"/>
              <a:gd name="T8" fmla="*/ 0 60000 65536"/>
              <a:gd name="T9" fmla="*/ 0 w 6311"/>
              <a:gd name="T10" fmla="*/ 0 h 10000"/>
              <a:gd name="T11" fmla="*/ 6311 w 6311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11" h="10000">
                <a:moveTo>
                  <a:pt x="6311" y="10000"/>
                </a:moveTo>
                <a:cubicBezTo>
                  <a:pt x="1284" y="8333"/>
                  <a:pt x="0" y="6667"/>
                  <a:pt x="0" y="5000"/>
                </a:cubicBezTo>
                <a:cubicBezTo>
                  <a:pt x="0" y="3333"/>
                  <a:pt x="2995" y="1111"/>
                  <a:pt x="6311" y="0"/>
                </a:cubicBezTo>
              </a:path>
            </a:pathLst>
          </a:custGeom>
          <a:solidFill>
            <a:schemeClr val="bg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Freeform 68" descr="50%"/>
          <p:cNvSpPr>
            <a:spLocks/>
          </p:cNvSpPr>
          <p:nvPr/>
        </p:nvSpPr>
        <p:spPr bwMode="auto">
          <a:xfrm>
            <a:off x="4117975" y="1819275"/>
            <a:ext cx="387350" cy="2781300"/>
          </a:xfrm>
          <a:custGeom>
            <a:avLst/>
            <a:gdLst>
              <a:gd name="T0" fmla="*/ 2147483647 w 187"/>
              <a:gd name="T1" fmla="*/ 2147483647 h 1080"/>
              <a:gd name="T2" fmla="*/ 0 w 187"/>
              <a:gd name="T3" fmla="*/ 2147483647 h 1080"/>
              <a:gd name="T4" fmla="*/ 2147483647 w 187"/>
              <a:gd name="T5" fmla="*/ 0 h 1080"/>
              <a:gd name="T6" fmla="*/ 0 60000 65536"/>
              <a:gd name="T7" fmla="*/ 0 60000 65536"/>
              <a:gd name="T8" fmla="*/ 0 60000 65536"/>
              <a:gd name="T9" fmla="*/ 0 w 187"/>
              <a:gd name="T10" fmla="*/ 0 h 1080"/>
              <a:gd name="T11" fmla="*/ 187 w 187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1080">
                <a:moveTo>
                  <a:pt x="187" y="1080"/>
                </a:moveTo>
                <a:cubicBezTo>
                  <a:pt x="93" y="900"/>
                  <a:pt x="0" y="720"/>
                  <a:pt x="0" y="540"/>
                </a:cubicBezTo>
                <a:cubicBezTo>
                  <a:pt x="0" y="360"/>
                  <a:pt x="125" y="120"/>
                  <a:pt x="187" y="0"/>
                </a:cubicBezTo>
              </a:path>
            </a:pathLst>
          </a:custGeom>
          <a:pattFill prst="pct50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Freeform 68" descr="50%"/>
          <p:cNvSpPr>
            <a:spLocks/>
          </p:cNvSpPr>
          <p:nvPr/>
        </p:nvSpPr>
        <p:spPr bwMode="auto">
          <a:xfrm>
            <a:off x="3905250" y="1833563"/>
            <a:ext cx="579438" cy="2781300"/>
          </a:xfrm>
          <a:custGeom>
            <a:avLst/>
            <a:gdLst>
              <a:gd name="T0" fmla="*/ 2147483647 w 187"/>
              <a:gd name="T1" fmla="*/ 2147483647 h 1080"/>
              <a:gd name="T2" fmla="*/ 0 w 187"/>
              <a:gd name="T3" fmla="*/ 2147483647 h 1080"/>
              <a:gd name="T4" fmla="*/ 2147483647 w 187"/>
              <a:gd name="T5" fmla="*/ 0 h 1080"/>
              <a:gd name="T6" fmla="*/ 0 60000 65536"/>
              <a:gd name="T7" fmla="*/ 0 60000 65536"/>
              <a:gd name="T8" fmla="*/ 0 60000 65536"/>
              <a:gd name="T9" fmla="*/ 0 w 187"/>
              <a:gd name="T10" fmla="*/ 0 h 1080"/>
              <a:gd name="T11" fmla="*/ 187 w 187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1080">
                <a:moveTo>
                  <a:pt x="187" y="1080"/>
                </a:moveTo>
                <a:cubicBezTo>
                  <a:pt x="93" y="900"/>
                  <a:pt x="0" y="720"/>
                  <a:pt x="0" y="540"/>
                </a:cubicBezTo>
                <a:cubicBezTo>
                  <a:pt x="0" y="360"/>
                  <a:pt x="125" y="120"/>
                  <a:pt x="187" y="0"/>
                </a:cubicBezTo>
              </a:path>
            </a:pathLst>
          </a:custGeom>
          <a:solidFill>
            <a:schemeClr val="bg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68" descr="50%"/>
          <p:cNvSpPr>
            <a:spLocks/>
          </p:cNvSpPr>
          <p:nvPr/>
        </p:nvSpPr>
        <p:spPr bwMode="auto">
          <a:xfrm>
            <a:off x="3924300" y="1833563"/>
            <a:ext cx="579438" cy="2781300"/>
          </a:xfrm>
          <a:custGeom>
            <a:avLst/>
            <a:gdLst>
              <a:gd name="T0" fmla="*/ 2147483647 w 187"/>
              <a:gd name="T1" fmla="*/ 2147483647 h 1080"/>
              <a:gd name="T2" fmla="*/ 0 w 187"/>
              <a:gd name="T3" fmla="*/ 2147483647 h 1080"/>
              <a:gd name="T4" fmla="*/ 2147483647 w 187"/>
              <a:gd name="T5" fmla="*/ 0 h 1080"/>
              <a:gd name="T6" fmla="*/ 0 60000 65536"/>
              <a:gd name="T7" fmla="*/ 0 60000 65536"/>
              <a:gd name="T8" fmla="*/ 0 60000 65536"/>
              <a:gd name="T9" fmla="*/ 0 w 187"/>
              <a:gd name="T10" fmla="*/ 0 h 1080"/>
              <a:gd name="T11" fmla="*/ 187 w 187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1080">
                <a:moveTo>
                  <a:pt x="187" y="1080"/>
                </a:moveTo>
                <a:cubicBezTo>
                  <a:pt x="93" y="900"/>
                  <a:pt x="0" y="720"/>
                  <a:pt x="0" y="540"/>
                </a:cubicBezTo>
                <a:cubicBezTo>
                  <a:pt x="0" y="360"/>
                  <a:pt x="125" y="120"/>
                  <a:pt x="187" y="0"/>
                </a:cubicBezTo>
              </a:path>
            </a:pathLst>
          </a:custGeom>
          <a:pattFill prst="pct50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8" name="Freeform 69" descr="50%"/>
          <p:cNvSpPr>
            <a:spLocks/>
          </p:cNvSpPr>
          <p:nvPr/>
        </p:nvSpPr>
        <p:spPr bwMode="auto">
          <a:xfrm>
            <a:off x="4491038" y="1819275"/>
            <a:ext cx="385762" cy="2781300"/>
          </a:xfrm>
          <a:custGeom>
            <a:avLst/>
            <a:gdLst>
              <a:gd name="T0" fmla="*/ 0 w 187"/>
              <a:gd name="T1" fmla="*/ 2147483647 h 1080"/>
              <a:gd name="T2" fmla="*/ 2147483647 w 187"/>
              <a:gd name="T3" fmla="*/ 2147483647 h 1080"/>
              <a:gd name="T4" fmla="*/ 0 w 187"/>
              <a:gd name="T5" fmla="*/ 0 h 1080"/>
              <a:gd name="T6" fmla="*/ 0 60000 65536"/>
              <a:gd name="T7" fmla="*/ 0 60000 65536"/>
              <a:gd name="T8" fmla="*/ 0 60000 65536"/>
              <a:gd name="T9" fmla="*/ 0 w 187"/>
              <a:gd name="T10" fmla="*/ 0 h 1080"/>
              <a:gd name="T11" fmla="*/ 187 w 187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1080">
                <a:moveTo>
                  <a:pt x="0" y="1080"/>
                </a:moveTo>
                <a:cubicBezTo>
                  <a:pt x="93" y="900"/>
                  <a:pt x="187" y="720"/>
                  <a:pt x="187" y="540"/>
                </a:cubicBezTo>
                <a:cubicBezTo>
                  <a:pt x="187" y="360"/>
                  <a:pt x="62" y="60"/>
                  <a:pt x="0" y="0"/>
                </a:cubicBezTo>
              </a:path>
            </a:pathLst>
          </a:custGeom>
          <a:pattFill prst="pct50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79" name="Freeform 68" descr="50%"/>
          <p:cNvSpPr>
            <a:spLocks/>
          </p:cNvSpPr>
          <p:nvPr/>
        </p:nvSpPr>
        <p:spPr bwMode="auto">
          <a:xfrm rot="1800000">
            <a:off x="4868863" y="-804863"/>
            <a:ext cx="349250" cy="2781301"/>
          </a:xfrm>
          <a:custGeom>
            <a:avLst/>
            <a:gdLst>
              <a:gd name="T0" fmla="*/ 2147483647 w 7254"/>
              <a:gd name="T1" fmla="*/ 2147483647 h 10000"/>
              <a:gd name="T2" fmla="*/ 0 w 7254"/>
              <a:gd name="T3" fmla="*/ 2147483647 h 10000"/>
              <a:gd name="T4" fmla="*/ 2147483647 w 7254"/>
              <a:gd name="T5" fmla="*/ 0 h 10000"/>
              <a:gd name="T6" fmla="*/ 0 60000 65536"/>
              <a:gd name="T7" fmla="*/ 0 60000 65536"/>
              <a:gd name="T8" fmla="*/ 0 60000 65536"/>
              <a:gd name="T9" fmla="*/ 0 w 7254"/>
              <a:gd name="T10" fmla="*/ 0 h 10000"/>
              <a:gd name="T11" fmla="*/ 7254 w 7254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4" h="10000">
                <a:moveTo>
                  <a:pt x="7254" y="10000"/>
                </a:moveTo>
                <a:cubicBezTo>
                  <a:pt x="2227" y="8333"/>
                  <a:pt x="0" y="6638"/>
                  <a:pt x="0" y="4971"/>
                </a:cubicBezTo>
                <a:cubicBezTo>
                  <a:pt x="0" y="3304"/>
                  <a:pt x="3938" y="1111"/>
                  <a:pt x="7254" y="0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80" name="Freeform 68" descr="50%"/>
          <p:cNvSpPr>
            <a:spLocks/>
          </p:cNvSpPr>
          <p:nvPr/>
        </p:nvSpPr>
        <p:spPr bwMode="auto">
          <a:xfrm rot="19800000" flipV="1">
            <a:off x="4879975" y="4483100"/>
            <a:ext cx="325438" cy="2781300"/>
          </a:xfrm>
          <a:custGeom>
            <a:avLst/>
            <a:gdLst>
              <a:gd name="T0" fmla="*/ 2147483647 w 6738"/>
              <a:gd name="T1" fmla="*/ 2147483647 h 10000"/>
              <a:gd name="T2" fmla="*/ 0 w 6738"/>
              <a:gd name="T3" fmla="*/ 2147483647 h 10000"/>
              <a:gd name="T4" fmla="*/ 2147483647 w 6738"/>
              <a:gd name="T5" fmla="*/ 0 h 10000"/>
              <a:gd name="T6" fmla="*/ 0 60000 65536"/>
              <a:gd name="T7" fmla="*/ 0 60000 65536"/>
              <a:gd name="T8" fmla="*/ 0 60000 65536"/>
              <a:gd name="T9" fmla="*/ 0 w 6738"/>
              <a:gd name="T10" fmla="*/ 0 h 10000"/>
              <a:gd name="T11" fmla="*/ 6738 w 673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8" h="10000">
                <a:moveTo>
                  <a:pt x="6738" y="10000"/>
                </a:moveTo>
                <a:cubicBezTo>
                  <a:pt x="1711" y="8333"/>
                  <a:pt x="0" y="6537"/>
                  <a:pt x="0" y="4870"/>
                </a:cubicBezTo>
                <a:cubicBezTo>
                  <a:pt x="0" y="3203"/>
                  <a:pt x="3422" y="1111"/>
                  <a:pt x="6738" y="0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68" descr="50%"/>
          <p:cNvSpPr>
            <a:spLocks/>
          </p:cNvSpPr>
          <p:nvPr/>
        </p:nvSpPr>
        <p:spPr bwMode="auto">
          <a:xfrm rot="-3362241">
            <a:off x="2952750" y="-119062"/>
            <a:ext cx="482600" cy="2781300"/>
          </a:xfrm>
          <a:custGeom>
            <a:avLst/>
            <a:gdLst>
              <a:gd name="T0" fmla="*/ 2147483647 w 187"/>
              <a:gd name="T1" fmla="*/ 2147483647 h 1080"/>
              <a:gd name="T2" fmla="*/ 0 w 187"/>
              <a:gd name="T3" fmla="*/ 2147483647 h 1080"/>
              <a:gd name="T4" fmla="*/ 2147483647 w 187"/>
              <a:gd name="T5" fmla="*/ 0 h 1080"/>
              <a:gd name="T6" fmla="*/ 0 60000 65536"/>
              <a:gd name="T7" fmla="*/ 0 60000 65536"/>
              <a:gd name="T8" fmla="*/ 0 60000 65536"/>
              <a:gd name="T9" fmla="*/ 0 w 187"/>
              <a:gd name="T10" fmla="*/ 0 h 1080"/>
              <a:gd name="T11" fmla="*/ 187 w 187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1080">
                <a:moveTo>
                  <a:pt x="187" y="1080"/>
                </a:moveTo>
                <a:cubicBezTo>
                  <a:pt x="93" y="900"/>
                  <a:pt x="0" y="720"/>
                  <a:pt x="0" y="540"/>
                </a:cubicBezTo>
                <a:cubicBezTo>
                  <a:pt x="0" y="360"/>
                  <a:pt x="125" y="120"/>
                  <a:pt x="187" y="0"/>
                </a:cubicBezTo>
              </a:path>
            </a:pathLst>
          </a:custGeom>
          <a:solidFill>
            <a:schemeClr val="bg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9238" y="2259013"/>
            <a:ext cx="3925887" cy="1908175"/>
            <a:chOff x="249382" y="2259013"/>
            <a:chExt cx="3925093" cy="1908175"/>
          </a:xfrm>
        </p:grpSpPr>
        <p:sp>
          <p:nvSpPr>
            <p:cNvPr id="28694" name="Line 3"/>
            <p:cNvSpPr>
              <a:spLocks noChangeShapeType="1"/>
            </p:cNvSpPr>
            <p:nvPr/>
          </p:nvSpPr>
          <p:spPr bwMode="auto">
            <a:xfrm>
              <a:off x="285008" y="4167188"/>
              <a:ext cx="38894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5" name="Line 3"/>
            <p:cNvSpPr>
              <a:spLocks noChangeShapeType="1"/>
            </p:cNvSpPr>
            <p:nvPr/>
          </p:nvSpPr>
          <p:spPr bwMode="auto">
            <a:xfrm>
              <a:off x="249382" y="2259013"/>
              <a:ext cx="39250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83" name="Freeform 68" descr="50%"/>
          <p:cNvSpPr>
            <a:spLocks/>
          </p:cNvSpPr>
          <p:nvPr/>
        </p:nvSpPr>
        <p:spPr bwMode="auto">
          <a:xfrm rot="10800000">
            <a:off x="8301038" y="1622425"/>
            <a:ext cx="349250" cy="2781300"/>
          </a:xfrm>
          <a:custGeom>
            <a:avLst/>
            <a:gdLst>
              <a:gd name="T0" fmla="*/ 2147483647 w 7254"/>
              <a:gd name="T1" fmla="*/ 2147483647 h 10000"/>
              <a:gd name="T2" fmla="*/ 0 w 7254"/>
              <a:gd name="T3" fmla="*/ 2147483647 h 10000"/>
              <a:gd name="T4" fmla="*/ 2147483647 w 7254"/>
              <a:gd name="T5" fmla="*/ 0 h 10000"/>
              <a:gd name="T6" fmla="*/ 0 60000 65536"/>
              <a:gd name="T7" fmla="*/ 0 60000 65536"/>
              <a:gd name="T8" fmla="*/ 0 60000 65536"/>
              <a:gd name="T9" fmla="*/ 0 w 7254"/>
              <a:gd name="T10" fmla="*/ 0 h 10000"/>
              <a:gd name="T11" fmla="*/ 7254 w 7254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4" h="10000">
                <a:moveTo>
                  <a:pt x="7254" y="10000"/>
                </a:moveTo>
                <a:cubicBezTo>
                  <a:pt x="2227" y="8333"/>
                  <a:pt x="0" y="6638"/>
                  <a:pt x="0" y="4971"/>
                </a:cubicBezTo>
                <a:cubicBezTo>
                  <a:pt x="0" y="3304"/>
                  <a:pt x="3938" y="1111"/>
                  <a:pt x="7254" y="0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84" name="Rectangle 39"/>
          <p:cNvSpPr>
            <a:spLocks noChangeArrowheads="1"/>
          </p:cNvSpPr>
          <p:nvPr/>
        </p:nvSpPr>
        <p:spPr bwMode="auto">
          <a:xfrm>
            <a:off x="7831138" y="4454525"/>
            <a:ext cx="1085850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retina</a:t>
            </a:r>
          </a:p>
        </p:txBody>
      </p:sp>
      <p:sp>
        <p:nvSpPr>
          <p:cNvPr id="28685" name="Rectangle 39"/>
          <p:cNvSpPr>
            <a:spLocks noChangeArrowheads="1"/>
          </p:cNvSpPr>
          <p:nvPr/>
        </p:nvSpPr>
        <p:spPr bwMode="auto">
          <a:xfrm>
            <a:off x="2522538" y="2982913"/>
            <a:ext cx="1285875" cy="5222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cornea</a:t>
            </a:r>
          </a:p>
        </p:txBody>
      </p:sp>
      <p:sp>
        <p:nvSpPr>
          <p:cNvPr id="28686" name="Rectangle 39"/>
          <p:cNvSpPr>
            <a:spLocks noChangeArrowheads="1"/>
          </p:cNvSpPr>
          <p:nvPr/>
        </p:nvSpPr>
        <p:spPr bwMode="auto">
          <a:xfrm>
            <a:off x="147638" y="1676400"/>
            <a:ext cx="2963862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incident light rays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310063" y="2279650"/>
            <a:ext cx="4359275" cy="1876425"/>
            <a:chOff x="4310743" y="2280062"/>
            <a:chExt cx="4358245" cy="1876302"/>
          </a:xfrm>
        </p:grpSpPr>
        <p:sp>
          <p:nvSpPr>
            <p:cNvPr id="28692" name="Line 3"/>
            <p:cNvSpPr>
              <a:spLocks noChangeShapeType="1"/>
            </p:cNvSpPr>
            <p:nvPr/>
          </p:nvSpPr>
          <p:spPr bwMode="auto">
            <a:xfrm flipH="1" flipV="1">
              <a:off x="4310743" y="2280062"/>
              <a:ext cx="4322617" cy="712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3" name="Line 3"/>
            <p:cNvSpPr>
              <a:spLocks noChangeShapeType="1"/>
            </p:cNvSpPr>
            <p:nvPr/>
          </p:nvSpPr>
          <p:spPr bwMode="auto">
            <a:xfrm flipH="1">
              <a:off x="4334494" y="2980706"/>
              <a:ext cx="4334494" cy="1175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6575" y="2305050"/>
            <a:ext cx="4298950" cy="1851025"/>
            <a:chOff x="4346366" y="2304280"/>
            <a:chExt cx="4298869" cy="1852084"/>
          </a:xfrm>
        </p:grpSpPr>
        <p:sp>
          <p:nvSpPr>
            <p:cNvPr id="28690" name="Line 3"/>
            <p:cNvSpPr>
              <a:spLocks noChangeShapeType="1"/>
            </p:cNvSpPr>
            <p:nvPr/>
          </p:nvSpPr>
          <p:spPr bwMode="auto">
            <a:xfrm flipH="1" flipV="1">
              <a:off x="4346366" y="2304280"/>
              <a:ext cx="4298869" cy="853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1" name="Line 3"/>
            <p:cNvSpPr>
              <a:spLocks noChangeShapeType="1"/>
            </p:cNvSpPr>
            <p:nvPr/>
          </p:nvSpPr>
          <p:spPr bwMode="auto">
            <a:xfrm flipH="1">
              <a:off x="4400544" y="2702577"/>
              <a:ext cx="4220942" cy="1453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89" name="Rectangle 39"/>
          <p:cNvSpPr>
            <a:spLocks noChangeArrowheads="1"/>
          </p:cNvSpPr>
          <p:nvPr/>
        </p:nvSpPr>
        <p:spPr bwMode="auto">
          <a:xfrm>
            <a:off x="6145213" y="166688"/>
            <a:ext cx="2820987" cy="954087"/>
          </a:xfrm>
          <a:prstGeom prst="rect">
            <a:avLst/>
          </a:prstGeom>
          <a:solidFill>
            <a:schemeClr val="tx1"/>
          </a:solidFill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“What happens</a:t>
            </a:r>
          </a:p>
          <a:p>
            <a:r>
              <a:rPr lang="en-US" b="1">
                <a:solidFill>
                  <a:srgbClr val="FFFFFF"/>
                </a:solidFill>
              </a:rPr>
              <a:t>in LASIK?”</a:t>
            </a:r>
          </a:p>
        </p:txBody>
      </p:sp>
    </p:spTree>
    <p:extLst>
      <p:ext uri="{BB962C8B-B14F-4D97-AF65-F5344CB8AC3E}">
        <p14:creationId xmlns:p14="http://schemas.microsoft.com/office/powerpoint/2010/main" val="65907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2" grpId="0" animBg="1"/>
      <p:bldP spid="24" grpId="0" animBg="1"/>
      <p:bldP spid="2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http://cdn.nursingcrib.com/wp-content/uploads/lasik-eye-surg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50" y="809625"/>
            <a:ext cx="63404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7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0" t="6079" r="14520" b="5057"/>
          <a:stretch/>
        </p:blipFill>
        <p:spPr>
          <a:xfrm>
            <a:off x="4722124" y="2668136"/>
            <a:ext cx="4258103" cy="4189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83" y="239048"/>
            <a:ext cx="4234775" cy="281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83" y="3405516"/>
            <a:ext cx="4234775" cy="317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970" y="129652"/>
            <a:ext cx="4316790" cy="24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9770" y="1120287"/>
            <a:ext cx="894828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To see close-up objects, </a:t>
            </a:r>
            <a:r>
              <a:rPr lang="en-US" u="sng" dirty="0">
                <a:solidFill>
                  <a:srgbClr val="000000">
                    <a:lumMod val="85000"/>
                    <a:lumOff val="15000"/>
                  </a:srgbClr>
                </a:solidFill>
              </a:rPr>
              <a:t>f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arsighted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eyes need help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converging the light rays, and so we use converging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lenses, such as reading glasses. To see far-away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objects,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nearsighted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eyes need help spreading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rays apart, which requires diverging lenses.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LASIK works best on nearsighted eyes, the corneas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of which need “flattening.” After an outermost layer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of the cornea is folded aside, the inner layers are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vaporized with high precision by a laser. The outer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layer is folded back in place and reconnects with the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	tissue below.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147" y="267672"/>
            <a:ext cx="8375370" cy="6463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FINAL THOUGHTS: </a:t>
            </a:r>
            <a:r>
              <a:rPr lang="en-US" sz="3600" b="1" u="sng" dirty="0" smtClean="0">
                <a:solidFill>
                  <a:srgbClr val="FFFF00"/>
                </a:solidFill>
              </a:rPr>
              <a:t>Vision Correction</a:t>
            </a:r>
          </a:p>
        </p:txBody>
      </p:sp>
    </p:spTree>
    <p:extLst>
      <p:ext uri="{BB962C8B-B14F-4D97-AF65-F5344CB8AC3E}">
        <p14:creationId xmlns:p14="http://schemas.microsoft.com/office/powerpoint/2010/main" val="165452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319088" y="274717"/>
            <a:ext cx="4494628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Critical Angle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4743450" y="274717"/>
            <a:ext cx="397256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which </a:t>
            </a:r>
            <a:r>
              <a:rPr lang="en-US" dirty="0" err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baseline="-25000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90</a:t>
            </a:r>
            <a:r>
              <a:rPr lang="en-US" baseline="30000" dirty="0" err="1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H="1">
            <a:off x="4382813" y="3756025"/>
            <a:ext cx="919436" cy="221157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>
            <a:off x="3541713" y="3756025"/>
            <a:ext cx="1760537" cy="2179638"/>
          </a:xfrm>
          <a:prstGeom prst="line">
            <a:avLst/>
          </a:prstGeom>
          <a:noFill/>
          <a:ln w="38100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786063" y="3756025"/>
            <a:ext cx="4781550" cy="1211263"/>
            <a:chOff x="1755" y="2366"/>
            <a:chExt cx="3012" cy="763"/>
          </a:xfrm>
        </p:grpSpPr>
        <p:sp>
          <p:nvSpPr>
            <p:cNvPr id="30753" name="Line 15"/>
            <p:cNvSpPr>
              <a:spLocks noChangeShapeType="1"/>
            </p:cNvSpPr>
            <p:nvPr/>
          </p:nvSpPr>
          <p:spPr bwMode="auto">
            <a:xfrm flipH="1">
              <a:off x="1755" y="2366"/>
              <a:ext cx="1585" cy="7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4" name="Line 16"/>
            <p:cNvSpPr>
              <a:spLocks noChangeShapeType="1"/>
            </p:cNvSpPr>
            <p:nvPr/>
          </p:nvSpPr>
          <p:spPr bwMode="auto">
            <a:xfrm>
              <a:off x="3340" y="2366"/>
              <a:ext cx="1427" cy="7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49553" name="Line 17"/>
          <p:cNvSpPr>
            <a:spLocks noChangeShapeType="1"/>
          </p:cNvSpPr>
          <p:nvPr/>
        </p:nvSpPr>
        <p:spPr bwMode="auto">
          <a:xfrm flipV="1">
            <a:off x="5302250" y="2062163"/>
            <a:ext cx="2014538" cy="169386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5302250" y="2787650"/>
            <a:ext cx="2768600" cy="968375"/>
          </a:xfrm>
          <a:prstGeom prst="line">
            <a:avLst/>
          </a:prstGeom>
          <a:noFill/>
          <a:ln w="38100">
            <a:solidFill>
              <a:srgbClr val="0070C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470150" y="1819275"/>
            <a:ext cx="6010275" cy="3763963"/>
            <a:chOff x="1556" y="1146"/>
            <a:chExt cx="3786" cy="2371"/>
          </a:xfrm>
        </p:grpSpPr>
        <p:sp>
          <p:nvSpPr>
            <p:cNvPr id="30750" name="Line 12"/>
            <p:cNvSpPr>
              <a:spLocks noChangeShapeType="1"/>
            </p:cNvSpPr>
            <p:nvPr/>
          </p:nvSpPr>
          <p:spPr bwMode="auto">
            <a:xfrm>
              <a:off x="3340" y="2366"/>
              <a:ext cx="0" cy="115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1" name="Line 20"/>
            <p:cNvSpPr>
              <a:spLocks noChangeShapeType="1"/>
            </p:cNvSpPr>
            <p:nvPr/>
          </p:nvSpPr>
          <p:spPr bwMode="auto">
            <a:xfrm flipV="1">
              <a:off x="3340" y="1146"/>
              <a:ext cx="0" cy="122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2" name="Line 21"/>
            <p:cNvSpPr>
              <a:spLocks noChangeShapeType="1"/>
            </p:cNvSpPr>
            <p:nvPr/>
          </p:nvSpPr>
          <p:spPr bwMode="auto">
            <a:xfrm flipH="1">
              <a:off x="1556" y="2366"/>
              <a:ext cx="378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49562" name="Line 26"/>
          <p:cNvSpPr>
            <a:spLocks noChangeShapeType="1"/>
          </p:cNvSpPr>
          <p:nvPr/>
        </p:nvSpPr>
        <p:spPr bwMode="auto">
          <a:xfrm>
            <a:off x="3952875" y="1830388"/>
            <a:ext cx="1349375" cy="715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5197475" y="1181100"/>
            <a:ext cx="2460625" cy="1849438"/>
            <a:chOff x="3274" y="744"/>
            <a:chExt cx="1550" cy="1165"/>
          </a:xfrm>
        </p:grpSpPr>
        <p:sp>
          <p:nvSpPr>
            <p:cNvPr id="30747" name="Line 24"/>
            <p:cNvSpPr>
              <a:spLocks noChangeShapeType="1"/>
            </p:cNvSpPr>
            <p:nvPr/>
          </p:nvSpPr>
          <p:spPr bwMode="auto">
            <a:xfrm>
              <a:off x="3834" y="1087"/>
              <a:ext cx="299" cy="5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8" name="Line 25"/>
            <p:cNvSpPr>
              <a:spLocks noChangeShapeType="1"/>
            </p:cNvSpPr>
            <p:nvPr/>
          </p:nvSpPr>
          <p:spPr bwMode="auto">
            <a:xfrm>
              <a:off x="3834" y="1078"/>
              <a:ext cx="784" cy="8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Rectangle 50"/>
            <p:cNvSpPr>
              <a:spLocks noChangeArrowheads="1"/>
            </p:cNvSpPr>
            <p:nvPr/>
          </p:nvSpPr>
          <p:spPr bwMode="auto">
            <a:xfrm>
              <a:off x="3274" y="744"/>
              <a:ext cx="1550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refracted rays </a:t>
              </a:r>
            </a:p>
          </p:txBody>
        </p:sp>
      </p:grpSp>
      <p:sp>
        <p:nvSpPr>
          <p:cNvPr id="449587" name="Rectangle 51"/>
          <p:cNvSpPr>
            <a:spLocks noChangeArrowheads="1"/>
          </p:cNvSpPr>
          <p:nvPr/>
        </p:nvSpPr>
        <p:spPr bwMode="auto">
          <a:xfrm>
            <a:off x="3221038" y="1358900"/>
            <a:ext cx="1373187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normal </a:t>
            </a:r>
          </a:p>
        </p:txBody>
      </p:sp>
      <p:sp>
        <p:nvSpPr>
          <p:cNvPr id="449588" name="Rectangle 52"/>
          <p:cNvSpPr>
            <a:spLocks noChangeArrowheads="1"/>
          </p:cNvSpPr>
          <p:nvPr/>
        </p:nvSpPr>
        <p:spPr bwMode="auto">
          <a:xfrm>
            <a:off x="6548946" y="4958865"/>
            <a:ext cx="2563522" cy="138499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ALL light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(not just some)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u="sng" dirty="0" smtClean="0">
                <a:solidFill>
                  <a:srgbClr val="000000"/>
                </a:solidFill>
              </a:rPr>
              <a:t>reflected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76213" y="3756025"/>
            <a:ext cx="2914650" cy="952500"/>
            <a:chOff x="111" y="2447"/>
            <a:chExt cx="1836" cy="600"/>
          </a:xfrm>
        </p:grpSpPr>
        <p:sp>
          <p:nvSpPr>
            <p:cNvPr id="30744" name="Line 27"/>
            <p:cNvSpPr>
              <a:spLocks noChangeShapeType="1"/>
            </p:cNvSpPr>
            <p:nvPr/>
          </p:nvSpPr>
          <p:spPr bwMode="auto">
            <a:xfrm>
              <a:off x="1154" y="2905"/>
              <a:ext cx="7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5" name="Line 28"/>
            <p:cNvSpPr>
              <a:spLocks noChangeShapeType="1"/>
            </p:cNvSpPr>
            <p:nvPr/>
          </p:nvSpPr>
          <p:spPr bwMode="auto">
            <a:xfrm flipH="1" flipV="1">
              <a:off x="1766" y="2447"/>
              <a:ext cx="181" cy="4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6" name="Rectangle 53"/>
            <p:cNvSpPr>
              <a:spLocks noChangeArrowheads="1"/>
            </p:cNvSpPr>
            <p:nvPr/>
          </p:nvSpPr>
          <p:spPr bwMode="auto">
            <a:xfrm>
              <a:off x="111" y="2720"/>
              <a:ext cx="1115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boundary </a:t>
              </a:r>
            </a:p>
          </p:txBody>
        </p:sp>
      </p:grpSp>
      <p:sp>
        <p:nvSpPr>
          <p:cNvPr id="449591" name="Rectangle 55"/>
          <p:cNvSpPr>
            <a:spLocks noChangeArrowheads="1"/>
          </p:cNvSpPr>
          <p:nvPr/>
        </p:nvSpPr>
        <p:spPr bwMode="auto">
          <a:xfrm>
            <a:off x="462404" y="5040567"/>
            <a:ext cx="2661306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>
                <a:solidFill>
                  <a:srgbClr val="FF0000"/>
                </a:solidFill>
              </a:rPr>
              <a:t>optically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dense medium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9592" name="Rectangle 56"/>
          <p:cNvSpPr>
            <a:spLocks noChangeArrowheads="1"/>
          </p:cNvSpPr>
          <p:nvPr/>
        </p:nvSpPr>
        <p:spPr bwMode="auto">
          <a:xfrm>
            <a:off x="447157" y="1918611"/>
            <a:ext cx="2545890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LESS </a:t>
            </a:r>
            <a:r>
              <a:rPr lang="en-US" dirty="0">
                <a:solidFill>
                  <a:srgbClr val="FF0000"/>
                </a:solidFill>
              </a:rPr>
              <a:t>optically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dense medium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4044949" y="4724400"/>
            <a:ext cx="1409700" cy="1641475"/>
            <a:chOff x="2548" y="3057"/>
            <a:chExt cx="888" cy="1034"/>
          </a:xfrm>
        </p:grpSpPr>
        <p:sp>
          <p:nvSpPr>
            <p:cNvPr id="30741" name="Line 22"/>
            <p:cNvSpPr>
              <a:spLocks noChangeShapeType="1"/>
            </p:cNvSpPr>
            <p:nvPr/>
          </p:nvSpPr>
          <p:spPr bwMode="auto">
            <a:xfrm>
              <a:off x="2548" y="3057"/>
              <a:ext cx="792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2" name="Freeform 23"/>
            <p:cNvSpPr>
              <a:spLocks/>
            </p:cNvSpPr>
            <p:nvPr/>
          </p:nvSpPr>
          <p:spPr bwMode="auto">
            <a:xfrm>
              <a:off x="3118" y="3278"/>
              <a:ext cx="44" cy="524"/>
            </a:xfrm>
            <a:custGeom>
              <a:avLst/>
              <a:gdLst>
                <a:gd name="T0" fmla="*/ 0 w 51"/>
                <a:gd name="T1" fmla="*/ 0 h 618"/>
                <a:gd name="T2" fmla="*/ 3 w 51"/>
                <a:gd name="T3" fmla="*/ 26 h 618"/>
                <a:gd name="T4" fmla="*/ 0 60000 65536"/>
                <a:gd name="T5" fmla="*/ 0 60000 65536"/>
                <a:gd name="T6" fmla="*/ 0 w 51"/>
                <a:gd name="T7" fmla="*/ 0 h 618"/>
                <a:gd name="T8" fmla="*/ 51 w 51"/>
                <a:gd name="T9" fmla="*/ 618 h 6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618">
                  <a:moveTo>
                    <a:pt x="0" y="0"/>
                  </a:moveTo>
                  <a:lnTo>
                    <a:pt x="51" y="6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3" name="Rectangle 57"/>
            <p:cNvSpPr>
              <a:spLocks noChangeArrowheads="1"/>
            </p:cNvSpPr>
            <p:nvPr/>
          </p:nvSpPr>
          <p:spPr bwMode="auto">
            <a:xfrm>
              <a:off x="3063" y="3761"/>
              <a:ext cx="373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c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181350" y="3756026"/>
            <a:ext cx="5141913" cy="1589088"/>
            <a:chOff x="2004" y="2366"/>
            <a:chExt cx="3239" cy="1001"/>
          </a:xfrm>
        </p:grpSpPr>
        <p:sp>
          <p:nvSpPr>
            <p:cNvPr id="30739" name="Line 11"/>
            <p:cNvSpPr>
              <a:spLocks noChangeShapeType="1"/>
            </p:cNvSpPr>
            <p:nvPr/>
          </p:nvSpPr>
          <p:spPr bwMode="auto">
            <a:xfrm>
              <a:off x="3340" y="2366"/>
              <a:ext cx="190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0" name="Line 19"/>
            <p:cNvSpPr>
              <a:spLocks noChangeShapeType="1"/>
            </p:cNvSpPr>
            <p:nvPr/>
          </p:nvSpPr>
          <p:spPr bwMode="auto">
            <a:xfrm flipH="1">
              <a:off x="2004" y="2366"/>
              <a:ext cx="1336" cy="10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236490" y="2775742"/>
            <a:ext cx="414248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(i.e., the ‘faster’ medium)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236490" y="5913082"/>
            <a:ext cx="4382931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(i.e., the ‘slower’ medium)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95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4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5" grpId="0"/>
      <p:bldP spid="449549" grpId="0" animBg="1"/>
      <p:bldP spid="449550" grpId="0" animBg="1"/>
      <p:bldP spid="449553" grpId="0" animBg="1"/>
      <p:bldP spid="449554" grpId="0" animBg="1"/>
      <p:bldP spid="449562" grpId="0" animBg="1"/>
      <p:bldP spid="449587" grpId="0"/>
      <p:bldP spid="449588" grpId="0"/>
      <p:bldP spid="449591" grpId="0"/>
      <p:bldP spid="449592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4" descr="http://www.sciencephoto.com/images/showFullWatermarked.html/C0033578-Refraction_and_Total_Internal_Reflection-SPL.jpg?id=67003357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359" y="157656"/>
            <a:ext cx="8889374" cy="452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39"/>
          <p:cNvSpPr>
            <a:spLocks noChangeArrowheads="1"/>
          </p:cNvSpPr>
          <p:nvPr/>
        </p:nvSpPr>
        <p:spPr bwMode="auto">
          <a:xfrm>
            <a:off x="-94301" y="4785352"/>
            <a:ext cx="9244838" cy="193899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At </a:t>
            </a:r>
            <a:r>
              <a:rPr lang="en-US" sz="2900" b="1" dirty="0" smtClean="0">
                <a:solidFill>
                  <a:srgbClr val="0000CC"/>
                </a:solidFill>
                <a:latin typeface="Symbol" pitchFamily="18" charset="2"/>
              </a:rPr>
              <a:t>q</a:t>
            </a:r>
            <a:r>
              <a:rPr lang="en-US" sz="2900" b="1" baseline="-25000" dirty="0" smtClean="0">
                <a:solidFill>
                  <a:srgbClr val="0000CC"/>
                </a:solidFill>
                <a:latin typeface="Arial Narrow" pitchFamily="34" charset="0"/>
              </a:rPr>
              <a:t>i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&lt; </a:t>
            </a:r>
            <a:r>
              <a:rPr lang="en-US" sz="2900" b="1" dirty="0" err="1">
                <a:solidFill>
                  <a:srgbClr val="0000CC"/>
                </a:solidFill>
                <a:latin typeface="Arial Narrow" pitchFamily="34" charset="0"/>
              </a:rPr>
              <a:t>48.6</a:t>
            </a:r>
            <a:r>
              <a:rPr lang="en-US" sz="2900" b="1" baseline="30000" dirty="0" err="1">
                <a:solidFill>
                  <a:srgbClr val="0000CC"/>
                </a:solidFill>
                <a:latin typeface="Arial Narrow" pitchFamily="34" charset="0"/>
              </a:rPr>
              <a:t>o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, light in water 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is partially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reflected and partially</a:t>
            </a:r>
          </a:p>
          <a:p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refracted. At </a:t>
            </a:r>
            <a:r>
              <a:rPr lang="en-US" sz="2900" b="1" dirty="0" smtClean="0">
                <a:solidFill>
                  <a:srgbClr val="0000CC"/>
                </a:solidFill>
                <a:latin typeface="Symbol" pitchFamily="18" charset="2"/>
              </a:rPr>
              <a:t>q</a:t>
            </a:r>
            <a:r>
              <a:rPr lang="en-US" sz="2900" b="1" baseline="-25000" dirty="0" smtClean="0">
                <a:solidFill>
                  <a:srgbClr val="0000CC"/>
                </a:solidFill>
                <a:latin typeface="Arial Narrow" pitchFamily="34" charset="0"/>
              </a:rPr>
              <a:t>i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= </a:t>
            </a:r>
            <a:r>
              <a:rPr lang="en-US" sz="2900" b="1" dirty="0" err="1">
                <a:solidFill>
                  <a:srgbClr val="0000CC"/>
                </a:solidFill>
                <a:latin typeface="Arial Narrow" pitchFamily="34" charset="0"/>
              </a:rPr>
              <a:t>48.6</a:t>
            </a:r>
            <a:r>
              <a:rPr lang="en-US" sz="2900" b="1" baseline="30000" dirty="0" err="1">
                <a:solidFill>
                  <a:srgbClr val="0000CC"/>
                </a:solidFill>
                <a:latin typeface="Arial Narrow" pitchFamily="34" charset="0"/>
              </a:rPr>
              <a:t>o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, the 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refracted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beam has a </a:t>
            </a:r>
            <a:r>
              <a:rPr lang="en-US" sz="2900" b="1" dirty="0" err="1" smtClean="0">
                <a:solidFill>
                  <a:srgbClr val="0000CC"/>
                </a:solidFill>
                <a:latin typeface="Symbol" pitchFamily="18" charset="2"/>
              </a:rPr>
              <a:t>q</a:t>
            </a:r>
            <a:r>
              <a:rPr lang="en-US" sz="2900" b="1" baseline="-25000" dirty="0" err="1" smtClean="0">
                <a:solidFill>
                  <a:srgbClr val="0000CC"/>
                </a:solidFill>
                <a:latin typeface="Arial Narrow" pitchFamily="34" charset="0"/>
              </a:rPr>
              <a:t>r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of </a:t>
            </a:r>
            <a:r>
              <a:rPr lang="en-US" sz="2900" b="1" dirty="0" err="1">
                <a:solidFill>
                  <a:srgbClr val="0000CC"/>
                </a:solidFill>
                <a:latin typeface="Arial Narrow" pitchFamily="34" charset="0"/>
              </a:rPr>
              <a:t>90</a:t>
            </a:r>
            <a:r>
              <a:rPr lang="en-US" sz="2900" b="1" baseline="30000" dirty="0" err="1">
                <a:solidFill>
                  <a:srgbClr val="0000CC"/>
                </a:solidFill>
                <a:latin typeface="Arial Narrow" pitchFamily="34" charset="0"/>
              </a:rPr>
              <a:t>o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.</a:t>
            </a:r>
          </a:p>
          <a:p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At </a:t>
            </a:r>
            <a:r>
              <a:rPr lang="en-US" sz="2900" b="1" dirty="0" smtClean="0">
                <a:solidFill>
                  <a:srgbClr val="0000CC"/>
                </a:solidFill>
                <a:latin typeface="Symbol" pitchFamily="18" charset="2"/>
              </a:rPr>
              <a:t>q</a:t>
            </a:r>
            <a:r>
              <a:rPr lang="en-US" sz="2900" b="1" baseline="-25000" dirty="0" smtClean="0">
                <a:solidFill>
                  <a:srgbClr val="0000CC"/>
                </a:solidFill>
                <a:latin typeface="Arial Narrow" pitchFamily="34" charset="0"/>
              </a:rPr>
              <a:t>i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&gt; </a:t>
            </a:r>
            <a:r>
              <a:rPr lang="en-US" sz="2900" b="1" dirty="0" err="1">
                <a:solidFill>
                  <a:srgbClr val="0000CC"/>
                </a:solidFill>
                <a:latin typeface="Arial Narrow" pitchFamily="34" charset="0"/>
              </a:rPr>
              <a:t>48.6</a:t>
            </a:r>
            <a:r>
              <a:rPr lang="en-US" sz="2900" b="1" baseline="30000" dirty="0" err="1">
                <a:solidFill>
                  <a:srgbClr val="0000CC"/>
                </a:solidFill>
                <a:latin typeface="Arial Narrow" pitchFamily="34" charset="0"/>
              </a:rPr>
              <a:t>o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, NO light 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is refracted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; ALL light is reflected,</a:t>
            </a:r>
          </a:p>
          <a:p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and the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angle of incidence </a:t>
            </a:r>
            <a:r>
              <a:rPr lang="en-US" sz="2900" b="1" dirty="0" smtClean="0">
                <a:solidFill>
                  <a:srgbClr val="0000CC"/>
                </a:solidFill>
                <a:latin typeface="Arial Narrow" pitchFamily="34" charset="0"/>
              </a:rPr>
              <a:t>is equal </a:t>
            </a:r>
            <a:r>
              <a:rPr lang="en-US" sz="2900" b="1" dirty="0">
                <a:solidFill>
                  <a:srgbClr val="0000CC"/>
                </a:solidFill>
                <a:latin typeface="Arial Narrow" pitchFamily="34" charset="0"/>
              </a:rPr>
              <a:t>to the angle of reflection.</a:t>
            </a:r>
          </a:p>
        </p:txBody>
      </p:sp>
    </p:spTree>
    <p:extLst>
      <p:ext uri="{BB962C8B-B14F-4D97-AF65-F5344CB8AC3E}">
        <p14:creationId xmlns:p14="http://schemas.microsoft.com/office/powerpoint/2010/main" val="261553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884863" y="200025"/>
            <a:ext cx="2723109" cy="14382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6481436" y="2974975"/>
            <a:ext cx="1279525" cy="579438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5980113" y="295275"/>
            <a:ext cx="2517501" cy="12604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6087736" y="3030538"/>
            <a:ext cx="161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=  53.23</a:t>
            </a:r>
            <a:r>
              <a:rPr lang="en-US" baseline="30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620713" y="650875"/>
            <a:ext cx="5121275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Equation for the Critical Angle: </a:t>
            </a:r>
          </a:p>
        </p:txBody>
      </p:sp>
      <p:sp>
        <p:nvSpPr>
          <p:cNvPr id="451593" name="Rectangle 9"/>
          <p:cNvSpPr>
            <a:spLocks noChangeArrowheads="1"/>
          </p:cNvSpPr>
          <p:nvPr/>
        </p:nvSpPr>
        <p:spPr bwMode="auto">
          <a:xfrm>
            <a:off x="626129" y="1742272"/>
            <a:ext cx="7601761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Find critical angle for light traveling </a:t>
            </a:r>
            <a:r>
              <a:rPr lang="en-US" dirty="0" smtClean="0">
                <a:solidFill>
                  <a:srgbClr val="FF0000"/>
                </a:solidFill>
              </a:rPr>
              <a:t>from flint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glass </a:t>
            </a:r>
            <a:r>
              <a:rPr lang="en-US" dirty="0">
                <a:solidFill>
                  <a:srgbClr val="FF0000"/>
                </a:solidFill>
              </a:rPr>
              <a:t>(n = 1.900) </a:t>
            </a:r>
            <a:r>
              <a:rPr lang="en-US" dirty="0" smtClean="0">
                <a:solidFill>
                  <a:srgbClr val="FF0000"/>
                </a:solidFill>
              </a:rPr>
              <a:t>into </a:t>
            </a:r>
            <a:r>
              <a:rPr lang="en-US" dirty="0">
                <a:solidFill>
                  <a:srgbClr val="FF0000"/>
                </a:solidFill>
              </a:rPr>
              <a:t>crown glass (n = 1.522). </a:t>
            </a:r>
          </a:p>
        </p:txBody>
      </p:sp>
      <p:graphicFrame>
        <p:nvGraphicFramePr>
          <p:cNvPr id="4515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01838"/>
              </p:ext>
            </p:extLst>
          </p:nvPr>
        </p:nvGraphicFramePr>
        <p:xfrm>
          <a:off x="3668386" y="2827338"/>
          <a:ext cx="22494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3" imgW="2247840" imgH="914400" progId="Equation.3">
                  <p:embed/>
                </p:oleObj>
              </mc:Choice>
              <mc:Fallback>
                <p:oleObj name="Equation" r:id="rId3" imgW="2247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386" y="2827338"/>
                        <a:ext cx="22494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20700" y="4024313"/>
            <a:ext cx="8015288" cy="2905125"/>
            <a:chOff x="328" y="2423"/>
            <a:chExt cx="5049" cy="1830"/>
          </a:xfrm>
        </p:grpSpPr>
        <p:sp>
          <p:nvSpPr>
            <p:cNvPr id="8204" name="Text Box 24"/>
            <p:cNvSpPr txBox="1">
              <a:spLocks noChangeArrowheads="1"/>
            </p:cNvSpPr>
            <p:nvPr/>
          </p:nvSpPr>
          <p:spPr bwMode="auto">
            <a:xfrm>
              <a:off x="328" y="2884"/>
              <a:ext cx="71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crown</a:t>
              </a:r>
            </a:p>
            <a:p>
              <a:r>
                <a:rPr lang="en-US">
                  <a:solidFill>
                    <a:srgbClr val="000000"/>
                  </a:solidFill>
                </a:rPr>
                <a:t>glass</a:t>
              </a:r>
            </a:p>
          </p:txBody>
        </p:sp>
        <p:sp>
          <p:nvSpPr>
            <p:cNvPr id="8205" name="Text Box 25"/>
            <p:cNvSpPr txBox="1">
              <a:spLocks noChangeArrowheads="1"/>
            </p:cNvSpPr>
            <p:nvPr/>
          </p:nvSpPr>
          <p:spPr bwMode="auto">
            <a:xfrm>
              <a:off x="4737" y="2884"/>
              <a:ext cx="64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flint</a:t>
              </a:r>
            </a:p>
            <a:p>
              <a:r>
                <a:rPr lang="en-US">
                  <a:solidFill>
                    <a:srgbClr val="000000"/>
                  </a:solidFill>
                </a:rPr>
                <a:t>glass</a:t>
              </a:r>
            </a:p>
          </p:txBody>
        </p:sp>
        <p:grpSp>
          <p:nvGrpSpPr>
            <p:cNvPr id="8206" name="Group 28"/>
            <p:cNvGrpSpPr>
              <a:grpSpLocks/>
            </p:cNvGrpSpPr>
            <p:nvPr/>
          </p:nvGrpSpPr>
          <p:grpSpPr bwMode="auto">
            <a:xfrm>
              <a:off x="1006" y="2423"/>
              <a:ext cx="3452" cy="1830"/>
              <a:chOff x="1006" y="2423"/>
              <a:chExt cx="3452" cy="1830"/>
            </a:xfrm>
          </p:grpSpPr>
          <p:grpSp>
            <p:nvGrpSpPr>
              <p:cNvPr id="8207" name="Group 27"/>
              <p:cNvGrpSpPr>
                <a:grpSpLocks/>
              </p:cNvGrpSpPr>
              <p:nvPr/>
            </p:nvGrpSpPr>
            <p:grpSpPr bwMode="auto">
              <a:xfrm>
                <a:off x="1216" y="2423"/>
                <a:ext cx="3242" cy="1830"/>
                <a:chOff x="1216" y="2423"/>
                <a:chExt cx="3242" cy="1830"/>
              </a:xfrm>
            </p:grpSpPr>
            <p:grpSp>
              <p:nvGrpSpPr>
                <p:cNvPr id="8209" name="Group 20"/>
                <p:cNvGrpSpPr>
                  <a:grpSpLocks/>
                </p:cNvGrpSpPr>
                <p:nvPr/>
              </p:nvGrpSpPr>
              <p:grpSpPr bwMode="auto">
                <a:xfrm>
                  <a:off x="1216" y="2654"/>
                  <a:ext cx="3152" cy="1317"/>
                  <a:chOff x="953" y="2826"/>
                  <a:chExt cx="3152" cy="1317"/>
                </a:xfrm>
              </p:grpSpPr>
              <p:pic>
                <p:nvPicPr>
                  <p:cNvPr id="8212" name="Picture 16" descr="bottleglassdog185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3" y="2826"/>
                    <a:ext cx="3032" cy="13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2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761" y="2871"/>
                    <a:ext cx="1344" cy="1272"/>
                  </a:xfrm>
                  <a:prstGeom prst="rect">
                    <a:avLst/>
                  </a:prstGeom>
                  <a:solidFill>
                    <a:schemeClr val="bg1"/>
                  </a:solidFill>
                  <a:ln w="158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pic>
              <p:nvPicPr>
                <p:cNvPr id="8210" name="Picture 18" descr="glas04b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84" y="2423"/>
                  <a:ext cx="1274" cy="1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22"/>
                <p:cNvSpPr>
                  <a:spLocks noChangeArrowheads="1"/>
                </p:cNvSpPr>
                <p:nvPr/>
              </p:nvSpPr>
              <p:spPr bwMode="auto">
                <a:xfrm>
                  <a:off x="2886" y="2561"/>
                  <a:ext cx="165" cy="1692"/>
                </a:xfrm>
                <a:prstGeom prst="rect">
                  <a:avLst/>
                </a:prstGeom>
                <a:solidFill>
                  <a:schemeClr val="bg1"/>
                </a:solidFill>
                <a:ln w="15875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208" name="Rectangle 21"/>
              <p:cNvSpPr>
                <a:spLocks noChangeArrowheads="1"/>
              </p:cNvSpPr>
              <p:nvPr/>
            </p:nvSpPr>
            <p:spPr bwMode="auto">
              <a:xfrm>
                <a:off x="1006" y="3809"/>
                <a:ext cx="2140" cy="229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010590" y="268007"/>
            <a:ext cx="2558401" cy="1200329"/>
            <a:chOff x="1012920" y="6779170"/>
            <a:chExt cx="2558401" cy="1200329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012920" y="7126022"/>
              <a:ext cx="16273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c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 sin</a:t>
              </a:r>
              <a:r>
                <a:rPr lang="en-US" baseline="30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–1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2794399" y="6858000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794399" y="7425556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743200" y="7441324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463325" y="6779170"/>
              <a:ext cx="110799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7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arrow" panose="020B0606020202030204" pitchFamily="34" charset="0"/>
                </a:rPr>
                <a:t>(  )</a:t>
              </a:r>
              <a:endParaRPr lang="en-US" sz="7200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65325" y="2627576"/>
            <a:ext cx="2558401" cy="1200329"/>
            <a:chOff x="1012920" y="6779170"/>
            <a:chExt cx="2558401" cy="1200329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1012920" y="7126022"/>
              <a:ext cx="16273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c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 sin</a:t>
              </a:r>
              <a:r>
                <a:rPr lang="en-US" baseline="30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–1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794399" y="6858000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2794399" y="7425556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743200" y="7441324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463325" y="6779170"/>
              <a:ext cx="110799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7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arrow" panose="020B0606020202030204" pitchFamily="34" charset="0"/>
                </a:rPr>
                <a:t>(  )</a:t>
              </a:r>
              <a:endParaRPr lang="en-US" sz="7200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4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1590" grpId="0" animBg="1"/>
      <p:bldP spid="451589" grpId="0" animBg="1"/>
      <p:bldP spid="451586" grpId="0"/>
      <p:bldP spid="45159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2657475" y="107950"/>
            <a:ext cx="3768725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total internal reflection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131763" y="1708150"/>
            <a:ext cx="8199437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no light escapes from the MORE optically dense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medium </a:t>
            </a:r>
          </a:p>
        </p:txBody>
      </p:sp>
      <p:sp>
        <p:nvSpPr>
          <p:cNvPr id="31771" name="Rectangle 9"/>
          <p:cNvSpPr>
            <a:spLocks noChangeArrowheads="1"/>
          </p:cNvSpPr>
          <p:nvPr/>
        </p:nvSpPr>
        <p:spPr bwMode="auto">
          <a:xfrm>
            <a:off x="122238" y="677863"/>
            <a:ext cx="9039225" cy="9540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-- light is incident from a MORE optically dense medium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  to a LESS optically dense medium at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1749" name="Rectangle 26"/>
          <p:cNvSpPr>
            <a:spLocks noChangeArrowheads="1"/>
          </p:cNvSpPr>
          <p:nvPr/>
        </p:nvSpPr>
        <p:spPr bwMode="auto">
          <a:xfrm>
            <a:off x="-201613" y="2709863"/>
            <a:ext cx="9144001" cy="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49263" y="4281488"/>
            <a:ext cx="5670550" cy="2176462"/>
            <a:chOff x="911" y="2652"/>
            <a:chExt cx="3572" cy="1371"/>
          </a:xfrm>
        </p:grpSpPr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1106" y="2652"/>
              <a:ext cx="3377" cy="1069"/>
            </a:xfrm>
            <a:custGeom>
              <a:avLst/>
              <a:gdLst>
                <a:gd name="T0" fmla="*/ 0 w 7480"/>
                <a:gd name="T1" fmla="*/ 0 h 2370"/>
                <a:gd name="T2" fmla="*/ 0 w 7480"/>
                <a:gd name="T3" fmla="*/ 0 h 2370"/>
                <a:gd name="T4" fmla="*/ 0 w 7480"/>
                <a:gd name="T5" fmla="*/ 0 h 2370"/>
                <a:gd name="T6" fmla="*/ 0 w 7480"/>
                <a:gd name="T7" fmla="*/ 0 h 2370"/>
                <a:gd name="T8" fmla="*/ 0 w 7480"/>
                <a:gd name="T9" fmla="*/ 0 h 2370"/>
                <a:gd name="T10" fmla="*/ 0 w 7480"/>
                <a:gd name="T11" fmla="*/ 0 h 2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80"/>
                <a:gd name="T19" fmla="*/ 0 h 2370"/>
                <a:gd name="T20" fmla="*/ 7480 w 7480"/>
                <a:gd name="T21" fmla="*/ 2370 h 23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80" h="2370">
                  <a:moveTo>
                    <a:pt x="0" y="0"/>
                  </a:moveTo>
                  <a:cubicBezTo>
                    <a:pt x="243" y="366"/>
                    <a:pt x="1006" y="2026"/>
                    <a:pt x="1457" y="2198"/>
                  </a:cubicBezTo>
                  <a:cubicBezTo>
                    <a:pt x="1908" y="2370"/>
                    <a:pt x="2235" y="1159"/>
                    <a:pt x="2709" y="1033"/>
                  </a:cubicBezTo>
                  <a:cubicBezTo>
                    <a:pt x="3183" y="907"/>
                    <a:pt x="3765" y="1572"/>
                    <a:pt x="4301" y="1440"/>
                  </a:cubicBezTo>
                  <a:cubicBezTo>
                    <a:pt x="4837" y="1308"/>
                    <a:pt x="5397" y="304"/>
                    <a:pt x="5927" y="244"/>
                  </a:cubicBezTo>
                  <a:cubicBezTo>
                    <a:pt x="6457" y="184"/>
                    <a:pt x="7157" y="906"/>
                    <a:pt x="7480" y="1080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70" name="Freeform 24"/>
            <p:cNvSpPr>
              <a:spLocks/>
            </p:cNvSpPr>
            <p:nvPr/>
          </p:nvSpPr>
          <p:spPr bwMode="auto">
            <a:xfrm>
              <a:off x="911" y="2757"/>
              <a:ext cx="3462" cy="1266"/>
            </a:xfrm>
            <a:custGeom>
              <a:avLst/>
              <a:gdLst>
                <a:gd name="T0" fmla="*/ 0 w 7669"/>
                <a:gd name="T1" fmla="*/ 0 h 2807"/>
                <a:gd name="T2" fmla="*/ 0 w 7669"/>
                <a:gd name="T3" fmla="*/ 0 h 2807"/>
                <a:gd name="T4" fmla="*/ 0 w 7669"/>
                <a:gd name="T5" fmla="*/ 0 h 2807"/>
                <a:gd name="T6" fmla="*/ 0 w 7669"/>
                <a:gd name="T7" fmla="*/ 0 h 2807"/>
                <a:gd name="T8" fmla="*/ 0 w 7669"/>
                <a:gd name="T9" fmla="*/ 0 h 2807"/>
                <a:gd name="T10" fmla="*/ 0 w 7669"/>
                <a:gd name="T11" fmla="*/ 0 h 2807"/>
                <a:gd name="T12" fmla="*/ 0 w 7669"/>
                <a:gd name="T13" fmla="*/ 0 h 2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69"/>
                <a:gd name="T22" fmla="*/ 0 h 2807"/>
                <a:gd name="T23" fmla="*/ 7669 w 7669"/>
                <a:gd name="T24" fmla="*/ 2807 h 28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69" h="2807">
                  <a:moveTo>
                    <a:pt x="0" y="0"/>
                  </a:moveTo>
                  <a:cubicBezTo>
                    <a:pt x="190" y="346"/>
                    <a:pt x="772" y="1642"/>
                    <a:pt x="1139" y="2091"/>
                  </a:cubicBezTo>
                  <a:cubicBezTo>
                    <a:pt x="1506" y="2540"/>
                    <a:pt x="1841" y="2807"/>
                    <a:pt x="2204" y="2692"/>
                  </a:cubicBezTo>
                  <a:cubicBezTo>
                    <a:pt x="2567" y="2577"/>
                    <a:pt x="2869" y="1546"/>
                    <a:pt x="3318" y="1402"/>
                  </a:cubicBezTo>
                  <a:cubicBezTo>
                    <a:pt x="3767" y="1258"/>
                    <a:pt x="4378" y="1959"/>
                    <a:pt x="4896" y="1828"/>
                  </a:cubicBezTo>
                  <a:cubicBezTo>
                    <a:pt x="5414" y="1697"/>
                    <a:pt x="5962" y="707"/>
                    <a:pt x="6424" y="613"/>
                  </a:cubicBezTo>
                  <a:cubicBezTo>
                    <a:pt x="6886" y="519"/>
                    <a:pt x="7410" y="1129"/>
                    <a:pt x="7669" y="1265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0583" name="Freeform 23"/>
          <p:cNvSpPr>
            <a:spLocks/>
          </p:cNvSpPr>
          <p:nvPr/>
        </p:nvSpPr>
        <p:spPr bwMode="auto">
          <a:xfrm>
            <a:off x="357188" y="3965575"/>
            <a:ext cx="1452562" cy="2411413"/>
          </a:xfrm>
          <a:custGeom>
            <a:avLst/>
            <a:gdLst>
              <a:gd name="T0" fmla="*/ 0 w 2026"/>
              <a:gd name="T1" fmla="*/ 0 h 3368"/>
              <a:gd name="T2" fmla="*/ 2147483647 w 2026"/>
              <a:gd name="T3" fmla="*/ 2147483647 h 3368"/>
              <a:gd name="T4" fmla="*/ 0 60000 65536"/>
              <a:gd name="T5" fmla="*/ 0 60000 65536"/>
              <a:gd name="T6" fmla="*/ 0 w 2026"/>
              <a:gd name="T7" fmla="*/ 0 h 3368"/>
              <a:gd name="T8" fmla="*/ 2026 w 2026"/>
              <a:gd name="T9" fmla="*/ 3368 h 3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6" h="3368">
                <a:moveTo>
                  <a:pt x="0" y="0"/>
                </a:moveTo>
                <a:lnTo>
                  <a:pt x="2026" y="3368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2" name="Freeform 22"/>
          <p:cNvSpPr>
            <a:spLocks/>
          </p:cNvSpPr>
          <p:nvPr/>
        </p:nvSpPr>
        <p:spPr bwMode="auto">
          <a:xfrm>
            <a:off x="1812925" y="5851525"/>
            <a:ext cx="636588" cy="530225"/>
          </a:xfrm>
          <a:custGeom>
            <a:avLst/>
            <a:gdLst>
              <a:gd name="T0" fmla="*/ 0 w 890"/>
              <a:gd name="T1" fmla="*/ 2147483647 h 740"/>
              <a:gd name="T2" fmla="*/ 2147483647 w 890"/>
              <a:gd name="T3" fmla="*/ 0 h 740"/>
              <a:gd name="T4" fmla="*/ 0 60000 65536"/>
              <a:gd name="T5" fmla="*/ 0 60000 65536"/>
              <a:gd name="T6" fmla="*/ 0 w 890"/>
              <a:gd name="T7" fmla="*/ 0 h 740"/>
              <a:gd name="T8" fmla="*/ 890 w 89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0" h="740">
                <a:moveTo>
                  <a:pt x="0" y="740"/>
                </a:moveTo>
                <a:lnTo>
                  <a:pt x="89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1" name="Freeform 21"/>
          <p:cNvSpPr>
            <a:spLocks/>
          </p:cNvSpPr>
          <p:nvPr/>
        </p:nvSpPr>
        <p:spPr bwMode="auto">
          <a:xfrm>
            <a:off x="2439988" y="5081588"/>
            <a:ext cx="150812" cy="777875"/>
          </a:xfrm>
          <a:custGeom>
            <a:avLst/>
            <a:gdLst>
              <a:gd name="T0" fmla="*/ 0 w 210"/>
              <a:gd name="T1" fmla="*/ 2147483647 h 1085"/>
              <a:gd name="T2" fmla="*/ 2147483647 w 210"/>
              <a:gd name="T3" fmla="*/ 0 h 1085"/>
              <a:gd name="T4" fmla="*/ 0 60000 65536"/>
              <a:gd name="T5" fmla="*/ 0 60000 65536"/>
              <a:gd name="T6" fmla="*/ 0 w 210"/>
              <a:gd name="T7" fmla="*/ 0 h 1085"/>
              <a:gd name="T8" fmla="*/ 210 w 210"/>
              <a:gd name="T9" fmla="*/ 1085 h 10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" h="1085">
                <a:moveTo>
                  <a:pt x="0" y="1085"/>
                </a:moveTo>
                <a:lnTo>
                  <a:pt x="21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0" name="Freeform 20"/>
          <p:cNvSpPr>
            <a:spLocks/>
          </p:cNvSpPr>
          <p:nvPr/>
        </p:nvSpPr>
        <p:spPr bwMode="auto">
          <a:xfrm>
            <a:off x="2593975" y="5078413"/>
            <a:ext cx="522288" cy="23812"/>
          </a:xfrm>
          <a:custGeom>
            <a:avLst/>
            <a:gdLst>
              <a:gd name="T0" fmla="*/ 0 w 730"/>
              <a:gd name="T1" fmla="*/ 0 h 35"/>
              <a:gd name="T2" fmla="*/ 2147483647 w 730"/>
              <a:gd name="T3" fmla="*/ 2147483647 h 35"/>
              <a:gd name="T4" fmla="*/ 0 60000 65536"/>
              <a:gd name="T5" fmla="*/ 0 60000 65536"/>
              <a:gd name="T6" fmla="*/ 0 w 730"/>
              <a:gd name="T7" fmla="*/ 0 h 35"/>
              <a:gd name="T8" fmla="*/ 730 w 730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0" h="35">
                <a:moveTo>
                  <a:pt x="0" y="0"/>
                </a:moveTo>
                <a:lnTo>
                  <a:pt x="730" y="35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79" name="Freeform 19"/>
          <p:cNvSpPr>
            <a:spLocks/>
          </p:cNvSpPr>
          <p:nvPr/>
        </p:nvSpPr>
        <p:spPr bwMode="auto">
          <a:xfrm>
            <a:off x="3116263" y="5102225"/>
            <a:ext cx="671512" cy="663575"/>
          </a:xfrm>
          <a:custGeom>
            <a:avLst/>
            <a:gdLst>
              <a:gd name="T0" fmla="*/ 0 w 935"/>
              <a:gd name="T1" fmla="*/ 0 h 925"/>
              <a:gd name="T2" fmla="*/ 2147483647 w 935"/>
              <a:gd name="T3" fmla="*/ 2147483647 h 925"/>
              <a:gd name="T4" fmla="*/ 0 60000 65536"/>
              <a:gd name="T5" fmla="*/ 0 60000 65536"/>
              <a:gd name="T6" fmla="*/ 0 w 935"/>
              <a:gd name="T7" fmla="*/ 0 h 925"/>
              <a:gd name="T8" fmla="*/ 935 w 935"/>
              <a:gd name="T9" fmla="*/ 925 h 9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5" h="925">
                <a:moveTo>
                  <a:pt x="0" y="0"/>
                </a:moveTo>
                <a:lnTo>
                  <a:pt x="935" y="925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78" name="Freeform 18"/>
          <p:cNvSpPr>
            <a:spLocks/>
          </p:cNvSpPr>
          <p:nvPr/>
        </p:nvSpPr>
        <p:spPr bwMode="auto">
          <a:xfrm>
            <a:off x="3787775" y="4537075"/>
            <a:ext cx="1576388" cy="1225550"/>
          </a:xfrm>
          <a:custGeom>
            <a:avLst/>
            <a:gdLst>
              <a:gd name="T0" fmla="*/ 0 w 2200"/>
              <a:gd name="T1" fmla="*/ 2147483647 h 1710"/>
              <a:gd name="T2" fmla="*/ 2147483647 w 2200"/>
              <a:gd name="T3" fmla="*/ 0 h 1710"/>
              <a:gd name="T4" fmla="*/ 0 60000 65536"/>
              <a:gd name="T5" fmla="*/ 0 60000 65536"/>
              <a:gd name="T6" fmla="*/ 0 w 2200"/>
              <a:gd name="T7" fmla="*/ 0 h 1710"/>
              <a:gd name="T8" fmla="*/ 2200 w 2200"/>
              <a:gd name="T9" fmla="*/ 1710 h 17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0" h="1710">
                <a:moveTo>
                  <a:pt x="0" y="1710"/>
                </a:moveTo>
                <a:lnTo>
                  <a:pt x="220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77" name="Freeform 17"/>
          <p:cNvSpPr>
            <a:spLocks/>
          </p:cNvSpPr>
          <p:nvPr/>
        </p:nvSpPr>
        <p:spPr bwMode="auto">
          <a:xfrm>
            <a:off x="5364163" y="4537075"/>
            <a:ext cx="71437" cy="444500"/>
          </a:xfrm>
          <a:custGeom>
            <a:avLst/>
            <a:gdLst>
              <a:gd name="T0" fmla="*/ 0 w 100"/>
              <a:gd name="T1" fmla="*/ 0 h 620"/>
              <a:gd name="T2" fmla="*/ 2147483647 w 100"/>
              <a:gd name="T3" fmla="*/ 2147483647 h 620"/>
              <a:gd name="T4" fmla="*/ 0 60000 65536"/>
              <a:gd name="T5" fmla="*/ 0 60000 65536"/>
              <a:gd name="T6" fmla="*/ 0 w 100"/>
              <a:gd name="T7" fmla="*/ 0 h 620"/>
              <a:gd name="T8" fmla="*/ 100 w 100"/>
              <a:gd name="T9" fmla="*/ 620 h 6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" h="620">
                <a:moveTo>
                  <a:pt x="0" y="0"/>
                </a:moveTo>
                <a:lnTo>
                  <a:pt x="100" y="62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76" name="Freeform 16"/>
          <p:cNvSpPr>
            <a:spLocks/>
          </p:cNvSpPr>
          <p:nvPr/>
        </p:nvSpPr>
        <p:spPr bwMode="auto">
          <a:xfrm>
            <a:off x="5432425" y="4867275"/>
            <a:ext cx="419100" cy="109538"/>
          </a:xfrm>
          <a:custGeom>
            <a:avLst/>
            <a:gdLst>
              <a:gd name="T0" fmla="*/ 0 w 586"/>
              <a:gd name="T1" fmla="*/ 2147483647 h 153"/>
              <a:gd name="T2" fmla="*/ 2147483647 w 586"/>
              <a:gd name="T3" fmla="*/ 0 h 153"/>
              <a:gd name="T4" fmla="*/ 0 60000 65536"/>
              <a:gd name="T5" fmla="*/ 0 60000 65536"/>
              <a:gd name="T6" fmla="*/ 0 w 586"/>
              <a:gd name="T7" fmla="*/ 0 h 153"/>
              <a:gd name="T8" fmla="*/ 586 w 586"/>
              <a:gd name="T9" fmla="*/ 153 h 1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6" h="153">
                <a:moveTo>
                  <a:pt x="0" y="153"/>
                </a:moveTo>
                <a:lnTo>
                  <a:pt x="586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75" name="Freeform 15"/>
          <p:cNvSpPr>
            <a:spLocks/>
          </p:cNvSpPr>
          <p:nvPr/>
        </p:nvSpPr>
        <p:spPr bwMode="auto">
          <a:xfrm>
            <a:off x="5849938" y="4867275"/>
            <a:ext cx="1587" cy="425450"/>
          </a:xfrm>
          <a:custGeom>
            <a:avLst/>
            <a:gdLst>
              <a:gd name="T0" fmla="*/ 2147483647 w 1"/>
              <a:gd name="T1" fmla="*/ 0 h 593"/>
              <a:gd name="T2" fmla="*/ 0 w 1"/>
              <a:gd name="T3" fmla="*/ 2147483647 h 593"/>
              <a:gd name="T4" fmla="*/ 0 60000 65536"/>
              <a:gd name="T5" fmla="*/ 0 60000 65536"/>
              <a:gd name="T6" fmla="*/ 0 w 1"/>
              <a:gd name="T7" fmla="*/ 0 h 593"/>
              <a:gd name="T8" fmla="*/ 1 w 1"/>
              <a:gd name="T9" fmla="*/ 593 h 5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93">
                <a:moveTo>
                  <a:pt x="1" y="0"/>
                </a:moveTo>
                <a:lnTo>
                  <a:pt x="0" y="593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74" name="Freeform 14"/>
          <p:cNvSpPr>
            <a:spLocks/>
          </p:cNvSpPr>
          <p:nvPr/>
        </p:nvSpPr>
        <p:spPr bwMode="auto">
          <a:xfrm>
            <a:off x="5849938" y="5186363"/>
            <a:ext cx="660400" cy="103187"/>
          </a:xfrm>
          <a:custGeom>
            <a:avLst/>
            <a:gdLst>
              <a:gd name="T0" fmla="*/ 0 w 920"/>
              <a:gd name="T1" fmla="*/ 2147483647 h 145"/>
              <a:gd name="T2" fmla="*/ 2147483647 w 920"/>
              <a:gd name="T3" fmla="*/ 0 h 145"/>
              <a:gd name="T4" fmla="*/ 0 60000 65536"/>
              <a:gd name="T5" fmla="*/ 0 60000 65536"/>
              <a:gd name="T6" fmla="*/ 0 w 920"/>
              <a:gd name="T7" fmla="*/ 0 h 145"/>
              <a:gd name="T8" fmla="*/ 920 w 920"/>
              <a:gd name="T9" fmla="*/ 145 h 1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" h="145">
                <a:moveTo>
                  <a:pt x="0" y="145"/>
                </a:moveTo>
                <a:lnTo>
                  <a:pt x="92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7" name="Rectangle 27"/>
          <p:cNvSpPr>
            <a:spLocks noChangeArrowheads="1"/>
          </p:cNvSpPr>
          <p:nvPr/>
        </p:nvSpPr>
        <p:spPr bwMode="auto">
          <a:xfrm>
            <a:off x="373063" y="2771775"/>
            <a:ext cx="7681912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e.g., total internal reflection in fiber optic cables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41338" y="3636963"/>
            <a:ext cx="2909887" cy="585787"/>
            <a:chOff x="969" y="2246"/>
            <a:chExt cx="1833" cy="369"/>
          </a:xfrm>
        </p:grpSpPr>
        <p:sp>
          <p:nvSpPr>
            <p:cNvPr id="31767" name="Rectangle 28"/>
            <p:cNvSpPr>
              <a:spLocks noChangeArrowheads="1"/>
            </p:cNvSpPr>
            <p:nvPr/>
          </p:nvSpPr>
          <p:spPr bwMode="auto">
            <a:xfrm>
              <a:off x="1338" y="2246"/>
              <a:ext cx="1464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light entering </a:t>
              </a:r>
            </a:p>
          </p:txBody>
        </p:sp>
        <p:sp>
          <p:nvSpPr>
            <p:cNvPr id="31768" name="Line 31"/>
            <p:cNvSpPr>
              <a:spLocks noChangeShapeType="1"/>
            </p:cNvSpPr>
            <p:nvPr/>
          </p:nvSpPr>
          <p:spPr bwMode="auto">
            <a:xfrm flipH="1">
              <a:off x="969" y="2432"/>
              <a:ext cx="357" cy="18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65625" y="3271838"/>
            <a:ext cx="2065338" cy="1798637"/>
            <a:chOff x="3693" y="2195"/>
            <a:chExt cx="1301" cy="1133"/>
          </a:xfrm>
        </p:grpSpPr>
        <p:sp>
          <p:nvSpPr>
            <p:cNvPr id="31765" name="Rectangle 29"/>
            <p:cNvSpPr>
              <a:spLocks noChangeArrowheads="1"/>
            </p:cNvSpPr>
            <p:nvPr/>
          </p:nvSpPr>
          <p:spPr bwMode="auto">
            <a:xfrm>
              <a:off x="3693" y="2195"/>
              <a:ext cx="1301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light exiting </a:t>
              </a:r>
            </a:p>
          </p:txBody>
        </p:sp>
        <p:sp>
          <p:nvSpPr>
            <p:cNvPr id="31766" name="Line 32"/>
            <p:cNvSpPr>
              <a:spLocks noChangeShapeType="1"/>
            </p:cNvSpPr>
            <p:nvPr/>
          </p:nvSpPr>
          <p:spPr bwMode="auto">
            <a:xfrm>
              <a:off x="4767" y="2510"/>
              <a:ext cx="133" cy="81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8" name="Picture 10" descr="http://laser.physics.sunysb.edu/~wise/wise187/2001/reports/andrea/optical_fi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3306763"/>
            <a:ext cx="2317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52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0" grpId="0"/>
      <p:bldP spid="450583" grpId="0" animBg="1"/>
      <p:bldP spid="450582" grpId="0" animBg="1"/>
      <p:bldP spid="450581" grpId="0" animBg="1"/>
      <p:bldP spid="450580" grpId="0" animBg="1"/>
      <p:bldP spid="450579" grpId="0" animBg="1"/>
      <p:bldP spid="450578" grpId="0" animBg="1"/>
      <p:bldP spid="450577" grpId="0" animBg="1"/>
      <p:bldP spid="450576" grpId="0" animBg="1"/>
      <p:bldP spid="450575" grpId="0" animBg="1"/>
      <p:bldP spid="450574" grpId="0" animBg="1"/>
      <p:bldP spid="4505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physics.ucla.edu/demoweb/demomanual/optics/geometrical_optics/total_internal_ref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87325"/>
            <a:ext cx="4394200" cy="303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1" name="Picture 6" descr="http://www.sciencephoto.com/images/showEnlarged.html/C0078275-Total_Internal_Reflection-SPL.jpg?id=6700782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80975"/>
            <a:ext cx="4186238" cy="543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Picture 8" descr="http://www.physics.ucla.edu/demoweb/dod/lightpip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3400425"/>
            <a:ext cx="4405313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4843463" y="5756275"/>
            <a:ext cx="4159250" cy="954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demonstrations of</a:t>
            </a:r>
          </a:p>
          <a:p>
            <a:r>
              <a:rPr lang="en-US" b="1">
                <a:solidFill>
                  <a:srgbClr val="002060"/>
                </a:solidFill>
              </a:rPr>
              <a:t>total internal reflection </a:t>
            </a:r>
          </a:p>
        </p:txBody>
      </p:sp>
    </p:spTree>
    <p:extLst>
      <p:ext uri="{BB962C8B-B14F-4D97-AF65-F5344CB8AC3E}">
        <p14:creationId xmlns:p14="http://schemas.microsoft.com/office/powerpoint/2010/main" val="204285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64324" y="3535444"/>
            <a:ext cx="2536496" cy="11393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4366" y="1019575"/>
            <a:ext cx="864954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Total internal reflection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occurs when light in a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slower medium is incident on the boundary to 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faster medium, but at an angle greater than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critical angle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 The boundary acts like a perfect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mirror, with no light being refracted…only reflected,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back into the slower medium.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In the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critical angle 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equation,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larger index of refraction goes in the denominator.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Total internal reflection CANNOT occur for light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traveling from a faster to a slower medium,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e.g., air to water.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7447" y="299205"/>
            <a:ext cx="8453020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u="sng" dirty="0" smtClean="0">
                <a:solidFill>
                  <a:srgbClr val="FFFF00"/>
                </a:solidFill>
              </a:rPr>
              <a:t>The Critical Angle and Total Internal Reflection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99777" y="3429352"/>
            <a:ext cx="2558401" cy="1200329"/>
            <a:chOff x="1012920" y="6779170"/>
            <a:chExt cx="2558401" cy="120032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012920" y="7126022"/>
              <a:ext cx="16273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c</a:t>
              </a: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 sin</a:t>
              </a:r>
              <a:r>
                <a:rPr lang="en-US" baseline="30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–1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794399" y="6858000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794399" y="7425556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743200" y="7441324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463325" y="6779170"/>
              <a:ext cx="110799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7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arrow" panose="020B0606020202030204" pitchFamily="34" charset="0"/>
                </a:rPr>
                <a:t>(  )</a:t>
              </a:r>
              <a:endParaRPr lang="en-US" sz="7200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08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0" y="227013"/>
            <a:ext cx="1108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10"/>
          <p:cNvSpPr>
            <a:spLocks noChangeShapeType="1"/>
          </p:cNvSpPr>
          <p:nvPr/>
        </p:nvSpPr>
        <p:spPr bwMode="auto">
          <a:xfrm flipH="1">
            <a:off x="2505075" y="4335463"/>
            <a:ext cx="35544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11"/>
          <p:cNvSpPr>
            <a:spLocks noChangeShapeType="1"/>
          </p:cNvSpPr>
          <p:nvPr/>
        </p:nvSpPr>
        <p:spPr bwMode="auto">
          <a:xfrm flipH="1">
            <a:off x="2505075" y="2362200"/>
            <a:ext cx="35544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40" name="Line 12"/>
          <p:cNvSpPr>
            <a:spLocks noChangeShapeType="1"/>
          </p:cNvSpPr>
          <p:nvPr/>
        </p:nvSpPr>
        <p:spPr bwMode="auto">
          <a:xfrm flipV="1">
            <a:off x="3735388" y="1441450"/>
            <a:ext cx="0" cy="1709738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41" name="Line 13"/>
          <p:cNvSpPr>
            <a:spLocks noChangeShapeType="1"/>
          </p:cNvSpPr>
          <p:nvPr/>
        </p:nvSpPr>
        <p:spPr bwMode="auto">
          <a:xfrm flipV="1">
            <a:off x="4419600" y="3414713"/>
            <a:ext cx="0" cy="1811337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42" name="Line 14"/>
          <p:cNvSpPr>
            <a:spLocks noChangeShapeType="1"/>
          </p:cNvSpPr>
          <p:nvPr/>
        </p:nvSpPr>
        <p:spPr bwMode="auto">
          <a:xfrm flipH="1" flipV="1">
            <a:off x="2916238" y="1177925"/>
            <a:ext cx="819150" cy="11842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43" name="Line 15"/>
          <p:cNvSpPr>
            <a:spLocks noChangeShapeType="1"/>
          </p:cNvSpPr>
          <p:nvPr/>
        </p:nvSpPr>
        <p:spPr bwMode="auto">
          <a:xfrm flipH="1" flipV="1">
            <a:off x="3735388" y="2362200"/>
            <a:ext cx="684212" cy="19732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144" name="Line 16"/>
          <p:cNvSpPr>
            <a:spLocks noChangeShapeType="1"/>
          </p:cNvSpPr>
          <p:nvPr/>
        </p:nvSpPr>
        <p:spPr bwMode="auto">
          <a:xfrm>
            <a:off x="4419600" y="4305300"/>
            <a:ext cx="819150" cy="11842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70" name="Group 28"/>
          <p:cNvGrpSpPr>
            <a:grpSpLocks/>
          </p:cNvGrpSpPr>
          <p:nvPr/>
        </p:nvGrpSpPr>
        <p:grpSpPr bwMode="auto">
          <a:xfrm rot="1338233">
            <a:off x="5129213" y="5754688"/>
            <a:ext cx="1066800" cy="787400"/>
            <a:chOff x="7065" y="13453"/>
            <a:chExt cx="1459" cy="1078"/>
          </a:xfrm>
        </p:grpSpPr>
        <p:sp>
          <p:nvSpPr>
            <p:cNvPr id="15403" name="Freeform 29"/>
            <p:cNvSpPr>
              <a:spLocks/>
            </p:cNvSpPr>
            <p:nvPr/>
          </p:nvSpPr>
          <p:spPr bwMode="auto">
            <a:xfrm>
              <a:off x="7065" y="13453"/>
              <a:ext cx="814" cy="638"/>
            </a:xfrm>
            <a:custGeom>
              <a:avLst/>
              <a:gdLst>
                <a:gd name="T0" fmla="*/ 152 w 814"/>
                <a:gd name="T1" fmla="*/ 0 h 1275"/>
                <a:gd name="T2" fmla="*/ 814 w 814"/>
                <a:gd name="T3" fmla="*/ 1 h 1275"/>
                <a:gd name="T4" fmla="*/ 697 w 814"/>
                <a:gd name="T5" fmla="*/ 1 h 1275"/>
                <a:gd name="T6" fmla="*/ 1 w 814"/>
                <a:gd name="T7" fmla="*/ 1 h 1275"/>
                <a:gd name="T8" fmla="*/ 0 w 814"/>
                <a:gd name="T9" fmla="*/ 1 h 1275"/>
                <a:gd name="T10" fmla="*/ 0 w 814"/>
                <a:gd name="T11" fmla="*/ 1 h 1275"/>
                <a:gd name="T12" fmla="*/ 0 w 814"/>
                <a:gd name="T13" fmla="*/ 1 h 1275"/>
                <a:gd name="T14" fmla="*/ 1 w 814"/>
                <a:gd name="T15" fmla="*/ 1 h 1275"/>
                <a:gd name="T16" fmla="*/ 1 w 814"/>
                <a:gd name="T17" fmla="*/ 1 h 1275"/>
                <a:gd name="T18" fmla="*/ 2 w 814"/>
                <a:gd name="T19" fmla="*/ 1 h 1275"/>
                <a:gd name="T20" fmla="*/ 2 w 814"/>
                <a:gd name="T21" fmla="*/ 1 h 1275"/>
                <a:gd name="T22" fmla="*/ 3 w 814"/>
                <a:gd name="T23" fmla="*/ 1 h 1275"/>
                <a:gd name="T24" fmla="*/ 4 w 814"/>
                <a:gd name="T25" fmla="*/ 1 h 1275"/>
                <a:gd name="T26" fmla="*/ 5 w 814"/>
                <a:gd name="T27" fmla="*/ 1 h 1275"/>
                <a:gd name="T28" fmla="*/ 5 w 814"/>
                <a:gd name="T29" fmla="*/ 1 h 1275"/>
                <a:gd name="T30" fmla="*/ 7 w 814"/>
                <a:gd name="T31" fmla="*/ 1 h 1275"/>
                <a:gd name="T32" fmla="*/ 7 w 814"/>
                <a:gd name="T33" fmla="*/ 1 h 1275"/>
                <a:gd name="T34" fmla="*/ 9 w 814"/>
                <a:gd name="T35" fmla="*/ 1 h 1275"/>
                <a:gd name="T36" fmla="*/ 11 w 814"/>
                <a:gd name="T37" fmla="*/ 1 h 1275"/>
                <a:gd name="T38" fmla="*/ 13 w 814"/>
                <a:gd name="T39" fmla="*/ 1 h 1275"/>
                <a:gd name="T40" fmla="*/ 16 w 814"/>
                <a:gd name="T41" fmla="*/ 1 h 1275"/>
                <a:gd name="T42" fmla="*/ 18 w 814"/>
                <a:gd name="T43" fmla="*/ 1 h 1275"/>
                <a:gd name="T44" fmla="*/ 20 w 814"/>
                <a:gd name="T45" fmla="*/ 1 h 1275"/>
                <a:gd name="T46" fmla="*/ 23 w 814"/>
                <a:gd name="T47" fmla="*/ 1 h 1275"/>
                <a:gd name="T48" fmla="*/ 26 w 814"/>
                <a:gd name="T49" fmla="*/ 1 h 1275"/>
                <a:gd name="T50" fmla="*/ 31 w 814"/>
                <a:gd name="T51" fmla="*/ 1 h 1275"/>
                <a:gd name="T52" fmla="*/ 34 w 814"/>
                <a:gd name="T53" fmla="*/ 1 h 1275"/>
                <a:gd name="T54" fmla="*/ 38 w 814"/>
                <a:gd name="T55" fmla="*/ 1 h 1275"/>
                <a:gd name="T56" fmla="*/ 43 w 814"/>
                <a:gd name="T57" fmla="*/ 1 h 1275"/>
                <a:gd name="T58" fmla="*/ 47 w 814"/>
                <a:gd name="T59" fmla="*/ 1 h 1275"/>
                <a:gd name="T60" fmla="*/ 52 w 814"/>
                <a:gd name="T61" fmla="*/ 1 h 1275"/>
                <a:gd name="T62" fmla="*/ 56 w 814"/>
                <a:gd name="T63" fmla="*/ 1 h 1275"/>
                <a:gd name="T64" fmla="*/ 61 w 814"/>
                <a:gd name="T65" fmla="*/ 1 h 1275"/>
                <a:gd name="T66" fmla="*/ 65 w 814"/>
                <a:gd name="T67" fmla="*/ 1 h 1275"/>
                <a:gd name="T68" fmla="*/ 69 w 814"/>
                <a:gd name="T69" fmla="*/ 1 h 1275"/>
                <a:gd name="T70" fmla="*/ 75 w 814"/>
                <a:gd name="T71" fmla="*/ 1 h 1275"/>
                <a:gd name="T72" fmla="*/ 79 w 814"/>
                <a:gd name="T73" fmla="*/ 1 h 1275"/>
                <a:gd name="T74" fmla="*/ 84 w 814"/>
                <a:gd name="T75" fmla="*/ 1 h 1275"/>
                <a:gd name="T76" fmla="*/ 88 w 814"/>
                <a:gd name="T77" fmla="*/ 1 h 1275"/>
                <a:gd name="T78" fmla="*/ 92 w 814"/>
                <a:gd name="T79" fmla="*/ 1 h 1275"/>
                <a:gd name="T80" fmla="*/ 96 w 814"/>
                <a:gd name="T81" fmla="*/ 1 h 1275"/>
                <a:gd name="T82" fmla="*/ 102 w 814"/>
                <a:gd name="T83" fmla="*/ 1 h 1275"/>
                <a:gd name="T84" fmla="*/ 105 w 814"/>
                <a:gd name="T85" fmla="*/ 1 h 1275"/>
                <a:gd name="T86" fmla="*/ 109 w 814"/>
                <a:gd name="T87" fmla="*/ 1 h 1275"/>
                <a:gd name="T88" fmla="*/ 113 w 814"/>
                <a:gd name="T89" fmla="*/ 1 h 1275"/>
                <a:gd name="T90" fmla="*/ 118 w 814"/>
                <a:gd name="T91" fmla="*/ 1 h 1275"/>
                <a:gd name="T92" fmla="*/ 124 w 814"/>
                <a:gd name="T93" fmla="*/ 1 h 1275"/>
                <a:gd name="T94" fmla="*/ 131 w 814"/>
                <a:gd name="T95" fmla="*/ 1 h 1275"/>
                <a:gd name="T96" fmla="*/ 137 w 814"/>
                <a:gd name="T97" fmla="*/ 1 h 1275"/>
                <a:gd name="T98" fmla="*/ 142 w 814"/>
                <a:gd name="T99" fmla="*/ 1 h 1275"/>
                <a:gd name="T100" fmla="*/ 146 w 814"/>
                <a:gd name="T101" fmla="*/ 0 h 1275"/>
                <a:gd name="T102" fmla="*/ 149 w 814"/>
                <a:gd name="T103" fmla="*/ 0 h 1275"/>
                <a:gd name="T104" fmla="*/ 151 w 814"/>
                <a:gd name="T105" fmla="*/ 0 h 1275"/>
                <a:gd name="T106" fmla="*/ 152 w 814"/>
                <a:gd name="T107" fmla="*/ 0 h 1275"/>
                <a:gd name="T108" fmla="*/ 152 w 814"/>
                <a:gd name="T109" fmla="*/ 0 h 1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1275"/>
                <a:gd name="T167" fmla="*/ 814 w 814"/>
                <a:gd name="T168" fmla="*/ 1275 h 1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1275">
                  <a:moveTo>
                    <a:pt x="152" y="0"/>
                  </a:moveTo>
                  <a:lnTo>
                    <a:pt x="814" y="617"/>
                  </a:lnTo>
                  <a:lnTo>
                    <a:pt x="697" y="1275"/>
                  </a:lnTo>
                  <a:lnTo>
                    <a:pt x="1" y="367"/>
                  </a:lnTo>
                  <a:lnTo>
                    <a:pt x="0" y="365"/>
                  </a:lnTo>
                  <a:lnTo>
                    <a:pt x="0" y="361"/>
                  </a:lnTo>
                  <a:lnTo>
                    <a:pt x="0" y="354"/>
                  </a:lnTo>
                  <a:lnTo>
                    <a:pt x="1" y="344"/>
                  </a:lnTo>
                  <a:lnTo>
                    <a:pt x="1" y="332"/>
                  </a:lnTo>
                  <a:lnTo>
                    <a:pt x="2" y="321"/>
                  </a:lnTo>
                  <a:lnTo>
                    <a:pt x="2" y="311"/>
                  </a:lnTo>
                  <a:lnTo>
                    <a:pt x="3" y="304"/>
                  </a:lnTo>
                  <a:lnTo>
                    <a:pt x="4" y="297"/>
                  </a:lnTo>
                  <a:lnTo>
                    <a:pt x="5" y="289"/>
                  </a:lnTo>
                  <a:lnTo>
                    <a:pt x="5" y="278"/>
                  </a:lnTo>
                  <a:lnTo>
                    <a:pt x="7" y="271"/>
                  </a:lnTo>
                  <a:lnTo>
                    <a:pt x="7" y="260"/>
                  </a:lnTo>
                  <a:lnTo>
                    <a:pt x="9" y="250"/>
                  </a:lnTo>
                  <a:lnTo>
                    <a:pt x="11" y="241"/>
                  </a:lnTo>
                  <a:lnTo>
                    <a:pt x="13" y="232"/>
                  </a:lnTo>
                  <a:lnTo>
                    <a:pt x="16" y="221"/>
                  </a:lnTo>
                  <a:lnTo>
                    <a:pt x="18" y="212"/>
                  </a:lnTo>
                  <a:lnTo>
                    <a:pt x="20" y="201"/>
                  </a:lnTo>
                  <a:lnTo>
                    <a:pt x="23" y="190"/>
                  </a:lnTo>
                  <a:lnTo>
                    <a:pt x="26" y="177"/>
                  </a:lnTo>
                  <a:lnTo>
                    <a:pt x="31" y="168"/>
                  </a:lnTo>
                  <a:lnTo>
                    <a:pt x="34" y="156"/>
                  </a:lnTo>
                  <a:lnTo>
                    <a:pt x="38" y="147"/>
                  </a:lnTo>
                  <a:lnTo>
                    <a:pt x="43" y="134"/>
                  </a:lnTo>
                  <a:lnTo>
                    <a:pt x="47" y="125"/>
                  </a:lnTo>
                  <a:lnTo>
                    <a:pt x="52" y="114"/>
                  </a:lnTo>
                  <a:lnTo>
                    <a:pt x="56" y="103"/>
                  </a:lnTo>
                  <a:lnTo>
                    <a:pt x="61" y="92"/>
                  </a:lnTo>
                  <a:lnTo>
                    <a:pt x="65" y="85"/>
                  </a:lnTo>
                  <a:lnTo>
                    <a:pt x="69" y="77"/>
                  </a:lnTo>
                  <a:lnTo>
                    <a:pt x="75" y="70"/>
                  </a:lnTo>
                  <a:lnTo>
                    <a:pt x="79" y="61"/>
                  </a:lnTo>
                  <a:lnTo>
                    <a:pt x="84" y="55"/>
                  </a:lnTo>
                  <a:lnTo>
                    <a:pt x="88" y="48"/>
                  </a:lnTo>
                  <a:lnTo>
                    <a:pt x="92" y="42"/>
                  </a:lnTo>
                  <a:lnTo>
                    <a:pt x="96" y="37"/>
                  </a:lnTo>
                  <a:lnTo>
                    <a:pt x="102" y="33"/>
                  </a:lnTo>
                  <a:lnTo>
                    <a:pt x="105" y="27"/>
                  </a:lnTo>
                  <a:lnTo>
                    <a:pt x="109" y="24"/>
                  </a:lnTo>
                  <a:lnTo>
                    <a:pt x="113" y="20"/>
                  </a:lnTo>
                  <a:lnTo>
                    <a:pt x="118" y="18"/>
                  </a:lnTo>
                  <a:lnTo>
                    <a:pt x="124" y="11"/>
                  </a:lnTo>
                  <a:lnTo>
                    <a:pt x="131" y="7"/>
                  </a:lnTo>
                  <a:lnTo>
                    <a:pt x="137" y="4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30"/>
            <p:cNvSpPr>
              <a:spLocks/>
            </p:cNvSpPr>
            <p:nvPr/>
          </p:nvSpPr>
          <p:spPr bwMode="auto">
            <a:xfrm>
              <a:off x="7314" y="13631"/>
              <a:ext cx="413" cy="272"/>
            </a:xfrm>
            <a:custGeom>
              <a:avLst/>
              <a:gdLst>
                <a:gd name="T0" fmla="*/ 0 w 413"/>
                <a:gd name="T1" fmla="*/ 1 h 543"/>
                <a:gd name="T2" fmla="*/ 375 w 413"/>
                <a:gd name="T3" fmla="*/ 1 h 543"/>
                <a:gd name="T4" fmla="*/ 413 w 413"/>
                <a:gd name="T5" fmla="*/ 1 h 543"/>
                <a:gd name="T6" fmla="*/ 39 w 413"/>
                <a:gd name="T7" fmla="*/ 0 h 543"/>
                <a:gd name="T8" fmla="*/ 0 w 413"/>
                <a:gd name="T9" fmla="*/ 1 h 543"/>
                <a:gd name="T10" fmla="*/ 0 w 413"/>
                <a:gd name="T11" fmla="*/ 1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3"/>
                <a:gd name="T19" fmla="*/ 0 h 543"/>
                <a:gd name="T20" fmla="*/ 413 w 413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3" h="543">
                  <a:moveTo>
                    <a:pt x="0" y="92"/>
                  </a:moveTo>
                  <a:lnTo>
                    <a:pt x="375" y="543"/>
                  </a:lnTo>
                  <a:lnTo>
                    <a:pt x="413" y="383"/>
                  </a:lnTo>
                  <a:lnTo>
                    <a:pt x="39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31"/>
            <p:cNvSpPr>
              <a:spLocks/>
            </p:cNvSpPr>
            <p:nvPr/>
          </p:nvSpPr>
          <p:spPr bwMode="auto">
            <a:xfrm>
              <a:off x="7428" y="13734"/>
              <a:ext cx="625" cy="536"/>
            </a:xfrm>
            <a:custGeom>
              <a:avLst/>
              <a:gdLst>
                <a:gd name="T0" fmla="*/ 343 w 625"/>
                <a:gd name="T1" fmla="*/ 0 h 1073"/>
                <a:gd name="T2" fmla="*/ 382 w 625"/>
                <a:gd name="T3" fmla="*/ 0 h 1073"/>
                <a:gd name="T4" fmla="*/ 418 w 625"/>
                <a:gd name="T5" fmla="*/ 0 h 1073"/>
                <a:gd name="T6" fmla="*/ 453 w 625"/>
                <a:gd name="T7" fmla="*/ 0 h 1073"/>
                <a:gd name="T8" fmla="*/ 486 w 625"/>
                <a:gd name="T9" fmla="*/ 0 h 1073"/>
                <a:gd name="T10" fmla="*/ 515 w 625"/>
                <a:gd name="T11" fmla="*/ 0 h 1073"/>
                <a:gd name="T12" fmla="*/ 542 w 625"/>
                <a:gd name="T13" fmla="*/ 0 h 1073"/>
                <a:gd name="T14" fmla="*/ 565 w 625"/>
                <a:gd name="T15" fmla="*/ 0 h 1073"/>
                <a:gd name="T16" fmla="*/ 586 w 625"/>
                <a:gd name="T17" fmla="*/ 0 h 1073"/>
                <a:gd name="T18" fmla="*/ 602 w 625"/>
                <a:gd name="T19" fmla="*/ 0 h 1073"/>
                <a:gd name="T20" fmla="*/ 614 w 625"/>
                <a:gd name="T21" fmla="*/ 0 h 1073"/>
                <a:gd name="T22" fmla="*/ 620 w 625"/>
                <a:gd name="T23" fmla="*/ 0 h 1073"/>
                <a:gd name="T24" fmla="*/ 625 w 625"/>
                <a:gd name="T25" fmla="*/ 0 h 1073"/>
                <a:gd name="T26" fmla="*/ 620 w 625"/>
                <a:gd name="T27" fmla="*/ 0 h 1073"/>
                <a:gd name="T28" fmla="*/ 614 w 625"/>
                <a:gd name="T29" fmla="*/ 0 h 1073"/>
                <a:gd name="T30" fmla="*/ 602 w 625"/>
                <a:gd name="T31" fmla="*/ 0 h 1073"/>
                <a:gd name="T32" fmla="*/ 586 w 625"/>
                <a:gd name="T33" fmla="*/ 0 h 1073"/>
                <a:gd name="T34" fmla="*/ 565 w 625"/>
                <a:gd name="T35" fmla="*/ 0 h 1073"/>
                <a:gd name="T36" fmla="*/ 542 w 625"/>
                <a:gd name="T37" fmla="*/ 0 h 1073"/>
                <a:gd name="T38" fmla="*/ 515 w 625"/>
                <a:gd name="T39" fmla="*/ 0 h 1073"/>
                <a:gd name="T40" fmla="*/ 486 w 625"/>
                <a:gd name="T41" fmla="*/ 0 h 1073"/>
                <a:gd name="T42" fmla="*/ 453 w 625"/>
                <a:gd name="T43" fmla="*/ 0 h 1073"/>
                <a:gd name="T44" fmla="*/ 418 w 625"/>
                <a:gd name="T45" fmla="*/ 0 h 1073"/>
                <a:gd name="T46" fmla="*/ 382 w 625"/>
                <a:gd name="T47" fmla="*/ 0 h 1073"/>
                <a:gd name="T48" fmla="*/ 343 w 625"/>
                <a:gd name="T49" fmla="*/ 0 h 1073"/>
                <a:gd name="T50" fmla="*/ 303 w 625"/>
                <a:gd name="T51" fmla="*/ 0 h 1073"/>
                <a:gd name="T52" fmla="*/ 263 w 625"/>
                <a:gd name="T53" fmla="*/ 0 h 1073"/>
                <a:gd name="T54" fmla="*/ 226 w 625"/>
                <a:gd name="T55" fmla="*/ 0 h 1073"/>
                <a:gd name="T56" fmla="*/ 190 w 625"/>
                <a:gd name="T57" fmla="*/ 0 h 1073"/>
                <a:gd name="T58" fmla="*/ 156 w 625"/>
                <a:gd name="T59" fmla="*/ 0 h 1073"/>
                <a:gd name="T60" fmla="*/ 125 w 625"/>
                <a:gd name="T61" fmla="*/ 0 h 1073"/>
                <a:gd name="T62" fmla="*/ 96 w 625"/>
                <a:gd name="T63" fmla="*/ 0 h 1073"/>
                <a:gd name="T64" fmla="*/ 71 w 625"/>
                <a:gd name="T65" fmla="*/ 0 h 1073"/>
                <a:gd name="T66" fmla="*/ 48 w 625"/>
                <a:gd name="T67" fmla="*/ 0 h 1073"/>
                <a:gd name="T68" fmla="*/ 30 w 625"/>
                <a:gd name="T69" fmla="*/ 0 h 1073"/>
                <a:gd name="T70" fmla="*/ 15 w 625"/>
                <a:gd name="T71" fmla="*/ 0 h 1073"/>
                <a:gd name="T72" fmla="*/ 5 w 625"/>
                <a:gd name="T73" fmla="*/ 0 h 1073"/>
                <a:gd name="T74" fmla="*/ 0 w 625"/>
                <a:gd name="T75" fmla="*/ 0 h 1073"/>
                <a:gd name="T76" fmla="*/ 0 w 625"/>
                <a:gd name="T77" fmla="*/ 0 h 1073"/>
                <a:gd name="T78" fmla="*/ 3 w 625"/>
                <a:gd name="T79" fmla="*/ 0 h 1073"/>
                <a:gd name="T80" fmla="*/ 13 w 625"/>
                <a:gd name="T81" fmla="*/ 0 h 1073"/>
                <a:gd name="T82" fmla="*/ 26 w 625"/>
                <a:gd name="T83" fmla="*/ 0 h 1073"/>
                <a:gd name="T84" fmla="*/ 44 w 625"/>
                <a:gd name="T85" fmla="*/ 0 h 1073"/>
                <a:gd name="T86" fmla="*/ 65 w 625"/>
                <a:gd name="T87" fmla="*/ 0 h 1073"/>
                <a:gd name="T88" fmla="*/ 91 w 625"/>
                <a:gd name="T89" fmla="*/ 0 h 1073"/>
                <a:gd name="T90" fmla="*/ 118 w 625"/>
                <a:gd name="T91" fmla="*/ 0 h 1073"/>
                <a:gd name="T92" fmla="*/ 149 w 625"/>
                <a:gd name="T93" fmla="*/ 0 h 1073"/>
                <a:gd name="T94" fmla="*/ 183 w 625"/>
                <a:gd name="T95" fmla="*/ 0 h 1073"/>
                <a:gd name="T96" fmla="*/ 218 w 625"/>
                <a:gd name="T97" fmla="*/ 0 h 1073"/>
                <a:gd name="T98" fmla="*/ 256 w 625"/>
                <a:gd name="T99" fmla="*/ 0 h 1073"/>
                <a:gd name="T100" fmla="*/ 296 w 625"/>
                <a:gd name="T101" fmla="*/ 0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1073"/>
                <a:gd name="T155" fmla="*/ 625 w 625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1073">
                  <a:moveTo>
                    <a:pt x="312" y="1073"/>
                  </a:moveTo>
                  <a:lnTo>
                    <a:pt x="319" y="1071"/>
                  </a:lnTo>
                  <a:lnTo>
                    <a:pt x="327" y="1071"/>
                  </a:lnTo>
                  <a:lnTo>
                    <a:pt x="335" y="1071"/>
                  </a:lnTo>
                  <a:lnTo>
                    <a:pt x="343" y="1069"/>
                  </a:lnTo>
                  <a:lnTo>
                    <a:pt x="350" y="1067"/>
                  </a:lnTo>
                  <a:lnTo>
                    <a:pt x="358" y="1063"/>
                  </a:lnTo>
                  <a:lnTo>
                    <a:pt x="367" y="1062"/>
                  </a:lnTo>
                  <a:lnTo>
                    <a:pt x="374" y="1060"/>
                  </a:lnTo>
                  <a:lnTo>
                    <a:pt x="382" y="1056"/>
                  </a:lnTo>
                  <a:lnTo>
                    <a:pt x="389" y="1052"/>
                  </a:lnTo>
                  <a:lnTo>
                    <a:pt x="397" y="1049"/>
                  </a:lnTo>
                  <a:lnTo>
                    <a:pt x="404" y="1047"/>
                  </a:lnTo>
                  <a:lnTo>
                    <a:pt x="411" y="1041"/>
                  </a:lnTo>
                  <a:lnTo>
                    <a:pt x="418" y="1038"/>
                  </a:lnTo>
                  <a:lnTo>
                    <a:pt x="426" y="1032"/>
                  </a:lnTo>
                  <a:lnTo>
                    <a:pt x="433" y="1028"/>
                  </a:lnTo>
                  <a:lnTo>
                    <a:pt x="440" y="1023"/>
                  </a:lnTo>
                  <a:lnTo>
                    <a:pt x="446" y="1015"/>
                  </a:lnTo>
                  <a:lnTo>
                    <a:pt x="453" y="1010"/>
                  </a:lnTo>
                  <a:lnTo>
                    <a:pt x="460" y="1004"/>
                  </a:lnTo>
                  <a:lnTo>
                    <a:pt x="466" y="997"/>
                  </a:lnTo>
                  <a:lnTo>
                    <a:pt x="473" y="992"/>
                  </a:lnTo>
                  <a:lnTo>
                    <a:pt x="479" y="986"/>
                  </a:lnTo>
                  <a:lnTo>
                    <a:pt x="486" y="979"/>
                  </a:lnTo>
                  <a:lnTo>
                    <a:pt x="492" y="969"/>
                  </a:lnTo>
                  <a:lnTo>
                    <a:pt x="498" y="962"/>
                  </a:lnTo>
                  <a:lnTo>
                    <a:pt x="504" y="955"/>
                  </a:lnTo>
                  <a:lnTo>
                    <a:pt x="511" y="947"/>
                  </a:lnTo>
                  <a:lnTo>
                    <a:pt x="515" y="938"/>
                  </a:lnTo>
                  <a:lnTo>
                    <a:pt x="521" y="931"/>
                  </a:lnTo>
                  <a:lnTo>
                    <a:pt x="527" y="922"/>
                  </a:lnTo>
                  <a:lnTo>
                    <a:pt x="533" y="914"/>
                  </a:lnTo>
                  <a:lnTo>
                    <a:pt x="537" y="905"/>
                  </a:lnTo>
                  <a:lnTo>
                    <a:pt x="542" y="894"/>
                  </a:lnTo>
                  <a:lnTo>
                    <a:pt x="547" y="885"/>
                  </a:lnTo>
                  <a:lnTo>
                    <a:pt x="552" y="875"/>
                  </a:lnTo>
                  <a:lnTo>
                    <a:pt x="557" y="864"/>
                  </a:lnTo>
                  <a:lnTo>
                    <a:pt x="561" y="853"/>
                  </a:lnTo>
                  <a:lnTo>
                    <a:pt x="565" y="844"/>
                  </a:lnTo>
                  <a:lnTo>
                    <a:pt x="571" y="835"/>
                  </a:lnTo>
                  <a:lnTo>
                    <a:pt x="574" y="824"/>
                  </a:lnTo>
                  <a:lnTo>
                    <a:pt x="578" y="811"/>
                  </a:lnTo>
                  <a:lnTo>
                    <a:pt x="582" y="800"/>
                  </a:lnTo>
                  <a:lnTo>
                    <a:pt x="586" y="789"/>
                  </a:lnTo>
                  <a:lnTo>
                    <a:pt x="589" y="776"/>
                  </a:lnTo>
                  <a:lnTo>
                    <a:pt x="592" y="765"/>
                  </a:lnTo>
                  <a:lnTo>
                    <a:pt x="597" y="754"/>
                  </a:lnTo>
                  <a:lnTo>
                    <a:pt x="600" y="743"/>
                  </a:lnTo>
                  <a:lnTo>
                    <a:pt x="602" y="730"/>
                  </a:lnTo>
                  <a:lnTo>
                    <a:pt x="605" y="719"/>
                  </a:lnTo>
                  <a:lnTo>
                    <a:pt x="607" y="704"/>
                  </a:lnTo>
                  <a:lnTo>
                    <a:pt x="609" y="693"/>
                  </a:lnTo>
                  <a:lnTo>
                    <a:pt x="612" y="680"/>
                  </a:lnTo>
                  <a:lnTo>
                    <a:pt x="614" y="667"/>
                  </a:lnTo>
                  <a:lnTo>
                    <a:pt x="616" y="654"/>
                  </a:lnTo>
                  <a:lnTo>
                    <a:pt x="618" y="641"/>
                  </a:lnTo>
                  <a:lnTo>
                    <a:pt x="618" y="628"/>
                  </a:lnTo>
                  <a:lnTo>
                    <a:pt x="620" y="614"/>
                  </a:lnTo>
                  <a:lnTo>
                    <a:pt x="620" y="601"/>
                  </a:lnTo>
                  <a:lnTo>
                    <a:pt x="622" y="588"/>
                  </a:lnTo>
                  <a:lnTo>
                    <a:pt x="623" y="575"/>
                  </a:lnTo>
                  <a:lnTo>
                    <a:pt x="623" y="560"/>
                  </a:lnTo>
                  <a:lnTo>
                    <a:pt x="623" y="547"/>
                  </a:lnTo>
                  <a:lnTo>
                    <a:pt x="625" y="535"/>
                  </a:lnTo>
                  <a:lnTo>
                    <a:pt x="623" y="520"/>
                  </a:lnTo>
                  <a:lnTo>
                    <a:pt x="623" y="507"/>
                  </a:lnTo>
                  <a:lnTo>
                    <a:pt x="623" y="492"/>
                  </a:lnTo>
                  <a:lnTo>
                    <a:pt x="622" y="479"/>
                  </a:lnTo>
                  <a:lnTo>
                    <a:pt x="620" y="464"/>
                  </a:lnTo>
                  <a:lnTo>
                    <a:pt x="620" y="452"/>
                  </a:lnTo>
                  <a:lnTo>
                    <a:pt x="618" y="439"/>
                  </a:lnTo>
                  <a:lnTo>
                    <a:pt x="618" y="426"/>
                  </a:lnTo>
                  <a:lnTo>
                    <a:pt x="616" y="413"/>
                  </a:lnTo>
                  <a:lnTo>
                    <a:pt x="614" y="400"/>
                  </a:lnTo>
                  <a:lnTo>
                    <a:pt x="612" y="387"/>
                  </a:lnTo>
                  <a:lnTo>
                    <a:pt x="609" y="374"/>
                  </a:lnTo>
                  <a:lnTo>
                    <a:pt x="607" y="361"/>
                  </a:lnTo>
                  <a:lnTo>
                    <a:pt x="605" y="348"/>
                  </a:lnTo>
                  <a:lnTo>
                    <a:pt x="602" y="337"/>
                  </a:lnTo>
                  <a:lnTo>
                    <a:pt x="600" y="326"/>
                  </a:lnTo>
                  <a:lnTo>
                    <a:pt x="597" y="313"/>
                  </a:lnTo>
                  <a:lnTo>
                    <a:pt x="592" y="300"/>
                  </a:lnTo>
                  <a:lnTo>
                    <a:pt x="589" y="289"/>
                  </a:lnTo>
                  <a:lnTo>
                    <a:pt x="586" y="278"/>
                  </a:lnTo>
                  <a:lnTo>
                    <a:pt x="582" y="267"/>
                  </a:lnTo>
                  <a:lnTo>
                    <a:pt x="578" y="254"/>
                  </a:lnTo>
                  <a:lnTo>
                    <a:pt x="574" y="243"/>
                  </a:lnTo>
                  <a:lnTo>
                    <a:pt x="571" y="234"/>
                  </a:lnTo>
                  <a:lnTo>
                    <a:pt x="565" y="223"/>
                  </a:lnTo>
                  <a:lnTo>
                    <a:pt x="561" y="212"/>
                  </a:lnTo>
                  <a:lnTo>
                    <a:pt x="557" y="203"/>
                  </a:lnTo>
                  <a:lnTo>
                    <a:pt x="552" y="194"/>
                  </a:lnTo>
                  <a:lnTo>
                    <a:pt x="547" y="183"/>
                  </a:lnTo>
                  <a:lnTo>
                    <a:pt x="542" y="173"/>
                  </a:lnTo>
                  <a:lnTo>
                    <a:pt x="537" y="164"/>
                  </a:lnTo>
                  <a:lnTo>
                    <a:pt x="533" y="157"/>
                  </a:lnTo>
                  <a:lnTo>
                    <a:pt x="527" y="148"/>
                  </a:lnTo>
                  <a:lnTo>
                    <a:pt x="521" y="138"/>
                  </a:lnTo>
                  <a:lnTo>
                    <a:pt x="515" y="127"/>
                  </a:lnTo>
                  <a:lnTo>
                    <a:pt x="511" y="120"/>
                  </a:lnTo>
                  <a:lnTo>
                    <a:pt x="504" y="112"/>
                  </a:lnTo>
                  <a:lnTo>
                    <a:pt x="498" y="105"/>
                  </a:lnTo>
                  <a:lnTo>
                    <a:pt x="492" y="96"/>
                  </a:lnTo>
                  <a:lnTo>
                    <a:pt x="486" y="90"/>
                  </a:lnTo>
                  <a:lnTo>
                    <a:pt x="479" y="83"/>
                  </a:lnTo>
                  <a:lnTo>
                    <a:pt x="473" y="76"/>
                  </a:lnTo>
                  <a:lnTo>
                    <a:pt x="466" y="68"/>
                  </a:lnTo>
                  <a:lnTo>
                    <a:pt x="460" y="63"/>
                  </a:lnTo>
                  <a:lnTo>
                    <a:pt x="453" y="55"/>
                  </a:lnTo>
                  <a:lnTo>
                    <a:pt x="446" y="50"/>
                  </a:lnTo>
                  <a:lnTo>
                    <a:pt x="440" y="44"/>
                  </a:lnTo>
                  <a:lnTo>
                    <a:pt x="433" y="41"/>
                  </a:lnTo>
                  <a:lnTo>
                    <a:pt x="426" y="35"/>
                  </a:lnTo>
                  <a:lnTo>
                    <a:pt x="418" y="30"/>
                  </a:lnTo>
                  <a:lnTo>
                    <a:pt x="411" y="26"/>
                  </a:lnTo>
                  <a:lnTo>
                    <a:pt x="404" y="22"/>
                  </a:lnTo>
                  <a:lnTo>
                    <a:pt x="397" y="19"/>
                  </a:lnTo>
                  <a:lnTo>
                    <a:pt x="389" y="15"/>
                  </a:lnTo>
                  <a:lnTo>
                    <a:pt x="382" y="11"/>
                  </a:lnTo>
                  <a:lnTo>
                    <a:pt x="374" y="9"/>
                  </a:lnTo>
                  <a:lnTo>
                    <a:pt x="367" y="6"/>
                  </a:lnTo>
                  <a:lnTo>
                    <a:pt x="358" y="4"/>
                  </a:lnTo>
                  <a:lnTo>
                    <a:pt x="350" y="2"/>
                  </a:lnTo>
                  <a:lnTo>
                    <a:pt x="343" y="2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3" y="0"/>
                  </a:lnTo>
                  <a:lnTo>
                    <a:pt x="296" y="0"/>
                  </a:lnTo>
                  <a:lnTo>
                    <a:pt x="287" y="0"/>
                  </a:lnTo>
                  <a:lnTo>
                    <a:pt x="279" y="2"/>
                  </a:lnTo>
                  <a:lnTo>
                    <a:pt x="271" y="2"/>
                  </a:lnTo>
                  <a:lnTo>
                    <a:pt x="263" y="4"/>
                  </a:lnTo>
                  <a:lnTo>
                    <a:pt x="256" y="6"/>
                  </a:lnTo>
                  <a:lnTo>
                    <a:pt x="248" y="9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26" y="19"/>
                  </a:lnTo>
                  <a:lnTo>
                    <a:pt x="218" y="22"/>
                  </a:lnTo>
                  <a:lnTo>
                    <a:pt x="211" y="26"/>
                  </a:lnTo>
                  <a:lnTo>
                    <a:pt x="203" y="30"/>
                  </a:lnTo>
                  <a:lnTo>
                    <a:pt x="197" y="35"/>
                  </a:lnTo>
                  <a:lnTo>
                    <a:pt x="190" y="41"/>
                  </a:lnTo>
                  <a:lnTo>
                    <a:pt x="183" y="44"/>
                  </a:lnTo>
                  <a:lnTo>
                    <a:pt x="176" y="50"/>
                  </a:lnTo>
                  <a:lnTo>
                    <a:pt x="169" y="55"/>
                  </a:lnTo>
                  <a:lnTo>
                    <a:pt x="162" y="63"/>
                  </a:lnTo>
                  <a:lnTo>
                    <a:pt x="156" y="68"/>
                  </a:lnTo>
                  <a:lnTo>
                    <a:pt x="149" y="76"/>
                  </a:lnTo>
                  <a:lnTo>
                    <a:pt x="143" y="83"/>
                  </a:lnTo>
                  <a:lnTo>
                    <a:pt x="136" y="90"/>
                  </a:lnTo>
                  <a:lnTo>
                    <a:pt x="130" y="96"/>
                  </a:lnTo>
                  <a:lnTo>
                    <a:pt x="125" y="105"/>
                  </a:lnTo>
                  <a:lnTo>
                    <a:pt x="118" y="112"/>
                  </a:lnTo>
                  <a:lnTo>
                    <a:pt x="113" y="120"/>
                  </a:lnTo>
                  <a:lnTo>
                    <a:pt x="106" y="127"/>
                  </a:lnTo>
                  <a:lnTo>
                    <a:pt x="102" y="138"/>
                  </a:lnTo>
                  <a:lnTo>
                    <a:pt x="96" y="148"/>
                  </a:lnTo>
                  <a:lnTo>
                    <a:pt x="91" y="157"/>
                  </a:lnTo>
                  <a:lnTo>
                    <a:pt x="86" y="164"/>
                  </a:lnTo>
                  <a:lnTo>
                    <a:pt x="81" y="173"/>
                  </a:lnTo>
                  <a:lnTo>
                    <a:pt x="75" y="183"/>
                  </a:lnTo>
                  <a:lnTo>
                    <a:pt x="71" y="194"/>
                  </a:lnTo>
                  <a:lnTo>
                    <a:pt x="65" y="203"/>
                  </a:lnTo>
                  <a:lnTo>
                    <a:pt x="61" y="212"/>
                  </a:lnTo>
                  <a:lnTo>
                    <a:pt x="57" y="223"/>
                  </a:lnTo>
                  <a:lnTo>
                    <a:pt x="53" y="234"/>
                  </a:lnTo>
                  <a:lnTo>
                    <a:pt x="48" y="243"/>
                  </a:lnTo>
                  <a:lnTo>
                    <a:pt x="44" y="254"/>
                  </a:lnTo>
                  <a:lnTo>
                    <a:pt x="40" y="267"/>
                  </a:lnTo>
                  <a:lnTo>
                    <a:pt x="36" y="278"/>
                  </a:lnTo>
                  <a:lnTo>
                    <a:pt x="32" y="289"/>
                  </a:lnTo>
                  <a:lnTo>
                    <a:pt x="30" y="300"/>
                  </a:lnTo>
                  <a:lnTo>
                    <a:pt x="26" y="313"/>
                  </a:lnTo>
                  <a:lnTo>
                    <a:pt x="24" y="326"/>
                  </a:lnTo>
                  <a:lnTo>
                    <a:pt x="20" y="337"/>
                  </a:lnTo>
                  <a:lnTo>
                    <a:pt x="17" y="348"/>
                  </a:lnTo>
                  <a:lnTo>
                    <a:pt x="15" y="361"/>
                  </a:lnTo>
                  <a:lnTo>
                    <a:pt x="13" y="374"/>
                  </a:lnTo>
                  <a:lnTo>
                    <a:pt x="11" y="387"/>
                  </a:lnTo>
                  <a:lnTo>
                    <a:pt x="8" y="400"/>
                  </a:lnTo>
                  <a:lnTo>
                    <a:pt x="7" y="413"/>
                  </a:lnTo>
                  <a:lnTo>
                    <a:pt x="5" y="426"/>
                  </a:lnTo>
                  <a:lnTo>
                    <a:pt x="3" y="439"/>
                  </a:lnTo>
                  <a:lnTo>
                    <a:pt x="3" y="452"/>
                  </a:lnTo>
                  <a:lnTo>
                    <a:pt x="1" y="464"/>
                  </a:lnTo>
                  <a:lnTo>
                    <a:pt x="1" y="479"/>
                  </a:lnTo>
                  <a:lnTo>
                    <a:pt x="0" y="492"/>
                  </a:lnTo>
                  <a:lnTo>
                    <a:pt x="0" y="507"/>
                  </a:lnTo>
                  <a:lnTo>
                    <a:pt x="0" y="520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60"/>
                  </a:lnTo>
                  <a:lnTo>
                    <a:pt x="0" y="575"/>
                  </a:lnTo>
                  <a:lnTo>
                    <a:pt x="1" y="588"/>
                  </a:lnTo>
                  <a:lnTo>
                    <a:pt x="1" y="601"/>
                  </a:lnTo>
                  <a:lnTo>
                    <a:pt x="3" y="614"/>
                  </a:lnTo>
                  <a:lnTo>
                    <a:pt x="3" y="628"/>
                  </a:lnTo>
                  <a:lnTo>
                    <a:pt x="5" y="641"/>
                  </a:lnTo>
                  <a:lnTo>
                    <a:pt x="7" y="654"/>
                  </a:lnTo>
                  <a:lnTo>
                    <a:pt x="8" y="667"/>
                  </a:lnTo>
                  <a:lnTo>
                    <a:pt x="11" y="680"/>
                  </a:lnTo>
                  <a:lnTo>
                    <a:pt x="13" y="693"/>
                  </a:lnTo>
                  <a:lnTo>
                    <a:pt x="15" y="704"/>
                  </a:lnTo>
                  <a:lnTo>
                    <a:pt x="17" y="719"/>
                  </a:lnTo>
                  <a:lnTo>
                    <a:pt x="20" y="730"/>
                  </a:lnTo>
                  <a:lnTo>
                    <a:pt x="24" y="743"/>
                  </a:lnTo>
                  <a:lnTo>
                    <a:pt x="26" y="754"/>
                  </a:lnTo>
                  <a:lnTo>
                    <a:pt x="30" y="765"/>
                  </a:lnTo>
                  <a:lnTo>
                    <a:pt x="32" y="776"/>
                  </a:lnTo>
                  <a:lnTo>
                    <a:pt x="36" y="789"/>
                  </a:lnTo>
                  <a:lnTo>
                    <a:pt x="40" y="800"/>
                  </a:lnTo>
                  <a:lnTo>
                    <a:pt x="44" y="811"/>
                  </a:lnTo>
                  <a:lnTo>
                    <a:pt x="48" y="824"/>
                  </a:lnTo>
                  <a:lnTo>
                    <a:pt x="53" y="835"/>
                  </a:lnTo>
                  <a:lnTo>
                    <a:pt x="57" y="844"/>
                  </a:lnTo>
                  <a:lnTo>
                    <a:pt x="61" y="853"/>
                  </a:lnTo>
                  <a:lnTo>
                    <a:pt x="65" y="864"/>
                  </a:lnTo>
                  <a:lnTo>
                    <a:pt x="71" y="875"/>
                  </a:lnTo>
                  <a:lnTo>
                    <a:pt x="75" y="885"/>
                  </a:lnTo>
                  <a:lnTo>
                    <a:pt x="81" y="894"/>
                  </a:lnTo>
                  <a:lnTo>
                    <a:pt x="86" y="905"/>
                  </a:lnTo>
                  <a:lnTo>
                    <a:pt x="91" y="914"/>
                  </a:lnTo>
                  <a:lnTo>
                    <a:pt x="96" y="922"/>
                  </a:lnTo>
                  <a:lnTo>
                    <a:pt x="102" y="931"/>
                  </a:lnTo>
                  <a:lnTo>
                    <a:pt x="106" y="938"/>
                  </a:lnTo>
                  <a:lnTo>
                    <a:pt x="113" y="947"/>
                  </a:lnTo>
                  <a:lnTo>
                    <a:pt x="118" y="955"/>
                  </a:lnTo>
                  <a:lnTo>
                    <a:pt x="125" y="962"/>
                  </a:lnTo>
                  <a:lnTo>
                    <a:pt x="130" y="969"/>
                  </a:lnTo>
                  <a:lnTo>
                    <a:pt x="136" y="979"/>
                  </a:lnTo>
                  <a:lnTo>
                    <a:pt x="143" y="986"/>
                  </a:lnTo>
                  <a:lnTo>
                    <a:pt x="149" y="992"/>
                  </a:lnTo>
                  <a:lnTo>
                    <a:pt x="156" y="997"/>
                  </a:lnTo>
                  <a:lnTo>
                    <a:pt x="162" y="1004"/>
                  </a:lnTo>
                  <a:lnTo>
                    <a:pt x="169" y="1010"/>
                  </a:lnTo>
                  <a:lnTo>
                    <a:pt x="176" y="1015"/>
                  </a:lnTo>
                  <a:lnTo>
                    <a:pt x="183" y="1023"/>
                  </a:lnTo>
                  <a:lnTo>
                    <a:pt x="190" y="1028"/>
                  </a:lnTo>
                  <a:lnTo>
                    <a:pt x="197" y="1032"/>
                  </a:lnTo>
                  <a:lnTo>
                    <a:pt x="203" y="1038"/>
                  </a:lnTo>
                  <a:lnTo>
                    <a:pt x="211" y="1041"/>
                  </a:lnTo>
                  <a:lnTo>
                    <a:pt x="218" y="1047"/>
                  </a:lnTo>
                  <a:lnTo>
                    <a:pt x="226" y="1049"/>
                  </a:lnTo>
                  <a:lnTo>
                    <a:pt x="233" y="1052"/>
                  </a:lnTo>
                  <a:lnTo>
                    <a:pt x="241" y="1056"/>
                  </a:lnTo>
                  <a:lnTo>
                    <a:pt x="248" y="1060"/>
                  </a:lnTo>
                  <a:lnTo>
                    <a:pt x="256" y="1062"/>
                  </a:lnTo>
                  <a:lnTo>
                    <a:pt x="263" y="1063"/>
                  </a:lnTo>
                  <a:lnTo>
                    <a:pt x="271" y="1067"/>
                  </a:lnTo>
                  <a:lnTo>
                    <a:pt x="279" y="1069"/>
                  </a:lnTo>
                  <a:lnTo>
                    <a:pt x="287" y="1071"/>
                  </a:lnTo>
                  <a:lnTo>
                    <a:pt x="296" y="1071"/>
                  </a:lnTo>
                  <a:lnTo>
                    <a:pt x="303" y="1071"/>
                  </a:lnTo>
                  <a:lnTo>
                    <a:pt x="312" y="10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32"/>
            <p:cNvSpPr>
              <a:spLocks/>
            </p:cNvSpPr>
            <p:nvPr/>
          </p:nvSpPr>
          <p:spPr bwMode="auto">
            <a:xfrm>
              <a:off x="7763" y="13822"/>
              <a:ext cx="200" cy="355"/>
            </a:xfrm>
            <a:custGeom>
              <a:avLst/>
              <a:gdLst>
                <a:gd name="T0" fmla="*/ 2 w 200"/>
                <a:gd name="T1" fmla="*/ 0 h 709"/>
                <a:gd name="T2" fmla="*/ 12 w 200"/>
                <a:gd name="T3" fmla="*/ 0 h 709"/>
                <a:gd name="T4" fmla="*/ 22 w 200"/>
                <a:gd name="T5" fmla="*/ 1 h 709"/>
                <a:gd name="T6" fmla="*/ 32 w 200"/>
                <a:gd name="T7" fmla="*/ 1 h 709"/>
                <a:gd name="T8" fmla="*/ 42 w 200"/>
                <a:gd name="T9" fmla="*/ 1 h 709"/>
                <a:gd name="T10" fmla="*/ 52 w 200"/>
                <a:gd name="T11" fmla="*/ 1 h 709"/>
                <a:gd name="T12" fmla="*/ 62 w 200"/>
                <a:gd name="T13" fmla="*/ 1 h 709"/>
                <a:gd name="T14" fmla="*/ 70 w 200"/>
                <a:gd name="T15" fmla="*/ 1 h 709"/>
                <a:gd name="T16" fmla="*/ 79 w 200"/>
                <a:gd name="T17" fmla="*/ 1 h 709"/>
                <a:gd name="T18" fmla="*/ 87 w 200"/>
                <a:gd name="T19" fmla="*/ 1 h 709"/>
                <a:gd name="T20" fmla="*/ 96 w 200"/>
                <a:gd name="T21" fmla="*/ 1 h 709"/>
                <a:gd name="T22" fmla="*/ 104 w 200"/>
                <a:gd name="T23" fmla="*/ 1 h 709"/>
                <a:gd name="T24" fmla="*/ 113 w 200"/>
                <a:gd name="T25" fmla="*/ 1 h 709"/>
                <a:gd name="T26" fmla="*/ 128 w 200"/>
                <a:gd name="T27" fmla="*/ 1 h 709"/>
                <a:gd name="T28" fmla="*/ 142 w 200"/>
                <a:gd name="T29" fmla="*/ 1 h 709"/>
                <a:gd name="T30" fmla="*/ 155 w 200"/>
                <a:gd name="T31" fmla="*/ 1 h 709"/>
                <a:gd name="T32" fmla="*/ 161 w 200"/>
                <a:gd name="T33" fmla="*/ 1 h 709"/>
                <a:gd name="T34" fmla="*/ 166 w 200"/>
                <a:gd name="T35" fmla="*/ 1 h 709"/>
                <a:gd name="T36" fmla="*/ 171 w 200"/>
                <a:gd name="T37" fmla="*/ 1 h 709"/>
                <a:gd name="T38" fmla="*/ 176 w 200"/>
                <a:gd name="T39" fmla="*/ 1 h 709"/>
                <a:gd name="T40" fmla="*/ 180 w 200"/>
                <a:gd name="T41" fmla="*/ 1 h 709"/>
                <a:gd name="T42" fmla="*/ 184 w 200"/>
                <a:gd name="T43" fmla="*/ 1 h 709"/>
                <a:gd name="T44" fmla="*/ 187 w 200"/>
                <a:gd name="T45" fmla="*/ 1 h 709"/>
                <a:gd name="T46" fmla="*/ 192 w 200"/>
                <a:gd name="T47" fmla="*/ 1 h 709"/>
                <a:gd name="T48" fmla="*/ 194 w 200"/>
                <a:gd name="T49" fmla="*/ 1 h 709"/>
                <a:gd name="T50" fmla="*/ 196 w 200"/>
                <a:gd name="T51" fmla="*/ 1 h 709"/>
                <a:gd name="T52" fmla="*/ 198 w 200"/>
                <a:gd name="T53" fmla="*/ 1 h 709"/>
                <a:gd name="T54" fmla="*/ 199 w 200"/>
                <a:gd name="T55" fmla="*/ 1 h 709"/>
                <a:gd name="T56" fmla="*/ 200 w 200"/>
                <a:gd name="T57" fmla="*/ 1 h 709"/>
                <a:gd name="T58" fmla="*/ 200 w 200"/>
                <a:gd name="T59" fmla="*/ 1 h 709"/>
                <a:gd name="T60" fmla="*/ 200 w 200"/>
                <a:gd name="T61" fmla="*/ 1 h 709"/>
                <a:gd name="T62" fmla="*/ 199 w 200"/>
                <a:gd name="T63" fmla="*/ 1 h 709"/>
                <a:gd name="T64" fmla="*/ 198 w 200"/>
                <a:gd name="T65" fmla="*/ 1 h 709"/>
                <a:gd name="T66" fmla="*/ 196 w 200"/>
                <a:gd name="T67" fmla="*/ 1 h 709"/>
                <a:gd name="T68" fmla="*/ 194 w 200"/>
                <a:gd name="T69" fmla="*/ 1 h 709"/>
                <a:gd name="T70" fmla="*/ 192 w 200"/>
                <a:gd name="T71" fmla="*/ 1 h 709"/>
                <a:gd name="T72" fmla="*/ 187 w 200"/>
                <a:gd name="T73" fmla="*/ 1 h 709"/>
                <a:gd name="T74" fmla="*/ 184 w 200"/>
                <a:gd name="T75" fmla="*/ 1 h 709"/>
                <a:gd name="T76" fmla="*/ 180 w 200"/>
                <a:gd name="T77" fmla="*/ 1 h 709"/>
                <a:gd name="T78" fmla="*/ 176 w 200"/>
                <a:gd name="T79" fmla="*/ 1 h 709"/>
                <a:gd name="T80" fmla="*/ 171 w 200"/>
                <a:gd name="T81" fmla="*/ 1 h 709"/>
                <a:gd name="T82" fmla="*/ 166 w 200"/>
                <a:gd name="T83" fmla="*/ 1 h 709"/>
                <a:gd name="T84" fmla="*/ 154 w 200"/>
                <a:gd name="T85" fmla="*/ 1 h 709"/>
                <a:gd name="T86" fmla="*/ 142 w 200"/>
                <a:gd name="T87" fmla="*/ 1 h 709"/>
                <a:gd name="T88" fmla="*/ 126 w 200"/>
                <a:gd name="T89" fmla="*/ 1 h 709"/>
                <a:gd name="T90" fmla="*/ 112 w 200"/>
                <a:gd name="T91" fmla="*/ 1 h 709"/>
                <a:gd name="T92" fmla="*/ 104 w 200"/>
                <a:gd name="T93" fmla="*/ 1 h 709"/>
                <a:gd name="T94" fmla="*/ 95 w 200"/>
                <a:gd name="T95" fmla="*/ 1 h 709"/>
                <a:gd name="T96" fmla="*/ 86 w 200"/>
                <a:gd name="T97" fmla="*/ 1 h 709"/>
                <a:gd name="T98" fmla="*/ 78 w 200"/>
                <a:gd name="T99" fmla="*/ 1 h 709"/>
                <a:gd name="T100" fmla="*/ 68 w 200"/>
                <a:gd name="T101" fmla="*/ 1 h 709"/>
                <a:gd name="T102" fmla="*/ 59 w 200"/>
                <a:gd name="T103" fmla="*/ 1 h 709"/>
                <a:gd name="T104" fmla="*/ 50 w 200"/>
                <a:gd name="T105" fmla="*/ 1 h 709"/>
                <a:gd name="T106" fmla="*/ 41 w 200"/>
                <a:gd name="T107" fmla="*/ 1 h 709"/>
                <a:gd name="T108" fmla="*/ 30 w 200"/>
                <a:gd name="T109" fmla="*/ 1 h 709"/>
                <a:gd name="T110" fmla="*/ 21 w 200"/>
                <a:gd name="T111" fmla="*/ 1 h 709"/>
                <a:gd name="T112" fmla="*/ 10 w 200"/>
                <a:gd name="T113" fmla="*/ 1 h 709"/>
                <a:gd name="T114" fmla="*/ 0 w 200"/>
                <a:gd name="T115" fmla="*/ 1 h 7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"/>
                <a:gd name="T175" fmla="*/ 0 h 709"/>
                <a:gd name="T176" fmla="*/ 200 w 200"/>
                <a:gd name="T177" fmla="*/ 709 h 7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" h="709">
                  <a:moveTo>
                    <a:pt x="0" y="709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52" y="13"/>
                  </a:lnTo>
                  <a:lnTo>
                    <a:pt x="56" y="15"/>
                  </a:lnTo>
                  <a:lnTo>
                    <a:pt x="62" y="1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75" y="28"/>
                  </a:lnTo>
                  <a:lnTo>
                    <a:pt x="79" y="31"/>
                  </a:lnTo>
                  <a:lnTo>
                    <a:pt x="83" y="35"/>
                  </a:lnTo>
                  <a:lnTo>
                    <a:pt x="87" y="39"/>
                  </a:lnTo>
                  <a:lnTo>
                    <a:pt x="92" y="44"/>
                  </a:lnTo>
                  <a:lnTo>
                    <a:pt x="96" y="48"/>
                  </a:lnTo>
                  <a:lnTo>
                    <a:pt x="99" y="52"/>
                  </a:lnTo>
                  <a:lnTo>
                    <a:pt x="104" y="55"/>
                  </a:lnTo>
                  <a:lnTo>
                    <a:pt x="108" y="61"/>
                  </a:lnTo>
                  <a:lnTo>
                    <a:pt x="113" y="66"/>
                  </a:lnTo>
                  <a:lnTo>
                    <a:pt x="120" y="77"/>
                  </a:lnTo>
                  <a:lnTo>
                    <a:pt x="128" y="88"/>
                  </a:lnTo>
                  <a:lnTo>
                    <a:pt x="135" y="100"/>
                  </a:lnTo>
                  <a:lnTo>
                    <a:pt x="142" y="112"/>
                  </a:lnTo>
                  <a:lnTo>
                    <a:pt x="149" y="123"/>
                  </a:lnTo>
                  <a:lnTo>
                    <a:pt x="155" y="138"/>
                  </a:lnTo>
                  <a:lnTo>
                    <a:pt x="157" y="144"/>
                  </a:lnTo>
                  <a:lnTo>
                    <a:pt x="161" y="151"/>
                  </a:lnTo>
                  <a:lnTo>
                    <a:pt x="163" y="158"/>
                  </a:lnTo>
                  <a:lnTo>
                    <a:pt x="166" y="166"/>
                  </a:lnTo>
                  <a:lnTo>
                    <a:pt x="168" y="171"/>
                  </a:lnTo>
                  <a:lnTo>
                    <a:pt x="171" y="179"/>
                  </a:lnTo>
                  <a:lnTo>
                    <a:pt x="173" y="186"/>
                  </a:lnTo>
                  <a:lnTo>
                    <a:pt x="176" y="193"/>
                  </a:lnTo>
                  <a:lnTo>
                    <a:pt x="178" y="201"/>
                  </a:lnTo>
                  <a:lnTo>
                    <a:pt x="180" y="210"/>
                  </a:lnTo>
                  <a:lnTo>
                    <a:pt x="182" y="217"/>
                  </a:lnTo>
                  <a:lnTo>
                    <a:pt x="184" y="227"/>
                  </a:lnTo>
                  <a:lnTo>
                    <a:pt x="186" y="234"/>
                  </a:lnTo>
                  <a:lnTo>
                    <a:pt x="187" y="241"/>
                  </a:lnTo>
                  <a:lnTo>
                    <a:pt x="190" y="249"/>
                  </a:lnTo>
                  <a:lnTo>
                    <a:pt x="192" y="258"/>
                  </a:lnTo>
                  <a:lnTo>
                    <a:pt x="192" y="265"/>
                  </a:lnTo>
                  <a:lnTo>
                    <a:pt x="194" y="275"/>
                  </a:lnTo>
                  <a:lnTo>
                    <a:pt x="195" y="282"/>
                  </a:lnTo>
                  <a:lnTo>
                    <a:pt x="196" y="293"/>
                  </a:lnTo>
                  <a:lnTo>
                    <a:pt x="197" y="300"/>
                  </a:lnTo>
                  <a:lnTo>
                    <a:pt x="198" y="310"/>
                  </a:lnTo>
                  <a:lnTo>
                    <a:pt x="198" y="317"/>
                  </a:lnTo>
                  <a:lnTo>
                    <a:pt x="199" y="326"/>
                  </a:lnTo>
                  <a:lnTo>
                    <a:pt x="199" y="335"/>
                  </a:lnTo>
                  <a:lnTo>
                    <a:pt x="200" y="345"/>
                  </a:lnTo>
                  <a:lnTo>
                    <a:pt x="200" y="352"/>
                  </a:lnTo>
                  <a:lnTo>
                    <a:pt x="200" y="363"/>
                  </a:lnTo>
                  <a:lnTo>
                    <a:pt x="200" y="370"/>
                  </a:lnTo>
                  <a:lnTo>
                    <a:pt x="200" y="380"/>
                  </a:lnTo>
                  <a:lnTo>
                    <a:pt x="199" y="387"/>
                  </a:lnTo>
                  <a:lnTo>
                    <a:pt x="199" y="396"/>
                  </a:lnTo>
                  <a:lnTo>
                    <a:pt x="198" y="404"/>
                  </a:lnTo>
                  <a:lnTo>
                    <a:pt x="198" y="413"/>
                  </a:lnTo>
                  <a:lnTo>
                    <a:pt x="197" y="422"/>
                  </a:lnTo>
                  <a:lnTo>
                    <a:pt x="196" y="429"/>
                  </a:lnTo>
                  <a:lnTo>
                    <a:pt x="195" y="437"/>
                  </a:lnTo>
                  <a:lnTo>
                    <a:pt x="194" y="446"/>
                  </a:lnTo>
                  <a:lnTo>
                    <a:pt x="192" y="453"/>
                  </a:lnTo>
                  <a:lnTo>
                    <a:pt x="192" y="463"/>
                  </a:lnTo>
                  <a:lnTo>
                    <a:pt x="190" y="470"/>
                  </a:lnTo>
                  <a:lnTo>
                    <a:pt x="187" y="477"/>
                  </a:lnTo>
                  <a:lnTo>
                    <a:pt x="186" y="485"/>
                  </a:lnTo>
                  <a:lnTo>
                    <a:pt x="184" y="494"/>
                  </a:lnTo>
                  <a:lnTo>
                    <a:pt x="182" y="499"/>
                  </a:lnTo>
                  <a:lnTo>
                    <a:pt x="180" y="507"/>
                  </a:lnTo>
                  <a:lnTo>
                    <a:pt x="178" y="514"/>
                  </a:lnTo>
                  <a:lnTo>
                    <a:pt x="176" y="522"/>
                  </a:lnTo>
                  <a:lnTo>
                    <a:pt x="173" y="531"/>
                  </a:lnTo>
                  <a:lnTo>
                    <a:pt x="171" y="538"/>
                  </a:lnTo>
                  <a:lnTo>
                    <a:pt x="168" y="545"/>
                  </a:lnTo>
                  <a:lnTo>
                    <a:pt x="166" y="553"/>
                  </a:lnTo>
                  <a:lnTo>
                    <a:pt x="161" y="564"/>
                  </a:lnTo>
                  <a:lnTo>
                    <a:pt x="154" y="577"/>
                  </a:lnTo>
                  <a:lnTo>
                    <a:pt x="148" y="590"/>
                  </a:lnTo>
                  <a:lnTo>
                    <a:pt x="142" y="604"/>
                  </a:lnTo>
                  <a:lnTo>
                    <a:pt x="134" y="614"/>
                  </a:lnTo>
                  <a:lnTo>
                    <a:pt x="126" y="625"/>
                  </a:lnTo>
                  <a:lnTo>
                    <a:pt x="120" y="634"/>
                  </a:lnTo>
                  <a:lnTo>
                    <a:pt x="112" y="645"/>
                  </a:lnTo>
                  <a:lnTo>
                    <a:pt x="108" y="649"/>
                  </a:lnTo>
                  <a:lnTo>
                    <a:pt x="104" y="654"/>
                  </a:lnTo>
                  <a:lnTo>
                    <a:pt x="99" y="658"/>
                  </a:lnTo>
                  <a:lnTo>
                    <a:pt x="95" y="662"/>
                  </a:lnTo>
                  <a:lnTo>
                    <a:pt x="91" y="665"/>
                  </a:lnTo>
                  <a:lnTo>
                    <a:pt x="86" y="669"/>
                  </a:lnTo>
                  <a:lnTo>
                    <a:pt x="81" y="673"/>
                  </a:lnTo>
                  <a:lnTo>
                    <a:pt x="78" y="678"/>
                  </a:lnTo>
                  <a:lnTo>
                    <a:pt x="72" y="680"/>
                  </a:lnTo>
                  <a:lnTo>
                    <a:pt x="68" y="684"/>
                  </a:lnTo>
                  <a:lnTo>
                    <a:pt x="64" y="686"/>
                  </a:lnTo>
                  <a:lnTo>
                    <a:pt x="59" y="689"/>
                  </a:lnTo>
                  <a:lnTo>
                    <a:pt x="54" y="691"/>
                  </a:lnTo>
                  <a:lnTo>
                    <a:pt x="50" y="695"/>
                  </a:lnTo>
                  <a:lnTo>
                    <a:pt x="45" y="697"/>
                  </a:lnTo>
                  <a:lnTo>
                    <a:pt x="41" y="700"/>
                  </a:lnTo>
                  <a:lnTo>
                    <a:pt x="36" y="700"/>
                  </a:lnTo>
                  <a:lnTo>
                    <a:pt x="30" y="702"/>
                  </a:lnTo>
                  <a:lnTo>
                    <a:pt x="25" y="704"/>
                  </a:lnTo>
                  <a:lnTo>
                    <a:pt x="21" y="706"/>
                  </a:lnTo>
                  <a:lnTo>
                    <a:pt x="15" y="706"/>
                  </a:lnTo>
                  <a:lnTo>
                    <a:pt x="10" y="708"/>
                  </a:lnTo>
                  <a:lnTo>
                    <a:pt x="5" y="708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33"/>
            <p:cNvSpPr>
              <a:spLocks/>
            </p:cNvSpPr>
            <p:nvPr/>
          </p:nvSpPr>
          <p:spPr bwMode="auto">
            <a:xfrm>
              <a:off x="7254" y="14156"/>
              <a:ext cx="244" cy="66"/>
            </a:xfrm>
            <a:custGeom>
              <a:avLst/>
              <a:gdLst>
                <a:gd name="T0" fmla="*/ 235 w 244"/>
                <a:gd name="T1" fmla="*/ 1 h 131"/>
                <a:gd name="T2" fmla="*/ 4 w 244"/>
                <a:gd name="T3" fmla="*/ 1 h 131"/>
                <a:gd name="T4" fmla="*/ 0 w 244"/>
                <a:gd name="T5" fmla="*/ 0 h 131"/>
                <a:gd name="T6" fmla="*/ 244 w 244"/>
                <a:gd name="T7" fmla="*/ 1 h 131"/>
                <a:gd name="T8" fmla="*/ 235 w 244"/>
                <a:gd name="T9" fmla="*/ 1 h 131"/>
                <a:gd name="T10" fmla="*/ 235 w 244"/>
                <a:gd name="T11" fmla="*/ 1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31"/>
                <a:gd name="T20" fmla="*/ 244 w 24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31">
                  <a:moveTo>
                    <a:pt x="235" y="131"/>
                  </a:moveTo>
                  <a:lnTo>
                    <a:pt x="4" y="131"/>
                  </a:lnTo>
                  <a:lnTo>
                    <a:pt x="0" y="0"/>
                  </a:lnTo>
                  <a:lnTo>
                    <a:pt x="244" y="4"/>
                  </a:lnTo>
                  <a:lnTo>
                    <a:pt x="235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34"/>
            <p:cNvSpPr>
              <a:spLocks/>
            </p:cNvSpPr>
            <p:nvPr/>
          </p:nvSpPr>
          <p:spPr bwMode="auto">
            <a:xfrm>
              <a:off x="7554" y="14200"/>
              <a:ext cx="205" cy="208"/>
            </a:xfrm>
            <a:custGeom>
              <a:avLst/>
              <a:gdLst>
                <a:gd name="T0" fmla="*/ 59 w 205"/>
                <a:gd name="T1" fmla="*/ 0 h 416"/>
                <a:gd name="T2" fmla="*/ 205 w 205"/>
                <a:gd name="T3" fmla="*/ 1 h 416"/>
                <a:gd name="T4" fmla="*/ 137 w 205"/>
                <a:gd name="T5" fmla="*/ 1 h 416"/>
                <a:gd name="T6" fmla="*/ 0 w 205"/>
                <a:gd name="T7" fmla="*/ 1 h 416"/>
                <a:gd name="T8" fmla="*/ 59 w 205"/>
                <a:gd name="T9" fmla="*/ 0 h 416"/>
                <a:gd name="T10" fmla="*/ 59 w 205"/>
                <a:gd name="T11" fmla="*/ 0 h 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416"/>
                <a:gd name="T20" fmla="*/ 205 w 205"/>
                <a:gd name="T21" fmla="*/ 416 h 4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416">
                  <a:moveTo>
                    <a:pt x="59" y="0"/>
                  </a:moveTo>
                  <a:lnTo>
                    <a:pt x="205" y="333"/>
                  </a:lnTo>
                  <a:lnTo>
                    <a:pt x="137" y="416"/>
                  </a:lnTo>
                  <a:lnTo>
                    <a:pt x="0" y="7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35"/>
            <p:cNvSpPr>
              <a:spLocks/>
            </p:cNvSpPr>
            <p:nvPr/>
          </p:nvSpPr>
          <p:spPr bwMode="auto">
            <a:xfrm>
              <a:off x="7363" y="14215"/>
              <a:ext cx="194" cy="204"/>
            </a:xfrm>
            <a:custGeom>
              <a:avLst/>
              <a:gdLst>
                <a:gd name="T0" fmla="*/ 130 w 194"/>
                <a:gd name="T1" fmla="*/ 0 h 409"/>
                <a:gd name="T2" fmla="*/ 0 w 194"/>
                <a:gd name="T3" fmla="*/ 0 h 409"/>
                <a:gd name="T4" fmla="*/ 60 w 194"/>
                <a:gd name="T5" fmla="*/ 0 h 409"/>
                <a:gd name="T6" fmla="*/ 194 w 194"/>
                <a:gd name="T7" fmla="*/ 0 h 409"/>
                <a:gd name="T8" fmla="*/ 130 w 194"/>
                <a:gd name="T9" fmla="*/ 0 h 409"/>
                <a:gd name="T10" fmla="*/ 130 w 194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409"/>
                <a:gd name="T20" fmla="*/ 194 w 194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409">
                  <a:moveTo>
                    <a:pt x="130" y="0"/>
                  </a:moveTo>
                  <a:lnTo>
                    <a:pt x="0" y="326"/>
                  </a:lnTo>
                  <a:lnTo>
                    <a:pt x="60" y="409"/>
                  </a:lnTo>
                  <a:lnTo>
                    <a:pt x="194" y="6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36"/>
            <p:cNvSpPr>
              <a:spLocks/>
            </p:cNvSpPr>
            <p:nvPr/>
          </p:nvSpPr>
          <p:spPr bwMode="auto">
            <a:xfrm>
              <a:off x="7126" y="13501"/>
              <a:ext cx="124" cy="135"/>
            </a:xfrm>
            <a:custGeom>
              <a:avLst/>
              <a:gdLst>
                <a:gd name="T0" fmla="*/ 97 w 124"/>
                <a:gd name="T1" fmla="*/ 0 h 269"/>
                <a:gd name="T2" fmla="*/ 0 w 124"/>
                <a:gd name="T3" fmla="*/ 1 h 269"/>
                <a:gd name="T4" fmla="*/ 2 w 124"/>
                <a:gd name="T5" fmla="*/ 1 h 269"/>
                <a:gd name="T6" fmla="*/ 4 w 124"/>
                <a:gd name="T7" fmla="*/ 1 h 269"/>
                <a:gd name="T8" fmla="*/ 9 w 124"/>
                <a:gd name="T9" fmla="*/ 1 h 269"/>
                <a:gd name="T10" fmla="*/ 15 w 124"/>
                <a:gd name="T11" fmla="*/ 1 h 269"/>
                <a:gd name="T12" fmla="*/ 22 w 124"/>
                <a:gd name="T13" fmla="*/ 1 h 269"/>
                <a:gd name="T14" fmla="*/ 25 w 124"/>
                <a:gd name="T15" fmla="*/ 1 h 269"/>
                <a:gd name="T16" fmla="*/ 29 w 124"/>
                <a:gd name="T17" fmla="*/ 1 h 269"/>
                <a:gd name="T18" fmla="*/ 33 w 124"/>
                <a:gd name="T19" fmla="*/ 1 h 269"/>
                <a:gd name="T20" fmla="*/ 37 w 124"/>
                <a:gd name="T21" fmla="*/ 1 h 269"/>
                <a:gd name="T22" fmla="*/ 41 w 124"/>
                <a:gd name="T23" fmla="*/ 1 h 269"/>
                <a:gd name="T24" fmla="*/ 45 w 124"/>
                <a:gd name="T25" fmla="*/ 1 h 269"/>
                <a:gd name="T26" fmla="*/ 49 w 124"/>
                <a:gd name="T27" fmla="*/ 1 h 269"/>
                <a:gd name="T28" fmla="*/ 54 w 124"/>
                <a:gd name="T29" fmla="*/ 1 h 269"/>
                <a:gd name="T30" fmla="*/ 58 w 124"/>
                <a:gd name="T31" fmla="*/ 1 h 269"/>
                <a:gd name="T32" fmla="*/ 63 w 124"/>
                <a:gd name="T33" fmla="*/ 1 h 269"/>
                <a:gd name="T34" fmla="*/ 68 w 124"/>
                <a:gd name="T35" fmla="*/ 1 h 269"/>
                <a:gd name="T36" fmla="*/ 72 w 124"/>
                <a:gd name="T37" fmla="*/ 1 h 269"/>
                <a:gd name="T38" fmla="*/ 76 w 124"/>
                <a:gd name="T39" fmla="*/ 1 h 269"/>
                <a:gd name="T40" fmla="*/ 80 w 124"/>
                <a:gd name="T41" fmla="*/ 1 h 269"/>
                <a:gd name="T42" fmla="*/ 85 w 124"/>
                <a:gd name="T43" fmla="*/ 1 h 269"/>
                <a:gd name="T44" fmla="*/ 90 w 124"/>
                <a:gd name="T45" fmla="*/ 1 h 269"/>
                <a:gd name="T46" fmla="*/ 94 w 124"/>
                <a:gd name="T47" fmla="*/ 1 h 269"/>
                <a:gd name="T48" fmla="*/ 99 w 124"/>
                <a:gd name="T49" fmla="*/ 1 h 269"/>
                <a:gd name="T50" fmla="*/ 103 w 124"/>
                <a:gd name="T51" fmla="*/ 1 h 269"/>
                <a:gd name="T52" fmla="*/ 108 w 124"/>
                <a:gd name="T53" fmla="*/ 1 h 269"/>
                <a:gd name="T54" fmla="*/ 112 w 124"/>
                <a:gd name="T55" fmla="*/ 1 h 269"/>
                <a:gd name="T56" fmla="*/ 115 w 124"/>
                <a:gd name="T57" fmla="*/ 1 h 269"/>
                <a:gd name="T58" fmla="*/ 117 w 124"/>
                <a:gd name="T59" fmla="*/ 1 h 269"/>
                <a:gd name="T60" fmla="*/ 120 w 124"/>
                <a:gd name="T61" fmla="*/ 1 h 269"/>
                <a:gd name="T62" fmla="*/ 121 w 124"/>
                <a:gd name="T63" fmla="*/ 1 h 269"/>
                <a:gd name="T64" fmla="*/ 122 w 124"/>
                <a:gd name="T65" fmla="*/ 1 h 269"/>
                <a:gd name="T66" fmla="*/ 123 w 124"/>
                <a:gd name="T67" fmla="*/ 1 h 269"/>
                <a:gd name="T68" fmla="*/ 124 w 124"/>
                <a:gd name="T69" fmla="*/ 1 h 269"/>
                <a:gd name="T70" fmla="*/ 124 w 124"/>
                <a:gd name="T71" fmla="*/ 1 h 269"/>
                <a:gd name="T72" fmla="*/ 124 w 124"/>
                <a:gd name="T73" fmla="*/ 1 h 269"/>
                <a:gd name="T74" fmla="*/ 123 w 124"/>
                <a:gd name="T75" fmla="*/ 1 h 269"/>
                <a:gd name="T76" fmla="*/ 123 w 124"/>
                <a:gd name="T77" fmla="*/ 1 h 269"/>
                <a:gd name="T78" fmla="*/ 122 w 124"/>
                <a:gd name="T79" fmla="*/ 1 h 269"/>
                <a:gd name="T80" fmla="*/ 121 w 124"/>
                <a:gd name="T81" fmla="*/ 1 h 269"/>
                <a:gd name="T82" fmla="*/ 119 w 124"/>
                <a:gd name="T83" fmla="*/ 1 h 269"/>
                <a:gd name="T84" fmla="*/ 119 w 124"/>
                <a:gd name="T85" fmla="*/ 1 h 269"/>
                <a:gd name="T86" fmla="*/ 117 w 124"/>
                <a:gd name="T87" fmla="*/ 1 h 269"/>
                <a:gd name="T88" fmla="*/ 115 w 124"/>
                <a:gd name="T89" fmla="*/ 1 h 269"/>
                <a:gd name="T90" fmla="*/ 113 w 124"/>
                <a:gd name="T91" fmla="*/ 1 h 269"/>
                <a:gd name="T92" fmla="*/ 112 w 124"/>
                <a:gd name="T93" fmla="*/ 1 h 269"/>
                <a:gd name="T94" fmla="*/ 107 w 124"/>
                <a:gd name="T95" fmla="*/ 1 h 269"/>
                <a:gd name="T96" fmla="*/ 104 w 124"/>
                <a:gd name="T97" fmla="*/ 1 h 269"/>
                <a:gd name="T98" fmla="*/ 100 w 124"/>
                <a:gd name="T99" fmla="*/ 1 h 269"/>
                <a:gd name="T100" fmla="*/ 98 w 124"/>
                <a:gd name="T101" fmla="*/ 1 h 269"/>
                <a:gd name="T102" fmla="*/ 97 w 124"/>
                <a:gd name="T103" fmla="*/ 0 h 269"/>
                <a:gd name="T104" fmla="*/ 97 w 124"/>
                <a:gd name="T105" fmla="*/ 0 h 2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69"/>
                <a:gd name="T161" fmla="*/ 124 w 124"/>
                <a:gd name="T162" fmla="*/ 269 h 2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69">
                  <a:moveTo>
                    <a:pt x="97" y="0"/>
                  </a:moveTo>
                  <a:lnTo>
                    <a:pt x="0" y="256"/>
                  </a:lnTo>
                  <a:lnTo>
                    <a:pt x="2" y="258"/>
                  </a:lnTo>
                  <a:lnTo>
                    <a:pt x="4" y="260"/>
                  </a:lnTo>
                  <a:lnTo>
                    <a:pt x="9" y="263"/>
                  </a:lnTo>
                  <a:lnTo>
                    <a:pt x="15" y="263"/>
                  </a:lnTo>
                  <a:lnTo>
                    <a:pt x="22" y="267"/>
                  </a:lnTo>
                  <a:lnTo>
                    <a:pt x="25" y="267"/>
                  </a:lnTo>
                  <a:lnTo>
                    <a:pt x="29" y="267"/>
                  </a:lnTo>
                  <a:lnTo>
                    <a:pt x="33" y="267"/>
                  </a:lnTo>
                  <a:lnTo>
                    <a:pt x="37" y="269"/>
                  </a:lnTo>
                  <a:lnTo>
                    <a:pt x="41" y="267"/>
                  </a:lnTo>
                  <a:lnTo>
                    <a:pt x="45" y="267"/>
                  </a:lnTo>
                  <a:lnTo>
                    <a:pt x="49" y="267"/>
                  </a:lnTo>
                  <a:lnTo>
                    <a:pt x="54" y="265"/>
                  </a:lnTo>
                  <a:lnTo>
                    <a:pt x="58" y="263"/>
                  </a:lnTo>
                  <a:lnTo>
                    <a:pt x="63" y="260"/>
                  </a:lnTo>
                  <a:lnTo>
                    <a:pt x="68" y="258"/>
                  </a:lnTo>
                  <a:lnTo>
                    <a:pt x="72" y="256"/>
                  </a:lnTo>
                  <a:lnTo>
                    <a:pt x="76" y="250"/>
                  </a:lnTo>
                  <a:lnTo>
                    <a:pt x="80" y="247"/>
                  </a:lnTo>
                  <a:lnTo>
                    <a:pt x="85" y="239"/>
                  </a:lnTo>
                  <a:lnTo>
                    <a:pt x="90" y="236"/>
                  </a:lnTo>
                  <a:lnTo>
                    <a:pt x="94" y="228"/>
                  </a:lnTo>
                  <a:lnTo>
                    <a:pt x="99" y="221"/>
                  </a:lnTo>
                  <a:lnTo>
                    <a:pt x="103" y="213"/>
                  </a:lnTo>
                  <a:lnTo>
                    <a:pt x="108" y="204"/>
                  </a:lnTo>
                  <a:lnTo>
                    <a:pt x="112" y="193"/>
                  </a:lnTo>
                  <a:lnTo>
                    <a:pt x="115" y="182"/>
                  </a:lnTo>
                  <a:lnTo>
                    <a:pt x="117" y="173"/>
                  </a:lnTo>
                  <a:lnTo>
                    <a:pt x="120" y="162"/>
                  </a:lnTo>
                  <a:lnTo>
                    <a:pt x="121" y="153"/>
                  </a:lnTo>
                  <a:lnTo>
                    <a:pt x="122" y="143"/>
                  </a:lnTo>
                  <a:lnTo>
                    <a:pt x="123" y="134"/>
                  </a:lnTo>
                  <a:lnTo>
                    <a:pt x="124" y="127"/>
                  </a:lnTo>
                  <a:lnTo>
                    <a:pt x="124" y="116"/>
                  </a:lnTo>
                  <a:lnTo>
                    <a:pt x="124" y="108"/>
                  </a:lnTo>
                  <a:lnTo>
                    <a:pt x="123" y="97"/>
                  </a:lnTo>
                  <a:lnTo>
                    <a:pt x="123" y="90"/>
                  </a:lnTo>
                  <a:lnTo>
                    <a:pt x="122" y="81"/>
                  </a:lnTo>
                  <a:lnTo>
                    <a:pt x="121" y="73"/>
                  </a:lnTo>
                  <a:lnTo>
                    <a:pt x="119" y="66"/>
                  </a:lnTo>
                  <a:lnTo>
                    <a:pt x="119" y="60"/>
                  </a:lnTo>
                  <a:lnTo>
                    <a:pt x="117" y="53"/>
                  </a:lnTo>
                  <a:lnTo>
                    <a:pt x="115" y="46"/>
                  </a:lnTo>
                  <a:lnTo>
                    <a:pt x="113" y="38"/>
                  </a:lnTo>
                  <a:lnTo>
                    <a:pt x="112" y="35"/>
                  </a:lnTo>
                  <a:lnTo>
                    <a:pt x="107" y="24"/>
                  </a:lnTo>
                  <a:lnTo>
                    <a:pt x="104" y="16"/>
                  </a:lnTo>
                  <a:lnTo>
                    <a:pt x="100" y="7"/>
                  </a:lnTo>
                  <a:lnTo>
                    <a:pt x="9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37"/>
            <p:cNvSpPr>
              <a:spLocks/>
            </p:cNvSpPr>
            <p:nvPr/>
          </p:nvSpPr>
          <p:spPr bwMode="auto">
            <a:xfrm>
              <a:off x="8135" y="14144"/>
              <a:ext cx="389" cy="328"/>
            </a:xfrm>
            <a:custGeom>
              <a:avLst/>
              <a:gdLst>
                <a:gd name="T0" fmla="*/ 294 w 389"/>
                <a:gd name="T1" fmla="*/ 1 h 656"/>
                <a:gd name="T2" fmla="*/ 180 w 389"/>
                <a:gd name="T3" fmla="*/ 1 h 656"/>
                <a:gd name="T4" fmla="*/ 54 w 389"/>
                <a:gd name="T5" fmla="*/ 1 h 656"/>
                <a:gd name="T6" fmla="*/ 90 w 389"/>
                <a:gd name="T7" fmla="*/ 1 h 656"/>
                <a:gd name="T8" fmla="*/ 0 w 389"/>
                <a:gd name="T9" fmla="*/ 1 h 656"/>
                <a:gd name="T10" fmla="*/ 136 w 389"/>
                <a:gd name="T11" fmla="*/ 1 h 656"/>
                <a:gd name="T12" fmla="*/ 208 w 389"/>
                <a:gd name="T13" fmla="*/ 0 h 656"/>
                <a:gd name="T14" fmla="*/ 257 w 389"/>
                <a:gd name="T15" fmla="*/ 1 h 656"/>
                <a:gd name="T16" fmla="*/ 389 w 389"/>
                <a:gd name="T17" fmla="*/ 1 h 656"/>
                <a:gd name="T18" fmla="*/ 284 w 389"/>
                <a:gd name="T19" fmla="*/ 1 h 656"/>
                <a:gd name="T20" fmla="*/ 294 w 389"/>
                <a:gd name="T21" fmla="*/ 1 h 656"/>
                <a:gd name="T22" fmla="*/ 294 w 389"/>
                <a:gd name="T23" fmla="*/ 1 h 6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9"/>
                <a:gd name="T37" fmla="*/ 0 h 656"/>
                <a:gd name="T38" fmla="*/ 389 w 389"/>
                <a:gd name="T39" fmla="*/ 656 h 6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9" h="656">
                  <a:moveTo>
                    <a:pt x="294" y="656"/>
                  </a:moveTo>
                  <a:lnTo>
                    <a:pt x="180" y="529"/>
                  </a:lnTo>
                  <a:lnTo>
                    <a:pt x="54" y="619"/>
                  </a:lnTo>
                  <a:lnTo>
                    <a:pt x="90" y="393"/>
                  </a:lnTo>
                  <a:lnTo>
                    <a:pt x="0" y="216"/>
                  </a:lnTo>
                  <a:lnTo>
                    <a:pt x="136" y="201"/>
                  </a:lnTo>
                  <a:lnTo>
                    <a:pt x="208" y="0"/>
                  </a:lnTo>
                  <a:lnTo>
                    <a:pt x="257" y="219"/>
                  </a:lnTo>
                  <a:lnTo>
                    <a:pt x="389" y="273"/>
                  </a:lnTo>
                  <a:lnTo>
                    <a:pt x="284" y="422"/>
                  </a:lnTo>
                  <a:lnTo>
                    <a:pt x="294" y="6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38"/>
            <p:cNvSpPr>
              <a:spLocks/>
            </p:cNvSpPr>
            <p:nvPr/>
          </p:nvSpPr>
          <p:spPr bwMode="auto">
            <a:xfrm>
              <a:off x="7467" y="14096"/>
              <a:ext cx="197" cy="169"/>
            </a:xfrm>
            <a:custGeom>
              <a:avLst/>
              <a:gdLst>
                <a:gd name="T0" fmla="*/ 103 w 197"/>
                <a:gd name="T1" fmla="*/ 0 h 339"/>
                <a:gd name="T2" fmla="*/ 112 w 197"/>
                <a:gd name="T3" fmla="*/ 0 h 339"/>
                <a:gd name="T4" fmla="*/ 121 w 197"/>
                <a:gd name="T5" fmla="*/ 0 h 339"/>
                <a:gd name="T6" fmla="*/ 131 w 197"/>
                <a:gd name="T7" fmla="*/ 0 h 339"/>
                <a:gd name="T8" fmla="*/ 139 w 197"/>
                <a:gd name="T9" fmla="*/ 0 h 339"/>
                <a:gd name="T10" fmla="*/ 148 w 197"/>
                <a:gd name="T11" fmla="*/ 0 h 339"/>
                <a:gd name="T12" fmla="*/ 160 w 197"/>
                <a:gd name="T13" fmla="*/ 0 h 339"/>
                <a:gd name="T14" fmla="*/ 174 w 197"/>
                <a:gd name="T15" fmla="*/ 0 h 339"/>
                <a:gd name="T16" fmla="*/ 182 w 197"/>
                <a:gd name="T17" fmla="*/ 0 h 339"/>
                <a:gd name="T18" fmla="*/ 187 w 197"/>
                <a:gd name="T19" fmla="*/ 0 h 339"/>
                <a:gd name="T20" fmla="*/ 191 w 197"/>
                <a:gd name="T21" fmla="*/ 0 h 339"/>
                <a:gd name="T22" fmla="*/ 194 w 197"/>
                <a:gd name="T23" fmla="*/ 0 h 339"/>
                <a:gd name="T24" fmla="*/ 196 w 197"/>
                <a:gd name="T25" fmla="*/ 0 h 339"/>
                <a:gd name="T26" fmla="*/ 197 w 197"/>
                <a:gd name="T27" fmla="*/ 0 h 339"/>
                <a:gd name="T28" fmla="*/ 197 w 197"/>
                <a:gd name="T29" fmla="*/ 0 h 339"/>
                <a:gd name="T30" fmla="*/ 196 w 197"/>
                <a:gd name="T31" fmla="*/ 0 h 339"/>
                <a:gd name="T32" fmla="*/ 194 w 197"/>
                <a:gd name="T33" fmla="*/ 0 h 339"/>
                <a:gd name="T34" fmla="*/ 191 w 197"/>
                <a:gd name="T35" fmla="*/ 0 h 339"/>
                <a:gd name="T36" fmla="*/ 187 w 197"/>
                <a:gd name="T37" fmla="*/ 0 h 339"/>
                <a:gd name="T38" fmla="*/ 182 w 197"/>
                <a:gd name="T39" fmla="*/ 0 h 339"/>
                <a:gd name="T40" fmla="*/ 174 w 197"/>
                <a:gd name="T41" fmla="*/ 0 h 339"/>
                <a:gd name="T42" fmla="*/ 160 w 197"/>
                <a:gd name="T43" fmla="*/ 0 h 339"/>
                <a:gd name="T44" fmla="*/ 148 w 197"/>
                <a:gd name="T45" fmla="*/ 0 h 339"/>
                <a:gd name="T46" fmla="*/ 139 w 197"/>
                <a:gd name="T47" fmla="*/ 0 h 339"/>
                <a:gd name="T48" fmla="*/ 131 w 197"/>
                <a:gd name="T49" fmla="*/ 0 h 339"/>
                <a:gd name="T50" fmla="*/ 121 w 197"/>
                <a:gd name="T51" fmla="*/ 0 h 339"/>
                <a:gd name="T52" fmla="*/ 112 w 197"/>
                <a:gd name="T53" fmla="*/ 0 h 339"/>
                <a:gd name="T54" fmla="*/ 103 w 197"/>
                <a:gd name="T55" fmla="*/ 0 h 339"/>
                <a:gd name="T56" fmla="*/ 92 w 197"/>
                <a:gd name="T57" fmla="*/ 0 h 339"/>
                <a:gd name="T58" fmla="*/ 82 w 197"/>
                <a:gd name="T59" fmla="*/ 0 h 339"/>
                <a:gd name="T60" fmla="*/ 73 w 197"/>
                <a:gd name="T61" fmla="*/ 0 h 339"/>
                <a:gd name="T62" fmla="*/ 63 w 197"/>
                <a:gd name="T63" fmla="*/ 0 h 339"/>
                <a:gd name="T64" fmla="*/ 54 w 197"/>
                <a:gd name="T65" fmla="*/ 0 h 339"/>
                <a:gd name="T66" fmla="*/ 46 w 197"/>
                <a:gd name="T67" fmla="*/ 0 h 339"/>
                <a:gd name="T68" fmla="*/ 38 w 197"/>
                <a:gd name="T69" fmla="*/ 0 h 339"/>
                <a:gd name="T70" fmla="*/ 31 w 197"/>
                <a:gd name="T71" fmla="*/ 0 h 339"/>
                <a:gd name="T72" fmla="*/ 21 w 197"/>
                <a:gd name="T73" fmla="*/ 0 h 339"/>
                <a:gd name="T74" fmla="*/ 12 w 197"/>
                <a:gd name="T75" fmla="*/ 0 h 339"/>
                <a:gd name="T76" fmla="*/ 8 w 197"/>
                <a:gd name="T77" fmla="*/ 0 h 339"/>
                <a:gd name="T78" fmla="*/ 5 w 197"/>
                <a:gd name="T79" fmla="*/ 0 h 339"/>
                <a:gd name="T80" fmla="*/ 2 w 197"/>
                <a:gd name="T81" fmla="*/ 0 h 339"/>
                <a:gd name="T82" fmla="*/ 0 w 197"/>
                <a:gd name="T83" fmla="*/ 0 h 339"/>
                <a:gd name="T84" fmla="*/ 0 w 197"/>
                <a:gd name="T85" fmla="*/ 0 h 339"/>
                <a:gd name="T86" fmla="*/ 0 w 197"/>
                <a:gd name="T87" fmla="*/ 0 h 339"/>
                <a:gd name="T88" fmla="*/ 0 w 197"/>
                <a:gd name="T89" fmla="*/ 0 h 339"/>
                <a:gd name="T90" fmla="*/ 2 w 197"/>
                <a:gd name="T91" fmla="*/ 0 h 339"/>
                <a:gd name="T92" fmla="*/ 5 w 197"/>
                <a:gd name="T93" fmla="*/ 0 h 339"/>
                <a:gd name="T94" fmla="*/ 8 w 197"/>
                <a:gd name="T95" fmla="*/ 0 h 339"/>
                <a:gd name="T96" fmla="*/ 12 w 197"/>
                <a:gd name="T97" fmla="*/ 0 h 339"/>
                <a:gd name="T98" fmla="*/ 21 w 197"/>
                <a:gd name="T99" fmla="*/ 0 h 339"/>
                <a:gd name="T100" fmla="*/ 31 w 197"/>
                <a:gd name="T101" fmla="*/ 0 h 339"/>
                <a:gd name="T102" fmla="*/ 38 w 197"/>
                <a:gd name="T103" fmla="*/ 0 h 339"/>
                <a:gd name="T104" fmla="*/ 46 w 197"/>
                <a:gd name="T105" fmla="*/ 0 h 339"/>
                <a:gd name="T106" fmla="*/ 54 w 197"/>
                <a:gd name="T107" fmla="*/ 0 h 339"/>
                <a:gd name="T108" fmla="*/ 63 w 197"/>
                <a:gd name="T109" fmla="*/ 0 h 339"/>
                <a:gd name="T110" fmla="*/ 73 w 197"/>
                <a:gd name="T111" fmla="*/ 0 h 339"/>
                <a:gd name="T112" fmla="*/ 82 w 197"/>
                <a:gd name="T113" fmla="*/ 0 h 339"/>
                <a:gd name="T114" fmla="*/ 92 w 197"/>
                <a:gd name="T115" fmla="*/ 0 h 339"/>
                <a:gd name="T116" fmla="*/ 99 w 197"/>
                <a:gd name="T117" fmla="*/ 0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7"/>
                <a:gd name="T178" fmla="*/ 0 h 339"/>
                <a:gd name="T179" fmla="*/ 197 w 197"/>
                <a:gd name="T180" fmla="*/ 339 h 3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7" h="339">
                  <a:moveTo>
                    <a:pt x="99" y="339"/>
                  </a:moveTo>
                  <a:lnTo>
                    <a:pt x="103" y="339"/>
                  </a:lnTo>
                  <a:lnTo>
                    <a:pt x="108" y="339"/>
                  </a:lnTo>
                  <a:lnTo>
                    <a:pt x="112" y="338"/>
                  </a:lnTo>
                  <a:lnTo>
                    <a:pt x="117" y="336"/>
                  </a:lnTo>
                  <a:lnTo>
                    <a:pt x="121" y="334"/>
                  </a:lnTo>
                  <a:lnTo>
                    <a:pt x="126" y="330"/>
                  </a:lnTo>
                  <a:lnTo>
                    <a:pt x="131" y="327"/>
                  </a:lnTo>
                  <a:lnTo>
                    <a:pt x="136" y="325"/>
                  </a:lnTo>
                  <a:lnTo>
                    <a:pt x="139" y="319"/>
                  </a:lnTo>
                  <a:lnTo>
                    <a:pt x="144" y="315"/>
                  </a:lnTo>
                  <a:lnTo>
                    <a:pt x="148" y="312"/>
                  </a:lnTo>
                  <a:lnTo>
                    <a:pt x="152" y="308"/>
                  </a:lnTo>
                  <a:lnTo>
                    <a:pt x="160" y="299"/>
                  </a:lnTo>
                  <a:lnTo>
                    <a:pt x="168" y="288"/>
                  </a:lnTo>
                  <a:lnTo>
                    <a:pt x="174" y="275"/>
                  </a:lnTo>
                  <a:lnTo>
                    <a:pt x="179" y="262"/>
                  </a:lnTo>
                  <a:lnTo>
                    <a:pt x="182" y="255"/>
                  </a:lnTo>
                  <a:lnTo>
                    <a:pt x="185" y="247"/>
                  </a:lnTo>
                  <a:lnTo>
                    <a:pt x="187" y="240"/>
                  </a:lnTo>
                  <a:lnTo>
                    <a:pt x="189" y="234"/>
                  </a:lnTo>
                  <a:lnTo>
                    <a:pt x="191" y="225"/>
                  </a:lnTo>
                  <a:lnTo>
                    <a:pt x="193" y="218"/>
                  </a:lnTo>
                  <a:lnTo>
                    <a:pt x="194" y="209"/>
                  </a:lnTo>
                  <a:lnTo>
                    <a:pt x="195" y="201"/>
                  </a:lnTo>
                  <a:lnTo>
                    <a:pt x="196" y="192"/>
                  </a:lnTo>
                  <a:lnTo>
                    <a:pt x="197" y="185"/>
                  </a:lnTo>
                  <a:lnTo>
                    <a:pt x="197" y="177"/>
                  </a:lnTo>
                  <a:lnTo>
                    <a:pt x="197" y="168"/>
                  </a:lnTo>
                  <a:lnTo>
                    <a:pt x="197" y="159"/>
                  </a:lnTo>
                  <a:lnTo>
                    <a:pt x="197" y="150"/>
                  </a:lnTo>
                  <a:lnTo>
                    <a:pt x="196" y="142"/>
                  </a:lnTo>
                  <a:lnTo>
                    <a:pt x="195" y="133"/>
                  </a:lnTo>
                  <a:lnTo>
                    <a:pt x="194" y="126"/>
                  </a:lnTo>
                  <a:lnTo>
                    <a:pt x="193" y="116"/>
                  </a:lnTo>
                  <a:lnTo>
                    <a:pt x="191" y="109"/>
                  </a:lnTo>
                  <a:lnTo>
                    <a:pt x="189" y="102"/>
                  </a:lnTo>
                  <a:lnTo>
                    <a:pt x="187" y="94"/>
                  </a:lnTo>
                  <a:lnTo>
                    <a:pt x="185" y="87"/>
                  </a:lnTo>
                  <a:lnTo>
                    <a:pt x="182" y="80"/>
                  </a:lnTo>
                  <a:lnTo>
                    <a:pt x="179" y="72"/>
                  </a:lnTo>
                  <a:lnTo>
                    <a:pt x="174" y="61"/>
                  </a:lnTo>
                  <a:lnTo>
                    <a:pt x="168" y="48"/>
                  </a:lnTo>
                  <a:lnTo>
                    <a:pt x="160" y="37"/>
                  </a:lnTo>
                  <a:lnTo>
                    <a:pt x="152" y="28"/>
                  </a:lnTo>
                  <a:lnTo>
                    <a:pt x="148" y="22"/>
                  </a:lnTo>
                  <a:lnTo>
                    <a:pt x="144" y="19"/>
                  </a:lnTo>
                  <a:lnTo>
                    <a:pt x="139" y="15"/>
                  </a:lnTo>
                  <a:lnTo>
                    <a:pt x="136" y="13"/>
                  </a:lnTo>
                  <a:lnTo>
                    <a:pt x="131" y="10"/>
                  </a:lnTo>
                  <a:lnTo>
                    <a:pt x="126" y="6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3" y="4"/>
                  </a:lnTo>
                  <a:lnTo>
                    <a:pt x="67" y="6"/>
                  </a:lnTo>
                  <a:lnTo>
                    <a:pt x="63" y="10"/>
                  </a:lnTo>
                  <a:lnTo>
                    <a:pt x="59" y="13"/>
                  </a:lnTo>
                  <a:lnTo>
                    <a:pt x="54" y="15"/>
                  </a:lnTo>
                  <a:lnTo>
                    <a:pt x="50" y="19"/>
                  </a:lnTo>
                  <a:lnTo>
                    <a:pt x="46" y="22"/>
                  </a:lnTo>
                  <a:lnTo>
                    <a:pt x="43" y="28"/>
                  </a:lnTo>
                  <a:lnTo>
                    <a:pt x="38" y="32"/>
                  </a:lnTo>
                  <a:lnTo>
                    <a:pt x="34" y="37"/>
                  </a:lnTo>
                  <a:lnTo>
                    <a:pt x="31" y="43"/>
                  </a:lnTo>
                  <a:lnTo>
                    <a:pt x="28" y="48"/>
                  </a:lnTo>
                  <a:lnTo>
                    <a:pt x="21" y="61"/>
                  </a:lnTo>
                  <a:lnTo>
                    <a:pt x="16" y="72"/>
                  </a:lnTo>
                  <a:lnTo>
                    <a:pt x="12" y="80"/>
                  </a:lnTo>
                  <a:lnTo>
                    <a:pt x="10" y="87"/>
                  </a:lnTo>
                  <a:lnTo>
                    <a:pt x="8" y="94"/>
                  </a:lnTo>
                  <a:lnTo>
                    <a:pt x="7" y="102"/>
                  </a:lnTo>
                  <a:lnTo>
                    <a:pt x="5" y="109"/>
                  </a:lnTo>
                  <a:lnTo>
                    <a:pt x="3" y="116"/>
                  </a:lnTo>
                  <a:lnTo>
                    <a:pt x="2" y="126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2" y="209"/>
                  </a:lnTo>
                  <a:lnTo>
                    <a:pt x="3" y="218"/>
                  </a:lnTo>
                  <a:lnTo>
                    <a:pt x="5" y="225"/>
                  </a:lnTo>
                  <a:lnTo>
                    <a:pt x="7" y="234"/>
                  </a:lnTo>
                  <a:lnTo>
                    <a:pt x="8" y="240"/>
                  </a:lnTo>
                  <a:lnTo>
                    <a:pt x="10" y="247"/>
                  </a:lnTo>
                  <a:lnTo>
                    <a:pt x="12" y="255"/>
                  </a:lnTo>
                  <a:lnTo>
                    <a:pt x="16" y="262"/>
                  </a:lnTo>
                  <a:lnTo>
                    <a:pt x="21" y="275"/>
                  </a:lnTo>
                  <a:lnTo>
                    <a:pt x="28" y="288"/>
                  </a:lnTo>
                  <a:lnTo>
                    <a:pt x="31" y="293"/>
                  </a:lnTo>
                  <a:lnTo>
                    <a:pt x="34" y="299"/>
                  </a:lnTo>
                  <a:lnTo>
                    <a:pt x="38" y="304"/>
                  </a:lnTo>
                  <a:lnTo>
                    <a:pt x="43" y="308"/>
                  </a:lnTo>
                  <a:lnTo>
                    <a:pt x="46" y="312"/>
                  </a:lnTo>
                  <a:lnTo>
                    <a:pt x="50" y="315"/>
                  </a:lnTo>
                  <a:lnTo>
                    <a:pt x="54" y="319"/>
                  </a:lnTo>
                  <a:lnTo>
                    <a:pt x="59" y="325"/>
                  </a:lnTo>
                  <a:lnTo>
                    <a:pt x="63" y="327"/>
                  </a:lnTo>
                  <a:lnTo>
                    <a:pt x="67" y="330"/>
                  </a:lnTo>
                  <a:lnTo>
                    <a:pt x="73" y="334"/>
                  </a:lnTo>
                  <a:lnTo>
                    <a:pt x="78" y="336"/>
                  </a:lnTo>
                  <a:lnTo>
                    <a:pt x="82" y="338"/>
                  </a:lnTo>
                  <a:lnTo>
                    <a:pt x="88" y="339"/>
                  </a:lnTo>
                  <a:lnTo>
                    <a:pt x="92" y="339"/>
                  </a:lnTo>
                  <a:lnTo>
                    <a:pt x="99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39"/>
            <p:cNvSpPr>
              <a:spLocks/>
            </p:cNvSpPr>
            <p:nvPr/>
          </p:nvSpPr>
          <p:spPr bwMode="auto">
            <a:xfrm>
              <a:off x="8044" y="14043"/>
              <a:ext cx="115" cy="98"/>
            </a:xfrm>
            <a:custGeom>
              <a:avLst/>
              <a:gdLst>
                <a:gd name="T0" fmla="*/ 62 w 115"/>
                <a:gd name="T1" fmla="*/ 1 h 196"/>
                <a:gd name="T2" fmla="*/ 72 w 115"/>
                <a:gd name="T3" fmla="*/ 1 h 196"/>
                <a:gd name="T4" fmla="*/ 83 w 115"/>
                <a:gd name="T5" fmla="*/ 1 h 196"/>
                <a:gd name="T6" fmla="*/ 92 w 115"/>
                <a:gd name="T7" fmla="*/ 1 h 196"/>
                <a:gd name="T8" fmla="*/ 100 w 115"/>
                <a:gd name="T9" fmla="*/ 1 h 196"/>
                <a:gd name="T10" fmla="*/ 106 w 115"/>
                <a:gd name="T11" fmla="*/ 1 h 196"/>
                <a:gd name="T12" fmla="*/ 111 w 115"/>
                <a:gd name="T13" fmla="*/ 1 h 196"/>
                <a:gd name="T14" fmla="*/ 114 w 115"/>
                <a:gd name="T15" fmla="*/ 1 h 196"/>
                <a:gd name="T16" fmla="*/ 114 w 115"/>
                <a:gd name="T17" fmla="*/ 1 h 196"/>
                <a:gd name="T18" fmla="*/ 111 w 115"/>
                <a:gd name="T19" fmla="*/ 1 h 196"/>
                <a:gd name="T20" fmla="*/ 106 w 115"/>
                <a:gd name="T21" fmla="*/ 1 h 196"/>
                <a:gd name="T22" fmla="*/ 100 w 115"/>
                <a:gd name="T23" fmla="*/ 1 h 196"/>
                <a:gd name="T24" fmla="*/ 92 w 115"/>
                <a:gd name="T25" fmla="*/ 1 h 196"/>
                <a:gd name="T26" fmla="*/ 83 w 115"/>
                <a:gd name="T27" fmla="*/ 1 h 196"/>
                <a:gd name="T28" fmla="*/ 72 w 115"/>
                <a:gd name="T29" fmla="*/ 1 h 196"/>
                <a:gd name="T30" fmla="*/ 62 w 115"/>
                <a:gd name="T31" fmla="*/ 0 h 196"/>
                <a:gd name="T32" fmla="*/ 50 w 115"/>
                <a:gd name="T33" fmla="*/ 0 h 196"/>
                <a:gd name="T34" fmla="*/ 39 w 115"/>
                <a:gd name="T35" fmla="*/ 1 h 196"/>
                <a:gd name="T36" fmla="*/ 29 w 115"/>
                <a:gd name="T37" fmla="*/ 1 h 196"/>
                <a:gd name="T38" fmla="*/ 20 w 115"/>
                <a:gd name="T39" fmla="*/ 1 h 196"/>
                <a:gd name="T40" fmla="*/ 12 w 115"/>
                <a:gd name="T41" fmla="*/ 1 h 196"/>
                <a:gd name="T42" fmla="*/ 5 w 115"/>
                <a:gd name="T43" fmla="*/ 1 h 196"/>
                <a:gd name="T44" fmla="*/ 1 w 115"/>
                <a:gd name="T45" fmla="*/ 1 h 196"/>
                <a:gd name="T46" fmla="*/ 0 w 115"/>
                <a:gd name="T47" fmla="*/ 1 h 196"/>
                <a:gd name="T48" fmla="*/ 0 w 115"/>
                <a:gd name="T49" fmla="*/ 1 h 196"/>
                <a:gd name="T50" fmla="*/ 1 w 115"/>
                <a:gd name="T51" fmla="*/ 1 h 196"/>
                <a:gd name="T52" fmla="*/ 5 w 115"/>
                <a:gd name="T53" fmla="*/ 1 h 196"/>
                <a:gd name="T54" fmla="*/ 12 w 115"/>
                <a:gd name="T55" fmla="*/ 1 h 196"/>
                <a:gd name="T56" fmla="*/ 20 w 115"/>
                <a:gd name="T57" fmla="*/ 1 h 196"/>
                <a:gd name="T58" fmla="*/ 29 w 115"/>
                <a:gd name="T59" fmla="*/ 1 h 196"/>
                <a:gd name="T60" fmla="*/ 39 w 115"/>
                <a:gd name="T61" fmla="*/ 1 h 196"/>
                <a:gd name="T62" fmla="*/ 50 w 115"/>
                <a:gd name="T63" fmla="*/ 1 h 196"/>
                <a:gd name="T64" fmla="*/ 57 w 115"/>
                <a:gd name="T65" fmla="*/ 1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96"/>
                <a:gd name="T101" fmla="*/ 115 w 115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96">
                  <a:moveTo>
                    <a:pt x="57" y="196"/>
                  </a:moveTo>
                  <a:lnTo>
                    <a:pt x="62" y="194"/>
                  </a:lnTo>
                  <a:lnTo>
                    <a:pt x="68" y="192"/>
                  </a:lnTo>
                  <a:lnTo>
                    <a:pt x="72" y="188"/>
                  </a:lnTo>
                  <a:lnTo>
                    <a:pt x="78" y="186"/>
                  </a:lnTo>
                  <a:lnTo>
                    <a:pt x="83" y="181"/>
                  </a:lnTo>
                  <a:lnTo>
                    <a:pt x="88" y="177"/>
                  </a:lnTo>
                  <a:lnTo>
                    <a:pt x="92" y="172"/>
                  </a:lnTo>
                  <a:lnTo>
                    <a:pt x="97" y="166"/>
                  </a:lnTo>
                  <a:lnTo>
                    <a:pt x="100" y="157"/>
                  </a:lnTo>
                  <a:lnTo>
                    <a:pt x="103" y="150"/>
                  </a:lnTo>
                  <a:lnTo>
                    <a:pt x="106" y="142"/>
                  </a:lnTo>
                  <a:lnTo>
                    <a:pt x="110" y="135"/>
                  </a:lnTo>
                  <a:lnTo>
                    <a:pt x="111" y="124"/>
                  </a:lnTo>
                  <a:lnTo>
                    <a:pt x="113" y="115"/>
                  </a:lnTo>
                  <a:lnTo>
                    <a:pt x="114" y="105"/>
                  </a:lnTo>
                  <a:lnTo>
                    <a:pt x="115" y="96"/>
                  </a:lnTo>
                  <a:lnTo>
                    <a:pt x="114" y="85"/>
                  </a:lnTo>
                  <a:lnTo>
                    <a:pt x="113" y="76"/>
                  </a:lnTo>
                  <a:lnTo>
                    <a:pt x="111" y="65"/>
                  </a:lnTo>
                  <a:lnTo>
                    <a:pt x="110" y="57"/>
                  </a:lnTo>
                  <a:lnTo>
                    <a:pt x="106" y="50"/>
                  </a:lnTo>
                  <a:lnTo>
                    <a:pt x="103" y="41"/>
                  </a:lnTo>
                  <a:lnTo>
                    <a:pt x="100" y="33"/>
                  </a:lnTo>
                  <a:lnTo>
                    <a:pt x="97" y="26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3" y="9"/>
                  </a:lnTo>
                  <a:lnTo>
                    <a:pt x="78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4" y="6"/>
                  </a:lnTo>
                  <a:lnTo>
                    <a:pt x="29" y="9"/>
                  </a:lnTo>
                  <a:lnTo>
                    <a:pt x="25" y="15"/>
                  </a:lnTo>
                  <a:lnTo>
                    <a:pt x="20" y="19"/>
                  </a:lnTo>
                  <a:lnTo>
                    <a:pt x="16" y="26"/>
                  </a:lnTo>
                  <a:lnTo>
                    <a:pt x="12" y="33"/>
                  </a:lnTo>
                  <a:lnTo>
                    <a:pt x="9" y="41"/>
                  </a:lnTo>
                  <a:lnTo>
                    <a:pt x="5" y="50"/>
                  </a:lnTo>
                  <a:lnTo>
                    <a:pt x="3" y="57"/>
                  </a:lnTo>
                  <a:lnTo>
                    <a:pt x="1" y="65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1" y="124"/>
                  </a:lnTo>
                  <a:lnTo>
                    <a:pt x="3" y="135"/>
                  </a:lnTo>
                  <a:lnTo>
                    <a:pt x="5" y="142"/>
                  </a:lnTo>
                  <a:lnTo>
                    <a:pt x="9" y="150"/>
                  </a:lnTo>
                  <a:lnTo>
                    <a:pt x="12" y="157"/>
                  </a:lnTo>
                  <a:lnTo>
                    <a:pt x="16" y="166"/>
                  </a:lnTo>
                  <a:lnTo>
                    <a:pt x="20" y="172"/>
                  </a:lnTo>
                  <a:lnTo>
                    <a:pt x="25" y="177"/>
                  </a:lnTo>
                  <a:lnTo>
                    <a:pt x="29" y="181"/>
                  </a:lnTo>
                  <a:lnTo>
                    <a:pt x="34" y="186"/>
                  </a:lnTo>
                  <a:lnTo>
                    <a:pt x="39" y="188"/>
                  </a:lnTo>
                  <a:lnTo>
                    <a:pt x="45" y="192"/>
                  </a:lnTo>
                  <a:lnTo>
                    <a:pt x="50" y="194"/>
                  </a:lnTo>
                  <a:lnTo>
                    <a:pt x="57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40"/>
            <p:cNvSpPr>
              <a:spLocks/>
            </p:cNvSpPr>
            <p:nvPr/>
          </p:nvSpPr>
          <p:spPr bwMode="auto">
            <a:xfrm>
              <a:off x="8142" y="14131"/>
              <a:ext cx="114" cy="97"/>
            </a:xfrm>
            <a:custGeom>
              <a:avLst/>
              <a:gdLst>
                <a:gd name="T0" fmla="*/ 62 w 114"/>
                <a:gd name="T1" fmla="*/ 0 h 196"/>
                <a:gd name="T2" fmla="*/ 73 w 114"/>
                <a:gd name="T3" fmla="*/ 0 h 196"/>
                <a:gd name="T4" fmla="*/ 84 w 114"/>
                <a:gd name="T5" fmla="*/ 0 h 196"/>
                <a:gd name="T6" fmla="*/ 93 w 114"/>
                <a:gd name="T7" fmla="*/ 0 h 196"/>
                <a:gd name="T8" fmla="*/ 100 w 114"/>
                <a:gd name="T9" fmla="*/ 0 h 196"/>
                <a:gd name="T10" fmla="*/ 106 w 114"/>
                <a:gd name="T11" fmla="*/ 0 h 196"/>
                <a:gd name="T12" fmla="*/ 110 w 114"/>
                <a:gd name="T13" fmla="*/ 0 h 196"/>
                <a:gd name="T14" fmla="*/ 114 w 114"/>
                <a:gd name="T15" fmla="*/ 0 h 196"/>
                <a:gd name="T16" fmla="*/ 114 w 114"/>
                <a:gd name="T17" fmla="*/ 0 h 196"/>
                <a:gd name="T18" fmla="*/ 110 w 114"/>
                <a:gd name="T19" fmla="*/ 0 h 196"/>
                <a:gd name="T20" fmla="*/ 106 w 114"/>
                <a:gd name="T21" fmla="*/ 0 h 196"/>
                <a:gd name="T22" fmla="*/ 100 w 114"/>
                <a:gd name="T23" fmla="*/ 0 h 196"/>
                <a:gd name="T24" fmla="*/ 93 w 114"/>
                <a:gd name="T25" fmla="*/ 0 h 196"/>
                <a:gd name="T26" fmla="*/ 84 w 114"/>
                <a:gd name="T27" fmla="*/ 0 h 196"/>
                <a:gd name="T28" fmla="*/ 73 w 114"/>
                <a:gd name="T29" fmla="*/ 0 h 196"/>
                <a:gd name="T30" fmla="*/ 62 w 114"/>
                <a:gd name="T31" fmla="*/ 0 h 196"/>
                <a:gd name="T32" fmla="*/ 50 w 114"/>
                <a:gd name="T33" fmla="*/ 0 h 196"/>
                <a:gd name="T34" fmla="*/ 38 w 114"/>
                <a:gd name="T35" fmla="*/ 0 h 196"/>
                <a:gd name="T36" fmla="*/ 29 w 114"/>
                <a:gd name="T37" fmla="*/ 0 h 196"/>
                <a:gd name="T38" fmla="*/ 20 w 114"/>
                <a:gd name="T39" fmla="*/ 0 h 196"/>
                <a:gd name="T40" fmla="*/ 12 w 114"/>
                <a:gd name="T41" fmla="*/ 0 h 196"/>
                <a:gd name="T42" fmla="*/ 5 w 114"/>
                <a:gd name="T43" fmla="*/ 0 h 196"/>
                <a:gd name="T44" fmla="*/ 1 w 114"/>
                <a:gd name="T45" fmla="*/ 0 h 196"/>
                <a:gd name="T46" fmla="*/ 0 w 114"/>
                <a:gd name="T47" fmla="*/ 0 h 196"/>
                <a:gd name="T48" fmla="*/ 0 w 114"/>
                <a:gd name="T49" fmla="*/ 0 h 196"/>
                <a:gd name="T50" fmla="*/ 1 w 114"/>
                <a:gd name="T51" fmla="*/ 0 h 196"/>
                <a:gd name="T52" fmla="*/ 5 w 114"/>
                <a:gd name="T53" fmla="*/ 0 h 196"/>
                <a:gd name="T54" fmla="*/ 12 w 114"/>
                <a:gd name="T55" fmla="*/ 0 h 196"/>
                <a:gd name="T56" fmla="*/ 20 w 114"/>
                <a:gd name="T57" fmla="*/ 0 h 196"/>
                <a:gd name="T58" fmla="*/ 29 w 114"/>
                <a:gd name="T59" fmla="*/ 0 h 196"/>
                <a:gd name="T60" fmla="*/ 38 w 114"/>
                <a:gd name="T61" fmla="*/ 0 h 196"/>
                <a:gd name="T62" fmla="*/ 50 w 114"/>
                <a:gd name="T63" fmla="*/ 0 h 196"/>
                <a:gd name="T64" fmla="*/ 57 w 114"/>
                <a:gd name="T65" fmla="*/ 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96"/>
                <a:gd name="T101" fmla="*/ 114 w 114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96">
                  <a:moveTo>
                    <a:pt x="57" y="196"/>
                  </a:moveTo>
                  <a:lnTo>
                    <a:pt x="62" y="194"/>
                  </a:lnTo>
                  <a:lnTo>
                    <a:pt x="69" y="192"/>
                  </a:lnTo>
                  <a:lnTo>
                    <a:pt x="73" y="188"/>
                  </a:lnTo>
                  <a:lnTo>
                    <a:pt x="79" y="186"/>
                  </a:lnTo>
                  <a:lnTo>
                    <a:pt x="84" y="181"/>
                  </a:lnTo>
                  <a:lnTo>
                    <a:pt x="89" y="177"/>
                  </a:lnTo>
                  <a:lnTo>
                    <a:pt x="93" y="172"/>
                  </a:lnTo>
                  <a:lnTo>
                    <a:pt x="98" y="166"/>
                  </a:lnTo>
                  <a:lnTo>
                    <a:pt x="100" y="159"/>
                  </a:lnTo>
                  <a:lnTo>
                    <a:pt x="104" y="151"/>
                  </a:lnTo>
                  <a:lnTo>
                    <a:pt x="106" y="142"/>
                  </a:lnTo>
                  <a:lnTo>
                    <a:pt x="108" y="135"/>
                  </a:lnTo>
                  <a:lnTo>
                    <a:pt x="110" y="126"/>
                  </a:lnTo>
                  <a:lnTo>
                    <a:pt x="113" y="116"/>
                  </a:lnTo>
                  <a:lnTo>
                    <a:pt x="114" y="107"/>
                  </a:lnTo>
                  <a:lnTo>
                    <a:pt x="114" y="98"/>
                  </a:lnTo>
                  <a:lnTo>
                    <a:pt x="114" y="87"/>
                  </a:lnTo>
                  <a:lnTo>
                    <a:pt x="113" y="78"/>
                  </a:lnTo>
                  <a:lnTo>
                    <a:pt x="110" y="67"/>
                  </a:lnTo>
                  <a:lnTo>
                    <a:pt x="108" y="59"/>
                  </a:lnTo>
                  <a:lnTo>
                    <a:pt x="106" y="50"/>
                  </a:lnTo>
                  <a:lnTo>
                    <a:pt x="104" y="43"/>
                  </a:lnTo>
                  <a:lnTo>
                    <a:pt x="100" y="35"/>
                  </a:lnTo>
                  <a:lnTo>
                    <a:pt x="98" y="30"/>
                  </a:lnTo>
                  <a:lnTo>
                    <a:pt x="93" y="21"/>
                  </a:lnTo>
                  <a:lnTo>
                    <a:pt x="89" y="15"/>
                  </a:lnTo>
                  <a:lnTo>
                    <a:pt x="84" y="10"/>
                  </a:lnTo>
                  <a:lnTo>
                    <a:pt x="79" y="6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5" y="6"/>
                  </a:lnTo>
                  <a:lnTo>
                    <a:pt x="29" y="10"/>
                  </a:lnTo>
                  <a:lnTo>
                    <a:pt x="24" y="15"/>
                  </a:lnTo>
                  <a:lnTo>
                    <a:pt x="20" y="21"/>
                  </a:lnTo>
                  <a:lnTo>
                    <a:pt x="17" y="30"/>
                  </a:lnTo>
                  <a:lnTo>
                    <a:pt x="12" y="35"/>
                  </a:lnTo>
                  <a:lnTo>
                    <a:pt x="8" y="43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1" y="67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5" y="142"/>
                  </a:lnTo>
                  <a:lnTo>
                    <a:pt x="8" y="151"/>
                  </a:lnTo>
                  <a:lnTo>
                    <a:pt x="12" y="159"/>
                  </a:lnTo>
                  <a:lnTo>
                    <a:pt x="17" y="166"/>
                  </a:lnTo>
                  <a:lnTo>
                    <a:pt x="20" y="172"/>
                  </a:lnTo>
                  <a:lnTo>
                    <a:pt x="24" y="177"/>
                  </a:lnTo>
                  <a:lnTo>
                    <a:pt x="29" y="181"/>
                  </a:lnTo>
                  <a:lnTo>
                    <a:pt x="35" y="186"/>
                  </a:lnTo>
                  <a:lnTo>
                    <a:pt x="38" y="188"/>
                  </a:lnTo>
                  <a:lnTo>
                    <a:pt x="45" y="192"/>
                  </a:lnTo>
                  <a:lnTo>
                    <a:pt x="50" y="194"/>
                  </a:lnTo>
                  <a:lnTo>
                    <a:pt x="57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41"/>
            <p:cNvSpPr>
              <a:spLocks/>
            </p:cNvSpPr>
            <p:nvPr/>
          </p:nvSpPr>
          <p:spPr bwMode="auto">
            <a:xfrm>
              <a:off x="7180" y="13855"/>
              <a:ext cx="785" cy="676"/>
            </a:xfrm>
            <a:custGeom>
              <a:avLst/>
              <a:gdLst>
                <a:gd name="T0" fmla="*/ 431 w 785"/>
                <a:gd name="T1" fmla="*/ 1 h 1351"/>
                <a:gd name="T2" fmla="*/ 490 w 785"/>
                <a:gd name="T3" fmla="*/ 1 h 1351"/>
                <a:gd name="T4" fmla="*/ 545 w 785"/>
                <a:gd name="T5" fmla="*/ 1 h 1351"/>
                <a:gd name="T6" fmla="*/ 590 w 785"/>
                <a:gd name="T7" fmla="*/ 1 h 1351"/>
                <a:gd name="T8" fmla="*/ 626 w 785"/>
                <a:gd name="T9" fmla="*/ 1 h 1351"/>
                <a:gd name="T10" fmla="*/ 649 w 785"/>
                <a:gd name="T11" fmla="*/ 1 h 1351"/>
                <a:gd name="T12" fmla="*/ 661 w 785"/>
                <a:gd name="T13" fmla="*/ 1 h 1351"/>
                <a:gd name="T14" fmla="*/ 655 w 785"/>
                <a:gd name="T15" fmla="*/ 1 h 1351"/>
                <a:gd name="T16" fmla="*/ 638 w 785"/>
                <a:gd name="T17" fmla="*/ 1 h 1351"/>
                <a:gd name="T18" fmla="*/ 607 w 785"/>
                <a:gd name="T19" fmla="*/ 1 h 1351"/>
                <a:gd name="T20" fmla="*/ 565 w 785"/>
                <a:gd name="T21" fmla="*/ 1 h 1351"/>
                <a:gd name="T22" fmla="*/ 515 w 785"/>
                <a:gd name="T23" fmla="*/ 1 h 1351"/>
                <a:gd name="T24" fmla="*/ 458 w 785"/>
                <a:gd name="T25" fmla="*/ 1 h 1351"/>
                <a:gd name="T26" fmla="*/ 394 w 785"/>
                <a:gd name="T27" fmla="*/ 1 h 1351"/>
                <a:gd name="T28" fmla="*/ 347 w 785"/>
                <a:gd name="T29" fmla="*/ 1 h 1351"/>
                <a:gd name="T30" fmla="*/ 338 w 785"/>
                <a:gd name="T31" fmla="*/ 1 h 1351"/>
                <a:gd name="T32" fmla="*/ 338 w 785"/>
                <a:gd name="T33" fmla="*/ 1 h 1351"/>
                <a:gd name="T34" fmla="*/ 403 w 785"/>
                <a:gd name="T35" fmla="*/ 0 h 1351"/>
                <a:gd name="T36" fmla="*/ 490 w 785"/>
                <a:gd name="T37" fmla="*/ 1 h 1351"/>
                <a:gd name="T38" fmla="*/ 570 w 785"/>
                <a:gd name="T39" fmla="*/ 1 h 1351"/>
                <a:gd name="T40" fmla="*/ 642 w 785"/>
                <a:gd name="T41" fmla="*/ 1 h 1351"/>
                <a:gd name="T42" fmla="*/ 701 w 785"/>
                <a:gd name="T43" fmla="*/ 1 h 1351"/>
                <a:gd name="T44" fmla="*/ 746 w 785"/>
                <a:gd name="T45" fmla="*/ 1 h 1351"/>
                <a:gd name="T46" fmla="*/ 775 w 785"/>
                <a:gd name="T47" fmla="*/ 1 h 1351"/>
                <a:gd name="T48" fmla="*/ 785 w 785"/>
                <a:gd name="T49" fmla="*/ 1 h 1351"/>
                <a:gd name="T50" fmla="*/ 775 w 785"/>
                <a:gd name="T51" fmla="*/ 1 h 1351"/>
                <a:gd name="T52" fmla="*/ 746 w 785"/>
                <a:gd name="T53" fmla="*/ 1 h 1351"/>
                <a:gd name="T54" fmla="*/ 701 w 785"/>
                <a:gd name="T55" fmla="*/ 1 h 1351"/>
                <a:gd name="T56" fmla="*/ 642 w 785"/>
                <a:gd name="T57" fmla="*/ 1 h 1351"/>
                <a:gd name="T58" fmla="*/ 570 w 785"/>
                <a:gd name="T59" fmla="*/ 1 h 1351"/>
                <a:gd name="T60" fmla="*/ 490 w 785"/>
                <a:gd name="T61" fmla="*/ 1 h 1351"/>
                <a:gd name="T62" fmla="*/ 403 w 785"/>
                <a:gd name="T63" fmla="*/ 1 h 1351"/>
                <a:gd name="T64" fmla="*/ 313 w 785"/>
                <a:gd name="T65" fmla="*/ 1 h 1351"/>
                <a:gd name="T66" fmla="*/ 231 w 785"/>
                <a:gd name="T67" fmla="*/ 1 h 1351"/>
                <a:gd name="T68" fmla="*/ 157 w 785"/>
                <a:gd name="T69" fmla="*/ 1 h 1351"/>
                <a:gd name="T70" fmla="*/ 94 w 785"/>
                <a:gd name="T71" fmla="*/ 1 h 1351"/>
                <a:gd name="T72" fmla="*/ 47 w 785"/>
                <a:gd name="T73" fmla="*/ 1 h 1351"/>
                <a:gd name="T74" fmla="*/ 14 w 785"/>
                <a:gd name="T75" fmla="*/ 1 h 1351"/>
                <a:gd name="T76" fmla="*/ 0 w 785"/>
                <a:gd name="T77" fmla="*/ 1 h 1351"/>
                <a:gd name="T78" fmla="*/ 4 w 785"/>
                <a:gd name="T79" fmla="*/ 1 h 1351"/>
                <a:gd name="T80" fmla="*/ 24 w 785"/>
                <a:gd name="T81" fmla="*/ 1 h 1351"/>
                <a:gd name="T82" fmla="*/ 57 w 785"/>
                <a:gd name="T83" fmla="*/ 1 h 1351"/>
                <a:gd name="T84" fmla="*/ 102 w 785"/>
                <a:gd name="T85" fmla="*/ 1 h 1351"/>
                <a:gd name="T86" fmla="*/ 158 w 785"/>
                <a:gd name="T87" fmla="*/ 1 h 1351"/>
                <a:gd name="T88" fmla="*/ 222 w 785"/>
                <a:gd name="T89" fmla="*/ 1 h 1351"/>
                <a:gd name="T90" fmla="*/ 294 w 785"/>
                <a:gd name="T91" fmla="*/ 1 h 1351"/>
                <a:gd name="T92" fmla="*/ 321 w 785"/>
                <a:gd name="T93" fmla="*/ 1 h 1351"/>
                <a:gd name="T94" fmla="*/ 321 w 785"/>
                <a:gd name="T95" fmla="*/ 1 h 1351"/>
                <a:gd name="T96" fmla="*/ 272 w 785"/>
                <a:gd name="T97" fmla="*/ 1 h 1351"/>
                <a:gd name="T98" fmla="*/ 220 w 785"/>
                <a:gd name="T99" fmla="*/ 1 h 1351"/>
                <a:gd name="T100" fmla="*/ 176 w 785"/>
                <a:gd name="T101" fmla="*/ 1 h 1351"/>
                <a:gd name="T102" fmla="*/ 139 w 785"/>
                <a:gd name="T103" fmla="*/ 1 h 1351"/>
                <a:gd name="T104" fmla="*/ 110 w 785"/>
                <a:gd name="T105" fmla="*/ 1 h 1351"/>
                <a:gd name="T106" fmla="*/ 91 w 785"/>
                <a:gd name="T107" fmla="*/ 1 h 1351"/>
                <a:gd name="T108" fmla="*/ 83 w 785"/>
                <a:gd name="T109" fmla="*/ 1 h 1351"/>
                <a:gd name="T110" fmla="*/ 87 w 785"/>
                <a:gd name="T111" fmla="*/ 1 h 1351"/>
                <a:gd name="T112" fmla="*/ 106 w 785"/>
                <a:gd name="T113" fmla="*/ 1 h 1351"/>
                <a:gd name="T114" fmla="*/ 136 w 785"/>
                <a:gd name="T115" fmla="*/ 1 h 1351"/>
                <a:gd name="T116" fmla="*/ 177 w 785"/>
                <a:gd name="T117" fmla="*/ 1 h 1351"/>
                <a:gd name="T118" fmla="*/ 227 w 785"/>
                <a:gd name="T119" fmla="*/ 1 h 1351"/>
                <a:gd name="T120" fmla="*/ 286 w 785"/>
                <a:gd name="T121" fmla="*/ 1 h 1351"/>
                <a:gd name="T122" fmla="*/ 350 w 785"/>
                <a:gd name="T123" fmla="*/ 1 h 13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5"/>
                <a:gd name="T187" fmla="*/ 0 h 1351"/>
                <a:gd name="T188" fmla="*/ 785 w 785"/>
                <a:gd name="T189" fmla="*/ 1351 h 13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5" h="1351">
                  <a:moveTo>
                    <a:pt x="373" y="1145"/>
                  </a:moveTo>
                  <a:lnTo>
                    <a:pt x="379" y="1145"/>
                  </a:lnTo>
                  <a:lnTo>
                    <a:pt x="387" y="1145"/>
                  </a:lnTo>
                  <a:lnTo>
                    <a:pt x="394" y="1143"/>
                  </a:lnTo>
                  <a:lnTo>
                    <a:pt x="402" y="1141"/>
                  </a:lnTo>
                  <a:lnTo>
                    <a:pt x="408" y="1139"/>
                  </a:lnTo>
                  <a:lnTo>
                    <a:pt x="416" y="1137"/>
                  </a:lnTo>
                  <a:lnTo>
                    <a:pt x="423" y="1136"/>
                  </a:lnTo>
                  <a:lnTo>
                    <a:pt x="431" y="1136"/>
                  </a:lnTo>
                  <a:lnTo>
                    <a:pt x="437" y="1132"/>
                  </a:lnTo>
                  <a:lnTo>
                    <a:pt x="444" y="1128"/>
                  </a:lnTo>
                  <a:lnTo>
                    <a:pt x="450" y="1124"/>
                  </a:lnTo>
                  <a:lnTo>
                    <a:pt x="458" y="1123"/>
                  </a:lnTo>
                  <a:lnTo>
                    <a:pt x="464" y="1117"/>
                  </a:lnTo>
                  <a:lnTo>
                    <a:pt x="470" y="1113"/>
                  </a:lnTo>
                  <a:lnTo>
                    <a:pt x="477" y="1110"/>
                  </a:lnTo>
                  <a:lnTo>
                    <a:pt x="484" y="1106"/>
                  </a:lnTo>
                  <a:lnTo>
                    <a:pt x="490" y="1101"/>
                  </a:lnTo>
                  <a:lnTo>
                    <a:pt x="496" y="1095"/>
                  </a:lnTo>
                  <a:lnTo>
                    <a:pt x="503" y="1089"/>
                  </a:lnTo>
                  <a:lnTo>
                    <a:pt x="509" y="1086"/>
                  </a:lnTo>
                  <a:lnTo>
                    <a:pt x="515" y="1078"/>
                  </a:lnTo>
                  <a:lnTo>
                    <a:pt x="521" y="1073"/>
                  </a:lnTo>
                  <a:lnTo>
                    <a:pt x="527" y="1066"/>
                  </a:lnTo>
                  <a:lnTo>
                    <a:pt x="534" y="1060"/>
                  </a:lnTo>
                  <a:lnTo>
                    <a:pt x="538" y="1053"/>
                  </a:lnTo>
                  <a:lnTo>
                    <a:pt x="545" y="1045"/>
                  </a:lnTo>
                  <a:lnTo>
                    <a:pt x="550" y="1038"/>
                  </a:lnTo>
                  <a:lnTo>
                    <a:pt x="555" y="1032"/>
                  </a:lnTo>
                  <a:lnTo>
                    <a:pt x="561" y="1023"/>
                  </a:lnTo>
                  <a:lnTo>
                    <a:pt x="565" y="1016"/>
                  </a:lnTo>
                  <a:lnTo>
                    <a:pt x="570" y="1008"/>
                  </a:lnTo>
                  <a:lnTo>
                    <a:pt x="577" y="1001"/>
                  </a:lnTo>
                  <a:lnTo>
                    <a:pt x="581" y="990"/>
                  </a:lnTo>
                  <a:lnTo>
                    <a:pt x="585" y="983"/>
                  </a:lnTo>
                  <a:lnTo>
                    <a:pt x="590" y="973"/>
                  </a:lnTo>
                  <a:lnTo>
                    <a:pt x="595" y="964"/>
                  </a:lnTo>
                  <a:lnTo>
                    <a:pt x="598" y="955"/>
                  </a:lnTo>
                  <a:lnTo>
                    <a:pt x="603" y="946"/>
                  </a:lnTo>
                  <a:lnTo>
                    <a:pt x="607" y="935"/>
                  </a:lnTo>
                  <a:lnTo>
                    <a:pt x="611" y="927"/>
                  </a:lnTo>
                  <a:lnTo>
                    <a:pt x="615" y="916"/>
                  </a:lnTo>
                  <a:lnTo>
                    <a:pt x="619" y="905"/>
                  </a:lnTo>
                  <a:lnTo>
                    <a:pt x="622" y="894"/>
                  </a:lnTo>
                  <a:lnTo>
                    <a:pt x="626" y="885"/>
                  </a:lnTo>
                  <a:lnTo>
                    <a:pt x="628" y="874"/>
                  </a:lnTo>
                  <a:lnTo>
                    <a:pt x="632" y="863"/>
                  </a:lnTo>
                  <a:lnTo>
                    <a:pt x="635" y="852"/>
                  </a:lnTo>
                  <a:lnTo>
                    <a:pt x="638" y="843"/>
                  </a:lnTo>
                  <a:lnTo>
                    <a:pt x="640" y="830"/>
                  </a:lnTo>
                  <a:lnTo>
                    <a:pt x="642" y="819"/>
                  </a:lnTo>
                  <a:lnTo>
                    <a:pt x="645" y="808"/>
                  </a:lnTo>
                  <a:lnTo>
                    <a:pt x="648" y="796"/>
                  </a:lnTo>
                  <a:lnTo>
                    <a:pt x="649" y="784"/>
                  </a:lnTo>
                  <a:lnTo>
                    <a:pt x="651" y="772"/>
                  </a:lnTo>
                  <a:lnTo>
                    <a:pt x="653" y="761"/>
                  </a:lnTo>
                  <a:lnTo>
                    <a:pt x="655" y="750"/>
                  </a:lnTo>
                  <a:lnTo>
                    <a:pt x="655" y="736"/>
                  </a:lnTo>
                  <a:lnTo>
                    <a:pt x="658" y="725"/>
                  </a:lnTo>
                  <a:lnTo>
                    <a:pt x="658" y="712"/>
                  </a:lnTo>
                  <a:lnTo>
                    <a:pt x="660" y="701"/>
                  </a:lnTo>
                  <a:lnTo>
                    <a:pt x="660" y="686"/>
                  </a:lnTo>
                  <a:lnTo>
                    <a:pt x="661" y="675"/>
                  </a:lnTo>
                  <a:lnTo>
                    <a:pt x="661" y="662"/>
                  </a:lnTo>
                  <a:lnTo>
                    <a:pt x="662" y="649"/>
                  </a:lnTo>
                  <a:lnTo>
                    <a:pt x="661" y="636"/>
                  </a:lnTo>
                  <a:lnTo>
                    <a:pt x="661" y="623"/>
                  </a:lnTo>
                  <a:lnTo>
                    <a:pt x="660" y="610"/>
                  </a:lnTo>
                  <a:lnTo>
                    <a:pt x="660" y="597"/>
                  </a:lnTo>
                  <a:lnTo>
                    <a:pt x="658" y="585"/>
                  </a:lnTo>
                  <a:lnTo>
                    <a:pt x="658" y="572"/>
                  </a:lnTo>
                  <a:lnTo>
                    <a:pt x="655" y="561"/>
                  </a:lnTo>
                  <a:lnTo>
                    <a:pt x="655" y="550"/>
                  </a:lnTo>
                  <a:lnTo>
                    <a:pt x="653" y="537"/>
                  </a:lnTo>
                  <a:lnTo>
                    <a:pt x="651" y="524"/>
                  </a:lnTo>
                  <a:lnTo>
                    <a:pt x="649" y="511"/>
                  </a:lnTo>
                  <a:lnTo>
                    <a:pt x="648" y="500"/>
                  </a:lnTo>
                  <a:lnTo>
                    <a:pt x="645" y="489"/>
                  </a:lnTo>
                  <a:lnTo>
                    <a:pt x="642" y="478"/>
                  </a:lnTo>
                  <a:lnTo>
                    <a:pt x="640" y="467"/>
                  </a:lnTo>
                  <a:lnTo>
                    <a:pt x="638" y="456"/>
                  </a:lnTo>
                  <a:lnTo>
                    <a:pt x="635" y="444"/>
                  </a:lnTo>
                  <a:lnTo>
                    <a:pt x="632" y="433"/>
                  </a:lnTo>
                  <a:lnTo>
                    <a:pt x="628" y="422"/>
                  </a:lnTo>
                  <a:lnTo>
                    <a:pt x="626" y="411"/>
                  </a:lnTo>
                  <a:lnTo>
                    <a:pt x="622" y="400"/>
                  </a:lnTo>
                  <a:lnTo>
                    <a:pt x="619" y="391"/>
                  </a:lnTo>
                  <a:lnTo>
                    <a:pt x="615" y="380"/>
                  </a:lnTo>
                  <a:lnTo>
                    <a:pt x="611" y="371"/>
                  </a:lnTo>
                  <a:lnTo>
                    <a:pt x="607" y="360"/>
                  </a:lnTo>
                  <a:lnTo>
                    <a:pt x="603" y="352"/>
                  </a:lnTo>
                  <a:lnTo>
                    <a:pt x="598" y="341"/>
                  </a:lnTo>
                  <a:lnTo>
                    <a:pt x="595" y="332"/>
                  </a:lnTo>
                  <a:lnTo>
                    <a:pt x="590" y="325"/>
                  </a:lnTo>
                  <a:lnTo>
                    <a:pt x="585" y="315"/>
                  </a:lnTo>
                  <a:lnTo>
                    <a:pt x="581" y="306"/>
                  </a:lnTo>
                  <a:lnTo>
                    <a:pt x="577" y="299"/>
                  </a:lnTo>
                  <a:lnTo>
                    <a:pt x="570" y="290"/>
                  </a:lnTo>
                  <a:lnTo>
                    <a:pt x="565" y="282"/>
                  </a:lnTo>
                  <a:lnTo>
                    <a:pt x="561" y="275"/>
                  </a:lnTo>
                  <a:lnTo>
                    <a:pt x="555" y="268"/>
                  </a:lnTo>
                  <a:lnTo>
                    <a:pt x="550" y="258"/>
                  </a:lnTo>
                  <a:lnTo>
                    <a:pt x="545" y="251"/>
                  </a:lnTo>
                  <a:lnTo>
                    <a:pt x="538" y="244"/>
                  </a:lnTo>
                  <a:lnTo>
                    <a:pt x="534" y="238"/>
                  </a:lnTo>
                  <a:lnTo>
                    <a:pt x="527" y="231"/>
                  </a:lnTo>
                  <a:lnTo>
                    <a:pt x="521" y="225"/>
                  </a:lnTo>
                  <a:lnTo>
                    <a:pt x="515" y="218"/>
                  </a:lnTo>
                  <a:lnTo>
                    <a:pt x="509" y="212"/>
                  </a:lnTo>
                  <a:lnTo>
                    <a:pt x="503" y="207"/>
                  </a:lnTo>
                  <a:lnTo>
                    <a:pt x="496" y="201"/>
                  </a:lnTo>
                  <a:lnTo>
                    <a:pt x="490" y="198"/>
                  </a:lnTo>
                  <a:lnTo>
                    <a:pt x="484" y="194"/>
                  </a:lnTo>
                  <a:lnTo>
                    <a:pt x="477" y="188"/>
                  </a:lnTo>
                  <a:lnTo>
                    <a:pt x="470" y="183"/>
                  </a:lnTo>
                  <a:lnTo>
                    <a:pt x="464" y="179"/>
                  </a:lnTo>
                  <a:lnTo>
                    <a:pt x="458" y="175"/>
                  </a:lnTo>
                  <a:lnTo>
                    <a:pt x="450" y="172"/>
                  </a:lnTo>
                  <a:lnTo>
                    <a:pt x="444" y="168"/>
                  </a:lnTo>
                  <a:lnTo>
                    <a:pt x="437" y="166"/>
                  </a:lnTo>
                  <a:lnTo>
                    <a:pt x="431" y="164"/>
                  </a:lnTo>
                  <a:lnTo>
                    <a:pt x="423" y="161"/>
                  </a:lnTo>
                  <a:lnTo>
                    <a:pt x="416" y="159"/>
                  </a:lnTo>
                  <a:lnTo>
                    <a:pt x="408" y="157"/>
                  </a:lnTo>
                  <a:lnTo>
                    <a:pt x="402" y="155"/>
                  </a:lnTo>
                  <a:lnTo>
                    <a:pt x="394" y="155"/>
                  </a:lnTo>
                  <a:lnTo>
                    <a:pt x="387" y="155"/>
                  </a:lnTo>
                  <a:lnTo>
                    <a:pt x="379" y="155"/>
                  </a:lnTo>
                  <a:lnTo>
                    <a:pt x="373" y="155"/>
                  </a:lnTo>
                  <a:lnTo>
                    <a:pt x="368" y="155"/>
                  </a:lnTo>
                  <a:lnTo>
                    <a:pt x="364" y="155"/>
                  </a:lnTo>
                  <a:lnTo>
                    <a:pt x="360" y="155"/>
                  </a:lnTo>
                  <a:lnTo>
                    <a:pt x="355" y="155"/>
                  </a:lnTo>
                  <a:lnTo>
                    <a:pt x="351" y="155"/>
                  </a:lnTo>
                  <a:lnTo>
                    <a:pt x="347" y="155"/>
                  </a:lnTo>
                  <a:lnTo>
                    <a:pt x="342" y="157"/>
                  </a:lnTo>
                  <a:lnTo>
                    <a:pt x="338" y="159"/>
                  </a:lnTo>
                  <a:lnTo>
                    <a:pt x="338" y="148"/>
                  </a:lnTo>
                  <a:lnTo>
                    <a:pt x="338" y="140"/>
                  </a:lnTo>
                  <a:lnTo>
                    <a:pt x="338" y="129"/>
                  </a:lnTo>
                  <a:lnTo>
                    <a:pt x="338" y="120"/>
                  </a:lnTo>
                  <a:lnTo>
                    <a:pt x="338" y="109"/>
                  </a:lnTo>
                  <a:lnTo>
                    <a:pt x="338" y="98"/>
                  </a:lnTo>
                  <a:lnTo>
                    <a:pt x="338" y="87"/>
                  </a:lnTo>
                  <a:lnTo>
                    <a:pt x="338" y="78"/>
                  </a:lnTo>
                  <a:lnTo>
                    <a:pt x="338" y="67"/>
                  </a:lnTo>
                  <a:lnTo>
                    <a:pt x="338" y="56"/>
                  </a:lnTo>
                  <a:lnTo>
                    <a:pt x="338" y="46"/>
                  </a:lnTo>
                  <a:lnTo>
                    <a:pt x="338" y="37"/>
                  </a:lnTo>
                  <a:lnTo>
                    <a:pt x="338" y="28"/>
                  </a:lnTo>
                  <a:lnTo>
                    <a:pt x="338" y="21"/>
                  </a:lnTo>
                  <a:lnTo>
                    <a:pt x="338" y="13"/>
                  </a:lnTo>
                  <a:lnTo>
                    <a:pt x="338" y="8"/>
                  </a:lnTo>
                  <a:lnTo>
                    <a:pt x="345" y="6"/>
                  </a:lnTo>
                  <a:lnTo>
                    <a:pt x="351" y="4"/>
                  </a:lnTo>
                  <a:lnTo>
                    <a:pt x="359" y="2"/>
                  </a:lnTo>
                  <a:lnTo>
                    <a:pt x="366" y="2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3" y="0"/>
                  </a:lnTo>
                  <a:lnTo>
                    <a:pt x="412" y="0"/>
                  </a:lnTo>
                  <a:lnTo>
                    <a:pt x="422" y="0"/>
                  </a:lnTo>
                  <a:lnTo>
                    <a:pt x="433" y="4"/>
                  </a:lnTo>
                  <a:lnTo>
                    <a:pt x="442" y="4"/>
                  </a:lnTo>
                  <a:lnTo>
                    <a:pt x="452" y="8"/>
                  </a:lnTo>
                  <a:lnTo>
                    <a:pt x="462" y="10"/>
                  </a:lnTo>
                  <a:lnTo>
                    <a:pt x="472" y="13"/>
                  </a:lnTo>
                  <a:lnTo>
                    <a:pt x="480" y="17"/>
                  </a:lnTo>
                  <a:lnTo>
                    <a:pt x="490" y="21"/>
                  </a:lnTo>
                  <a:lnTo>
                    <a:pt x="499" y="24"/>
                  </a:lnTo>
                  <a:lnTo>
                    <a:pt x="509" y="30"/>
                  </a:lnTo>
                  <a:lnTo>
                    <a:pt x="518" y="35"/>
                  </a:lnTo>
                  <a:lnTo>
                    <a:pt x="527" y="41"/>
                  </a:lnTo>
                  <a:lnTo>
                    <a:pt x="536" y="46"/>
                  </a:lnTo>
                  <a:lnTo>
                    <a:pt x="546" y="54"/>
                  </a:lnTo>
                  <a:lnTo>
                    <a:pt x="554" y="59"/>
                  </a:lnTo>
                  <a:lnTo>
                    <a:pt x="563" y="67"/>
                  </a:lnTo>
                  <a:lnTo>
                    <a:pt x="570" y="74"/>
                  </a:lnTo>
                  <a:lnTo>
                    <a:pt x="579" y="81"/>
                  </a:lnTo>
                  <a:lnTo>
                    <a:pt x="588" y="89"/>
                  </a:lnTo>
                  <a:lnTo>
                    <a:pt x="595" y="98"/>
                  </a:lnTo>
                  <a:lnTo>
                    <a:pt x="604" y="105"/>
                  </a:lnTo>
                  <a:lnTo>
                    <a:pt x="612" y="116"/>
                  </a:lnTo>
                  <a:lnTo>
                    <a:pt x="620" y="124"/>
                  </a:lnTo>
                  <a:lnTo>
                    <a:pt x="627" y="135"/>
                  </a:lnTo>
                  <a:lnTo>
                    <a:pt x="635" y="144"/>
                  </a:lnTo>
                  <a:lnTo>
                    <a:pt x="642" y="155"/>
                  </a:lnTo>
                  <a:lnTo>
                    <a:pt x="649" y="164"/>
                  </a:lnTo>
                  <a:lnTo>
                    <a:pt x="656" y="175"/>
                  </a:lnTo>
                  <a:lnTo>
                    <a:pt x="664" y="186"/>
                  </a:lnTo>
                  <a:lnTo>
                    <a:pt x="671" y="199"/>
                  </a:lnTo>
                  <a:lnTo>
                    <a:pt x="677" y="210"/>
                  </a:lnTo>
                  <a:lnTo>
                    <a:pt x="683" y="221"/>
                  </a:lnTo>
                  <a:lnTo>
                    <a:pt x="689" y="233"/>
                  </a:lnTo>
                  <a:lnTo>
                    <a:pt x="696" y="247"/>
                  </a:lnTo>
                  <a:lnTo>
                    <a:pt x="701" y="258"/>
                  </a:lnTo>
                  <a:lnTo>
                    <a:pt x="707" y="271"/>
                  </a:lnTo>
                  <a:lnTo>
                    <a:pt x="712" y="284"/>
                  </a:lnTo>
                  <a:lnTo>
                    <a:pt x="718" y="297"/>
                  </a:lnTo>
                  <a:lnTo>
                    <a:pt x="723" y="310"/>
                  </a:lnTo>
                  <a:lnTo>
                    <a:pt x="727" y="325"/>
                  </a:lnTo>
                  <a:lnTo>
                    <a:pt x="732" y="338"/>
                  </a:lnTo>
                  <a:lnTo>
                    <a:pt x="737" y="352"/>
                  </a:lnTo>
                  <a:lnTo>
                    <a:pt x="741" y="367"/>
                  </a:lnTo>
                  <a:lnTo>
                    <a:pt x="746" y="382"/>
                  </a:lnTo>
                  <a:lnTo>
                    <a:pt x="750" y="398"/>
                  </a:lnTo>
                  <a:lnTo>
                    <a:pt x="754" y="413"/>
                  </a:lnTo>
                  <a:lnTo>
                    <a:pt x="757" y="428"/>
                  </a:lnTo>
                  <a:lnTo>
                    <a:pt x="761" y="443"/>
                  </a:lnTo>
                  <a:lnTo>
                    <a:pt x="763" y="457"/>
                  </a:lnTo>
                  <a:lnTo>
                    <a:pt x="767" y="474"/>
                  </a:lnTo>
                  <a:lnTo>
                    <a:pt x="769" y="489"/>
                  </a:lnTo>
                  <a:lnTo>
                    <a:pt x="773" y="505"/>
                  </a:lnTo>
                  <a:lnTo>
                    <a:pt x="775" y="522"/>
                  </a:lnTo>
                  <a:lnTo>
                    <a:pt x="777" y="538"/>
                  </a:lnTo>
                  <a:lnTo>
                    <a:pt x="779" y="555"/>
                  </a:lnTo>
                  <a:lnTo>
                    <a:pt x="781" y="572"/>
                  </a:lnTo>
                  <a:lnTo>
                    <a:pt x="782" y="588"/>
                  </a:lnTo>
                  <a:lnTo>
                    <a:pt x="783" y="607"/>
                  </a:lnTo>
                  <a:lnTo>
                    <a:pt x="784" y="623"/>
                  </a:lnTo>
                  <a:lnTo>
                    <a:pt x="785" y="640"/>
                  </a:lnTo>
                  <a:lnTo>
                    <a:pt x="785" y="658"/>
                  </a:lnTo>
                  <a:lnTo>
                    <a:pt x="785" y="677"/>
                  </a:lnTo>
                  <a:lnTo>
                    <a:pt x="785" y="691"/>
                  </a:lnTo>
                  <a:lnTo>
                    <a:pt x="785" y="710"/>
                  </a:lnTo>
                  <a:lnTo>
                    <a:pt x="784" y="726"/>
                  </a:lnTo>
                  <a:lnTo>
                    <a:pt x="783" y="743"/>
                  </a:lnTo>
                  <a:lnTo>
                    <a:pt x="782" y="760"/>
                  </a:lnTo>
                  <a:lnTo>
                    <a:pt x="781" y="778"/>
                  </a:lnTo>
                  <a:lnTo>
                    <a:pt x="779" y="793"/>
                  </a:lnTo>
                  <a:lnTo>
                    <a:pt x="777" y="811"/>
                  </a:lnTo>
                  <a:lnTo>
                    <a:pt x="775" y="826"/>
                  </a:lnTo>
                  <a:lnTo>
                    <a:pt x="773" y="843"/>
                  </a:lnTo>
                  <a:lnTo>
                    <a:pt x="769" y="857"/>
                  </a:lnTo>
                  <a:lnTo>
                    <a:pt x="767" y="874"/>
                  </a:lnTo>
                  <a:lnTo>
                    <a:pt x="763" y="889"/>
                  </a:lnTo>
                  <a:lnTo>
                    <a:pt x="761" y="905"/>
                  </a:lnTo>
                  <a:lnTo>
                    <a:pt x="757" y="922"/>
                  </a:lnTo>
                  <a:lnTo>
                    <a:pt x="754" y="938"/>
                  </a:lnTo>
                  <a:lnTo>
                    <a:pt x="750" y="951"/>
                  </a:lnTo>
                  <a:lnTo>
                    <a:pt x="746" y="966"/>
                  </a:lnTo>
                  <a:lnTo>
                    <a:pt x="741" y="981"/>
                  </a:lnTo>
                  <a:lnTo>
                    <a:pt x="737" y="995"/>
                  </a:lnTo>
                  <a:lnTo>
                    <a:pt x="732" y="1008"/>
                  </a:lnTo>
                  <a:lnTo>
                    <a:pt x="727" y="1023"/>
                  </a:lnTo>
                  <a:lnTo>
                    <a:pt x="723" y="1036"/>
                  </a:lnTo>
                  <a:lnTo>
                    <a:pt x="718" y="1051"/>
                  </a:lnTo>
                  <a:lnTo>
                    <a:pt x="712" y="1064"/>
                  </a:lnTo>
                  <a:lnTo>
                    <a:pt x="707" y="1078"/>
                  </a:lnTo>
                  <a:lnTo>
                    <a:pt x="701" y="1089"/>
                  </a:lnTo>
                  <a:lnTo>
                    <a:pt x="696" y="1104"/>
                  </a:lnTo>
                  <a:lnTo>
                    <a:pt x="689" y="1115"/>
                  </a:lnTo>
                  <a:lnTo>
                    <a:pt x="683" y="1128"/>
                  </a:lnTo>
                  <a:lnTo>
                    <a:pt x="677" y="1139"/>
                  </a:lnTo>
                  <a:lnTo>
                    <a:pt x="671" y="1152"/>
                  </a:lnTo>
                  <a:lnTo>
                    <a:pt x="664" y="1163"/>
                  </a:lnTo>
                  <a:lnTo>
                    <a:pt x="656" y="1174"/>
                  </a:lnTo>
                  <a:lnTo>
                    <a:pt x="649" y="1183"/>
                  </a:lnTo>
                  <a:lnTo>
                    <a:pt x="642" y="1195"/>
                  </a:lnTo>
                  <a:lnTo>
                    <a:pt x="635" y="1204"/>
                  </a:lnTo>
                  <a:lnTo>
                    <a:pt x="627" y="1213"/>
                  </a:lnTo>
                  <a:lnTo>
                    <a:pt x="620" y="1224"/>
                  </a:lnTo>
                  <a:lnTo>
                    <a:pt x="612" y="1233"/>
                  </a:lnTo>
                  <a:lnTo>
                    <a:pt x="604" y="1242"/>
                  </a:lnTo>
                  <a:lnTo>
                    <a:pt x="595" y="1252"/>
                  </a:lnTo>
                  <a:lnTo>
                    <a:pt x="588" y="1259"/>
                  </a:lnTo>
                  <a:lnTo>
                    <a:pt x="579" y="1268"/>
                  </a:lnTo>
                  <a:lnTo>
                    <a:pt x="570" y="1276"/>
                  </a:lnTo>
                  <a:lnTo>
                    <a:pt x="563" y="1283"/>
                  </a:lnTo>
                  <a:lnTo>
                    <a:pt x="554" y="1290"/>
                  </a:lnTo>
                  <a:lnTo>
                    <a:pt x="546" y="1298"/>
                  </a:lnTo>
                  <a:lnTo>
                    <a:pt x="536" y="1303"/>
                  </a:lnTo>
                  <a:lnTo>
                    <a:pt x="527" y="1307"/>
                  </a:lnTo>
                  <a:lnTo>
                    <a:pt x="518" y="1312"/>
                  </a:lnTo>
                  <a:lnTo>
                    <a:pt x="509" y="1318"/>
                  </a:lnTo>
                  <a:lnTo>
                    <a:pt x="499" y="1322"/>
                  </a:lnTo>
                  <a:lnTo>
                    <a:pt x="490" y="1327"/>
                  </a:lnTo>
                  <a:lnTo>
                    <a:pt x="480" y="1331"/>
                  </a:lnTo>
                  <a:lnTo>
                    <a:pt x="472" y="1336"/>
                  </a:lnTo>
                  <a:lnTo>
                    <a:pt x="462" y="1338"/>
                  </a:lnTo>
                  <a:lnTo>
                    <a:pt x="452" y="1342"/>
                  </a:lnTo>
                  <a:lnTo>
                    <a:pt x="442" y="1346"/>
                  </a:lnTo>
                  <a:lnTo>
                    <a:pt x="433" y="1347"/>
                  </a:lnTo>
                  <a:lnTo>
                    <a:pt x="422" y="1349"/>
                  </a:lnTo>
                  <a:lnTo>
                    <a:pt x="412" y="1349"/>
                  </a:lnTo>
                  <a:lnTo>
                    <a:pt x="403" y="1349"/>
                  </a:lnTo>
                  <a:lnTo>
                    <a:pt x="393" y="1351"/>
                  </a:lnTo>
                  <a:lnTo>
                    <a:pt x="382" y="1349"/>
                  </a:lnTo>
                  <a:lnTo>
                    <a:pt x="373" y="1349"/>
                  </a:lnTo>
                  <a:lnTo>
                    <a:pt x="362" y="1349"/>
                  </a:lnTo>
                  <a:lnTo>
                    <a:pt x="352" y="1347"/>
                  </a:lnTo>
                  <a:lnTo>
                    <a:pt x="342" y="1346"/>
                  </a:lnTo>
                  <a:lnTo>
                    <a:pt x="333" y="1342"/>
                  </a:lnTo>
                  <a:lnTo>
                    <a:pt x="323" y="1338"/>
                  </a:lnTo>
                  <a:lnTo>
                    <a:pt x="313" y="1336"/>
                  </a:lnTo>
                  <a:lnTo>
                    <a:pt x="303" y="1331"/>
                  </a:lnTo>
                  <a:lnTo>
                    <a:pt x="294" y="1327"/>
                  </a:lnTo>
                  <a:lnTo>
                    <a:pt x="284" y="1322"/>
                  </a:lnTo>
                  <a:lnTo>
                    <a:pt x="276" y="1318"/>
                  </a:lnTo>
                  <a:lnTo>
                    <a:pt x="266" y="1312"/>
                  </a:lnTo>
                  <a:lnTo>
                    <a:pt x="258" y="1307"/>
                  </a:lnTo>
                  <a:lnTo>
                    <a:pt x="249" y="1303"/>
                  </a:lnTo>
                  <a:lnTo>
                    <a:pt x="240" y="1298"/>
                  </a:lnTo>
                  <a:lnTo>
                    <a:pt x="231" y="1290"/>
                  </a:lnTo>
                  <a:lnTo>
                    <a:pt x="222" y="1283"/>
                  </a:lnTo>
                  <a:lnTo>
                    <a:pt x="212" y="1276"/>
                  </a:lnTo>
                  <a:lnTo>
                    <a:pt x="205" y="1268"/>
                  </a:lnTo>
                  <a:lnTo>
                    <a:pt x="196" y="1259"/>
                  </a:lnTo>
                  <a:lnTo>
                    <a:pt x="189" y="1252"/>
                  </a:lnTo>
                  <a:lnTo>
                    <a:pt x="180" y="1242"/>
                  </a:lnTo>
                  <a:lnTo>
                    <a:pt x="173" y="1233"/>
                  </a:lnTo>
                  <a:lnTo>
                    <a:pt x="164" y="1224"/>
                  </a:lnTo>
                  <a:lnTo>
                    <a:pt x="157" y="1213"/>
                  </a:lnTo>
                  <a:lnTo>
                    <a:pt x="149" y="1204"/>
                  </a:lnTo>
                  <a:lnTo>
                    <a:pt x="143" y="1195"/>
                  </a:lnTo>
                  <a:lnTo>
                    <a:pt x="134" y="1183"/>
                  </a:lnTo>
                  <a:lnTo>
                    <a:pt x="127" y="1174"/>
                  </a:lnTo>
                  <a:lnTo>
                    <a:pt x="121" y="1163"/>
                  </a:lnTo>
                  <a:lnTo>
                    <a:pt x="115" y="1152"/>
                  </a:lnTo>
                  <a:lnTo>
                    <a:pt x="107" y="1139"/>
                  </a:lnTo>
                  <a:lnTo>
                    <a:pt x="101" y="1128"/>
                  </a:lnTo>
                  <a:lnTo>
                    <a:pt x="94" y="1115"/>
                  </a:lnTo>
                  <a:lnTo>
                    <a:pt x="89" y="1104"/>
                  </a:lnTo>
                  <a:lnTo>
                    <a:pt x="82" y="1089"/>
                  </a:lnTo>
                  <a:lnTo>
                    <a:pt x="77" y="1078"/>
                  </a:lnTo>
                  <a:lnTo>
                    <a:pt x="72" y="1064"/>
                  </a:lnTo>
                  <a:lnTo>
                    <a:pt x="66" y="1051"/>
                  </a:lnTo>
                  <a:lnTo>
                    <a:pt x="60" y="1036"/>
                  </a:lnTo>
                  <a:lnTo>
                    <a:pt x="55" y="1023"/>
                  </a:lnTo>
                  <a:lnTo>
                    <a:pt x="51" y="1008"/>
                  </a:lnTo>
                  <a:lnTo>
                    <a:pt x="47" y="995"/>
                  </a:lnTo>
                  <a:lnTo>
                    <a:pt x="43" y="981"/>
                  </a:lnTo>
                  <a:lnTo>
                    <a:pt x="38" y="966"/>
                  </a:lnTo>
                  <a:lnTo>
                    <a:pt x="33" y="951"/>
                  </a:lnTo>
                  <a:lnTo>
                    <a:pt x="31" y="938"/>
                  </a:lnTo>
                  <a:lnTo>
                    <a:pt x="26" y="922"/>
                  </a:lnTo>
                  <a:lnTo>
                    <a:pt x="23" y="905"/>
                  </a:lnTo>
                  <a:lnTo>
                    <a:pt x="20" y="889"/>
                  </a:lnTo>
                  <a:lnTo>
                    <a:pt x="17" y="874"/>
                  </a:lnTo>
                  <a:lnTo>
                    <a:pt x="14" y="857"/>
                  </a:lnTo>
                  <a:lnTo>
                    <a:pt x="11" y="843"/>
                  </a:lnTo>
                  <a:lnTo>
                    <a:pt x="9" y="826"/>
                  </a:lnTo>
                  <a:lnTo>
                    <a:pt x="7" y="811"/>
                  </a:lnTo>
                  <a:lnTo>
                    <a:pt x="5" y="793"/>
                  </a:lnTo>
                  <a:lnTo>
                    <a:pt x="4" y="778"/>
                  </a:lnTo>
                  <a:lnTo>
                    <a:pt x="2" y="760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10"/>
                  </a:lnTo>
                  <a:lnTo>
                    <a:pt x="0" y="691"/>
                  </a:lnTo>
                  <a:lnTo>
                    <a:pt x="0" y="677"/>
                  </a:lnTo>
                  <a:lnTo>
                    <a:pt x="0" y="660"/>
                  </a:lnTo>
                  <a:lnTo>
                    <a:pt x="0" y="645"/>
                  </a:lnTo>
                  <a:lnTo>
                    <a:pt x="0" y="629"/>
                  </a:lnTo>
                  <a:lnTo>
                    <a:pt x="1" y="614"/>
                  </a:lnTo>
                  <a:lnTo>
                    <a:pt x="2" y="599"/>
                  </a:lnTo>
                  <a:lnTo>
                    <a:pt x="3" y="585"/>
                  </a:lnTo>
                  <a:lnTo>
                    <a:pt x="4" y="568"/>
                  </a:lnTo>
                  <a:lnTo>
                    <a:pt x="6" y="553"/>
                  </a:lnTo>
                  <a:lnTo>
                    <a:pt x="6" y="538"/>
                  </a:lnTo>
                  <a:lnTo>
                    <a:pt x="9" y="524"/>
                  </a:lnTo>
                  <a:lnTo>
                    <a:pt x="11" y="509"/>
                  </a:lnTo>
                  <a:lnTo>
                    <a:pt x="14" y="496"/>
                  </a:lnTo>
                  <a:lnTo>
                    <a:pt x="16" y="479"/>
                  </a:lnTo>
                  <a:lnTo>
                    <a:pt x="18" y="467"/>
                  </a:lnTo>
                  <a:lnTo>
                    <a:pt x="20" y="452"/>
                  </a:lnTo>
                  <a:lnTo>
                    <a:pt x="24" y="441"/>
                  </a:lnTo>
                  <a:lnTo>
                    <a:pt x="26" y="426"/>
                  </a:lnTo>
                  <a:lnTo>
                    <a:pt x="30" y="413"/>
                  </a:lnTo>
                  <a:lnTo>
                    <a:pt x="33" y="398"/>
                  </a:lnTo>
                  <a:lnTo>
                    <a:pt x="37" y="387"/>
                  </a:lnTo>
                  <a:lnTo>
                    <a:pt x="40" y="373"/>
                  </a:lnTo>
                  <a:lnTo>
                    <a:pt x="44" y="360"/>
                  </a:lnTo>
                  <a:lnTo>
                    <a:pt x="48" y="347"/>
                  </a:lnTo>
                  <a:lnTo>
                    <a:pt x="52" y="336"/>
                  </a:lnTo>
                  <a:lnTo>
                    <a:pt x="57" y="321"/>
                  </a:lnTo>
                  <a:lnTo>
                    <a:pt x="61" y="310"/>
                  </a:lnTo>
                  <a:lnTo>
                    <a:pt x="65" y="297"/>
                  </a:lnTo>
                  <a:lnTo>
                    <a:pt x="70" y="286"/>
                  </a:lnTo>
                  <a:lnTo>
                    <a:pt x="75" y="275"/>
                  </a:lnTo>
                  <a:lnTo>
                    <a:pt x="80" y="264"/>
                  </a:lnTo>
                  <a:lnTo>
                    <a:pt x="86" y="251"/>
                  </a:lnTo>
                  <a:lnTo>
                    <a:pt x="92" y="242"/>
                  </a:lnTo>
                  <a:lnTo>
                    <a:pt x="96" y="231"/>
                  </a:lnTo>
                  <a:lnTo>
                    <a:pt x="102" y="220"/>
                  </a:lnTo>
                  <a:lnTo>
                    <a:pt x="107" y="209"/>
                  </a:lnTo>
                  <a:lnTo>
                    <a:pt x="114" y="198"/>
                  </a:lnTo>
                  <a:lnTo>
                    <a:pt x="119" y="186"/>
                  </a:lnTo>
                  <a:lnTo>
                    <a:pt x="125" y="177"/>
                  </a:lnTo>
                  <a:lnTo>
                    <a:pt x="132" y="168"/>
                  </a:lnTo>
                  <a:lnTo>
                    <a:pt x="138" y="159"/>
                  </a:lnTo>
                  <a:lnTo>
                    <a:pt x="145" y="150"/>
                  </a:lnTo>
                  <a:lnTo>
                    <a:pt x="151" y="140"/>
                  </a:lnTo>
                  <a:lnTo>
                    <a:pt x="158" y="131"/>
                  </a:lnTo>
                  <a:lnTo>
                    <a:pt x="164" y="124"/>
                  </a:lnTo>
                  <a:lnTo>
                    <a:pt x="170" y="115"/>
                  </a:lnTo>
                  <a:lnTo>
                    <a:pt x="178" y="107"/>
                  </a:lnTo>
                  <a:lnTo>
                    <a:pt x="186" y="100"/>
                  </a:lnTo>
                  <a:lnTo>
                    <a:pt x="193" y="92"/>
                  </a:lnTo>
                  <a:lnTo>
                    <a:pt x="200" y="85"/>
                  </a:lnTo>
                  <a:lnTo>
                    <a:pt x="207" y="78"/>
                  </a:lnTo>
                  <a:lnTo>
                    <a:pt x="215" y="70"/>
                  </a:lnTo>
                  <a:lnTo>
                    <a:pt x="222" y="67"/>
                  </a:lnTo>
                  <a:lnTo>
                    <a:pt x="230" y="57"/>
                  </a:lnTo>
                  <a:lnTo>
                    <a:pt x="238" y="54"/>
                  </a:lnTo>
                  <a:lnTo>
                    <a:pt x="245" y="46"/>
                  </a:lnTo>
                  <a:lnTo>
                    <a:pt x="253" y="43"/>
                  </a:lnTo>
                  <a:lnTo>
                    <a:pt x="262" y="37"/>
                  </a:lnTo>
                  <a:lnTo>
                    <a:pt x="269" y="32"/>
                  </a:lnTo>
                  <a:lnTo>
                    <a:pt x="278" y="28"/>
                  </a:lnTo>
                  <a:lnTo>
                    <a:pt x="287" y="24"/>
                  </a:lnTo>
                  <a:lnTo>
                    <a:pt x="294" y="21"/>
                  </a:lnTo>
                  <a:lnTo>
                    <a:pt x="303" y="17"/>
                  </a:lnTo>
                  <a:lnTo>
                    <a:pt x="311" y="13"/>
                  </a:lnTo>
                  <a:lnTo>
                    <a:pt x="321" y="11"/>
                  </a:lnTo>
                  <a:lnTo>
                    <a:pt x="321" y="19"/>
                  </a:lnTo>
                  <a:lnTo>
                    <a:pt x="321" y="26"/>
                  </a:lnTo>
                  <a:lnTo>
                    <a:pt x="321" y="35"/>
                  </a:lnTo>
                  <a:lnTo>
                    <a:pt x="321" y="45"/>
                  </a:lnTo>
                  <a:lnTo>
                    <a:pt x="321" y="54"/>
                  </a:lnTo>
                  <a:lnTo>
                    <a:pt x="321" y="63"/>
                  </a:lnTo>
                  <a:lnTo>
                    <a:pt x="321" y="74"/>
                  </a:lnTo>
                  <a:lnTo>
                    <a:pt x="321" y="85"/>
                  </a:lnTo>
                  <a:lnTo>
                    <a:pt x="321" y="94"/>
                  </a:lnTo>
                  <a:lnTo>
                    <a:pt x="321" y="105"/>
                  </a:lnTo>
                  <a:lnTo>
                    <a:pt x="321" y="115"/>
                  </a:lnTo>
                  <a:lnTo>
                    <a:pt x="321" y="126"/>
                  </a:lnTo>
                  <a:lnTo>
                    <a:pt x="321" y="135"/>
                  </a:lnTo>
                  <a:lnTo>
                    <a:pt x="321" y="144"/>
                  </a:lnTo>
                  <a:lnTo>
                    <a:pt x="321" y="153"/>
                  </a:lnTo>
                  <a:lnTo>
                    <a:pt x="321" y="163"/>
                  </a:lnTo>
                  <a:lnTo>
                    <a:pt x="313" y="164"/>
                  </a:lnTo>
                  <a:lnTo>
                    <a:pt x="307" y="166"/>
                  </a:lnTo>
                  <a:lnTo>
                    <a:pt x="301" y="168"/>
                  </a:lnTo>
                  <a:lnTo>
                    <a:pt x="294" y="172"/>
                  </a:lnTo>
                  <a:lnTo>
                    <a:pt x="288" y="174"/>
                  </a:lnTo>
                  <a:lnTo>
                    <a:pt x="282" y="177"/>
                  </a:lnTo>
                  <a:lnTo>
                    <a:pt x="276" y="181"/>
                  </a:lnTo>
                  <a:lnTo>
                    <a:pt x="272" y="185"/>
                  </a:lnTo>
                  <a:lnTo>
                    <a:pt x="265" y="188"/>
                  </a:lnTo>
                  <a:lnTo>
                    <a:pt x="259" y="192"/>
                  </a:lnTo>
                  <a:lnTo>
                    <a:pt x="253" y="196"/>
                  </a:lnTo>
                  <a:lnTo>
                    <a:pt x="247" y="201"/>
                  </a:lnTo>
                  <a:lnTo>
                    <a:pt x="241" y="205"/>
                  </a:lnTo>
                  <a:lnTo>
                    <a:pt x="236" y="210"/>
                  </a:lnTo>
                  <a:lnTo>
                    <a:pt x="231" y="216"/>
                  </a:lnTo>
                  <a:lnTo>
                    <a:pt x="226" y="221"/>
                  </a:lnTo>
                  <a:lnTo>
                    <a:pt x="220" y="225"/>
                  </a:lnTo>
                  <a:lnTo>
                    <a:pt x="216" y="233"/>
                  </a:lnTo>
                  <a:lnTo>
                    <a:pt x="209" y="236"/>
                  </a:lnTo>
                  <a:lnTo>
                    <a:pt x="205" y="244"/>
                  </a:lnTo>
                  <a:lnTo>
                    <a:pt x="200" y="249"/>
                  </a:lnTo>
                  <a:lnTo>
                    <a:pt x="195" y="255"/>
                  </a:lnTo>
                  <a:lnTo>
                    <a:pt x="190" y="264"/>
                  </a:lnTo>
                  <a:lnTo>
                    <a:pt x="186" y="271"/>
                  </a:lnTo>
                  <a:lnTo>
                    <a:pt x="180" y="277"/>
                  </a:lnTo>
                  <a:lnTo>
                    <a:pt x="176" y="282"/>
                  </a:lnTo>
                  <a:lnTo>
                    <a:pt x="172" y="290"/>
                  </a:lnTo>
                  <a:lnTo>
                    <a:pt x="167" y="297"/>
                  </a:lnTo>
                  <a:lnTo>
                    <a:pt x="163" y="306"/>
                  </a:lnTo>
                  <a:lnTo>
                    <a:pt x="159" y="314"/>
                  </a:lnTo>
                  <a:lnTo>
                    <a:pt x="154" y="321"/>
                  </a:lnTo>
                  <a:lnTo>
                    <a:pt x="151" y="330"/>
                  </a:lnTo>
                  <a:lnTo>
                    <a:pt x="147" y="338"/>
                  </a:lnTo>
                  <a:lnTo>
                    <a:pt x="143" y="345"/>
                  </a:lnTo>
                  <a:lnTo>
                    <a:pt x="139" y="354"/>
                  </a:lnTo>
                  <a:lnTo>
                    <a:pt x="135" y="363"/>
                  </a:lnTo>
                  <a:lnTo>
                    <a:pt x="132" y="371"/>
                  </a:lnTo>
                  <a:lnTo>
                    <a:pt x="129" y="380"/>
                  </a:lnTo>
                  <a:lnTo>
                    <a:pt x="125" y="389"/>
                  </a:lnTo>
                  <a:lnTo>
                    <a:pt x="122" y="398"/>
                  </a:lnTo>
                  <a:lnTo>
                    <a:pt x="119" y="406"/>
                  </a:lnTo>
                  <a:lnTo>
                    <a:pt x="116" y="417"/>
                  </a:lnTo>
                  <a:lnTo>
                    <a:pt x="112" y="426"/>
                  </a:lnTo>
                  <a:lnTo>
                    <a:pt x="110" y="435"/>
                  </a:lnTo>
                  <a:lnTo>
                    <a:pt x="107" y="444"/>
                  </a:lnTo>
                  <a:lnTo>
                    <a:pt x="105" y="456"/>
                  </a:lnTo>
                  <a:lnTo>
                    <a:pt x="103" y="465"/>
                  </a:lnTo>
                  <a:lnTo>
                    <a:pt x="101" y="476"/>
                  </a:lnTo>
                  <a:lnTo>
                    <a:pt x="98" y="485"/>
                  </a:lnTo>
                  <a:lnTo>
                    <a:pt x="96" y="496"/>
                  </a:lnTo>
                  <a:lnTo>
                    <a:pt x="94" y="505"/>
                  </a:lnTo>
                  <a:lnTo>
                    <a:pt x="93" y="516"/>
                  </a:lnTo>
                  <a:lnTo>
                    <a:pt x="91" y="526"/>
                  </a:lnTo>
                  <a:lnTo>
                    <a:pt x="90" y="538"/>
                  </a:lnTo>
                  <a:lnTo>
                    <a:pt x="89" y="550"/>
                  </a:lnTo>
                  <a:lnTo>
                    <a:pt x="88" y="561"/>
                  </a:lnTo>
                  <a:lnTo>
                    <a:pt x="87" y="570"/>
                  </a:lnTo>
                  <a:lnTo>
                    <a:pt x="86" y="581"/>
                  </a:lnTo>
                  <a:lnTo>
                    <a:pt x="84" y="592"/>
                  </a:lnTo>
                  <a:lnTo>
                    <a:pt x="84" y="603"/>
                  </a:lnTo>
                  <a:lnTo>
                    <a:pt x="83" y="614"/>
                  </a:lnTo>
                  <a:lnTo>
                    <a:pt x="83" y="627"/>
                  </a:lnTo>
                  <a:lnTo>
                    <a:pt x="83" y="638"/>
                  </a:lnTo>
                  <a:lnTo>
                    <a:pt x="83" y="649"/>
                  </a:lnTo>
                  <a:lnTo>
                    <a:pt x="83" y="662"/>
                  </a:lnTo>
                  <a:lnTo>
                    <a:pt x="83" y="675"/>
                  </a:lnTo>
                  <a:lnTo>
                    <a:pt x="83" y="686"/>
                  </a:lnTo>
                  <a:lnTo>
                    <a:pt x="84" y="701"/>
                  </a:lnTo>
                  <a:lnTo>
                    <a:pt x="84" y="712"/>
                  </a:lnTo>
                  <a:lnTo>
                    <a:pt x="87" y="725"/>
                  </a:lnTo>
                  <a:lnTo>
                    <a:pt x="87" y="736"/>
                  </a:lnTo>
                  <a:lnTo>
                    <a:pt x="90" y="750"/>
                  </a:lnTo>
                  <a:lnTo>
                    <a:pt x="90" y="761"/>
                  </a:lnTo>
                  <a:lnTo>
                    <a:pt x="92" y="772"/>
                  </a:lnTo>
                  <a:lnTo>
                    <a:pt x="94" y="784"/>
                  </a:lnTo>
                  <a:lnTo>
                    <a:pt x="96" y="796"/>
                  </a:lnTo>
                  <a:lnTo>
                    <a:pt x="98" y="808"/>
                  </a:lnTo>
                  <a:lnTo>
                    <a:pt x="101" y="819"/>
                  </a:lnTo>
                  <a:lnTo>
                    <a:pt x="103" y="830"/>
                  </a:lnTo>
                  <a:lnTo>
                    <a:pt x="106" y="843"/>
                  </a:lnTo>
                  <a:lnTo>
                    <a:pt x="108" y="852"/>
                  </a:lnTo>
                  <a:lnTo>
                    <a:pt x="111" y="863"/>
                  </a:lnTo>
                  <a:lnTo>
                    <a:pt x="115" y="874"/>
                  </a:lnTo>
                  <a:lnTo>
                    <a:pt x="118" y="885"/>
                  </a:lnTo>
                  <a:lnTo>
                    <a:pt x="121" y="894"/>
                  </a:lnTo>
                  <a:lnTo>
                    <a:pt x="124" y="905"/>
                  </a:lnTo>
                  <a:lnTo>
                    <a:pt x="127" y="916"/>
                  </a:lnTo>
                  <a:lnTo>
                    <a:pt x="132" y="927"/>
                  </a:lnTo>
                  <a:lnTo>
                    <a:pt x="136" y="935"/>
                  </a:lnTo>
                  <a:lnTo>
                    <a:pt x="139" y="946"/>
                  </a:lnTo>
                  <a:lnTo>
                    <a:pt x="144" y="955"/>
                  </a:lnTo>
                  <a:lnTo>
                    <a:pt x="149" y="964"/>
                  </a:lnTo>
                  <a:lnTo>
                    <a:pt x="153" y="973"/>
                  </a:lnTo>
                  <a:lnTo>
                    <a:pt x="158" y="983"/>
                  </a:lnTo>
                  <a:lnTo>
                    <a:pt x="163" y="990"/>
                  </a:lnTo>
                  <a:lnTo>
                    <a:pt x="168" y="1001"/>
                  </a:lnTo>
                  <a:lnTo>
                    <a:pt x="173" y="1008"/>
                  </a:lnTo>
                  <a:lnTo>
                    <a:pt x="177" y="1016"/>
                  </a:lnTo>
                  <a:lnTo>
                    <a:pt x="182" y="1023"/>
                  </a:lnTo>
                  <a:lnTo>
                    <a:pt x="189" y="1032"/>
                  </a:lnTo>
                  <a:lnTo>
                    <a:pt x="193" y="1038"/>
                  </a:lnTo>
                  <a:lnTo>
                    <a:pt x="198" y="1045"/>
                  </a:lnTo>
                  <a:lnTo>
                    <a:pt x="204" y="1053"/>
                  </a:lnTo>
                  <a:lnTo>
                    <a:pt x="211" y="1060"/>
                  </a:lnTo>
                  <a:lnTo>
                    <a:pt x="216" y="1066"/>
                  </a:lnTo>
                  <a:lnTo>
                    <a:pt x="222" y="1073"/>
                  </a:lnTo>
                  <a:lnTo>
                    <a:pt x="227" y="1078"/>
                  </a:lnTo>
                  <a:lnTo>
                    <a:pt x="234" y="1086"/>
                  </a:lnTo>
                  <a:lnTo>
                    <a:pt x="240" y="1089"/>
                  </a:lnTo>
                  <a:lnTo>
                    <a:pt x="247" y="1095"/>
                  </a:lnTo>
                  <a:lnTo>
                    <a:pt x="253" y="1101"/>
                  </a:lnTo>
                  <a:lnTo>
                    <a:pt x="260" y="1106"/>
                  </a:lnTo>
                  <a:lnTo>
                    <a:pt x="266" y="1110"/>
                  </a:lnTo>
                  <a:lnTo>
                    <a:pt x="273" y="1113"/>
                  </a:lnTo>
                  <a:lnTo>
                    <a:pt x="279" y="1117"/>
                  </a:lnTo>
                  <a:lnTo>
                    <a:pt x="286" y="1123"/>
                  </a:lnTo>
                  <a:lnTo>
                    <a:pt x="292" y="1124"/>
                  </a:lnTo>
                  <a:lnTo>
                    <a:pt x="299" y="1128"/>
                  </a:lnTo>
                  <a:lnTo>
                    <a:pt x="307" y="1132"/>
                  </a:lnTo>
                  <a:lnTo>
                    <a:pt x="313" y="1136"/>
                  </a:lnTo>
                  <a:lnTo>
                    <a:pt x="321" y="1136"/>
                  </a:lnTo>
                  <a:lnTo>
                    <a:pt x="327" y="1137"/>
                  </a:lnTo>
                  <a:lnTo>
                    <a:pt x="335" y="1139"/>
                  </a:lnTo>
                  <a:lnTo>
                    <a:pt x="342" y="1141"/>
                  </a:lnTo>
                  <a:lnTo>
                    <a:pt x="350" y="1143"/>
                  </a:lnTo>
                  <a:lnTo>
                    <a:pt x="358" y="1145"/>
                  </a:lnTo>
                  <a:lnTo>
                    <a:pt x="365" y="1145"/>
                  </a:lnTo>
                  <a:lnTo>
                    <a:pt x="373" y="1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42"/>
            <p:cNvSpPr>
              <a:spLocks/>
            </p:cNvSpPr>
            <p:nvPr/>
          </p:nvSpPr>
          <p:spPr bwMode="auto">
            <a:xfrm>
              <a:off x="7469" y="13859"/>
              <a:ext cx="86" cy="76"/>
            </a:xfrm>
            <a:custGeom>
              <a:avLst/>
              <a:gdLst>
                <a:gd name="T0" fmla="*/ 32 w 86"/>
                <a:gd name="T1" fmla="*/ 0 h 153"/>
                <a:gd name="T2" fmla="*/ 49 w 86"/>
                <a:gd name="T3" fmla="*/ 0 h 153"/>
                <a:gd name="T4" fmla="*/ 86 w 86"/>
                <a:gd name="T5" fmla="*/ 0 h 153"/>
                <a:gd name="T6" fmla="*/ 49 w 86"/>
                <a:gd name="T7" fmla="*/ 0 h 153"/>
                <a:gd name="T8" fmla="*/ 32 w 86"/>
                <a:gd name="T9" fmla="*/ 0 h 153"/>
                <a:gd name="T10" fmla="*/ 0 w 86"/>
                <a:gd name="T11" fmla="*/ 0 h 153"/>
                <a:gd name="T12" fmla="*/ 32 w 86"/>
                <a:gd name="T13" fmla="*/ 0 h 153"/>
                <a:gd name="T14" fmla="*/ 32 w 86"/>
                <a:gd name="T15" fmla="*/ 0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53"/>
                <a:gd name="T26" fmla="*/ 86 w 86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53">
                  <a:moveTo>
                    <a:pt x="32" y="153"/>
                  </a:moveTo>
                  <a:lnTo>
                    <a:pt x="49" y="149"/>
                  </a:lnTo>
                  <a:lnTo>
                    <a:pt x="86" y="77"/>
                  </a:lnTo>
                  <a:lnTo>
                    <a:pt x="49" y="0"/>
                  </a:lnTo>
                  <a:lnTo>
                    <a:pt x="32" y="3"/>
                  </a:lnTo>
                  <a:lnTo>
                    <a:pt x="0" y="73"/>
                  </a:lnTo>
                  <a:lnTo>
                    <a:pt x="32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1" name="Text Box 50"/>
          <p:cNvSpPr txBox="1">
            <a:spLocks noChangeArrowheads="1"/>
          </p:cNvSpPr>
          <p:nvPr/>
        </p:nvSpPr>
        <p:spPr bwMode="auto">
          <a:xfrm>
            <a:off x="6245225" y="1425575"/>
            <a:ext cx="24574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AIR (less dense)</a:t>
            </a:r>
          </a:p>
        </p:txBody>
      </p:sp>
      <p:sp>
        <p:nvSpPr>
          <p:cNvPr id="15372" name="Text Box 51"/>
          <p:cNvSpPr txBox="1">
            <a:spLocks noChangeArrowheads="1"/>
          </p:cNvSpPr>
          <p:nvPr/>
        </p:nvSpPr>
        <p:spPr bwMode="auto">
          <a:xfrm>
            <a:off x="6243638" y="4705350"/>
            <a:ext cx="24574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AIR (less dense)</a:t>
            </a:r>
          </a:p>
        </p:txBody>
      </p:sp>
      <p:sp>
        <p:nvSpPr>
          <p:cNvPr id="15373" name="Text Box 52"/>
          <p:cNvSpPr txBox="1">
            <a:spLocks noChangeArrowheads="1"/>
          </p:cNvSpPr>
          <p:nvPr/>
        </p:nvSpPr>
        <p:spPr bwMode="auto">
          <a:xfrm>
            <a:off x="5588000" y="3454400"/>
            <a:ext cx="31178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GLASS (more dense)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419475" y="585788"/>
            <a:ext cx="4168776" cy="1220788"/>
            <a:chOff x="2154" y="369"/>
            <a:chExt cx="2626" cy="769"/>
          </a:xfrm>
        </p:grpSpPr>
        <p:grpSp>
          <p:nvGrpSpPr>
            <p:cNvPr id="15399" name="Group 49"/>
            <p:cNvGrpSpPr>
              <a:grpSpLocks/>
            </p:cNvGrpSpPr>
            <p:nvPr/>
          </p:nvGrpSpPr>
          <p:grpSpPr bwMode="auto">
            <a:xfrm>
              <a:off x="2154" y="557"/>
              <a:ext cx="344" cy="581"/>
              <a:chOff x="2181" y="557"/>
              <a:chExt cx="344" cy="581"/>
            </a:xfrm>
          </p:grpSpPr>
          <p:sp>
            <p:nvSpPr>
              <p:cNvPr id="15401" name="Line 22"/>
              <p:cNvSpPr>
                <a:spLocks noChangeShapeType="1"/>
              </p:cNvSpPr>
              <p:nvPr/>
            </p:nvSpPr>
            <p:spPr bwMode="auto">
              <a:xfrm>
                <a:off x="2181" y="557"/>
                <a:ext cx="86" cy="58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23"/>
              <p:cNvSpPr>
                <a:spLocks noChangeShapeType="1"/>
              </p:cNvSpPr>
              <p:nvPr/>
            </p:nvSpPr>
            <p:spPr bwMode="auto">
              <a:xfrm>
                <a:off x="2181" y="557"/>
                <a:ext cx="344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0" name="Rectangle 53"/>
            <p:cNvSpPr>
              <a:spLocks noChangeArrowheads="1"/>
            </p:cNvSpPr>
            <p:nvPr/>
          </p:nvSpPr>
          <p:spPr bwMode="auto">
            <a:xfrm>
              <a:off x="2497" y="369"/>
              <a:ext cx="2283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/>
                <a:t>angle of incidence, </a:t>
              </a:r>
              <a:r>
                <a:rPr lang="en-US" dirty="0" smtClean="0">
                  <a:latin typeface="Symbol" pitchFamily="18" charset="2"/>
                </a:rPr>
                <a:t>q</a:t>
              </a:r>
              <a:r>
                <a:rPr lang="en-US" baseline="-25000" dirty="0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746500" y="1138238"/>
            <a:ext cx="2341563" cy="825500"/>
            <a:chOff x="2360" y="717"/>
            <a:chExt cx="1475" cy="520"/>
          </a:xfrm>
        </p:grpSpPr>
        <p:sp>
          <p:nvSpPr>
            <p:cNvPr id="15397" name="Freeform 24"/>
            <p:cNvSpPr>
              <a:spLocks/>
            </p:cNvSpPr>
            <p:nvPr/>
          </p:nvSpPr>
          <p:spPr bwMode="auto">
            <a:xfrm>
              <a:off x="2360" y="933"/>
              <a:ext cx="626" cy="304"/>
            </a:xfrm>
            <a:custGeom>
              <a:avLst/>
              <a:gdLst>
                <a:gd name="T0" fmla="*/ 0 w 1360"/>
                <a:gd name="T1" fmla="*/ 0 h 660"/>
                <a:gd name="T2" fmla="*/ 0 w 1360"/>
                <a:gd name="T3" fmla="*/ 0 h 660"/>
                <a:gd name="T4" fmla="*/ 0 60000 65536"/>
                <a:gd name="T5" fmla="*/ 0 60000 65536"/>
                <a:gd name="T6" fmla="*/ 0 w 1360"/>
                <a:gd name="T7" fmla="*/ 0 h 660"/>
                <a:gd name="T8" fmla="*/ 1360 w 1360"/>
                <a:gd name="T9" fmla="*/ 660 h 6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0" h="660">
                  <a:moveTo>
                    <a:pt x="1360" y="0"/>
                  </a:moveTo>
                  <a:lnTo>
                    <a:pt x="0" y="66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Rectangle 54"/>
            <p:cNvSpPr>
              <a:spLocks noChangeArrowheads="1"/>
            </p:cNvSpPr>
            <p:nvPr/>
          </p:nvSpPr>
          <p:spPr bwMode="auto">
            <a:xfrm>
              <a:off x="2970" y="717"/>
              <a:ext cx="865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normal 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366713" y="3044825"/>
            <a:ext cx="3630613" cy="1054100"/>
            <a:chOff x="231" y="1918"/>
            <a:chExt cx="2287" cy="664"/>
          </a:xfrm>
        </p:grpSpPr>
        <p:grpSp>
          <p:nvGrpSpPr>
            <p:cNvPr id="15393" name="Group 60"/>
            <p:cNvGrpSpPr>
              <a:grpSpLocks/>
            </p:cNvGrpSpPr>
            <p:nvPr/>
          </p:nvGrpSpPr>
          <p:grpSpPr bwMode="auto">
            <a:xfrm>
              <a:off x="2331" y="1918"/>
              <a:ext cx="117" cy="377"/>
              <a:chOff x="2331" y="1918"/>
              <a:chExt cx="117" cy="377"/>
            </a:xfrm>
          </p:grpSpPr>
          <p:sp>
            <p:nvSpPr>
              <p:cNvPr id="15395" name="Freeform 19"/>
              <p:cNvSpPr>
                <a:spLocks/>
              </p:cNvSpPr>
              <p:nvPr/>
            </p:nvSpPr>
            <p:spPr bwMode="auto">
              <a:xfrm>
                <a:off x="2424" y="1918"/>
                <a:ext cx="24" cy="268"/>
              </a:xfrm>
              <a:custGeom>
                <a:avLst/>
                <a:gdLst>
                  <a:gd name="T0" fmla="*/ 0 w 52"/>
                  <a:gd name="T1" fmla="*/ 0 h 582"/>
                  <a:gd name="T2" fmla="*/ 0 w 52"/>
                  <a:gd name="T3" fmla="*/ 0 h 582"/>
                  <a:gd name="T4" fmla="*/ 0 60000 65536"/>
                  <a:gd name="T5" fmla="*/ 0 60000 65536"/>
                  <a:gd name="T6" fmla="*/ 0 w 52"/>
                  <a:gd name="T7" fmla="*/ 0 h 582"/>
                  <a:gd name="T8" fmla="*/ 52 w 52"/>
                  <a:gd name="T9" fmla="*/ 582 h 5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2" h="582">
                    <a:moveTo>
                      <a:pt x="52" y="582"/>
                    </a:move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20"/>
              <p:cNvSpPr>
                <a:spLocks noChangeShapeType="1"/>
              </p:cNvSpPr>
              <p:nvPr/>
            </p:nvSpPr>
            <p:spPr bwMode="auto">
              <a:xfrm flipH="1">
                <a:off x="2331" y="2186"/>
                <a:ext cx="117" cy="1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4" name="Rectangle 55"/>
            <p:cNvSpPr>
              <a:spLocks noChangeArrowheads="1"/>
            </p:cNvSpPr>
            <p:nvPr/>
          </p:nvSpPr>
          <p:spPr bwMode="auto">
            <a:xfrm>
              <a:off x="231" y="2252"/>
              <a:ext cx="2287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/>
                <a:t>angle of refraction, </a:t>
              </a:r>
              <a:r>
                <a:rPr lang="en-US" dirty="0" err="1" smtClean="0">
                  <a:latin typeface="Symbol" pitchFamily="18" charset="2"/>
                </a:rPr>
                <a:t>q</a:t>
              </a:r>
              <a:r>
                <a:rPr lang="en-US" baseline="-25000" dirty="0" err="1" smtClean="0"/>
                <a:t>r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3878263" y="2387600"/>
            <a:ext cx="3040062" cy="519113"/>
            <a:chOff x="2443" y="1504"/>
            <a:chExt cx="1915" cy="327"/>
          </a:xfrm>
        </p:grpSpPr>
        <p:sp>
          <p:nvSpPr>
            <p:cNvPr id="15391" name="Freeform 25"/>
            <p:cNvSpPr>
              <a:spLocks/>
            </p:cNvSpPr>
            <p:nvPr/>
          </p:nvSpPr>
          <p:spPr bwMode="auto">
            <a:xfrm>
              <a:off x="2443" y="1700"/>
              <a:ext cx="495" cy="77"/>
            </a:xfrm>
            <a:custGeom>
              <a:avLst/>
              <a:gdLst>
                <a:gd name="T0" fmla="*/ 0 w 1074"/>
                <a:gd name="T1" fmla="*/ 0 h 168"/>
                <a:gd name="T2" fmla="*/ 0 w 1074"/>
                <a:gd name="T3" fmla="*/ 0 h 168"/>
                <a:gd name="T4" fmla="*/ 0 60000 65536"/>
                <a:gd name="T5" fmla="*/ 0 60000 65536"/>
                <a:gd name="T6" fmla="*/ 0 w 1074"/>
                <a:gd name="T7" fmla="*/ 0 h 168"/>
                <a:gd name="T8" fmla="*/ 1074 w 1074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74" h="168">
                  <a:moveTo>
                    <a:pt x="1074" y="0"/>
                  </a:moveTo>
                  <a:lnTo>
                    <a:pt x="0" y="16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56"/>
            <p:cNvSpPr>
              <a:spLocks noChangeArrowheads="1"/>
            </p:cNvSpPr>
            <p:nvPr/>
          </p:nvSpPr>
          <p:spPr bwMode="auto">
            <a:xfrm>
              <a:off x="2920" y="1504"/>
              <a:ext cx="1438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refracted ray </a:t>
              </a: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189414" y="2778127"/>
            <a:ext cx="3684588" cy="788988"/>
            <a:chOff x="2639" y="1750"/>
            <a:chExt cx="2321" cy="497"/>
          </a:xfrm>
        </p:grpSpPr>
        <p:grpSp>
          <p:nvGrpSpPr>
            <p:cNvPr id="15387" name="Group 47"/>
            <p:cNvGrpSpPr>
              <a:grpSpLocks/>
            </p:cNvGrpSpPr>
            <p:nvPr/>
          </p:nvGrpSpPr>
          <p:grpSpPr bwMode="auto">
            <a:xfrm>
              <a:off x="2639" y="1916"/>
              <a:ext cx="308" cy="331"/>
              <a:chOff x="2639" y="1916"/>
              <a:chExt cx="308" cy="331"/>
            </a:xfrm>
          </p:grpSpPr>
          <p:sp>
            <p:nvSpPr>
              <p:cNvPr id="15389" name="Freeform 17"/>
              <p:cNvSpPr>
                <a:spLocks/>
              </p:cNvSpPr>
              <p:nvPr/>
            </p:nvSpPr>
            <p:spPr bwMode="auto">
              <a:xfrm>
                <a:off x="2639" y="1916"/>
                <a:ext cx="62" cy="331"/>
              </a:xfrm>
              <a:custGeom>
                <a:avLst/>
                <a:gdLst>
                  <a:gd name="T0" fmla="*/ 0 w 135"/>
                  <a:gd name="T1" fmla="*/ 0 h 720"/>
                  <a:gd name="T2" fmla="*/ 0 w 135"/>
                  <a:gd name="T3" fmla="*/ 0 h 720"/>
                  <a:gd name="T4" fmla="*/ 0 60000 65536"/>
                  <a:gd name="T5" fmla="*/ 0 60000 65536"/>
                  <a:gd name="T6" fmla="*/ 0 w 135"/>
                  <a:gd name="T7" fmla="*/ 0 h 720"/>
                  <a:gd name="T8" fmla="*/ 135 w 135"/>
                  <a:gd name="T9" fmla="*/ 720 h 7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5" h="720">
                    <a:moveTo>
                      <a:pt x="0" y="0"/>
                    </a:moveTo>
                    <a:lnTo>
                      <a:pt x="135" y="72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18"/>
              <p:cNvSpPr>
                <a:spLocks/>
              </p:cNvSpPr>
              <p:nvPr/>
            </p:nvSpPr>
            <p:spPr bwMode="auto">
              <a:xfrm>
                <a:off x="2639" y="1918"/>
                <a:ext cx="308" cy="4"/>
              </a:xfrm>
              <a:custGeom>
                <a:avLst/>
                <a:gdLst>
                  <a:gd name="T0" fmla="*/ 0 w 669"/>
                  <a:gd name="T1" fmla="*/ 0 h 8"/>
                  <a:gd name="T2" fmla="*/ 0 w 669"/>
                  <a:gd name="T3" fmla="*/ 1 h 8"/>
                  <a:gd name="T4" fmla="*/ 0 60000 65536"/>
                  <a:gd name="T5" fmla="*/ 0 60000 65536"/>
                  <a:gd name="T6" fmla="*/ 0 w 669"/>
                  <a:gd name="T7" fmla="*/ 0 h 8"/>
                  <a:gd name="T8" fmla="*/ 669 w 669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9" h="8">
                    <a:moveTo>
                      <a:pt x="0" y="0"/>
                    </a:moveTo>
                    <a:lnTo>
                      <a:pt x="669" y="8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8" name="Rectangle 57"/>
            <p:cNvSpPr>
              <a:spLocks noChangeArrowheads="1"/>
            </p:cNvSpPr>
            <p:nvPr/>
          </p:nvSpPr>
          <p:spPr bwMode="auto">
            <a:xfrm>
              <a:off x="2937" y="1750"/>
              <a:ext cx="2023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latin typeface="Symbol" pitchFamily="18" charset="2"/>
                </a:rPr>
                <a:t>q</a:t>
              </a:r>
              <a:r>
                <a:rPr lang="en-US" baseline="-25000" dirty="0" smtClean="0"/>
                <a:t>i</a:t>
              </a:r>
              <a:r>
                <a:rPr lang="en-US" dirty="0" smtClean="0"/>
                <a:t> </a:t>
              </a:r>
              <a:r>
                <a:rPr lang="en-US" dirty="0"/>
                <a:t>for 2</a:t>
              </a:r>
              <a:r>
                <a:rPr lang="en-US" baseline="30000" dirty="0"/>
                <a:t>nd</a:t>
              </a:r>
              <a:r>
                <a:rPr lang="en-US" dirty="0"/>
                <a:t> boundary </a:t>
              </a:r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688975" y="4797425"/>
            <a:ext cx="3975100" cy="885825"/>
            <a:chOff x="434" y="3022"/>
            <a:chExt cx="2504" cy="558"/>
          </a:xfrm>
        </p:grpSpPr>
        <p:grpSp>
          <p:nvGrpSpPr>
            <p:cNvPr id="15383" name="Group 48"/>
            <p:cNvGrpSpPr>
              <a:grpSpLocks/>
            </p:cNvGrpSpPr>
            <p:nvPr/>
          </p:nvGrpSpPr>
          <p:grpSpPr bwMode="auto">
            <a:xfrm>
              <a:off x="2440" y="3022"/>
              <a:ext cx="498" cy="436"/>
              <a:chOff x="2440" y="3022"/>
              <a:chExt cx="498" cy="436"/>
            </a:xfrm>
          </p:grpSpPr>
          <p:sp>
            <p:nvSpPr>
              <p:cNvPr id="15385" name="Freeform 26"/>
              <p:cNvSpPr>
                <a:spLocks/>
              </p:cNvSpPr>
              <p:nvPr/>
            </p:nvSpPr>
            <p:spPr bwMode="auto">
              <a:xfrm>
                <a:off x="2880" y="3022"/>
                <a:ext cx="56" cy="433"/>
              </a:xfrm>
              <a:custGeom>
                <a:avLst/>
                <a:gdLst>
                  <a:gd name="T0" fmla="*/ 0 w 120"/>
                  <a:gd name="T1" fmla="*/ 0 h 940"/>
                  <a:gd name="T2" fmla="*/ 0 w 120"/>
                  <a:gd name="T3" fmla="*/ 0 h 940"/>
                  <a:gd name="T4" fmla="*/ 0 60000 65536"/>
                  <a:gd name="T5" fmla="*/ 0 60000 65536"/>
                  <a:gd name="T6" fmla="*/ 0 w 120"/>
                  <a:gd name="T7" fmla="*/ 0 h 940"/>
                  <a:gd name="T8" fmla="*/ 120 w 120"/>
                  <a:gd name="T9" fmla="*/ 940 h 9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940">
                    <a:moveTo>
                      <a:pt x="120" y="940"/>
                    </a:move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7"/>
              <p:cNvSpPr>
                <a:spLocks/>
              </p:cNvSpPr>
              <p:nvPr/>
            </p:nvSpPr>
            <p:spPr bwMode="auto">
              <a:xfrm>
                <a:off x="2440" y="3455"/>
                <a:ext cx="498" cy="3"/>
              </a:xfrm>
              <a:custGeom>
                <a:avLst/>
                <a:gdLst>
                  <a:gd name="T0" fmla="*/ 0 w 1082"/>
                  <a:gd name="T1" fmla="*/ 0 h 8"/>
                  <a:gd name="T2" fmla="*/ 0 w 1082"/>
                  <a:gd name="T3" fmla="*/ 0 h 8"/>
                  <a:gd name="T4" fmla="*/ 0 60000 65536"/>
                  <a:gd name="T5" fmla="*/ 0 60000 65536"/>
                  <a:gd name="T6" fmla="*/ 0 w 1082"/>
                  <a:gd name="T7" fmla="*/ 0 h 8"/>
                  <a:gd name="T8" fmla="*/ 1082 w 1082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82" h="8">
                    <a:moveTo>
                      <a:pt x="1082" y="0"/>
                    </a:moveTo>
                    <a:lnTo>
                      <a:pt x="0" y="8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4" name="Rectangle 58"/>
            <p:cNvSpPr>
              <a:spLocks noChangeArrowheads="1"/>
            </p:cNvSpPr>
            <p:nvPr/>
          </p:nvSpPr>
          <p:spPr bwMode="auto">
            <a:xfrm>
              <a:off x="434" y="3250"/>
              <a:ext cx="2040" cy="3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err="1" smtClean="0">
                  <a:latin typeface="Symbol" pitchFamily="18" charset="2"/>
                </a:rPr>
                <a:t>q</a:t>
              </a:r>
              <a:r>
                <a:rPr lang="en-US" baseline="-25000" dirty="0" err="1" smtClean="0"/>
                <a:t>r</a:t>
              </a:r>
              <a:r>
                <a:rPr lang="en-US" dirty="0" smtClean="0"/>
                <a:t> </a:t>
              </a:r>
              <a:r>
                <a:rPr lang="en-US" dirty="0"/>
                <a:t>for 2</a:t>
              </a:r>
              <a:r>
                <a:rPr lang="en-US" baseline="30000" dirty="0"/>
                <a:t>nd</a:t>
              </a:r>
              <a:r>
                <a:rPr lang="en-US" dirty="0"/>
                <a:t> boundary </a:t>
              </a: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342900" y="1558925"/>
            <a:ext cx="2814638" cy="519113"/>
            <a:chOff x="216" y="982"/>
            <a:chExt cx="1773" cy="327"/>
          </a:xfrm>
        </p:grpSpPr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1492" y="982"/>
              <a:ext cx="497" cy="156"/>
            </a:xfrm>
            <a:custGeom>
              <a:avLst/>
              <a:gdLst>
                <a:gd name="T0" fmla="*/ 0 w 1080"/>
                <a:gd name="T1" fmla="*/ 0 h 337"/>
                <a:gd name="T2" fmla="*/ 0 w 1080"/>
                <a:gd name="T3" fmla="*/ 0 h 337"/>
                <a:gd name="T4" fmla="*/ 0 60000 65536"/>
                <a:gd name="T5" fmla="*/ 0 60000 65536"/>
                <a:gd name="T6" fmla="*/ 0 w 1080"/>
                <a:gd name="T7" fmla="*/ 0 h 337"/>
                <a:gd name="T8" fmla="*/ 1080 w 1080"/>
                <a:gd name="T9" fmla="*/ 337 h 3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0" h="337">
                  <a:moveTo>
                    <a:pt x="0" y="337"/>
                  </a:moveTo>
                  <a:lnTo>
                    <a:pt x="108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Rectangle 59"/>
            <p:cNvSpPr>
              <a:spLocks noChangeArrowheads="1"/>
            </p:cNvSpPr>
            <p:nvPr/>
          </p:nvSpPr>
          <p:spPr bwMode="auto">
            <a:xfrm>
              <a:off x="216" y="982"/>
              <a:ext cx="1326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incident ray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3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3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0" grpId="0" animBg="1"/>
      <p:bldP spid="432141" grpId="0" animBg="1"/>
      <p:bldP spid="432142" grpId="0" animBg="1"/>
      <p:bldP spid="432143" grpId="0" animBg="1"/>
      <p:bldP spid="4321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73263" y="784225"/>
            <a:ext cx="5197475" cy="3744913"/>
            <a:chOff x="1243" y="494"/>
            <a:chExt cx="3274" cy="2359"/>
          </a:xfrm>
        </p:grpSpPr>
        <p:pic>
          <p:nvPicPr>
            <p:cNvPr id="33820" name="Picture 38" descr="Dispersion_pris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02" y="517"/>
              <a:ext cx="3192" cy="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243" y="494"/>
              <a:ext cx="3274" cy="384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243" y="2469"/>
              <a:ext cx="3274" cy="384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852488" y="296863"/>
            <a:ext cx="2122487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Dispersion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2849563" y="304800"/>
            <a:ext cx="5821362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when polychromatic light is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  separated into its component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0000"/>
                </a:solidFill>
              </a:rPr>
              <a:t>s </a:t>
            </a:r>
          </a:p>
        </p:txBody>
      </p:sp>
      <p:sp>
        <p:nvSpPr>
          <p:cNvPr id="456733" name="Rectangle 29"/>
          <p:cNvSpPr>
            <a:spLocks noChangeArrowheads="1"/>
          </p:cNvSpPr>
          <p:nvPr/>
        </p:nvSpPr>
        <p:spPr bwMode="auto">
          <a:xfrm>
            <a:off x="628650" y="4089400"/>
            <a:ext cx="5207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456734" name="Rectangle 30"/>
          <p:cNvSpPr>
            <a:spLocks noChangeArrowheads="1"/>
          </p:cNvSpPr>
          <p:nvPr/>
        </p:nvSpPr>
        <p:spPr bwMode="auto">
          <a:xfrm>
            <a:off x="628650" y="5003800"/>
            <a:ext cx="52070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456735" name="Rectangle 31"/>
          <p:cNvSpPr>
            <a:spLocks noChangeArrowheads="1"/>
          </p:cNvSpPr>
          <p:nvPr/>
        </p:nvSpPr>
        <p:spPr bwMode="auto">
          <a:xfrm>
            <a:off x="601663" y="5643563"/>
            <a:ext cx="7924800" cy="946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-- By convention, the accepted index of refraction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   for a material is for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0000"/>
                </a:solidFill>
              </a:rPr>
              <a:t> = 589 nm. </a:t>
            </a:r>
          </a:p>
        </p:txBody>
      </p:sp>
      <p:sp>
        <p:nvSpPr>
          <p:cNvPr id="456736" name="Rectangle 32"/>
          <p:cNvSpPr>
            <a:spLocks noChangeArrowheads="1"/>
          </p:cNvSpPr>
          <p:nvPr/>
        </p:nvSpPr>
        <p:spPr bwMode="auto">
          <a:xfrm>
            <a:off x="1028700" y="4048910"/>
            <a:ext cx="4673011" cy="95410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occurs because different 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interact differently </a:t>
            </a:r>
            <a:r>
              <a:rPr lang="en-US" baseline="30000" dirty="0">
                <a:solidFill>
                  <a:srgbClr val="00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/matter </a:t>
            </a:r>
          </a:p>
        </p:txBody>
      </p:sp>
      <p:sp>
        <p:nvSpPr>
          <p:cNvPr id="10269" name="Rectangle 35"/>
          <p:cNvSpPr>
            <a:spLocks noChangeArrowheads="1"/>
          </p:cNvSpPr>
          <p:nvPr/>
        </p:nvSpPr>
        <p:spPr bwMode="auto">
          <a:xfrm>
            <a:off x="1050925" y="5019209"/>
            <a:ext cx="4623253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i.e., n </a:t>
            </a:r>
            <a:r>
              <a:rPr lang="en-US" dirty="0">
                <a:solidFill>
                  <a:srgbClr val="000000"/>
                </a:solidFill>
              </a:rPr>
              <a:t>differs for different </a:t>
            </a:r>
            <a:r>
              <a:rPr lang="en-US" dirty="0" err="1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257300" y="1585913"/>
            <a:ext cx="6169025" cy="2143125"/>
            <a:chOff x="2042" y="8448"/>
            <a:chExt cx="7515" cy="2620"/>
          </a:xfrm>
        </p:grpSpPr>
        <p:sp>
          <p:nvSpPr>
            <p:cNvPr id="33803" name="AutoShape 43"/>
            <p:cNvSpPr>
              <a:spLocks noChangeArrowheads="1"/>
            </p:cNvSpPr>
            <p:nvPr/>
          </p:nvSpPr>
          <p:spPr bwMode="auto">
            <a:xfrm>
              <a:off x="4518" y="8448"/>
              <a:ext cx="3179" cy="2620"/>
            </a:xfrm>
            <a:prstGeom prst="triangle">
              <a:avLst>
                <a:gd name="adj" fmla="val 50000"/>
              </a:avLst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04" name="Freeform 44"/>
            <p:cNvSpPr>
              <a:spLocks/>
            </p:cNvSpPr>
            <p:nvPr/>
          </p:nvSpPr>
          <p:spPr bwMode="auto">
            <a:xfrm>
              <a:off x="2042" y="9624"/>
              <a:ext cx="3352" cy="891"/>
            </a:xfrm>
            <a:custGeom>
              <a:avLst/>
              <a:gdLst>
                <a:gd name="T0" fmla="*/ 0 w 3352"/>
                <a:gd name="T1" fmla="*/ 891 h 891"/>
                <a:gd name="T2" fmla="*/ 3352 w 3352"/>
                <a:gd name="T3" fmla="*/ 0 h 891"/>
                <a:gd name="T4" fmla="*/ 0 60000 65536"/>
                <a:gd name="T5" fmla="*/ 0 60000 65536"/>
                <a:gd name="T6" fmla="*/ 0 w 3352"/>
                <a:gd name="T7" fmla="*/ 0 h 891"/>
                <a:gd name="T8" fmla="*/ 3352 w 3352"/>
                <a:gd name="T9" fmla="*/ 891 h 8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52" h="891">
                  <a:moveTo>
                    <a:pt x="0" y="891"/>
                  </a:moveTo>
                  <a:lnTo>
                    <a:pt x="3352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05" name="Freeform 45"/>
            <p:cNvSpPr>
              <a:spLocks/>
            </p:cNvSpPr>
            <p:nvPr/>
          </p:nvSpPr>
          <p:spPr bwMode="auto">
            <a:xfrm>
              <a:off x="2087" y="9819"/>
              <a:ext cx="3190" cy="888"/>
            </a:xfrm>
            <a:custGeom>
              <a:avLst/>
              <a:gdLst>
                <a:gd name="T0" fmla="*/ 0 w 3190"/>
                <a:gd name="T1" fmla="*/ 888 h 888"/>
                <a:gd name="T2" fmla="*/ 3190 w 3190"/>
                <a:gd name="T3" fmla="*/ 0 h 888"/>
                <a:gd name="T4" fmla="*/ 0 60000 65536"/>
                <a:gd name="T5" fmla="*/ 0 60000 65536"/>
                <a:gd name="T6" fmla="*/ 0 w 3190"/>
                <a:gd name="T7" fmla="*/ 0 h 888"/>
                <a:gd name="T8" fmla="*/ 3190 w 3190"/>
                <a:gd name="T9" fmla="*/ 888 h 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90" h="888">
                  <a:moveTo>
                    <a:pt x="0" y="888"/>
                  </a:moveTo>
                  <a:lnTo>
                    <a:pt x="319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06" name="Freeform 46"/>
            <p:cNvSpPr>
              <a:spLocks/>
            </p:cNvSpPr>
            <p:nvPr/>
          </p:nvSpPr>
          <p:spPr bwMode="auto">
            <a:xfrm>
              <a:off x="5391" y="9453"/>
              <a:ext cx="1326" cy="168"/>
            </a:xfrm>
            <a:custGeom>
              <a:avLst/>
              <a:gdLst>
                <a:gd name="T0" fmla="*/ 0 w 1326"/>
                <a:gd name="T1" fmla="*/ 168 h 168"/>
                <a:gd name="T2" fmla="*/ 1326 w 1326"/>
                <a:gd name="T3" fmla="*/ 0 h 168"/>
                <a:gd name="T4" fmla="*/ 0 60000 65536"/>
                <a:gd name="T5" fmla="*/ 0 60000 65536"/>
                <a:gd name="T6" fmla="*/ 0 w 1326"/>
                <a:gd name="T7" fmla="*/ 0 h 168"/>
                <a:gd name="T8" fmla="*/ 1326 w 1326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26" h="168">
                  <a:moveTo>
                    <a:pt x="0" y="168"/>
                  </a:moveTo>
                  <a:lnTo>
                    <a:pt x="132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07" name="Freeform 47"/>
            <p:cNvSpPr>
              <a:spLocks/>
            </p:cNvSpPr>
            <p:nvPr/>
          </p:nvSpPr>
          <p:spPr bwMode="auto">
            <a:xfrm>
              <a:off x="5274" y="9822"/>
              <a:ext cx="1668" cy="1"/>
            </a:xfrm>
            <a:custGeom>
              <a:avLst/>
              <a:gdLst>
                <a:gd name="T0" fmla="*/ 0 w 1668"/>
                <a:gd name="T1" fmla="*/ 0 h 1"/>
                <a:gd name="T2" fmla="*/ 1668 w 1668"/>
                <a:gd name="T3" fmla="*/ 0 h 1"/>
                <a:gd name="T4" fmla="*/ 0 60000 65536"/>
                <a:gd name="T5" fmla="*/ 0 60000 65536"/>
                <a:gd name="T6" fmla="*/ 0 w 1668"/>
                <a:gd name="T7" fmla="*/ 0 h 1"/>
                <a:gd name="T8" fmla="*/ 1668 w 166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68" h="1">
                  <a:moveTo>
                    <a:pt x="0" y="0"/>
                  </a:moveTo>
                  <a:lnTo>
                    <a:pt x="166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08" name="Freeform 48"/>
            <p:cNvSpPr>
              <a:spLocks/>
            </p:cNvSpPr>
            <p:nvPr/>
          </p:nvSpPr>
          <p:spPr bwMode="auto">
            <a:xfrm>
              <a:off x="6942" y="9825"/>
              <a:ext cx="2590" cy="1095"/>
            </a:xfrm>
            <a:custGeom>
              <a:avLst/>
              <a:gdLst>
                <a:gd name="T0" fmla="*/ 0 w 2590"/>
                <a:gd name="T1" fmla="*/ 0 h 1095"/>
                <a:gd name="T2" fmla="*/ 2590 w 2590"/>
                <a:gd name="T3" fmla="*/ 1095 h 1095"/>
                <a:gd name="T4" fmla="*/ 0 60000 65536"/>
                <a:gd name="T5" fmla="*/ 0 60000 65536"/>
                <a:gd name="T6" fmla="*/ 0 w 2590"/>
                <a:gd name="T7" fmla="*/ 0 h 1095"/>
                <a:gd name="T8" fmla="*/ 2590 w 2590"/>
                <a:gd name="T9" fmla="*/ 1095 h 10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90" h="1095">
                  <a:moveTo>
                    <a:pt x="0" y="0"/>
                  </a:moveTo>
                  <a:lnTo>
                    <a:pt x="2590" y="109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09" name="Freeform 49"/>
            <p:cNvSpPr>
              <a:spLocks/>
            </p:cNvSpPr>
            <p:nvPr/>
          </p:nvSpPr>
          <p:spPr bwMode="auto">
            <a:xfrm>
              <a:off x="6723" y="9445"/>
              <a:ext cx="2834" cy="8"/>
            </a:xfrm>
            <a:custGeom>
              <a:avLst/>
              <a:gdLst>
                <a:gd name="T0" fmla="*/ 0 w 2834"/>
                <a:gd name="T1" fmla="*/ 8 h 8"/>
                <a:gd name="T2" fmla="*/ 2834 w 2834"/>
                <a:gd name="T3" fmla="*/ 0 h 8"/>
                <a:gd name="T4" fmla="*/ 0 60000 65536"/>
                <a:gd name="T5" fmla="*/ 0 60000 65536"/>
                <a:gd name="T6" fmla="*/ 0 w 2834"/>
                <a:gd name="T7" fmla="*/ 0 h 8"/>
                <a:gd name="T8" fmla="*/ 2834 w 2834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4" h="8">
                  <a:moveTo>
                    <a:pt x="0" y="8"/>
                  </a:moveTo>
                  <a:lnTo>
                    <a:pt x="283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0" name="Freeform 50"/>
            <p:cNvSpPr>
              <a:spLocks/>
            </p:cNvSpPr>
            <p:nvPr/>
          </p:nvSpPr>
          <p:spPr bwMode="auto">
            <a:xfrm>
              <a:off x="6825" y="9624"/>
              <a:ext cx="2717" cy="396"/>
            </a:xfrm>
            <a:custGeom>
              <a:avLst/>
              <a:gdLst>
                <a:gd name="T0" fmla="*/ 0 w 2717"/>
                <a:gd name="T1" fmla="*/ 0 h 396"/>
                <a:gd name="T2" fmla="*/ 2717 w 2717"/>
                <a:gd name="T3" fmla="*/ 396 h 396"/>
                <a:gd name="T4" fmla="*/ 0 60000 65536"/>
                <a:gd name="T5" fmla="*/ 0 60000 65536"/>
                <a:gd name="T6" fmla="*/ 0 w 2717"/>
                <a:gd name="T7" fmla="*/ 0 h 396"/>
                <a:gd name="T8" fmla="*/ 2717 w 2717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17" h="396">
                  <a:moveTo>
                    <a:pt x="0" y="0"/>
                  </a:moveTo>
                  <a:lnTo>
                    <a:pt x="2717" y="39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1" name="Freeform 51"/>
            <p:cNvSpPr>
              <a:spLocks/>
            </p:cNvSpPr>
            <p:nvPr/>
          </p:nvSpPr>
          <p:spPr bwMode="auto">
            <a:xfrm>
              <a:off x="6792" y="9573"/>
              <a:ext cx="2750" cy="232"/>
            </a:xfrm>
            <a:custGeom>
              <a:avLst/>
              <a:gdLst>
                <a:gd name="T0" fmla="*/ 0 w 2750"/>
                <a:gd name="T1" fmla="*/ 0 h 232"/>
                <a:gd name="T2" fmla="*/ 2750 w 2750"/>
                <a:gd name="T3" fmla="*/ 232 h 232"/>
                <a:gd name="T4" fmla="*/ 0 60000 65536"/>
                <a:gd name="T5" fmla="*/ 0 60000 65536"/>
                <a:gd name="T6" fmla="*/ 0 w 2750"/>
                <a:gd name="T7" fmla="*/ 0 h 232"/>
                <a:gd name="T8" fmla="*/ 2750 w 2750"/>
                <a:gd name="T9" fmla="*/ 232 h 2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50" h="232">
                  <a:moveTo>
                    <a:pt x="0" y="0"/>
                  </a:moveTo>
                  <a:lnTo>
                    <a:pt x="2750" y="23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2" name="Freeform 52"/>
            <p:cNvSpPr>
              <a:spLocks/>
            </p:cNvSpPr>
            <p:nvPr/>
          </p:nvSpPr>
          <p:spPr bwMode="auto">
            <a:xfrm>
              <a:off x="6753" y="9513"/>
              <a:ext cx="2804" cy="107"/>
            </a:xfrm>
            <a:custGeom>
              <a:avLst/>
              <a:gdLst>
                <a:gd name="T0" fmla="*/ 0 w 2804"/>
                <a:gd name="T1" fmla="*/ 0 h 107"/>
                <a:gd name="T2" fmla="*/ 2804 w 2804"/>
                <a:gd name="T3" fmla="*/ 107 h 107"/>
                <a:gd name="T4" fmla="*/ 0 60000 65536"/>
                <a:gd name="T5" fmla="*/ 0 60000 65536"/>
                <a:gd name="T6" fmla="*/ 0 w 2804"/>
                <a:gd name="T7" fmla="*/ 0 h 107"/>
                <a:gd name="T8" fmla="*/ 2804 w 2804"/>
                <a:gd name="T9" fmla="*/ 107 h 1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04" h="107">
                  <a:moveTo>
                    <a:pt x="0" y="0"/>
                  </a:moveTo>
                  <a:lnTo>
                    <a:pt x="2804" y="10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3" name="Freeform 53"/>
            <p:cNvSpPr>
              <a:spLocks/>
            </p:cNvSpPr>
            <p:nvPr/>
          </p:nvSpPr>
          <p:spPr bwMode="auto">
            <a:xfrm>
              <a:off x="6861" y="9690"/>
              <a:ext cx="2661" cy="600"/>
            </a:xfrm>
            <a:custGeom>
              <a:avLst/>
              <a:gdLst>
                <a:gd name="T0" fmla="*/ 0 w 2661"/>
                <a:gd name="T1" fmla="*/ 0 h 600"/>
                <a:gd name="T2" fmla="*/ 2661 w 2661"/>
                <a:gd name="T3" fmla="*/ 600 h 600"/>
                <a:gd name="T4" fmla="*/ 0 60000 65536"/>
                <a:gd name="T5" fmla="*/ 0 60000 65536"/>
                <a:gd name="T6" fmla="*/ 0 w 2661"/>
                <a:gd name="T7" fmla="*/ 0 h 600"/>
                <a:gd name="T8" fmla="*/ 2661 w 2661"/>
                <a:gd name="T9" fmla="*/ 600 h 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61" h="600">
                  <a:moveTo>
                    <a:pt x="0" y="0"/>
                  </a:moveTo>
                  <a:lnTo>
                    <a:pt x="2661" y="60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4" name="Freeform 54"/>
            <p:cNvSpPr>
              <a:spLocks/>
            </p:cNvSpPr>
            <p:nvPr/>
          </p:nvSpPr>
          <p:spPr bwMode="auto">
            <a:xfrm>
              <a:off x="6903" y="9762"/>
              <a:ext cx="2634" cy="848"/>
            </a:xfrm>
            <a:custGeom>
              <a:avLst/>
              <a:gdLst>
                <a:gd name="T0" fmla="*/ 0 w 2634"/>
                <a:gd name="T1" fmla="*/ 0 h 848"/>
                <a:gd name="T2" fmla="*/ 2634 w 2634"/>
                <a:gd name="T3" fmla="*/ 848 h 848"/>
                <a:gd name="T4" fmla="*/ 0 60000 65536"/>
                <a:gd name="T5" fmla="*/ 0 60000 65536"/>
                <a:gd name="T6" fmla="*/ 0 w 2634"/>
                <a:gd name="T7" fmla="*/ 0 h 848"/>
                <a:gd name="T8" fmla="*/ 2634 w 2634"/>
                <a:gd name="T9" fmla="*/ 848 h 8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34" h="848">
                  <a:moveTo>
                    <a:pt x="0" y="0"/>
                  </a:moveTo>
                  <a:lnTo>
                    <a:pt x="2634" y="84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5" name="Freeform 55"/>
            <p:cNvSpPr>
              <a:spLocks/>
            </p:cNvSpPr>
            <p:nvPr/>
          </p:nvSpPr>
          <p:spPr bwMode="auto">
            <a:xfrm>
              <a:off x="5376" y="9513"/>
              <a:ext cx="1374" cy="138"/>
            </a:xfrm>
            <a:custGeom>
              <a:avLst/>
              <a:gdLst>
                <a:gd name="T0" fmla="*/ 0 w 1374"/>
                <a:gd name="T1" fmla="*/ 138 h 138"/>
                <a:gd name="T2" fmla="*/ 1374 w 1374"/>
                <a:gd name="T3" fmla="*/ 0 h 138"/>
                <a:gd name="T4" fmla="*/ 0 60000 65536"/>
                <a:gd name="T5" fmla="*/ 0 60000 65536"/>
                <a:gd name="T6" fmla="*/ 0 w 1374"/>
                <a:gd name="T7" fmla="*/ 0 h 138"/>
                <a:gd name="T8" fmla="*/ 1374 w 1374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74" h="138">
                  <a:moveTo>
                    <a:pt x="0" y="138"/>
                  </a:moveTo>
                  <a:lnTo>
                    <a:pt x="137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6" name="Freeform 56"/>
            <p:cNvSpPr>
              <a:spLocks/>
            </p:cNvSpPr>
            <p:nvPr/>
          </p:nvSpPr>
          <p:spPr bwMode="auto">
            <a:xfrm>
              <a:off x="5361" y="9570"/>
              <a:ext cx="1422" cy="111"/>
            </a:xfrm>
            <a:custGeom>
              <a:avLst/>
              <a:gdLst>
                <a:gd name="T0" fmla="*/ 0 w 1422"/>
                <a:gd name="T1" fmla="*/ 111 h 111"/>
                <a:gd name="T2" fmla="*/ 1422 w 1422"/>
                <a:gd name="T3" fmla="*/ 0 h 111"/>
                <a:gd name="T4" fmla="*/ 0 60000 65536"/>
                <a:gd name="T5" fmla="*/ 0 60000 65536"/>
                <a:gd name="T6" fmla="*/ 0 w 1422"/>
                <a:gd name="T7" fmla="*/ 0 h 111"/>
                <a:gd name="T8" fmla="*/ 1422 w 1422"/>
                <a:gd name="T9" fmla="*/ 111 h 1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2" h="111">
                  <a:moveTo>
                    <a:pt x="0" y="111"/>
                  </a:moveTo>
                  <a:lnTo>
                    <a:pt x="1422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7" name="Freeform 57"/>
            <p:cNvSpPr>
              <a:spLocks/>
            </p:cNvSpPr>
            <p:nvPr/>
          </p:nvSpPr>
          <p:spPr bwMode="auto">
            <a:xfrm>
              <a:off x="5316" y="9690"/>
              <a:ext cx="1548" cy="63"/>
            </a:xfrm>
            <a:custGeom>
              <a:avLst/>
              <a:gdLst>
                <a:gd name="T0" fmla="*/ 0 w 1548"/>
                <a:gd name="T1" fmla="*/ 63 h 63"/>
                <a:gd name="T2" fmla="*/ 1548 w 1548"/>
                <a:gd name="T3" fmla="*/ 0 h 63"/>
                <a:gd name="T4" fmla="*/ 0 60000 65536"/>
                <a:gd name="T5" fmla="*/ 0 60000 65536"/>
                <a:gd name="T6" fmla="*/ 0 w 1548"/>
                <a:gd name="T7" fmla="*/ 0 h 63"/>
                <a:gd name="T8" fmla="*/ 1548 w 1548"/>
                <a:gd name="T9" fmla="*/ 63 h 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8" h="63">
                  <a:moveTo>
                    <a:pt x="0" y="63"/>
                  </a:moveTo>
                  <a:lnTo>
                    <a:pt x="154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8" name="Freeform 58"/>
            <p:cNvSpPr>
              <a:spLocks/>
            </p:cNvSpPr>
            <p:nvPr/>
          </p:nvSpPr>
          <p:spPr bwMode="auto">
            <a:xfrm>
              <a:off x="5295" y="9759"/>
              <a:ext cx="1602" cy="24"/>
            </a:xfrm>
            <a:custGeom>
              <a:avLst/>
              <a:gdLst>
                <a:gd name="T0" fmla="*/ 0 w 1602"/>
                <a:gd name="T1" fmla="*/ 24 h 24"/>
                <a:gd name="T2" fmla="*/ 1602 w 1602"/>
                <a:gd name="T3" fmla="*/ 0 h 24"/>
                <a:gd name="T4" fmla="*/ 0 60000 65536"/>
                <a:gd name="T5" fmla="*/ 0 60000 65536"/>
                <a:gd name="T6" fmla="*/ 0 w 1602"/>
                <a:gd name="T7" fmla="*/ 0 h 24"/>
                <a:gd name="T8" fmla="*/ 1602 w 1602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2" h="24">
                  <a:moveTo>
                    <a:pt x="0" y="24"/>
                  </a:moveTo>
                  <a:lnTo>
                    <a:pt x="1602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819" name="Freeform 59"/>
            <p:cNvSpPr>
              <a:spLocks/>
            </p:cNvSpPr>
            <p:nvPr/>
          </p:nvSpPr>
          <p:spPr bwMode="auto">
            <a:xfrm>
              <a:off x="5334" y="9630"/>
              <a:ext cx="1491" cy="90"/>
            </a:xfrm>
            <a:custGeom>
              <a:avLst/>
              <a:gdLst>
                <a:gd name="T0" fmla="*/ 0 w 1491"/>
                <a:gd name="T1" fmla="*/ 90 h 90"/>
                <a:gd name="T2" fmla="*/ 1491 w 1491"/>
                <a:gd name="T3" fmla="*/ 0 h 90"/>
                <a:gd name="T4" fmla="*/ 0 60000 65536"/>
                <a:gd name="T5" fmla="*/ 0 60000 65536"/>
                <a:gd name="T6" fmla="*/ 0 w 1491"/>
                <a:gd name="T7" fmla="*/ 0 h 90"/>
                <a:gd name="T8" fmla="*/ 1491 w 1491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91" h="90">
                  <a:moveTo>
                    <a:pt x="0" y="90"/>
                  </a:moveTo>
                  <a:lnTo>
                    <a:pt x="149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7646" y="3977439"/>
            <a:ext cx="3141045" cy="1734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2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33" grpId="0"/>
      <p:bldP spid="456734" grpId="0"/>
      <p:bldP spid="456735" grpId="0"/>
      <p:bldP spid="456736" grpId="0"/>
      <p:bldP spid="102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6"/>
          <p:cNvSpPr>
            <a:spLocks noChangeArrowheads="1"/>
          </p:cNvSpPr>
          <p:nvPr/>
        </p:nvSpPr>
        <p:spPr bwMode="auto">
          <a:xfrm>
            <a:off x="395288" y="152400"/>
            <a:ext cx="8462962" cy="1385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Because n differs for different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0000"/>
                </a:solidFill>
              </a:rPr>
              <a:t>s of light, the various</a:t>
            </a:r>
          </a:p>
          <a:p>
            <a:pPr algn="l"/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0000"/>
                </a:solidFill>
              </a:rPr>
              <a:t>s traveling through a lens focus at slightly different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points.</a:t>
            </a:r>
          </a:p>
        </p:txBody>
      </p:sp>
      <p:sp>
        <p:nvSpPr>
          <p:cNvPr id="34819" name="Rectangle 27"/>
          <p:cNvSpPr>
            <a:spLocks noChangeArrowheads="1"/>
          </p:cNvSpPr>
          <p:nvPr/>
        </p:nvSpPr>
        <p:spPr bwMode="auto">
          <a:xfrm>
            <a:off x="1179063" y="1493372"/>
            <a:ext cx="438453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The resulting </a:t>
            </a:r>
            <a:r>
              <a:rPr lang="en-US" dirty="0">
                <a:solidFill>
                  <a:srgbClr val="FF0000"/>
                </a:solidFill>
              </a:rPr>
              <a:t>blurring </a:t>
            </a:r>
            <a:r>
              <a:rPr lang="en-US" dirty="0" smtClean="0">
                <a:solidFill>
                  <a:srgbClr val="FF0000"/>
                </a:solidFill>
              </a:rPr>
              <a:t>is…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7756" name="Rectangle 28"/>
          <p:cNvSpPr>
            <a:spLocks noChangeArrowheads="1"/>
          </p:cNvSpPr>
          <p:nvPr/>
        </p:nvSpPr>
        <p:spPr bwMode="auto">
          <a:xfrm>
            <a:off x="478513" y="5262052"/>
            <a:ext cx="397474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…which is </a:t>
            </a:r>
            <a:r>
              <a:rPr lang="en-US" dirty="0">
                <a:solidFill>
                  <a:srgbClr val="FF0000"/>
                </a:solidFill>
              </a:rPr>
              <a:t>reduced by...</a:t>
            </a:r>
          </a:p>
        </p:txBody>
      </p:sp>
      <p:sp>
        <p:nvSpPr>
          <p:cNvPr id="457757" name="Rectangle 29"/>
          <p:cNvSpPr>
            <a:spLocks noChangeArrowheads="1"/>
          </p:cNvSpPr>
          <p:nvPr/>
        </p:nvSpPr>
        <p:spPr bwMode="auto">
          <a:xfrm>
            <a:off x="5286600" y="1493372"/>
            <a:ext cx="366478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u="sng" dirty="0">
                <a:solidFill>
                  <a:srgbClr val="000000"/>
                </a:solidFill>
              </a:rPr>
              <a:t>chromatic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aberration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39750" y="2384425"/>
            <a:ext cx="7969250" cy="2727325"/>
            <a:chOff x="340" y="1876"/>
            <a:chExt cx="5020" cy="1718"/>
          </a:xfrm>
        </p:grpSpPr>
        <p:grpSp>
          <p:nvGrpSpPr>
            <p:cNvPr id="34839" name="Group 31"/>
            <p:cNvGrpSpPr>
              <a:grpSpLocks/>
            </p:cNvGrpSpPr>
            <p:nvPr/>
          </p:nvGrpSpPr>
          <p:grpSpPr bwMode="auto">
            <a:xfrm>
              <a:off x="2608" y="1876"/>
              <a:ext cx="597" cy="1718"/>
              <a:chOff x="3123" y="7272"/>
              <a:chExt cx="374" cy="1080"/>
            </a:xfrm>
          </p:grpSpPr>
          <p:sp>
            <p:nvSpPr>
              <p:cNvPr id="34843" name="Freeform 32"/>
              <p:cNvSpPr>
                <a:spLocks/>
              </p:cNvSpPr>
              <p:nvPr/>
            </p:nvSpPr>
            <p:spPr bwMode="auto">
              <a:xfrm>
                <a:off x="3123" y="7272"/>
                <a:ext cx="187" cy="1080"/>
              </a:xfrm>
              <a:custGeom>
                <a:avLst/>
                <a:gdLst>
                  <a:gd name="T0" fmla="*/ 187 w 187"/>
                  <a:gd name="T1" fmla="*/ 1080 h 1080"/>
                  <a:gd name="T2" fmla="*/ 0 w 187"/>
                  <a:gd name="T3" fmla="*/ 540 h 1080"/>
                  <a:gd name="T4" fmla="*/ 187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187" y="1080"/>
                    </a:moveTo>
                    <a:cubicBezTo>
                      <a:pt x="93" y="900"/>
                      <a:pt x="0" y="720"/>
                      <a:pt x="0" y="540"/>
                    </a:cubicBezTo>
                    <a:cubicBezTo>
                      <a:pt x="0" y="360"/>
                      <a:pt x="125" y="120"/>
                      <a:pt x="187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44" name="Freeform 33"/>
              <p:cNvSpPr>
                <a:spLocks/>
              </p:cNvSpPr>
              <p:nvPr/>
            </p:nvSpPr>
            <p:spPr bwMode="auto">
              <a:xfrm>
                <a:off x="3310" y="7272"/>
                <a:ext cx="187" cy="1080"/>
              </a:xfrm>
              <a:custGeom>
                <a:avLst/>
                <a:gdLst>
                  <a:gd name="T0" fmla="*/ 0 w 187"/>
                  <a:gd name="T1" fmla="*/ 1080 h 1080"/>
                  <a:gd name="T2" fmla="*/ 187 w 187"/>
                  <a:gd name="T3" fmla="*/ 540 h 1080"/>
                  <a:gd name="T4" fmla="*/ 0 w 187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187"/>
                  <a:gd name="T10" fmla="*/ 0 h 1080"/>
                  <a:gd name="T11" fmla="*/ 187 w 187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" h="1080">
                    <a:moveTo>
                      <a:pt x="0" y="1080"/>
                    </a:moveTo>
                    <a:cubicBezTo>
                      <a:pt x="93" y="900"/>
                      <a:pt x="187" y="720"/>
                      <a:pt x="187" y="540"/>
                    </a:cubicBezTo>
                    <a:cubicBezTo>
                      <a:pt x="187" y="360"/>
                      <a:pt x="62" y="6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840" name="Line 34"/>
            <p:cNvSpPr>
              <a:spLocks noChangeShapeType="1"/>
            </p:cNvSpPr>
            <p:nvPr/>
          </p:nvSpPr>
          <p:spPr bwMode="auto">
            <a:xfrm>
              <a:off x="1567" y="2735"/>
              <a:ext cx="267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41" name="Line 35"/>
            <p:cNvSpPr>
              <a:spLocks noChangeShapeType="1"/>
            </p:cNvSpPr>
            <p:nvPr/>
          </p:nvSpPr>
          <p:spPr bwMode="auto">
            <a:xfrm flipH="1">
              <a:off x="340" y="2735"/>
              <a:ext cx="122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42" name="Line 36"/>
            <p:cNvSpPr>
              <a:spLocks noChangeShapeType="1"/>
            </p:cNvSpPr>
            <p:nvPr/>
          </p:nvSpPr>
          <p:spPr bwMode="auto">
            <a:xfrm>
              <a:off x="4244" y="2735"/>
              <a:ext cx="1116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435475" y="2725738"/>
            <a:ext cx="3517900" cy="1701800"/>
            <a:chOff x="2794" y="2091"/>
            <a:chExt cx="2216" cy="1072"/>
          </a:xfrm>
        </p:grpSpPr>
        <p:sp>
          <p:nvSpPr>
            <p:cNvPr id="34833" name="Freeform 38"/>
            <p:cNvSpPr>
              <a:spLocks/>
            </p:cNvSpPr>
            <p:nvPr/>
          </p:nvSpPr>
          <p:spPr bwMode="auto">
            <a:xfrm>
              <a:off x="2794" y="2091"/>
              <a:ext cx="251" cy="21"/>
            </a:xfrm>
            <a:custGeom>
              <a:avLst/>
              <a:gdLst>
                <a:gd name="T0" fmla="*/ 0 w 421"/>
                <a:gd name="T1" fmla="*/ 0 h 36"/>
                <a:gd name="T2" fmla="*/ 1 w 421"/>
                <a:gd name="T3" fmla="*/ 1 h 36"/>
                <a:gd name="T4" fmla="*/ 0 60000 65536"/>
                <a:gd name="T5" fmla="*/ 0 60000 65536"/>
                <a:gd name="T6" fmla="*/ 0 w 421"/>
                <a:gd name="T7" fmla="*/ 0 h 36"/>
                <a:gd name="T8" fmla="*/ 421 w 421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1" h="36">
                  <a:moveTo>
                    <a:pt x="0" y="0"/>
                  </a:moveTo>
                  <a:lnTo>
                    <a:pt x="421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34" name="Freeform 39"/>
            <p:cNvSpPr>
              <a:spLocks/>
            </p:cNvSpPr>
            <p:nvPr/>
          </p:nvSpPr>
          <p:spPr bwMode="auto">
            <a:xfrm>
              <a:off x="2795" y="2091"/>
              <a:ext cx="265" cy="68"/>
            </a:xfrm>
            <a:custGeom>
              <a:avLst/>
              <a:gdLst>
                <a:gd name="T0" fmla="*/ 0 w 444"/>
                <a:gd name="T1" fmla="*/ 0 h 114"/>
                <a:gd name="T2" fmla="*/ 1 w 444"/>
                <a:gd name="T3" fmla="*/ 1 h 114"/>
                <a:gd name="T4" fmla="*/ 0 60000 65536"/>
                <a:gd name="T5" fmla="*/ 0 60000 65536"/>
                <a:gd name="T6" fmla="*/ 0 w 444"/>
                <a:gd name="T7" fmla="*/ 0 h 114"/>
                <a:gd name="T8" fmla="*/ 444 w 444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114">
                  <a:moveTo>
                    <a:pt x="0" y="0"/>
                  </a:moveTo>
                  <a:lnTo>
                    <a:pt x="444" y="11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35" name="Freeform 40"/>
            <p:cNvSpPr>
              <a:spLocks/>
            </p:cNvSpPr>
            <p:nvPr/>
          </p:nvSpPr>
          <p:spPr bwMode="auto">
            <a:xfrm>
              <a:off x="2798" y="2091"/>
              <a:ext cx="289" cy="123"/>
            </a:xfrm>
            <a:custGeom>
              <a:avLst/>
              <a:gdLst>
                <a:gd name="T0" fmla="*/ 0 w 483"/>
                <a:gd name="T1" fmla="*/ 0 h 207"/>
                <a:gd name="T2" fmla="*/ 1 w 483"/>
                <a:gd name="T3" fmla="*/ 1 h 207"/>
                <a:gd name="T4" fmla="*/ 0 60000 65536"/>
                <a:gd name="T5" fmla="*/ 0 60000 65536"/>
                <a:gd name="T6" fmla="*/ 0 w 483"/>
                <a:gd name="T7" fmla="*/ 0 h 207"/>
                <a:gd name="T8" fmla="*/ 483 w 483"/>
                <a:gd name="T9" fmla="*/ 207 h 2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3" h="207">
                  <a:moveTo>
                    <a:pt x="0" y="0"/>
                  </a:moveTo>
                  <a:lnTo>
                    <a:pt x="483" y="20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36" name="Freeform 41"/>
            <p:cNvSpPr>
              <a:spLocks/>
            </p:cNvSpPr>
            <p:nvPr/>
          </p:nvSpPr>
          <p:spPr bwMode="auto">
            <a:xfrm>
              <a:off x="3061" y="2159"/>
              <a:ext cx="1849" cy="896"/>
            </a:xfrm>
            <a:custGeom>
              <a:avLst/>
              <a:gdLst>
                <a:gd name="T0" fmla="*/ 0 w 3099"/>
                <a:gd name="T1" fmla="*/ 0 h 1503"/>
                <a:gd name="T2" fmla="*/ 1 w 3099"/>
                <a:gd name="T3" fmla="*/ 1 h 1503"/>
                <a:gd name="T4" fmla="*/ 0 60000 65536"/>
                <a:gd name="T5" fmla="*/ 0 60000 65536"/>
                <a:gd name="T6" fmla="*/ 0 w 3099"/>
                <a:gd name="T7" fmla="*/ 0 h 1503"/>
                <a:gd name="T8" fmla="*/ 3099 w 3099"/>
                <a:gd name="T9" fmla="*/ 1503 h 15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99" h="1503">
                  <a:moveTo>
                    <a:pt x="0" y="0"/>
                  </a:moveTo>
                  <a:lnTo>
                    <a:pt x="3099" y="150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37" name="Freeform 42"/>
            <p:cNvSpPr>
              <a:spLocks/>
            </p:cNvSpPr>
            <p:nvPr/>
          </p:nvSpPr>
          <p:spPr bwMode="auto">
            <a:xfrm>
              <a:off x="3040" y="2110"/>
              <a:ext cx="1970" cy="731"/>
            </a:xfrm>
            <a:custGeom>
              <a:avLst/>
              <a:gdLst>
                <a:gd name="T0" fmla="*/ 0 w 3303"/>
                <a:gd name="T1" fmla="*/ 0 h 1224"/>
                <a:gd name="T2" fmla="*/ 1 w 3303"/>
                <a:gd name="T3" fmla="*/ 1 h 1224"/>
                <a:gd name="T4" fmla="*/ 0 60000 65536"/>
                <a:gd name="T5" fmla="*/ 0 60000 65536"/>
                <a:gd name="T6" fmla="*/ 0 w 3303"/>
                <a:gd name="T7" fmla="*/ 0 h 1224"/>
                <a:gd name="T8" fmla="*/ 3303 w 3303"/>
                <a:gd name="T9" fmla="*/ 1224 h 12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03" h="1224">
                  <a:moveTo>
                    <a:pt x="0" y="0"/>
                  </a:moveTo>
                  <a:lnTo>
                    <a:pt x="3303" y="122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38" name="Freeform 43"/>
            <p:cNvSpPr>
              <a:spLocks/>
            </p:cNvSpPr>
            <p:nvPr/>
          </p:nvSpPr>
          <p:spPr bwMode="auto">
            <a:xfrm>
              <a:off x="3079" y="2209"/>
              <a:ext cx="1489" cy="954"/>
            </a:xfrm>
            <a:custGeom>
              <a:avLst/>
              <a:gdLst>
                <a:gd name="T0" fmla="*/ 0 w 2496"/>
                <a:gd name="T1" fmla="*/ 0 h 1599"/>
                <a:gd name="T2" fmla="*/ 1 w 2496"/>
                <a:gd name="T3" fmla="*/ 1 h 1599"/>
                <a:gd name="T4" fmla="*/ 0 60000 65536"/>
                <a:gd name="T5" fmla="*/ 0 60000 65536"/>
                <a:gd name="T6" fmla="*/ 0 w 2496"/>
                <a:gd name="T7" fmla="*/ 0 h 1599"/>
                <a:gd name="T8" fmla="*/ 2496 w 2496"/>
                <a:gd name="T9" fmla="*/ 1599 h 15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6" h="1599">
                  <a:moveTo>
                    <a:pt x="0" y="0"/>
                  </a:moveTo>
                  <a:lnTo>
                    <a:pt x="2496" y="159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7772" name="Rectangle 44"/>
          <p:cNvSpPr>
            <a:spLocks noChangeArrowheads="1"/>
          </p:cNvSpPr>
          <p:nvPr/>
        </p:nvSpPr>
        <p:spPr bwMode="auto">
          <a:xfrm>
            <a:off x="6572250" y="3741738"/>
            <a:ext cx="409575" cy="396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F </a:t>
            </a:r>
          </a:p>
        </p:txBody>
      </p:sp>
      <p:sp>
        <p:nvSpPr>
          <p:cNvPr id="457773" name="Rectangle 45"/>
          <p:cNvSpPr>
            <a:spLocks noChangeArrowheads="1"/>
          </p:cNvSpPr>
          <p:nvPr/>
        </p:nvSpPr>
        <p:spPr bwMode="auto">
          <a:xfrm>
            <a:off x="2319338" y="3741738"/>
            <a:ext cx="409575" cy="396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F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717550" y="2243138"/>
            <a:ext cx="3717925" cy="519112"/>
            <a:chOff x="452" y="1787"/>
            <a:chExt cx="2342" cy="327"/>
          </a:xfrm>
        </p:grpSpPr>
        <p:sp>
          <p:nvSpPr>
            <p:cNvPr id="34831" name="Line 37"/>
            <p:cNvSpPr>
              <a:spLocks noChangeShapeType="1"/>
            </p:cNvSpPr>
            <p:nvPr/>
          </p:nvSpPr>
          <p:spPr bwMode="auto">
            <a:xfrm>
              <a:off x="452" y="2091"/>
              <a:ext cx="23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832" name="Rectangle 46"/>
            <p:cNvSpPr>
              <a:spLocks noChangeArrowheads="1"/>
            </p:cNvSpPr>
            <p:nvPr/>
          </p:nvSpPr>
          <p:spPr bwMode="auto">
            <a:xfrm>
              <a:off x="456" y="1787"/>
              <a:ext cx="899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WHITE </a:t>
              </a:r>
            </a:p>
          </p:txBody>
        </p:sp>
      </p:grpSp>
      <p:sp>
        <p:nvSpPr>
          <p:cNvPr id="457775" name="Rectangle 47"/>
          <p:cNvSpPr>
            <a:spLocks noChangeArrowheads="1"/>
          </p:cNvSpPr>
          <p:nvPr/>
        </p:nvSpPr>
        <p:spPr bwMode="auto">
          <a:xfrm>
            <a:off x="7931150" y="3695700"/>
            <a:ext cx="539750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R </a:t>
            </a:r>
          </a:p>
        </p:txBody>
      </p:sp>
      <p:sp>
        <p:nvSpPr>
          <p:cNvPr id="457776" name="Rectangle 48"/>
          <p:cNvSpPr>
            <a:spLocks noChangeArrowheads="1"/>
          </p:cNvSpPr>
          <p:nvPr/>
        </p:nvSpPr>
        <p:spPr bwMode="auto">
          <a:xfrm>
            <a:off x="7219950" y="4305300"/>
            <a:ext cx="519113" cy="519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V </a:t>
            </a:r>
          </a:p>
        </p:txBody>
      </p:sp>
      <p:sp>
        <p:nvSpPr>
          <p:cNvPr id="457780" name="Rectangle 52"/>
          <p:cNvSpPr>
            <a:spLocks noChangeArrowheads="1"/>
          </p:cNvSpPr>
          <p:nvPr/>
        </p:nvSpPr>
        <p:spPr bwMode="auto">
          <a:xfrm>
            <a:off x="7658100" y="4189413"/>
            <a:ext cx="1373188" cy="5191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589 nm</a:t>
            </a:r>
          </a:p>
        </p:txBody>
      </p:sp>
      <p:sp>
        <p:nvSpPr>
          <p:cNvPr id="457781" name="Rectangle 53"/>
          <p:cNvSpPr>
            <a:spLocks noChangeArrowheads="1"/>
          </p:cNvSpPr>
          <p:nvPr/>
        </p:nvSpPr>
        <p:spPr bwMode="auto">
          <a:xfrm>
            <a:off x="4019075" y="5262518"/>
            <a:ext cx="4837113" cy="13731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 algn="l"/>
            <a:r>
              <a:rPr lang="en-US" dirty="0">
                <a:solidFill>
                  <a:srgbClr val="000000"/>
                </a:solidFill>
              </a:rPr>
              <a:t>combining converging and</a:t>
            </a:r>
          </a:p>
          <a:p>
            <a:pPr indent="274638" algn="l"/>
            <a:r>
              <a:rPr lang="en-US" dirty="0">
                <a:solidFill>
                  <a:srgbClr val="000000"/>
                </a:solidFill>
              </a:rPr>
              <a:t>diverging lenses made from</a:t>
            </a:r>
          </a:p>
          <a:p>
            <a:pPr indent="274638" algn="l"/>
            <a:r>
              <a:rPr lang="en-US" dirty="0">
                <a:solidFill>
                  <a:srgbClr val="000000"/>
                </a:solidFill>
              </a:rPr>
              <a:t>different </a:t>
            </a:r>
            <a:r>
              <a:rPr lang="en-US" dirty="0" smtClean="0">
                <a:solidFill>
                  <a:srgbClr val="000000"/>
                </a:solidFill>
              </a:rPr>
              <a:t>materials.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7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57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57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57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56" grpId="0"/>
      <p:bldP spid="457757" grpId="0"/>
      <p:bldP spid="457772" grpId="0"/>
      <p:bldP spid="457773" grpId="0"/>
      <p:bldP spid="457775" grpId="0"/>
      <p:bldP spid="457776" grpId="0"/>
      <p:bldP spid="457780" grpId="0"/>
      <p:bldP spid="45778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6260" y="1376532"/>
            <a:ext cx="8528297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Dispersion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occurs when polychromatic light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separates into its component wavelengths.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Dispersion is the result of wavelengths interacting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differently with the atoms of a given material. For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the visible spectrum, red light interacts least with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matter and is therefore refracted least. Violet light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interacts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the most and is refracted the most.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The phenomenon of rainbows and the behavior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of light through triangular prisms are two well-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known examples of dispersion.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6499" y="326500"/>
            <a:ext cx="8420318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srgbClr val="FFFF00"/>
                </a:solidFill>
              </a:rPr>
              <a:t>FINAL THOUGHTS: </a:t>
            </a:r>
            <a:r>
              <a:rPr lang="en-US" sz="4400" b="1" u="sng" dirty="0" smtClean="0">
                <a:solidFill>
                  <a:srgbClr val="FFFF00"/>
                </a:solidFill>
              </a:rPr>
              <a:t>Dispersion</a:t>
            </a:r>
          </a:p>
        </p:txBody>
      </p:sp>
    </p:spTree>
    <p:extLst>
      <p:ext uri="{BB962C8B-B14F-4D97-AF65-F5344CB8AC3E}">
        <p14:creationId xmlns:p14="http://schemas.microsoft.com/office/powerpoint/2010/main" val="414778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6"/>
          <p:cNvSpPr>
            <a:spLocks noChangeArrowheads="1"/>
          </p:cNvSpPr>
          <p:nvPr/>
        </p:nvSpPr>
        <p:spPr bwMode="auto">
          <a:xfrm>
            <a:off x="252413" y="203200"/>
            <a:ext cx="8594725" cy="523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Refraction, Dispersion, Reflection, and Rainbows</a:t>
            </a:r>
          </a:p>
        </p:txBody>
      </p:sp>
      <p:sp>
        <p:nvSpPr>
          <p:cNvPr id="35843" name="Oval 14"/>
          <p:cNvSpPr>
            <a:spLocks noChangeAspect="1"/>
          </p:cNvSpPr>
          <p:nvPr/>
        </p:nvSpPr>
        <p:spPr bwMode="auto">
          <a:xfrm>
            <a:off x="7225397" y="860425"/>
            <a:ext cx="1284288" cy="1284288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7317472" y="1204913"/>
            <a:ext cx="1181100" cy="1841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  <a:endCxn id="35843" idx="6"/>
          </p:cNvCxnSpPr>
          <p:nvPr/>
        </p:nvCxnSpPr>
        <p:spPr bwMode="auto">
          <a:xfrm>
            <a:off x="7323822" y="1217613"/>
            <a:ext cx="1185863" cy="284162"/>
          </a:xfrm>
          <a:prstGeom prst="line">
            <a:avLst/>
          </a:prstGeom>
          <a:noFill/>
          <a:ln w="50800" algn="ctr">
            <a:solidFill>
              <a:srgbClr val="990099"/>
            </a:solidFill>
            <a:round/>
            <a:headEnd/>
            <a:tailEnd/>
          </a:ln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7330172" y="1211263"/>
            <a:ext cx="1127125" cy="228600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/>
            <a:tailEnd/>
          </a:ln>
        </p:spPr>
      </p:cxn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4961622" y="1395413"/>
            <a:ext cx="3534415" cy="1604962"/>
            <a:chOff x="5111262" y="1395045"/>
            <a:chExt cx="3534669" cy="1606061"/>
          </a:xfrm>
        </p:grpSpPr>
        <p:cxnSp>
          <p:nvCxnSpPr>
            <p:cNvPr id="35877" name="Straight Connector 20"/>
            <p:cNvCxnSpPr>
              <a:cxnSpLocks noChangeShapeType="1"/>
            </p:cNvCxnSpPr>
            <p:nvPr/>
          </p:nvCxnSpPr>
          <p:spPr bwMode="auto">
            <a:xfrm flipV="1">
              <a:off x="5474677" y="2068145"/>
              <a:ext cx="2246435" cy="932961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lg" len="lg"/>
              <a:tailEnd/>
            </a:ln>
          </p:spPr>
        </p:cxnSp>
        <p:cxnSp>
          <p:nvCxnSpPr>
            <p:cNvPr id="35878" name="Straight Connector 26"/>
            <p:cNvCxnSpPr>
              <a:cxnSpLocks noChangeShapeType="1"/>
              <a:stCxn id="35843" idx="3"/>
              <a:endCxn id="35843" idx="6"/>
            </p:cNvCxnSpPr>
            <p:nvPr/>
          </p:nvCxnSpPr>
          <p:spPr bwMode="auto">
            <a:xfrm flipV="1">
              <a:off x="7549644" y="1502274"/>
              <a:ext cx="1096287" cy="454375"/>
            </a:xfrm>
            <a:prstGeom prst="line">
              <a:avLst/>
            </a:prstGeom>
            <a:noFill/>
            <a:ln w="50800" algn="ctr">
              <a:solidFill>
                <a:srgbClr val="990099"/>
              </a:solidFill>
              <a:round/>
              <a:headEnd/>
              <a:tailEnd/>
            </a:ln>
          </p:spPr>
        </p:cxnSp>
        <p:cxnSp>
          <p:nvCxnSpPr>
            <p:cNvPr id="35879" name="Straight Connector 29"/>
            <p:cNvCxnSpPr>
              <a:cxnSpLocks noChangeShapeType="1"/>
            </p:cNvCxnSpPr>
            <p:nvPr/>
          </p:nvCxnSpPr>
          <p:spPr bwMode="auto">
            <a:xfrm flipV="1">
              <a:off x="5111262" y="1959125"/>
              <a:ext cx="2449768" cy="514443"/>
            </a:xfrm>
            <a:prstGeom prst="line">
              <a:avLst/>
            </a:prstGeom>
            <a:noFill/>
            <a:ln w="50800" algn="ctr">
              <a:solidFill>
                <a:srgbClr val="990099"/>
              </a:solidFill>
              <a:round/>
              <a:headEnd type="triangle" w="lg" len="lg"/>
              <a:tailEnd/>
            </a:ln>
          </p:spPr>
        </p:cxnSp>
        <p:cxnSp>
          <p:nvCxnSpPr>
            <p:cNvPr id="35880" name="Straight Connector 34"/>
            <p:cNvCxnSpPr>
              <a:cxnSpLocks noChangeShapeType="1"/>
            </p:cNvCxnSpPr>
            <p:nvPr/>
          </p:nvCxnSpPr>
          <p:spPr bwMode="auto">
            <a:xfrm flipV="1">
              <a:off x="5134708" y="2004645"/>
              <a:ext cx="2503854" cy="820615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 type="triangle" w="lg" len="lg"/>
              <a:tailEnd/>
            </a:ln>
          </p:spPr>
        </p:cxnSp>
        <p:cxnSp>
          <p:nvCxnSpPr>
            <p:cNvPr id="35881" name="Straight Connector 39"/>
            <p:cNvCxnSpPr>
              <a:cxnSpLocks noChangeShapeType="1"/>
            </p:cNvCxnSpPr>
            <p:nvPr/>
          </p:nvCxnSpPr>
          <p:spPr bwMode="auto">
            <a:xfrm flipV="1">
              <a:off x="7637942" y="1451887"/>
              <a:ext cx="1002680" cy="556475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5882" name="Straight Connector 17"/>
            <p:cNvCxnSpPr>
              <a:cxnSpLocks noChangeShapeType="1"/>
            </p:cNvCxnSpPr>
            <p:nvPr/>
          </p:nvCxnSpPr>
          <p:spPr bwMode="auto">
            <a:xfrm flipV="1">
              <a:off x="7708412" y="1395045"/>
              <a:ext cx="927100" cy="67945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5007660" y="2501900"/>
            <a:ext cx="3548062" cy="2139950"/>
            <a:chOff x="5205047" y="2817635"/>
            <a:chExt cx="3548318" cy="2141226"/>
          </a:xfrm>
        </p:grpSpPr>
        <p:sp>
          <p:nvSpPr>
            <p:cNvPr id="35866" name="Oval 64"/>
            <p:cNvSpPr>
              <a:spLocks noChangeAspect="1"/>
            </p:cNvSpPr>
            <p:nvPr/>
          </p:nvSpPr>
          <p:spPr bwMode="auto">
            <a:xfrm>
              <a:off x="7469277" y="2817635"/>
              <a:ext cx="1284088" cy="1284088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5867" name="Straight Connector 65"/>
            <p:cNvCxnSpPr>
              <a:cxnSpLocks noChangeShapeType="1"/>
            </p:cNvCxnSpPr>
            <p:nvPr/>
          </p:nvCxnSpPr>
          <p:spPr bwMode="auto">
            <a:xfrm>
              <a:off x="7560897" y="3162300"/>
              <a:ext cx="1181100" cy="18415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868" name="Straight Connector 66"/>
            <p:cNvCxnSpPr>
              <a:cxnSpLocks noChangeShapeType="1"/>
            </p:cNvCxnSpPr>
            <p:nvPr/>
          </p:nvCxnSpPr>
          <p:spPr bwMode="auto">
            <a:xfrm flipV="1">
              <a:off x="5568462" y="4025900"/>
              <a:ext cx="2246435" cy="932961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lg" len="lg"/>
              <a:tailEnd/>
            </a:ln>
          </p:spPr>
        </p:cxnSp>
        <p:cxnSp>
          <p:nvCxnSpPr>
            <p:cNvPr id="35869" name="Straight Connector 67"/>
            <p:cNvCxnSpPr>
              <a:cxnSpLocks noChangeShapeType="1"/>
              <a:endCxn id="35866" idx="6"/>
            </p:cNvCxnSpPr>
            <p:nvPr/>
          </p:nvCxnSpPr>
          <p:spPr bwMode="auto">
            <a:xfrm>
              <a:off x="7567247" y="3175000"/>
              <a:ext cx="1186118" cy="284679"/>
            </a:xfrm>
            <a:prstGeom prst="line">
              <a:avLst/>
            </a:prstGeom>
            <a:noFill/>
            <a:ln w="50800" algn="ctr">
              <a:solidFill>
                <a:srgbClr val="990099"/>
              </a:solidFill>
              <a:round/>
              <a:headEnd/>
              <a:tailEnd/>
            </a:ln>
          </p:spPr>
        </p:cxnSp>
        <p:cxnSp>
          <p:nvCxnSpPr>
            <p:cNvPr id="35870" name="Straight Connector 68"/>
            <p:cNvCxnSpPr>
              <a:cxnSpLocks noChangeShapeType="1"/>
              <a:stCxn id="35866" idx="3"/>
              <a:endCxn id="35866" idx="6"/>
            </p:cNvCxnSpPr>
            <p:nvPr/>
          </p:nvCxnSpPr>
          <p:spPr bwMode="auto">
            <a:xfrm rot="5400000" flipH="1" flipV="1">
              <a:off x="7978349" y="3138657"/>
              <a:ext cx="453994" cy="1096038"/>
            </a:xfrm>
            <a:prstGeom prst="line">
              <a:avLst/>
            </a:prstGeom>
            <a:noFill/>
            <a:ln w="50800" algn="ctr">
              <a:solidFill>
                <a:srgbClr val="990099"/>
              </a:solidFill>
              <a:round/>
              <a:headEnd/>
              <a:tailEnd/>
            </a:ln>
          </p:spPr>
        </p:cxnSp>
        <p:cxnSp>
          <p:nvCxnSpPr>
            <p:cNvPr id="35871" name="Straight Connector 69"/>
            <p:cNvCxnSpPr>
              <a:cxnSpLocks noChangeShapeType="1"/>
            </p:cNvCxnSpPr>
            <p:nvPr/>
          </p:nvCxnSpPr>
          <p:spPr bwMode="auto">
            <a:xfrm flipV="1">
              <a:off x="5205047" y="3916880"/>
              <a:ext cx="2449768" cy="514443"/>
            </a:xfrm>
            <a:prstGeom prst="line">
              <a:avLst/>
            </a:prstGeom>
            <a:noFill/>
            <a:ln w="50800" algn="ctr">
              <a:solidFill>
                <a:srgbClr val="990099"/>
              </a:solidFill>
              <a:round/>
              <a:headEnd type="triangle" w="lg" len="lg"/>
              <a:tailEnd/>
            </a:ln>
          </p:spPr>
        </p:cxnSp>
        <p:cxnSp>
          <p:nvCxnSpPr>
            <p:cNvPr id="35872" name="Straight Connector 70"/>
            <p:cNvCxnSpPr>
              <a:cxnSpLocks noChangeShapeType="1"/>
            </p:cNvCxnSpPr>
            <p:nvPr/>
          </p:nvCxnSpPr>
          <p:spPr bwMode="auto">
            <a:xfrm rot="10800000">
              <a:off x="6611814" y="3162299"/>
              <a:ext cx="942736" cy="0"/>
            </a:xfrm>
            <a:prstGeom prst="line">
              <a:avLst/>
            </a:prstGeom>
            <a:noFill/>
            <a:ln w="50800" algn="ctr">
              <a:solidFill>
                <a:schemeClr val="bg1"/>
              </a:solidFill>
              <a:round/>
              <a:headEnd type="triangle" w="lg" len="lg"/>
              <a:tailEnd/>
            </a:ln>
          </p:spPr>
        </p:cxnSp>
        <p:cxnSp>
          <p:nvCxnSpPr>
            <p:cNvPr id="35873" name="Straight Connector 71"/>
            <p:cNvCxnSpPr>
              <a:cxnSpLocks noChangeShapeType="1"/>
            </p:cNvCxnSpPr>
            <p:nvPr/>
          </p:nvCxnSpPr>
          <p:spPr bwMode="auto">
            <a:xfrm flipV="1">
              <a:off x="5228493" y="3962400"/>
              <a:ext cx="2503854" cy="820615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 type="triangle" w="lg" len="lg"/>
              <a:tailEnd/>
            </a:ln>
          </p:spPr>
        </p:cxnSp>
        <p:cxnSp>
          <p:nvCxnSpPr>
            <p:cNvPr id="35874" name="Straight Connector 72"/>
            <p:cNvCxnSpPr>
              <a:cxnSpLocks noChangeShapeType="1"/>
            </p:cNvCxnSpPr>
            <p:nvPr/>
          </p:nvCxnSpPr>
          <p:spPr bwMode="auto">
            <a:xfrm>
              <a:off x="7573597" y="3168652"/>
              <a:ext cx="1127036" cy="228753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5875" name="Straight Connector 73"/>
            <p:cNvCxnSpPr>
              <a:cxnSpLocks noChangeShapeType="1"/>
            </p:cNvCxnSpPr>
            <p:nvPr/>
          </p:nvCxnSpPr>
          <p:spPr bwMode="auto">
            <a:xfrm flipV="1">
              <a:off x="7731727" y="3409642"/>
              <a:ext cx="1002680" cy="556475"/>
            </a:xfrm>
            <a:prstGeom prst="line">
              <a:avLst/>
            </a:prstGeom>
            <a:noFill/>
            <a:ln w="508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35876" name="Straight Connector 74"/>
            <p:cNvCxnSpPr>
              <a:cxnSpLocks noChangeShapeType="1"/>
            </p:cNvCxnSpPr>
            <p:nvPr/>
          </p:nvCxnSpPr>
          <p:spPr bwMode="auto">
            <a:xfrm flipV="1">
              <a:off x="7802197" y="3352800"/>
              <a:ext cx="927100" cy="679450"/>
            </a:xfrm>
            <a:prstGeom prst="lin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</p:cxnSp>
      </p:grp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 flipV="1">
            <a:off x="1542194" y="4103689"/>
            <a:ext cx="3513091" cy="737537"/>
          </a:xfrm>
          <a:prstGeom prst="line">
            <a:avLst/>
          </a:prstGeom>
          <a:noFill/>
          <a:ln w="50800" algn="ctr">
            <a:solidFill>
              <a:srgbClr val="990099"/>
            </a:solidFill>
            <a:round/>
            <a:headEnd type="triangle" w="lg" len="lg"/>
            <a:tailEnd/>
          </a:ln>
        </p:spPr>
      </p:cxn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V="1">
            <a:off x="1465025" y="2982914"/>
            <a:ext cx="3925222" cy="1630029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 type="triangle" w="lg" len="lg"/>
            <a:tailEnd/>
          </a:ln>
        </p:spPr>
      </p:cxnSp>
      <p:grpSp>
        <p:nvGrpSpPr>
          <p:cNvPr id="4" name="Group 47"/>
          <p:cNvGrpSpPr>
            <a:grpSpLocks/>
          </p:cNvGrpSpPr>
          <p:nvPr/>
        </p:nvGrpSpPr>
        <p:grpSpPr bwMode="auto">
          <a:xfrm rot="9518412">
            <a:off x="596874" y="4647914"/>
            <a:ext cx="842962" cy="501650"/>
            <a:chOff x="8753" y="9329"/>
            <a:chExt cx="1327" cy="789"/>
          </a:xfrm>
        </p:grpSpPr>
        <p:sp>
          <p:nvSpPr>
            <p:cNvPr id="35859" name="Line 48"/>
            <p:cNvSpPr>
              <a:spLocks noChangeShapeType="1"/>
            </p:cNvSpPr>
            <p:nvPr/>
          </p:nvSpPr>
          <p:spPr bwMode="auto">
            <a:xfrm flipV="1">
              <a:off x="8820" y="9792"/>
              <a:ext cx="1260" cy="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0" name="Oval 49" descr="30%"/>
            <p:cNvSpPr>
              <a:spLocks noChangeArrowheads="1"/>
            </p:cNvSpPr>
            <p:nvPr/>
          </p:nvSpPr>
          <p:spPr bwMode="auto">
            <a:xfrm>
              <a:off x="8820" y="9432"/>
              <a:ext cx="180" cy="540"/>
            </a:xfrm>
            <a:prstGeom prst="ellipse">
              <a:avLst/>
            </a:prstGeom>
            <a:pattFill prst="pct30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1" name="Line 50"/>
            <p:cNvSpPr>
              <a:spLocks noChangeShapeType="1"/>
            </p:cNvSpPr>
            <p:nvPr/>
          </p:nvSpPr>
          <p:spPr bwMode="auto">
            <a:xfrm flipH="1" flipV="1">
              <a:off x="8820" y="9432"/>
              <a:ext cx="1260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2" name="Freeform 51"/>
            <p:cNvSpPr>
              <a:spLocks/>
            </p:cNvSpPr>
            <p:nvPr/>
          </p:nvSpPr>
          <p:spPr bwMode="auto">
            <a:xfrm>
              <a:off x="8765" y="9967"/>
              <a:ext cx="75" cy="126"/>
            </a:xfrm>
            <a:custGeom>
              <a:avLst/>
              <a:gdLst>
                <a:gd name="T0" fmla="*/ 75 w 75"/>
                <a:gd name="T1" fmla="*/ 0 h 126"/>
                <a:gd name="T2" fmla="*/ 0 w 75"/>
                <a:gd name="T3" fmla="*/ 126 h 126"/>
                <a:gd name="T4" fmla="*/ 0 60000 65536"/>
                <a:gd name="T5" fmla="*/ 0 60000 65536"/>
                <a:gd name="T6" fmla="*/ 0 w 75"/>
                <a:gd name="T7" fmla="*/ 0 h 126"/>
                <a:gd name="T8" fmla="*/ 75 w 75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" h="126">
                  <a:moveTo>
                    <a:pt x="75" y="0"/>
                  </a:moveTo>
                  <a:cubicBezTo>
                    <a:pt x="28" y="32"/>
                    <a:pt x="0" y="67"/>
                    <a:pt x="0" y="126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3" name="Freeform 52"/>
            <p:cNvSpPr>
              <a:spLocks/>
            </p:cNvSpPr>
            <p:nvPr/>
          </p:nvSpPr>
          <p:spPr bwMode="auto">
            <a:xfrm>
              <a:off x="8753" y="9329"/>
              <a:ext cx="125" cy="112"/>
            </a:xfrm>
            <a:custGeom>
              <a:avLst/>
              <a:gdLst>
                <a:gd name="T0" fmla="*/ 125 w 125"/>
                <a:gd name="T1" fmla="*/ 112 h 112"/>
                <a:gd name="T2" fmla="*/ 87 w 125"/>
                <a:gd name="T3" fmla="*/ 87 h 112"/>
                <a:gd name="T4" fmla="*/ 50 w 125"/>
                <a:gd name="T5" fmla="*/ 75 h 112"/>
                <a:gd name="T6" fmla="*/ 0 w 125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12"/>
                <a:gd name="T14" fmla="*/ 125 w 125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12">
                  <a:moveTo>
                    <a:pt x="125" y="112"/>
                  </a:moveTo>
                  <a:cubicBezTo>
                    <a:pt x="112" y="104"/>
                    <a:pt x="101" y="94"/>
                    <a:pt x="87" y="87"/>
                  </a:cubicBezTo>
                  <a:cubicBezTo>
                    <a:pt x="75" y="81"/>
                    <a:pt x="59" y="84"/>
                    <a:pt x="50" y="75"/>
                  </a:cubicBezTo>
                  <a:cubicBezTo>
                    <a:pt x="29" y="54"/>
                    <a:pt x="0" y="0"/>
                    <a:pt x="0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4" name="Freeform 53"/>
            <p:cNvSpPr>
              <a:spLocks/>
            </p:cNvSpPr>
            <p:nvPr/>
          </p:nvSpPr>
          <p:spPr bwMode="auto">
            <a:xfrm>
              <a:off x="8853" y="9955"/>
              <a:ext cx="25" cy="163"/>
            </a:xfrm>
            <a:custGeom>
              <a:avLst/>
              <a:gdLst>
                <a:gd name="T0" fmla="*/ 25 w 25"/>
                <a:gd name="T1" fmla="*/ 0 h 163"/>
                <a:gd name="T2" fmla="*/ 12 w 25"/>
                <a:gd name="T3" fmla="*/ 125 h 163"/>
                <a:gd name="T4" fmla="*/ 0 w 25"/>
                <a:gd name="T5" fmla="*/ 163 h 163"/>
                <a:gd name="T6" fmla="*/ 0 60000 65536"/>
                <a:gd name="T7" fmla="*/ 0 60000 65536"/>
                <a:gd name="T8" fmla="*/ 0 60000 65536"/>
                <a:gd name="T9" fmla="*/ 0 w 25"/>
                <a:gd name="T10" fmla="*/ 0 h 163"/>
                <a:gd name="T11" fmla="*/ 25 w 25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3">
                  <a:moveTo>
                    <a:pt x="25" y="0"/>
                  </a:moveTo>
                  <a:cubicBezTo>
                    <a:pt x="21" y="42"/>
                    <a:pt x="18" y="84"/>
                    <a:pt x="12" y="125"/>
                  </a:cubicBezTo>
                  <a:cubicBezTo>
                    <a:pt x="10" y="138"/>
                    <a:pt x="0" y="163"/>
                    <a:pt x="0" y="163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865" name="Freeform 54"/>
            <p:cNvSpPr>
              <a:spLocks/>
            </p:cNvSpPr>
            <p:nvPr/>
          </p:nvSpPr>
          <p:spPr bwMode="auto">
            <a:xfrm>
              <a:off x="8840" y="9341"/>
              <a:ext cx="38" cy="88"/>
            </a:xfrm>
            <a:custGeom>
              <a:avLst/>
              <a:gdLst>
                <a:gd name="T0" fmla="*/ 38 w 38"/>
                <a:gd name="T1" fmla="*/ 88 h 88"/>
                <a:gd name="T2" fmla="*/ 0 w 38"/>
                <a:gd name="T3" fmla="*/ 0 h 88"/>
                <a:gd name="T4" fmla="*/ 0 60000 65536"/>
                <a:gd name="T5" fmla="*/ 0 60000 65536"/>
                <a:gd name="T6" fmla="*/ 0 w 38"/>
                <a:gd name="T7" fmla="*/ 0 h 88"/>
                <a:gd name="T8" fmla="*/ 38 w 38"/>
                <a:gd name="T9" fmla="*/ 88 h 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88">
                  <a:moveTo>
                    <a:pt x="38" y="88"/>
                  </a:moveTo>
                  <a:cubicBezTo>
                    <a:pt x="19" y="60"/>
                    <a:pt x="0" y="35"/>
                    <a:pt x="0" y="0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439738" y="919163"/>
            <a:ext cx="6820871" cy="522287"/>
            <a:chOff x="440368" y="918831"/>
            <a:chExt cx="6819790" cy="523220"/>
          </a:xfrm>
        </p:grpSpPr>
        <p:cxnSp>
          <p:nvCxnSpPr>
            <p:cNvPr id="35857" name="Straight Connector 31"/>
            <p:cNvCxnSpPr>
              <a:cxnSpLocks noChangeShapeType="1"/>
            </p:cNvCxnSpPr>
            <p:nvPr/>
          </p:nvCxnSpPr>
          <p:spPr bwMode="auto">
            <a:xfrm flipH="1">
              <a:off x="1946031" y="1204544"/>
              <a:ext cx="5314127" cy="0"/>
            </a:xfrm>
            <a:prstGeom prst="line">
              <a:avLst/>
            </a:prstGeom>
            <a:noFill/>
            <a:ln w="50800" algn="ctr">
              <a:solidFill>
                <a:schemeClr val="bg1"/>
              </a:solidFill>
              <a:round/>
              <a:headEnd type="triangle" w="lg" len="lg"/>
              <a:tailEnd/>
            </a:ln>
          </p:spPr>
        </p:cxnSp>
        <p:sp>
          <p:nvSpPr>
            <p:cNvPr id="35858" name="Rectangle 26"/>
            <p:cNvSpPr>
              <a:spLocks noChangeArrowheads="1"/>
            </p:cNvSpPr>
            <p:nvPr/>
          </p:nvSpPr>
          <p:spPr bwMode="auto">
            <a:xfrm>
              <a:off x="440368" y="918831"/>
              <a:ext cx="1425390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</a:rPr>
                <a:t>sunlight</a:t>
              </a:r>
            </a:p>
          </p:txBody>
        </p:sp>
      </p:grpSp>
      <p:sp>
        <p:nvSpPr>
          <p:cNvPr id="35853" name="Oval 114"/>
          <p:cNvSpPr>
            <a:spLocks noChangeAspect="1"/>
          </p:cNvSpPr>
          <p:nvPr/>
        </p:nvSpPr>
        <p:spPr bwMode="auto">
          <a:xfrm>
            <a:off x="-1968500" y="636588"/>
            <a:ext cx="2195513" cy="2195512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54" name="Rectangle 26"/>
          <p:cNvSpPr>
            <a:spLocks noChangeArrowheads="1"/>
          </p:cNvSpPr>
          <p:nvPr/>
        </p:nvSpPr>
        <p:spPr bwMode="auto">
          <a:xfrm>
            <a:off x="6066831" y="1374064"/>
            <a:ext cx="1125537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raindrop</a:t>
            </a:r>
          </a:p>
        </p:txBody>
      </p:sp>
      <p:sp>
        <p:nvSpPr>
          <p:cNvPr id="35855" name="Rectangle 26"/>
          <p:cNvSpPr>
            <a:spLocks noChangeArrowheads="1"/>
          </p:cNvSpPr>
          <p:nvPr/>
        </p:nvSpPr>
        <p:spPr bwMode="auto">
          <a:xfrm>
            <a:off x="350838" y="1495425"/>
            <a:ext cx="642937" cy="401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Sun</a:t>
            </a:r>
          </a:p>
        </p:txBody>
      </p:sp>
      <p:cxnSp>
        <p:nvCxnSpPr>
          <p:cNvPr id="124" name="Straight Connector 123"/>
          <p:cNvCxnSpPr>
            <a:cxnSpLocks noChangeShapeType="1"/>
          </p:cNvCxnSpPr>
          <p:nvPr/>
        </p:nvCxnSpPr>
        <p:spPr bwMode="auto">
          <a:xfrm flipV="1">
            <a:off x="900750" y="2813051"/>
            <a:ext cx="4137072" cy="1356679"/>
          </a:xfrm>
          <a:prstGeom prst="line">
            <a:avLst/>
          </a:prstGeom>
          <a:noFill/>
          <a:ln w="50800" algn="ctr">
            <a:solidFill>
              <a:srgbClr val="00B050"/>
            </a:solidFill>
            <a:round/>
            <a:headEnd type="triangle" w="lg" len="lg"/>
            <a:tailEnd/>
          </a:ln>
        </p:spPr>
      </p:cxn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94707" y="5232367"/>
            <a:ext cx="5062604" cy="15696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The best time to see a rainbow is in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the early morning or late afternoon,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when the Sun is lower in the sky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and more of the rainbow is visible.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5359331" y="4980306"/>
            <a:ext cx="3034036" cy="120032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The back surface</a:t>
            </a:r>
          </a:p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of a raindrop is NOT</a:t>
            </a:r>
          </a:p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plane (i.e., flat).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 flipH="1">
            <a:off x="8557150" y="3084395"/>
            <a:ext cx="23200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8366078" y="1446663"/>
            <a:ext cx="436728" cy="3794078"/>
            <a:chOff x="8366078" y="1446663"/>
            <a:chExt cx="436728" cy="3794078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8802806" y="1446663"/>
              <a:ext cx="0" cy="37940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8366078" y="5240741"/>
              <a:ext cx="4367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8557150" y="1460311"/>
              <a:ext cx="23200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364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ttp://climate.met.psu.edu/data/frost/images/rainbo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261" y="301625"/>
            <a:ext cx="43259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http://farm5.static.flickr.com/4105/4996127762_7ffbfc9c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0" y="3565525"/>
            <a:ext cx="43148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http://farm1.static.flickr.com/42/83887260_17b10b1559_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895" y="301625"/>
            <a:ext cx="408909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40732" y="3729637"/>
            <a:ext cx="3526928" cy="15696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Rainbows are circular, but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 can see the whole bow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only when we are at an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elevated observation point. 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7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455988" y="4084638"/>
            <a:ext cx="2185987" cy="2184400"/>
          </a:xfrm>
          <a:prstGeom prst="ellipse">
            <a:avLst/>
          </a:prstGeom>
          <a:solidFill>
            <a:srgbClr val="00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3468688" y="4084638"/>
            <a:ext cx="2184400" cy="2184400"/>
          </a:xfrm>
          <a:prstGeom prst="ellipse">
            <a:avLst/>
          </a:prstGeom>
          <a:solidFill>
            <a:srgbClr val="FFFF0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455988" y="4084638"/>
            <a:ext cx="2185987" cy="2184400"/>
            <a:chOff x="3456347" y="4084476"/>
            <a:chExt cx="2185060" cy="2185060"/>
          </a:xfrm>
        </p:grpSpPr>
        <p:sp>
          <p:nvSpPr>
            <p:cNvPr id="37909" name="Oval 24"/>
            <p:cNvSpPr>
              <a:spLocks noChangeArrowheads="1"/>
            </p:cNvSpPr>
            <p:nvPr/>
          </p:nvSpPr>
          <p:spPr bwMode="auto">
            <a:xfrm>
              <a:off x="3456347" y="4084476"/>
              <a:ext cx="2185060" cy="2185060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910" name="Rectangle 8"/>
            <p:cNvSpPr>
              <a:spLocks noChangeArrowheads="1"/>
            </p:cNvSpPr>
            <p:nvPr/>
          </p:nvSpPr>
          <p:spPr bwMode="auto">
            <a:xfrm>
              <a:off x="4240241" y="4905359"/>
              <a:ext cx="660758" cy="4616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Sun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1788" y="2266950"/>
            <a:ext cx="1465262" cy="236538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56488" y="2159000"/>
            <a:ext cx="1466850" cy="236538"/>
          </a:xfrm>
          <a:prstGeom prst="rect">
            <a:avLst/>
          </a:prstGeom>
          <a:solidFill>
            <a:srgbClr val="00FF00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56488" y="2386013"/>
            <a:ext cx="1466850" cy="236537"/>
          </a:xfrm>
          <a:prstGeom prst="rect">
            <a:avLst/>
          </a:prstGeom>
          <a:solidFill>
            <a:srgbClr val="0070C0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56488" y="2613025"/>
            <a:ext cx="1466850" cy="236538"/>
          </a:xfrm>
          <a:prstGeom prst="rect">
            <a:avLst/>
          </a:prstGeom>
          <a:solidFill>
            <a:srgbClr val="7030A0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456488" y="1920875"/>
            <a:ext cx="1466850" cy="236538"/>
          </a:xfrm>
          <a:prstGeom prst="rect">
            <a:avLst/>
          </a:prstGeom>
          <a:solidFill>
            <a:srgbClr val="FFFF00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56488" y="1682750"/>
            <a:ext cx="1466850" cy="236538"/>
          </a:xfrm>
          <a:prstGeom prst="rect">
            <a:avLst/>
          </a:prstGeom>
          <a:solidFill>
            <a:srgbClr val="FFC000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456488" y="1444625"/>
            <a:ext cx="1466850" cy="236538"/>
          </a:xfrm>
          <a:prstGeom prst="rect">
            <a:avLst/>
          </a:prstGeom>
          <a:solidFill>
            <a:srgbClr val="FF0000"/>
          </a:solidFill>
          <a:ln w="1587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035175" y="635000"/>
            <a:ext cx="5067300" cy="2386013"/>
            <a:chOff x="2035450" y="634315"/>
            <a:chExt cx="5067300" cy="2386940"/>
          </a:xfrm>
        </p:grpSpPr>
        <p:pic>
          <p:nvPicPr>
            <p:cNvPr id="37907" name="Picture 38" descr="Dispersion_prism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450" y="634315"/>
              <a:ext cx="5067300" cy="2386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8" name="Rectangle 8"/>
            <p:cNvSpPr>
              <a:spLocks noChangeArrowheads="1"/>
            </p:cNvSpPr>
            <p:nvPr/>
          </p:nvSpPr>
          <p:spPr bwMode="auto">
            <a:xfrm>
              <a:off x="3737099" y="2364045"/>
              <a:ext cx="1616148" cy="4616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400" b="1">
                  <a:solidFill>
                    <a:srgbClr val="000000"/>
                  </a:solidFill>
                  <a:latin typeface="Arial Narrow" pitchFamily="34" charset="0"/>
                </a:rPr>
                <a:t>atmosphere</a:t>
              </a:r>
            </a:p>
          </p:txBody>
        </p:sp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7625" y="2547938"/>
            <a:ext cx="2206625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C0C0C0"/>
                </a:solidFill>
                <a:latin typeface="Arial Narrow" pitchFamily="34" charset="0"/>
              </a:rPr>
              <a:t>sliver of sunlight</a:t>
            </a:r>
          </a:p>
          <a:p>
            <a:r>
              <a:rPr lang="en-US" sz="2400" b="1">
                <a:solidFill>
                  <a:srgbClr val="C0C0C0"/>
                </a:solidFill>
                <a:latin typeface="Arial Narrow" pitchFamily="34" charset="0"/>
              </a:rPr>
              <a:t>at horizon</a:t>
            </a:r>
          </a:p>
        </p:txBody>
      </p:sp>
      <p:sp>
        <p:nvSpPr>
          <p:cNvPr id="37902" name="Rectangle 26"/>
          <p:cNvSpPr>
            <a:spLocks noChangeArrowheads="1"/>
          </p:cNvSpPr>
          <p:nvPr/>
        </p:nvSpPr>
        <p:spPr bwMode="auto">
          <a:xfrm>
            <a:off x="3254375" y="4262438"/>
            <a:ext cx="2541588" cy="2717800"/>
          </a:xfrm>
          <a:prstGeom prst="rect">
            <a:avLst/>
          </a:prstGeom>
          <a:solidFill>
            <a:schemeClr val="tx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0" y="42624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904" name="Rectangle 8"/>
          <p:cNvSpPr>
            <a:spLocks noChangeArrowheads="1"/>
          </p:cNvSpPr>
          <p:nvPr/>
        </p:nvSpPr>
        <p:spPr bwMode="auto">
          <a:xfrm>
            <a:off x="5761038" y="3344863"/>
            <a:ext cx="3451225" cy="830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C0C0C0"/>
                </a:solidFill>
                <a:latin typeface="Arial Narrow" pitchFamily="34" charset="0"/>
              </a:rPr>
              <a:t>Looking to the west at</a:t>
            </a:r>
          </a:p>
          <a:p>
            <a:r>
              <a:rPr lang="en-US" sz="2400" b="1">
                <a:solidFill>
                  <a:srgbClr val="C0C0C0"/>
                </a:solidFill>
                <a:latin typeface="Arial Narrow" pitchFamily="34" charset="0"/>
              </a:rPr>
              <a:t>a not-at-all-dusty horizon…</a:t>
            </a:r>
          </a:p>
        </p:txBody>
      </p:sp>
      <p:sp>
        <p:nvSpPr>
          <p:cNvPr id="37905" name="Rectangle 8"/>
          <p:cNvSpPr>
            <a:spLocks noChangeArrowheads="1"/>
          </p:cNvSpPr>
          <p:nvPr/>
        </p:nvSpPr>
        <p:spPr bwMode="auto">
          <a:xfrm>
            <a:off x="11113" y="0"/>
            <a:ext cx="4138612" cy="830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00FF00"/>
                </a:solidFill>
                <a:latin typeface="Arial Narrow" pitchFamily="34" charset="0"/>
              </a:rPr>
              <a:t>The Green Flash</a:t>
            </a:r>
          </a:p>
        </p:txBody>
      </p:sp>
      <p:sp>
        <p:nvSpPr>
          <p:cNvPr id="37906" name="Rectangle 8"/>
          <p:cNvSpPr>
            <a:spLocks noChangeArrowheads="1"/>
          </p:cNvSpPr>
          <p:nvPr/>
        </p:nvSpPr>
        <p:spPr bwMode="auto">
          <a:xfrm>
            <a:off x="5438775" y="4337050"/>
            <a:ext cx="3738563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C0C0C0"/>
                </a:solidFill>
                <a:latin typeface="Arial Narrow" pitchFamily="34" charset="0"/>
              </a:rPr>
              <a:t>(i.e., a horizon over an ocean)</a:t>
            </a:r>
          </a:p>
        </p:txBody>
      </p:sp>
    </p:spTree>
    <p:extLst>
      <p:ext uri="{BB962C8B-B14F-4D97-AF65-F5344CB8AC3E}">
        <p14:creationId xmlns:p14="http://schemas.microsoft.com/office/powerpoint/2010/main" val="247918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 animBg="1"/>
      <p:bldP spid="35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icstars.com/Mad/Astro/GreenFlas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69863"/>
            <a:ext cx="42227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http://weatherglossary.owlinc.org/Green%20Flash%20by%20Peter%20Bra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173038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127000" y="3060700"/>
            <a:ext cx="8923338" cy="37846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The green flash is caused by the atmospheric dispersion of sunlight.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Only a sliver of the Sun is still visible. The blue/violet rays are refracted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“too much” and hit the ground before reaching the observer. The red/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orange/yellow rays aren’t refracted enough and pass over the observer’s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line of sight. The green wavelengths are refracted “just right,” 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resulting in the ephemeral green flash. Because the many dust particles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that are kicked up over land areas during the day block all wavelengths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except oranges/reds, green flashes are most often seen over VERY wide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expanses of water (i.e., oceans). Therefore, your chances of seeing a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green flash in 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central Illinois </a:t>
            </a:r>
            <a:r>
              <a:rPr lang="en-US" sz="2400" b="1" dirty="0">
                <a:solidFill>
                  <a:srgbClr val="002060"/>
                </a:solidFill>
                <a:latin typeface="Arial Narrow" pitchFamily="34" charset="0"/>
              </a:rPr>
              <a:t>are slim-to-none.</a:t>
            </a:r>
          </a:p>
        </p:txBody>
      </p:sp>
    </p:spTree>
    <p:extLst>
      <p:ext uri="{BB962C8B-B14F-4D97-AF65-F5344CB8AC3E}">
        <p14:creationId xmlns:p14="http://schemas.microsoft.com/office/powerpoint/2010/main" val="189047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698" y="283782"/>
            <a:ext cx="8572500" cy="5354637"/>
          </a:xfrm>
          <a:prstGeom prst="rect">
            <a:avLst/>
          </a:prstGeom>
          <a:noFill/>
          <a:extLst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03532" y="4956433"/>
            <a:ext cx="5992346" cy="6463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a green flash from the Moon (!!!)</a:t>
            </a:r>
            <a:endParaRPr lang="en-US" sz="36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7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0" y="227013"/>
            <a:ext cx="1108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2505075" y="4335463"/>
            <a:ext cx="35544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505075" y="2362200"/>
            <a:ext cx="35544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61" name="Line 5"/>
          <p:cNvSpPr>
            <a:spLocks noChangeShapeType="1"/>
          </p:cNvSpPr>
          <p:nvPr/>
        </p:nvSpPr>
        <p:spPr bwMode="auto">
          <a:xfrm flipV="1">
            <a:off x="3735388" y="1441450"/>
            <a:ext cx="0" cy="1709738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62" name="Line 6"/>
          <p:cNvSpPr>
            <a:spLocks noChangeShapeType="1"/>
          </p:cNvSpPr>
          <p:nvPr/>
        </p:nvSpPr>
        <p:spPr bwMode="auto">
          <a:xfrm flipV="1">
            <a:off x="4419600" y="3414713"/>
            <a:ext cx="0" cy="1811337"/>
          </a:xfrm>
          <a:prstGeom prst="line">
            <a:avLst/>
          </a:prstGeom>
          <a:noFill/>
          <a:ln w="254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63" name="Line 7"/>
          <p:cNvSpPr>
            <a:spLocks noChangeShapeType="1"/>
          </p:cNvSpPr>
          <p:nvPr/>
        </p:nvSpPr>
        <p:spPr bwMode="auto">
          <a:xfrm flipH="1" flipV="1">
            <a:off x="2916238" y="1177925"/>
            <a:ext cx="819150" cy="11842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54664" name="Line 8"/>
          <p:cNvSpPr>
            <a:spLocks noChangeShapeType="1"/>
          </p:cNvSpPr>
          <p:nvPr/>
        </p:nvSpPr>
        <p:spPr bwMode="auto">
          <a:xfrm flipH="1" flipV="1">
            <a:off x="3735388" y="2362200"/>
            <a:ext cx="684212" cy="19732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665" name="Line 9"/>
          <p:cNvSpPr>
            <a:spLocks noChangeShapeType="1"/>
          </p:cNvSpPr>
          <p:nvPr/>
        </p:nvSpPr>
        <p:spPr bwMode="auto">
          <a:xfrm>
            <a:off x="4405313" y="4305300"/>
            <a:ext cx="819150" cy="11842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rot="1338233">
            <a:off x="5129213" y="5754688"/>
            <a:ext cx="1066800" cy="787400"/>
            <a:chOff x="7065" y="13453"/>
            <a:chExt cx="1459" cy="1078"/>
          </a:xfrm>
        </p:grpSpPr>
        <p:sp>
          <p:nvSpPr>
            <p:cNvPr id="16406" name="Freeform 11"/>
            <p:cNvSpPr>
              <a:spLocks/>
            </p:cNvSpPr>
            <p:nvPr/>
          </p:nvSpPr>
          <p:spPr bwMode="auto">
            <a:xfrm>
              <a:off x="7065" y="13453"/>
              <a:ext cx="814" cy="638"/>
            </a:xfrm>
            <a:custGeom>
              <a:avLst/>
              <a:gdLst>
                <a:gd name="T0" fmla="*/ 152 w 814"/>
                <a:gd name="T1" fmla="*/ 0 h 1275"/>
                <a:gd name="T2" fmla="*/ 814 w 814"/>
                <a:gd name="T3" fmla="*/ 1 h 1275"/>
                <a:gd name="T4" fmla="*/ 697 w 814"/>
                <a:gd name="T5" fmla="*/ 1 h 1275"/>
                <a:gd name="T6" fmla="*/ 1 w 814"/>
                <a:gd name="T7" fmla="*/ 1 h 1275"/>
                <a:gd name="T8" fmla="*/ 0 w 814"/>
                <a:gd name="T9" fmla="*/ 1 h 1275"/>
                <a:gd name="T10" fmla="*/ 0 w 814"/>
                <a:gd name="T11" fmla="*/ 1 h 1275"/>
                <a:gd name="T12" fmla="*/ 0 w 814"/>
                <a:gd name="T13" fmla="*/ 1 h 1275"/>
                <a:gd name="T14" fmla="*/ 1 w 814"/>
                <a:gd name="T15" fmla="*/ 1 h 1275"/>
                <a:gd name="T16" fmla="*/ 1 w 814"/>
                <a:gd name="T17" fmla="*/ 1 h 1275"/>
                <a:gd name="T18" fmla="*/ 2 w 814"/>
                <a:gd name="T19" fmla="*/ 1 h 1275"/>
                <a:gd name="T20" fmla="*/ 2 w 814"/>
                <a:gd name="T21" fmla="*/ 1 h 1275"/>
                <a:gd name="T22" fmla="*/ 3 w 814"/>
                <a:gd name="T23" fmla="*/ 1 h 1275"/>
                <a:gd name="T24" fmla="*/ 4 w 814"/>
                <a:gd name="T25" fmla="*/ 1 h 1275"/>
                <a:gd name="T26" fmla="*/ 5 w 814"/>
                <a:gd name="T27" fmla="*/ 1 h 1275"/>
                <a:gd name="T28" fmla="*/ 5 w 814"/>
                <a:gd name="T29" fmla="*/ 1 h 1275"/>
                <a:gd name="T30" fmla="*/ 7 w 814"/>
                <a:gd name="T31" fmla="*/ 1 h 1275"/>
                <a:gd name="T32" fmla="*/ 7 w 814"/>
                <a:gd name="T33" fmla="*/ 1 h 1275"/>
                <a:gd name="T34" fmla="*/ 9 w 814"/>
                <a:gd name="T35" fmla="*/ 1 h 1275"/>
                <a:gd name="T36" fmla="*/ 11 w 814"/>
                <a:gd name="T37" fmla="*/ 1 h 1275"/>
                <a:gd name="T38" fmla="*/ 13 w 814"/>
                <a:gd name="T39" fmla="*/ 1 h 1275"/>
                <a:gd name="T40" fmla="*/ 16 w 814"/>
                <a:gd name="T41" fmla="*/ 1 h 1275"/>
                <a:gd name="T42" fmla="*/ 18 w 814"/>
                <a:gd name="T43" fmla="*/ 1 h 1275"/>
                <a:gd name="T44" fmla="*/ 20 w 814"/>
                <a:gd name="T45" fmla="*/ 1 h 1275"/>
                <a:gd name="T46" fmla="*/ 23 w 814"/>
                <a:gd name="T47" fmla="*/ 1 h 1275"/>
                <a:gd name="T48" fmla="*/ 26 w 814"/>
                <a:gd name="T49" fmla="*/ 1 h 1275"/>
                <a:gd name="T50" fmla="*/ 31 w 814"/>
                <a:gd name="T51" fmla="*/ 1 h 1275"/>
                <a:gd name="T52" fmla="*/ 34 w 814"/>
                <a:gd name="T53" fmla="*/ 1 h 1275"/>
                <a:gd name="T54" fmla="*/ 38 w 814"/>
                <a:gd name="T55" fmla="*/ 1 h 1275"/>
                <a:gd name="T56" fmla="*/ 43 w 814"/>
                <a:gd name="T57" fmla="*/ 1 h 1275"/>
                <a:gd name="T58" fmla="*/ 47 w 814"/>
                <a:gd name="T59" fmla="*/ 1 h 1275"/>
                <a:gd name="T60" fmla="*/ 52 w 814"/>
                <a:gd name="T61" fmla="*/ 1 h 1275"/>
                <a:gd name="T62" fmla="*/ 56 w 814"/>
                <a:gd name="T63" fmla="*/ 1 h 1275"/>
                <a:gd name="T64" fmla="*/ 61 w 814"/>
                <a:gd name="T65" fmla="*/ 1 h 1275"/>
                <a:gd name="T66" fmla="*/ 65 w 814"/>
                <a:gd name="T67" fmla="*/ 1 h 1275"/>
                <a:gd name="T68" fmla="*/ 69 w 814"/>
                <a:gd name="T69" fmla="*/ 1 h 1275"/>
                <a:gd name="T70" fmla="*/ 75 w 814"/>
                <a:gd name="T71" fmla="*/ 1 h 1275"/>
                <a:gd name="T72" fmla="*/ 79 w 814"/>
                <a:gd name="T73" fmla="*/ 1 h 1275"/>
                <a:gd name="T74" fmla="*/ 84 w 814"/>
                <a:gd name="T75" fmla="*/ 1 h 1275"/>
                <a:gd name="T76" fmla="*/ 88 w 814"/>
                <a:gd name="T77" fmla="*/ 1 h 1275"/>
                <a:gd name="T78" fmla="*/ 92 w 814"/>
                <a:gd name="T79" fmla="*/ 1 h 1275"/>
                <a:gd name="T80" fmla="*/ 96 w 814"/>
                <a:gd name="T81" fmla="*/ 1 h 1275"/>
                <a:gd name="T82" fmla="*/ 102 w 814"/>
                <a:gd name="T83" fmla="*/ 1 h 1275"/>
                <a:gd name="T84" fmla="*/ 105 w 814"/>
                <a:gd name="T85" fmla="*/ 1 h 1275"/>
                <a:gd name="T86" fmla="*/ 109 w 814"/>
                <a:gd name="T87" fmla="*/ 1 h 1275"/>
                <a:gd name="T88" fmla="*/ 113 w 814"/>
                <a:gd name="T89" fmla="*/ 1 h 1275"/>
                <a:gd name="T90" fmla="*/ 118 w 814"/>
                <a:gd name="T91" fmla="*/ 1 h 1275"/>
                <a:gd name="T92" fmla="*/ 124 w 814"/>
                <a:gd name="T93" fmla="*/ 1 h 1275"/>
                <a:gd name="T94" fmla="*/ 131 w 814"/>
                <a:gd name="T95" fmla="*/ 1 h 1275"/>
                <a:gd name="T96" fmla="*/ 137 w 814"/>
                <a:gd name="T97" fmla="*/ 1 h 1275"/>
                <a:gd name="T98" fmla="*/ 142 w 814"/>
                <a:gd name="T99" fmla="*/ 1 h 1275"/>
                <a:gd name="T100" fmla="*/ 146 w 814"/>
                <a:gd name="T101" fmla="*/ 0 h 1275"/>
                <a:gd name="T102" fmla="*/ 149 w 814"/>
                <a:gd name="T103" fmla="*/ 0 h 1275"/>
                <a:gd name="T104" fmla="*/ 151 w 814"/>
                <a:gd name="T105" fmla="*/ 0 h 1275"/>
                <a:gd name="T106" fmla="*/ 152 w 814"/>
                <a:gd name="T107" fmla="*/ 0 h 1275"/>
                <a:gd name="T108" fmla="*/ 152 w 814"/>
                <a:gd name="T109" fmla="*/ 0 h 1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4"/>
                <a:gd name="T166" fmla="*/ 0 h 1275"/>
                <a:gd name="T167" fmla="*/ 814 w 814"/>
                <a:gd name="T168" fmla="*/ 1275 h 1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4" h="1275">
                  <a:moveTo>
                    <a:pt x="152" y="0"/>
                  </a:moveTo>
                  <a:lnTo>
                    <a:pt x="814" y="617"/>
                  </a:lnTo>
                  <a:lnTo>
                    <a:pt x="697" y="1275"/>
                  </a:lnTo>
                  <a:lnTo>
                    <a:pt x="1" y="367"/>
                  </a:lnTo>
                  <a:lnTo>
                    <a:pt x="0" y="365"/>
                  </a:lnTo>
                  <a:lnTo>
                    <a:pt x="0" y="361"/>
                  </a:lnTo>
                  <a:lnTo>
                    <a:pt x="0" y="354"/>
                  </a:lnTo>
                  <a:lnTo>
                    <a:pt x="1" y="344"/>
                  </a:lnTo>
                  <a:lnTo>
                    <a:pt x="1" y="332"/>
                  </a:lnTo>
                  <a:lnTo>
                    <a:pt x="2" y="321"/>
                  </a:lnTo>
                  <a:lnTo>
                    <a:pt x="2" y="311"/>
                  </a:lnTo>
                  <a:lnTo>
                    <a:pt x="3" y="304"/>
                  </a:lnTo>
                  <a:lnTo>
                    <a:pt x="4" y="297"/>
                  </a:lnTo>
                  <a:lnTo>
                    <a:pt x="5" y="289"/>
                  </a:lnTo>
                  <a:lnTo>
                    <a:pt x="5" y="278"/>
                  </a:lnTo>
                  <a:lnTo>
                    <a:pt x="7" y="271"/>
                  </a:lnTo>
                  <a:lnTo>
                    <a:pt x="7" y="260"/>
                  </a:lnTo>
                  <a:lnTo>
                    <a:pt x="9" y="250"/>
                  </a:lnTo>
                  <a:lnTo>
                    <a:pt x="11" y="241"/>
                  </a:lnTo>
                  <a:lnTo>
                    <a:pt x="13" y="232"/>
                  </a:lnTo>
                  <a:lnTo>
                    <a:pt x="16" y="221"/>
                  </a:lnTo>
                  <a:lnTo>
                    <a:pt x="18" y="212"/>
                  </a:lnTo>
                  <a:lnTo>
                    <a:pt x="20" y="201"/>
                  </a:lnTo>
                  <a:lnTo>
                    <a:pt x="23" y="190"/>
                  </a:lnTo>
                  <a:lnTo>
                    <a:pt x="26" y="177"/>
                  </a:lnTo>
                  <a:lnTo>
                    <a:pt x="31" y="168"/>
                  </a:lnTo>
                  <a:lnTo>
                    <a:pt x="34" y="156"/>
                  </a:lnTo>
                  <a:lnTo>
                    <a:pt x="38" y="147"/>
                  </a:lnTo>
                  <a:lnTo>
                    <a:pt x="43" y="134"/>
                  </a:lnTo>
                  <a:lnTo>
                    <a:pt x="47" y="125"/>
                  </a:lnTo>
                  <a:lnTo>
                    <a:pt x="52" y="114"/>
                  </a:lnTo>
                  <a:lnTo>
                    <a:pt x="56" y="103"/>
                  </a:lnTo>
                  <a:lnTo>
                    <a:pt x="61" y="92"/>
                  </a:lnTo>
                  <a:lnTo>
                    <a:pt x="65" y="85"/>
                  </a:lnTo>
                  <a:lnTo>
                    <a:pt x="69" y="77"/>
                  </a:lnTo>
                  <a:lnTo>
                    <a:pt x="75" y="70"/>
                  </a:lnTo>
                  <a:lnTo>
                    <a:pt x="79" y="61"/>
                  </a:lnTo>
                  <a:lnTo>
                    <a:pt x="84" y="55"/>
                  </a:lnTo>
                  <a:lnTo>
                    <a:pt x="88" y="48"/>
                  </a:lnTo>
                  <a:lnTo>
                    <a:pt x="92" y="42"/>
                  </a:lnTo>
                  <a:lnTo>
                    <a:pt x="96" y="37"/>
                  </a:lnTo>
                  <a:lnTo>
                    <a:pt x="102" y="33"/>
                  </a:lnTo>
                  <a:lnTo>
                    <a:pt x="105" y="27"/>
                  </a:lnTo>
                  <a:lnTo>
                    <a:pt x="109" y="24"/>
                  </a:lnTo>
                  <a:lnTo>
                    <a:pt x="113" y="20"/>
                  </a:lnTo>
                  <a:lnTo>
                    <a:pt x="118" y="18"/>
                  </a:lnTo>
                  <a:lnTo>
                    <a:pt x="124" y="11"/>
                  </a:lnTo>
                  <a:lnTo>
                    <a:pt x="131" y="7"/>
                  </a:lnTo>
                  <a:lnTo>
                    <a:pt x="137" y="4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12"/>
            <p:cNvSpPr>
              <a:spLocks/>
            </p:cNvSpPr>
            <p:nvPr/>
          </p:nvSpPr>
          <p:spPr bwMode="auto">
            <a:xfrm>
              <a:off x="7314" y="13631"/>
              <a:ext cx="413" cy="272"/>
            </a:xfrm>
            <a:custGeom>
              <a:avLst/>
              <a:gdLst>
                <a:gd name="T0" fmla="*/ 0 w 413"/>
                <a:gd name="T1" fmla="*/ 1 h 543"/>
                <a:gd name="T2" fmla="*/ 375 w 413"/>
                <a:gd name="T3" fmla="*/ 1 h 543"/>
                <a:gd name="T4" fmla="*/ 413 w 413"/>
                <a:gd name="T5" fmla="*/ 1 h 543"/>
                <a:gd name="T6" fmla="*/ 39 w 413"/>
                <a:gd name="T7" fmla="*/ 0 h 543"/>
                <a:gd name="T8" fmla="*/ 0 w 413"/>
                <a:gd name="T9" fmla="*/ 1 h 543"/>
                <a:gd name="T10" fmla="*/ 0 w 413"/>
                <a:gd name="T11" fmla="*/ 1 h 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3"/>
                <a:gd name="T19" fmla="*/ 0 h 543"/>
                <a:gd name="T20" fmla="*/ 413 w 413"/>
                <a:gd name="T21" fmla="*/ 543 h 5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3" h="543">
                  <a:moveTo>
                    <a:pt x="0" y="92"/>
                  </a:moveTo>
                  <a:lnTo>
                    <a:pt x="375" y="543"/>
                  </a:lnTo>
                  <a:lnTo>
                    <a:pt x="413" y="383"/>
                  </a:lnTo>
                  <a:lnTo>
                    <a:pt x="39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13"/>
            <p:cNvSpPr>
              <a:spLocks/>
            </p:cNvSpPr>
            <p:nvPr/>
          </p:nvSpPr>
          <p:spPr bwMode="auto">
            <a:xfrm>
              <a:off x="7428" y="13734"/>
              <a:ext cx="625" cy="536"/>
            </a:xfrm>
            <a:custGeom>
              <a:avLst/>
              <a:gdLst>
                <a:gd name="T0" fmla="*/ 343 w 625"/>
                <a:gd name="T1" fmla="*/ 0 h 1073"/>
                <a:gd name="T2" fmla="*/ 382 w 625"/>
                <a:gd name="T3" fmla="*/ 0 h 1073"/>
                <a:gd name="T4" fmla="*/ 418 w 625"/>
                <a:gd name="T5" fmla="*/ 0 h 1073"/>
                <a:gd name="T6" fmla="*/ 453 w 625"/>
                <a:gd name="T7" fmla="*/ 0 h 1073"/>
                <a:gd name="T8" fmla="*/ 486 w 625"/>
                <a:gd name="T9" fmla="*/ 0 h 1073"/>
                <a:gd name="T10" fmla="*/ 515 w 625"/>
                <a:gd name="T11" fmla="*/ 0 h 1073"/>
                <a:gd name="T12" fmla="*/ 542 w 625"/>
                <a:gd name="T13" fmla="*/ 0 h 1073"/>
                <a:gd name="T14" fmla="*/ 565 w 625"/>
                <a:gd name="T15" fmla="*/ 0 h 1073"/>
                <a:gd name="T16" fmla="*/ 586 w 625"/>
                <a:gd name="T17" fmla="*/ 0 h 1073"/>
                <a:gd name="T18" fmla="*/ 602 w 625"/>
                <a:gd name="T19" fmla="*/ 0 h 1073"/>
                <a:gd name="T20" fmla="*/ 614 w 625"/>
                <a:gd name="T21" fmla="*/ 0 h 1073"/>
                <a:gd name="T22" fmla="*/ 620 w 625"/>
                <a:gd name="T23" fmla="*/ 0 h 1073"/>
                <a:gd name="T24" fmla="*/ 625 w 625"/>
                <a:gd name="T25" fmla="*/ 0 h 1073"/>
                <a:gd name="T26" fmla="*/ 620 w 625"/>
                <a:gd name="T27" fmla="*/ 0 h 1073"/>
                <a:gd name="T28" fmla="*/ 614 w 625"/>
                <a:gd name="T29" fmla="*/ 0 h 1073"/>
                <a:gd name="T30" fmla="*/ 602 w 625"/>
                <a:gd name="T31" fmla="*/ 0 h 1073"/>
                <a:gd name="T32" fmla="*/ 586 w 625"/>
                <a:gd name="T33" fmla="*/ 0 h 1073"/>
                <a:gd name="T34" fmla="*/ 565 w 625"/>
                <a:gd name="T35" fmla="*/ 0 h 1073"/>
                <a:gd name="T36" fmla="*/ 542 w 625"/>
                <a:gd name="T37" fmla="*/ 0 h 1073"/>
                <a:gd name="T38" fmla="*/ 515 w 625"/>
                <a:gd name="T39" fmla="*/ 0 h 1073"/>
                <a:gd name="T40" fmla="*/ 486 w 625"/>
                <a:gd name="T41" fmla="*/ 0 h 1073"/>
                <a:gd name="T42" fmla="*/ 453 w 625"/>
                <a:gd name="T43" fmla="*/ 0 h 1073"/>
                <a:gd name="T44" fmla="*/ 418 w 625"/>
                <a:gd name="T45" fmla="*/ 0 h 1073"/>
                <a:gd name="T46" fmla="*/ 382 w 625"/>
                <a:gd name="T47" fmla="*/ 0 h 1073"/>
                <a:gd name="T48" fmla="*/ 343 w 625"/>
                <a:gd name="T49" fmla="*/ 0 h 1073"/>
                <a:gd name="T50" fmla="*/ 303 w 625"/>
                <a:gd name="T51" fmla="*/ 0 h 1073"/>
                <a:gd name="T52" fmla="*/ 263 w 625"/>
                <a:gd name="T53" fmla="*/ 0 h 1073"/>
                <a:gd name="T54" fmla="*/ 226 w 625"/>
                <a:gd name="T55" fmla="*/ 0 h 1073"/>
                <a:gd name="T56" fmla="*/ 190 w 625"/>
                <a:gd name="T57" fmla="*/ 0 h 1073"/>
                <a:gd name="T58" fmla="*/ 156 w 625"/>
                <a:gd name="T59" fmla="*/ 0 h 1073"/>
                <a:gd name="T60" fmla="*/ 125 w 625"/>
                <a:gd name="T61" fmla="*/ 0 h 1073"/>
                <a:gd name="T62" fmla="*/ 96 w 625"/>
                <a:gd name="T63" fmla="*/ 0 h 1073"/>
                <a:gd name="T64" fmla="*/ 71 w 625"/>
                <a:gd name="T65" fmla="*/ 0 h 1073"/>
                <a:gd name="T66" fmla="*/ 48 w 625"/>
                <a:gd name="T67" fmla="*/ 0 h 1073"/>
                <a:gd name="T68" fmla="*/ 30 w 625"/>
                <a:gd name="T69" fmla="*/ 0 h 1073"/>
                <a:gd name="T70" fmla="*/ 15 w 625"/>
                <a:gd name="T71" fmla="*/ 0 h 1073"/>
                <a:gd name="T72" fmla="*/ 5 w 625"/>
                <a:gd name="T73" fmla="*/ 0 h 1073"/>
                <a:gd name="T74" fmla="*/ 0 w 625"/>
                <a:gd name="T75" fmla="*/ 0 h 1073"/>
                <a:gd name="T76" fmla="*/ 0 w 625"/>
                <a:gd name="T77" fmla="*/ 0 h 1073"/>
                <a:gd name="T78" fmla="*/ 3 w 625"/>
                <a:gd name="T79" fmla="*/ 0 h 1073"/>
                <a:gd name="T80" fmla="*/ 13 w 625"/>
                <a:gd name="T81" fmla="*/ 0 h 1073"/>
                <a:gd name="T82" fmla="*/ 26 w 625"/>
                <a:gd name="T83" fmla="*/ 0 h 1073"/>
                <a:gd name="T84" fmla="*/ 44 w 625"/>
                <a:gd name="T85" fmla="*/ 0 h 1073"/>
                <a:gd name="T86" fmla="*/ 65 w 625"/>
                <a:gd name="T87" fmla="*/ 0 h 1073"/>
                <a:gd name="T88" fmla="*/ 91 w 625"/>
                <a:gd name="T89" fmla="*/ 0 h 1073"/>
                <a:gd name="T90" fmla="*/ 118 w 625"/>
                <a:gd name="T91" fmla="*/ 0 h 1073"/>
                <a:gd name="T92" fmla="*/ 149 w 625"/>
                <a:gd name="T93" fmla="*/ 0 h 1073"/>
                <a:gd name="T94" fmla="*/ 183 w 625"/>
                <a:gd name="T95" fmla="*/ 0 h 1073"/>
                <a:gd name="T96" fmla="*/ 218 w 625"/>
                <a:gd name="T97" fmla="*/ 0 h 1073"/>
                <a:gd name="T98" fmla="*/ 256 w 625"/>
                <a:gd name="T99" fmla="*/ 0 h 1073"/>
                <a:gd name="T100" fmla="*/ 296 w 625"/>
                <a:gd name="T101" fmla="*/ 0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1073"/>
                <a:gd name="T155" fmla="*/ 625 w 625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1073">
                  <a:moveTo>
                    <a:pt x="312" y="1073"/>
                  </a:moveTo>
                  <a:lnTo>
                    <a:pt x="319" y="1071"/>
                  </a:lnTo>
                  <a:lnTo>
                    <a:pt x="327" y="1071"/>
                  </a:lnTo>
                  <a:lnTo>
                    <a:pt x="335" y="1071"/>
                  </a:lnTo>
                  <a:lnTo>
                    <a:pt x="343" y="1069"/>
                  </a:lnTo>
                  <a:lnTo>
                    <a:pt x="350" y="1067"/>
                  </a:lnTo>
                  <a:lnTo>
                    <a:pt x="358" y="1063"/>
                  </a:lnTo>
                  <a:lnTo>
                    <a:pt x="367" y="1062"/>
                  </a:lnTo>
                  <a:lnTo>
                    <a:pt x="374" y="1060"/>
                  </a:lnTo>
                  <a:lnTo>
                    <a:pt x="382" y="1056"/>
                  </a:lnTo>
                  <a:lnTo>
                    <a:pt x="389" y="1052"/>
                  </a:lnTo>
                  <a:lnTo>
                    <a:pt x="397" y="1049"/>
                  </a:lnTo>
                  <a:lnTo>
                    <a:pt x="404" y="1047"/>
                  </a:lnTo>
                  <a:lnTo>
                    <a:pt x="411" y="1041"/>
                  </a:lnTo>
                  <a:lnTo>
                    <a:pt x="418" y="1038"/>
                  </a:lnTo>
                  <a:lnTo>
                    <a:pt x="426" y="1032"/>
                  </a:lnTo>
                  <a:lnTo>
                    <a:pt x="433" y="1028"/>
                  </a:lnTo>
                  <a:lnTo>
                    <a:pt x="440" y="1023"/>
                  </a:lnTo>
                  <a:lnTo>
                    <a:pt x="446" y="1015"/>
                  </a:lnTo>
                  <a:lnTo>
                    <a:pt x="453" y="1010"/>
                  </a:lnTo>
                  <a:lnTo>
                    <a:pt x="460" y="1004"/>
                  </a:lnTo>
                  <a:lnTo>
                    <a:pt x="466" y="997"/>
                  </a:lnTo>
                  <a:lnTo>
                    <a:pt x="473" y="992"/>
                  </a:lnTo>
                  <a:lnTo>
                    <a:pt x="479" y="986"/>
                  </a:lnTo>
                  <a:lnTo>
                    <a:pt x="486" y="979"/>
                  </a:lnTo>
                  <a:lnTo>
                    <a:pt x="492" y="969"/>
                  </a:lnTo>
                  <a:lnTo>
                    <a:pt x="498" y="962"/>
                  </a:lnTo>
                  <a:lnTo>
                    <a:pt x="504" y="955"/>
                  </a:lnTo>
                  <a:lnTo>
                    <a:pt x="511" y="947"/>
                  </a:lnTo>
                  <a:lnTo>
                    <a:pt x="515" y="938"/>
                  </a:lnTo>
                  <a:lnTo>
                    <a:pt x="521" y="931"/>
                  </a:lnTo>
                  <a:lnTo>
                    <a:pt x="527" y="922"/>
                  </a:lnTo>
                  <a:lnTo>
                    <a:pt x="533" y="914"/>
                  </a:lnTo>
                  <a:lnTo>
                    <a:pt x="537" y="905"/>
                  </a:lnTo>
                  <a:lnTo>
                    <a:pt x="542" y="894"/>
                  </a:lnTo>
                  <a:lnTo>
                    <a:pt x="547" y="885"/>
                  </a:lnTo>
                  <a:lnTo>
                    <a:pt x="552" y="875"/>
                  </a:lnTo>
                  <a:lnTo>
                    <a:pt x="557" y="864"/>
                  </a:lnTo>
                  <a:lnTo>
                    <a:pt x="561" y="853"/>
                  </a:lnTo>
                  <a:lnTo>
                    <a:pt x="565" y="844"/>
                  </a:lnTo>
                  <a:lnTo>
                    <a:pt x="571" y="835"/>
                  </a:lnTo>
                  <a:lnTo>
                    <a:pt x="574" y="824"/>
                  </a:lnTo>
                  <a:lnTo>
                    <a:pt x="578" y="811"/>
                  </a:lnTo>
                  <a:lnTo>
                    <a:pt x="582" y="800"/>
                  </a:lnTo>
                  <a:lnTo>
                    <a:pt x="586" y="789"/>
                  </a:lnTo>
                  <a:lnTo>
                    <a:pt x="589" y="776"/>
                  </a:lnTo>
                  <a:lnTo>
                    <a:pt x="592" y="765"/>
                  </a:lnTo>
                  <a:lnTo>
                    <a:pt x="597" y="754"/>
                  </a:lnTo>
                  <a:lnTo>
                    <a:pt x="600" y="743"/>
                  </a:lnTo>
                  <a:lnTo>
                    <a:pt x="602" y="730"/>
                  </a:lnTo>
                  <a:lnTo>
                    <a:pt x="605" y="719"/>
                  </a:lnTo>
                  <a:lnTo>
                    <a:pt x="607" y="704"/>
                  </a:lnTo>
                  <a:lnTo>
                    <a:pt x="609" y="693"/>
                  </a:lnTo>
                  <a:lnTo>
                    <a:pt x="612" y="680"/>
                  </a:lnTo>
                  <a:lnTo>
                    <a:pt x="614" y="667"/>
                  </a:lnTo>
                  <a:lnTo>
                    <a:pt x="616" y="654"/>
                  </a:lnTo>
                  <a:lnTo>
                    <a:pt x="618" y="641"/>
                  </a:lnTo>
                  <a:lnTo>
                    <a:pt x="618" y="628"/>
                  </a:lnTo>
                  <a:lnTo>
                    <a:pt x="620" y="614"/>
                  </a:lnTo>
                  <a:lnTo>
                    <a:pt x="620" y="601"/>
                  </a:lnTo>
                  <a:lnTo>
                    <a:pt x="622" y="588"/>
                  </a:lnTo>
                  <a:lnTo>
                    <a:pt x="623" y="575"/>
                  </a:lnTo>
                  <a:lnTo>
                    <a:pt x="623" y="560"/>
                  </a:lnTo>
                  <a:lnTo>
                    <a:pt x="623" y="547"/>
                  </a:lnTo>
                  <a:lnTo>
                    <a:pt x="625" y="535"/>
                  </a:lnTo>
                  <a:lnTo>
                    <a:pt x="623" y="520"/>
                  </a:lnTo>
                  <a:lnTo>
                    <a:pt x="623" y="507"/>
                  </a:lnTo>
                  <a:lnTo>
                    <a:pt x="623" y="492"/>
                  </a:lnTo>
                  <a:lnTo>
                    <a:pt x="622" y="479"/>
                  </a:lnTo>
                  <a:lnTo>
                    <a:pt x="620" y="464"/>
                  </a:lnTo>
                  <a:lnTo>
                    <a:pt x="620" y="452"/>
                  </a:lnTo>
                  <a:lnTo>
                    <a:pt x="618" y="439"/>
                  </a:lnTo>
                  <a:lnTo>
                    <a:pt x="618" y="426"/>
                  </a:lnTo>
                  <a:lnTo>
                    <a:pt x="616" y="413"/>
                  </a:lnTo>
                  <a:lnTo>
                    <a:pt x="614" y="400"/>
                  </a:lnTo>
                  <a:lnTo>
                    <a:pt x="612" y="387"/>
                  </a:lnTo>
                  <a:lnTo>
                    <a:pt x="609" y="374"/>
                  </a:lnTo>
                  <a:lnTo>
                    <a:pt x="607" y="361"/>
                  </a:lnTo>
                  <a:lnTo>
                    <a:pt x="605" y="348"/>
                  </a:lnTo>
                  <a:lnTo>
                    <a:pt x="602" y="337"/>
                  </a:lnTo>
                  <a:lnTo>
                    <a:pt x="600" y="326"/>
                  </a:lnTo>
                  <a:lnTo>
                    <a:pt x="597" y="313"/>
                  </a:lnTo>
                  <a:lnTo>
                    <a:pt x="592" y="300"/>
                  </a:lnTo>
                  <a:lnTo>
                    <a:pt x="589" y="289"/>
                  </a:lnTo>
                  <a:lnTo>
                    <a:pt x="586" y="278"/>
                  </a:lnTo>
                  <a:lnTo>
                    <a:pt x="582" y="267"/>
                  </a:lnTo>
                  <a:lnTo>
                    <a:pt x="578" y="254"/>
                  </a:lnTo>
                  <a:lnTo>
                    <a:pt x="574" y="243"/>
                  </a:lnTo>
                  <a:lnTo>
                    <a:pt x="571" y="234"/>
                  </a:lnTo>
                  <a:lnTo>
                    <a:pt x="565" y="223"/>
                  </a:lnTo>
                  <a:lnTo>
                    <a:pt x="561" y="212"/>
                  </a:lnTo>
                  <a:lnTo>
                    <a:pt x="557" y="203"/>
                  </a:lnTo>
                  <a:lnTo>
                    <a:pt x="552" y="194"/>
                  </a:lnTo>
                  <a:lnTo>
                    <a:pt x="547" y="183"/>
                  </a:lnTo>
                  <a:lnTo>
                    <a:pt x="542" y="173"/>
                  </a:lnTo>
                  <a:lnTo>
                    <a:pt x="537" y="164"/>
                  </a:lnTo>
                  <a:lnTo>
                    <a:pt x="533" y="157"/>
                  </a:lnTo>
                  <a:lnTo>
                    <a:pt x="527" y="148"/>
                  </a:lnTo>
                  <a:lnTo>
                    <a:pt x="521" y="138"/>
                  </a:lnTo>
                  <a:lnTo>
                    <a:pt x="515" y="127"/>
                  </a:lnTo>
                  <a:lnTo>
                    <a:pt x="511" y="120"/>
                  </a:lnTo>
                  <a:lnTo>
                    <a:pt x="504" y="112"/>
                  </a:lnTo>
                  <a:lnTo>
                    <a:pt x="498" y="105"/>
                  </a:lnTo>
                  <a:lnTo>
                    <a:pt x="492" y="96"/>
                  </a:lnTo>
                  <a:lnTo>
                    <a:pt x="486" y="90"/>
                  </a:lnTo>
                  <a:lnTo>
                    <a:pt x="479" y="83"/>
                  </a:lnTo>
                  <a:lnTo>
                    <a:pt x="473" y="76"/>
                  </a:lnTo>
                  <a:lnTo>
                    <a:pt x="466" y="68"/>
                  </a:lnTo>
                  <a:lnTo>
                    <a:pt x="460" y="63"/>
                  </a:lnTo>
                  <a:lnTo>
                    <a:pt x="453" y="55"/>
                  </a:lnTo>
                  <a:lnTo>
                    <a:pt x="446" y="50"/>
                  </a:lnTo>
                  <a:lnTo>
                    <a:pt x="440" y="44"/>
                  </a:lnTo>
                  <a:lnTo>
                    <a:pt x="433" y="41"/>
                  </a:lnTo>
                  <a:lnTo>
                    <a:pt x="426" y="35"/>
                  </a:lnTo>
                  <a:lnTo>
                    <a:pt x="418" y="30"/>
                  </a:lnTo>
                  <a:lnTo>
                    <a:pt x="411" y="26"/>
                  </a:lnTo>
                  <a:lnTo>
                    <a:pt x="404" y="22"/>
                  </a:lnTo>
                  <a:lnTo>
                    <a:pt x="397" y="19"/>
                  </a:lnTo>
                  <a:lnTo>
                    <a:pt x="389" y="15"/>
                  </a:lnTo>
                  <a:lnTo>
                    <a:pt x="382" y="11"/>
                  </a:lnTo>
                  <a:lnTo>
                    <a:pt x="374" y="9"/>
                  </a:lnTo>
                  <a:lnTo>
                    <a:pt x="367" y="6"/>
                  </a:lnTo>
                  <a:lnTo>
                    <a:pt x="358" y="4"/>
                  </a:lnTo>
                  <a:lnTo>
                    <a:pt x="350" y="2"/>
                  </a:lnTo>
                  <a:lnTo>
                    <a:pt x="343" y="2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3" y="0"/>
                  </a:lnTo>
                  <a:lnTo>
                    <a:pt x="296" y="0"/>
                  </a:lnTo>
                  <a:lnTo>
                    <a:pt x="287" y="0"/>
                  </a:lnTo>
                  <a:lnTo>
                    <a:pt x="279" y="2"/>
                  </a:lnTo>
                  <a:lnTo>
                    <a:pt x="271" y="2"/>
                  </a:lnTo>
                  <a:lnTo>
                    <a:pt x="263" y="4"/>
                  </a:lnTo>
                  <a:lnTo>
                    <a:pt x="256" y="6"/>
                  </a:lnTo>
                  <a:lnTo>
                    <a:pt x="248" y="9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26" y="19"/>
                  </a:lnTo>
                  <a:lnTo>
                    <a:pt x="218" y="22"/>
                  </a:lnTo>
                  <a:lnTo>
                    <a:pt x="211" y="26"/>
                  </a:lnTo>
                  <a:lnTo>
                    <a:pt x="203" y="30"/>
                  </a:lnTo>
                  <a:lnTo>
                    <a:pt x="197" y="35"/>
                  </a:lnTo>
                  <a:lnTo>
                    <a:pt x="190" y="41"/>
                  </a:lnTo>
                  <a:lnTo>
                    <a:pt x="183" y="44"/>
                  </a:lnTo>
                  <a:lnTo>
                    <a:pt x="176" y="50"/>
                  </a:lnTo>
                  <a:lnTo>
                    <a:pt x="169" y="55"/>
                  </a:lnTo>
                  <a:lnTo>
                    <a:pt x="162" y="63"/>
                  </a:lnTo>
                  <a:lnTo>
                    <a:pt x="156" y="68"/>
                  </a:lnTo>
                  <a:lnTo>
                    <a:pt x="149" y="76"/>
                  </a:lnTo>
                  <a:lnTo>
                    <a:pt x="143" y="83"/>
                  </a:lnTo>
                  <a:lnTo>
                    <a:pt x="136" y="90"/>
                  </a:lnTo>
                  <a:lnTo>
                    <a:pt x="130" y="96"/>
                  </a:lnTo>
                  <a:lnTo>
                    <a:pt x="125" y="105"/>
                  </a:lnTo>
                  <a:lnTo>
                    <a:pt x="118" y="112"/>
                  </a:lnTo>
                  <a:lnTo>
                    <a:pt x="113" y="120"/>
                  </a:lnTo>
                  <a:lnTo>
                    <a:pt x="106" y="127"/>
                  </a:lnTo>
                  <a:lnTo>
                    <a:pt x="102" y="138"/>
                  </a:lnTo>
                  <a:lnTo>
                    <a:pt x="96" y="148"/>
                  </a:lnTo>
                  <a:lnTo>
                    <a:pt x="91" y="157"/>
                  </a:lnTo>
                  <a:lnTo>
                    <a:pt x="86" y="164"/>
                  </a:lnTo>
                  <a:lnTo>
                    <a:pt x="81" y="173"/>
                  </a:lnTo>
                  <a:lnTo>
                    <a:pt x="75" y="183"/>
                  </a:lnTo>
                  <a:lnTo>
                    <a:pt x="71" y="194"/>
                  </a:lnTo>
                  <a:lnTo>
                    <a:pt x="65" y="203"/>
                  </a:lnTo>
                  <a:lnTo>
                    <a:pt x="61" y="212"/>
                  </a:lnTo>
                  <a:lnTo>
                    <a:pt x="57" y="223"/>
                  </a:lnTo>
                  <a:lnTo>
                    <a:pt x="53" y="234"/>
                  </a:lnTo>
                  <a:lnTo>
                    <a:pt x="48" y="243"/>
                  </a:lnTo>
                  <a:lnTo>
                    <a:pt x="44" y="254"/>
                  </a:lnTo>
                  <a:lnTo>
                    <a:pt x="40" y="267"/>
                  </a:lnTo>
                  <a:lnTo>
                    <a:pt x="36" y="278"/>
                  </a:lnTo>
                  <a:lnTo>
                    <a:pt x="32" y="289"/>
                  </a:lnTo>
                  <a:lnTo>
                    <a:pt x="30" y="300"/>
                  </a:lnTo>
                  <a:lnTo>
                    <a:pt x="26" y="313"/>
                  </a:lnTo>
                  <a:lnTo>
                    <a:pt x="24" y="326"/>
                  </a:lnTo>
                  <a:lnTo>
                    <a:pt x="20" y="337"/>
                  </a:lnTo>
                  <a:lnTo>
                    <a:pt x="17" y="348"/>
                  </a:lnTo>
                  <a:lnTo>
                    <a:pt x="15" y="361"/>
                  </a:lnTo>
                  <a:lnTo>
                    <a:pt x="13" y="374"/>
                  </a:lnTo>
                  <a:lnTo>
                    <a:pt x="11" y="387"/>
                  </a:lnTo>
                  <a:lnTo>
                    <a:pt x="8" y="400"/>
                  </a:lnTo>
                  <a:lnTo>
                    <a:pt x="7" y="413"/>
                  </a:lnTo>
                  <a:lnTo>
                    <a:pt x="5" y="426"/>
                  </a:lnTo>
                  <a:lnTo>
                    <a:pt x="3" y="439"/>
                  </a:lnTo>
                  <a:lnTo>
                    <a:pt x="3" y="452"/>
                  </a:lnTo>
                  <a:lnTo>
                    <a:pt x="1" y="464"/>
                  </a:lnTo>
                  <a:lnTo>
                    <a:pt x="1" y="479"/>
                  </a:lnTo>
                  <a:lnTo>
                    <a:pt x="0" y="492"/>
                  </a:lnTo>
                  <a:lnTo>
                    <a:pt x="0" y="507"/>
                  </a:lnTo>
                  <a:lnTo>
                    <a:pt x="0" y="520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60"/>
                  </a:lnTo>
                  <a:lnTo>
                    <a:pt x="0" y="575"/>
                  </a:lnTo>
                  <a:lnTo>
                    <a:pt x="1" y="588"/>
                  </a:lnTo>
                  <a:lnTo>
                    <a:pt x="1" y="601"/>
                  </a:lnTo>
                  <a:lnTo>
                    <a:pt x="3" y="614"/>
                  </a:lnTo>
                  <a:lnTo>
                    <a:pt x="3" y="628"/>
                  </a:lnTo>
                  <a:lnTo>
                    <a:pt x="5" y="641"/>
                  </a:lnTo>
                  <a:lnTo>
                    <a:pt x="7" y="654"/>
                  </a:lnTo>
                  <a:lnTo>
                    <a:pt x="8" y="667"/>
                  </a:lnTo>
                  <a:lnTo>
                    <a:pt x="11" y="680"/>
                  </a:lnTo>
                  <a:lnTo>
                    <a:pt x="13" y="693"/>
                  </a:lnTo>
                  <a:lnTo>
                    <a:pt x="15" y="704"/>
                  </a:lnTo>
                  <a:lnTo>
                    <a:pt x="17" y="719"/>
                  </a:lnTo>
                  <a:lnTo>
                    <a:pt x="20" y="730"/>
                  </a:lnTo>
                  <a:lnTo>
                    <a:pt x="24" y="743"/>
                  </a:lnTo>
                  <a:lnTo>
                    <a:pt x="26" y="754"/>
                  </a:lnTo>
                  <a:lnTo>
                    <a:pt x="30" y="765"/>
                  </a:lnTo>
                  <a:lnTo>
                    <a:pt x="32" y="776"/>
                  </a:lnTo>
                  <a:lnTo>
                    <a:pt x="36" y="789"/>
                  </a:lnTo>
                  <a:lnTo>
                    <a:pt x="40" y="800"/>
                  </a:lnTo>
                  <a:lnTo>
                    <a:pt x="44" y="811"/>
                  </a:lnTo>
                  <a:lnTo>
                    <a:pt x="48" y="824"/>
                  </a:lnTo>
                  <a:lnTo>
                    <a:pt x="53" y="835"/>
                  </a:lnTo>
                  <a:lnTo>
                    <a:pt x="57" y="844"/>
                  </a:lnTo>
                  <a:lnTo>
                    <a:pt x="61" y="853"/>
                  </a:lnTo>
                  <a:lnTo>
                    <a:pt x="65" y="864"/>
                  </a:lnTo>
                  <a:lnTo>
                    <a:pt x="71" y="875"/>
                  </a:lnTo>
                  <a:lnTo>
                    <a:pt x="75" y="885"/>
                  </a:lnTo>
                  <a:lnTo>
                    <a:pt x="81" y="894"/>
                  </a:lnTo>
                  <a:lnTo>
                    <a:pt x="86" y="905"/>
                  </a:lnTo>
                  <a:lnTo>
                    <a:pt x="91" y="914"/>
                  </a:lnTo>
                  <a:lnTo>
                    <a:pt x="96" y="922"/>
                  </a:lnTo>
                  <a:lnTo>
                    <a:pt x="102" y="931"/>
                  </a:lnTo>
                  <a:lnTo>
                    <a:pt x="106" y="938"/>
                  </a:lnTo>
                  <a:lnTo>
                    <a:pt x="113" y="947"/>
                  </a:lnTo>
                  <a:lnTo>
                    <a:pt x="118" y="955"/>
                  </a:lnTo>
                  <a:lnTo>
                    <a:pt x="125" y="962"/>
                  </a:lnTo>
                  <a:lnTo>
                    <a:pt x="130" y="969"/>
                  </a:lnTo>
                  <a:lnTo>
                    <a:pt x="136" y="979"/>
                  </a:lnTo>
                  <a:lnTo>
                    <a:pt x="143" y="986"/>
                  </a:lnTo>
                  <a:lnTo>
                    <a:pt x="149" y="992"/>
                  </a:lnTo>
                  <a:lnTo>
                    <a:pt x="156" y="997"/>
                  </a:lnTo>
                  <a:lnTo>
                    <a:pt x="162" y="1004"/>
                  </a:lnTo>
                  <a:lnTo>
                    <a:pt x="169" y="1010"/>
                  </a:lnTo>
                  <a:lnTo>
                    <a:pt x="176" y="1015"/>
                  </a:lnTo>
                  <a:lnTo>
                    <a:pt x="183" y="1023"/>
                  </a:lnTo>
                  <a:lnTo>
                    <a:pt x="190" y="1028"/>
                  </a:lnTo>
                  <a:lnTo>
                    <a:pt x="197" y="1032"/>
                  </a:lnTo>
                  <a:lnTo>
                    <a:pt x="203" y="1038"/>
                  </a:lnTo>
                  <a:lnTo>
                    <a:pt x="211" y="1041"/>
                  </a:lnTo>
                  <a:lnTo>
                    <a:pt x="218" y="1047"/>
                  </a:lnTo>
                  <a:lnTo>
                    <a:pt x="226" y="1049"/>
                  </a:lnTo>
                  <a:lnTo>
                    <a:pt x="233" y="1052"/>
                  </a:lnTo>
                  <a:lnTo>
                    <a:pt x="241" y="1056"/>
                  </a:lnTo>
                  <a:lnTo>
                    <a:pt x="248" y="1060"/>
                  </a:lnTo>
                  <a:lnTo>
                    <a:pt x="256" y="1062"/>
                  </a:lnTo>
                  <a:lnTo>
                    <a:pt x="263" y="1063"/>
                  </a:lnTo>
                  <a:lnTo>
                    <a:pt x="271" y="1067"/>
                  </a:lnTo>
                  <a:lnTo>
                    <a:pt x="279" y="1069"/>
                  </a:lnTo>
                  <a:lnTo>
                    <a:pt x="287" y="1071"/>
                  </a:lnTo>
                  <a:lnTo>
                    <a:pt x="296" y="1071"/>
                  </a:lnTo>
                  <a:lnTo>
                    <a:pt x="303" y="1071"/>
                  </a:lnTo>
                  <a:lnTo>
                    <a:pt x="312" y="10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4"/>
            <p:cNvSpPr>
              <a:spLocks/>
            </p:cNvSpPr>
            <p:nvPr/>
          </p:nvSpPr>
          <p:spPr bwMode="auto">
            <a:xfrm>
              <a:off x="7763" y="13822"/>
              <a:ext cx="200" cy="355"/>
            </a:xfrm>
            <a:custGeom>
              <a:avLst/>
              <a:gdLst>
                <a:gd name="T0" fmla="*/ 2 w 200"/>
                <a:gd name="T1" fmla="*/ 0 h 709"/>
                <a:gd name="T2" fmla="*/ 12 w 200"/>
                <a:gd name="T3" fmla="*/ 0 h 709"/>
                <a:gd name="T4" fmla="*/ 22 w 200"/>
                <a:gd name="T5" fmla="*/ 1 h 709"/>
                <a:gd name="T6" fmla="*/ 32 w 200"/>
                <a:gd name="T7" fmla="*/ 1 h 709"/>
                <a:gd name="T8" fmla="*/ 42 w 200"/>
                <a:gd name="T9" fmla="*/ 1 h 709"/>
                <a:gd name="T10" fmla="*/ 52 w 200"/>
                <a:gd name="T11" fmla="*/ 1 h 709"/>
                <a:gd name="T12" fmla="*/ 62 w 200"/>
                <a:gd name="T13" fmla="*/ 1 h 709"/>
                <a:gd name="T14" fmla="*/ 70 w 200"/>
                <a:gd name="T15" fmla="*/ 1 h 709"/>
                <a:gd name="T16" fmla="*/ 79 w 200"/>
                <a:gd name="T17" fmla="*/ 1 h 709"/>
                <a:gd name="T18" fmla="*/ 87 w 200"/>
                <a:gd name="T19" fmla="*/ 1 h 709"/>
                <a:gd name="T20" fmla="*/ 96 w 200"/>
                <a:gd name="T21" fmla="*/ 1 h 709"/>
                <a:gd name="T22" fmla="*/ 104 w 200"/>
                <a:gd name="T23" fmla="*/ 1 h 709"/>
                <a:gd name="T24" fmla="*/ 113 w 200"/>
                <a:gd name="T25" fmla="*/ 1 h 709"/>
                <a:gd name="T26" fmla="*/ 128 w 200"/>
                <a:gd name="T27" fmla="*/ 1 h 709"/>
                <a:gd name="T28" fmla="*/ 142 w 200"/>
                <a:gd name="T29" fmla="*/ 1 h 709"/>
                <a:gd name="T30" fmla="*/ 155 w 200"/>
                <a:gd name="T31" fmla="*/ 1 h 709"/>
                <a:gd name="T32" fmla="*/ 161 w 200"/>
                <a:gd name="T33" fmla="*/ 1 h 709"/>
                <a:gd name="T34" fmla="*/ 166 w 200"/>
                <a:gd name="T35" fmla="*/ 1 h 709"/>
                <a:gd name="T36" fmla="*/ 171 w 200"/>
                <a:gd name="T37" fmla="*/ 1 h 709"/>
                <a:gd name="T38" fmla="*/ 176 w 200"/>
                <a:gd name="T39" fmla="*/ 1 h 709"/>
                <a:gd name="T40" fmla="*/ 180 w 200"/>
                <a:gd name="T41" fmla="*/ 1 h 709"/>
                <a:gd name="T42" fmla="*/ 184 w 200"/>
                <a:gd name="T43" fmla="*/ 1 h 709"/>
                <a:gd name="T44" fmla="*/ 187 w 200"/>
                <a:gd name="T45" fmla="*/ 1 h 709"/>
                <a:gd name="T46" fmla="*/ 192 w 200"/>
                <a:gd name="T47" fmla="*/ 1 h 709"/>
                <a:gd name="T48" fmla="*/ 194 w 200"/>
                <a:gd name="T49" fmla="*/ 1 h 709"/>
                <a:gd name="T50" fmla="*/ 196 w 200"/>
                <a:gd name="T51" fmla="*/ 1 h 709"/>
                <a:gd name="T52" fmla="*/ 198 w 200"/>
                <a:gd name="T53" fmla="*/ 1 h 709"/>
                <a:gd name="T54" fmla="*/ 199 w 200"/>
                <a:gd name="T55" fmla="*/ 1 h 709"/>
                <a:gd name="T56" fmla="*/ 200 w 200"/>
                <a:gd name="T57" fmla="*/ 1 h 709"/>
                <a:gd name="T58" fmla="*/ 200 w 200"/>
                <a:gd name="T59" fmla="*/ 1 h 709"/>
                <a:gd name="T60" fmla="*/ 200 w 200"/>
                <a:gd name="T61" fmla="*/ 1 h 709"/>
                <a:gd name="T62" fmla="*/ 199 w 200"/>
                <a:gd name="T63" fmla="*/ 1 h 709"/>
                <a:gd name="T64" fmla="*/ 198 w 200"/>
                <a:gd name="T65" fmla="*/ 1 h 709"/>
                <a:gd name="T66" fmla="*/ 196 w 200"/>
                <a:gd name="T67" fmla="*/ 1 h 709"/>
                <a:gd name="T68" fmla="*/ 194 w 200"/>
                <a:gd name="T69" fmla="*/ 1 h 709"/>
                <a:gd name="T70" fmla="*/ 192 w 200"/>
                <a:gd name="T71" fmla="*/ 1 h 709"/>
                <a:gd name="T72" fmla="*/ 187 w 200"/>
                <a:gd name="T73" fmla="*/ 1 h 709"/>
                <a:gd name="T74" fmla="*/ 184 w 200"/>
                <a:gd name="T75" fmla="*/ 1 h 709"/>
                <a:gd name="T76" fmla="*/ 180 w 200"/>
                <a:gd name="T77" fmla="*/ 1 h 709"/>
                <a:gd name="T78" fmla="*/ 176 w 200"/>
                <a:gd name="T79" fmla="*/ 1 h 709"/>
                <a:gd name="T80" fmla="*/ 171 w 200"/>
                <a:gd name="T81" fmla="*/ 1 h 709"/>
                <a:gd name="T82" fmla="*/ 166 w 200"/>
                <a:gd name="T83" fmla="*/ 1 h 709"/>
                <a:gd name="T84" fmla="*/ 154 w 200"/>
                <a:gd name="T85" fmla="*/ 1 h 709"/>
                <a:gd name="T86" fmla="*/ 142 w 200"/>
                <a:gd name="T87" fmla="*/ 1 h 709"/>
                <a:gd name="T88" fmla="*/ 126 w 200"/>
                <a:gd name="T89" fmla="*/ 1 h 709"/>
                <a:gd name="T90" fmla="*/ 112 w 200"/>
                <a:gd name="T91" fmla="*/ 1 h 709"/>
                <a:gd name="T92" fmla="*/ 104 w 200"/>
                <a:gd name="T93" fmla="*/ 1 h 709"/>
                <a:gd name="T94" fmla="*/ 95 w 200"/>
                <a:gd name="T95" fmla="*/ 1 h 709"/>
                <a:gd name="T96" fmla="*/ 86 w 200"/>
                <a:gd name="T97" fmla="*/ 1 h 709"/>
                <a:gd name="T98" fmla="*/ 78 w 200"/>
                <a:gd name="T99" fmla="*/ 1 h 709"/>
                <a:gd name="T100" fmla="*/ 68 w 200"/>
                <a:gd name="T101" fmla="*/ 1 h 709"/>
                <a:gd name="T102" fmla="*/ 59 w 200"/>
                <a:gd name="T103" fmla="*/ 1 h 709"/>
                <a:gd name="T104" fmla="*/ 50 w 200"/>
                <a:gd name="T105" fmla="*/ 1 h 709"/>
                <a:gd name="T106" fmla="*/ 41 w 200"/>
                <a:gd name="T107" fmla="*/ 1 h 709"/>
                <a:gd name="T108" fmla="*/ 30 w 200"/>
                <a:gd name="T109" fmla="*/ 1 h 709"/>
                <a:gd name="T110" fmla="*/ 21 w 200"/>
                <a:gd name="T111" fmla="*/ 1 h 709"/>
                <a:gd name="T112" fmla="*/ 10 w 200"/>
                <a:gd name="T113" fmla="*/ 1 h 709"/>
                <a:gd name="T114" fmla="*/ 0 w 200"/>
                <a:gd name="T115" fmla="*/ 1 h 7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"/>
                <a:gd name="T175" fmla="*/ 0 h 709"/>
                <a:gd name="T176" fmla="*/ 200 w 200"/>
                <a:gd name="T177" fmla="*/ 709 h 7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" h="709">
                  <a:moveTo>
                    <a:pt x="0" y="709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2" y="4"/>
                  </a:lnTo>
                  <a:lnTo>
                    <a:pt x="37" y="6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52" y="13"/>
                  </a:lnTo>
                  <a:lnTo>
                    <a:pt x="56" y="15"/>
                  </a:lnTo>
                  <a:lnTo>
                    <a:pt x="62" y="1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75" y="28"/>
                  </a:lnTo>
                  <a:lnTo>
                    <a:pt x="79" y="31"/>
                  </a:lnTo>
                  <a:lnTo>
                    <a:pt x="83" y="35"/>
                  </a:lnTo>
                  <a:lnTo>
                    <a:pt x="87" y="39"/>
                  </a:lnTo>
                  <a:lnTo>
                    <a:pt x="92" y="44"/>
                  </a:lnTo>
                  <a:lnTo>
                    <a:pt x="96" y="48"/>
                  </a:lnTo>
                  <a:lnTo>
                    <a:pt x="99" y="52"/>
                  </a:lnTo>
                  <a:lnTo>
                    <a:pt x="104" y="55"/>
                  </a:lnTo>
                  <a:lnTo>
                    <a:pt x="108" y="61"/>
                  </a:lnTo>
                  <a:lnTo>
                    <a:pt x="113" y="66"/>
                  </a:lnTo>
                  <a:lnTo>
                    <a:pt x="120" y="77"/>
                  </a:lnTo>
                  <a:lnTo>
                    <a:pt x="128" y="88"/>
                  </a:lnTo>
                  <a:lnTo>
                    <a:pt x="135" y="100"/>
                  </a:lnTo>
                  <a:lnTo>
                    <a:pt x="142" y="112"/>
                  </a:lnTo>
                  <a:lnTo>
                    <a:pt x="149" y="123"/>
                  </a:lnTo>
                  <a:lnTo>
                    <a:pt x="155" y="138"/>
                  </a:lnTo>
                  <a:lnTo>
                    <a:pt x="157" y="144"/>
                  </a:lnTo>
                  <a:lnTo>
                    <a:pt x="161" y="151"/>
                  </a:lnTo>
                  <a:lnTo>
                    <a:pt x="163" y="158"/>
                  </a:lnTo>
                  <a:lnTo>
                    <a:pt x="166" y="166"/>
                  </a:lnTo>
                  <a:lnTo>
                    <a:pt x="168" y="171"/>
                  </a:lnTo>
                  <a:lnTo>
                    <a:pt x="171" y="179"/>
                  </a:lnTo>
                  <a:lnTo>
                    <a:pt x="173" y="186"/>
                  </a:lnTo>
                  <a:lnTo>
                    <a:pt x="176" y="193"/>
                  </a:lnTo>
                  <a:lnTo>
                    <a:pt x="178" y="201"/>
                  </a:lnTo>
                  <a:lnTo>
                    <a:pt x="180" y="210"/>
                  </a:lnTo>
                  <a:lnTo>
                    <a:pt x="182" y="217"/>
                  </a:lnTo>
                  <a:lnTo>
                    <a:pt x="184" y="227"/>
                  </a:lnTo>
                  <a:lnTo>
                    <a:pt x="186" y="234"/>
                  </a:lnTo>
                  <a:lnTo>
                    <a:pt x="187" y="241"/>
                  </a:lnTo>
                  <a:lnTo>
                    <a:pt x="190" y="249"/>
                  </a:lnTo>
                  <a:lnTo>
                    <a:pt x="192" y="258"/>
                  </a:lnTo>
                  <a:lnTo>
                    <a:pt x="192" y="265"/>
                  </a:lnTo>
                  <a:lnTo>
                    <a:pt x="194" y="275"/>
                  </a:lnTo>
                  <a:lnTo>
                    <a:pt x="195" y="282"/>
                  </a:lnTo>
                  <a:lnTo>
                    <a:pt x="196" y="293"/>
                  </a:lnTo>
                  <a:lnTo>
                    <a:pt x="197" y="300"/>
                  </a:lnTo>
                  <a:lnTo>
                    <a:pt x="198" y="310"/>
                  </a:lnTo>
                  <a:lnTo>
                    <a:pt x="198" y="317"/>
                  </a:lnTo>
                  <a:lnTo>
                    <a:pt x="199" y="326"/>
                  </a:lnTo>
                  <a:lnTo>
                    <a:pt x="199" y="335"/>
                  </a:lnTo>
                  <a:lnTo>
                    <a:pt x="200" y="345"/>
                  </a:lnTo>
                  <a:lnTo>
                    <a:pt x="200" y="352"/>
                  </a:lnTo>
                  <a:lnTo>
                    <a:pt x="200" y="363"/>
                  </a:lnTo>
                  <a:lnTo>
                    <a:pt x="200" y="370"/>
                  </a:lnTo>
                  <a:lnTo>
                    <a:pt x="200" y="380"/>
                  </a:lnTo>
                  <a:lnTo>
                    <a:pt x="199" y="387"/>
                  </a:lnTo>
                  <a:lnTo>
                    <a:pt x="199" y="396"/>
                  </a:lnTo>
                  <a:lnTo>
                    <a:pt x="198" y="404"/>
                  </a:lnTo>
                  <a:lnTo>
                    <a:pt x="198" y="413"/>
                  </a:lnTo>
                  <a:lnTo>
                    <a:pt x="197" y="422"/>
                  </a:lnTo>
                  <a:lnTo>
                    <a:pt x="196" y="429"/>
                  </a:lnTo>
                  <a:lnTo>
                    <a:pt x="195" y="437"/>
                  </a:lnTo>
                  <a:lnTo>
                    <a:pt x="194" y="446"/>
                  </a:lnTo>
                  <a:lnTo>
                    <a:pt x="192" y="453"/>
                  </a:lnTo>
                  <a:lnTo>
                    <a:pt x="192" y="463"/>
                  </a:lnTo>
                  <a:lnTo>
                    <a:pt x="190" y="470"/>
                  </a:lnTo>
                  <a:lnTo>
                    <a:pt x="187" y="477"/>
                  </a:lnTo>
                  <a:lnTo>
                    <a:pt x="186" y="485"/>
                  </a:lnTo>
                  <a:lnTo>
                    <a:pt x="184" y="494"/>
                  </a:lnTo>
                  <a:lnTo>
                    <a:pt x="182" y="499"/>
                  </a:lnTo>
                  <a:lnTo>
                    <a:pt x="180" y="507"/>
                  </a:lnTo>
                  <a:lnTo>
                    <a:pt x="178" y="514"/>
                  </a:lnTo>
                  <a:lnTo>
                    <a:pt x="176" y="522"/>
                  </a:lnTo>
                  <a:lnTo>
                    <a:pt x="173" y="531"/>
                  </a:lnTo>
                  <a:lnTo>
                    <a:pt x="171" y="538"/>
                  </a:lnTo>
                  <a:lnTo>
                    <a:pt x="168" y="545"/>
                  </a:lnTo>
                  <a:lnTo>
                    <a:pt x="166" y="553"/>
                  </a:lnTo>
                  <a:lnTo>
                    <a:pt x="161" y="564"/>
                  </a:lnTo>
                  <a:lnTo>
                    <a:pt x="154" y="577"/>
                  </a:lnTo>
                  <a:lnTo>
                    <a:pt x="148" y="590"/>
                  </a:lnTo>
                  <a:lnTo>
                    <a:pt x="142" y="604"/>
                  </a:lnTo>
                  <a:lnTo>
                    <a:pt x="134" y="614"/>
                  </a:lnTo>
                  <a:lnTo>
                    <a:pt x="126" y="625"/>
                  </a:lnTo>
                  <a:lnTo>
                    <a:pt x="120" y="634"/>
                  </a:lnTo>
                  <a:lnTo>
                    <a:pt x="112" y="645"/>
                  </a:lnTo>
                  <a:lnTo>
                    <a:pt x="108" y="649"/>
                  </a:lnTo>
                  <a:lnTo>
                    <a:pt x="104" y="654"/>
                  </a:lnTo>
                  <a:lnTo>
                    <a:pt x="99" y="658"/>
                  </a:lnTo>
                  <a:lnTo>
                    <a:pt x="95" y="662"/>
                  </a:lnTo>
                  <a:lnTo>
                    <a:pt x="91" y="665"/>
                  </a:lnTo>
                  <a:lnTo>
                    <a:pt x="86" y="669"/>
                  </a:lnTo>
                  <a:lnTo>
                    <a:pt x="81" y="673"/>
                  </a:lnTo>
                  <a:lnTo>
                    <a:pt x="78" y="678"/>
                  </a:lnTo>
                  <a:lnTo>
                    <a:pt x="72" y="680"/>
                  </a:lnTo>
                  <a:lnTo>
                    <a:pt x="68" y="684"/>
                  </a:lnTo>
                  <a:lnTo>
                    <a:pt x="64" y="686"/>
                  </a:lnTo>
                  <a:lnTo>
                    <a:pt x="59" y="689"/>
                  </a:lnTo>
                  <a:lnTo>
                    <a:pt x="54" y="691"/>
                  </a:lnTo>
                  <a:lnTo>
                    <a:pt x="50" y="695"/>
                  </a:lnTo>
                  <a:lnTo>
                    <a:pt x="45" y="697"/>
                  </a:lnTo>
                  <a:lnTo>
                    <a:pt x="41" y="700"/>
                  </a:lnTo>
                  <a:lnTo>
                    <a:pt x="36" y="700"/>
                  </a:lnTo>
                  <a:lnTo>
                    <a:pt x="30" y="702"/>
                  </a:lnTo>
                  <a:lnTo>
                    <a:pt x="25" y="704"/>
                  </a:lnTo>
                  <a:lnTo>
                    <a:pt x="21" y="706"/>
                  </a:lnTo>
                  <a:lnTo>
                    <a:pt x="15" y="706"/>
                  </a:lnTo>
                  <a:lnTo>
                    <a:pt x="10" y="708"/>
                  </a:lnTo>
                  <a:lnTo>
                    <a:pt x="5" y="708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5"/>
            <p:cNvSpPr>
              <a:spLocks/>
            </p:cNvSpPr>
            <p:nvPr/>
          </p:nvSpPr>
          <p:spPr bwMode="auto">
            <a:xfrm>
              <a:off x="7254" y="14156"/>
              <a:ext cx="244" cy="66"/>
            </a:xfrm>
            <a:custGeom>
              <a:avLst/>
              <a:gdLst>
                <a:gd name="T0" fmla="*/ 235 w 244"/>
                <a:gd name="T1" fmla="*/ 1 h 131"/>
                <a:gd name="T2" fmla="*/ 4 w 244"/>
                <a:gd name="T3" fmla="*/ 1 h 131"/>
                <a:gd name="T4" fmla="*/ 0 w 244"/>
                <a:gd name="T5" fmla="*/ 0 h 131"/>
                <a:gd name="T6" fmla="*/ 244 w 244"/>
                <a:gd name="T7" fmla="*/ 1 h 131"/>
                <a:gd name="T8" fmla="*/ 235 w 244"/>
                <a:gd name="T9" fmla="*/ 1 h 131"/>
                <a:gd name="T10" fmla="*/ 235 w 244"/>
                <a:gd name="T11" fmla="*/ 1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"/>
                <a:gd name="T19" fmla="*/ 0 h 131"/>
                <a:gd name="T20" fmla="*/ 244 w 24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" h="131">
                  <a:moveTo>
                    <a:pt x="235" y="131"/>
                  </a:moveTo>
                  <a:lnTo>
                    <a:pt x="4" y="131"/>
                  </a:lnTo>
                  <a:lnTo>
                    <a:pt x="0" y="0"/>
                  </a:lnTo>
                  <a:lnTo>
                    <a:pt x="244" y="4"/>
                  </a:lnTo>
                  <a:lnTo>
                    <a:pt x="235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6"/>
            <p:cNvSpPr>
              <a:spLocks/>
            </p:cNvSpPr>
            <p:nvPr/>
          </p:nvSpPr>
          <p:spPr bwMode="auto">
            <a:xfrm>
              <a:off x="7554" y="14200"/>
              <a:ext cx="205" cy="208"/>
            </a:xfrm>
            <a:custGeom>
              <a:avLst/>
              <a:gdLst>
                <a:gd name="T0" fmla="*/ 59 w 205"/>
                <a:gd name="T1" fmla="*/ 0 h 416"/>
                <a:gd name="T2" fmla="*/ 205 w 205"/>
                <a:gd name="T3" fmla="*/ 1 h 416"/>
                <a:gd name="T4" fmla="*/ 137 w 205"/>
                <a:gd name="T5" fmla="*/ 1 h 416"/>
                <a:gd name="T6" fmla="*/ 0 w 205"/>
                <a:gd name="T7" fmla="*/ 1 h 416"/>
                <a:gd name="T8" fmla="*/ 59 w 205"/>
                <a:gd name="T9" fmla="*/ 0 h 416"/>
                <a:gd name="T10" fmla="*/ 59 w 205"/>
                <a:gd name="T11" fmla="*/ 0 h 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416"/>
                <a:gd name="T20" fmla="*/ 205 w 205"/>
                <a:gd name="T21" fmla="*/ 416 h 4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416">
                  <a:moveTo>
                    <a:pt x="59" y="0"/>
                  </a:moveTo>
                  <a:lnTo>
                    <a:pt x="205" y="333"/>
                  </a:lnTo>
                  <a:lnTo>
                    <a:pt x="137" y="416"/>
                  </a:lnTo>
                  <a:lnTo>
                    <a:pt x="0" y="7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7"/>
            <p:cNvSpPr>
              <a:spLocks/>
            </p:cNvSpPr>
            <p:nvPr/>
          </p:nvSpPr>
          <p:spPr bwMode="auto">
            <a:xfrm>
              <a:off x="7363" y="14215"/>
              <a:ext cx="194" cy="204"/>
            </a:xfrm>
            <a:custGeom>
              <a:avLst/>
              <a:gdLst>
                <a:gd name="T0" fmla="*/ 130 w 194"/>
                <a:gd name="T1" fmla="*/ 0 h 409"/>
                <a:gd name="T2" fmla="*/ 0 w 194"/>
                <a:gd name="T3" fmla="*/ 0 h 409"/>
                <a:gd name="T4" fmla="*/ 60 w 194"/>
                <a:gd name="T5" fmla="*/ 0 h 409"/>
                <a:gd name="T6" fmla="*/ 194 w 194"/>
                <a:gd name="T7" fmla="*/ 0 h 409"/>
                <a:gd name="T8" fmla="*/ 130 w 194"/>
                <a:gd name="T9" fmla="*/ 0 h 409"/>
                <a:gd name="T10" fmla="*/ 130 w 194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409"/>
                <a:gd name="T20" fmla="*/ 194 w 194"/>
                <a:gd name="T21" fmla="*/ 409 h 4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409">
                  <a:moveTo>
                    <a:pt x="130" y="0"/>
                  </a:moveTo>
                  <a:lnTo>
                    <a:pt x="0" y="326"/>
                  </a:lnTo>
                  <a:lnTo>
                    <a:pt x="60" y="409"/>
                  </a:lnTo>
                  <a:lnTo>
                    <a:pt x="194" y="6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8"/>
            <p:cNvSpPr>
              <a:spLocks/>
            </p:cNvSpPr>
            <p:nvPr/>
          </p:nvSpPr>
          <p:spPr bwMode="auto">
            <a:xfrm>
              <a:off x="7126" y="13501"/>
              <a:ext cx="124" cy="135"/>
            </a:xfrm>
            <a:custGeom>
              <a:avLst/>
              <a:gdLst>
                <a:gd name="T0" fmla="*/ 97 w 124"/>
                <a:gd name="T1" fmla="*/ 0 h 269"/>
                <a:gd name="T2" fmla="*/ 0 w 124"/>
                <a:gd name="T3" fmla="*/ 1 h 269"/>
                <a:gd name="T4" fmla="*/ 2 w 124"/>
                <a:gd name="T5" fmla="*/ 1 h 269"/>
                <a:gd name="T6" fmla="*/ 4 w 124"/>
                <a:gd name="T7" fmla="*/ 1 h 269"/>
                <a:gd name="T8" fmla="*/ 9 w 124"/>
                <a:gd name="T9" fmla="*/ 1 h 269"/>
                <a:gd name="T10" fmla="*/ 15 w 124"/>
                <a:gd name="T11" fmla="*/ 1 h 269"/>
                <a:gd name="T12" fmla="*/ 22 w 124"/>
                <a:gd name="T13" fmla="*/ 1 h 269"/>
                <a:gd name="T14" fmla="*/ 25 w 124"/>
                <a:gd name="T15" fmla="*/ 1 h 269"/>
                <a:gd name="T16" fmla="*/ 29 w 124"/>
                <a:gd name="T17" fmla="*/ 1 h 269"/>
                <a:gd name="T18" fmla="*/ 33 w 124"/>
                <a:gd name="T19" fmla="*/ 1 h 269"/>
                <a:gd name="T20" fmla="*/ 37 w 124"/>
                <a:gd name="T21" fmla="*/ 1 h 269"/>
                <a:gd name="T22" fmla="*/ 41 w 124"/>
                <a:gd name="T23" fmla="*/ 1 h 269"/>
                <a:gd name="T24" fmla="*/ 45 w 124"/>
                <a:gd name="T25" fmla="*/ 1 h 269"/>
                <a:gd name="T26" fmla="*/ 49 w 124"/>
                <a:gd name="T27" fmla="*/ 1 h 269"/>
                <a:gd name="T28" fmla="*/ 54 w 124"/>
                <a:gd name="T29" fmla="*/ 1 h 269"/>
                <a:gd name="T30" fmla="*/ 58 w 124"/>
                <a:gd name="T31" fmla="*/ 1 h 269"/>
                <a:gd name="T32" fmla="*/ 63 w 124"/>
                <a:gd name="T33" fmla="*/ 1 h 269"/>
                <a:gd name="T34" fmla="*/ 68 w 124"/>
                <a:gd name="T35" fmla="*/ 1 h 269"/>
                <a:gd name="T36" fmla="*/ 72 w 124"/>
                <a:gd name="T37" fmla="*/ 1 h 269"/>
                <a:gd name="T38" fmla="*/ 76 w 124"/>
                <a:gd name="T39" fmla="*/ 1 h 269"/>
                <a:gd name="T40" fmla="*/ 80 w 124"/>
                <a:gd name="T41" fmla="*/ 1 h 269"/>
                <a:gd name="T42" fmla="*/ 85 w 124"/>
                <a:gd name="T43" fmla="*/ 1 h 269"/>
                <a:gd name="T44" fmla="*/ 90 w 124"/>
                <a:gd name="T45" fmla="*/ 1 h 269"/>
                <a:gd name="T46" fmla="*/ 94 w 124"/>
                <a:gd name="T47" fmla="*/ 1 h 269"/>
                <a:gd name="T48" fmla="*/ 99 w 124"/>
                <a:gd name="T49" fmla="*/ 1 h 269"/>
                <a:gd name="T50" fmla="*/ 103 w 124"/>
                <a:gd name="T51" fmla="*/ 1 h 269"/>
                <a:gd name="T52" fmla="*/ 108 w 124"/>
                <a:gd name="T53" fmla="*/ 1 h 269"/>
                <a:gd name="T54" fmla="*/ 112 w 124"/>
                <a:gd name="T55" fmla="*/ 1 h 269"/>
                <a:gd name="T56" fmla="*/ 115 w 124"/>
                <a:gd name="T57" fmla="*/ 1 h 269"/>
                <a:gd name="T58" fmla="*/ 117 w 124"/>
                <a:gd name="T59" fmla="*/ 1 h 269"/>
                <a:gd name="T60" fmla="*/ 120 w 124"/>
                <a:gd name="T61" fmla="*/ 1 h 269"/>
                <a:gd name="T62" fmla="*/ 121 w 124"/>
                <a:gd name="T63" fmla="*/ 1 h 269"/>
                <a:gd name="T64" fmla="*/ 122 w 124"/>
                <a:gd name="T65" fmla="*/ 1 h 269"/>
                <a:gd name="T66" fmla="*/ 123 w 124"/>
                <a:gd name="T67" fmla="*/ 1 h 269"/>
                <a:gd name="T68" fmla="*/ 124 w 124"/>
                <a:gd name="T69" fmla="*/ 1 h 269"/>
                <a:gd name="T70" fmla="*/ 124 w 124"/>
                <a:gd name="T71" fmla="*/ 1 h 269"/>
                <a:gd name="T72" fmla="*/ 124 w 124"/>
                <a:gd name="T73" fmla="*/ 1 h 269"/>
                <a:gd name="T74" fmla="*/ 123 w 124"/>
                <a:gd name="T75" fmla="*/ 1 h 269"/>
                <a:gd name="T76" fmla="*/ 123 w 124"/>
                <a:gd name="T77" fmla="*/ 1 h 269"/>
                <a:gd name="T78" fmla="*/ 122 w 124"/>
                <a:gd name="T79" fmla="*/ 1 h 269"/>
                <a:gd name="T80" fmla="*/ 121 w 124"/>
                <a:gd name="T81" fmla="*/ 1 h 269"/>
                <a:gd name="T82" fmla="*/ 119 w 124"/>
                <a:gd name="T83" fmla="*/ 1 h 269"/>
                <a:gd name="T84" fmla="*/ 119 w 124"/>
                <a:gd name="T85" fmla="*/ 1 h 269"/>
                <a:gd name="T86" fmla="*/ 117 w 124"/>
                <a:gd name="T87" fmla="*/ 1 h 269"/>
                <a:gd name="T88" fmla="*/ 115 w 124"/>
                <a:gd name="T89" fmla="*/ 1 h 269"/>
                <a:gd name="T90" fmla="*/ 113 w 124"/>
                <a:gd name="T91" fmla="*/ 1 h 269"/>
                <a:gd name="T92" fmla="*/ 112 w 124"/>
                <a:gd name="T93" fmla="*/ 1 h 269"/>
                <a:gd name="T94" fmla="*/ 107 w 124"/>
                <a:gd name="T95" fmla="*/ 1 h 269"/>
                <a:gd name="T96" fmla="*/ 104 w 124"/>
                <a:gd name="T97" fmla="*/ 1 h 269"/>
                <a:gd name="T98" fmla="*/ 100 w 124"/>
                <a:gd name="T99" fmla="*/ 1 h 269"/>
                <a:gd name="T100" fmla="*/ 98 w 124"/>
                <a:gd name="T101" fmla="*/ 1 h 269"/>
                <a:gd name="T102" fmla="*/ 97 w 124"/>
                <a:gd name="T103" fmla="*/ 0 h 269"/>
                <a:gd name="T104" fmla="*/ 97 w 124"/>
                <a:gd name="T105" fmla="*/ 0 h 2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"/>
                <a:gd name="T160" fmla="*/ 0 h 269"/>
                <a:gd name="T161" fmla="*/ 124 w 124"/>
                <a:gd name="T162" fmla="*/ 269 h 2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" h="269">
                  <a:moveTo>
                    <a:pt x="97" y="0"/>
                  </a:moveTo>
                  <a:lnTo>
                    <a:pt x="0" y="256"/>
                  </a:lnTo>
                  <a:lnTo>
                    <a:pt x="2" y="258"/>
                  </a:lnTo>
                  <a:lnTo>
                    <a:pt x="4" y="260"/>
                  </a:lnTo>
                  <a:lnTo>
                    <a:pt x="9" y="263"/>
                  </a:lnTo>
                  <a:lnTo>
                    <a:pt x="15" y="263"/>
                  </a:lnTo>
                  <a:lnTo>
                    <a:pt x="22" y="267"/>
                  </a:lnTo>
                  <a:lnTo>
                    <a:pt x="25" y="267"/>
                  </a:lnTo>
                  <a:lnTo>
                    <a:pt x="29" y="267"/>
                  </a:lnTo>
                  <a:lnTo>
                    <a:pt x="33" y="267"/>
                  </a:lnTo>
                  <a:lnTo>
                    <a:pt x="37" y="269"/>
                  </a:lnTo>
                  <a:lnTo>
                    <a:pt x="41" y="267"/>
                  </a:lnTo>
                  <a:lnTo>
                    <a:pt x="45" y="267"/>
                  </a:lnTo>
                  <a:lnTo>
                    <a:pt x="49" y="267"/>
                  </a:lnTo>
                  <a:lnTo>
                    <a:pt x="54" y="265"/>
                  </a:lnTo>
                  <a:lnTo>
                    <a:pt x="58" y="263"/>
                  </a:lnTo>
                  <a:lnTo>
                    <a:pt x="63" y="260"/>
                  </a:lnTo>
                  <a:lnTo>
                    <a:pt x="68" y="258"/>
                  </a:lnTo>
                  <a:lnTo>
                    <a:pt x="72" y="256"/>
                  </a:lnTo>
                  <a:lnTo>
                    <a:pt x="76" y="250"/>
                  </a:lnTo>
                  <a:lnTo>
                    <a:pt x="80" y="247"/>
                  </a:lnTo>
                  <a:lnTo>
                    <a:pt x="85" y="239"/>
                  </a:lnTo>
                  <a:lnTo>
                    <a:pt x="90" y="236"/>
                  </a:lnTo>
                  <a:lnTo>
                    <a:pt x="94" y="228"/>
                  </a:lnTo>
                  <a:lnTo>
                    <a:pt x="99" y="221"/>
                  </a:lnTo>
                  <a:lnTo>
                    <a:pt x="103" y="213"/>
                  </a:lnTo>
                  <a:lnTo>
                    <a:pt x="108" y="204"/>
                  </a:lnTo>
                  <a:lnTo>
                    <a:pt x="112" y="193"/>
                  </a:lnTo>
                  <a:lnTo>
                    <a:pt x="115" y="182"/>
                  </a:lnTo>
                  <a:lnTo>
                    <a:pt x="117" y="173"/>
                  </a:lnTo>
                  <a:lnTo>
                    <a:pt x="120" y="162"/>
                  </a:lnTo>
                  <a:lnTo>
                    <a:pt x="121" y="153"/>
                  </a:lnTo>
                  <a:lnTo>
                    <a:pt x="122" y="143"/>
                  </a:lnTo>
                  <a:lnTo>
                    <a:pt x="123" y="134"/>
                  </a:lnTo>
                  <a:lnTo>
                    <a:pt x="124" y="127"/>
                  </a:lnTo>
                  <a:lnTo>
                    <a:pt x="124" y="116"/>
                  </a:lnTo>
                  <a:lnTo>
                    <a:pt x="124" y="108"/>
                  </a:lnTo>
                  <a:lnTo>
                    <a:pt x="123" y="97"/>
                  </a:lnTo>
                  <a:lnTo>
                    <a:pt x="123" y="90"/>
                  </a:lnTo>
                  <a:lnTo>
                    <a:pt x="122" y="81"/>
                  </a:lnTo>
                  <a:lnTo>
                    <a:pt x="121" y="73"/>
                  </a:lnTo>
                  <a:lnTo>
                    <a:pt x="119" y="66"/>
                  </a:lnTo>
                  <a:lnTo>
                    <a:pt x="119" y="60"/>
                  </a:lnTo>
                  <a:lnTo>
                    <a:pt x="117" y="53"/>
                  </a:lnTo>
                  <a:lnTo>
                    <a:pt x="115" y="46"/>
                  </a:lnTo>
                  <a:lnTo>
                    <a:pt x="113" y="38"/>
                  </a:lnTo>
                  <a:lnTo>
                    <a:pt x="112" y="35"/>
                  </a:lnTo>
                  <a:lnTo>
                    <a:pt x="107" y="24"/>
                  </a:lnTo>
                  <a:lnTo>
                    <a:pt x="104" y="16"/>
                  </a:lnTo>
                  <a:lnTo>
                    <a:pt x="100" y="7"/>
                  </a:lnTo>
                  <a:lnTo>
                    <a:pt x="98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9"/>
            <p:cNvSpPr>
              <a:spLocks/>
            </p:cNvSpPr>
            <p:nvPr/>
          </p:nvSpPr>
          <p:spPr bwMode="auto">
            <a:xfrm>
              <a:off x="8135" y="14144"/>
              <a:ext cx="389" cy="328"/>
            </a:xfrm>
            <a:custGeom>
              <a:avLst/>
              <a:gdLst>
                <a:gd name="T0" fmla="*/ 294 w 389"/>
                <a:gd name="T1" fmla="*/ 1 h 656"/>
                <a:gd name="T2" fmla="*/ 180 w 389"/>
                <a:gd name="T3" fmla="*/ 1 h 656"/>
                <a:gd name="T4" fmla="*/ 54 w 389"/>
                <a:gd name="T5" fmla="*/ 1 h 656"/>
                <a:gd name="T6" fmla="*/ 90 w 389"/>
                <a:gd name="T7" fmla="*/ 1 h 656"/>
                <a:gd name="T8" fmla="*/ 0 w 389"/>
                <a:gd name="T9" fmla="*/ 1 h 656"/>
                <a:gd name="T10" fmla="*/ 136 w 389"/>
                <a:gd name="T11" fmla="*/ 1 h 656"/>
                <a:gd name="T12" fmla="*/ 208 w 389"/>
                <a:gd name="T13" fmla="*/ 0 h 656"/>
                <a:gd name="T14" fmla="*/ 257 w 389"/>
                <a:gd name="T15" fmla="*/ 1 h 656"/>
                <a:gd name="T16" fmla="*/ 389 w 389"/>
                <a:gd name="T17" fmla="*/ 1 h 656"/>
                <a:gd name="T18" fmla="*/ 284 w 389"/>
                <a:gd name="T19" fmla="*/ 1 h 656"/>
                <a:gd name="T20" fmla="*/ 294 w 389"/>
                <a:gd name="T21" fmla="*/ 1 h 656"/>
                <a:gd name="T22" fmla="*/ 294 w 389"/>
                <a:gd name="T23" fmla="*/ 1 h 6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9"/>
                <a:gd name="T37" fmla="*/ 0 h 656"/>
                <a:gd name="T38" fmla="*/ 389 w 389"/>
                <a:gd name="T39" fmla="*/ 656 h 6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9" h="656">
                  <a:moveTo>
                    <a:pt x="294" y="656"/>
                  </a:moveTo>
                  <a:lnTo>
                    <a:pt x="180" y="529"/>
                  </a:lnTo>
                  <a:lnTo>
                    <a:pt x="54" y="619"/>
                  </a:lnTo>
                  <a:lnTo>
                    <a:pt x="90" y="393"/>
                  </a:lnTo>
                  <a:lnTo>
                    <a:pt x="0" y="216"/>
                  </a:lnTo>
                  <a:lnTo>
                    <a:pt x="136" y="201"/>
                  </a:lnTo>
                  <a:lnTo>
                    <a:pt x="208" y="0"/>
                  </a:lnTo>
                  <a:lnTo>
                    <a:pt x="257" y="219"/>
                  </a:lnTo>
                  <a:lnTo>
                    <a:pt x="389" y="273"/>
                  </a:lnTo>
                  <a:lnTo>
                    <a:pt x="284" y="422"/>
                  </a:lnTo>
                  <a:lnTo>
                    <a:pt x="294" y="6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20"/>
            <p:cNvSpPr>
              <a:spLocks/>
            </p:cNvSpPr>
            <p:nvPr/>
          </p:nvSpPr>
          <p:spPr bwMode="auto">
            <a:xfrm>
              <a:off x="7467" y="14096"/>
              <a:ext cx="197" cy="169"/>
            </a:xfrm>
            <a:custGeom>
              <a:avLst/>
              <a:gdLst>
                <a:gd name="T0" fmla="*/ 103 w 197"/>
                <a:gd name="T1" fmla="*/ 0 h 339"/>
                <a:gd name="T2" fmla="*/ 112 w 197"/>
                <a:gd name="T3" fmla="*/ 0 h 339"/>
                <a:gd name="T4" fmla="*/ 121 w 197"/>
                <a:gd name="T5" fmla="*/ 0 h 339"/>
                <a:gd name="T6" fmla="*/ 131 w 197"/>
                <a:gd name="T7" fmla="*/ 0 h 339"/>
                <a:gd name="T8" fmla="*/ 139 w 197"/>
                <a:gd name="T9" fmla="*/ 0 h 339"/>
                <a:gd name="T10" fmla="*/ 148 w 197"/>
                <a:gd name="T11" fmla="*/ 0 h 339"/>
                <a:gd name="T12" fmla="*/ 160 w 197"/>
                <a:gd name="T13" fmla="*/ 0 h 339"/>
                <a:gd name="T14" fmla="*/ 174 w 197"/>
                <a:gd name="T15" fmla="*/ 0 h 339"/>
                <a:gd name="T16" fmla="*/ 182 w 197"/>
                <a:gd name="T17" fmla="*/ 0 h 339"/>
                <a:gd name="T18" fmla="*/ 187 w 197"/>
                <a:gd name="T19" fmla="*/ 0 h 339"/>
                <a:gd name="T20" fmla="*/ 191 w 197"/>
                <a:gd name="T21" fmla="*/ 0 h 339"/>
                <a:gd name="T22" fmla="*/ 194 w 197"/>
                <a:gd name="T23" fmla="*/ 0 h 339"/>
                <a:gd name="T24" fmla="*/ 196 w 197"/>
                <a:gd name="T25" fmla="*/ 0 h 339"/>
                <a:gd name="T26" fmla="*/ 197 w 197"/>
                <a:gd name="T27" fmla="*/ 0 h 339"/>
                <a:gd name="T28" fmla="*/ 197 w 197"/>
                <a:gd name="T29" fmla="*/ 0 h 339"/>
                <a:gd name="T30" fmla="*/ 196 w 197"/>
                <a:gd name="T31" fmla="*/ 0 h 339"/>
                <a:gd name="T32" fmla="*/ 194 w 197"/>
                <a:gd name="T33" fmla="*/ 0 h 339"/>
                <a:gd name="T34" fmla="*/ 191 w 197"/>
                <a:gd name="T35" fmla="*/ 0 h 339"/>
                <a:gd name="T36" fmla="*/ 187 w 197"/>
                <a:gd name="T37" fmla="*/ 0 h 339"/>
                <a:gd name="T38" fmla="*/ 182 w 197"/>
                <a:gd name="T39" fmla="*/ 0 h 339"/>
                <a:gd name="T40" fmla="*/ 174 w 197"/>
                <a:gd name="T41" fmla="*/ 0 h 339"/>
                <a:gd name="T42" fmla="*/ 160 w 197"/>
                <a:gd name="T43" fmla="*/ 0 h 339"/>
                <a:gd name="T44" fmla="*/ 148 w 197"/>
                <a:gd name="T45" fmla="*/ 0 h 339"/>
                <a:gd name="T46" fmla="*/ 139 w 197"/>
                <a:gd name="T47" fmla="*/ 0 h 339"/>
                <a:gd name="T48" fmla="*/ 131 w 197"/>
                <a:gd name="T49" fmla="*/ 0 h 339"/>
                <a:gd name="T50" fmla="*/ 121 w 197"/>
                <a:gd name="T51" fmla="*/ 0 h 339"/>
                <a:gd name="T52" fmla="*/ 112 w 197"/>
                <a:gd name="T53" fmla="*/ 0 h 339"/>
                <a:gd name="T54" fmla="*/ 103 w 197"/>
                <a:gd name="T55" fmla="*/ 0 h 339"/>
                <a:gd name="T56" fmla="*/ 92 w 197"/>
                <a:gd name="T57" fmla="*/ 0 h 339"/>
                <a:gd name="T58" fmla="*/ 82 w 197"/>
                <a:gd name="T59" fmla="*/ 0 h 339"/>
                <a:gd name="T60" fmla="*/ 73 w 197"/>
                <a:gd name="T61" fmla="*/ 0 h 339"/>
                <a:gd name="T62" fmla="*/ 63 w 197"/>
                <a:gd name="T63" fmla="*/ 0 h 339"/>
                <a:gd name="T64" fmla="*/ 54 w 197"/>
                <a:gd name="T65" fmla="*/ 0 h 339"/>
                <a:gd name="T66" fmla="*/ 46 w 197"/>
                <a:gd name="T67" fmla="*/ 0 h 339"/>
                <a:gd name="T68" fmla="*/ 38 w 197"/>
                <a:gd name="T69" fmla="*/ 0 h 339"/>
                <a:gd name="T70" fmla="*/ 31 w 197"/>
                <a:gd name="T71" fmla="*/ 0 h 339"/>
                <a:gd name="T72" fmla="*/ 21 w 197"/>
                <a:gd name="T73" fmla="*/ 0 h 339"/>
                <a:gd name="T74" fmla="*/ 12 w 197"/>
                <a:gd name="T75" fmla="*/ 0 h 339"/>
                <a:gd name="T76" fmla="*/ 8 w 197"/>
                <a:gd name="T77" fmla="*/ 0 h 339"/>
                <a:gd name="T78" fmla="*/ 5 w 197"/>
                <a:gd name="T79" fmla="*/ 0 h 339"/>
                <a:gd name="T80" fmla="*/ 2 w 197"/>
                <a:gd name="T81" fmla="*/ 0 h 339"/>
                <a:gd name="T82" fmla="*/ 0 w 197"/>
                <a:gd name="T83" fmla="*/ 0 h 339"/>
                <a:gd name="T84" fmla="*/ 0 w 197"/>
                <a:gd name="T85" fmla="*/ 0 h 339"/>
                <a:gd name="T86" fmla="*/ 0 w 197"/>
                <a:gd name="T87" fmla="*/ 0 h 339"/>
                <a:gd name="T88" fmla="*/ 0 w 197"/>
                <a:gd name="T89" fmla="*/ 0 h 339"/>
                <a:gd name="T90" fmla="*/ 2 w 197"/>
                <a:gd name="T91" fmla="*/ 0 h 339"/>
                <a:gd name="T92" fmla="*/ 5 w 197"/>
                <a:gd name="T93" fmla="*/ 0 h 339"/>
                <a:gd name="T94" fmla="*/ 8 w 197"/>
                <a:gd name="T95" fmla="*/ 0 h 339"/>
                <a:gd name="T96" fmla="*/ 12 w 197"/>
                <a:gd name="T97" fmla="*/ 0 h 339"/>
                <a:gd name="T98" fmla="*/ 21 w 197"/>
                <a:gd name="T99" fmla="*/ 0 h 339"/>
                <a:gd name="T100" fmla="*/ 31 w 197"/>
                <a:gd name="T101" fmla="*/ 0 h 339"/>
                <a:gd name="T102" fmla="*/ 38 w 197"/>
                <a:gd name="T103" fmla="*/ 0 h 339"/>
                <a:gd name="T104" fmla="*/ 46 w 197"/>
                <a:gd name="T105" fmla="*/ 0 h 339"/>
                <a:gd name="T106" fmla="*/ 54 w 197"/>
                <a:gd name="T107" fmla="*/ 0 h 339"/>
                <a:gd name="T108" fmla="*/ 63 w 197"/>
                <a:gd name="T109" fmla="*/ 0 h 339"/>
                <a:gd name="T110" fmla="*/ 73 w 197"/>
                <a:gd name="T111" fmla="*/ 0 h 339"/>
                <a:gd name="T112" fmla="*/ 82 w 197"/>
                <a:gd name="T113" fmla="*/ 0 h 339"/>
                <a:gd name="T114" fmla="*/ 92 w 197"/>
                <a:gd name="T115" fmla="*/ 0 h 339"/>
                <a:gd name="T116" fmla="*/ 99 w 197"/>
                <a:gd name="T117" fmla="*/ 0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7"/>
                <a:gd name="T178" fmla="*/ 0 h 339"/>
                <a:gd name="T179" fmla="*/ 197 w 197"/>
                <a:gd name="T180" fmla="*/ 339 h 3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7" h="339">
                  <a:moveTo>
                    <a:pt x="99" y="339"/>
                  </a:moveTo>
                  <a:lnTo>
                    <a:pt x="103" y="339"/>
                  </a:lnTo>
                  <a:lnTo>
                    <a:pt x="108" y="339"/>
                  </a:lnTo>
                  <a:lnTo>
                    <a:pt x="112" y="338"/>
                  </a:lnTo>
                  <a:lnTo>
                    <a:pt x="117" y="336"/>
                  </a:lnTo>
                  <a:lnTo>
                    <a:pt x="121" y="334"/>
                  </a:lnTo>
                  <a:lnTo>
                    <a:pt x="126" y="330"/>
                  </a:lnTo>
                  <a:lnTo>
                    <a:pt x="131" y="327"/>
                  </a:lnTo>
                  <a:lnTo>
                    <a:pt x="136" y="325"/>
                  </a:lnTo>
                  <a:lnTo>
                    <a:pt x="139" y="319"/>
                  </a:lnTo>
                  <a:lnTo>
                    <a:pt x="144" y="315"/>
                  </a:lnTo>
                  <a:lnTo>
                    <a:pt x="148" y="312"/>
                  </a:lnTo>
                  <a:lnTo>
                    <a:pt x="152" y="308"/>
                  </a:lnTo>
                  <a:lnTo>
                    <a:pt x="160" y="299"/>
                  </a:lnTo>
                  <a:lnTo>
                    <a:pt x="168" y="288"/>
                  </a:lnTo>
                  <a:lnTo>
                    <a:pt x="174" y="275"/>
                  </a:lnTo>
                  <a:lnTo>
                    <a:pt x="179" y="262"/>
                  </a:lnTo>
                  <a:lnTo>
                    <a:pt x="182" y="255"/>
                  </a:lnTo>
                  <a:lnTo>
                    <a:pt x="185" y="247"/>
                  </a:lnTo>
                  <a:lnTo>
                    <a:pt x="187" y="240"/>
                  </a:lnTo>
                  <a:lnTo>
                    <a:pt x="189" y="234"/>
                  </a:lnTo>
                  <a:lnTo>
                    <a:pt x="191" y="225"/>
                  </a:lnTo>
                  <a:lnTo>
                    <a:pt x="193" y="218"/>
                  </a:lnTo>
                  <a:lnTo>
                    <a:pt x="194" y="209"/>
                  </a:lnTo>
                  <a:lnTo>
                    <a:pt x="195" y="201"/>
                  </a:lnTo>
                  <a:lnTo>
                    <a:pt x="196" y="192"/>
                  </a:lnTo>
                  <a:lnTo>
                    <a:pt x="197" y="185"/>
                  </a:lnTo>
                  <a:lnTo>
                    <a:pt x="197" y="177"/>
                  </a:lnTo>
                  <a:lnTo>
                    <a:pt x="197" y="168"/>
                  </a:lnTo>
                  <a:lnTo>
                    <a:pt x="197" y="159"/>
                  </a:lnTo>
                  <a:lnTo>
                    <a:pt x="197" y="150"/>
                  </a:lnTo>
                  <a:lnTo>
                    <a:pt x="196" y="142"/>
                  </a:lnTo>
                  <a:lnTo>
                    <a:pt x="195" y="133"/>
                  </a:lnTo>
                  <a:lnTo>
                    <a:pt x="194" y="126"/>
                  </a:lnTo>
                  <a:lnTo>
                    <a:pt x="193" y="116"/>
                  </a:lnTo>
                  <a:lnTo>
                    <a:pt x="191" y="109"/>
                  </a:lnTo>
                  <a:lnTo>
                    <a:pt x="189" y="102"/>
                  </a:lnTo>
                  <a:lnTo>
                    <a:pt x="187" y="94"/>
                  </a:lnTo>
                  <a:lnTo>
                    <a:pt x="185" y="87"/>
                  </a:lnTo>
                  <a:lnTo>
                    <a:pt x="182" y="80"/>
                  </a:lnTo>
                  <a:lnTo>
                    <a:pt x="179" y="72"/>
                  </a:lnTo>
                  <a:lnTo>
                    <a:pt x="174" y="61"/>
                  </a:lnTo>
                  <a:lnTo>
                    <a:pt x="168" y="48"/>
                  </a:lnTo>
                  <a:lnTo>
                    <a:pt x="160" y="37"/>
                  </a:lnTo>
                  <a:lnTo>
                    <a:pt x="152" y="28"/>
                  </a:lnTo>
                  <a:lnTo>
                    <a:pt x="148" y="22"/>
                  </a:lnTo>
                  <a:lnTo>
                    <a:pt x="144" y="19"/>
                  </a:lnTo>
                  <a:lnTo>
                    <a:pt x="139" y="15"/>
                  </a:lnTo>
                  <a:lnTo>
                    <a:pt x="136" y="13"/>
                  </a:lnTo>
                  <a:lnTo>
                    <a:pt x="131" y="10"/>
                  </a:lnTo>
                  <a:lnTo>
                    <a:pt x="126" y="6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3" y="4"/>
                  </a:lnTo>
                  <a:lnTo>
                    <a:pt x="67" y="6"/>
                  </a:lnTo>
                  <a:lnTo>
                    <a:pt x="63" y="10"/>
                  </a:lnTo>
                  <a:lnTo>
                    <a:pt x="59" y="13"/>
                  </a:lnTo>
                  <a:lnTo>
                    <a:pt x="54" y="15"/>
                  </a:lnTo>
                  <a:lnTo>
                    <a:pt x="50" y="19"/>
                  </a:lnTo>
                  <a:lnTo>
                    <a:pt x="46" y="22"/>
                  </a:lnTo>
                  <a:lnTo>
                    <a:pt x="43" y="28"/>
                  </a:lnTo>
                  <a:lnTo>
                    <a:pt x="38" y="32"/>
                  </a:lnTo>
                  <a:lnTo>
                    <a:pt x="34" y="37"/>
                  </a:lnTo>
                  <a:lnTo>
                    <a:pt x="31" y="43"/>
                  </a:lnTo>
                  <a:lnTo>
                    <a:pt x="28" y="48"/>
                  </a:lnTo>
                  <a:lnTo>
                    <a:pt x="21" y="61"/>
                  </a:lnTo>
                  <a:lnTo>
                    <a:pt x="16" y="72"/>
                  </a:lnTo>
                  <a:lnTo>
                    <a:pt x="12" y="80"/>
                  </a:lnTo>
                  <a:lnTo>
                    <a:pt x="10" y="87"/>
                  </a:lnTo>
                  <a:lnTo>
                    <a:pt x="8" y="94"/>
                  </a:lnTo>
                  <a:lnTo>
                    <a:pt x="7" y="102"/>
                  </a:lnTo>
                  <a:lnTo>
                    <a:pt x="5" y="109"/>
                  </a:lnTo>
                  <a:lnTo>
                    <a:pt x="3" y="116"/>
                  </a:lnTo>
                  <a:lnTo>
                    <a:pt x="2" y="126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0" y="192"/>
                  </a:lnTo>
                  <a:lnTo>
                    <a:pt x="1" y="201"/>
                  </a:lnTo>
                  <a:lnTo>
                    <a:pt x="2" y="209"/>
                  </a:lnTo>
                  <a:lnTo>
                    <a:pt x="3" y="218"/>
                  </a:lnTo>
                  <a:lnTo>
                    <a:pt x="5" y="225"/>
                  </a:lnTo>
                  <a:lnTo>
                    <a:pt x="7" y="234"/>
                  </a:lnTo>
                  <a:lnTo>
                    <a:pt x="8" y="240"/>
                  </a:lnTo>
                  <a:lnTo>
                    <a:pt x="10" y="247"/>
                  </a:lnTo>
                  <a:lnTo>
                    <a:pt x="12" y="255"/>
                  </a:lnTo>
                  <a:lnTo>
                    <a:pt x="16" y="262"/>
                  </a:lnTo>
                  <a:lnTo>
                    <a:pt x="21" y="275"/>
                  </a:lnTo>
                  <a:lnTo>
                    <a:pt x="28" y="288"/>
                  </a:lnTo>
                  <a:lnTo>
                    <a:pt x="31" y="293"/>
                  </a:lnTo>
                  <a:lnTo>
                    <a:pt x="34" y="299"/>
                  </a:lnTo>
                  <a:lnTo>
                    <a:pt x="38" y="304"/>
                  </a:lnTo>
                  <a:lnTo>
                    <a:pt x="43" y="308"/>
                  </a:lnTo>
                  <a:lnTo>
                    <a:pt x="46" y="312"/>
                  </a:lnTo>
                  <a:lnTo>
                    <a:pt x="50" y="315"/>
                  </a:lnTo>
                  <a:lnTo>
                    <a:pt x="54" y="319"/>
                  </a:lnTo>
                  <a:lnTo>
                    <a:pt x="59" y="325"/>
                  </a:lnTo>
                  <a:lnTo>
                    <a:pt x="63" y="327"/>
                  </a:lnTo>
                  <a:lnTo>
                    <a:pt x="67" y="330"/>
                  </a:lnTo>
                  <a:lnTo>
                    <a:pt x="73" y="334"/>
                  </a:lnTo>
                  <a:lnTo>
                    <a:pt x="78" y="336"/>
                  </a:lnTo>
                  <a:lnTo>
                    <a:pt x="82" y="338"/>
                  </a:lnTo>
                  <a:lnTo>
                    <a:pt x="88" y="339"/>
                  </a:lnTo>
                  <a:lnTo>
                    <a:pt x="92" y="339"/>
                  </a:lnTo>
                  <a:lnTo>
                    <a:pt x="99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21"/>
            <p:cNvSpPr>
              <a:spLocks/>
            </p:cNvSpPr>
            <p:nvPr/>
          </p:nvSpPr>
          <p:spPr bwMode="auto">
            <a:xfrm>
              <a:off x="8044" y="14043"/>
              <a:ext cx="115" cy="98"/>
            </a:xfrm>
            <a:custGeom>
              <a:avLst/>
              <a:gdLst>
                <a:gd name="T0" fmla="*/ 62 w 115"/>
                <a:gd name="T1" fmla="*/ 1 h 196"/>
                <a:gd name="T2" fmla="*/ 72 w 115"/>
                <a:gd name="T3" fmla="*/ 1 h 196"/>
                <a:gd name="T4" fmla="*/ 83 w 115"/>
                <a:gd name="T5" fmla="*/ 1 h 196"/>
                <a:gd name="T6" fmla="*/ 92 w 115"/>
                <a:gd name="T7" fmla="*/ 1 h 196"/>
                <a:gd name="T8" fmla="*/ 100 w 115"/>
                <a:gd name="T9" fmla="*/ 1 h 196"/>
                <a:gd name="T10" fmla="*/ 106 w 115"/>
                <a:gd name="T11" fmla="*/ 1 h 196"/>
                <a:gd name="T12" fmla="*/ 111 w 115"/>
                <a:gd name="T13" fmla="*/ 1 h 196"/>
                <a:gd name="T14" fmla="*/ 114 w 115"/>
                <a:gd name="T15" fmla="*/ 1 h 196"/>
                <a:gd name="T16" fmla="*/ 114 w 115"/>
                <a:gd name="T17" fmla="*/ 1 h 196"/>
                <a:gd name="T18" fmla="*/ 111 w 115"/>
                <a:gd name="T19" fmla="*/ 1 h 196"/>
                <a:gd name="T20" fmla="*/ 106 w 115"/>
                <a:gd name="T21" fmla="*/ 1 h 196"/>
                <a:gd name="T22" fmla="*/ 100 w 115"/>
                <a:gd name="T23" fmla="*/ 1 h 196"/>
                <a:gd name="T24" fmla="*/ 92 w 115"/>
                <a:gd name="T25" fmla="*/ 1 h 196"/>
                <a:gd name="T26" fmla="*/ 83 w 115"/>
                <a:gd name="T27" fmla="*/ 1 h 196"/>
                <a:gd name="T28" fmla="*/ 72 w 115"/>
                <a:gd name="T29" fmla="*/ 1 h 196"/>
                <a:gd name="T30" fmla="*/ 62 w 115"/>
                <a:gd name="T31" fmla="*/ 0 h 196"/>
                <a:gd name="T32" fmla="*/ 50 w 115"/>
                <a:gd name="T33" fmla="*/ 0 h 196"/>
                <a:gd name="T34" fmla="*/ 39 w 115"/>
                <a:gd name="T35" fmla="*/ 1 h 196"/>
                <a:gd name="T36" fmla="*/ 29 w 115"/>
                <a:gd name="T37" fmla="*/ 1 h 196"/>
                <a:gd name="T38" fmla="*/ 20 w 115"/>
                <a:gd name="T39" fmla="*/ 1 h 196"/>
                <a:gd name="T40" fmla="*/ 12 w 115"/>
                <a:gd name="T41" fmla="*/ 1 h 196"/>
                <a:gd name="T42" fmla="*/ 5 w 115"/>
                <a:gd name="T43" fmla="*/ 1 h 196"/>
                <a:gd name="T44" fmla="*/ 1 w 115"/>
                <a:gd name="T45" fmla="*/ 1 h 196"/>
                <a:gd name="T46" fmla="*/ 0 w 115"/>
                <a:gd name="T47" fmla="*/ 1 h 196"/>
                <a:gd name="T48" fmla="*/ 0 w 115"/>
                <a:gd name="T49" fmla="*/ 1 h 196"/>
                <a:gd name="T50" fmla="*/ 1 w 115"/>
                <a:gd name="T51" fmla="*/ 1 h 196"/>
                <a:gd name="T52" fmla="*/ 5 w 115"/>
                <a:gd name="T53" fmla="*/ 1 h 196"/>
                <a:gd name="T54" fmla="*/ 12 w 115"/>
                <a:gd name="T55" fmla="*/ 1 h 196"/>
                <a:gd name="T56" fmla="*/ 20 w 115"/>
                <a:gd name="T57" fmla="*/ 1 h 196"/>
                <a:gd name="T58" fmla="*/ 29 w 115"/>
                <a:gd name="T59" fmla="*/ 1 h 196"/>
                <a:gd name="T60" fmla="*/ 39 w 115"/>
                <a:gd name="T61" fmla="*/ 1 h 196"/>
                <a:gd name="T62" fmla="*/ 50 w 115"/>
                <a:gd name="T63" fmla="*/ 1 h 196"/>
                <a:gd name="T64" fmla="*/ 57 w 115"/>
                <a:gd name="T65" fmla="*/ 1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96"/>
                <a:gd name="T101" fmla="*/ 115 w 115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96">
                  <a:moveTo>
                    <a:pt x="57" y="196"/>
                  </a:moveTo>
                  <a:lnTo>
                    <a:pt x="62" y="194"/>
                  </a:lnTo>
                  <a:lnTo>
                    <a:pt x="68" y="192"/>
                  </a:lnTo>
                  <a:lnTo>
                    <a:pt x="72" y="188"/>
                  </a:lnTo>
                  <a:lnTo>
                    <a:pt x="78" y="186"/>
                  </a:lnTo>
                  <a:lnTo>
                    <a:pt x="83" y="181"/>
                  </a:lnTo>
                  <a:lnTo>
                    <a:pt x="88" y="177"/>
                  </a:lnTo>
                  <a:lnTo>
                    <a:pt x="92" y="172"/>
                  </a:lnTo>
                  <a:lnTo>
                    <a:pt x="97" y="166"/>
                  </a:lnTo>
                  <a:lnTo>
                    <a:pt x="100" y="157"/>
                  </a:lnTo>
                  <a:lnTo>
                    <a:pt x="103" y="150"/>
                  </a:lnTo>
                  <a:lnTo>
                    <a:pt x="106" y="142"/>
                  </a:lnTo>
                  <a:lnTo>
                    <a:pt x="110" y="135"/>
                  </a:lnTo>
                  <a:lnTo>
                    <a:pt x="111" y="124"/>
                  </a:lnTo>
                  <a:lnTo>
                    <a:pt x="113" y="115"/>
                  </a:lnTo>
                  <a:lnTo>
                    <a:pt x="114" y="105"/>
                  </a:lnTo>
                  <a:lnTo>
                    <a:pt x="115" y="96"/>
                  </a:lnTo>
                  <a:lnTo>
                    <a:pt x="114" y="85"/>
                  </a:lnTo>
                  <a:lnTo>
                    <a:pt x="113" y="76"/>
                  </a:lnTo>
                  <a:lnTo>
                    <a:pt x="111" y="65"/>
                  </a:lnTo>
                  <a:lnTo>
                    <a:pt x="110" y="57"/>
                  </a:lnTo>
                  <a:lnTo>
                    <a:pt x="106" y="50"/>
                  </a:lnTo>
                  <a:lnTo>
                    <a:pt x="103" y="41"/>
                  </a:lnTo>
                  <a:lnTo>
                    <a:pt x="100" y="33"/>
                  </a:lnTo>
                  <a:lnTo>
                    <a:pt x="97" y="26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3" y="9"/>
                  </a:lnTo>
                  <a:lnTo>
                    <a:pt x="78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4" y="6"/>
                  </a:lnTo>
                  <a:lnTo>
                    <a:pt x="29" y="9"/>
                  </a:lnTo>
                  <a:lnTo>
                    <a:pt x="25" y="15"/>
                  </a:lnTo>
                  <a:lnTo>
                    <a:pt x="20" y="19"/>
                  </a:lnTo>
                  <a:lnTo>
                    <a:pt x="16" y="26"/>
                  </a:lnTo>
                  <a:lnTo>
                    <a:pt x="12" y="33"/>
                  </a:lnTo>
                  <a:lnTo>
                    <a:pt x="9" y="41"/>
                  </a:lnTo>
                  <a:lnTo>
                    <a:pt x="5" y="50"/>
                  </a:lnTo>
                  <a:lnTo>
                    <a:pt x="3" y="57"/>
                  </a:lnTo>
                  <a:lnTo>
                    <a:pt x="1" y="65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1" y="124"/>
                  </a:lnTo>
                  <a:lnTo>
                    <a:pt x="3" y="135"/>
                  </a:lnTo>
                  <a:lnTo>
                    <a:pt x="5" y="142"/>
                  </a:lnTo>
                  <a:lnTo>
                    <a:pt x="9" y="150"/>
                  </a:lnTo>
                  <a:lnTo>
                    <a:pt x="12" y="157"/>
                  </a:lnTo>
                  <a:lnTo>
                    <a:pt x="16" y="166"/>
                  </a:lnTo>
                  <a:lnTo>
                    <a:pt x="20" y="172"/>
                  </a:lnTo>
                  <a:lnTo>
                    <a:pt x="25" y="177"/>
                  </a:lnTo>
                  <a:lnTo>
                    <a:pt x="29" y="181"/>
                  </a:lnTo>
                  <a:lnTo>
                    <a:pt x="34" y="186"/>
                  </a:lnTo>
                  <a:lnTo>
                    <a:pt x="39" y="188"/>
                  </a:lnTo>
                  <a:lnTo>
                    <a:pt x="45" y="192"/>
                  </a:lnTo>
                  <a:lnTo>
                    <a:pt x="50" y="194"/>
                  </a:lnTo>
                  <a:lnTo>
                    <a:pt x="57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22"/>
            <p:cNvSpPr>
              <a:spLocks/>
            </p:cNvSpPr>
            <p:nvPr/>
          </p:nvSpPr>
          <p:spPr bwMode="auto">
            <a:xfrm>
              <a:off x="8142" y="14131"/>
              <a:ext cx="114" cy="97"/>
            </a:xfrm>
            <a:custGeom>
              <a:avLst/>
              <a:gdLst>
                <a:gd name="T0" fmla="*/ 62 w 114"/>
                <a:gd name="T1" fmla="*/ 0 h 196"/>
                <a:gd name="T2" fmla="*/ 73 w 114"/>
                <a:gd name="T3" fmla="*/ 0 h 196"/>
                <a:gd name="T4" fmla="*/ 84 w 114"/>
                <a:gd name="T5" fmla="*/ 0 h 196"/>
                <a:gd name="T6" fmla="*/ 93 w 114"/>
                <a:gd name="T7" fmla="*/ 0 h 196"/>
                <a:gd name="T8" fmla="*/ 100 w 114"/>
                <a:gd name="T9" fmla="*/ 0 h 196"/>
                <a:gd name="T10" fmla="*/ 106 w 114"/>
                <a:gd name="T11" fmla="*/ 0 h 196"/>
                <a:gd name="T12" fmla="*/ 110 w 114"/>
                <a:gd name="T13" fmla="*/ 0 h 196"/>
                <a:gd name="T14" fmla="*/ 114 w 114"/>
                <a:gd name="T15" fmla="*/ 0 h 196"/>
                <a:gd name="T16" fmla="*/ 114 w 114"/>
                <a:gd name="T17" fmla="*/ 0 h 196"/>
                <a:gd name="T18" fmla="*/ 110 w 114"/>
                <a:gd name="T19" fmla="*/ 0 h 196"/>
                <a:gd name="T20" fmla="*/ 106 w 114"/>
                <a:gd name="T21" fmla="*/ 0 h 196"/>
                <a:gd name="T22" fmla="*/ 100 w 114"/>
                <a:gd name="T23" fmla="*/ 0 h 196"/>
                <a:gd name="T24" fmla="*/ 93 w 114"/>
                <a:gd name="T25" fmla="*/ 0 h 196"/>
                <a:gd name="T26" fmla="*/ 84 w 114"/>
                <a:gd name="T27" fmla="*/ 0 h 196"/>
                <a:gd name="T28" fmla="*/ 73 w 114"/>
                <a:gd name="T29" fmla="*/ 0 h 196"/>
                <a:gd name="T30" fmla="*/ 62 w 114"/>
                <a:gd name="T31" fmla="*/ 0 h 196"/>
                <a:gd name="T32" fmla="*/ 50 w 114"/>
                <a:gd name="T33" fmla="*/ 0 h 196"/>
                <a:gd name="T34" fmla="*/ 38 w 114"/>
                <a:gd name="T35" fmla="*/ 0 h 196"/>
                <a:gd name="T36" fmla="*/ 29 w 114"/>
                <a:gd name="T37" fmla="*/ 0 h 196"/>
                <a:gd name="T38" fmla="*/ 20 w 114"/>
                <a:gd name="T39" fmla="*/ 0 h 196"/>
                <a:gd name="T40" fmla="*/ 12 w 114"/>
                <a:gd name="T41" fmla="*/ 0 h 196"/>
                <a:gd name="T42" fmla="*/ 5 w 114"/>
                <a:gd name="T43" fmla="*/ 0 h 196"/>
                <a:gd name="T44" fmla="*/ 1 w 114"/>
                <a:gd name="T45" fmla="*/ 0 h 196"/>
                <a:gd name="T46" fmla="*/ 0 w 114"/>
                <a:gd name="T47" fmla="*/ 0 h 196"/>
                <a:gd name="T48" fmla="*/ 0 w 114"/>
                <a:gd name="T49" fmla="*/ 0 h 196"/>
                <a:gd name="T50" fmla="*/ 1 w 114"/>
                <a:gd name="T51" fmla="*/ 0 h 196"/>
                <a:gd name="T52" fmla="*/ 5 w 114"/>
                <a:gd name="T53" fmla="*/ 0 h 196"/>
                <a:gd name="T54" fmla="*/ 12 w 114"/>
                <a:gd name="T55" fmla="*/ 0 h 196"/>
                <a:gd name="T56" fmla="*/ 20 w 114"/>
                <a:gd name="T57" fmla="*/ 0 h 196"/>
                <a:gd name="T58" fmla="*/ 29 w 114"/>
                <a:gd name="T59" fmla="*/ 0 h 196"/>
                <a:gd name="T60" fmla="*/ 38 w 114"/>
                <a:gd name="T61" fmla="*/ 0 h 196"/>
                <a:gd name="T62" fmla="*/ 50 w 114"/>
                <a:gd name="T63" fmla="*/ 0 h 196"/>
                <a:gd name="T64" fmla="*/ 57 w 114"/>
                <a:gd name="T65" fmla="*/ 0 h 1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96"/>
                <a:gd name="T101" fmla="*/ 114 w 114"/>
                <a:gd name="T102" fmla="*/ 196 h 1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96">
                  <a:moveTo>
                    <a:pt x="57" y="196"/>
                  </a:moveTo>
                  <a:lnTo>
                    <a:pt x="62" y="194"/>
                  </a:lnTo>
                  <a:lnTo>
                    <a:pt x="69" y="192"/>
                  </a:lnTo>
                  <a:lnTo>
                    <a:pt x="73" y="188"/>
                  </a:lnTo>
                  <a:lnTo>
                    <a:pt x="79" y="186"/>
                  </a:lnTo>
                  <a:lnTo>
                    <a:pt x="84" y="181"/>
                  </a:lnTo>
                  <a:lnTo>
                    <a:pt x="89" y="177"/>
                  </a:lnTo>
                  <a:lnTo>
                    <a:pt x="93" y="172"/>
                  </a:lnTo>
                  <a:lnTo>
                    <a:pt x="98" y="166"/>
                  </a:lnTo>
                  <a:lnTo>
                    <a:pt x="100" y="159"/>
                  </a:lnTo>
                  <a:lnTo>
                    <a:pt x="104" y="151"/>
                  </a:lnTo>
                  <a:lnTo>
                    <a:pt x="106" y="142"/>
                  </a:lnTo>
                  <a:lnTo>
                    <a:pt x="108" y="135"/>
                  </a:lnTo>
                  <a:lnTo>
                    <a:pt x="110" y="126"/>
                  </a:lnTo>
                  <a:lnTo>
                    <a:pt x="113" y="116"/>
                  </a:lnTo>
                  <a:lnTo>
                    <a:pt x="114" y="107"/>
                  </a:lnTo>
                  <a:lnTo>
                    <a:pt x="114" y="98"/>
                  </a:lnTo>
                  <a:lnTo>
                    <a:pt x="114" y="87"/>
                  </a:lnTo>
                  <a:lnTo>
                    <a:pt x="113" y="78"/>
                  </a:lnTo>
                  <a:lnTo>
                    <a:pt x="110" y="67"/>
                  </a:lnTo>
                  <a:lnTo>
                    <a:pt x="108" y="59"/>
                  </a:lnTo>
                  <a:lnTo>
                    <a:pt x="106" y="50"/>
                  </a:lnTo>
                  <a:lnTo>
                    <a:pt x="104" y="43"/>
                  </a:lnTo>
                  <a:lnTo>
                    <a:pt x="100" y="35"/>
                  </a:lnTo>
                  <a:lnTo>
                    <a:pt x="98" y="30"/>
                  </a:lnTo>
                  <a:lnTo>
                    <a:pt x="93" y="21"/>
                  </a:lnTo>
                  <a:lnTo>
                    <a:pt x="89" y="15"/>
                  </a:lnTo>
                  <a:lnTo>
                    <a:pt x="84" y="10"/>
                  </a:lnTo>
                  <a:lnTo>
                    <a:pt x="79" y="6"/>
                  </a:lnTo>
                  <a:lnTo>
                    <a:pt x="73" y="2"/>
                  </a:lnTo>
                  <a:lnTo>
                    <a:pt x="69" y="2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5" y="2"/>
                  </a:lnTo>
                  <a:lnTo>
                    <a:pt x="38" y="2"/>
                  </a:lnTo>
                  <a:lnTo>
                    <a:pt x="35" y="6"/>
                  </a:lnTo>
                  <a:lnTo>
                    <a:pt x="29" y="10"/>
                  </a:lnTo>
                  <a:lnTo>
                    <a:pt x="24" y="15"/>
                  </a:lnTo>
                  <a:lnTo>
                    <a:pt x="20" y="21"/>
                  </a:lnTo>
                  <a:lnTo>
                    <a:pt x="17" y="30"/>
                  </a:lnTo>
                  <a:lnTo>
                    <a:pt x="12" y="35"/>
                  </a:lnTo>
                  <a:lnTo>
                    <a:pt x="8" y="43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1" y="67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0" y="107"/>
                  </a:lnTo>
                  <a:lnTo>
                    <a:pt x="1" y="116"/>
                  </a:lnTo>
                  <a:lnTo>
                    <a:pt x="1" y="126"/>
                  </a:lnTo>
                  <a:lnTo>
                    <a:pt x="3" y="135"/>
                  </a:lnTo>
                  <a:lnTo>
                    <a:pt x="5" y="142"/>
                  </a:lnTo>
                  <a:lnTo>
                    <a:pt x="8" y="151"/>
                  </a:lnTo>
                  <a:lnTo>
                    <a:pt x="12" y="159"/>
                  </a:lnTo>
                  <a:lnTo>
                    <a:pt x="17" y="166"/>
                  </a:lnTo>
                  <a:lnTo>
                    <a:pt x="20" y="172"/>
                  </a:lnTo>
                  <a:lnTo>
                    <a:pt x="24" y="177"/>
                  </a:lnTo>
                  <a:lnTo>
                    <a:pt x="29" y="181"/>
                  </a:lnTo>
                  <a:lnTo>
                    <a:pt x="35" y="186"/>
                  </a:lnTo>
                  <a:lnTo>
                    <a:pt x="38" y="188"/>
                  </a:lnTo>
                  <a:lnTo>
                    <a:pt x="45" y="192"/>
                  </a:lnTo>
                  <a:lnTo>
                    <a:pt x="50" y="194"/>
                  </a:lnTo>
                  <a:lnTo>
                    <a:pt x="57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23"/>
            <p:cNvSpPr>
              <a:spLocks/>
            </p:cNvSpPr>
            <p:nvPr/>
          </p:nvSpPr>
          <p:spPr bwMode="auto">
            <a:xfrm>
              <a:off x="7180" y="13855"/>
              <a:ext cx="785" cy="676"/>
            </a:xfrm>
            <a:custGeom>
              <a:avLst/>
              <a:gdLst>
                <a:gd name="T0" fmla="*/ 431 w 785"/>
                <a:gd name="T1" fmla="*/ 1 h 1351"/>
                <a:gd name="T2" fmla="*/ 490 w 785"/>
                <a:gd name="T3" fmla="*/ 1 h 1351"/>
                <a:gd name="T4" fmla="*/ 545 w 785"/>
                <a:gd name="T5" fmla="*/ 1 h 1351"/>
                <a:gd name="T6" fmla="*/ 590 w 785"/>
                <a:gd name="T7" fmla="*/ 1 h 1351"/>
                <a:gd name="T8" fmla="*/ 626 w 785"/>
                <a:gd name="T9" fmla="*/ 1 h 1351"/>
                <a:gd name="T10" fmla="*/ 649 w 785"/>
                <a:gd name="T11" fmla="*/ 1 h 1351"/>
                <a:gd name="T12" fmla="*/ 661 w 785"/>
                <a:gd name="T13" fmla="*/ 1 h 1351"/>
                <a:gd name="T14" fmla="*/ 655 w 785"/>
                <a:gd name="T15" fmla="*/ 1 h 1351"/>
                <a:gd name="T16" fmla="*/ 638 w 785"/>
                <a:gd name="T17" fmla="*/ 1 h 1351"/>
                <a:gd name="T18" fmla="*/ 607 w 785"/>
                <a:gd name="T19" fmla="*/ 1 h 1351"/>
                <a:gd name="T20" fmla="*/ 565 w 785"/>
                <a:gd name="T21" fmla="*/ 1 h 1351"/>
                <a:gd name="T22" fmla="*/ 515 w 785"/>
                <a:gd name="T23" fmla="*/ 1 h 1351"/>
                <a:gd name="T24" fmla="*/ 458 w 785"/>
                <a:gd name="T25" fmla="*/ 1 h 1351"/>
                <a:gd name="T26" fmla="*/ 394 w 785"/>
                <a:gd name="T27" fmla="*/ 1 h 1351"/>
                <a:gd name="T28" fmla="*/ 347 w 785"/>
                <a:gd name="T29" fmla="*/ 1 h 1351"/>
                <a:gd name="T30" fmla="*/ 338 w 785"/>
                <a:gd name="T31" fmla="*/ 1 h 1351"/>
                <a:gd name="T32" fmla="*/ 338 w 785"/>
                <a:gd name="T33" fmla="*/ 1 h 1351"/>
                <a:gd name="T34" fmla="*/ 403 w 785"/>
                <a:gd name="T35" fmla="*/ 0 h 1351"/>
                <a:gd name="T36" fmla="*/ 490 w 785"/>
                <a:gd name="T37" fmla="*/ 1 h 1351"/>
                <a:gd name="T38" fmla="*/ 570 w 785"/>
                <a:gd name="T39" fmla="*/ 1 h 1351"/>
                <a:gd name="T40" fmla="*/ 642 w 785"/>
                <a:gd name="T41" fmla="*/ 1 h 1351"/>
                <a:gd name="T42" fmla="*/ 701 w 785"/>
                <a:gd name="T43" fmla="*/ 1 h 1351"/>
                <a:gd name="T44" fmla="*/ 746 w 785"/>
                <a:gd name="T45" fmla="*/ 1 h 1351"/>
                <a:gd name="T46" fmla="*/ 775 w 785"/>
                <a:gd name="T47" fmla="*/ 1 h 1351"/>
                <a:gd name="T48" fmla="*/ 785 w 785"/>
                <a:gd name="T49" fmla="*/ 1 h 1351"/>
                <a:gd name="T50" fmla="*/ 775 w 785"/>
                <a:gd name="T51" fmla="*/ 1 h 1351"/>
                <a:gd name="T52" fmla="*/ 746 w 785"/>
                <a:gd name="T53" fmla="*/ 1 h 1351"/>
                <a:gd name="T54" fmla="*/ 701 w 785"/>
                <a:gd name="T55" fmla="*/ 1 h 1351"/>
                <a:gd name="T56" fmla="*/ 642 w 785"/>
                <a:gd name="T57" fmla="*/ 1 h 1351"/>
                <a:gd name="T58" fmla="*/ 570 w 785"/>
                <a:gd name="T59" fmla="*/ 1 h 1351"/>
                <a:gd name="T60" fmla="*/ 490 w 785"/>
                <a:gd name="T61" fmla="*/ 1 h 1351"/>
                <a:gd name="T62" fmla="*/ 403 w 785"/>
                <a:gd name="T63" fmla="*/ 1 h 1351"/>
                <a:gd name="T64" fmla="*/ 313 w 785"/>
                <a:gd name="T65" fmla="*/ 1 h 1351"/>
                <a:gd name="T66" fmla="*/ 231 w 785"/>
                <a:gd name="T67" fmla="*/ 1 h 1351"/>
                <a:gd name="T68" fmla="*/ 157 w 785"/>
                <a:gd name="T69" fmla="*/ 1 h 1351"/>
                <a:gd name="T70" fmla="*/ 94 w 785"/>
                <a:gd name="T71" fmla="*/ 1 h 1351"/>
                <a:gd name="T72" fmla="*/ 47 w 785"/>
                <a:gd name="T73" fmla="*/ 1 h 1351"/>
                <a:gd name="T74" fmla="*/ 14 w 785"/>
                <a:gd name="T75" fmla="*/ 1 h 1351"/>
                <a:gd name="T76" fmla="*/ 0 w 785"/>
                <a:gd name="T77" fmla="*/ 1 h 1351"/>
                <a:gd name="T78" fmla="*/ 4 w 785"/>
                <a:gd name="T79" fmla="*/ 1 h 1351"/>
                <a:gd name="T80" fmla="*/ 24 w 785"/>
                <a:gd name="T81" fmla="*/ 1 h 1351"/>
                <a:gd name="T82" fmla="*/ 57 w 785"/>
                <a:gd name="T83" fmla="*/ 1 h 1351"/>
                <a:gd name="T84" fmla="*/ 102 w 785"/>
                <a:gd name="T85" fmla="*/ 1 h 1351"/>
                <a:gd name="T86" fmla="*/ 158 w 785"/>
                <a:gd name="T87" fmla="*/ 1 h 1351"/>
                <a:gd name="T88" fmla="*/ 222 w 785"/>
                <a:gd name="T89" fmla="*/ 1 h 1351"/>
                <a:gd name="T90" fmla="*/ 294 w 785"/>
                <a:gd name="T91" fmla="*/ 1 h 1351"/>
                <a:gd name="T92" fmla="*/ 321 w 785"/>
                <a:gd name="T93" fmla="*/ 1 h 1351"/>
                <a:gd name="T94" fmla="*/ 321 w 785"/>
                <a:gd name="T95" fmla="*/ 1 h 1351"/>
                <a:gd name="T96" fmla="*/ 272 w 785"/>
                <a:gd name="T97" fmla="*/ 1 h 1351"/>
                <a:gd name="T98" fmla="*/ 220 w 785"/>
                <a:gd name="T99" fmla="*/ 1 h 1351"/>
                <a:gd name="T100" fmla="*/ 176 w 785"/>
                <a:gd name="T101" fmla="*/ 1 h 1351"/>
                <a:gd name="T102" fmla="*/ 139 w 785"/>
                <a:gd name="T103" fmla="*/ 1 h 1351"/>
                <a:gd name="T104" fmla="*/ 110 w 785"/>
                <a:gd name="T105" fmla="*/ 1 h 1351"/>
                <a:gd name="T106" fmla="*/ 91 w 785"/>
                <a:gd name="T107" fmla="*/ 1 h 1351"/>
                <a:gd name="T108" fmla="*/ 83 w 785"/>
                <a:gd name="T109" fmla="*/ 1 h 1351"/>
                <a:gd name="T110" fmla="*/ 87 w 785"/>
                <a:gd name="T111" fmla="*/ 1 h 1351"/>
                <a:gd name="T112" fmla="*/ 106 w 785"/>
                <a:gd name="T113" fmla="*/ 1 h 1351"/>
                <a:gd name="T114" fmla="*/ 136 w 785"/>
                <a:gd name="T115" fmla="*/ 1 h 1351"/>
                <a:gd name="T116" fmla="*/ 177 w 785"/>
                <a:gd name="T117" fmla="*/ 1 h 1351"/>
                <a:gd name="T118" fmla="*/ 227 w 785"/>
                <a:gd name="T119" fmla="*/ 1 h 1351"/>
                <a:gd name="T120" fmla="*/ 286 w 785"/>
                <a:gd name="T121" fmla="*/ 1 h 1351"/>
                <a:gd name="T122" fmla="*/ 350 w 785"/>
                <a:gd name="T123" fmla="*/ 1 h 13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5"/>
                <a:gd name="T187" fmla="*/ 0 h 1351"/>
                <a:gd name="T188" fmla="*/ 785 w 785"/>
                <a:gd name="T189" fmla="*/ 1351 h 13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5" h="1351">
                  <a:moveTo>
                    <a:pt x="373" y="1145"/>
                  </a:moveTo>
                  <a:lnTo>
                    <a:pt x="379" y="1145"/>
                  </a:lnTo>
                  <a:lnTo>
                    <a:pt x="387" y="1145"/>
                  </a:lnTo>
                  <a:lnTo>
                    <a:pt x="394" y="1143"/>
                  </a:lnTo>
                  <a:lnTo>
                    <a:pt x="402" y="1141"/>
                  </a:lnTo>
                  <a:lnTo>
                    <a:pt x="408" y="1139"/>
                  </a:lnTo>
                  <a:lnTo>
                    <a:pt x="416" y="1137"/>
                  </a:lnTo>
                  <a:lnTo>
                    <a:pt x="423" y="1136"/>
                  </a:lnTo>
                  <a:lnTo>
                    <a:pt x="431" y="1136"/>
                  </a:lnTo>
                  <a:lnTo>
                    <a:pt x="437" y="1132"/>
                  </a:lnTo>
                  <a:lnTo>
                    <a:pt x="444" y="1128"/>
                  </a:lnTo>
                  <a:lnTo>
                    <a:pt x="450" y="1124"/>
                  </a:lnTo>
                  <a:lnTo>
                    <a:pt x="458" y="1123"/>
                  </a:lnTo>
                  <a:lnTo>
                    <a:pt x="464" y="1117"/>
                  </a:lnTo>
                  <a:lnTo>
                    <a:pt x="470" y="1113"/>
                  </a:lnTo>
                  <a:lnTo>
                    <a:pt x="477" y="1110"/>
                  </a:lnTo>
                  <a:lnTo>
                    <a:pt x="484" y="1106"/>
                  </a:lnTo>
                  <a:lnTo>
                    <a:pt x="490" y="1101"/>
                  </a:lnTo>
                  <a:lnTo>
                    <a:pt x="496" y="1095"/>
                  </a:lnTo>
                  <a:lnTo>
                    <a:pt x="503" y="1089"/>
                  </a:lnTo>
                  <a:lnTo>
                    <a:pt x="509" y="1086"/>
                  </a:lnTo>
                  <a:lnTo>
                    <a:pt x="515" y="1078"/>
                  </a:lnTo>
                  <a:lnTo>
                    <a:pt x="521" y="1073"/>
                  </a:lnTo>
                  <a:lnTo>
                    <a:pt x="527" y="1066"/>
                  </a:lnTo>
                  <a:lnTo>
                    <a:pt x="534" y="1060"/>
                  </a:lnTo>
                  <a:lnTo>
                    <a:pt x="538" y="1053"/>
                  </a:lnTo>
                  <a:lnTo>
                    <a:pt x="545" y="1045"/>
                  </a:lnTo>
                  <a:lnTo>
                    <a:pt x="550" y="1038"/>
                  </a:lnTo>
                  <a:lnTo>
                    <a:pt x="555" y="1032"/>
                  </a:lnTo>
                  <a:lnTo>
                    <a:pt x="561" y="1023"/>
                  </a:lnTo>
                  <a:lnTo>
                    <a:pt x="565" y="1016"/>
                  </a:lnTo>
                  <a:lnTo>
                    <a:pt x="570" y="1008"/>
                  </a:lnTo>
                  <a:lnTo>
                    <a:pt x="577" y="1001"/>
                  </a:lnTo>
                  <a:lnTo>
                    <a:pt x="581" y="990"/>
                  </a:lnTo>
                  <a:lnTo>
                    <a:pt x="585" y="983"/>
                  </a:lnTo>
                  <a:lnTo>
                    <a:pt x="590" y="973"/>
                  </a:lnTo>
                  <a:lnTo>
                    <a:pt x="595" y="964"/>
                  </a:lnTo>
                  <a:lnTo>
                    <a:pt x="598" y="955"/>
                  </a:lnTo>
                  <a:lnTo>
                    <a:pt x="603" y="946"/>
                  </a:lnTo>
                  <a:lnTo>
                    <a:pt x="607" y="935"/>
                  </a:lnTo>
                  <a:lnTo>
                    <a:pt x="611" y="927"/>
                  </a:lnTo>
                  <a:lnTo>
                    <a:pt x="615" y="916"/>
                  </a:lnTo>
                  <a:lnTo>
                    <a:pt x="619" y="905"/>
                  </a:lnTo>
                  <a:lnTo>
                    <a:pt x="622" y="894"/>
                  </a:lnTo>
                  <a:lnTo>
                    <a:pt x="626" y="885"/>
                  </a:lnTo>
                  <a:lnTo>
                    <a:pt x="628" y="874"/>
                  </a:lnTo>
                  <a:lnTo>
                    <a:pt x="632" y="863"/>
                  </a:lnTo>
                  <a:lnTo>
                    <a:pt x="635" y="852"/>
                  </a:lnTo>
                  <a:lnTo>
                    <a:pt x="638" y="843"/>
                  </a:lnTo>
                  <a:lnTo>
                    <a:pt x="640" y="830"/>
                  </a:lnTo>
                  <a:lnTo>
                    <a:pt x="642" y="819"/>
                  </a:lnTo>
                  <a:lnTo>
                    <a:pt x="645" y="808"/>
                  </a:lnTo>
                  <a:lnTo>
                    <a:pt x="648" y="796"/>
                  </a:lnTo>
                  <a:lnTo>
                    <a:pt x="649" y="784"/>
                  </a:lnTo>
                  <a:lnTo>
                    <a:pt x="651" y="772"/>
                  </a:lnTo>
                  <a:lnTo>
                    <a:pt x="653" y="761"/>
                  </a:lnTo>
                  <a:lnTo>
                    <a:pt x="655" y="750"/>
                  </a:lnTo>
                  <a:lnTo>
                    <a:pt x="655" y="736"/>
                  </a:lnTo>
                  <a:lnTo>
                    <a:pt x="658" y="725"/>
                  </a:lnTo>
                  <a:lnTo>
                    <a:pt x="658" y="712"/>
                  </a:lnTo>
                  <a:lnTo>
                    <a:pt x="660" y="701"/>
                  </a:lnTo>
                  <a:lnTo>
                    <a:pt x="660" y="686"/>
                  </a:lnTo>
                  <a:lnTo>
                    <a:pt x="661" y="675"/>
                  </a:lnTo>
                  <a:lnTo>
                    <a:pt x="661" y="662"/>
                  </a:lnTo>
                  <a:lnTo>
                    <a:pt x="662" y="649"/>
                  </a:lnTo>
                  <a:lnTo>
                    <a:pt x="661" y="636"/>
                  </a:lnTo>
                  <a:lnTo>
                    <a:pt x="661" y="623"/>
                  </a:lnTo>
                  <a:lnTo>
                    <a:pt x="660" y="610"/>
                  </a:lnTo>
                  <a:lnTo>
                    <a:pt x="660" y="597"/>
                  </a:lnTo>
                  <a:lnTo>
                    <a:pt x="658" y="585"/>
                  </a:lnTo>
                  <a:lnTo>
                    <a:pt x="658" y="572"/>
                  </a:lnTo>
                  <a:lnTo>
                    <a:pt x="655" y="561"/>
                  </a:lnTo>
                  <a:lnTo>
                    <a:pt x="655" y="550"/>
                  </a:lnTo>
                  <a:lnTo>
                    <a:pt x="653" y="537"/>
                  </a:lnTo>
                  <a:lnTo>
                    <a:pt x="651" y="524"/>
                  </a:lnTo>
                  <a:lnTo>
                    <a:pt x="649" y="511"/>
                  </a:lnTo>
                  <a:lnTo>
                    <a:pt x="648" y="500"/>
                  </a:lnTo>
                  <a:lnTo>
                    <a:pt x="645" y="489"/>
                  </a:lnTo>
                  <a:lnTo>
                    <a:pt x="642" y="478"/>
                  </a:lnTo>
                  <a:lnTo>
                    <a:pt x="640" y="467"/>
                  </a:lnTo>
                  <a:lnTo>
                    <a:pt x="638" y="456"/>
                  </a:lnTo>
                  <a:lnTo>
                    <a:pt x="635" y="444"/>
                  </a:lnTo>
                  <a:lnTo>
                    <a:pt x="632" y="433"/>
                  </a:lnTo>
                  <a:lnTo>
                    <a:pt x="628" y="422"/>
                  </a:lnTo>
                  <a:lnTo>
                    <a:pt x="626" y="411"/>
                  </a:lnTo>
                  <a:lnTo>
                    <a:pt x="622" y="400"/>
                  </a:lnTo>
                  <a:lnTo>
                    <a:pt x="619" y="391"/>
                  </a:lnTo>
                  <a:lnTo>
                    <a:pt x="615" y="380"/>
                  </a:lnTo>
                  <a:lnTo>
                    <a:pt x="611" y="371"/>
                  </a:lnTo>
                  <a:lnTo>
                    <a:pt x="607" y="360"/>
                  </a:lnTo>
                  <a:lnTo>
                    <a:pt x="603" y="352"/>
                  </a:lnTo>
                  <a:lnTo>
                    <a:pt x="598" y="341"/>
                  </a:lnTo>
                  <a:lnTo>
                    <a:pt x="595" y="332"/>
                  </a:lnTo>
                  <a:lnTo>
                    <a:pt x="590" y="325"/>
                  </a:lnTo>
                  <a:lnTo>
                    <a:pt x="585" y="315"/>
                  </a:lnTo>
                  <a:lnTo>
                    <a:pt x="581" y="306"/>
                  </a:lnTo>
                  <a:lnTo>
                    <a:pt x="577" y="299"/>
                  </a:lnTo>
                  <a:lnTo>
                    <a:pt x="570" y="290"/>
                  </a:lnTo>
                  <a:lnTo>
                    <a:pt x="565" y="282"/>
                  </a:lnTo>
                  <a:lnTo>
                    <a:pt x="561" y="275"/>
                  </a:lnTo>
                  <a:lnTo>
                    <a:pt x="555" y="268"/>
                  </a:lnTo>
                  <a:lnTo>
                    <a:pt x="550" y="258"/>
                  </a:lnTo>
                  <a:lnTo>
                    <a:pt x="545" y="251"/>
                  </a:lnTo>
                  <a:lnTo>
                    <a:pt x="538" y="244"/>
                  </a:lnTo>
                  <a:lnTo>
                    <a:pt x="534" y="238"/>
                  </a:lnTo>
                  <a:lnTo>
                    <a:pt x="527" y="231"/>
                  </a:lnTo>
                  <a:lnTo>
                    <a:pt x="521" y="225"/>
                  </a:lnTo>
                  <a:lnTo>
                    <a:pt x="515" y="218"/>
                  </a:lnTo>
                  <a:lnTo>
                    <a:pt x="509" y="212"/>
                  </a:lnTo>
                  <a:lnTo>
                    <a:pt x="503" y="207"/>
                  </a:lnTo>
                  <a:lnTo>
                    <a:pt x="496" y="201"/>
                  </a:lnTo>
                  <a:lnTo>
                    <a:pt x="490" y="198"/>
                  </a:lnTo>
                  <a:lnTo>
                    <a:pt x="484" y="194"/>
                  </a:lnTo>
                  <a:lnTo>
                    <a:pt x="477" y="188"/>
                  </a:lnTo>
                  <a:lnTo>
                    <a:pt x="470" y="183"/>
                  </a:lnTo>
                  <a:lnTo>
                    <a:pt x="464" y="179"/>
                  </a:lnTo>
                  <a:lnTo>
                    <a:pt x="458" y="175"/>
                  </a:lnTo>
                  <a:lnTo>
                    <a:pt x="450" y="172"/>
                  </a:lnTo>
                  <a:lnTo>
                    <a:pt x="444" y="168"/>
                  </a:lnTo>
                  <a:lnTo>
                    <a:pt x="437" y="166"/>
                  </a:lnTo>
                  <a:lnTo>
                    <a:pt x="431" y="164"/>
                  </a:lnTo>
                  <a:lnTo>
                    <a:pt x="423" y="161"/>
                  </a:lnTo>
                  <a:lnTo>
                    <a:pt x="416" y="159"/>
                  </a:lnTo>
                  <a:lnTo>
                    <a:pt x="408" y="157"/>
                  </a:lnTo>
                  <a:lnTo>
                    <a:pt x="402" y="155"/>
                  </a:lnTo>
                  <a:lnTo>
                    <a:pt x="394" y="155"/>
                  </a:lnTo>
                  <a:lnTo>
                    <a:pt x="387" y="155"/>
                  </a:lnTo>
                  <a:lnTo>
                    <a:pt x="379" y="155"/>
                  </a:lnTo>
                  <a:lnTo>
                    <a:pt x="373" y="155"/>
                  </a:lnTo>
                  <a:lnTo>
                    <a:pt x="368" y="155"/>
                  </a:lnTo>
                  <a:lnTo>
                    <a:pt x="364" y="155"/>
                  </a:lnTo>
                  <a:lnTo>
                    <a:pt x="360" y="155"/>
                  </a:lnTo>
                  <a:lnTo>
                    <a:pt x="355" y="155"/>
                  </a:lnTo>
                  <a:lnTo>
                    <a:pt x="351" y="155"/>
                  </a:lnTo>
                  <a:lnTo>
                    <a:pt x="347" y="155"/>
                  </a:lnTo>
                  <a:lnTo>
                    <a:pt x="342" y="157"/>
                  </a:lnTo>
                  <a:lnTo>
                    <a:pt x="338" y="159"/>
                  </a:lnTo>
                  <a:lnTo>
                    <a:pt x="338" y="148"/>
                  </a:lnTo>
                  <a:lnTo>
                    <a:pt x="338" y="140"/>
                  </a:lnTo>
                  <a:lnTo>
                    <a:pt x="338" y="129"/>
                  </a:lnTo>
                  <a:lnTo>
                    <a:pt x="338" y="120"/>
                  </a:lnTo>
                  <a:lnTo>
                    <a:pt x="338" y="109"/>
                  </a:lnTo>
                  <a:lnTo>
                    <a:pt x="338" y="98"/>
                  </a:lnTo>
                  <a:lnTo>
                    <a:pt x="338" y="87"/>
                  </a:lnTo>
                  <a:lnTo>
                    <a:pt x="338" y="78"/>
                  </a:lnTo>
                  <a:lnTo>
                    <a:pt x="338" y="67"/>
                  </a:lnTo>
                  <a:lnTo>
                    <a:pt x="338" y="56"/>
                  </a:lnTo>
                  <a:lnTo>
                    <a:pt x="338" y="46"/>
                  </a:lnTo>
                  <a:lnTo>
                    <a:pt x="338" y="37"/>
                  </a:lnTo>
                  <a:lnTo>
                    <a:pt x="338" y="28"/>
                  </a:lnTo>
                  <a:lnTo>
                    <a:pt x="338" y="21"/>
                  </a:lnTo>
                  <a:lnTo>
                    <a:pt x="338" y="13"/>
                  </a:lnTo>
                  <a:lnTo>
                    <a:pt x="338" y="8"/>
                  </a:lnTo>
                  <a:lnTo>
                    <a:pt x="345" y="6"/>
                  </a:lnTo>
                  <a:lnTo>
                    <a:pt x="351" y="4"/>
                  </a:lnTo>
                  <a:lnTo>
                    <a:pt x="359" y="2"/>
                  </a:lnTo>
                  <a:lnTo>
                    <a:pt x="366" y="2"/>
                  </a:lnTo>
                  <a:lnTo>
                    <a:pt x="373" y="0"/>
                  </a:lnTo>
                  <a:lnTo>
                    <a:pt x="379" y="0"/>
                  </a:lnTo>
                  <a:lnTo>
                    <a:pt x="386" y="0"/>
                  </a:lnTo>
                  <a:lnTo>
                    <a:pt x="393" y="0"/>
                  </a:lnTo>
                  <a:lnTo>
                    <a:pt x="403" y="0"/>
                  </a:lnTo>
                  <a:lnTo>
                    <a:pt x="412" y="0"/>
                  </a:lnTo>
                  <a:lnTo>
                    <a:pt x="422" y="0"/>
                  </a:lnTo>
                  <a:lnTo>
                    <a:pt x="433" y="4"/>
                  </a:lnTo>
                  <a:lnTo>
                    <a:pt x="442" y="4"/>
                  </a:lnTo>
                  <a:lnTo>
                    <a:pt x="452" y="8"/>
                  </a:lnTo>
                  <a:lnTo>
                    <a:pt x="462" y="10"/>
                  </a:lnTo>
                  <a:lnTo>
                    <a:pt x="472" y="13"/>
                  </a:lnTo>
                  <a:lnTo>
                    <a:pt x="480" y="17"/>
                  </a:lnTo>
                  <a:lnTo>
                    <a:pt x="490" y="21"/>
                  </a:lnTo>
                  <a:lnTo>
                    <a:pt x="499" y="24"/>
                  </a:lnTo>
                  <a:lnTo>
                    <a:pt x="509" y="30"/>
                  </a:lnTo>
                  <a:lnTo>
                    <a:pt x="518" y="35"/>
                  </a:lnTo>
                  <a:lnTo>
                    <a:pt x="527" y="41"/>
                  </a:lnTo>
                  <a:lnTo>
                    <a:pt x="536" y="46"/>
                  </a:lnTo>
                  <a:lnTo>
                    <a:pt x="546" y="54"/>
                  </a:lnTo>
                  <a:lnTo>
                    <a:pt x="554" y="59"/>
                  </a:lnTo>
                  <a:lnTo>
                    <a:pt x="563" y="67"/>
                  </a:lnTo>
                  <a:lnTo>
                    <a:pt x="570" y="74"/>
                  </a:lnTo>
                  <a:lnTo>
                    <a:pt x="579" y="81"/>
                  </a:lnTo>
                  <a:lnTo>
                    <a:pt x="588" y="89"/>
                  </a:lnTo>
                  <a:lnTo>
                    <a:pt x="595" y="98"/>
                  </a:lnTo>
                  <a:lnTo>
                    <a:pt x="604" y="105"/>
                  </a:lnTo>
                  <a:lnTo>
                    <a:pt x="612" y="116"/>
                  </a:lnTo>
                  <a:lnTo>
                    <a:pt x="620" y="124"/>
                  </a:lnTo>
                  <a:lnTo>
                    <a:pt x="627" y="135"/>
                  </a:lnTo>
                  <a:lnTo>
                    <a:pt x="635" y="144"/>
                  </a:lnTo>
                  <a:lnTo>
                    <a:pt x="642" y="155"/>
                  </a:lnTo>
                  <a:lnTo>
                    <a:pt x="649" y="164"/>
                  </a:lnTo>
                  <a:lnTo>
                    <a:pt x="656" y="175"/>
                  </a:lnTo>
                  <a:lnTo>
                    <a:pt x="664" y="186"/>
                  </a:lnTo>
                  <a:lnTo>
                    <a:pt x="671" y="199"/>
                  </a:lnTo>
                  <a:lnTo>
                    <a:pt x="677" y="210"/>
                  </a:lnTo>
                  <a:lnTo>
                    <a:pt x="683" y="221"/>
                  </a:lnTo>
                  <a:lnTo>
                    <a:pt x="689" y="233"/>
                  </a:lnTo>
                  <a:lnTo>
                    <a:pt x="696" y="247"/>
                  </a:lnTo>
                  <a:lnTo>
                    <a:pt x="701" y="258"/>
                  </a:lnTo>
                  <a:lnTo>
                    <a:pt x="707" y="271"/>
                  </a:lnTo>
                  <a:lnTo>
                    <a:pt x="712" y="284"/>
                  </a:lnTo>
                  <a:lnTo>
                    <a:pt x="718" y="297"/>
                  </a:lnTo>
                  <a:lnTo>
                    <a:pt x="723" y="310"/>
                  </a:lnTo>
                  <a:lnTo>
                    <a:pt x="727" y="325"/>
                  </a:lnTo>
                  <a:lnTo>
                    <a:pt x="732" y="338"/>
                  </a:lnTo>
                  <a:lnTo>
                    <a:pt x="737" y="352"/>
                  </a:lnTo>
                  <a:lnTo>
                    <a:pt x="741" y="367"/>
                  </a:lnTo>
                  <a:lnTo>
                    <a:pt x="746" y="382"/>
                  </a:lnTo>
                  <a:lnTo>
                    <a:pt x="750" y="398"/>
                  </a:lnTo>
                  <a:lnTo>
                    <a:pt x="754" y="413"/>
                  </a:lnTo>
                  <a:lnTo>
                    <a:pt x="757" y="428"/>
                  </a:lnTo>
                  <a:lnTo>
                    <a:pt x="761" y="443"/>
                  </a:lnTo>
                  <a:lnTo>
                    <a:pt x="763" y="457"/>
                  </a:lnTo>
                  <a:lnTo>
                    <a:pt x="767" y="474"/>
                  </a:lnTo>
                  <a:lnTo>
                    <a:pt x="769" y="489"/>
                  </a:lnTo>
                  <a:lnTo>
                    <a:pt x="773" y="505"/>
                  </a:lnTo>
                  <a:lnTo>
                    <a:pt x="775" y="522"/>
                  </a:lnTo>
                  <a:lnTo>
                    <a:pt x="777" y="538"/>
                  </a:lnTo>
                  <a:lnTo>
                    <a:pt x="779" y="555"/>
                  </a:lnTo>
                  <a:lnTo>
                    <a:pt x="781" y="572"/>
                  </a:lnTo>
                  <a:lnTo>
                    <a:pt x="782" y="588"/>
                  </a:lnTo>
                  <a:lnTo>
                    <a:pt x="783" y="607"/>
                  </a:lnTo>
                  <a:lnTo>
                    <a:pt x="784" y="623"/>
                  </a:lnTo>
                  <a:lnTo>
                    <a:pt x="785" y="640"/>
                  </a:lnTo>
                  <a:lnTo>
                    <a:pt x="785" y="658"/>
                  </a:lnTo>
                  <a:lnTo>
                    <a:pt x="785" y="677"/>
                  </a:lnTo>
                  <a:lnTo>
                    <a:pt x="785" y="691"/>
                  </a:lnTo>
                  <a:lnTo>
                    <a:pt x="785" y="710"/>
                  </a:lnTo>
                  <a:lnTo>
                    <a:pt x="784" y="726"/>
                  </a:lnTo>
                  <a:lnTo>
                    <a:pt x="783" y="743"/>
                  </a:lnTo>
                  <a:lnTo>
                    <a:pt x="782" y="760"/>
                  </a:lnTo>
                  <a:lnTo>
                    <a:pt x="781" y="778"/>
                  </a:lnTo>
                  <a:lnTo>
                    <a:pt x="779" y="793"/>
                  </a:lnTo>
                  <a:lnTo>
                    <a:pt x="777" y="811"/>
                  </a:lnTo>
                  <a:lnTo>
                    <a:pt x="775" y="826"/>
                  </a:lnTo>
                  <a:lnTo>
                    <a:pt x="773" y="843"/>
                  </a:lnTo>
                  <a:lnTo>
                    <a:pt x="769" y="857"/>
                  </a:lnTo>
                  <a:lnTo>
                    <a:pt x="767" y="874"/>
                  </a:lnTo>
                  <a:lnTo>
                    <a:pt x="763" y="889"/>
                  </a:lnTo>
                  <a:lnTo>
                    <a:pt x="761" y="905"/>
                  </a:lnTo>
                  <a:lnTo>
                    <a:pt x="757" y="922"/>
                  </a:lnTo>
                  <a:lnTo>
                    <a:pt x="754" y="938"/>
                  </a:lnTo>
                  <a:lnTo>
                    <a:pt x="750" y="951"/>
                  </a:lnTo>
                  <a:lnTo>
                    <a:pt x="746" y="966"/>
                  </a:lnTo>
                  <a:lnTo>
                    <a:pt x="741" y="981"/>
                  </a:lnTo>
                  <a:lnTo>
                    <a:pt x="737" y="995"/>
                  </a:lnTo>
                  <a:lnTo>
                    <a:pt x="732" y="1008"/>
                  </a:lnTo>
                  <a:lnTo>
                    <a:pt x="727" y="1023"/>
                  </a:lnTo>
                  <a:lnTo>
                    <a:pt x="723" y="1036"/>
                  </a:lnTo>
                  <a:lnTo>
                    <a:pt x="718" y="1051"/>
                  </a:lnTo>
                  <a:lnTo>
                    <a:pt x="712" y="1064"/>
                  </a:lnTo>
                  <a:lnTo>
                    <a:pt x="707" y="1078"/>
                  </a:lnTo>
                  <a:lnTo>
                    <a:pt x="701" y="1089"/>
                  </a:lnTo>
                  <a:lnTo>
                    <a:pt x="696" y="1104"/>
                  </a:lnTo>
                  <a:lnTo>
                    <a:pt x="689" y="1115"/>
                  </a:lnTo>
                  <a:lnTo>
                    <a:pt x="683" y="1128"/>
                  </a:lnTo>
                  <a:lnTo>
                    <a:pt x="677" y="1139"/>
                  </a:lnTo>
                  <a:lnTo>
                    <a:pt x="671" y="1152"/>
                  </a:lnTo>
                  <a:lnTo>
                    <a:pt x="664" y="1163"/>
                  </a:lnTo>
                  <a:lnTo>
                    <a:pt x="656" y="1174"/>
                  </a:lnTo>
                  <a:lnTo>
                    <a:pt x="649" y="1183"/>
                  </a:lnTo>
                  <a:lnTo>
                    <a:pt x="642" y="1195"/>
                  </a:lnTo>
                  <a:lnTo>
                    <a:pt x="635" y="1204"/>
                  </a:lnTo>
                  <a:lnTo>
                    <a:pt x="627" y="1213"/>
                  </a:lnTo>
                  <a:lnTo>
                    <a:pt x="620" y="1224"/>
                  </a:lnTo>
                  <a:lnTo>
                    <a:pt x="612" y="1233"/>
                  </a:lnTo>
                  <a:lnTo>
                    <a:pt x="604" y="1242"/>
                  </a:lnTo>
                  <a:lnTo>
                    <a:pt x="595" y="1252"/>
                  </a:lnTo>
                  <a:lnTo>
                    <a:pt x="588" y="1259"/>
                  </a:lnTo>
                  <a:lnTo>
                    <a:pt x="579" y="1268"/>
                  </a:lnTo>
                  <a:lnTo>
                    <a:pt x="570" y="1276"/>
                  </a:lnTo>
                  <a:lnTo>
                    <a:pt x="563" y="1283"/>
                  </a:lnTo>
                  <a:lnTo>
                    <a:pt x="554" y="1290"/>
                  </a:lnTo>
                  <a:lnTo>
                    <a:pt x="546" y="1298"/>
                  </a:lnTo>
                  <a:lnTo>
                    <a:pt x="536" y="1303"/>
                  </a:lnTo>
                  <a:lnTo>
                    <a:pt x="527" y="1307"/>
                  </a:lnTo>
                  <a:lnTo>
                    <a:pt x="518" y="1312"/>
                  </a:lnTo>
                  <a:lnTo>
                    <a:pt x="509" y="1318"/>
                  </a:lnTo>
                  <a:lnTo>
                    <a:pt x="499" y="1322"/>
                  </a:lnTo>
                  <a:lnTo>
                    <a:pt x="490" y="1327"/>
                  </a:lnTo>
                  <a:lnTo>
                    <a:pt x="480" y="1331"/>
                  </a:lnTo>
                  <a:lnTo>
                    <a:pt x="472" y="1336"/>
                  </a:lnTo>
                  <a:lnTo>
                    <a:pt x="462" y="1338"/>
                  </a:lnTo>
                  <a:lnTo>
                    <a:pt x="452" y="1342"/>
                  </a:lnTo>
                  <a:lnTo>
                    <a:pt x="442" y="1346"/>
                  </a:lnTo>
                  <a:lnTo>
                    <a:pt x="433" y="1347"/>
                  </a:lnTo>
                  <a:lnTo>
                    <a:pt x="422" y="1349"/>
                  </a:lnTo>
                  <a:lnTo>
                    <a:pt x="412" y="1349"/>
                  </a:lnTo>
                  <a:lnTo>
                    <a:pt x="403" y="1349"/>
                  </a:lnTo>
                  <a:lnTo>
                    <a:pt x="393" y="1351"/>
                  </a:lnTo>
                  <a:lnTo>
                    <a:pt x="382" y="1349"/>
                  </a:lnTo>
                  <a:lnTo>
                    <a:pt x="373" y="1349"/>
                  </a:lnTo>
                  <a:lnTo>
                    <a:pt x="362" y="1349"/>
                  </a:lnTo>
                  <a:lnTo>
                    <a:pt x="352" y="1347"/>
                  </a:lnTo>
                  <a:lnTo>
                    <a:pt x="342" y="1346"/>
                  </a:lnTo>
                  <a:lnTo>
                    <a:pt x="333" y="1342"/>
                  </a:lnTo>
                  <a:lnTo>
                    <a:pt x="323" y="1338"/>
                  </a:lnTo>
                  <a:lnTo>
                    <a:pt x="313" y="1336"/>
                  </a:lnTo>
                  <a:lnTo>
                    <a:pt x="303" y="1331"/>
                  </a:lnTo>
                  <a:lnTo>
                    <a:pt x="294" y="1327"/>
                  </a:lnTo>
                  <a:lnTo>
                    <a:pt x="284" y="1322"/>
                  </a:lnTo>
                  <a:lnTo>
                    <a:pt x="276" y="1318"/>
                  </a:lnTo>
                  <a:lnTo>
                    <a:pt x="266" y="1312"/>
                  </a:lnTo>
                  <a:lnTo>
                    <a:pt x="258" y="1307"/>
                  </a:lnTo>
                  <a:lnTo>
                    <a:pt x="249" y="1303"/>
                  </a:lnTo>
                  <a:lnTo>
                    <a:pt x="240" y="1298"/>
                  </a:lnTo>
                  <a:lnTo>
                    <a:pt x="231" y="1290"/>
                  </a:lnTo>
                  <a:lnTo>
                    <a:pt x="222" y="1283"/>
                  </a:lnTo>
                  <a:lnTo>
                    <a:pt x="212" y="1276"/>
                  </a:lnTo>
                  <a:lnTo>
                    <a:pt x="205" y="1268"/>
                  </a:lnTo>
                  <a:lnTo>
                    <a:pt x="196" y="1259"/>
                  </a:lnTo>
                  <a:lnTo>
                    <a:pt x="189" y="1252"/>
                  </a:lnTo>
                  <a:lnTo>
                    <a:pt x="180" y="1242"/>
                  </a:lnTo>
                  <a:lnTo>
                    <a:pt x="173" y="1233"/>
                  </a:lnTo>
                  <a:lnTo>
                    <a:pt x="164" y="1224"/>
                  </a:lnTo>
                  <a:lnTo>
                    <a:pt x="157" y="1213"/>
                  </a:lnTo>
                  <a:lnTo>
                    <a:pt x="149" y="1204"/>
                  </a:lnTo>
                  <a:lnTo>
                    <a:pt x="143" y="1195"/>
                  </a:lnTo>
                  <a:lnTo>
                    <a:pt x="134" y="1183"/>
                  </a:lnTo>
                  <a:lnTo>
                    <a:pt x="127" y="1174"/>
                  </a:lnTo>
                  <a:lnTo>
                    <a:pt x="121" y="1163"/>
                  </a:lnTo>
                  <a:lnTo>
                    <a:pt x="115" y="1152"/>
                  </a:lnTo>
                  <a:lnTo>
                    <a:pt x="107" y="1139"/>
                  </a:lnTo>
                  <a:lnTo>
                    <a:pt x="101" y="1128"/>
                  </a:lnTo>
                  <a:lnTo>
                    <a:pt x="94" y="1115"/>
                  </a:lnTo>
                  <a:lnTo>
                    <a:pt x="89" y="1104"/>
                  </a:lnTo>
                  <a:lnTo>
                    <a:pt x="82" y="1089"/>
                  </a:lnTo>
                  <a:lnTo>
                    <a:pt x="77" y="1078"/>
                  </a:lnTo>
                  <a:lnTo>
                    <a:pt x="72" y="1064"/>
                  </a:lnTo>
                  <a:lnTo>
                    <a:pt x="66" y="1051"/>
                  </a:lnTo>
                  <a:lnTo>
                    <a:pt x="60" y="1036"/>
                  </a:lnTo>
                  <a:lnTo>
                    <a:pt x="55" y="1023"/>
                  </a:lnTo>
                  <a:lnTo>
                    <a:pt x="51" y="1008"/>
                  </a:lnTo>
                  <a:lnTo>
                    <a:pt x="47" y="995"/>
                  </a:lnTo>
                  <a:lnTo>
                    <a:pt x="43" y="981"/>
                  </a:lnTo>
                  <a:lnTo>
                    <a:pt x="38" y="966"/>
                  </a:lnTo>
                  <a:lnTo>
                    <a:pt x="33" y="951"/>
                  </a:lnTo>
                  <a:lnTo>
                    <a:pt x="31" y="938"/>
                  </a:lnTo>
                  <a:lnTo>
                    <a:pt x="26" y="922"/>
                  </a:lnTo>
                  <a:lnTo>
                    <a:pt x="23" y="905"/>
                  </a:lnTo>
                  <a:lnTo>
                    <a:pt x="20" y="889"/>
                  </a:lnTo>
                  <a:lnTo>
                    <a:pt x="17" y="874"/>
                  </a:lnTo>
                  <a:lnTo>
                    <a:pt x="14" y="857"/>
                  </a:lnTo>
                  <a:lnTo>
                    <a:pt x="11" y="843"/>
                  </a:lnTo>
                  <a:lnTo>
                    <a:pt x="9" y="826"/>
                  </a:lnTo>
                  <a:lnTo>
                    <a:pt x="7" y="811"/>
                  </a:lnTo>
                  <a:lnTo>
                    <a:pt x="5" y="793"/>
                  </a:lnTo>
                  <a:lnTo>
                    <a:pt x="4" y="778"/>
                  </a:lnTo>
                  <a:lnTo>
                    <a:pt x="2" y="760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10"/>
                  </a:lnTo>
                  <a:lnTo>
                    <a:pt x="0" y="691"/>
                  </a:lnTo>
                  <a:lnTo>
                    <a:pt x="0" y="677"/>
                  </a:lnTo>
                  <a:lnTo>
                    <a:pt x="0" y="660"/>
                  </a:lnTo>
                  <a:lnTo>
                    <a:pt x="0" y="645"/>
                  </a:lnTo>
                  <a:lnTo>
                    <a:pt x="0" y="629"/>
                  </a:lnTo>
                  <a:lnTo>
                    <a:pt x="1" y="614"/>
                  </a:lnTo>
                  <a:lnTo>
                    <a:pt x="2" y="599"/>
                  </a:lnTo>
                  <a:lnTo>
                    <a:pt x="3" y="585"/>
                  </a:lnTo>
                  <a:lnTo>
                    <a:pt x="4" y="568"/>
                  </a:lnTo>
                  <a:lnTo>
                    <a:pt x="6" y="553"/>
                  </a:lnTo>
                  <a:lnTo>
                    <a:pt x="6" y="538"/>
                  </a:lnTo>
                  <a:lnTo>
                    <a:pt x="9" y="524"/>
                  </a:lnTo>
                  <a:lnTo>
                    <a:pt x="11" y="509"/>
                  </a:lnTo>
                  <a:lnTo>
                    <a:pt x="14" y="496"/>
                  </a:lnTo>
                  <a:lnTo>
                    <a:pt x="16" y="479"/>
                  </a:lnTo>
                  <a:lnTo>
                    <a:pt x="18" y="467"/>
                  </a:lnTo>
                  <a:lnTo>
                    <a:pt x="20" y="452"/>
                  </a:lnTo>
                  <a:lnTo>
                    <a:pt x="24" y="441"/>
                  </a:lnTo>
                  <a:lnTo>
                    <a:pt x="26" y="426"/>
                  </a:lnTo>
                  <a:lnTo>
                    <a:pt x="30" y="413"/>
                  </a:lnTo>
                  <a:lnTo>
                    <a:pt x="33" y="398"/>
                  </a:lnTo>
                  <a:lnTo>
                    <a:pt x="37" y="387"/>
                  </a:lnTo>
                  <a:lnTo>
                    <a:pt x="40" y="373"/>
                  </a:lnTo>
                  <a:lnTo>
                    <a:pt x="44" y="360"/>
                  </a:lnTo>
                  <a:lnTo>
                    <a:pt x="48" y="347"/>
                  </a:lnTo>
                  <a:lnTo>
                    <a:pt x="52" y="336"/>
                  </a:lnTo>
                  <a:lnTo>
                    <a:pt x="57" y="321"/>
                  </a:lnTo>
                  <a:lnTo>
                    <a:pt x="61" y="310"/>
                  </a:lnTo>
                  <a:lnTo>
                    <a:pt x="65" y="297"/>
                  </a:lnTo>
                  <a:lnTo>
                    <a:pt x="70" y="286"/>
                  </a:lnTo>
                  <a:lnTo>
                    <a:pt x="75" y="275"/>
                  </a:lnTo>
                  <a:lnTo>
                    <a:pt x="80" y="264"/>
                  </a:lnTo>
                  <a:lnTo>
                    <a:pt x="86" y="251"/>
                  </a:lnTo>
                  <a:lnTo>
                    <a:pt x="92" y="242"/>
                  </a:lnTo>
                  <a:lnTo>
                    <a:pt x="96" y="231"/>
                  </a:lnTo>
                  <a:lnTo>
                    <a:pt x="102" y="220"/>
                  </a:lnTo>
                  <a:lnTo>
                    <a:pt x="107" y="209"/>
                  </a:lnTo>
                  <a:lnTo>
                    <a:pt x="114" y="198"/>
                  </a:lnTo>
                  <a:lnTo>
                    <a:pt x="119" y="186"/>
                  </a:lnTo>
                  <a:lnTo>
                    <a:pt x="125" y="177"/>
                  </a:lnTo>
                  <a:lnTo>
                    <a:pt x="132" y="168"/>
                  </a:lnTo>
                  <a:lnTo>
                    <a:pt x="138" y="159"/>
                  </a:lnTo>
                  <a:lnTo>
                    <a:pt x="145" y="150"/>
                  </a:lnTo>
                  <a:lnTo>
                    <a:pt x="151" y="140"/>
                  </a:lnTo>
                  <a:lnTo>
                    <a:pt x="158" y="131"/>
                  </a:lnTo>
                  <a:lnTo>
                    <a:pt x="164" y="124"/>
                  </a:lnTo>
                  <a:lnTo>
                    <a:pt x="170" y="115"/>
                  </a:lnTo>
                  <a:lnTo>
                    <a:pt x="178" y="107"/>
                  </a:lnTo>
                  <a:lnTo>
                    <a:pt x="186" y="100"/>
                  </a:lnTo>
                  <a:lnTo>
                    <a:pt x="193" y="92"/>
                  </a:lnTo>
                  <a:lnTo>
                    <a:pt x="200" y="85"/>
                  </a:lnTo>
                  <a:lnTo>
                    <a:pt x="207" y="78"/>
                  </a:lnTo>
                  <a:lnTo>
                    <a:pt x="215" y="70"/>
                  </a:lnTo>
                  <a:lnTo>
                    <a:pt x="222" y="67"/>
                  </a:lnTo>
                  <a:lnTo>
                    <a:pt x="230" y="57"/>
                  </a:lnTo>
                  <a:lnTo>
                    <a:pt x="238" y="54"/>
                  </a:lnTo>
                  <a:lnTo>
                    <a:pt x="245" y="46"/>
                  </a:lnTo>
                  <a:lnTo>
                    <a:pt x="253" y="43"/>
                  </a:lnTo>
                  <a:lnTo>
                    <a:pt x="262" y="37"/>
                  </a:lnTo>
                  <a:lnTo>
                    <a:pt x="269" y="32"/>
                  </a:lnTo>
                  <a:lnTo>
                    <a:pt x="278" y="28"/>
                  </a:lnTo>
                  <a:lnTo>
                    <a:pt x="287" y="24"/>
                  </a:lnTo>
                  <a:lnTo>
                    <a:pt x="294" y="21"/>
                  </a:lnTo>
                  <a:lnTo>
                    <a:pt x="303" y="17"/>
                  </a:lnTo>
                  <a:lnTo>
                    <a:pt x="311" y="13"/>
                  </a:lnTo>
                  <a:lnTo>
                    <a:pt x="321" y="11"/>
                  </a:lnTo>
                  <a:lnTo>
                    <a:pt x="321" y="19"/>
                  </a:lnTo>
                  <a:lnTo>
                    <a:pt x="321" y="26"/>
                  </a:lnTo>
                  <a:lnTo>
                    <a:pt x="321" y="35"/>
                  </a:lnTo>
                  <a:lnTo>
                    <a:pt x="321" y="45"/>
                  </a:lnTo>
                  <a:lnTo>
                    <a:pt x="321" y="54"/>
                  </a:lnTo>
                  <a:lnTo>
                    <a:pt x="321" y="63"/>
                  </a:lnTo>
                  <a:lnTo>
                    <a:pt x="321" y="74"/>
                  </a:lnTo>
                  <a:lnTo>
                    <a:pt x="321" y="85"/>
                  </a:lnTo>
                  <a:lnTo>
                    <a:pt x="321" y="94"/>
                  </a:lnTo>
                  <a:lnTo>
                    <a:pt x="321" y="105"/>
                  </a:lnTo>
                  <a:lnTo>
                    <a:pt x="321" y="115"/>
                  </a:lnTo>
                  <a:lnTo>
                    <a:pt x="321" y="126"/>
                  </a:lnTo>
                  <a:lnTo>
                    <a:pt x="321" y="135"/>
                  </a:lnTo>
                  <a:lnTo>
                    <a:pt x="321" y="144"/>
                  </a:lnTo>
                  <a:lnTo>
                    <a:pt x="321" y="153"/>
                  </a:lnTo>
                  <a:lnTo>
                    <a:pt x="321" y="163"/>
                  </a:lnTo>
                  <a:lnTo>
                    <a:pt x="313" y="164"/>
                  </a:lnTo>
                  <a:lnTo>
                    <a:pt x="307" y="166"/>
                  </a:lnTo>
                  <a:lnTo>
                    <a:pt x="301" y="168"/>
                  </a:lnTo>
                  <a:lnTo>
                    <a:pt x="294" y="172"/>
                  </a:lnTo>
                  <a:lnTo>
                    <a:pt x="288" y="174"/>
                  </a:lnTo>
                  <a:lnTo>
                    <a:pt x="282" y="177"/>
                  </a:lnTo>
                  <a:lnTo>
                    <a:pt x="276" y="181"/>
                  </a:lnTo>
                  <a:lnTo>
                    <a:pt x="272" y="185"/>
                  </a:lnTo>
                  <a:lnTo>
                    <a:pt x="265" y="188"/>
                  </a:lnTo>
                  <a:lnTo>
                    <a:pt x="259" y="192"/>
                  </a:lnTo>
                  <a:lnTo>
                    <a:pt x="253" y="196"/>
                  </a:lnTo>
                  <a:lnTo>
                    <a:pt x="247" y="201"/>
                  </a:lnTo>
                  <a:lnTo>
                    <a:pt x="241" y="205"/>
                  </a:lnTo>
                  <a:lnTo>
                    <a:pt x="236" y="210"/>
                  </a:lnTo>
                  <a:lnTo>
                    <a:pt x="231" y="216"/>
                  </a:lnTo>
                  <a:lnTo>
                    <a:pt x="226" y="221"/>
                  </a:lnTo>
                  <a:lnTo>
                    <a:pt x="220" y="225"/>
                  </a:lnTo>
                  <a:lnTo>
                    <a:pt x="216" y="233"/>
                  </a:lnTo>
                  <a:lnTo>
                    <a:pt x="209" y="236"/>
                  </a:lnTo>
                  <a:lnTo>
                    <a:pt x="205" y="244"/>
                  </a:lnTo>
                  <a:lnTo>
                    <a:pt x="200" y="249"/>
                  </a:lnTo>
                  <a:lnTo>
                    <a:pt x="195" y="255"/>
                  </a:lnTo>
                  <a:lnTo>
                    <a:pt x="190" y="264"/>
                  </a:lnTo>
                  <a:lnTo>
                    <a:pt x="186" y="271"/>
                  </a:lnTo>
                  <a:lnTo>
                    <a:pt x="180" y="277"/>
                  </a:lnTo>
                  <a:lnTo>
                    <a:pt x="176" y="282"/>
                  </a:lnTo>
                  <a:lnTo>
                    <a:pt x="172" y="290"/>
                  </a:lnTo>
                  <a:lnTo>
                    <a:pt x="167" y="297"/>
                  </a:lnTo>
                  <a:lnTo>
                    <a:pt x="163" y="306"/>
                  </a:lnTo>
                  <a:lnTo>
                    <a:pt x="159" y="314"/>
                  </a:lnTo>
                  <a:lnTo>
                    <a:pt x="154" y="321"/>
                  </a:lnTo>
                  <a:lnTo>
                    <a:pt x="151" y="330"/>
                  </a:lnTo>
                  <a:lnTo>
                    <a:pt x="147" y="338"/>
                  </a:lnTo>
                  <a:lnTo>
                    <a:pt x="143" y="345"/>
                  </a:lnTo>
                  <a:lnTo>
                    <a:pt x="139" y="354"/>
                  </a:lnTo>
                  <a:lnTo>
                    <a:pt x="135" y="363"/>
                  </a:lnTo>
                  <a:lnTo>
                    <a:pt x="132" y="371"/>
                  </a:lnTo>
                  <a:lnTo>
                    <a:pt x="129" y="380"/>
                  </a:lnTo>
                  <a:lnTo>
                    <a:pt x="125" y="389"/>
                  </a:lnTo>
                  <a:lnTo>
                    <a:pt x="122" y="398"/>
                  </a:lnTo>
                  <a:lnTo>
                    <a:pt x="119" y="406"/>
                  </a:lnTo>
                  <a:lnTo>
                    <a:pt x="116" y="417"/>
                  </a:lnTo>
                  <a:lnTo>
                    <a:pt x="112" y="426"/>
                  </a:lnTo>
                  <a:lnTo>
                    <a:pt x="110" y="435"/>
                  </a:lnTo>
                  <a:lnTo>
                    <a:pt x="107" y="444"/>
                  </a:lnTo>
                  <a:lnTo>
                    <a:pt x="105" y="456"/>
                  </a:lnTo>
                  <a:lnTo>
                    <a:pt x="103" y="465"/>
                  </a:lnTo>
                  <a:lnTo>
                    <a:pt x="101" y="476"/>
                  </a:lnTo>
                  <a:lnTo>
                    <a:pt x="98" y="485"/>
                  </a:lnTo>
                  <a:lnTo>
                    <a:pt x="96" y="496"/>
                  </a:lnTo>
                  <a:lnTo>
                    <a:pt x="94" y="505"/>
                  </a:lnTo>
                  <a:lnTo>
                    <a:pt x="93" y="516"/>
                  </a:lnTo>
                  <a:lnTo>
                    <a:pt x="91" y="526"/>
                  </a:lnTo>
                  <a:lnTo>
                    <a:pt x="90" y="538"/>
                  </a:lnTo>
                  <a:lnTo>
                    <a:pt x="89" y="550"/>
                  </a:lnTo>
                  <a:lnTo>
                    <a:pt x="88" y="561"/>
                  </a:lnTo>
                  <a:lnTo>
                    <a:pt x="87" y="570"/>
                  </a:lnTo>
                  <a:lnTo>
                    <a:pt x="86" y="581"/>
                  </a:lnTo>
                  <a:lnTo>
                    <a:pt x="84" y="592"/>
                  </a:lnTo>
                  <a:lnTo>
                    <a:pt x="84" y="603"/>
                  </a:lnTo>
                  <a:lnTo>
                    <a:pt x="83" y="614"/>
                  </a:lnTo>
                  <a:lnTo>
                    <a:pt x="83" y="627"/>
                  </a:lnTo>
                  <a:lnTo>
                    <a:pt x="83" y="638"/>
                  </a:lnTo>
                  <a:lnTo>
                    <a:pt x="83" y="649"/>
                  </a:lnTo>
                  <a:lnTo>
                    <a:pt x="83" y="662"/>
                  </a:lnTo>
                  <a:lnTo>
                    <a:pt x="83" y="675"/>
                  </a:lnTo>
                  <a:lnTo>
                    <a:pt x="83" y="686"/>
                  </a:lnTo>
                  <a:lnTo>
                    <a:pt x="84" y="701"/>
                  </a:lnTo>
                  <a:lnTo>
                    <a:pt x="84" y="712"/>
                  </a:lnTo>
                  <a:lnTo>
                    <a:pt x="87" y="725"/>
                  </a:lnTo>
                  <a:lnTo>
                    <a:pt x="87" y="736"/>
                  </a:lnTo>
                  <a:lnTo>
                    <a:pt x="90" y="750"/>
                  </a:lnTo>
                  <a:lnTo>
                    <a:pt x="90" y="761"/>
                  </a:lnTo>
                  <a:lnTo>
                    <a:pt x="92" y="772"/>
                  </a:lnTo>
                  <a:lnTo>
                    <a:pt x="94" y="784"/>
                  </a:lnTo>
                  <a:lnTo>
                    <a:pt x="96" y="796"/>
                  </a:lnTo>
                  <a:lnTo>
                    <a:pt x="98" y="808"/>
                  </a:lnTo>
                  <a:lnTo>
                    <a:pt x="101" y="819"/>
                  </a:lnTo>
                  <a:lnTo>
                    <a:pt x="103" y="830"/>
                  </a:lnTo>
                  <a:lnTo>
                    <a:pt x="106" y="843"/>
                  </a:lnTo>
                  <a:lnTo>
                    <a:pt x="108" y="852"/>
                  </a:lnTo>
                  <a:lnTo>
                    <a:pt x="111" y="863"/>
                  </a:lnTo>
                  <a:lnTo>
                    <a:pt x="115" y="874"/>
                  </a:lnTo>
                  <a:lnTo>
                    <a:pt x="118" y="885"/>
                  </a:lnTo>
                  <a:lnTo>
                    <a:pt x="121" y="894"/>
                  </a:lnTo>
                  <a:lnTo>
                    <a:pt x="124" y="905"/>
                  </a:lnTo>
                  <a:lnTo>
                    <a:pt x="127" y="916"/>
                  </a:lnTo>
                  <a:lnTo>
                    <a:pt x="132" y="927"/>
                  </a:lnTo>
                  <a:lnTo>
                    <a:pt x="136" y="935"/>
                  </a:lnTo>
                  <a:lnTo>
                    <a:pt x="139" y="946"/>
                  </a:lnTo>
                  <a:lnTo>
                    <a:pt x="144" y="955"/>
                  </a:lnTo>
                  <a:lnTo>
                    <a:pt x="149" y="964"/>
                  </a:lnTo>
                  <a:lnTo>
                    <a:pt x="153" y="973"/>
                  </a:lnTo>
                  <a:lnTo>
                    <a:pt x="158" y="983"/>
                  </a:lnTo>
                  <a:lnTo>
                    <a:pt x="163" y="990"/>
                  </a:lnTo>
                  <a:lnTo>
                    <a:pt x="168" y="1001"/>
                  </a:lnTo>
                  <a:lnTo>
                    <a:pt x="173" y="1008"/>
                  </a:lnTo>
                  <a:lnTo>
                    <a:pt x="177" y="1016"/>
                  </a:lnTo>
                  <a:lnTo>
                    <a:pt x="182" y="1023"/>
                  </a:lnTo>
                  <a:lnTo>
                    <a:pt x="189" y="1032"/>
                  </a:lnTo>
                  <a:lnTo>
                    <a:pt x="193" y="1038"/>
                  </a:lnTo>
                  <a:lnTo>
                    <a:pt x="198" y="1045"/>
                  </a:lnTo>
                  <a:lnTo>
                    <a:pt x="204" y="1053"/>
                  </a:lnTo>
                  <a:lnTo>
                    <a:pt x="211" y="1060"/>
                  </a:lnTo>
                  <a:lnTo>
                    <a:pt x="216" y="1066"/>
                  </a:lnTo>
                  <a:lnTo>
                    <a:pt x="222" y="1073"/>
                  </a:lnTo>
                  <a:lnTo>
                    <a:pt x="227" y="1078"/>
                  </a:lnTo>
                  <a:lnTo>
                    <a:pt x="234" y="1086"/>
                  </a:lnTo>
                  <a:lnTo>
                    <a:pt x="240" y="1089"/>
                  </a:lnTo>
                  <a:lnTo>
                    <a:pt x="247" y="1095"/>
                  </a:lnTo>
                  <a:lnTo>
                    <a:pt x="253" y="1101"/>
                  </a:lnTo>
                  <a:lnTo>
                    <a:pt x="260" y="1106"/>
                  </a:lnTo>
                  <a:lnTo>
                    <a:pt x="266" y="1110"/>
                  </a:lnTo>
                  <a:lnTo>
                    <a:pt x="273" y="1113"/>
                  </a:lnTo>
                  <a:lnTo>
                    <a:pt x="279" y="1117"/>
                  </a:lnTo>
                  <a:lnTo>
                    <a:pt x="286" y="1123"/>
                  </a:lnTo>
                  <a:lnTo>
                    <a:pt x="292" y="1124"/>
                  </a:lnTo>
                  <a:lnTo>
                    <a:pt x="299" y="1128"/>
                  </a:lnTo>
                  <a:lnTo>
                    <a:pt x="307" y="1132"/>
                  </a:lnTo>
                  <a:lnTo>
                    <a:pt x="313" y="1136"/>
                  </a:lnTo>
                  <a:lnTo>
                    <a:pt x="321" y="1136"/>
                  </a:lnTo>
                  <a:lnTo>
                    <a:pt x="327" y="1137"/>
                  </a:lnTo>
                  <a:lnTo>
                    <a:pt x="335" y="1139"/>
                  </a:lnTo>
                  <a:lnTo>
                    <a:pt x="342" y="1141"/>
                  </a:lnTo>
                  <a:lnTo>
                    <a:pt x="350" y="1143"/>
                  </a:lnTo>
                  <a:lnTo>
                    <a:pt x="358" y="1145"/>
                  </a:lnTo>
                  <a:lnTo>
                    <a:pt x="365" y="1145"/>
                  </a:lnTo>
                  <a:lnTo>
                    <a:pt x="373" y="1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24"/>
            <p:cNvSpPr>
              <a:spLocks/>
            </p:cNvSpPr>
            <p:nvPr/>
          </p:nvSpPr>
          <p:spPr bwMode="auto">
            <a:xfrm>
              <a:off x="7469" y="13859"/>
              <a:ext cx="86" cy="76"/>
            </a:xfrm>
            <a:custGeom>
              <a:avLst/>
              <a:gdLst>
                <a:gd name="T0" fmla="*/ 32 w 86"/>
                <a:gd name="T1" fmla="*/ 0 h 153"/>
                <a:gd name="T2" fmla="*/ 49 w 86"/>
                <a:gd name="T3" fmla="*/ 0 h 153"/>
                <a:gd name="T4" fmla="*/ 86 w 86"/>
                <a:gd name="T5" fmla="*/ 0 h 153"/>
                <a:gd name="T6" fmla="*/ 49 w 86"/>
                <a:gd name="T7" fmla="*/ 0 h 153"/>
                <a:gd name="T8" fmla="*/ 32 w 86"/>
                <a:gd name="T9" fmla="*/ 0 h 153"/>
                <a:gd name="T10" fmla="*/ 0 w 86"/>
                <a:gd name="T11" fmla="*/ 0 h 153"/>
                <a:gd name="T12" fmla="*/ 32 w 86"/>
                <a:gd name="T13" fmla="*/ 0 h 153"/>
                <a:gd name="T14" fmla="*/ 32 w 86"/>
                <a:gd name="T15" fmla="*/ 0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153"/>
                <a:gd name="T26" fmla="*/ 86 w 86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153">
                  <a:moveTo>
                    <a:pt x="32" y="153"/>
                  </a:moveTo>
                  <a:lnTo>
                    <a:pt x="49" y="149"/>
                  </a:lnTo>
                  <a:lnTo>
                    <a:pt x="86" y="77"/>
                  </a:lnTo>
                  <a:lnTo>
                    <a:pt x="49" y="0"/>
                  </a:lnTo>
                  <a:lnTo>
                    <a:pt x="32" y="3"/>
                  </a:lnTo>
                  <a:lnTo>
                    <a:pt x="0" y="73"/>
                  </a:lnTo>
                  <a:lnTo>
                    <a:pt x="32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5" name="Text Box 25"/>
          <p:cNvSpPr txBox="1">
            <a:spLocks noChangeArrowheads="1"/>
          </p:cNvSpPr>
          <p:nvPr/>
        </p:nvSpPr>
        <p:spPr bwMode="auto">
          <a:xfrm>
            <a:off x="6245225" y="1425575"/>
            <a:ext cx="24574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AIR (less dense)</a:t>
            </a:r>
          </a:p>
        </p:txBody>
      </p:sp>
      <p:sp>
        <p:nvSpPr>
          <p:cNvPr id="16396" name="Text Box 26"/>
          <p:cNvSpPr txBox="1">
            <a:spLocks noChangeArrowheads="1"/>
          </p:cNvSpPr>
          <p:nvPr/>
        </p:nvSpPr>
        <p:spPr bwMode="auto">
          <a:xfrm>
            <a:off x="6243638" y="4705350"/>
            <a:ext cx="24574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AIR (less dense)</a:t>
            </a:r>
          </a:p>
        </p:txBody>
      </p: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5588000" y="3454400"/>
            <a:ext cx="31178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GLASS (more dense)</a:t>
            </a:r>
          </a:p>
        </p:txBody>
      </p:sp>
      <p:pic>
        <p:nvPicPr>
          <p:cNvPr id="454713" name="Picture 5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675" y="5360988"/>
            <a:ext cx="1163638" cy="12573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625600" y="14288"/>
            <a:ext cx="2046288" cy="1408112"/>
            <a:chOff x="165" y="155"/>
            <a:chExt cx="1289" cy="887"/>
          </a:xfrm>
        </p:grpSpPr>
        <p:sp>
          <p:nvSpPr>
            <p:cNvPr id="16404" name="AutoShape 59"/>
            <p:cNvSpPr>
              <a:spLocks noChangeArrowheads="1"/>
            </p:cNvSpPr>
            <p:nvPr/>
          </p:nvSpPr>
          <p:spPr bwMode="auto">
            <a:xfrm>
              <a:off x="165" y="155"/>
              <a:ext cx="1289" cy="887"/>
            </a:xfrm>
            <a:prstGeom prst="irregularSeal2">
              <a:avLst/>
            </a:prstGeom>
            <a:solidFill>
              <a:srgbClr val="FF00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05" name="Rectangle 60"/>
            <p:cNvSpPr>
              <a:spLocks noChangeArrowheads="1"/>
            </p:cNvSpPr>
            <p:nvPr/>
          </p:nvSpPr>
          <p:spPr bwMode="auto">
            <a:xfrm rot="-1647460">
              <a:off x="373" y="470"/>
              <a:ext cx="825" cy="32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“ZAP!” </a:t>
              </a:r>
            </a:p>
          </p:txBody>
        </p:sp>
      </p:grpSp>
      <p:sp>
        <p:nvSpPr>
          <p:cNvPr id="454717" name="Line 61"/>
          <p:cNvSpPr>
            <a:spLocks noChangeShapeType="1"/>
          </p:cNvSpPr>
          <p:nvPr/>
        </p:nvSpPr>
        <p:spPr bwMode="auto">
          <a:xfrm>
            <a:off x="2125663" y="989013"/>
            <a:ext cx="3111500" cy="4492625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54718" name="Text Box 62"/>
          <p:cNvSpPr txBox="1">
            <a:spLocks noChangeArrowheads="1"/>
          </p:cNvSpPr>
          <p:nvPr/>
        </p:nvSpPr>
        <p:spPr bwMode="auto">
          <a:xfrm>
            <a:off x="692150" y="4530725"/>
            <a:ext cx="1943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“LASER…”</a:t>
            </a:r>
          </a:p>
        </p:txBody>
      </p:sp>
      <p:pic>
        <p:nvPicPr>
          <p:cNvPr id="454720" name="Picture 64" descr="800px-Dr_Ev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2714625"/>
            <a:ext cx="27971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721" name="Text Box 65"/>
          <p:cNvSpPr txBox="1">
            <a:spLocks noChangeArrowheads="1"/>
          </p:cNvSpPr>
          <p:nvPr/>
        </p:nvSpPr>
        <p:spPr bwMode="auto">
          <a:xfrm>
            <a:off x="566738" y="5256213"/>
            <a:ext cx="2301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“Costing</a:t>
            </a:r>
          </a:p>
          <a:p>
            <a:r>
              <a:rPr lang="en-US"/>
              <a:t>one MILLION</a:t>
            </a:r>
          </a:p>
          <a:p>
            <a:r>
              <a:rPr lang="en-US"/>
              <a:t>dollars…”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5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54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4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1" grpId="0" animBg="1"/>
      <p:bldP spid="454662" grpId="0" animBg="1"/>
      <p:bldP spid="454663" grpId="0" animBg="1"/>
      <p:bldP spid="454664" grpId="0" animBg="1"/>
      <p:bldP spid="454665" grpId="0" animBg="1"/>
      <p:bldP spid="454717" grpId="0" animBg="1"/>
      <p:bldP spid="454717" grpId="1" animBg="1"/>
      <p:bldP spid="454718" grpId="0"/>
      <p:bldP spid="4547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4364" y="1224289"/>
            <a:ext cx="8653331" cy="51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1.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Refraction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is the bending of light as travels at an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angle between different transparent media.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Refraction occurs because light adheres to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principle of least time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, or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Fermat’s principle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2.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Angles of incidence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and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angles of refraction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are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measured relative to an imaginary line (the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normal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that is everywhere perpendicular to the boundary.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3. When light goes from a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less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(MORE) optically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dense medium to a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more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(LESS) optically dense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one, it bends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toward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(AWAY FROM) the normal.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6570" y="320146"/>
            <a:ext cx="8468921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SUMMARY: </a:t>
            </a:r>
            <a:r>
              <a:rPr lang="en-US" sz="3600" b="1" u="sng" dirty="0" smtClean="0">
                <a:solidFill>
                  <a:srgbClr val="FFFF00"/>
                </a:solidFill>
              </a:rPr>
              <a:t>Introduction to Refraction</a:t>
            </a:r>
          </a:p>
        </p:txBody>
      </p:sp>
    </p:spTree>
    <p:extLst>
      <p:ext uri="{BB962C8B-B14F-4D97-AF65-F5344CB8AC3E}">
        <p14:creationId xmlns:p14="http://schemas.microsoft.com/office/powerpoint/2010/main" val="262205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05" y="225898"/>
            <a:ext cx="3378947" cy="253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7" y="225898"/>
            <a:ext cx="3800902" cy="2529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87" y="3063951"/>
            <a:ext cx="6296808" cy="3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8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6" y="502123"/>
            <a:ext cx="8958740" cy="59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21822</TotalTime>
  <Words>3031</Words>
  <Application>Microsoft Office PowerPoint</Application>
  <PresentationFormat>On-screen Show (4:3)</PresentationFormat>
  <Paragraphs>608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80" baseType="lpstr">
      <vt:lpstr>Arial</vt:lpstr>
      <vt:lpstr>Arial Narrow</vt:lpstr>
      <vt:lpstr>Calibri</vt:lpstr>
      <vt:lpstr>Courier New</vt:lpstr>
      <vt:lpstr>Symbol</vt:lpstr>
      <vt:lpstr>Times New Roman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1_Office Theme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Bergmann, John</cp:lastModifiedBy>
  <cp:revision>395</cp:revision>
  <cp:lastPrinted>2013-03-15T11:54:29Z</cp:lastPrinted>
  <dcterms:created xsi:type="dcterms:W3CDTF">2006-05-08T14:15:08Z</dcterms:created>
  <dcterms:modified xsi:type="dcterms:W3CDTF">2020-05-22T16:42:05Z</dcterms:modified>
</cp:coreProperties>
</file>